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 id="2147483822" r:id="rId2"/>
  </p:sldMasterIdLst>
  <p:notesMasterIdLst>
    <p:notesMasterId r:id="rId194"/>
  </p:notesMasterIdLst>
  <p:handoutMasterIdLst>
    <p:handoutMasterId r:id="rId195"/>
  </p:handoutMasterIdLst>
  <p:sldIdLst>
    <p:sldId id="983" r:id="rId3"/>
    <p:sldId id="935" r:id="rId4"/>
    <p:sldId id="985" r:id="rId5"/>
    <p:sldId id="934" r:id="rId6"/>
    <p:sldId id="764" r:id="rId7"/>
    <p:sldId id="765" r:id="rId8"/>
    <p:sldId id="651" r:id="rId9"/>
    <p:sldId id="658" r:id="rId10"/>
    <p:sldId id="941" r:id="rId11"/>
    <p:sldId id="940" r:id="rId12"/>
    <p:sldId id="989" r:id="rId13"/>
    <p:sldId id="774" r:id="rId14"/>
    <p:sldId id="775" r:id="rId15"/>
    <p:sldId id="986" r:id="rId16"/>
    <p:sldId id="987" r:id="rId17"/>
    <p:sldId id="770" r:id="rId18"/>
    <p:sldId id="945" r:id="rId19"/>
    <p:sldId id="946" r:id="rId20"/>
    <p:sldId id="947" r:id="rId21"/>
    <p:sldId id="988" r:id="rId22"/>
    <p:sldId id="942" r:id="rId23"/>
    <p:sldId id="943" r:id="rId24"/>
    <p:sldId id="944" r:id="rId25"/>
    <p:sldId id="663" r:id="rId26"/>
    <p:sldId id="992" r:id="rId27"/>
    <p:sldId id="834" r:id="rId28"/>
    <p:sldId id="949" r:id="rId29"/>
    <p:sldId id="670" r:id="rId30"/>
    <p:sldId id="956" r:id="rId31"/>
    <p:sldId id="836" r:id="rId32"/>
    <p:sldId id="990" r:id="rId33"/>
    <p:sldId id="950" r:id="rId34"/>
    <p:sldId id="951" r:id="rId35"/>
    <p:sldId id="952" r:id="rId36"/>
    <p:sldId id="953" r:id="rId37"/>
    <p:sldId id="957" r:id="rId38"/>
    <p:sldId id="954" r:id="rId39"/>
    <p:sldId id="955" r:id="rId40"/>
    <p:sldId id="991" r:id="rId41"/>
    <p:sldId id="958" r:id="rId42"/>
    <p:sldId id="959" r:id="rId43"/>
    <p:sldId id="960" r:id="rId44"/>
    <p:sldId id="790" r:id="rId45"/>
    <p:sldId id="962" r:id="rId46"/>
    <p:sldId id="963" r:id="rId47"/>
    <p:sldId id="964" r:id="rId48"/>
    <p:sldId id="961" r:id="rId49"/>
    <p:sldId id="965" r:id="rId50"/>
    <p:sldId id="966" r:id="rId51"/>
    <p:sldId id="967" r:id="rId52"/>
    <p:sldId id="838" r:id="rId53"/>
    <p:sldId id="794" r:id="rId54"/>
    <p:sldId id="994" r:id="rId55"/>
    <p:sldId id="796" r:id="rId56"/>
    <p:sldId id="797" r:id="rId57"/>
    <p:sldId id="801" r:id="rId58"/>
    <p:sldId id="977" r:id="rId59"/>
    <p:sldId id="995" r:id="rId60"/>
    <p:sldId id="996" r:id="rId61"/>
    <p:sldId id="802" r:id="rId62"/>
    <p:sldId id="993" r:id="rId63"/>
    <p:sldId id="696" r:id="rId64"/>
    <p:sldId id="699" r:id="rId65"/>
    <p:sldId id="997" r:id="rId66"/>
    <p:sldId id="971" r:id="rId67"/>
    <p:sldId id="716" r:id="rId68"/>
    <p:sldId id="702" r:id="rId69"/>
    <p:sldId id="803" r:id="rId70"/>
    <p:sldId id="717" r:id="rId71"/>
    <p:sldId id="720" r:id="rId72"/>
    <p:sldId id="719" r:id="rId73"/>
    <p:sldId id="718" r:id="rId74"/>
    <p:sldId id="703" r:id="rId75"/>
    <p:sldId id="811" r:id="rId76"/>
    <p:sldId id="812" r:id="rId77"/>
    <p:sldId id="813" r:id="rId78"/>
    <p:sldId id="814" r:id="rId79"/>
    <p:sldId id="815" r:id="rId80"/>
    <p:sldId id="816" r:id="rId81"/>
    <p:sldId id="998" r:id="rId82"/>
    <p:sldId id="999" r:id="rId83"/>
    <p:sldId id="1000" r:id="rId84"/>
    <p:sldId id="1001" r:id="rId85"/>
    <p:sldId id="1002" r:id="rId86"/>
    <p:sldId id="1003" r:id="rId87"/>
    <p:sldId id="1004" r:id="rId88"/>
    <p:sldId id="1005" r:id="rId89"/>
    <p:sldId id="1006" r:id="rId90"/>
    <p:sldId id="1007" r:id="rId91"/>
    <p:sldId id="1008" r:id="rId92"/>
    <p:sldId id="1009" r:id="rId93"/>
    <p:sldId id="1010" r:id="rId94"/>
    <p:sldId id="1011" r:id="rId95"/>
    <p:sldId id="1012" r:id="rId96"/>
    <p:sldId id="1013" r:id="rId97"/>
    <p:sldId id="817" r:id="rId98"/>
    <p:sldId id="818" r:id="rId99"/>
    <p:sldId id="819" r:id="rId100"/>
    <p:sldId id="820" r:id="rId101"/>
    <p:sldId id="821" r:id="rId102"/>
    <p:sldId id="692" r:id="rId103"/>
    <p:sldId id="822" r:id="rId104"/>
    <p:sldId id="824" r:id="rId105"/>
    <p:sldId id="823" r:id="rId106"/>
    <p:sldId id="825" r:id="rId107"/>
    <p:sldId id="687" r:id="rId108"/>
    <p:sldId id="688" r:id="rId109"/>
    <p:sldId id="689" r:id="rId110"/>
    <p:sldId id="826" r:id="rId111"/>
    <p:sldId id="690" r:id="rId112"/>
    <p:sldId id="929" r:id="rId113"/>
    <p:sldId id="851" r:id="rId114"/>
    <p:sldId id="852" r:id="rId115"/>
    <p:sldId id="984" r:id="rId116"/>
    <p:sldId id="853" r:id="rId117"/>
    <p:sldId id="854" r:id="rId118"/>
    <p:sldId id="855" r:id="rId119"/>
    <p:sldId id="856" r:id="rId120"/>
    <p:sldId id="857" r:id="rId121"/>
    <p:sldId id="858" r:id="rId122"/>
    <p:sldId id="859" r:id="rId123"/>
    <p:sldId id="932" r:id="rId124"/>
    <p:sldId id="860" r:id="rId125"/>
    <p:sldId id="861" r:id="rId126"/>
    <p:sldId id="862" r:id="rId127"/>
    <p:sldId id="863" r:id="rId128"/>
    <p:sldId id="864" r:id="rId129"/>
    <p:sldId id="865" r:id="rId130"/>
    <p:sldId id="866" r:id="rId131"/>
    <p:sldId id="867" r:id="rId132"/>
    <p:sldId id="868" r:id="rId133"/>
    <p:sldId id="869" r:id="rId134"/>
    <p:sldId id="870" r:id="rId135"/>
    <p:sldId id="871" r:id="rId136"/>
    <p:sldId id="872" r:id="rId137"/>
    <p:sldId id="873" r:id="rId138"/>
    <p:sldId id="874" r:id="rId139"/>
    <p:sldId id="875" r:id="rId140"/>
    <p:sldId id="876" r:id="rId141"/>
    <p:sldId id="877" r:id="rId142"/>
    <p:sldId id="878" r:id="rId143"/>
    <p:sldId id="879" r:id="rId144"/>
    <p:sldId id="880" r:id="rId145"/>
    <p:sldId id="881" r:id="rId146"/>
    <p:sldId id="882" r:id="rId147"/>
    <p:sldId id="883" r:id="rId148"/>
    <p:sldId id="884" r:id="rId149"/>
    <p:sldId id="885" r:id="rId150"/>
    <p:sldId id="886" r:id="rId151"/>
    <p:sldId id="887" r:id="rId152"/>
    <p:sldId id="888" r:id="rId153"/>
    <p:sldId id="889" r:id="rId154"/>
    <p:sldId id="890" r:id="rId155"/>
    <p:sldId id="891" r:id="rId156"/>
    <p:sldId id="892" r:id="rId157"/>
    <p:sldId id="893" r:id="rId158"/>
    <p:sldId id="894" r:id="rId159"/>
    <p:sldId id="895" r:id="rId160"/>
    <p:sldId id="896" r:id="rId161"/>
    <p:sldId id="933" r:id="rId162"/>
    <p:sldId id="897" r:id="rId163"/>
    <p:sldId id="898" r:id="rId164"/>
    <p:sldId id="899" r:id="rId165"/>
    <p:sldId id="900" r:id="rId166"/>
    <p:sldId id="901" r:id="rId167"/>
    <p:sldId id="902" r:id="rId168"/>
    <p:sldId id="903" r:id="rId169"/>
    <p:sldId id="904" r:id="rId170"/>
    <p:sldId id="905" r:id="rId171"/>
    <p:sldId id="930" r:id="rId172"/>
    <p:sldId id="906" r:id="rId173"/>
    <p:sldId id="907" r:id="rId174"/>
    <p:sldId id="908" r:id="rId175"/>
    <p:sldId id="909" r:id="rId176"/>
    <p:sldId id="910" r:id="rId177"/>
    <p:sldId id="911" r:id="rId178"/>
    <p:sldId id="912" r:id="rId179"/>
    <p:sldId id="913" r:id="rId180"/>
    <p:sldId id="914" r:id="rId181"/>
    <p:sldId id="915" r:id="rId182"/>
    <p:sldId id="916" r:id="rId183"/>
    <p:sldId id="917" r:id="rId184"/>
    <p:sldId id="918" r:id="rId185"/>
    <p:sldId id="919" r:id="rId186"/>
    <p:sldId id="920" r:id="rId187"/>
    <p:sldId id="921" r:id="rId188"/>
    <p:sldId id="922" r:id="rId189"/>
    <p:sldId id="923" r:id="rId190"/>
    <p:sldId id="924" r:id="rId191"/>
    <p:sldId id="925" r:id="rId192"/>
    <p:sldId id="926" r:id="rId193"/>
  </p:sldIdLst>
  <p:sldSz cx="9144000" cy="6858000" type="screen4x3"/>
  <p:notesSz cx="7102475" cy="10234613"/>
  <p:defaultTextStyle>
    <a:defPPr>
      <a:defRPr lang="it-IT"/>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A4AF"/>
    <a:srgbClr val="005BA6"/>
    <a:srgbClr val="002B56"/>
    <a:srgbClr val="0063A1"/>
    <a:srgbClr val="CC0000"/>
    <a:srgbClr val="00448B"/>
    <a:srgbClr val="66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96115" autoAdjust="0"/>
  </p:normalViewPr>
  <p:slideViewPr>
    <p:cSldViewPr>
      <p:cViewPr varScale="1">
        <p:scale>
          <a:sx n="112" d="100"/>
          <a:sy n="112" d="100"/>
        </p:scale>
        <p:origin x="2052" y="96"/>
      </p:cViewPr>
      <p:guideLst>
        <p:guide orient="horz" pos="2160"/>
        <p:guide pos="2880"/>
      </p:guideLst>
    </p:cSldViewPr>
  </p:slideViewPr>
  <p:outlineViewPr>
    <p:cViewPr>
      <p:scale>
        <a:sx n="33" d="100"/>
        <a:sy n="33" d="100"/>
      </p:scale>
      <p:origin x="0" y="-95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theme" Target="theme/theme1.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notesMaster" Target="notesMasters/notesMaster1.xml"/><Relationship Id="rId199" Type="http://schemas.openxmlformats.org/officeDocument/2006/relationships/tableStyles" Target="tableStyles.xml"/><Relationship Id="rId19" Type="http://schemas.openxmlformats.org/officeDocument/2006/relationships/slide" Target="slides/slide17.xml"/><Relationship Id="rId224" Type="http://schemas.microsoft.com/office/2015/10/relationships/revisionInfo" Target="revisionInfo.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handoutMaster" Target="handoutMasters/handoutMaster1.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3078156"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defRPr sz="1200" u="none"/>
            </a:lvl1pPr>
          </a:lstStyle>
          <a:p>
            <a:pPr>
              <a:defRPr/>
            </a:pPr>
            <a:endParaRPr lang="it-IT"/>
          </a:p>
        </p:txBody>
      </p:sp>
      <p:sp>
        <p:nvSpPr>
          <p:cNvPr id="21507" name="Rectangle 3"/>
          <p:cNvSpPr>
            <a:spLocks noGrp="1" noChangeArrowheads="1"/>
          </p:cNvSpPr>
          <p:nvPr>
            <p:ph type="dt" sz="quarter" idx="1"/>
          </p:nvPr>
        </p:nvSpPr>
        <p:spPr bwMode="auto">
          <a:xfrm>
            <a:off x="4022047" y="1"/>
            <a:ext cx="3079291"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a:defRPr sz="1200" u="none"/>
            </a:lvl1pPr>
          </a:lstStyle>
          <a:p>
            <a:pPr>
              <a:defRPr/>
            </a:pPr>
            <a:endParaRPr lang="it-IT"/>
          </a:p>
        </p:txBody>
      </p:sp>
      <p:sp>
        <p:nvSpPr>
          <p:cNvPr id="21508" name="Rectangle 4"/>
          <p:cNvSpPr>
            <a:spLocks noGrp="1" noChangeArrowheads="1"/>
          </p:cNvSpPr>
          <p:nvPr>
            <p:ph type="ftr" sz="quarter" idx="2"/>
          </p:nvPr>
        </p:nvSpPr>
        <p:spPr bwMode="auto">
          <a:xfrm>
            <a:off x="0" y="9720732"/>
            <a:ext cx="3078156"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defRPr sz="1200" u="none"/>
            </a:lvl1pPr>
          </a:lstStyle>
          <a:p>
            <a:pPr>
              <a:defRPr/>
            </a:pPr>
            <a:endParaRPr lang="it-IT"/>
          </a:p>
        </p:txBody>
      </p:sp>
      <p:sp>
        <p:nvSpPr>
          <p:cNvPr id="21509" name="Rectangle 5"/>
          <p:cNvSpPr>
            <a:spLocks noGrp="1" noChangeArrowheads="1"/>
          </p:cNvSpPr>
          <p:nvPr>
            <p:ph type="sldNum" sz="quarter" idx="3"/>
          </p:nvPr>
        </p:nvSpPr>
        <p:spPr bwMode="auto">
          <a:xfrm>
            <a:off x="4022047" y="9720732"/>
            <a:ext cx="3079291"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a:defRPr sz="1200" u="none"/>
            </a:lvl1pPr>
          </a:lstStyle>
          <a:p>
            <a:pPr>
              <a:defRPr/>
            </a:pPr>
            <a:fld id="{6697AFB0-242F-4132-81B2-D8BFC044EB00}" type="slidenum">
              <a:rPr lang="it-IT"/>
              <a:pPr>
                <a:defRPr/>
              </a:pPr>
              <a:t>‹N›</a:t>
            </a:fld>
            <a:endParaRPr lang="it-IT"/>
          </a:p>
        </p:txBody>
      </p:sp>
    </p:spTree>
    <p:extLst>
      <p:ext uri="{BB962C8B-B14F-4D97-AF65-F5344CB8AC3E}">
        <p14:creationId xmlns:p14="http://schemas.microsoft.com/office/powerpoint/2010/main" val="255069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078156" cy="511492"/>
          </a:xfrm>
          <a:prstGeom prst="rect">
            <a:avLst/>
          </a:prstGeom>
        </p:spPr>
        <p:txBody>
          <a:bodyPr vert="horz" lIns="94787" tIns="47393" rIns="94787" bIns="47393" rtlCol="0"/>
          <a:lstStyle>
            <a:lvl1pPr algn="l">
              <a:defRPr sz="1200"/>
            </a:lvl1pPr>
          </a:lstStyle>
          <a:p>
            <a:pPr>
              <a:defRPr/>
            </a:pPr>
            <a:endParaRPr lang="it-IT"/>
          </a:p>
        </p:txBody>
      </p:sp>
      <p:sp>
        <p:nvSpPr>
          <p:cNvPr id="3" name="Segnaposto data 2"/>
          <p:cNvSpPr>
            <a:spLocks noGrp="1"/>
          </p:cNvSpPr>
          <p:nvPr>
            <p:ph type="dt" idx="1"/>
          </p:nvPr>
        </p:nvSpPr>
        <p:spPr>
          <a:xfrm>
            <a:off x="4022047" y="1"/>
            <a:ext cx="3079291" cy="511492"/>
          </a:xfrm>
          <a:prstGeom prst="rect">
            <a:avLst/>
          </a:prstGeom>
        </p:spPr>
        <p:txBody>
          <a:bodyPr vert="horz" lIns="94787" tIns="47393" rIns="94787" bIns="47393" rtlCol="0"/>
          <a:lstStyle>
            <a:lvl1pPr algn="r">
              <a:defRPr sz="1200"/>
            </a:lvl1pPr>
          </a:lstStyle>
          <a:p>
            <a:pPr>
              <a:defRPr/>
            </a:pPr>
            <a:fld id="{B190A1F9-C14F-4C00-BED2-F6160BB8D40F}" type="datetimeFigureOut">
              <a:rPr lang="it-IT"/>
              <a:pPr>
                <a:defRPr/>
              </a:pPr>
              <a:t>18/09/2019</a:t>
            </a:fld>
            <a:endParaRPr lang="it-IT"/>
          </a:p>
        </p:txBody>
      </p:sp>
      <p:sp>
        <p:nvSpPr>
          <p:cNvPr id="4" name="Segnaposto immagine diapositiva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pPr lvl="0"/>
            <a:endParaRPr lang="it-IT" noProof="0"/>
          </a:p>
        </p:txBody>
      </p:sp>
      <p:sp>
        <p:nvSpPr>
          <p:cNvPr id="5" name="Segnaposto note 4"/>
          <p:cNvSpPr>
            <a:spLocks noGrp="1"/>
          </p:cNvSpPr>
          <p:nvPr>
            <p:ph type="body" sz="quarter" idx="3"/>
          </p:nvPr>
        </p:nvSpPr>
        <p:spPr>
          <a:xfrm>
            <a:off x="709908" y="4861562"/>
            <a:ext cx="5682661" cy="4605816"/>
          </a:xfrm>
          <a:prstGeom prst="rect">
            <a:avLst/>
          </a:prstGeom>
        </p:spPr>
        <p:txBody>
          <a:bodyPr vert="horz" lIns="94787" tIns="47393" rIns="94787" bIns="47393"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0732"/>
            <a:ext cx="3078156" cy="511492"/>
          </a:xfrm>
          <a:prstGeom prst="rect">
            <a:avLst/>
          </a:prstGeom>
        </p:spPr>
        <p:txBody>
          <a:bodyPr vert="horz" lIns="94787" tIns="47393" rIns="94787" bIns="47393"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4022047" y="9720732"/>
            <a:ext cx="3079291" cy="511492"/>
          </a:xfrm>
          <a:prstGeom prst="rect">
            <a:avLst/>
          </a:prstGeom>
        </p:spPr>
        <p:txBody>
          <a:bodyPr vert="horz" lIns="94787" tIns="47393" rIns="94787" bIns="47393" rtlCol="0" anchor="b"/>
          <a:lstStyle>
            <a:lvl1pPr algn="r">
              <a:defRPr sz="1200"/>
            </a:lvl1pPr>
          </a:lstStyle>
          <a:p>
            <a:pPr>
              <a:defRPr/>
            </a:pPr>
            <a:fld id="{E677BB36-8366-442E-ADB4-53B96A3811E5}" type="slidenum">
              <a:rPr lang="it-IT"/>
              <a:pPr>
                <a:defRPr/>
              </a:pPr>
              <a:t>‹N›</a:t>
            </a:fld>
            <a:endParaRPr lang="it-IT"/>
          </a:p>
        </p:txBody>
      </p:sp>
    </p:spTree>
    <p:extLst>
      <p:ext uri="{BB962C8B-B14F-4D97-AF65-F5344CB8AC3E}">
        <p14:creationId xmlns:p14="http://schemas.microsoft.com/office/powerpoint/2010/main" val="2970819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677BB36-8366-442E-ADB4-53B96A3811E5}" type="slidenum">
              <a:rPr lang="it-IT" smtClean="0"/>
              <a:pPr>
                <a:defRPr/>
              </a:pPr>
              <a:t>1</a:t>
            </a:fld>
            <a:endParaRPr lang="it-IT"/>
          </a:p>
        </p:txBody>
      </p:sp>
    </p:spTree>
    <p:extLst>
      <p:ext uri="{BB962C8B-B14F-4D97-AF65-F5344CB8AC3E}">
        <p14:creationId xmlns:p14="http://schemas.microsoft.com/office/powerpoint/2010/main" val="132191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10</a:t>
            </a:fld>
            <a:endParaRPr lang="it-IT" dirty="0">
              <a:solidFill>
                <a:prstClr val="black"/>
              </a:solidFill>
            </a:endParaRPr>
          </a:p>
        </p:txBody>
      </p:sp>
    </p:spTree>
    <p:extLst>
      <p:ext uri="{BB962C8B-B14F-4D97-AF65-F5344CB8AC3E}">
        <p14:creationId xmlns:p14="http://schemas.microsoft.com/office/powerpoint/2010/main" val="41028665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100</a:t>
            </a:fld>
            <a:endParaRPr lang="it-IT"/>
          </a:p>
        </p:txBody>
      </p:sp>
    </p:spTree>
    <p:extLst>
      <p:ext uri="{BB962C8B-B14F-4D97-AF65-F5344CB8AC3E}">
        <p14:creationId xmlns:p14="http://schemas.microsoft.com/office/powerpoint/2010/main" val="1208486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101</a:t>
            </a:fld>
            <a:endParaRPr lang="it-IT"/>
          </a:p>
        </p:txBody>
      </p:sp>
    </p:spTree>
    <p:extLst>
      <p:ext uri="{BB962C8B-B14F-4D97-AF65-F5344CB8AC3E}">
        <p14:creationId xmlns:p14="http://schemas.microsoft.com/office/powerpoint/2010/main" val="32978506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102</a:t>
            </a:fld>
            <a:endParaRPr lang="it-IT"/>
          </a:p>
        </p:txBody>
      </p:sp>
    </p:spTree>
    <p:extLst>
      <p:ext uri="{BB962C8B-B14F-4D97-AF65-F5344CB8AC3E}">
        <p14:creationId xmlns:p14="http://schemas.microsoft.com/office/powerpoint/2010/main" val="2457470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103</a:t>
            </a:fld>
            <a:endParaRPr lang="it-IT"/>
          </a:p>
        </p:txBody>
      </p:sp>
    </p:spTree>
    <p:extLst>
      <p:ext uri="{BB962C8B-B14F-4D97-AF65-F5344CB8AC3E}">
        <p14:creationId xmlns:p14="http://schemas.microsoft.com/office/powerpoint/2010/main" val="41930795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104</a:t>
            </a:fld>
            <a:endParaRPr lang="it-IT"/>
          </a:p>
        </p:txBody>
      </p:sp>
    </p:spTree>
    <p:extLst>
      <p:ext uri="{BB962C8B-B14F-4D97-AF65-F5344CB8AC3E}">
        <p14:creationId xmlns:p14="http://schemas.microsoft.com/office/powerpoint/2010/main" val="39537725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105</a:t>
            </a:fld>
            <a:endParaRPr lang="it-IT"/>
          </a:p>
        </p:txBody>
      </p:sp>
    </p:spTree>
    <p:extLst>
      <p:ext uri="{BB962C8B-B14F-4D97-AF65-F5344CB8AC3E}">
        <p14:creationId xmlns:p14="http://schemas.microsoft.com/office/powerpoint/2010/main" val="22356611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106</a:t>
            </a:fld>
            <a:endParaRPr lang="it-IT"/>
          </a:p>
        </p:txBody>
      </p:sp>
    </p:spTree>
    <p:extLst>
      <p:ext uri="{BB962C8B-B14F-4D97-AF65-F5344CB8AC3E}">
        <p14:creationId xmlns:p14="http://schemas.microsoft.com/office/powerpoint/2010/main" val="27270423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107</a:t>
            </a:fld>
            <a:endParaRPr lang="it-IT"/>
          </a:p>
        </p:txBody>
      </p:sp>
    </p:spTree>
    <p:extLst>
      <p:ext uri="{BB962C8B-B14F-4D97-AF65-F5344CB8AC3E}">
        <p14:creationId xmlns:p14="http://schemas.microsoft.com/office/powerpoint/2010/main" val="2521249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108</a:t>
            </a:fld>
            <a:endParaRPr lang="it-IT"/>
          </a:p>
        </p:txBody>
      </p:sp>
    </p:spTree>
    <p:extLst>
      <p:ext uri="{BB962C8B-B14F-4D97-AF65-F5344CB8AC3E}">
        <p14:creationId xmlns:p14="http://schemas.microsoft.com/office/powerpoint/2010/main" val="38079504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109</a:t>
            </a:fld>
            <a:endParaRPr lang="it-IT"/>
          </a:p>
        </p:txBody>
      </p:sp>
    </p:spTree>
    <p:extLst>
      <p:ext uri="{BB962C8B-B14F-4D97-AF65-F5344CB8AC3E}">
        <p14:creationId xmlns:p14="http://schemas.microsoft.com/office/powerpoint/2010/main" val="227111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11</a:t>
            </a:fld>
            <a:endParaRPr lang="it-IT" dirty="0">
              <a:solidFill>
                <a:prstClr val="black"/>
              </a:solidFill>
            </a:endParaRPr>
          </a:p>
        </p:txBody>
      </p:sp>
    </p:spTree>
    <p:extLst>
      <p:ext uri="{BB962C8B-B14F-4D97-AF65-F5344CB8AC3E}">
        <p14:creationId xmlns:p14="http://schemas.microsoft.com/office/powerpoint/2010/main" val="34473912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110</a:t>
            </a:fld>
            <a:endParaRPr lang="it-IT"/>
          </a:p>
        </p:txBody>
      </p:sp>
    </p:spTree>
    <p:extLst>
      <p:ext uri="{BB962C8B-B14F-4D97-AF65-F5344CB8AC3E}">
        <p14:creationId xmlns:p14="http://schemas.microsoft.com/office/powerpoint/2010/main" val="31730483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111</a:t>
            </a:fld>
            <a:endParaRPr lang="it-IT"/>
          </a:p>
        </p:txBody>
      </p:sp>
    </p:spTree>
    <p:extLst>
      <p:ext uri="{BB962C8B-B14F-4D97-AF65-F5344CB8AC3E}">
        <p14:creationId xmlns:p14="http://schemas.microsoft.com/office/powerpoint/2010/main" val="7286268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112</a:t>
            </a:fld>
            <a:endParaRPr lang="it-IT"/>
          </a:p>
        </p:txBody>
      </p:sp>
    </p:spTree>
    <p:extLst>
      <p:ext uri="{BB962C8B-B14F-4D97-AF65-F5344CB8AC3E}">
        <p14:creationId xmlns:p14="http://schemas.microsoft.com/office/powerpoint/2010/main" val="31955889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113</a:t>
            </a:fld>
            <a:endParaRPr lang="it-IT"/>
          </a:p>
        </p:txBody>
      </p:sp>
    </p:spTree>
    <p:extLst>
      <p:ext uri="{BB962C8B-B14F-4D97-AF65-F5344CB8AC3E}">
        <p14:creationId xmlns:p14="http://schemas.microsoft.com/office/powerpoint/2010/main" val="23378085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114</a:t>
            </a:fld>
            <a:endParaRPr lang="it-IT"/>
          </a:p>
        </p:txBody>
      </p:sp>
    </p:spTree>
    <p:extLst>
      <p:ext uri="{BB962C8B-B14F-4D97-AF65-F5344CB8AC3E}">
        <p14:creationId xmlns:p14="http://schemas.microsoft.com/office/powerpoint/2010/main" val="23378085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115</a:t>
            </a:fld>
            <a:endParaRPr lang="it-IT"/>
          </a:p>
        </p:txBody>
      </p:sp>
    </p:spTree>
    <p:extLst>
      <p:ext uri="{BB962C8B-B14F-4D97-AF65-F5344CB8AC3E}">
        <p14:creationId xmlns:p14="http://schemas.microsoft.com/office/powerpoint/2010/main" val="20602523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116</a:t>
            </a:fld>
            <a:endParaRPr lang="it-IT"/>
          </a:p>
        </p:txBody>
      </p:sp>
    </p:spTree>
    <p:extLst>
      <p:ext uri="{BB962C8B-B14F-4D97-AF65-F5344CB8AC3E}">
        <p14:creationId xmlns:p14="http://schemas.microsoft.com/office/powerpoint/2010/main" val="12676339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117</a:t>
            </a:fld>
            <a:endParaRPr lang="it-IT"/>
          </a:p>
        </p:txBody>
      </p:sp>
    </p:spTree>
    <p:extLst>
      <p:ext uri="{BB962C8B-B14F-4D97-AF65-F5344CB8AC3E}">
        <p14:creationId xmlns:p14="http://schemas.microsoft.com/office/powerpoint/2010/main" val="17967784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118</a:t>
            </a:fld>
            <a:endParaRPr lang="it-IT"/>
          </a:p>
        </p:txBody>
      </p:sp>
    </p:spTree>
    <p:extLst>
      <p:ext uri="{BB962C8B-B14F-4D97-AF65-F5344CB8AC3E}">
        <p14:creationId xmlns:p14="http://schemas.microsoft.com/office/powerpoint/2010/main" val="30517209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2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12</a:t>
            </a:fld>
            <a:endParaRPr lang="it-IT" dirty="0">
              <a:solidFill>
                <a:prstClr val="black"/>
              </a:solidFill>
            </a:endParaRPr>
          </a:p>
        </p:txBody>
      </p:sp>
    </p:spTree>
    <p:extLst>
      <p:ext uri="{BB962C8B-B14F-4D97-AF65-F5344CB8AC3E}">
        <p14:creationId xmlns:p14="http://schemas.microsoft.com/office/powerpoint/2010/main" val="22989693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120</a:t>
            </a:fld>
            <a:endParaRPr lang="it-IT"/>
          </a:p>
        </p:txBody>
      </p:sp>
    </p:spTree>
    <p:extLst>
      <p:ext uri="{BB962C8B-B14F-4D97-AF65-F5344CB8AC3E}">
        <p14:creationId xmlns:p14="http://schemas.microsoft.com/office/powerpoint/2010/main" val="378068803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8898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2110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123</a:t>
            </a:fld>
            <a:endParaRPr lang="it-IT"/>
          </a:p>
        </p:txBody>
      </p:sp>
    </p:spTree>
    <p:extLst>
      <p:ext uri="{BB962C8B-B14F-4D97-AF65-F5344CB8AC3E}">
        <p14:creationId xmlns:p14="http://schemas.microsoft.com/office/powerpoint/2010/main" val="226375647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124</a:t>
            </a:fld>
            <a:endParaRPr lang="it-IT"/>
          </a:p>
        </p:txBody>
      </p:sp>
    </p:spTree>
    <p:extLst>
      <p:ext uri="{BB962C8B-B14F-4D97-AF65-F5344CB8AC3E}">
        <p14:creationId xmlns:p14="http://schemas.microsoft.com/office/powerpoint/2010/main" val="40235030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125</a:t>
            </a:fld>
            <a:endParaRPr lang="it-IT"/>
          </a:p>
        </p:txBody>
      </p:sp>
    </p:spTree>
    <p:extLst>
      <p:ext uri="{BB962C8B-B14F-4D97-AF65-F5344CB8AC3E}">
        <p14:creationId xmlns:p14="http://schemas.microsoft.com/office/powerpoint/2010/main" val="36187429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126</a:t>
            </a:fld>
            <a:endParaRPr lang="it-IT"/>
          </a:p>
        </p:txBody>
      </p:sp>
    </p:spTree>
    <p:extLst>
      <p:ext uri="{BB962C8B-B14F-4D97-AF65-F5344CB8AC3E}">
        <p14:creationId xmlns:p14="http://schemas.microsoft.com/office/powerpoint/2010/main" val="290826947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127</a:t>
            </a:fld>
            <a:endParaRPr lang="it-IT"/>
          </a:p>
        </p:txBody>
      </p:sp>
    </p:spTree>
    <p:extLst>
      <p:ext uri="{BB962C8B-B14F-4D97-AF65-F5344CB8AC3E}">
        <p14:creationId xmlns:p14="http://schemas.microsoft.com/office/powerpoint/2010/main" val="7960248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128</a:t>
            </a:fld>
            <a:endParaRPr lang="it-IT"/>
          </a:p>
        </p:txBody>
      </p:sp>
    </p:spTree>
    <p:extLst>
      <p:ext uri="{BB962C8B-B14F-4D97-AF65-F5344CB8AC3E}">
        <p14:creationId xmlns:p14="http://schemas.microsoft.com/office/powerpoint/2010/main" val="40695284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129</a:t>
            </a:fld>
            <a:endParaRPr lang="it-IT"/>
          </a:p>
        </p:txBody>
      </p:sp>
    </p:spTree>
    <p:extLst>
      <p:ext uri="{BB962C8B-B14F-4D97-AF65-F5344CB8AC3E}">
        <p14:creationId xmlns:p14="http://schemas.microsoft.com/office/powerpoint/2010/main" val="94465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13</a:t>
            </a:fld>
            <a:endParaRPr lang="it-IT" dirty="0">
              <a:solidFill>
                <a:prstClr val="black"/>
              </a:solidFill>
            </a:endParaRPr>
          </a:p>
        </p:txBody>
      </p:sp>
    </p:spTree>
    <p:extLst>
      <p:ext uri="{BB962C8B-B14F-4D97-AF65-F5344CB8AC3E}">
        <p14:creationId xmlns:p14="http://schemas.microsoft.com/office/powerpoint/2010/main" val="42134112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130</a:t>
            </a:fld>
            <a:endParaRPr lang="it-IT"/>
          </a:p>
        </p:txBody>
      </p:sp>
    </p:spTree>
    <p:extLst>
      <p:ext uri="{BB962C8B-B14F-4D97-AF65-F5344CB8AC3E}">
        <p14:creationId xmlns:p14="http://schemas.microsoft.com/office/powerpoint/2010/main" val="19351184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131</a:t>
            </a:fld>
            <a:endParaRPr lang="it-IT"/>
          </a:p>
        </p:txBody>
      </p:sp>
    </p:spTree>
    <p:extLst>
      <p:ext uri="{BB962C8B-B14F-4D97-AF65-F5344CB8AC3E}">
        <p14:creationId xmlns:p14="http://schemas.microsoft.com/office/powerpoint/2010/main" val="36881895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132</a:t>
            </a:fld>
            <a:endParaRPr lang="it-IT"/>
          </a:p>
        </p:txBody>
      </p:sp>
    </p:spTree>
    <p:extLst>
      <p:ext uri="{BB962C8B-B14F-4D97-AF65-F5344CB8AC3E}">
        <p14:creationId xmlns:p14="http://schemas.microsoft.com/office/powerpoint/2010/main" val="3840885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164</a:t>
            </a:fld>
            <a:endParaRPr lang="it-IT"/>
          </a:p>
        </p:txBody>
      </p:sp>
    </p:spTree>
    <p:extLst>
      <p:ext uri="{BB962C8B-B14F-4D97-AF65-F5344CB8AC3E}">
        <p14:creationId xmlns:p14="http://schemas.microsoft.com/office/powerpoint/2010/main" val="31303992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9437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860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3338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70161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02811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36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14</a:t>
            </a:fld>
            <a:endParaRPr lang="it-IT" dirty="0">
              <a:solidFill>
                <a:prstClr val="black"/>
              </a:solidFill>
            </a:endParaRPr>
          </a:p>
        </p:txBody>
      </p:sp>
    </p:spTree>
    <p:extLst>
      <p:ext uri="{BB962C8B-B14F-4D97-AF65-F5344CB8AC3E}">
        <p14:creationId xmlns:p14="http://schemas.microsoft.com/office/powerpoint/2010/main" val="114727131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171</a:t>
            </a:fld>
            <a:endParaRPr lang="it-IT"/>
          </a:p>
        </p:txBody>
      </p:sp>
    </p:spTree>
    <p:extLst>
      <p:ext uri="{BB962C8B-B14F-4D97-AF65-F5344CB8AC3E}">
        <p14:creationId xmlns:p14="http://schemas.microsoft.com/office/powerpoint/2010/main" val="272314711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172</a:t>
            </a:fld>
            <a:endParaRPr lang="it-IT"/>
          </a:p>
        </p:txBody>
      </p:sp>
    </p:spTree>
    <p:extLst>
      <p:ext uri="{BB962C8B-B14F-4D97-AF65-F5344CB8AC3E}">
        <p14:creationId xmlns:p14="http://schemas.microsoft.com/office/powerpoint/2010/main" val="15944893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173</a:t>
            </a:fld>
            <a:endParaRPr lang="it-IT"/>
          </a:p>
        </p:txBody>
      </p:sp>
    </p:spTree>
    <p:extLst>
      <p:ext uri="{BB962C8B-B14F-4D97-AF65-F5344CB8AC3E}">
        <p14:creationId xmlns:p14="http://schemas.microsoft.com/office/powerpoint/2010/main" val="362714719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174</a:t>
            </a:fld>
            <a:endParaRPr lang="it-IT"/>
          </a:p>
        </p:txBody>
      </p:sp>
    </p:spTree>
    <p:extLst>
      <p:ext uri="{BB962C8B-B14F-4D97-AF65-F5344CB8AC3E}">
        <p14:creationId xmlns:p14="http://schemas.microsoft.com/office/powerpoint/2010/main" val="183753255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175</a:t>
            </a:fld>
            <a:endParaRPr lang="it-IT"/>
          </a:p>
        </p:txBody>
      </p:sp>
    </p:spTree>
    <p:extLst>
      <p:ext uri="{BB962C8B-B14F-4D97-AF65-F5344CB8AC3E}">
        <p14:creationId xmlns:p14="http://schemas.microsoft.com/office/powerpoint/2010/main" val="76452900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176</a:t>
            </a:fld>
            <a:endParaRPr lang="it-IT"/>
          </a:p>
        </p:txBody>
      </p:sp>
    </p:spTree>
    <p:extLst>
      <p:ext uri="{BB962C8B-B14F-4D97-AF65-F5344CB8AC3E}">
        <p14:creationId xmlns:p14="http://schemas.microsoft.com/office/powerpoint/2010/main" val="150361808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177</a:t>
            </a:fld>
            <a:endParaRPr lang="it-IT"/>
          </a:p>
        </p:txBody>
      </p:sp>
    </p:spTree>
    <p:extLst>
      <p:ext uri="{BB962C8B-B14F-4D97-AF65-F5344CB8AC3E}">
        <p14:creationId xmlns:p14="http://schemas.microsoft.com/office/powerpoint/2010/main" val="411193557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178</a:t>
            </a:fld>
            <a:endParaRPr lang="it-IT"/>
          </a:p>
        </p:txBody>
      </p:sp>
    </p:spTree>
    <p:extLst>
      <p:ext uri="{BB962C8B-B14F-4D97-AF65-F5344CB8AC3E}">
        <p14:creationId xmlns:p14="http://schemas.microsoft.com/office/powerpoint/2010/main" val="189832988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179</a:t>
            </a:fld>
            <a:endParaRPr lang="it-IT"/>
          </a:p>
        </p:txBody>
      </p:sp>
    </p:spTree>
    <p:extLst>
      <p:ext uri="{BB962C8B-B14F-4D97-AF65-F5344CB8AC3E}">
        <p14:creationId xmlns:p14="http://schemas.microsoft.com/office/powerpoint/2010/main" val="343796022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180</a:t>
            </a:fld>
            <a:endParaRPr lang="it-IT"/>
          </a:p>
        </p:txBody>
      </p:sp>
    </p:spTree>
    <p:extLst>
      <p:ext uri="{BB962C8B-B14F-4D97-AF65-F5344CB8AC3E}">
        <p14:creationId xmlns:p14="http://schemas.microsoft.com/office/powerpoint/2010/main" val="822388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15</a:t>
            </a:fld>
            <a:endParaRPr lang="it-IT" dirty="0">
              <a:solidFill>
                <a:prstClr val="black"/>
              </a:solidFill>
            </a:endParaRPr>
          </a:p>
        </p:txBody>
      </p:sp>
    </p:spTree>
    <p:extLst>
      <p:ext uri="{BB962C8B-B14F-4D97-AF65-F5344CB8AC3E}">
        <p14:creationId xmlns:p14="http://schemas.microsoft.com/office/powerpoint/2010/main" val="276135024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181</a:t>
            </a:fld>
            <a:endParaRPr lang="it-IT"/>
          </a:p>
        </p:txBody>
      </p:sp>
    </p:spTree>
    <p:extLst>
      <p:ext uri="{BB962C8B-B14F-4D97-AF65-F5344CB8AC3E}">
        <p14:creationId xmlns:p14="http://schemas.microsoft.com/office/powerpoint/2010/main" val="13379619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182</a:t>
            </a:fld>
            <a:endParaRPr lang="it-IT"/>
          </a:p>
        </p:txBody>
      </p:sp>
    </p:spTree>
    <p:extLst>
      <p:ext uri="{BB962C8B-B14F-4D97-AF65-F5344CB8AC3E}">
        <p14:creationId xmlns:p14="http://schemas.microsoft.com/office/powerpoint/2010/main" val="386763464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183</a:t>
            </a:fld>
            <a:endParaRPr lang="it-IT"/>
          </a:p>
        </p:txBody>
      </p:sp>
    </p:spTree>
    <p:extLst>
      <p:ext uri="{BB962C8B-B14F-4D97-AF65-F5344CB8AC3E}">
        <p14:creationId xmlns:p14="http://schemas.microsoft.com/office/powerpoint/2010/main" val="161186087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A43AFA-3488-495C-B126-2EE4681FF63A}" type="slidenum">
              <a:rPr lang="it-IT" altLang="it-IT" smtClean="0">
                <a:solidFill>
                  <a:srgbClr val="000000"/>
                </a:solidFill>
                <a:latin typeface="Arial" charset="0"/>
              </a:rPr>
              <a:pPr eaLnBrk="1" hangingPunct="1">
                <a:spcBef>
                  <a:spcPct val="0"/>
                </a:spcBef>
              </a:pPr>
              <a:t>184</a:t>
            </a:fld>
            <a:endParaRPr lang="it-IT" altLang="it-IT">
              <a:solidFill>
                <a:srgbClr val="000000"/>
              </a:solidFill>
              <a:latin typeface="Arial" charset="0"/>
            </a:endParaRPr>
          </a:p>
        </p:txBody>
      </p:sp>
    </p:spTree>
    <p:extLst>
      <p:ext uri="{BB962C8B-B14F-4D97-AF65-F5344CB8AC3E}">
        <p14:creationId xmlns:p14="http://schemas.microsoft.com/office/powerpoint/2010/main" val="9012642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A43AFA-3488-495C-B126-2EE4681FF63A}" type="slidenum">
              <a:rPr lang="it-IT" altLang="it-IT" smtClean="0">
                <a:solidFill>
                  <a:srgbClr val="000000"/>
                </a:solidFill>
                <a:latin typeface="Arial" charset="0"/>
              </a:rPr>
              <a:pPr eaLnBrk="1" hangingPunct="1">
                <a:spcBef>
                  <a:spcPct val="0"/>
                </a:spcBef>
              </a:pPr>
              <a:t>185</a:t>
            </a:fld>
            <a:endParaRPr lang="it-IT" altLang="it-IT">
              <a:solidFill>
                <a:srgbClr val="000000"/>
              </a:solidFill>
              <a:latin typeface="Arial" charset="0"/>
            </a:endParaRPr>
          </a:p>
        </p:txBody>
      </p:sp>
    </p:spTree>
    <p:extLst>
      <p:ext uri="{BB962C8B-B14F-4D97-AF65-F5344CB8AC3E}">
        <p14:creationId xmlns:p14="http://schemas.microsoft.com/office/powerpoint/2010/main" val="399196277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A43AFA-3488-495C-B126-2EE4681FF63A}" type="slidenum">
              <a:rPr lang="it-IT" altLang="it-IT" smtClean="0">
                <a:solidFill>
                  <a:srgbClr val="000000"/>
                </a:solidFill>
                <a:latin typeface="Arial" charset="0"/>
              </a:rPr>
              <a:pPr eaLnBrk="1" hangingPunct="1">
                <a:spcBef>
                  <a:spcPct val="0"/>
                </a:spcBef>
              </a:pPr>
              <a:t>186</a:t>
            </a:fld>
            <a:endParaRPr lang="it-IT" altLang="it-IT">
              <a:solidFill>
                <a:srgbClr val="000000"/>
              </a:solidFill>
              <a:latin typeface="Arial" charset="0"/>
            </a:endParaRPr>
          </a:p>
        </p:txBody>
      </p:sp>
    </p:spTree>
    <p:extLst>
      <p:ext uri="{BB962C8B-B14F-4D97-AF65-F5344CB8AC3E}">
        <p14:creationId xmlns:p14="http://schemas.microsoft.com/office/powerpoint/2010/main" val="221441720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38E7C1-9834-4C41-884D-F481F1092884}" type="slidenum">
              <a:rPr lang="it-IT" altLang="it-IT" smtClean="0">
                <a:solidFill>
                  <a:srgbClr val="000000"/>
                </a:solidFill>
                <a:latin typeface="Arial" charset="0"/>
              </a:rPr>
              <a:pPr eaLnBrk="1" hangingPunct="1">
                <a:spcBef>
                  <a:spcPct val="0"/>
                </a:spcBef>
              </a:pPr>
              <a:t>187</a:t>
            </a:fld>
            <a:endParaRPr lang="it-IT" altLang="it-IT">
              <a:solidFill>
                <a:srgbClr val="000000"/>
              </a:solidFill>
              <a:latin typeface="Arial" charset="0"/>
            </a:endParaRPr>
          </a:p>
        </p:txBody>
      </p:sp>
    </p:spTree>
    <p:extLst>
      <p:ext uri="{BB962C8B-B14F-4D97-AF65-F5344CB8AC3E}">
        <p14:creationId xmlns:p14="http://schemas.microsoft.com/office/powerpoint/2010/main" val="251679869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99DD4E-C473-46A3-BA3A-F628FB3E3894}" type="slidenum">
              <a:rPr lang="it-IT" altLang="it-IT" smtClean="0">
                <a:solidFill>
                  <a:srgbClr val="000000"/>
                </a:solidFill>
                <a:latin typeface="Arial" charset="0"/>
              </a:rPr>
              <a:pPr eaLnBrk="1" hangingPunct="1">
                <a:spcBef>
                  <a:spcPct val="0"/>
                </a:spcBef>
              </a:pPr>
              <a:t>188</a:t>
            </a:fld>
            <a:endParaRPr lang="it-IT" altLang="it-IT">
              <a:solidFill>
                <a:srgbClr val="000000"/>
              </a:solidFill>
              <a:latin typeface="Arial" charset="0"/>
            </a:endParaRPr>
          </a:p>
        </p:txBody>
      </p:sp>
    </p:spTree>
    <p:extLst>
      <p:ext uri="{BB962C8B-B14F-4D97-AF65-F5344CB8AC3E}">
        <p14:creationId xmlns:p14="http://schemas.microsoft.com/office/powerpoint/2010/main" val="173916904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583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7E2A16-C32F-454C-BF26-2F9D927EDC14}" type="slidenum">
              <a:rPr lang="it-IT" altLang="it-IT" smtClean="0">
                <a:solidFill>
                  <a:srgbClr val="000000"/>
                </a:solidFill>
                <a:latin typeface="Arial" charset="0"/>
              </a:rPr>
              <a:pPr eaLnBrk="1" hangingPunct="1">
                <a:spcBef>
                  <a:spcPct val="0"/>
                </a:spcBef>
              </a:pPr>
              <a:t>189</a:t>
            </a:fld>
            <a:endParaRPr lang="it-IT" altLang="it-IT">
              <a:solidFill>
                <a:srgbClr val="000000"/>
              </a:solidFill>
              <a:latin typeface="Arial" charset="0"/>
            </a:endParaRPr>
          </a:p>
        </p:txBody>
      </p:sp>
    </p:spTree>
    <p:extLst>
      <p:ext uri="{BB962C8B-B14F-4D97-AF65-F5344CB8AC3E}">
        <p14:creationId xmlns:p14="http://schemas.microsoft.com/office/powerpoint/2010/main" val="119121034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142" indent="-296208" eaLnBrk="0" hangingPunct="0">
              <a:spcBef>
                <a:spcPct val="30000"/>
              </a:spcBef>
              <a:defRPr sz="1200">
                <a:solidFill>
                  <a:schemeClr val="tx1"/>
                </a:solidFill>
                <a:latin typeface="Calibri" pitchFamily="34" charset="0"/>
              </a:defRPr>
            </a:lvl2pPr>
            <a:lvl3pPr marL="1184834" indent="-236967" eaLnBrk="0" hangingPunct="0">
              <a:spcBef>
                <a:spcPct val="30000"/>
              </a:spcBef>
              <a:defRPr sz="1200">
                <a:solidFill>
                  <a:schemeClr val="tx1"/>
                </a:solidFill>
                <a:latin typeface="Calibri" pitchFamily="34" charset="0"/>
              </a:defRPr>
            </a:lvl3pPr>
            <a:lvl4pPr marL="1658767" indent="-236967" eaLnBrk="0" hangingPunct="0">
              <a:spcBef>
                <a:spcPct val="30000"/>
              </a:spcBef>
              <a:defRPr sz="1200">
                <a:solidFill>
                  <a:schemeClr val="tx1"/>
                </a:solidFill>
                <a:latin typeface="Calibri" pitchFamily="34" charset="0"/>
              </a:defRPr>
            </a:lvl4pPr>
            <a:lvl5pPr marL="2132701" indent="-236967" eaLnBrk="0" hangingPunct="0">
              <a:spcBef>
                <a:spcPct val="30000"/>
              </a:spcBef>
              <a:defRPr sz="1200">
                <a:solidFill>
                  <a:schemeClr val="tx1"/>
                </a:solidFill>
                <a:latin typeface="Calibri" pitchFamily="34" charset="0"/>
              </a:defRPr>
            </a:lvl5pPr>
            <a:lvl6pPr marL="2606634" indent="-236967" eaLnBrk="0" fontAlgn="base" hangingPunct="0">
              <a:spcBef>
                <a:spcPct val="30000"/>
              </a:spcBef>
              <a:spcAft>
                <a:spcPct val="0"/>
              </a:spcAft>
              <a:defRPr sz="1200">
                <a:solidFill>
                  <a:schemeClr val="tx1"/>
                </a:solidFill>
                <a:latin typeface="Calibri" pitchFamily="34" charset="0"/>
              </a:defRPr>
            </a:lvl6pPr>
            <a:lvl7pPr marL="3080568" indent="-236967" eaLnBrk="0" fontAlgn="base" hangingPunct="0">
              <a:spcBef>
                <a:spcPct val="30000"/>
              </a:spcBef>
              <a:spcAft>
                <a:spcPct val="0"/>
              </a:spcAft>
              <a:defRPr sz="1200">
                <a:solidFill>
                  <a:schemeClr val="tx1"/>
                </a:solidFill>
                <a:latin typeface="Calibri" pitchFamily="34" charset="0"/>
              </a:defRPr>
            </a:lvl7pPr>
            <a:lvl8pPr marL="3554501" indent="-236967" eaLnBrk="0" fontAlgn="base" hangingPunct="0">
              <a:spcBef>
                <a:spcPct val="30000"/>
              </a:spcBef>
              <a:spcAft>
                <a:spcPct val="0"/>
              </a:spcAft>
              <a:defRPr sz="1200">
                <a:solidFill>
                  <a:schemeClr val="tx1"/>
                </a:solidFill>
                <a:latin typeface="Calibri" pitchFamily="34" charset="0"/>
              </a:defRPr>
            </a:lvl8pPr>
            <a:lvl9pPr marL="4028435" indent="-236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4423AB-82C8-489B-877E-1C90A8FBC5AE}" type="slidenum">
              <a:rPr lang="it-IT" altLang="it-IT" smtClean="0">
                <a:solidFill>
                  <a:srgbClr val="000000"/>
                </a:solidFill>
                <a:latin typeface="Arial" charset="0"/>
              </a:rPr>
              <a:pPr eaLnBrk="1" hangingPunct="1">
                <a:spcBef>
                  <a:spcPct val="0"/>
                </a:spcBef>
              </a:pPr>
              <a:t>190</a:t>
            </a:fld>
            <a:endParaRPr lang="it-IT" altLang="it-IT">
              <a:solidFill>
                <a:srgbClr val="000000"/>
              </a:solidFill>
              <a:latin typeface="Arial" charset="0"/>
            </a:endParaRPr>
          </a:p>
        </p:txBody>
      </p:sp>
    </p:spTree>
    <p:extLst>
      <p:ext uri="{BB962C8B-B14F-4D97-AF65-F5344CB8AC3E}">
        <p14:creationId xmlns:p14="http://schemas.microsoft.com/office/powerpoint/2010/main" val="124623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16</a:t>
            </a:fld>
            <a:endParaRPr lang="it-IT" dirty="0">
              <a:solidFill>
                <a:prstClr val="black"/>
              </a:solidFill>
            </a:endParaRPr>
          </a:p>
        </p:txBody>
      </p:sp>
    </p:spTree>
    <p:extLst>
      <p:ext uri="{BB962C8B-B14F-4D97-AF65-F5344CB8AC3E}">
        <p14:creationId xmlns:p14="http://schemas.microsoft.com/office/powerpoint/2010/main" val="1046329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E677BB36-8366-442E-ADB4-53B96A3811E5}" type="slidenum">
              <a:rPr lang="it-IT" smtClean="0"/>
              <a:pPr>
                <a:defRPr/>
              </a:pPr>
              <a:t>191</a:t>
            </a:fld>
            <a:endParaRPr lang="it-IT"/>
          </a:p>
        </p:txBody>
      </p:sp>
    </p:spTree>
    <p:extLst>
      <p:ext uri="{BB962C8B-B14F-4D97-AF65-F5344CB8AC3E}">
        <p14:creationId xmlns:p14="http://schemas.microsoft.com/office/powerpoint/2010/main" val="162381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17</a:t>
            </a:fld>
            <a:endParaRPr lang="it-IT" dirty="0">
              <a:solidFill>
                <a:prstClr val="black"/>
              </a:solidFill>
            </a:endParaRPr>
          </a:p>
        </p:txBody>
      </p:sp>
    </p:spTree>
    <p:extLst>
      <p:ext uri="{BB962C8B-B14F-4D97-AF65-F5344CB8AC3E}">
        <p14:creationId xmlns:p14="http://schemas.microsoft.com/office/powerpoint/2010/main" val="240608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18</a:t>
            </a:fld>
            <a:endParaRPr lang="it-IT" dirty="0">
              <a:solidFill>
                <a:prstClr val="black"/>
              </a:solidFill>
            </a:endParaRPr>
          </a:p>
        </p:txBody>
      </p:sp>
    </p:spTree>
    <p:extLst>
      <p:ext uri="{BB962C8B-B14F-4D97-AF65-F5344CB8AC3E}">
        <p14:creationId xmlns:p14="http://schemas.microsoft.com/office/powerpoint/2010/main" val="345403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19</a:t>
            </a:fld>
            <a:endParaRPr lang="it-IT" dirty="0">
              <a:solidFill>
                <a:prstClr val="black"/>
              </a:solidFill>
            </a:endParaRPr>
          </a:p>
        </p:txBody>
      </p:sp>
    </p:spTree>
    <p:extLst>
      <p:ext uri="{BB962C8B-B14F-4D97-AF65-F5344CB8AC3E}">
        <p14:creationId xmlns:p14="http://schemas.microsoft.com/office/powerpoint/2010/main" val="157503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2</a:t>
            </a:fld>
            <a:endParaRPr lang="it-IT" dirty="0">
              <a:solidFill>
                <a:prstClr val="black"/>
              </a:solidFill>
            </a:endParaRPr>
          </a:p>
        </p:txBody>
      </p:sp>
    </p:spTree>
    <p:extLst>
      <p:ext uri="{BB962C8B-B14F-4D97-AF65-F5344CB8AC3E}">
        <p14:creationId xmlns:p14="http://schemas.microsoft.com/office/powerpoint/2010/main" val="124095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20</a:t>
            </a:fld>
            <a:endParaRPr lang="it-IT" dirty="0">
              <a:solidFill>
                <a:prstClr val="black"/>
              </a:solidFill>
            </a:endParaRPr>
          </a:p>
        </p:txBody>
      </p:sp>
    </p:spTree>
    <p:extLst>
      <p:ext uri="{BB962C8B-B14F-4D97-AF65-F5344CB8AC3E}">
        <p14:creationId xmlns:p14="http://schemas.microsoft.com/office/powerpoint/2010/main" val="131872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21</a:t>
            </a:fld>
            <a:endParaRPr lang="it-IT" dirty="0">
              <a:solidFill>
                <a:prstClr val="black"/>
              </a:solidFill>
            </a:endParaRPr>
          </a:p>
        </p:txBody>
      </p:sp>
    </p:spTree>
    <p:extLst>
      <p:ext uri="{BB962C8B-B14F-4D97-AF65-F5344CB8AC3E}">
        <p14:creationId xmlns:p14="http://schemas.microsoft.com/office/powerpoint/2010/main" val="251797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22</a:t>
            </a:fld>
            <a:endParaRPr lang="it-IT" dirty="0">
              <a:solidFill>
                <a:prstClr val="black"/>
              </a:solidFill>
            </a:endParaRPr>
          </a:p>
        </p:txBody>
      </p:sp>
    </p:spTree>
    <p:extLst>
      <p:ext uri="{BB962C8B-B14F-4D97-AF65-F5344CB8AC3E}">
        <p14:creationId xmlns:p14="http://schemas.microsoft.com/office/powerpoint/2010/main" val="2019644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23</a:t>
            </a:fld>
            <a:endParaRPr lang="it-IT" dirty="0">
              <a:solidFill>
                <a:prstClr val="black"/>
              </a:solidFill>
            </a:endParaRPr>
          </a:p>
        </p:txBody>
      </p:sp>
    </p:spTree>
    <p:extLst>
      <p:ext uri="{BB962C8B-B14F-4D97-AF65-F5344CB8AC3E}">
        <p14:creationId xmlns:p14="http://schemas.microsoft.com/office/powerpoint/2010/main" val="307153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24</a:t>
            </a:fld>
            <a:endParaRPr lang="it-IT"/>
          </a:p>
        </p:txBody>
      </p:sp>
    </p:spTree>
    <p:extLst>
      <p:ext uri="{BB962C8B-B14F-4D97-AF65-F5344CB8AC3E}">
        <p14:creationId xmlns:p14="http://schemas.microsoft.com/office/powerpoint/2010/main" val="2322911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25</a:t>
            </a:fld>
            <a:endParaRPr lang="it-IT"/>
          </a:p>
        </p:txBody>
      </p:sp>
    </p:spTree>
    <p:extLst>
      <p:ext uri="{BB962C8B-B14F-4D97-AF65-F5344CB8AC3E}">
        <p14:creationId xmlns:p14="http://schemas.microsoft.com/office/powerpoint/2010/main" val="3604883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26</a:t>
            </a:fld>
            <a:endParaRPr lang="it-IT"/>
          </a:p>
        </p:txBody>
      </p:sp>
    </p:spTree>
    <p:extLst>
      <p:ext uri="{BB962C8B-B14F-4D97-AF65-F5344CB8AC3E}">
        <p14:creationId xmlns:p14="http://schemas.microsoft.com/office/powerpoint/2010/main" val="37002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27</a:t>
            </a:fld>
            <a:endParaRPr lang="it-IT"/>
          </a:p>
        </p:txBody>
      </p:sp>
    </p:spTree>
    <p:extLst>
      <p:ext uri="{BB962C8B-B14F-4D97-AF65-F5344CB8AC3E}">
        <p14:creationId xmlns:p14="http://schemas.microsoft.com/office/powerpoint/2010/main" val="3136739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28</a:t>
            </a:fld>
            <a:endParaRPr lang="it-IT"/>
          </a:p>
        </p:txBody>
      </p:sp>
    </p:spTree>
    <p:extLst>
      <p:ext uri="{BB962C8B-B14F-4D97-AF65-F5344CB8AC3E}">
        <p14:creationId xmlns:p14="http://schemas.microsoft.com/office/powerpoint/2010/main" val="38432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29</a:t>
            </a:fld>
            <a:endParaRPr lang="it-IT"/>
          </a:p>
        </p:txBody>
      </p:sp>
    </p:spTree>
    <p:extLst>
      <p:ext uri="{BB962C8B-B14F-4D97-AF65-F5344CB8AC3E}">
        <p14:creationId xmlns:p14="http://schemas.microsoft.com/office/powerpoint/2010/main" val="33453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3</a:t>
            </a:fld>
            <a:endParaRPr lang="it-IT" dirty="0">
              <a:solidFill>
                <a:prstClr val="black"/>
              </a:solidFill>
            </a:endParaRPr>
          </a:p>
        </p:txBody>
      </p:sp>
    </p:spTree>
    <p:extLst>
      <p:ext uri="{BB962C8B-B14F-4D97-AF65-F5344CB8AC3E}">
        <p14:creationId xmlns:p14="http://schemas.microsoft.com/office/powerpoint/2010/main" val="3966240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30</a:t>
            </a:fld>
            <a:endParaRPr lang="it-IT"/>
          </a:p>
        </p:txBody>
      </p:sp>
    </p:spTree>
    <p:extLst>
      <p:ext uri="{BB962C8B-B14F-4D97-AF65-F5344CB8AC3E}">
        <p14:creationId xmlns:p14="http://schemas.microsoft.com/office/powerpoint/2010/main" val="312734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31</a:t>
            </a:fld>
            <a:endParaRPr lang="it-IT"/>
          </a:p>
        </p:txBody>
      </p:sp>
    </p:spTree>
    <p:extLst>
      <p:ext uri="{BB962C8B-B14F-4D97-AF65-F5344CB8AC3E}">
        <p14:creationId xmlns:p14="http://schemas.microsoft.com/office/powerpoint/2010/main" val="227242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32</a:t>
            </a:fld>
            <a:endParaRPr lang="it-IT"/>
          </a:p>
        </p:txBody>
      </p:sp>
    </p:spTree>
    <p:extLst>
      <p:ext uri="{BB962C8B-B14F-4D97-AF65-F5344CB8AC3E}">
        <p14:creationId xmlns:p14="http://schemas.microsoft.com/office/powerpoint/2010/main" val="2384783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33</a:t>
            </a:fld>
            <a:endParaRPr lang="it-IT"/>
          </a:p>
        </p:txBody>
      </p:sp>
    </p:spTree>
    <p:extLst>
      <p:ext uri="{BB962C8B-B14F-4D97-AF65-F5344CB8AC3E}">
        <p14:creationId xmlns:p14="http://schemas.microsoft.com/office/powerpoint/2010/main" val="712575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34</a:t>
            </a:fld>
            <a:endParaRPr lang="it-IT"/>
          </a:p>
        </p:txBody>
      </p:sp>
    </p:spTree>
    <p:extLst>
      <p:ext uri="{BB962C8B-B14F-4D97-AF65-F5344CB8AC3E}">
        <p14:creationId xmlns:p14="http://schemas.microsoft.com/office/powerpoint/2010/main" val="489223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35</a:t>
            </a:fld>
            <a:endParaRPr lang="it-IT"/>
          </a:p>
        </p:txBody>
      </p:sp>
    </p:spTree>
    <p:extLst>
      <p:ext uri="{BB962C8B-B14F-4D97-AF65-F5344CB8AC3E}">
        <p14:creationId xmlns:p14="http://schemas.microsoft.com/office/powerpoint/2010/main" val="3327058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36</a:t>
            </a:fld>
            <a:endParaRPr lang="it-IT"/>
          </a:p>
        </p:txBody>
      </p:sp>
    </p:spTree>
    <p:extLst>
      <p:ext uri="{BB962C8B-B14F-4D97-AF65-F5344CB8AC3E}">
        <p14:creationId xmlns:p14="http://schemas.microsoft.com/office/powerpoint/2010/main" val="2737563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37</a:t>
            </a:fld>
            <a:endParaRPr lang="it-IT"/>
          </a:p>
        </p:txBody>
      </p:sp>
    </p:spTree>
    <p:extLst>
      <p:ext uri="{BB962C8B-B14F-4D97-AF65-F5344CB8AC3E}">
        <p14:creationId xmlns:p14="http://schemas.microsoft.com/office/powerpoint/2010/main" val="558031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38</a:t>
            </a:fld>
            <a:endParaRPr lang="it-IT"/>
          </a:p>
        </p:txBody>
      </p:sp>
    </p:spTree>
    <p:extLst>
      <p:ext uri="{BB962C8B-B14F-4D97-AF65-F5344CB8AC3E}">
        <p14:creationId xmlns:p14="http://schemas.microsoft.com/office/powerpoint/2010/main" val="291173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39</a:t>
            </a:fld>
            <a:endParaRPr lang="it-IT"/>
          </a:p>
        </p:txBody>
      </p:sp>
    </p:spTree>
    <p:extLst>
      <p:ext uri="{BB962C8B-B14F-4D97-AF65-F5344CB8AC3E}">
        <p14:creationId xmlns:p14="http://schemas.microsoft.com/office/powerpoint/2010/main" val="34947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4</a:t>
            </a:fld>
            <a:endParaRPr lang="it-IT" dirty="0">
              <a:solidFill>
                <a:prstClr val="black"/>
              </a:solidFill>
            </a:endParaRPr>
          </a:p>
        </p:txBody>
      </p:sp>
    </p:spTree>
    <p:extLst>
      <p:ext uri="{BB962C8B-B14F-4D97-AF65-F5344CB8AC3E}">
        <p14:creationId xmlns:p14="http://schemas.microsoft.com/office/powerpoint/2010/main" val="1167888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40</a:t>
            </a:fld>
            <a:endParaRPr lang="it-IT"/>
          </a:p>
        </p:txBody>
      </p:sp>
    </p:spTree>
    <p:extLst>
      <p:ext uri="{BB962C8B-B14F-4D97-AF65-F5344CB8AC3E}">
        <p14:creationId xmlns:p14="http://schemas.microsoft.com/office/powerpoint/2010/main" val="2498314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41</a:t>
            </a:fld>
            <a:endParaRPr lang="it-IT"/>
          </a:p>
        </p:txBody>
      </p:sp>
    </p:spTree>
    <p:extLst>
      <p:ext uri="{BB962C8B-B14F-4D97-AF65-F5344CB8AC3E}">
        <p14:creationId xmlns:p14="http://schemas.microsoft.com/office/powerpoint/2010/main" val="585758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42</a:t>
            </a:fld>
            <a:endParaRPr lang="it-IT"/>
          </a:p>
        </p:txBody>
      </p:sp>
    </p:spTree>
    <p:extLst>
      <p:ext uri="{BB962C8B-B14F-4D97-AF65-F5344CB8AC3E}">
        <p14:creationId xmlns:p14="http://schemas.microsoft.com/office/powerpoint/2010/main" val="114245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43</a:t>
            </a:fld>
            <a:endParaRPr lang="it-IT"/>
          </a:p>
        </p:txBody>
      </p:sp>
    </p:spTree>
    <p:extLst>
      <p:ext uri="{BB962C8B-B14F-4D97-AF65-F5344CB8AC3E}">
        <p14:creationId xmlns:p14="http://schemas.microsoft.com/office/powerpoint/2010/main" val="404411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44</a:t>
            </a:fld>
            <a:endParaRPr lang="it-IT"/>
          </a:p>
        </p:txBody>
      </p:sp>
    </p:spTree>
    <p:extLst>
      <p:ext uri="{BB962C8B-B14F-4D97-AF65-F5344CB8AC3E}">
        <p14:creationId xmlns:p14="http://schemas.microsoft.com/office/powerpoint/2010/main" val="29906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45</a:t>
            </a:fld>
            <a:endParaRPr lang="it-IT"/>
          </a:p>
        </p:txBody>
      </p:sp>
    </p:spTree>
    <p:extLst>
      <p:ext uri="{BB962C8B-B14F-4D97-AF65-F5344CB8AC3E}">
        <p14:creationId xmlns:p14="http://schemas.microsoft.com/office/powerpoint/2010/main" val="3586053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46</a:t>
            </a:fld>
            <a:endParaRPr lang="it-IT"/>
          </a:p>
        </p:txBody>
      </p:sp>
    </p:spTree>
    <p:extLst>
      <p:ext uri="{BB962C8B-B14F-4D97-AF65-F5344CB8AC3E}">
        <p14:creationId xmlns:p14="http://schemas.microsoft.com/office/powerpoint/2010/main" val="4252975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47</a:t>
            </a:fld>
            <a:endParaRPr lang="it-IT"/>
          </a:p>
        </p:txBody>
      </p:sp>
    </p:spTree>
    <p:extLst>
      <p:ext uri="{BB962C8B-B14F-4D97-AF65-F5344CB8AC3E}">
        <p14:creationId xmlns:p14="http://schemas.microsoft.com/office/powerpoint/2010/main" val="246166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48</a:t>
            </a:fld>
            <a:endParaRPr lang="it-IT"/>
          </a:p>
        </p:txBody>
      </p:sp>
    </p:spTree>
    <p:extLst>
      <p:ext uri="{BB962C8B-B14F-4D97-AF65-F5344CB8AC3E}">
        <p14:creationId xmlns:p14="http://schemas.microsoft.com/office/powerpoint/2010/main" val="1785522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49</a:t>
            </a:fld>
            <a:endParaRPr lang="it-IT"/>
          </a:p>
        </p:txBody>
      </p:sp>
    </p:spTree>
    <p:extLst>
      <p:ext uri="{BB962C8B-B14F-4D97-AF65-F5344CB8AC3E}">
        <p14:creationId xmlns:p14="http://schemas.microsoft.com/office/powerpoint/2010/main" val="359991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5</a:t>
            </a:fld>
            <a:endParaRPr lang="it-IT" dirty="0">
              <a:solidFill>
                <a:prstClr val="black"/>
              </a:solidFill>
            </a:endParaRPr>
          </a:p>
        </p:txBody>
      </p:sp>
    </p:spTree>
    <p:extLst>
      <p:ext uri="{BB962C8B-B14F-4D97-AF65-F5344CB8AC3E}">
        <p14:creationId xmlns:p14="http://schemas.microsoft.com/office/powerpoint/2010/main" val="3187271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50</a:t>
            </a:fld>
            <a:endParaRPr lang="it-IT"/>
          </a:p>
        </p:txBody>
      </p:sp>
    </p:spTree>
    <p:extLst>
      <p:ext uri="{BB962C8B-B14F-4D97-AF65-F5344CB8AC3E}">
        <p14:creationId xmlns:p14="http://schemas.microsoft.com/office/powerpoint/2010/main" val="1150070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51</a:t>
            </a:fld>
            <a:endParaRPr lang="it-IT"/>
          </a:p>
        </p:txBody>
      </p:sp>
    </p:spTree>
    <p:extLst>
      <p:ext uri="{BB962C8B-B14F-4D97-AF65-F5344CB8AC3E}">
        <p14:creationId xmlns:p14="http://schemas.microsoft.com/office/powerpoint/2010/main" val="3273775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52</a:t>
            </a:fld>
            <a:endParaRPr lang="it-IT"/>
          </a:p>
        </p:txBody>
      </p:sp>
    </p:spTree>
    <p:extLst>
      <p:ext uri="{BB962C8B-B14F-4D97-AF65-F5344CB8AC3E}">
        <p14:creationId xmlns:p14="http://schemas.microsoft.com/office/powerpoint/2010/main" val="1693742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53</a:t>
            </a:fld>
            <a:endParaRPr lang="it-IT"/>
          </a:p>
        </p:txBody>
      </p:sp>
    </p:spTree>
    <p:extLst>
      <p:ext uri="{BB962C8B-B14F-4D97-AF65-F5344CB8AC3E}">
        <p14:creationId xmlns:p14="http://schemas.microsoft.com/office/powerpoint/2010/main" val="3815587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54</a:t>
            </a:fld>
            <a:endParaRPr lang="it-IT"/>
          </a:p>
        </p:txBody>
      </p:sp>
    </p:spTree>
    <p:extLst>
      <p:ext uri="{BB962C8B-B14F-4D97-AF65-F5344CB8AC3E}">
        <p14:creationId xmlns:p14="http://schemas.microsoft.com/office/powerpoint/2010/main" val="1100291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55</a:t>
            </a:fld>
            <a:endParaRPr lang="it-IT"/>
          </a:p>
        </p:txBody>
      </p:sp>
    </p:spTree>
    <p:extLst>
      <p:ext uri="{BB962C8B-B14F-4D97-AF65-F5344CB8AC3E}">
        <p14:creationId xmlns:p14="http://schemas.microsoft.com/office/powerpoint/2010/main" val="1356707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56</a:t>
            </a:fld>
            <a:endParaRPr lang="it-IT"/>
          </a:p>
        </p:txBody>
      </p:sp>
    </p:spTree>
    <p:extLst>
      <p:ext uri="{BB962C8B-B14F-4D97-AF65-F5344CB8AC3E}">
        <p14:creationId xmlns:p14="http://schemas.microsoft.com/office/powerpoint/2010/main" val="1071481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57</a:t>
            </a:fld>
            <a:endParaRPr lang="it-IT"/>
          </a:p>
        </p:txBody>
      </p:sp>
    </p:spTree>
    <p:extLst>
      <p:ext uri="{BB962C8B-B14F-4D97-AF65-F5344CB8AC3E}">
        <p14:creationId xmlns:p14="http://schemas.microsoft.com/office/powerpoint/2010/main" val="1071481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58</a:t>
            </a:fld>
            <a:endParaRPr lang="it-IT"/>
          </a:p>
        </p:txBody>
      </p:sp>
    </p:spTree>
    <p:extLst>
      <p:ext uri="{BB962C8B-B14F-4D97-AF65-F5344CB8AC3E}">
        <p14:creationId xmlns:p14="http://schemas.microsoft.com/office/powerpoint/2010/main" val="2904001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59</a:t>
            </a:fld>
            <a:endParaRPr lang="it-IT"/>
          </a:p>
        </p:txBody>
      </p:sp>
    </p:spTree>
    <p:extLst>
      <p:ext uri="{BB962C8B-B14F-4D97-AF65-F5344CB8AC3E}">
        <p14:creationId xmlns:p14="http://schemas.microsoft.com/office/powerpoint/2010/main" val="329001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6</a:t>
            </a:fld>
            <a:endParaRPr lang="it-IT" dirty="0">
              <a:solidFill>
                <a:prstClr val="black"/>
              </a:solidFill>
            </a:endParaRPr>
          </a:p>
        </p:txBody>
      </p:sp>
    </p:spTree>
    <p:extLst>
      <p:ext uri="{BB962C8B-B14F-4D97-AF65-F5344CB8AC3E}">
        <p14:creationId xmlns:p14="http://schemas.microsoft.com/office/powerpoint/2010/main" val="1042763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60</a:t>
            </a:fld>
            <a:endParaRPr lang="it-IT"/>
          </a:p>
        </p:txBody>
      </p:sp>
    </p:spTree>
    <p:extLst>
      <p:ext uri="{BB962C8B-B14F-4D97-AF65-F5344CB8AC3E}">
        <p14:creationId xmlns:p14="http://schemas.microsoft.com/office/powerpoint/2010/main" val="61871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61</a:t>
            </a:fld>
            <a:endParaRPr lang="it-IT"/>
          </a:p>
        </p:txBody>
      </p:sp>
    </p:spTree>
    <p:extLst>
      <p:ext uri="{BB962C8B-B14F-4D97-AF65-F5344CB8AC3E}">
        <p14:creationId xmlns:p14="http://schemas.microsoft.com/office/powerpoint/2010/main" val="3797566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62</a:t>
            </a:fld>
            <a:endParaRPr lang="it-IT"/>
          </a:p>
        </p:txBody>
      </p:sp>
    </p:spTree>
    <p:extLst>
      <p:ext uri="{BB962C8B-B14F-4D97-AF65-F5344CB8AC3E}">
        <p14:creationId xmlns:p14="http://schemas.microsoft.com/office/powerpoint/2010/main" val="3611212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63</a:t>
            </a:fld>
            <a:endParaRPr lang="it-IT"/>
          </a:p>
        </p:txBody>
      </p:sp>
    </p:spTree>
    <p:extLst>
      <p:ext uri="{BB962C8B-B14F-4D97-AF65-F5344CB8AC3E}">
        <p14:creationId xmlns:p14="http://schemas.microsoft.com/office/powerpoint/2010/main" val="33045829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64</a:t>
            </a:fld>
            <a:endParaRPr lang="it-IT"/>
          </a:p>
        </p:txBody>
      </p:sp>
    </p:spTree>
    <p:extLst>
      <p:ext uri="{BB962C8B-B14F-4D97-AF65-F5344CB8AC3E}">
        <p14:creationId xmlns:p14="http://schemas.microsoft.com/office/powerpoint/2010/main" val="2800594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65</a:t>
            </a:fld>
            <a:endParaRPr lang="it-IT"/>
          </a:p>
        </p:txBody>
      </p:sp>
    </p:spTree>
    <p:extLst>
      <p:ext uri="{BB962C8B-B14F-4D97-AF65-F5344CB8AC3E}">
        <p14:creationId xmlns:p14="http://schemas.microsoft.com/office/powerpoint/2010/main" val="1618977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66</a:t>
            </a:fld>
            <a:endParaRPr lang="it-IT"/>
          </a:p>
        </p:txBody>
      </p:sp>
    </p:spTree>
    <p:extLst>
      <p:ext uri="{BB962C8B-B14F-4D97-AF65-F5344CB8AC3E}">
        <p14:creationId xmlns:p14="http://schemas.microsoft.com/office/powerpoint/2010/main" val="11018537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67</a:t>
            </a:fld>
            <a:endParaRPr lang="it-IT"/>
          </a:p>
        </p:txBody>
      </p:sp>
    </p:spTree>
    <p:extLst>
      <p:ext uri="{BB962C8B-B14F-4D97-AF65-F5344CB8AC3E}">
        <p14:creationId xmlns:p14="http://schemas.microsoft.com/office/powerpoint/2010/main" val="1203420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68</a:t>
            </a:fld>
            <a:endParaRPr lang="it-IT"/>
          </a:p>
        </p:txBody>
      </p:sp>
    </p:spTree>
    <p:extLst>
      <p:ext uri="{BB962C8B-B14F-4D97-AF65-F5344CB8AC3E}">
        <p14:creationId xmlns:p14="http://schemas.microsoft.com/office/powerpoint/2010/main" val="2101684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69</a:t>
            </a:fld>
            <a:endParaRPr lang="it-IT"/>
          </a:p>
        </p:txBody>
      </p:sp>
    </p:spTree>
    <p:extLst>
      <p:ext uri="{BB962C8B-B14F-4D97-AF65-F5344CB8AC3E}">
        <p14:creationId xmlns:p14="http://schemas.microsoft.com/office/powerpoint/2010/main" val="96542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7</a:t>
            </a:fld>
            <a:endParaRPr lang="it-IT" dirty="0">
              <a:solidFill>
                <a:prstClr val="black"/>
              </a:solidFill>
            </a:endParaRPr>
          </a:p>
        </p:txBody>
      </p:sp>
    </p:spTree>
    <p:extLst>
      <p:ext uri="{BB962C8B-B14F-4D97-AF65-F5344CB8AC3E}">
        <p14:creationId xmlns:p14="http://schemas.microsoft.com/office/powerpoint/2010/main" val="19232905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70</a:t>
            </a:fld>
            <a:endParaRPr lang="it-IT"/>
          </a:p>
        </p:txBody>
      </p:sp>
    </p:spTree>
    <p:extLst>
      <p:ext uri="{BB962C8B-B14F-4D97-AF65-F5344CB8AC3E}">
        <p14:creationId xmlns:p14="http://schemas.microsoft.com/office/powerpoint/2010/main" val="848732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71</a:t>
            </a:fld>
            <a:endParaRPr lang="it-IT"/>
          </a:p>
        </p:txBody>
      </p:sp>
    </p:spTree>
    <p:extLst>
      <p:ext uri="{BB962C8B-B14F-4D97-AF65-F5344CB8AC3E}">
        <p14:creationId xmlns:p14="http://schemas.microsoft.com/office/powerpoint/2010/main" val="16372058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72</a:t>
            </a:fld>
            <a:endParaRPr lang="it-IT"/>
          </a:p>
        </p:txBody>
      </p:sp>
    </p:spTree>
    <p:extLst>
      <p:ext uri="{BB962C8B-B14F-4D97-AF65-F5344CB8AC3E}">
        <p14:creationId xmlns:p14="http://schemas.microsoft.com/office/powerpoint/2010/main" val="42688894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73</a:t>
            </a:fld>
            <a:endParaRPr lang="it-IT"/>
          </a:p>
        </p:txBody>
      </p:sp>
    </p:spTree>
    <p:extLst>
      <p:ext uri="{BB962C8B-B14F-4D97-AF65-F5344CB8AC3E}">
        <p14:creationId xmlns:p14="http://schemas.microsoft.com/office/powerpoint/2010/main" val="11178071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74</a:t>
            </a:fld>
            <a:endParaRPr lang="it-IT"/>
          </a:p>
        </p:txBody>
      </p:sp>
    </p:spTree>
    <p:extLst>
      <p:ext uri="{BB962C8B-B14F-4D97-AF65-F5344CB8AC3E}">
        <p14:creationId xmlns:p14="http://schemas.microsoft.com/office/powerpoint/2010/main" val="31786517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75</a:t>
            </a:fld>
            <a:endParaRPr lang="it-IT"/>
          </a:p>
        </p:txBody>
      </p:sp>
    </p:spTree>
    <p:extLst>
      <p:ext uri="{BB962C8B-B14F-4D97-AF65-F5344CB8AC3E}">
        <p14:creationId xmlns:p14="http://schemas.microsoft.com/office/powerpoint/2010/main" val="22260653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76</a:t>
            </a:fld>
            <a:endParaRPr lang="it-IT"/>
          </a:p>
        </p:txBody>
      </p:sp>
    </p:spTree>
    <p:extLst>
      <p:ext uri="{BB962C8B-B14F-4D97-AF65-F5344CB8AC3E}">
        <p14:creationId xmlns:p14="http://schemas.microsoft.com/office/powerpoint/2010/main" val="3449314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77</a:t>
            </a:fld>
            <a:endParaRPr lang="it-IT"/>
          </a:p>
        </p:txBody>
      </p:sp>
    </p:spTree>
    <p:extLst>
      <p:ext uri="{BB962C8B-B14F-4D97-AF65-F5344CB8AC3E}">
        <p14:creationId xmlns:p14="http://schemas.microsoft.com/office/powerpoint/2010/main" val="25417488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78</a:t>
            </a:fld>
            <a:endParaRPr lang="it-IT"/>
          </a:p>
        </p:txBody>
      </p:sp>
    </p:spTree>
    <p:extLst>
      <p:ext uri="{BB962C8B-B14F-4D97-AF65-F5344CB8AC3E}">
        <p14:creationId xmlns:p14="http://schemas.microsoft.com/office/powerpoint/2010/main" val="1393671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79</a:t>
            </a:fld>
            <a:endParaRPr lang="it-IT"/>
          </a:p>
        </p:txBody>
      </p:sp>
    </p:spTree>
    <p:extLst>
      <p:ext uri="{BB962C8B-B14F-4D97-AF65-F5344CB8AC3E}">
        <p14:creationId xmlns:p14="http://schemas.microsoft.com/office/powerpoint/2010/main" val="397824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a:t>
            </a:fld>
            <a:endParaRPr lang="it-IT"/>
          </a:p>
        </p:txBody>
      </p:sp>
    </p:spTree>
    <p:extLst>
      <p:ext uri="{BB962C8B-B14F-4D97-AF65-F5344CB8AC3E}">
        <p14:creationId xmlns:p14="http://schemas.microsoft.com/office/powerpoint/2010/main" val="12046533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80</a:t>
            </a:fld>
            <a:endParaRPr lang="it-IT"/>
          </a:p>
        </p:txBody>
      </p:sp>
    </p:spTree>
    <p:extLst>
      <p:ext uri="{BB962C8B-B14F-4D97-AF65-F5344CB8AC3E}">
        <p14:creationId xmlns:p14="http://schemas.microsoft.com/office/powerpoint/2010/main" val="5472240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81</a:t>
            </a:fld>
            <a:endParaRPr lang="it-IT"/>
          </a:p>
        </p:txBody>
      </p:sp>
    </p:spTree>
    <p:extLst>
      <p:ext uri="{BB962C8B-B14F-4D97-AF65-F5344CB8AC3E}">
        <p14:creationId xmlns:p14="http://schemas.microsoft.com/office/powerpoint/2010/main" val="7968729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82</a:t>
            </a:fld>
            <a:endParaRPr lang="it-IT"/>
          </a:p>
        </p:txBody>
      </p:sp>
    </p:spTree>
    <p:extLst>
      <p:ext uri="{BB962C8B-B14F-4D97-AF65-F5344CB8AC3E}">
        <p14:creationId xmlns:p14="http://schemas.microsoft.com/office/powerpoint/2010/main" val="1237945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83</a:t>
            </a:fld>
            <a:endParaRPr lang="it-IT"/>
          </a:p>
        </p:txBody>
      </p:sp>
    </p:spTree>
    <p:extLst>
      <p:ext uri="{BB962C8B-B14F-4D97-AF65-F5344CB8AC3E}">
        <p14:creationId xmlns:p14="http://schemas.microsoft.com/office/powerpoint/2010/main" val="32140163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84</a:t>
            </a:fld>
            <a:endParaRPr lang="it-IT"/>
          </a:p>
        </p:txBody>
      </p:sp>
    </p:spTree>
    <p:extLst>
      <p:ext uri="{BB962C8B-B14F-4D97-AF65-F5344CB8AC3E}">
        <p14:creationId xmlns:p14="http://schemas.microsoft.com/office/powerpoint/2010/main" val="35870693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85</a:t>
            </a:fld>
            <a:endParaRPr lang="it-IT"/>
          </a:p>
        </p:txBody>
      </p:sp>
    </p:spTree>
    <p:extLst>
      <p:ext uri="{BB962C8B-B14F-4D97-AF65-F5344CB8AC3E}">
        <p14:creationId xmlns:p14="http://schemas.microsoft.com/office/powerpoint/2010/main" val="5448667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86</a:t>
            </a:fld>
            <a:endParaRPr lang="it-IT"/>
          </a:p>
        </p:txBody>
      </p:sp>
    </p:spTree>
    <p:extLst>
      <p:ext uri="{BB962C8B-B14F-4D97-AF65-F5344CB8AC3E}">
        <p14:creationId xmlns:p14="http://schemas.microsoft.com/office/powerpoint/2010/main" val="6295254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87</a:t>
            </a:fld>
            <a:endParaRPr lang="it-IT"/>
          </a:p>
        </p:txBody>
      </p:sp>
    </p:spTree>
    <p:extLst>
      <p:ext uri="{BB962C8B-B14F-4D97-AF65-F5344CB8AC3E}">
        <p14:creationId xmlns:p14="http://schemas.microsoft.com/office/powerpoint/2010/main" val="10726949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88</a:t>
            </a:fld>
            <a:endParaRPr lang="it-IT"/>
          </a:p>
        </p:txBody>
      </p:sp>
    </p:spTree>
    <p:extLst>
      <p:ext uri="{BB962C8B-B14F-4D97-AF65-F5344CB8AC3E}">
        <p14:creationId xmlns:p14="http://schemas.microsoft.com/office/powerpoint/2010/main" val="10419132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89</a:t>
            </a:fld>
            <a:endParaRPr lang="it-IT"/>
          </a:p>
        </p:txBody>
      </p:sp>
    </p:spTree>
    <p:extLst>
      <p:ext uri="{BB962C8B-B14F-4D97-AF65-F5344CB8AC3E}">
        <p14:creationId xmlns:p14="http://schemas.microsoft.com/office/powerpoint/2010/main" val="262504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867">
              <a:defRPr/>
            </a:pPr>
            <a:fld id="{D3D49E87-B52C-468E-9FA2-0CBCAC7EABE2}" type="slidenum">
              <a:rPr lang="it-IT" smtClean="0">
                <a:solidFill>
                  <a:prstClr val="black"/>
                </a:solidFill>
              </a:rPr>
              <a:pPr defTabSz="947867">
                <a:defRPr/>
              </a:pPr>
              <a:t>9</a:t>
            </a:fld>
            <a:endParaRPr lang="it-IT" dirty="0">
              <a:solidFill>
                <a:prstClr val="black"/>
              </a:solidFill>
            </a:endParaRPr>
          </a:p>
        </p:txBody>
      </p:sp>
    </p:spTree>
    <p:extLst>
      <p:ext uri="{BB962C8B-B14F-4D97-AF65-F5344CB8AC3E}">
        <p14:creationId xmlns:p14="http://schemas.microsoft.com/office/powerpoint/2010/main" val="33778767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90</a:t>
            </a:fld>
            <a:endParaRPr lang="it-IT"/>
          </a:p>
        </p:txBody>
      </p:sp>
    </p:spTree>
    <p:extLst>
      <p:ext uri="{BB962C8B-B14F-4D97-AF65-F5344CB8AC3E}">
        <p14:creationId xmlns:p14="http://schemas.microsoft.com/office/powerpoint/2010/main" val="33724918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585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9702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5561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516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0629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96</a:t>
            </a:fld>
            <a:endParaRPr lang="it-IT"/>
          </a:p>
        </p:txBody>
      </p:sp>
    </p:spTree>
    <p:extLst>
      <p:ext uri="{BB962C8B-B14F-4D97-AF65-F5344CB8AC3E}">
        <p14:creationId xmlns:p14="http://schemas.microsoft.com/office/powerpoint/2010/main" val="16589881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97</a:t>
            </a:fld>
            <a:endParaRPr lang="it-IT"/>
          </a:p>
        </p:txBody>
      </p:sp>
    </p:spTree>
    <p:extLst>
      <p:ext uri="{BB962C8B-B14F-4D97-AF65-F5344CB8AC3E}">
        <p14:creationId xmlns:p14="http://schemas.microsoft.com/office/powerpoint/2010/main" val="6632939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98</a:t>
            </a:fld>
            <a:endParaRPr lang="it-IT"/>
          </a:p>
        </p:txBody>
      </p:sp>
    </p:spTree>
    <p:extLst>
      <p:ext uri="{BB962C8B-B14F-4D97-AF65-F5344CB8AC3E}">
        <p14:creationId xmlns:p14="http://schemas.microsoft.com/office/powerpoint/2010/main" val="5995903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3D49E87-B52C-468E-9FA2-0CBCAC7EABE2}" type="slidenum">
              <a:rPr lang="it-IT" smtClean="0"/>
              <a:pPr>
                <a:defRPr/>
              </a:pPr>
              <a:t>99</a:t>
            </a:fld>
            <a:endParaRPr lang="it-IT"/>
          </a:p>
        </p:txBody>
      </p:sp>
    </p:spTree>
    <p:extLst>
      <p:ext uri="{BB962C8B-B14F-4D97-AF65-F5344CB8AC3E}">
        <p14:creationId xmlns:p14="http://schemas.microsoft.com/office/powerpoint/2010/main" val="2638939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pic>
        <p:nvPicPr>
          <p:cNvPr id="2" name="Immagin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1400" y="0"/>
            <a:ext cx="1981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1"/>
          <p:cNvSpPr>
            <a:spLocks noChangeArrowheads="1"/>
          </p:cNvSpPr>
          <p:nvPr userDrawn="1"/>
        </p:nvSpPr>
        <p:spPr bwMode="auto">
          <a:xfrm>
            <a:off x="0" y="5445125"/>
            <a:ext cx="9144000" cy="1079500"/>
          </a:xfrm>
          <a:prstGeom prst="rect">
            <a:avLst/>
          </a:prstGeom>
          <a:solidFill>
            <a:srgbClr val="EE7F2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endParaRPr lang="it-IT" altLang="it-IT"/>
          </a:p>
        </p:txBody>
      </p:sp>
      <p:sp>
        <p:nvSpPr>
          <p:cNvPr id="4" name="CasellaDiTesto 8"/>
          <p:cNvSpPr txBox="1">
            <a:spLocks noChangeArrowheads="1"/>
          </p:cNvSpPr>
          <p:nvPr userDrawn="1"/>
        </p:nvSpPr>
        <p:spPr bwMode="auto">
          <a:xfrm>
            <a:off x="0" y="5589588"/>
            <a:ext cx="914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r>
              <a:rPr lang="it-IT" altLang="it-IT" sz="2400" b="1" u="none">
                <a:solidFill>
                  <a:schemeClr val="bg1"/>
                </a:solidFill>
              </a:rPr>
              <a:t>OPEN Dot Com Spa</a:t>
            </a:r>
          </a:p>
          <a:p>
            <a:pPr algn="ctr" eaLnBrk="1" hangingPunct="1">
              <a:lnSpc>
                <a:spcPct val="150000"/>
              </a:lnSpc>
            </a:pPr>
            <a:r>
              <a:rPr lang="it-IT" altLang="it-IT" sz="1400" b="1" u="none">
                <a:solidFill>
                  <a:schemeClr val="bg1"/>
                </a:solidFill>
              </a:rPr>
              <a:t>Società di servizi dei Dottori Commercialisti e degli Esperti Contabili</a:t>
            </a:r>
          </a:p>
        </p:txBody>
      </p:sp>
    </p:spTree>
    <p:extLst>
      <p:ext uri="{BB962C8B-B14F-4D97-AF65-F5344CB8AC3E}">
        <p14:creationId xmlns:p14="http://schemas.microsoft.com/office/powerpoint/2010/main" val="130836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in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Rectangle 33"/>
          <p:cNvSpPr txBox="1">
            <a:spLocks noChangeArrowheads="1"/>
          </p:cNvSpPr>
          <p:nvPr userDrawn="1"/>
        </p:nvSpPr>
        <p:spPr bwMode="auto">
          <a:xfrm>
            <a:off x="8061732" y="6543675"/>
            <a:ext cx="61472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defPPr>
              <a:defRPr lang="it-IT"/>
            </a:defPPr>
            <a:lvl1pPr algn="ctr" rtl="0" fontAlgn="base">
              <a:spcBef>
                <a:spcPct val="0"/>
              </a:spcBef>
              <a:spcAft>
                <a:spcPct val="0"/>
              </a:spcAft>
              <a:defRPr sz="1200"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a:lstStyle>
          <a:p>
            <a:pPr>
              <a:defRPr/>
            </a:pPr>
            <a:fld id="{9DB1C6B5-D208-4A3E-AB5A-4F6F9A4E8842}" type="slidenum">
              <a:rPr lang="it-IT" u="none" smtClean="0">
                <a:solidFill>
                  <a:srgbClr val="005BA6"/>
                </a:solidFill>
              </a:rPr>
              <a:pPr>
                <a:defRPr/>
              </a:pPr>
              <a:t>‹N›</a:t>
            </a:fld>
            <a:endParaRPr lang="it-IT" u="none" dirty="0">
              <a:solidFill>
                <a:srgbClr val="005BA6"/>
              </a:solidFill>
            </a:endParaRPr>
          </a:p>
        </p:txBody>
      </p:sp>
      <p:sp>
        <p:nvSpPr>
          <p:cNvPr id="12" name="Rectangle 54"/>
          <p:cNvSpPr txBox="1">
            <a:spLocks noChangeArrowheads="1"/>
          </p:cNvSpPr>
          <p:nvPr userDrawn="1"/>
        </p:nvSpPr>
        <p:spPr bwMode="auto">
          <a:xfrm>
            <a:off x="5796136" y="6523038"/>
            <a:ext cx="2016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it-IT"/>
            </a:defPPr>
            <a:lvl1pPr algn="ctr" rtl="0" fontAlgn="base">
              <a:spcBef>
                <a:spcPct val="0"/>
              </a:spcBef>
              <a:spcAft>
                <a:spcPct val="0"/>
              </a:spcAft>
              <a:defRPr sz="1200"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a:lstStyle>
          <a:p>
            <a:pPr>
              <a:defRPr/>
            </a:pPr>
            <a:fld id="{303BCDA0-3E94-4CB8-AE12-2FC33856E8DA}" type="datetime2">
              <a:rPr lang="it-IT" u="none" smtClean="0">
                <a:solidFill>
                  <a:srgbClr val="005BA6"/>
                </a:solidFill>
              </a:rPr>
              <a:pPr>
                <a:defRPr/>
              </a:pPr>
              <a:t>mercoledì 18 settembre 2019</a:t>
            </a:fld>
            <a:endParaRPr lang="it-IT" u="none" dirty="0">
              <a:solidFill>
                <a:srgbClr val="005BA6"/>
              </a:solidFill>
            </a:endParaRPr>
          </a:p>
        </p:txBody>
      </p:sp>
      <p:sp>
        <p:nvSpPr>
          <p:cNvPr id="15" name="Rettangolo 14"/>
          <p:cNvSpPr/>
          <p:nvPr userDrawn="1"/>
        </p:nvSpPr>
        <p:spPr>
          <a:xfrm>
            <a:off x="0" y="1080389"/>
            <a:ext cx="9144000" cy="18000"/>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1"/>
          <p:cNvSpPr txBox="1">
            <a:spLocks noChangeArrowheads="1"/>
          </p:cNvSpPr>
          <p:nvPr userDrawn="1"/>
        </p:nvSpPr>
        <p:spPr bwMode="auto">
          <a:xfrm>
            <a:off x="785813" y="277813"/>
            <a:ext cx="43926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r>
              <a:rPr lang="it-IT" altLang="it-IT" sz="3075" b="1" u="none" dirty="0">
                <a:solidFill>
                  <a:srgbClr val="005BA6"/>
                </a:solidFill>
              </a:rPr>
              <a:t>OPEN Dot </a:t>
            </a:r>
            <a:r>
              <a:rPr lang="it-IT" altLang="it-IT" sz="3075" b="1" u="none" dirty="0" err="1">
                <a:solidFill>
                  <a:srgbClr val="005BA6"/>
                </a:solidFill>
              </a:rPr>
              <a:t>Com</a:t>
            </a:r>
            <a:r>
              <a:rPr lang="it-IT" altLang="it-IT" sz="3075" b="1" u="none" dirty="0">
                <a:solidFill>
                  <a:srgbClr val="005BA6"/>
                </a:solidFill>
              </a:rPr>
              <a:t> </a:t>
            </a:r>
            <a:r>
              <a:rPr lang="it-IT" altLang="it-IT" sz="1700" b="1" u="none" dirty="0">
                <a:solidFill>
                  <a:srgbClr val="005BA6"/>
                </a:solidFill>
              </a:rPr>
              <a:t>Spa</a:t>
            </a:r>
          </a:p>
          <a:p>
            <a:pPr eaLnBrk="1" hangingPunct="1">
              <a:defRPr/>
            </a:pPr>
            <a:r>
              <a:rPr lang="it-IT" altLang="it-IT" sz="1585" b="1" u="none" dirty="0">
                <a:solidFill>
                  <a:srgbClr val="005BA6"/>
                </a:solidFill>
              </a:rPr>
              <a:t>Società di servizi dei Commercialisti</a:t>
            </a:r>
          </a:p>
        </p:txBody>
      </p:sp>
      <p:pic>
        <p:nvPicPr>
          <p:cNvPr id="9" name="Immagin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7825" y="419100"/>
            <a:ext cx="4286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25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 logo in al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Rettangolo 8"/>
          <p:cNvSpPr/>
          <p:nvPr userDrawn="1"/>
        </p:nvSpPr>
        <p:spPr>
          <a:xfrm>
            <a:off x="0" y="1080389"/>
            <a:ext cx="9144000" cy="18000"/>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1"/>
          <p:cNvSpPr txBox="1">
            <a:spLocks noChangeArrowheads="1"/>
          </p:cNvSpPr>
          <p:nvPr userDrawn="1"/>
        </p:nvSpPr>
        <p:spPr bwMode="auto">
          <a:xfrm>
            <a:off x="785813" y="277813"/>
            <a:ext cx="43926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defRPr/>
            </a:pPr>
            <a:r>
              <a:rPr lang="it-IT" altLang="it-IT" sz="3075" b="1" u="none" dirty="0">
                <a:solidFill>
                  <a:srgbClr val="005BA6"/>
                </a:solidFill>
              </a:rPr>
              <a:t>OPEN Dot </a:t>
            </a:r>
            <a:r>
              <a:rPr lang="it-IT" altLang="it-IT" sz="3075" b="1" u="none" dirty="0" err="1">
                <a:solidFill>
                  <a:srgbClr val="005BA6"/>
                </a:solidFill>
              </a:rPr>
              <a:t>Com</a:t>
            </a:r>
            <a:r>
              <a:rPr lang="it-IT" altLang="it-IT" sz="3075" b="1" u="none" dirty="0">
                <a:solidFill>
                  <a:srgbClr val="005BA6"/>
                </a:solidFill>
              </a:rPr>
              <a:t> </a:t>
            </a:r>
            <a:r>
              <a:rPr lang="it-IT" altLang="it-IT" sz="1700" b="1" u="none" dirty="0">
                <a:solidFill>
                  <a:srgbClr val="005BA6"/>
                </a:solidFill>
              </a:rPr>
              <a:t>Spa</a:t>
            </a:r>
          </a:p>
          <a:p>
            <a:pPr eaLnBrk="1" hangingPunct="1">
              <a:defRPr/>
            </a:pPr>
            <a:r>
              <a:rPr lang="it-IT" altLang="it-IT" sz="1585" b="1" u="none" dirty="0">
                <a:solidFill>
                  <a:srgbClr val="005BA6"/>
                </a:solidFill>
              </a:rPr>
              <a:t>Società di servizi dei Commercialisti</a:t>
            </a:r>
          </a:p>
        </p:txBody>
      </p:sp>
      <p:pic>
        <p:nvPicPr>
          <p:cNvPr id="11" name="Immagin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7825" y="419100"/>
            <a:ext cx="4286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3"/>
          <p:cNvSpPr txBox="1">
            <a:spLocks noChangeArrowheads="1"/>
          </p:cNvSpPr>
          <p:nvPr userDrawn="1"/>
        </p:nvSpPr>
        <p:spPr bwMode="auto">
          <a:xfrm>
            <a:off x="8061732" y="6543675"/>
            <a:ext cx="61472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defPPr>
              <a:defRPr lang="it-IT"/>
            </a:defPPr>
            <a:lvl1pPr algn="ctr" rtl="0" fontAlgn="base">
              <a:spcBef>
                <a:spcPct val="0"/>
              </a:spcBef>
              <a:spcAft>
                <a:spcPct val="0"/>
              </a:spcAft>
              <a:defRPr sz="1200"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a:lstStyle>
          <a:p>
            <a:pPr>
              <a:defRPr/>
            </a:pPr>
            <a:fld id="{9DB1C6B5-D208-4A3E-AB5A-4F6F9A4E8842}" type="slidenum">
              <a:rPr lang="it-IT" u="none" smtClean="0">
                <a:solidFill>
                  <a:srgbClr val="005BA6"/>
                </a:solidFill>
              </a:rPr>
              <a:pPr>
                <a:defRPr/>
              </a:pPr>
              <a:t>‹N›</a:t>
            </a:fld>
            <a:endParaRPr lang="it-IT" u="none" dirty="0">
              <a:solidFill>
                <a:srgbClr val="005BA6"/>
              </a:solidFill>
            </a:endParaRPr>
          </a:p>
        </p:txBody>
      </p:sp>
    </p:spTree>
    <p:extLst>
      <p:ext uri="{BB962C8B-B14F-4D97-AF65-F5344CB8AC3E}">
        <p14:creationId xmlns:p14="http://schemas.microsoft.com/office/powerpoint/2010/main" val="227313562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 TITOLO">
    <p:spTree>
      <p:nvGrpSpPr>
        <p:cNvPr id="1" name=""/>
        <p:cNvGrpSpPr/>
        <p:nvPr/>
      </p:nvGrpSpPr>
      <p:grpSpPr>
        <a:xfrm>
          <a:off x="0" y="0"/>
          <a:ext cx="0" cy="0"/>
          <a:chOff x="0" y="0"/>
          <a:chExt cx="0" cy="0"/>
        </a:xfrm>
      </p:grpSpPr>
      <p:pic>
        <p:nvPicPr>
          <p:cNvPr id="2" name="Immagine 2">
            <a:extLst>
              <a:ext uri="{FF2B5EF4-FFF2-40B4-BE49-F238E27FC236}">
                <a16:creationId xmlns="" xmlns:a16="http://schemas.microsoft.com/office/drawing/2014/main" id="{EBDBEA1B-FBC1-4496-BBF3-E5F77CD5E8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81400" y="0"/>
            <a:ext cx="1981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1">
            <a:extLst>
              <a:ext uri="{FF2B5EF4-FFF2-40B4-BE49-F238E27FC236}">
                <a16:creationId xmlns="" xmlns:a16="http://schemas.microsoft.com/office/drawing/2014/main" id="{EB8AECC8-F0B7-4D8F-AD8D-E140EF6ECA9D}"/>
              </a:ext>
            </a:extLst>
          </p:cNvPr>
          <p:cNvSpPr>
            <a:spLocks noChangeArrowheads="1"/>
          </p:cNvSpPr>
          <p:nvPr userDrawn="1"/>
        </p:nvSpPr>
        <p:spPr bwMode="auto">
          <a:xfrm>
            <a:off x="971550" y="5597525"/>
            <a:ext cx="7199313" cy="17463"/>
          </a:xfrm>
          <a:prstGeom prst="rect">
            <a:avLst/>
          </a:prstGeom>
          <a:solidFill>
            <a:schemeClr val="bg1">
              <a:lumMod val="65000"/>
            </a:schemeClr>
          </a:solidFill>
          <a:ln>
            <a:noFill/>
          </a:ln>
          <a:extLst/>
        </p:spPr>
        <p:txBody>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defRPr/>
            </a:pPr>
            <a:endParaRPr lang="it-IT" altLang="it-IT"/>
          </a:p>
        </p:txBody>
      </p:sp>
      <p:sp>
        <p:nvSpPr>
          <p:cNvPr id="4" name="CasellaDiTesto 3">
            <a:extLst>
              <a:ext uri="{FF2B5EF4-FFF2-40B4-BE49-F238E27FC236}">
                <a16:creationId xmlns="" xmlns:a16="http://schemas.microsoft.com/office/drawing/2014/main" id="{113E25CA-E1C7-499D-9B0C-8B1834AC537E}"/>
              </a:ext>
            </a:extLst>
          </p:cNvPr>
          <p:cNvSpPr txBox="1">
            <a:spLocks noChangeArrowheads="1"/>
          </p:cNvSpPr>
          <p:nvPr userDrawn="1"/>
        </p:nvSpPr>
        <p:spPr bwMode="auto">
          <a:xfrm>
            <a:off x="0" y="5668963"/>
            <a:ext cx="9144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eaLnBrk="1" hangingPunct="1">
              <a:defRPr/>
            </a:pPr>
            <a:r>
              <a:rPr lang="it-IT" altLang="it-IT" sz="3150" b="1" u="none" dirty="0">
                <a:solidFill>
                  <a:srgbClr val="EE7F00"/>
                </a:solidFill>
              </a:rPr>
              <a:t>OPEN Dot Com</a:t>
            </a:r>
          </a:p>
          <a:p>
            <a:pPr algn="ctr" eaLnBrk="1" hangingPunct="1">
              <a:defRPr/>
            </a:pPr>
            <a:r>
              <a:rPr lang="it-IT" altLang="it-IT" sz="1400" b="1" u="none" dirty="0">
                <a:solidFill>
                  <a:srgbClr val="EE7F00"/>
                </a:solidFill>
              </a:rPr>
              <a:t>Società dei Dottori Commercialisti</a:t>
            </a:r>
          </a:p>
        </p:txBody>
      </p:sp>
    </p:spTree>
    <p:extLst>
      <p:ext uri="{BB962C8B-B14F-4D97-AF65-F5344CB8AC3E}">
        <p14:creationId xmlns:p14="http://schemas.microsoft.com/office/powerpoint/2010/main" val="28756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 SLIDE">
    <p:spTree>
      <p:nvGrpSpPr>
        <p:cNvPr id="1" name=""/>
        <p:cNvGrpSpPr/>
        <p:nvPr/>
      </p:nvGrpSpPr>
      <p:grpSpPr>
        <a:xfrm>
          <a:off x="0" y="0"/>
          <a:ext cx="0" cy="0"/>
          <a:chOff x="0" y="0"/>
          <a:chExt cx="0" cy="0"/>
        </a:xfrm>
      </p:grpSpPr>
      <p:pic>
        <p:nvPicPr>
          <p:cNvPr id="2" name="Immagine 2">
            <a:extLst>
              <a:ext uri="{FF2B5EF4-FFF2-40B4-BE49-F238E27FC236}">
                <a16:creationId xmlns="" xmlns:a16="http://schemas.microsoft.com/office/drawing/2014/main" id="{C5EB37F5-A4A6-4086-AE06-34B565BE1E0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 xmlns:a16="http://schemas.microsoft.com/office/drawing/2014/main" id="{941537D8-9434-4FA9-AF71-26C1A94D64BA}"/>
              </a:ext>
            </a:extLst>
          </p:cNvPr>
          <p:cNvSpPr/>
          <p:nvPr userDrawn="1"/>
        </p:nvSpPr>
        <p:spPr>
          <a:xfrm>
            <a:off x="0" y="1082675"/>
            <a:ext cx="9144000" cy="17463"/>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Immagine 4">
            <a:extLst>
              <a:ext uri="{FF2B5EF4-FFF2-40B4-BE49-F238E27FC236}">
                <a16:creationId xmlns="" xmlns:a16="http://schemas.microsoft.com/office/drawing/2014/main" id="{64B83FF1-CECA-4EEC-BD5A-5C45F02D519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7825" y="419100"/>
            <a:ext cx="4286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1">
            <a:extLst>
              <a:ext uri="{FF2B5EF4-FFF2-40B4-BE49-F238E27FC236}">
                <a16:creationId xmlns="" xmlns:a16="http://schemas.microsoft.com/office/drawing/2014/main" id="{CD788040-EE77-49C0-B632-49399464CE5E}"/>
              </a:ext>
            </a:extLst>
          </p:cNvPr>
          <p:cNvSpPr txBox="1">
            <a:spLocks noChangeArrowheads="1"/>
          </p:cNvSpPr>
          <p:nvPr userDrawn="1"/>
        </p:nvSpPr>
        <p:spPr bwMode="auto">
          <a:xfrm>
            <a:off x="785813" y="557213"/>
            <a:ext cx="62341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lnSpc>
                <a:spcPts val="1700"/>
              </a:lnSpc>
              <a:defRPr/>
            </a:pPr>
            <a:r>
              <a:rPr lang="it-IT" altLang="it-IT" sz="3600" b="1" u="none" dirty="0">
                <a:solidFill>
                  <a:srgbClr val="133880"/>
                </a:solidFill>
              </a:rPr>
              <a:t>OPEN Dot Com</a:t>
            </a:r>
          </a:p>
          <a:p>
            <a:pPr eaLnBrk="1" hangingPunct="1">
              <a:lnSpc>
                <a:spcPts val="1700"/>
              </a:lnSpc>
              <a:defRPr/>
            </a:pPr>
            <a:r>
              <a:rPr lang="it-IT" altLang="it-IT" sz="1600" b="1" u="none" dirty="0">
                <a:solidFill>
                  <a:srgbClr val="133880"/>
                </a:solidFill>
              </a:rPr>
              <a:t>Società dei Dottori Commercialisti</a:t>
            </a:r>
          </a:p>
        </p:txBody>
      </p:sp>
      <p:sp>
        <p:nvSpPr>
          <p:cNvPr id="6" name="Rectangle 33">
            <a:extLst>
              <a:ext uri="{FF2B5EF4-FFF2-40B4-BE49-F238E27FC236}">
                <a16:creationId xmlns="" xmlns:a16="http://schemas.microsoft.com/office/drawing/2014/main" id="{F80BE024-3D3D-4C09-8CBD-CBE9BEDE621F}"/>
              </a:ext>
            </a:extLst>
          </p:cNvPr>
          <p:cNvSpPr txBox="1">
            <a:spLocks noChangeArrowheads="1"/>
          </p:cNvSpPr>
          <p:nvPr userDrawn="1"/>
        </p:nvSpPr>
        <p:spPr bwMode="auto">
          <a:xfrm>
            <a:off x="7877994" y="6543675"/>
            <a:ext cx="798462"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defPPr>
              <a:defRPr lang="it-IT"/>
            </a:defPPr>
            <a:lvl1pPr algn="ctr" rtl="0" fontAlgn="base">
              <a:spcBef>
                <a:spcPct val="0"/>
              </a:spcBef>
              <a:spcAft>
                <a:spcPct val="0"/>
              </a:spcAft>
              <a:defRPr sz="1200"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a:lstStyle>
          <a:p>
            <a:pPr>
              <a:defRPr/>
            </a:pPr>
            <a:fld id="{264D07C1-AF64-408B-BB3D-D94D07EC134C}" type="slidenum">
              <a:rPr lang="it-IT" u="none" smtClean="0">
                <a:solidFill>
                  <a:srgbClr val="133880"/>
                </a:solidFill>
              </a:rPr>
              <a:pPr>
                <a:defRPr/>
              </a:pPr>
              <a:t>‹N›</a:t>
            </a:fld>
            <a:endParaRPr lang="it-IT" u="none" dirty="0">
              <a:solidFill>
                <a:srgbClr val="133880"/>
              </a:solidFill>
            </a:endParaRPr>
          </a:p>
        </p:txBody>
      </p:sp>
    </p:spTree>
    <p:extLst>
      <p:ext uri="{BB962C8B-B14F-4D97-AF65-F5344CB8AC3E}">
        <p14:creationId xmlns:p14="http://schemas.microsoft.com/office/powerpoint/2010/main" val="2936592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97656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magine 7">
            <a:extLst>
              <a:ext uri="{FF2B5EF4-FFF2-40B4-BE49-F238E27FC236}">
                <a16:creationId xmlns="" xmlns:a16="http://schemas.microsoft.com/office/drawing/2014/main" id="{99AED036-E257-4008-93F8-A36D1CD0CED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1799"/>
      </p:ext>
    </p:extLst>
  </p:cSld>
  <p:clrMap bg1="lt1" tx1="dk1" bg2="lt2" tx2="dk2" accent1="accent1" accent2="accent2" accent3="accent3" accent4="accent4" accent5="accent5" accent6="accent6" hlink="hlink" folHlink="folHlink"/>
  <p:sldLayoutIdLst>
    <p:sldLayoutId id="2147483823" r:id="rId1"/>
    <p:sldLayoutId id="2147483824"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hyperlink" Target="https://siar.mef.gov.it/" TargetMode="External"/><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ancaditalia.it/UIF/terrorismo/liste" TargetMode="Externa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hyperlink" Target="https://antiriciclaggiopro.it/" TargetMode="External"/><Relationship Id="rId2" Type="http://schemas.openxmlformats.org/officeDocument/2006/relationships/hyperlink" Target="http://www.commercialisti.it/" TargetMode="Externa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7"/>
          <p:cNvSpPr txBox="1">
            <a:spLocks noChangeArrowheads="1"/>
          </p:cNvSpPr>
          <p:nvPr>
            <p:custDataLst>
              <p:tags r:id="rId1"/>
            </p:custDataLst>
          </p:nvPr>
        </p:nvSpPr>
        <p:spPr bwMode="auto">
          <a:xfrm>
            <a:off x="323528" y="2780928"/>
            <a:ext cx="84963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it-IT" altLang="it-IT" sz="3200" b="1" u="none" dirty="0">
                <a:solidFill>
                  <a:srgbClr val="005BA6"/>
                </a:solidFill>
              </a:rPr>
              <a:t>Adempimenti </a:t>
            </a:r>
            <a:r>
              <a:rPr lang="it-IT" altLang="it-IT" sz="3200" b="1" u="none" dirty="0" smtClean="0">
                <a:solidFill>
                  <a:srgbClr val="005BA6"/>
                </a:solidFill>
              </a:rPr>
              <a:t>antiriciclaggio per </a:t>
            </a:r>
            <a:r>
              <a:rPr lang="it-IT" altLang="it-IT" sz="3200" b="1" u="none" dirty="0">
                <a:solidFill>
                  <a:srgbClr val="005BA6"/>
                </a:solidFill>
              </a:rPr>
              <a:t>i </a:t>
            </a:r>
            <a:r>
              <a:rPr lang="it-IT" altLang="it-IT" sz="3200" b="1" u="none" dirty="0" smtClean="0">
                <a:solidFill>
                  <a:srgbClr val="005BA6"/>
                </a:solidFill>
              </a:rPr>
              <a:t>professionisti alla luce delle </a:t>
            </a:r>
            <a:r>
              <a:rPr lang="it-IT" altLang="it-IT" sz="3200" b="1" u="none" dirty="0" smtClean="0">
                <a:solidFill>
                  <a:srgbClr val="005BA6"/>
                </a:solidFill>
              </a:rPr>
              <a:t>regole tecniche e delle linee guida del </a:t>
            </a:r>
            <a:r>
              <a:rPr lang="it-IT" altLang="it-IT" sz="3200" b="1" u="none" dirty="0" smtClean="0">
                <a:solidFill>
                  <a:srgbClr val="005BA6"/>
                </a:solidFill>
              </a:rPr>
              <a:t>CNDCEC </a:t>
            </a:r>
            <a:endParaRPr lang="it-IT" altLang="it-IT" sz="3200" b="1" u="none" dirty="0" smtClean="0">
              <a:solidFill>
                <a:srgbClr val="005BA6"/>
              </a:solidFill>
            </a:endParaRPr>
          </a:p>
          <a:p>
            <a:pPr algn="ctr" eaLnBrk="1" hangingPunct="1">
              <a:spcBef>
                <a:spcPct val="50000"/>
              </a:spcBef>
            </a:pPr>
            <a:r>
              <a:rPr lang="it-IT" altLang="it-IT" sz="2800" b="1" u="none" dirty="0" smtClean="0">
                <a:solidFill>
                  <a:srgbClr val="005BA6"/>
                </a:solidFill>
              </a:rPr>
              <a:t>Vercelli, 19/09/2019</a:t>
            </a:r>
          </a:p>
          <a:p>
            <a:pPr algn="ctr" eaLnBrk="1" hangingPunct="1">
              <a:spcBef>
                <a:spcPct val="50000"/>
              </a:spcBef>
            </a:pPr>
            <a:r>
              <a:rPr lang="it-IT" altLang="it-IT" sz="2800" b="1" u="none" dirty="0">
                <a:solidFill>
                  <a:srgbClr val="005BA6"/>
                </a:solidFill>
              </a:rPr>
              <a:t>D</a:t>
            </a:r>
            <a:r>
              <a:rPr lang="it-IT" altLang="it-IT" sz="2800" b="1" u="none" dirty="0" smtClean="0">
                <a:solidFill>
                  <a:srgbClr val="005BA6"/>
                </a:solidFill>
              </a:rPr>
              <a:t>ott</a:t>
            </a:r>
            <a:r>
              <a:rPr lang="it-IT" altLang="it-IT" sz="2800" b="1" u="none" dirty="0">
                <a:solidFill>
                  <a:srgbClr val="005BA6"/>
                </a:solidFill>
              </a:rPr>
              <a:t>. </a:t>
            </a:r>
            <a:r>
              <a:rPr lang="it-IT" altLang="it-IT" sz="2800" b="1" u="none" dirty="0" smtClean="0">
                <a:solidFill>
                  <a:srgbClr val="005BA6"/>
                </a:solidFill>
              </a:rPr>
              <a:t>Rolando Monasterolo</a:t>
            </a:r>
            <a:endParaRPr lang="it-IT" altLang="it-IT" sz="2800" b="1" u="none" dirty="0">
              <a:solidFill>
                <a:srgbClr val="005BA6"/>
              </a:solidFill>
            </a:endParaRPr>
          </a:p>
        </p:txBody>
      </p:sp>
    </p:spTree>
    <p:extLst>
      <p:ext uri="{BB962C8B-B14F-4D97-AF65-F5344CB8AC3E}">
        <p14:creationId xmlns:p14="http://schemas.microsoft.com/office/powerpoint/2010/main" val="692035705"/>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95932"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a:solidFill>
                  <a:srgbClr val="FB5D05"/>
                </a:solidFill>
                <a:latin typeface="Arial" panose="020B0604020202020204" pitchFamily="34" charset="0"/>
              </a:rPr>
              <a:t>AUTOVALUTAZIONE DEL RISCHIO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40296" y="1674416"/>
            <a:ext cx="8136904" cy="4994944"/>
          </a:xfrm>
          <a:prstGeom prst="rect">
            <a:avLst/>
          </a:prstGeom>
          <a:noFill/>
          <a:ln/>
        </p:spPr>
        <p:txBody>
          <a:bodyPr/>
          <a:lstStyle/>
          <a:p>
            <a:r>
              <a:rPr lang="it-IT" sz="2000" u="none" dirty="0">
                <a:solidFill>
                  <a:srgbClr val="133880"/>
                </a:solidFill>
                <a:latin typeface="Arial" panose="020B0604020202020204" pitchFamily="34" charset="0"/>
              </a:rPr>
              <a:t>I professionisti </a:t>
            </a:r>
            <a:r>
              <a:rPr lang="it-IT" sz="2000" u="none" dirty="0" smtClean="0">
                <a:solidFill>
                  <a:srgbClr val="133880"/>
                </a:solidFill>
                <a:latin typeface="Arial" panose="020B0604020202020204" pitchFamily="34" charset="0"/>
              </a:rPr>
              <a:t>valutano (tale attività non può essere delegata):</a:t>
            </a:r>
          </a:p>
          <a:p>
            <a:endParaRPr lang="it-IT" sz="2000" u="none" dirty="0">
              <a:solidFill>
                <a:srgbClr val="133880"/>
              </a:solidFill>
              <a:latin typeface="Arial" panose="020B0604020202020204" pitchFamily="34" charset="0"/>
            </a:endParaRPr>
          </a:p>
          <a:p>
            <a:pPr marL="342900" indent="-342900">
              <a:buFont typeface="Arial" panose="020B0604020202020204" pitchFamily="34" charset="0"/>
              <a:buChar char="•"/>
            </a:pPr>
            <a:r>
              <a:rPr lang="it-IT" sz="2000" u="none" dirty="0" smtClean="0">
                <a:solidFill>
                  <a:srgbClr val="133880"/>
                </a:solidFill>
                <a:latin typeface="Arial" panose="020B0604020202020204" pitchFamily="34" charset="0"/>
              </a:rPr>
              <a:t>il </a:t>
            </a:r>
            <a:r>
              <a:rPr lang="it-IT" sz="2000" b="1" u="none" dirty="0">
                <a:solidFill>
                  <a:srgbClr val="133880"/>
                </a:solidFill>
                <a:latin typeface="Arial" panose="020B0604020202020204" pitchFamily="34" charset="0"/>
              </a:rPr>
              <a:t>rischio </a:t>
            </a:r>
            <a:r>
              <a:rPr lang="it-IT" sz="2000" b="1" u="none" dirty="0" smtClean="0">
                <a:solidFill>
                  <a:srgbClr val="133880"/>
                </a:solidFill>
                <a:latin typeface="Arial" panose="020B0604020202020204" pitchFamily="34" charset="0"/>
              </a:rPr>
              <a:t>inerente</a:t>
            </a:r>
            <a:r>
              <a:rPr lang="it-IT" sz="2000" u="none" dirty="0" smtClean="0">
                <a:solidFill>
                  <a:srgbClr val="133880"/>
                </a:solidFill>
                <a:latin typeface="Arial" panose="020B0604020202020204" pitchFamily="34" charset="0"/>
              </a:rPr>
              <a:t> all’attività</a:t>
            </a:r>
            <a:r>
              <a:rPr lang="it-IT" sz="2000" u="none" dirty="0">
                <a:solidFill>
                  <a:srgbClr val="133880"/>
                </a:solidFill>
                <a:latin typeface="Arial" panose="020B0604020202020204" pitchFamily="34" charset="0"/>
              </a:rPr>
              <a:t>, inteso quale rischio correlato alla probabilità che l’evento possa verificarsi e alle sue conseguenze</a:t>
            </a:r>
          </a:p>
          <a:p>
            <a:pPr marL="342900" indent="-342900">
              <a:buFont typeface="Arial" panose="020B0604020202020204" pitchFamily="34" charset="0"/>
              <a:buChar char="•"/>
            </a:pPr>
            <a:r>
              <a:rPr lang="it-IT" sz="2000" u="none" dirty="0" smtClean="0">
                <a:solidFill>
                  <a:srgbClr val="133880"/>
                </a:solidFill>
                <a:latin typeface="Arial" panose="020B0604020202020204" pitchFamily="34" charset="0"/>
              </a:rPr>
              <a:t>la </a:t>
            </a:r>
            <a:r>
              <a:rPr lang="it-IT" sz="2000" b="1" u="none" dirty="0">
                <a:solidFill>
                  <a:srgbClr val="133880"/>
                </a:solidFill>
                <a:latin typeface="Arial" panose="020B0604020202020204" pitchFamily="34" charset="0"/>
              </a:rPr>
              <a:t>vulnerabilità</a:t>
            </a:r>
            <a:r>
              <a:rPr lang="it-IT" sz="2000" u="none" dirty="0" smtClean="0">
                <a:solidFill>
                  <a:srgbClr val="133880"/>
                </a:solidFill>
                <a:latin typeface="Arial" panose="020B0604020202020204" pitchFamily="34" charset="0"/>
              </a:rPr>
              <a:t>, connessa </a:t>
            </a:r>
            <a:r>
              <a:rPr lang="it-IT" sz="2000" u="none" dirty="0">
                <a:solidFill>
                  <a:srgbClr val="133880"/>
                </a:solidFill>
                <a:latin typeface="Arial" panose="020B0604020202020204" pitchFamily="34" charset="0"/>
              </a:rPr>
              <a:t>alla adeguatezza dell’assetto organizzativo e dei presidi </a:t>
            </a:r>
          </a:p>
          <a:p>
            <a:pPr marL="342900" indent="-342900">
              <a:buFont typeface="Arial" panose="020B0604020202020204" pitchFamily="34" charset="0"/>
              <a:buChar char="•"/>
            </a:pPr>
            <a:r>
              <a:rPr lang="it-IT" sz="2000" u="none" dirty="0" smtClean="0">
                <a:solidFill>
                  <a:srgbClr val="133880"/>
                </a:solidFill>
                <a:latin typeface="Arial" panose="020B0604020202020204" pitchFamily="34" charset="0"/>
              </a:rPr>
              <a:t>determinano </a:t>
            </a:r>
            <a:r>
              <a:rPr lang="it-IT" sz="2000" u="none" dirty="0">
                <a:solidFill>
                  <a:srgbClr val="133880"/>
                </a:solidFill>
                <a:latin typeface="Arial" panose="020B0604020202020204" pitchFamily="34" charset="0"/>
              </a:rPr>
              <a:t>il </a:t>
            </a:r>
            <a:r>
              <a:rPr lang="it-IT" sz="2000" b="1" u="none" dirty="0">
                <a:solidFill>
                  <a:srgbClr val="133880"/>
                </a:solidFill>
                <a:latin typeface="Arial" panose="020B0604020202020204" pitchFamily="34" charset="0"/>
              </a:rPr>
              <a:t>rischio residuo</a:t>
            </a:r>
            <a:r>
              <a:rPr lang="it-IT" sz="2000" u="none" dirty="0">
                <a:solidFill>
                  <a:srgbClr val="133880"/>
                </a:solidFill>
                <a:latin typeface="Arial" panose="020B0604020202020204" pitchFamily="34" charset="0"/>
              </a:rPr>
              <a:t>, al fine di adottare procedure per la gestione e la mitigazione del medesimo</a:t>
            </a:r>
            <a:r>
              <a:rPr lang="it-IT" sz="2000" u="none" dirty="0" smtClean="0">
                <a:solidFill>
                  <a:srgbClr val="133880"/>
                </a:solidFill>
                <a:latin typeface="Arial" panose="020B0604020202020204" pitchFamily="34" charset="0"/>
              </a:rPr>
              <a:t>.</a:t>
            </a:r>
          </a:p>
          <a:p>
            <a:endParaRPr lang="it-IT" sz="2000" u="none" dirty="0">
              <a:solidFill>
                <a:srgbClr val="133880"/>
              </a:solidFill>
              <a:latin typeface="Arial" panose="020B0604020202020204" pitchFamily="34" charset="0"/>
            </a:endParaRPr>
          </a:p>
          <a:p>
            <a:r>
              <a:rPr lang="it-IT" sz="2000" u="none" dirty="0">
                <a:solidFill>
                  <a:srgbClr val="133880"/>
                </a:solidFill>
                <a:latin typeface="Arial" panose="020B0604020202020204" pitchFamily="34" charset="0"/>
              </a:rPr>
              <a:t>Per la valutazione del rischio inerente, della vulnerabilità e del rischio residuo, si utilizza la seguente scala </a:t>
            </a:r>
            <a:r>
              <a:rPr lang="it-IT" sz="2000" u="none" dirty="0" smtClean="0">
                <a:solidFill>
                  <a:srgbClr val="133880"/>
                </a:solidFill>
                <a:latin typeface="Arial" panose="020B0604020202020204" pitchFamily="34" charset="0"/>
              </a:rPr>
              <a:t>graduata: </a:t>
            </a: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002B56"/>
              </a:buClr>
              <a:defRPr/>
            </a:pPr>
            <a:endParaRPr lang="it-IT" sz="2000" u="none" dirty="0" smtClean="0">
              <a:solidFill>
                <a:srgbClr val="133880"/>
              </a:solidFill>
              <a:latin typeface="Arial" panose="020B0604020202020204" pitchFamily="34" charset="0"/>
            </a:endParaRPr>
          </a:p>
        </p:txBody>
      </p:sp>
      <p:pic>
        <p:nvPicPr>
          <p:cNvPr id="2" name="Immagine 1"/>
          <p:cNvPicPr>
            <a:picLocks noChangeAspect="1"/>
          </p:cNvPicPr>
          <p:nvPr/>
        </p:nvPicPr>
        <p:blipFill>
          <a:blip r:embed="rId3" cstate="print"/>
          <a:stretch>
            <a:fillRect/>
          </a:stretch>
        </p:blipFill>
        <p:spPr>
          <a:xfrm>
            <a:off x="1224632" y="5085184"/>
            <a:ext cx="6407100" cy="1524375"/>
          </a:xfrm>
          <a:prstGeom prst="rect">
            <a:avLst/>
          </a:prstGeom>
        </p:spPr>
      </p:pic>
    </p:spTree>
    <p:extLst>
      <p:ext uri="{BB962C8B-B14F-4D97-AF65-F5344CB8AC3E}">
        <p14:creationId xmlns:p14="http://schemas.microsoft.com/office/powerpoint/2010/main" val="615963513"/>
      </p:ext>
    </p:extLst>
  </p:cSld>
  <p:clrMapOvr>
    <a:masterClrMapping/>
  </p:clrMapOvr>
  <p:transition spd="med">
    <p:fade thruBlk="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Obbligo di acquisizione e conservazione dati</a:t>
            </a:r>
          </a:p>
        </p:txBody>
      </p:sp>
      <p:sp>
        <p:nvSpPr>
          <p:cNvPr id="4099" name="Rectangle 3"/>
          <p:cNvSpPr txBox="1">
            <a:spLocks noChangeArrowheads="1"/>
          </p:cNvSpPr>
          <p:nvPr/>
        </p:nvSpPr>
        <p:spPr bwMode="auto">
          <a:xfrm>
            <a:off x="323528" y="1772022"/>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spcBef>
                <a:spcPct val="20000"/>
              </a:spcBef>
              <a:buClr>
                <a:srgbClr val="00448B"/>
              </a:buClr>
            </a:pPr>
            <a:r>
              <a:rPr lang="it-IT" sz="2000" b="1" u="none" dirty="0">
                <a:solidFill>
                  <a:srgbClr val="133880"/>
                </a:solidFill>
                <a:latin typeface="Arial" panose="020B0604020202020204" pitchFamily="34" charset="0"/>
              </a:rPr>
              <a:t>Trust espressi (l. 684/1989)</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Informazioni adeguate, accurate e aggiornate sulla propria titolarità effettiva</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A carico dei fiduciari</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Conservazione per un periodo non inferiore a cinque anni dalla cessazione dello status di fiduciario</a:t>
            </a:r>
          </a:p>
          <a:p>
            <a:pPr marL="342900" indent="-342900" algn="r">
              <a:spcBef>
                <a:spcPct val="20000"/>
              </a:spcBef>
              <a:buClr>
                <a:srgbClr val="00448B"/>
              </a:buClr>
            </a:pPr>
            <a:r>
              <a:rPr lang="it-IT" sz="2000" u="none" dirty="0">
                <a:solidFill>
                  <a:srgbClr val="133880"/>
                </a:solidFill>
                <a:latin typeface="Arial" panose="020B0604020202020204" pitchFamily="34" charset="0"/>
              </a:rPr>
              <a:t>(art. 22, comma 5)</a:t>
            </a:r>
          </a:p>
          <a:p>
            <a:pPr marL="342900" indent="-342900" algn="just">
              <a:spcBef>
                <a:spcPct val="20000"/>
              </a:spcBef>
              <a:buClr>
                <a:srgbClr val="00448B"/>
              </a:buClr>
            </a:pPr>
            <a:endParaRPr lang="it-IT" sz="2000" u="none" dirty="0">
              <a:solidFill>
                <a:srgbClr val="005BA6"/>
              </a:solidFill>
            </a:endParaRPr>
          </a:p>
        </p:txBody>
      </p:sp>
    </p:spTree>
    <p:extLst>
      <p:ext uri="{BB962C8B-B14F-4D97-AF65-F5344CB8AC3E}">
        <p14:creationId xmlns:p14="http://schemas.microsoft.com/office/powerpoint/2010/main" val="10518555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341140"/>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Comunicazione titolari effettivi al Registro Imprese</a:t>
            </a:r>
          </a:p>
        </p:txBody>
      </p:sp>
      <p:sp>
        <p:nvSpPr>
          <p:cNvPr id="4099" name="Rectangle 3"/>
          <p:cNvSpPr txBox="1">
            <a:spLocks noChangeArrowheads="1"/>
          </p:cNvSpPr>
          <p:nvPr/>
        </p:nvSpPr>
        <p:spPr bwMode="auto">
          <a:xfrm>
            <a:off x="251520" y="193660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A carico di imprese dotate di personalità giuridica, delle persone giuridiche private e dei trust produttivi di effetti giuridici rilevanti ai fini fiscali</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Per via esclusivamente telematica</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In esenzione da imposta di bollo</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In apposite sezioni ad accesso riservato</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		L’omessa comunicazione è punita con sanzione 			amministrativa pecuniaria da </a:t>
            </a:r>
            <a:r>
              <a:rPr lang="it-IT" sz="2000" u="none" dirty="0" smtClean="0">
                <a:solidFill>
                  <a:srgbClr val="133880"/>
                </a:solidFill>
                <a:latin typeface="Arial" panose="020B0604020202020204" pitchFamily="34" charset="0"/>
              </a:rPr>
              <a:t>103 </a:t>
            </a:r>
            <a:r>
              <a:rPr lang="it-IT" sz="2000" u="none" dirty="0">
                <a:solidFill>
                  <a:srgbClr val="133880"/>
                </a:solidFill>
                <a:latin typeface="Arial" panose="020B0604020202020204" pitchFamily="34" charset="0"/>
              </a:rPr>
              <a:t>a </a:t>
            </a:r>
            <a:r>
              <a:rPr lang="it-IT" sz="2000" u="none" dirty="0" smtClean="0">
                <a:solidFill>
                  <a:srgbClr val="133880"/>
                </a:solidFill>
                <a:latin typeface="Arial" panose="020B0604020202020204" pitchFamily="34" charset="0"/>
              </a:rPr>
              <a:t>1.032 </a:t>
            </a:r>
            <a:r>
              <a:rPr lang="it-IT" sz="2000" u="none" dirty="0">
                <a:solidFill>
                  <a:srgbClr val="133880"/>
                </a:solidFill>
                <a:latin typeface="Arial" panose="020B0604020202020204" pitchFamily="34" charset="0"/>
              </a:rPr>
              <a:t>euro </a:t>
            </a:r>
          </a:p>
          <a:p>
            <a:pPr marL="0" indent="0" algn="just">
              <a:spcBef>
                <a:spcPct val="20000"/>
              </a:spcBef>
              <a:buClr>
                <a:srgbClr val="00448B"/>
              </a:buClr>
              <a:defRPr/>
            </a:pPr>
            <a:r>
              <a:rPr lang="it-IT" sz="2000" u="none" dirty="0">
                <a:solidFill>
                  <a:srgbClr val="133880"/>
                </a:solidFill>
                <a:latin typeface="Arial" panose="020B0604020202020204" pitchFamily="34" charset="0"/>
              </a:rPr>
              <a:t>		(art. 2630 c.c.)</a:t>
            </a:r>
          </a:p>
          <a:p>
            <a:pPr marL="342900" indent="-342900" algn="just">
              <a:spcBef>
                <a:spcPct val="20000"/>
              </a:spcBef>
              <a:buClr>
                <a:srgbClr val="00448B"/>
              </a:buClr>
              <a:buFontTx/>
              <a:buChar char="-"/>
              <a:defRPr/>
            </a:pPr>
            <a:endParaRPr lang="it-IT" sz="2000" u="none" dirty="0">
              <a:solidFill>
                <a:srgbClr val="133880"/>
              </a:solidFill>
              <a:latin typeface="Arial" panose="020B0604020202020204" pitchFamily="34" charset="0"/>
            </a:endParaRPr>
          </a:p>
          <a:p>
            <a:pPr marL="0" indent="0" algn="r">
              <a:spcBef>
                <a:spcPct val="20000"/>
              </a:spcBef>
              <a:buClr>
                <a:srgbClr val="00448B"/>
              </a:buClr>
              <a:defRPr/>
            </a:pPr>
            <a:r>
              <a:rPr lang="it-IT" sz="2000" u="none" dirty="0">
                <a:solidFill>
                  <a:srgbClr val="133880"/>
                </a:solidFill>
                <a:latin typeface="Arial" panose="020B0604020202020204" pitchFamily="34" charset="0"/>
              </a:rPr>
              <a:t>(art. 21, commi 1 e 3)</a:t>
            </a:r>
          </a:p>
          <a:p>
            <a:pPr marL="342900" indent="-342900" algn="just">
              <a:spcBef>
                <a:spcPct val="20000"/>
              </a:spcBef>
              <a:buClr>
                <a:srgbClr val="00448B"/>
              </a:buClr>
              <a:buFont typeface="Arial" panose="020B0604020202020204" pitchFamily="34" charset="0"/>
              <a:buChar char="-"/>
              <a:defRPr/>
            </a:pPr>
            <a:endParaRPr lang="it-IT" sz="2000" u="none" dirty="0">
              <a:solidFill>
                <a:srgbClr val="133880"/>
              </a:solidFill>
              <a:latin typeface="Arial" panose="020B0604020202020204" pitchFamily="34" charset="0"/>
            </a:endParaRP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293096"/>
            <a:ext cx="1219200" cy="1219200"/>
          </a:xfrm>
          <a:prstGeom prst="rect">
            <a:avLst/>
          </a:prstGeom>
        </p:spPr>
      </p:pic>
    </p:spTree>
    <p:extLst>
      <p:ext uri="{BB962C8B-B14F-4D97-AF65-F5344CB8AC3E}">
        <p14:creationId xmlns:p14="http://schemas.microsoft.com/office/powerpoint/2010/main" val="31698228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94717" y="1341140"/>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Accesso ai dati</a:t>
            </a:r>
          </a:p>
        </p:txBody>
      </p:sp>
      <p:sp>
        <p:nvSpPr>
          <p:cNvPr id="4099" name="Rectangle 3"/>
          <p:cNvSpPr txBox="1">
            <a:spLocks noChangeArrowheads="1"/>
          </p:cNvSpPr>
          <p:nvPr/>
        </p:nvSpPr>
        <p:spPr bwMode="auto">
          <a:xfrm>
            <a:off x="251520" y="193660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spcBef>
                <a:spcPct val="20000"/>
              </a:spcBef>
              <a:buClr>
                <a:srgbClr val="00448B"/>
              </a:buClr>
              <a:buFont typeface="Arial" panose="020B0604020202020204" pitchFamily="34" charset="0"/>
              <a:buChar cha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graphicFrame>
        <p:nvGraphicFramePr>
          <p:cNvPr id="5" name="Tabella 4">
            <a:extLst>
              <a:ext uri="{FF2B5EF4-FFF2-40B4-BE49-F238E27FC236}">
                <a16:creationId xmlns="" xmlns:a16="http://schemas.microsoft.com/office/drawing/2014/main" id="{DBC94820-0781-4A35-BFAE-CA2C4276B9C7}"/>
              </a:ext>
            </a:extLst>
          </p:cNvPr>
          <p:cNvGraphicFramePr>
            <a:graphicFrameLocks noGrp="1"/>
          </p:cNvGraphicFramePr>
          <p:nvPr>
            <p:extLst>
              <p:ext uri="{D42A27DB-BD31-4B8C-83A1-F6EECF244321}">
                <p14:modId xmlns:p14="http://schemas.microsoft.com/office/powerpoint/2010/main" val="931781694"/>
              </p:ext>
            </p:extLst>
          </p:nvPr>
        </p:nvGraphicFramePr>
        <p:xfrm>
          <a:off x="395288" y="1844824"/>
          <a:ext cx="8353425" cy="4180840"/>
        </p:xfrm>
        <a:graphic>
          <a:graphicData uri="http://schemas.openxmlformats.org/drawingml/2006/table">
            <a:tbl>
              <a:tblPr/>
              <a:tblGrid>
                <a:gridCol w="4176712">
                  <a:extLst>
                    <a:ext uri="{9D8B030D-6E8A-4147-A177-3AD203B41FA5}">
                      <a16:colId xmlns="" xmlns:a16="http://schemas.microsoft.com/office/drawing/2014/main" val="20000"/>
                    </a:ext>
                  </a:extLst>
                </a:gridCol>
                <a:gridCol w="4176713">
                  <a:extLst>
                    <a:ext uri="{9D8B030D-6E8A-4147-A177-3AD203B41FA5}">
                      <a16:colId xmlns=""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FFFFFF"/>
                          </a:solidFill>
                          <a:effectLst/>
                          <a:latin typeface="Calibri" charset="0"/>
                        </a:rPr>
                        <a:t>Sezione imprese dotate di personalità giuridica e persone giuridiche private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rgbClr val="FFFFFF"/>
                          </a:solidFill>
                          <a:effectLst/>
                          <a:latin typeface="Calibri" charset="0"/>
                        </a:rPr>
                        <a:t>Sezione trust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Destinatari obblighi antiriciclaggio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Destinatari obblighi antiriciclaggio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MEF, AV, UIF, DIA, GDF senza restrizioni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MEF, AV,UIF, DIA, GDF senza restrizioni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 xmlns:a16="http://schemas.microsoft.com/office/drawing/2014/main" val="10002"/>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DNAA e autorità giudiziaria conformemente alle attribuzioni istituzionali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13388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Autorità preposte al contrasto dell’evasione fiscale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13388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133880"/>
                          </a:solidFill>
                          <a:effectLst/>
                          <a:latin typeface="Arial" charset="0"/>
                        </a:rPr>
                        <a:t>Soggetti privati portatori di un interesse giuridico rilevante e differenziato, a determinate condizioni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rgbClr val="13388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201361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2709" y="1341140"/>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Decreto attuativo</a:t>
            </a:r>
          </a:p>
        </p:txBody>
      </p:sp>
      <p:sp>
        <p:nvSpPr>
          <p:cNvPr id="4099" name="Rectangle 3"/>
          <p:cNvSpPr txBox="1">
            <a:spLocks noChangeArrowheads="1"/>
          </p:cNvSpPr>
          <p:nvPr/>
        </p:nvSpPr>
        <p:spPr bwMode="auto">
          <a:xfrm>
            <a:off x="356939" y="193660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a:spcBef>
                <a:spcPct val="20000"/>
              </a:spcBef>
              <a:buClr>
                <a:srgbClr val="00448B"/>
              </a:buClr>
            </a:pPr>
            <a:r>
              <a:rPr lang="it-IT" sz="2000" u="none" dirty="0">
                <a:solidFill>
                  <a:srgbClr val="133880"/>
                </a:solidFill>
                <a:latin typeface="Arial" panose="020B0604020202020204" pitchFamily="34" charset="0"/>
              </a:rPr>
              <a:t>Apposito decreto del MEF, di concerto con il MISE, </a:t>
            </a:r>
            <a:r>
              <a:rPr lang="it-IT" sz="2000" u="none" dirty="0" smtClean="0">
                <a:solidFill>
                  <a:srgbClr val="133880"/>
                </a:solidFill>
                <a:latin typeface="Arial" panose="020B0604020202020204" pitchFamily="34" charset="0"/>
              </a:rPr>
              <a:t>stabilirà (12 mesi scaduti il 03/07/2018):</a:t>
            </a:r>
            <a:endParaRPr lang="it-IT" sz="2000" u="none" dirty="0">
              <a:solidFill>
                <a:srgbClr val="133880"/>
              </a:solidFill>
              <a:latin typeface="Arial" panose="020B0604020202020204" pitchFamily="34" charset="0"/>
            </a:endParaRP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dati e informazioni oggetto di comunicazione</a:t>
            </a: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modalità e termini della comunicazione</a:t>
            </a: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modalità per l’accesso tempestivo da parte delle autorità</a:t>
            </a: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modalità di consultazione e requisiti di accreditamento da parte dei soggetti obbligati</a:t>
            </a: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termini, competenza e modalità del procedimento per la valutazione della sussistenza dell’interesse all’accesso in capo a soggetti portatori di interesse giuridico rilevante e differenziato</a:t>
            </a: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modalità di dialogo tra RI e Agenzia delle Entrate</a:t>
            </a:r>
          </a:p>
          <a:p>
            <a:pPr algn="just">
              <a:spcBef>
                <a:spcPct val="20000"/>
              </a:spcBef>
              <a:buClr>
                <a:srgbClr val="00448B"/>
              </a:buClr>
              <a:buFont typeface="Arial"/>
              <a:buChar char="•"/>
            </a:pPr>
            <a:r>
              <a:rPr lang="it-IT" sz="2000" u="none" dirty="0">
                <a:solidFill>
                  <a:srgbClr val="133880"/>
                </a:solidFill>
                <a:latin typeface="Arial" panose="020B0604020202020204" pitchFamily="34" charset="0"/>
              </a:rPr>
              <a:t> importo dei diritti di segreteria</a:t>
            </a: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33233357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251520" y="1341140"/>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Consultazione del Registro e tracciabilità</a:t>
            </a:r>
          </a:p>
        </p:txBody>
      </p:sp>
      <p:sp>
        <p:nvSpPr>
          <p:cNvPr id="4099" name="Rectangle 3"/>
          <p:cNvSpPr txBox="1">
            <a:spLocks noChangeArrowheads="1"/>
          </p:cNvSpPr>
          <p:nvPr/>
        </p:nvSpPr>
        <p:spPr bwMode="auto">
          <a:xfrm>
            <a:off x="251520" y="193660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a:solidFill>
                  <a:srgbClr val="133880"/>
                </a:solidFill>
                <a:latin typeface="Arial" panose="020B0604020202020204" pitchFamily="34" charset="0"/>
              </a:rPr>
              <a:t>Occorre conservare traccia delle verifiche effettuate ai fini dell’individuazione del titolare effettivo</a:t>
            </a:r>
          </a:p>
          <a:p>
            <a:pPr marL="0" indent="0" algn="r">
              <a:spcBef>
                <a:spcPct val="20000"/>
              </a:spcBef>
              <a:buClr>
                <a:srgbClr val="00448B"/>
              </a:buClr>
              <a:defRPr/>
            </a:pPr>
            <a:r>
              <a:rPr lang="it-IT" sz="2000" u="none" dirty="0">
                <a:solidFill>
                  <a:srgbClr val="133880"/>
                </a:solidFill>
                <a:latin typeface="Arial" panose="020B0604020202020204" pitchFamily="34" charset="0"/>
              </a:rPr>
              <a:t>(art. 20, comma 6)</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La consultazione del Registro non esonera dalla valutazione del rischio di R e FT cui si è esposti nell’esercizio dell’attività e dall’adozione di misure adeguate al rischio medesimo</a:t>
            </a:r>
          </a:p>
          <a:p>
            <a:pPr marL="0" indent="0" algn="r">
              <a:spcBef>
                <a:spcPct val="20000"/>
              </a:spcBef>
              <a:buClr>
                <a:srgbClr val="00448B"/>
              </a:buClr>
              <a:defRPr/>
            </a:pPr>
            <a:r>
              <a:rPr lang="it-IT" sz="2000" u="none" dirty="0">
                <a:solidFill>
                  <a:srgbClr val="133880"/>
                </a:solidFill>
                <a:latin typeface="Arial" panose="020B0604020202020204" pitchFamily="34" charset="0"/>
              </a:rPr>
              <a:t>(art. 21, comma 7)</a:t>
            </a:r>
          </a:p>
          <a:p>
            <a:pPr marL="342900" indent="-342900" algn="just">
              <a:spcBef>
                <a:spcPct val="20000"/>
              </a:spcBef>
              <a:buClr>
                <a:srgbClr val="00448B"/>
              </a:buClr>
              <a:buFont typeface="Arial" panose="020B0604020202020204" pitchFamily="34" charset="0"/>
              <a:buChar char="-"/>
              <a:defRPr/>
            </a:pPr>
            <a:endParaRPr lang="it-IT" sz="2000" u="none" dirty="0">
              <a:solidFill>
                <a:srgbClr val="133880"/>
              </a:solidFill>
              <a:latin typeface="Arial" panose="020B0604020202020204" pitchFamily="34" charset="0"/>
            </a:endParaRP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32782891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251520" y="1341140"/>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 Definizione</a:t>
            </a:r>
          </a:p>
        </p:txBody>
      </p:sp>
      <p:sp>
        <p:nvSpPr>
          <p:cNvPr id="4099" name="Rectangle 3"/>
          <p:cNvSpPr txBox="1">
            <a:spLocks noChangeArrowheads="1"/>
          </p:cNvSpPr>
          <p:nvPr/>
        </p:nvSpPr>
        <p:spPr bwMode="auto">
          <a:xfrm>
            <a:off x="251520" y="193660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a:solidFill>
                  <a:srgbClr val="133880"/>
                </a:solidFill>
                <a:latin typeface="Arial" panose="020B0604020202020204" pitchFamily="34" charset="0"/>
              </a:rPr>
              <a:t>La persona fisica o le persone fisiche, diverse dal cliente, nell’interesse della quale o delle quali, in ultima istanza la prestazione professionale è resa o l’operazione è eseguita</a:t>
            </a:r>
          </a:p>
          <a:p>
            <a:pPr marL="0" indent="0" algn="r">
              <a:spcBef>
                <a:spcPct val="20000"/>
              </a:spcBef>
              <a:buClr>
                <a:srgbClr val="00448B"/>
              </a:buClr>
              <a:defRPr/>
            </a:pPr>
            <a:r>
              <a:rPr lang="it-IT" sz="2000" u="none" dirty="0">
                <a:solidFill>
                  <a:srgbClr val="133880"/>
                </a:solidFill>
                <a:latin typeface="Arial" panose="020B0604020202020204" pitchFamily="34" charset="0"/>
              </a:rPr>
              <a:t>(art. 1, comma 2, lett. </a:t>
            </a:r>
            <a:r>
              <a:rPr lang="it-IT" sz="2000" u="none" dirty="0" err="1">
                <a:solidFill>
                  <a:srgbClr val="133880"/>
                </a:solidFill>
                <a:latin typeface="Arial" panose="020B0604020202020204" pitchFamily="34" charset="0"/>
              </a:rPr>
              <a:t>pp</a:t>
            </a:r>
            <a:r>
              <a:rPr lang="it-IT" sz="2000" u="none" dirty="0">
                <a:solidFill>
                  <a:srgbClr val="133880"/>
                </a:solidFill>
                <a:latin typeface="Arial" panose="020B0604020202020204" pitchFamily="34" charset="0"/>
              </a:rPr>
              <a:t>)</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Il titolare effettivo di clienti diversi dalle persone fisiche coincide con la persona fisica o le persone fisiche cui, in ultima istanza, è attribuibile la proprietà diretta o indiretta dell’ente ovvero il relativo controllo</a:t>
            </a:r>
          </a:p>
          <a:p>
            <a:pPr marL="0" indent="0" algn="r">
              <a:spcBef>
                <a:spcPct val="20000"/>
              </a:spcBef>
              <a:buClr>
                <a:srgbClr val="00448B"/>
              </a:buClr>
              <a:defRPr/>
            </a:pPr>
            <a:r>
              <a:rPr lang="it-IT" sz="2000" u="none" dirty="0">
                <a:solidFill>
                  <a:srgbClr val="133880"/>
                </a:solidFill>
                <a:latin typeface="Arial" panose="020B0604020202020204" pitchFamily="34" charset="0"/>
              </a:rPr>
              <a:t>(art. 20, comma 1)</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13241052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di società di capitali</a:t>
            </a: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b="1" u="none" dirty="0">
                <a:solidFill>
                  <a:srgbClr val="133880"/>
                </a:solidFill>
                <a:latin typeface="Arial" panose="020B0604020202020204" pitchFamily="34" charset="0"/>
              </a:rPr>
              <a:t>Primo criterio – Proprietà diretta o indiretta (art. 20, comma 2)</a:t>
            </a:r>
          </a:p>
          <a:p>
            <a:pPr marL="342900" indent="-342900" algn="just">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Proprietà diretta: titolarità  di una partecipazione superiore al 25% del capitale del cliente</a:t>
            </a:r>
          </a:p>
          <a:p>
            <a:pPr marL="342900" indent="-342900" algn="just">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Proprietà indiretta: titolarità  di una partecipazione superiore al 25% del capitale del cliente, posseduta per il tramite di società controllate, società fiduciarie o per interposta persona </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Se l’esame dell’assetto proprietario non consente di individuare in maniera univoca la proprietà, diretta o indiretta, dell’ente  </a:t>
            </a: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
        <p:nvSpPr>
          <p:cNvPr id="3" name="Freccia a destra 2"/>
          <p:cNvSpPr/>
          <p:nvPr/>
        </p:nvSpPr>
        <p:spPr>
          <a:xfrm>
            <a:off x="7668344" y="51766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98162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251520" y="1268413"/>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di società di capitali</a:t>
            </a:r>
          </a:p>
        </p:txBody>
      </p:sp>
      <p:sp>
        <p:nvSpPr>
          <p:cNvPr id="4099" name="Rectangle 3"/>
          <p:cNvSpPr txBox="1">
            <a:spLocks noChangeArrowheads="1"/>
          </p:cNvSpPr>
          <p:nvPr/>
        </p:nvSpPr>
        <p:spPr bwMode="auto">
          <a:xfrm>
            <a:off x="288581" y="1772816"/>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b="1" u="none" dirty="0">
                <a:solidFill>
                  <a:srgbClr val="133880"/>
                </a:solidFill>
                <a:latin typeface="Arial" panose="020B0604020202020204" pitchFamily="34" charset="0"/>
              </a:rPr>
              <a:t>Secondo criterio – Controllo (art. 20, comma 3)</a:t>
            </a:r>
          </a:p>
          <a:p>
            <a:pPr marL="0" indent="0" algn="just">
              <a:spcBef>
                <a:spcPct val="20000"/>
              </a:spcBef>
              <a:buClr>
                <a:srgbClr val="00448B"/>
              </a:buClr>
              <a:defRPr/>
            </a:pPr>
            <a:r>
              <a:rPr lang="it-IT" sz="2000" u="none" dirty="0">
                <a:solidFill>
                  <a:srgbClr val="133880"/>
                </a:solidFill>
                <a:latin typeface="Arial" panose="020B0604020202020204" pitchFamily="34" charset="0"/>
              </a:rPr>
              <a:t>Sono titolari effettivi le persone fisiche cui è attribuibile il controllo in forza:</a:t>
            </a:r>
          </a:p>
          <a:p>
            <a:pPr marL="704850" lvl="1" indent="-342900" algn="just">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della </a:t>
            </a:r>
            <a:r>
              <a:rPr lang="it-IT" sz="2000" b="1" u="none" dirty="0">
                <a:solidFill>
                  <a:srgbClr val="133880"/>
                </a:solidFill>
                <a:latin typeface="Arial" panose="020B0604020202020204" pitchFamily="34" charset="0"/>
              </a:rPr>
              <a:t>maggioranza dei voti </a:t>
            </a:r>
            <a:r>
              <a:rPr lang="it-IT" sz="2000" u="none" dirty="0">
                <a:solidFill>
                  <a:srgbClr val="133880"/>
                </a:solidFill>
                <a:latin typeface="Arial" panose="020B0604020202020204" pitchFamily="34" charset="0"/>
              </a:rPr>
              <a:t>esercitabili in assemblea ordinaria</a:t>
            </a:r>
          </a:p>
          <a:p>
            <a:pPr marL="704850" lvl="1" indent="-342900" algn="just">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di voti sufficienti per esercitare un’</a:t>
            </a:r>
            <a:r>
              <a:rPr lang="it-IT" sz="2000" b="1" u="none" dirty="0">
                <a:solidFill>
                  <a:srgbClr val="133880"/>
                </a:solidFill>
                <a:latin typeface="Arial" panose="020B0604020202020204" pitchFamily="34" charset="0"/>
              </a:rPr>
              <a:t>influenza dominante </a:t>
            </a:r>
            <a:r>
              <a:rPr lang="it-IT" sz="2000" u="none" dirty="0">
                <a:solidFill>
                  <a:srgbClr val="133880"/>
                </a:solidFill>
                <a:latin typeface="Arial" panose="020B0604020202020204" pitchFamily="34" charset="0"/>
              </a:rPr>
              <a:t>in assemblea ordinaria</a:t>
            </a:r>
          </a:p>
          <a:p>
            <a:pPr marL="704850" lvl="1" indent="-342900" algn="just">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dell’esistenza di particolari </a:t>
            </a:r>
            <a:r>
              <a:rPr lang="it-IT" sz="2000" b="1" u="none" dirty="0">
                <a:solidFill>
                  <a:srgbClr val="133880"/>
                </a:solidFill>
                <a:latin typeface="Arial" panose="020B0604020202020204" pitchFamily="34" charset="0"/>
              </a:rPr>
              <a:t>vincoli contrattuali </a:t>
            </a:r>
            <a:r>
              <a:rPr lang="it-IT" sz="2000" u="none" dirty="0">
                <a:solidFill>
                  <a:srgbClr val="133880"/>
                </a:solidFill>
                <a:latin typeface="Arial" panose="020B0604020202020204" pitchFamily="34" charset="0"/>
              </a:rPr>
              <a:t>che consentano di esercitare un’influenza dominante</a:t>
            </a:r>
          </a:p>
          <a:p>
            <a:pPr marL="361950" lvl="1"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Se i criteri precedenti non consentono di individuare univocamente uno o più titolari effettivi </a:t>
            </a: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
        <p:nvSpPr>
          <p:cNvPr id="2" name="Freccia a destra 1"/>
          <p:cNvSpPr/>
          <p:nvPr/>
        </p:nvSpPr>
        <p:spPr>
          <a:xfrm>
            <a:off x="7698048" y="5589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36956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di società di capitali</a:t>
            </a: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b="1" u="none" dirty="0">
                <a:solidFill>
                  <a:srgbClr val="133880"/>
                </a:solidFill>
                <a:latin typeface="Arial" panose="020B0604020202020204" pitchFamily="34" charset="0"/>
              </a:rPr>
              <a:t>Terzo criterio – Poteri di amministrazione o direzione (art. 20, comma 4)</a:t>
            </a:r>
          </a:p>
          <a:p>
            <a:pPr marL="0" indent="0" algn="just">
              <a:spcBef>
                <a:spcPct val="20000"/>
              </a:spcBef>
              <a:buClr>
                <a:srgbClr val="00448B"/>
              </a:buClr>
              <a:defRPr/>
            </a:pPr>
            <a:r>
              <a:rPr lang="it-IT" sz="2000" u="none" dirty="0">
                <a:solidFill>
                  <a:srgbClr val="133880"/>
                </a:solidFill>
                <a:latin typeface="Arial" panose="020B0604020202020204" pitchFamily="34" charset="0"/>
              </a:rPr>
              <a:t>Sono titolari effettivi le persone fisiche titolari di poteri di amministrazione o direzione della società</a:t>
            </a: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32225691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251520" y="1268413"/>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di persone giuridiche private</a:t>
            </a:r>
          </a:p>
        </p:txBody>
      </p:sp>
      <p:sp>
        <p:nvSpPr>
          <p:cNvPr id="4099" name="Rectangle 3"/>
          <p:cNvSpPr txBox="1">
            <a:spLocks noChangeArrowheads="1"/>
          </p:cNvSpPr>
          <p:nvPr/>
        </p:nvSpPr>
        <p:spPr bwMode="auto">
          <a:xfrm>
            <a:off x="298756" y="1772816"/>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a:solidFill>
                  <a:srgbClr val="133880"/>
                </a:solidFill>
                <a:latin typeface="Arial" panose="020B0604020202020204" pitchFamily="34" charset="0"/>
              </a:rPr>
              <a:t>In caso di associazioni, fondazioni e altre istituzioni di carattere privato, sono </a:t>
            </a:r>
            <a:r>
              <a:rPr lang="it-IT" sz="2000" b="1" u="none" dirty="0">
                <a:solidFill>
                  <a:srgbClr val="133880"/>
                </a:solidFill>
                <a:latin typeface="Arial" panose="020B0604020202020204" pitchFamily="34" charset="0"/>
              </a:rPr>
              <a:t>cumulativamente</a:t>
            </a:r>
            <a:r>
              <a:rPr lang="it-IT" sz="2000" u="none" dirty="0">
                <a:solidFill>
                  <a:srgbClr val="133880"/>
                </a:solidFill>
                <a:latin typeface="Arial" panose="020B0604020202020204" pitchFamily="34" charset="0"/>
              </a:rPr>
              <a:t> individuati come titolari effettivi:</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i fondatori, se in vita</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i beneficiari, quando individuati o facilmente individuabili</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i titolari di funzioni di direzione e amministrazione</a:t>
            </a:r>
          </a:p>
          <a:p>
            <a:pPr marL="0" indent="0" algn="r">
              <a:spcBef>
                <a:spcPct val="20000"/>
              </a:spcBef>
              <a:buClr>
                <a:srgbClr val="00448B"/>
              </a:buClr>
              <a:defRPr/>
            </a:pPr>
            <a:r>
              <a:rPr lang="it-IT" sz="2000" u="none" dirty="0">
                <a:solidFill>
                  <a:srgbClr val="133880"/>
                </a:solidFill>
                <a:latin typeface="Arial" panose="020B0604020202020204" pitchFamily="34" charset="0"/>
              </a:rPr>
              <a:t>(art. 20, comma 5)</a:t>
            </a: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409295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a:solidFill>
                  <a:srgbClr val="FB5D05"/>
                </a:solidFill>
                <a:latin typeface="Arial" panose="020B0604020202020204" pitchFamily="34" charset="0"/>
              </a:rPr>
              <a:t>AUTOVALUTAZIONE DEL RISCHIO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1728394"/>
            <a:ext cx="8136904" cy="4392488"/>
          </a:xfrm>
          <a:prstGeom prst="rect">
            <a:avLst/>
          </a:prstGeom>
          <a:noFill/>
          <a:ln/>
        </p:spPr>
        <p:txBody>
          <a:bodyPr/>
          <a:lstStyle/>
          <a:p>
            <a:r>
              <a:rPr lang="it-IT" sz="2000" u="none" dirty="0" smtClean="0">
                <a:solidFill>
                  <a:srgbClr val="133880"/>
                </a:solidFill>
                <a:latin typeface="Arial" panose="020B0604020202020204" pitchFamily="34" charset="0"/>
              </a:rPr>
              <a:t>La </a:t>
            </a:r>
            <a:r>
              <a:rPr lang="it-IT" sz="2000" b="1" u="none" dirty="0">
                <a:solidFill>
                  <a:srgbClr val="133880"/>
                </a:solidFill>
                <a:latin typeface="Arial" panose="020B0604020202020204" pitchFamily="34" charset="0"/>
              </a:rPr>
              <a:t>prima</a:t>
            </a:r>
            <a:r>
              <a:rPr lang="it-IT" sz="2000" u="none" dirty="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a</a:t>
            </a:r>
            <a:r>
              <a:rPr lang="it-IT" sz="2000" u="none" dirty="0" smtClean="0">
                <a:solidFill>
                  <a:srgbClr val="133880"/>
                </a:solidFill>
                <a:latin typeface="Arial" panose="020B0604020202020204" pitchFamily="34" charset="0"/>
              </a:rPr>
              <a:t>utovalutazione dovrà essere effettuata dopo la pubblicazione dell’analisi nazionale del rischio attualmente in corso di predisposizione da parte del </a:t>
            </a:r>
            <a:r>
              <a:rPr lang="it-IT" sz="2000" u="none" dirty="0" smtClean="0">
                <a:solidFill>
                  <a:srgbClr val="133880"/>
                </a:solidFill>
                <a:latin typeface="Arial" panose="020B0604020202020204" pitchFamily="34" charset="0"/>
              </a:rPr>
              <a:t>Comitato di Sicurezza </a:t>
            </a:r>
            <a:r>
              <a:rPr lang="it-IT" sz="2000" u="none" dirty="0" smtClean="0">
                <a:solidFill>
                  <a:srgbClr val="133880"/>
                </a:solidFill>
                <a:latin typeface="Arial" panose="020B0604020202020204" pitchFamily="34" charset="0"/>
              </a:rPr>
              <a:t>Finanziaria</a:t>
            </a:r>
            <a:endParaRPr lang="it-IT" sz="2000" u="none" dirty="0" smtClean="0">
              <a:solidFill>
                <a:srgbClr val="133880"/>
              </a:solidFill>
              <a:latin typeface="Arial" panose="020B0604020202020204" pitchFamily="34" charset="0"/>
            </a:endParaRPr>
          </a:p>
          <a:p>
            <a:endParaRPr lang="it-IT" sz="2000" u="none" dirty="0" smtClean="0">
              <a:solidFill>
                <a:srgbClr val="133880"/>
              </a:solidFill>
              <a:latin typeface="Arial" panose="020B0604020202020204" pitchFamily="34" charset="0"/>
            </a:endParaRPr>
          </a:p>
          <a:p>
            <a:r>
              <a:rPr lang="it-IT" sz="2000" b="1" u="none" dirty="0" smtClean="0">
                <a:solidFill>
                  <a:srgbClr val="133880"/>
                </a:solidFill>
                <a:latin typeface="Arial" panose="020B0604020202020204" pitchFamily="34" charset="0"/>
              </a:rPr>
              <a:t>Successivamente</a:t>
            </a:r>
            <a:r>
              <a:rPr lang="it-IT" sz="2000" u="none" dirty="0" smtClean="0">
                <a:solidFill>
                  <a:srgbClr val="133880"/>
                </a:solidFill>
                <a:latin typeface="Arial" panose="020B0604020202020204" pitchFamily="34" charset="0"/>
              </a:rPr>
              <a:t> l’autovalutazione dovrà </a:t>
            </a:r>
            <a:r>
              <a:rPr lang="it-IT" sz="2000" u="none" dirty="0">
                <a:solidFill>
                  <a:srgbClr val="133880"/>
                </a:solidFill>
                <a:latin typeface="Arial" panose="020B0604020202020204" pitchFamily="34" charset="0"/>
              </a:rPr>
              <a:t>essere svolta </a:t>
            </a:r>
            <a:r>
              <a:rPr lang="it-IT" sz="2000" b="1" u="none" dirty="0">
                <a:solidFill>
                  <a:srgbClr val="133880"/>
                </a:solidFill>
                <a:latin typeface="Arial" panose="020B0604020202020204" pitchFamily="34" charset="0"/>
              </a:rPr>
              <a:t>con cadenza triennale</a:t>
            </a:r>
            <a:r>
              <a:rPr lang="it-IT" sz="2000" u="none" dirty="0">
                <a:solidFill>
                  <a:srgbClr val="133880"/>
                </a:solidFill>
                <a:latin typeface="Arial" panose="020B0604020202020204" pitchFamily="34" charset="0"/>
              </a:rPr>
              <a:t>, salva la facoltà di procedere al </a:t>
            </a:r>
            <a:r>
              <a:rPr lang="it-IT" sz="2000" u="none" dirty="0" smtClean="0">
                <a:solidFill>
                  <a:srgbClr val="133880"/>
                </a:solidFill>
                <a:latin typeface="Arial" panose="020B0604020202020204" pitchFamily="34" charset="0"/>
              </a:rPr>
              <a:t>relativo aggiornamento quando </a:t>
            </a:r>
            <a:r>
              <a:rPr lang="it-IT" sz="2000" u="none" dirty="0">
                <a:solidFill>
                  <a:srgbClr val="133880"/>
                </a:solidFill>
                <a:latin typeface="Arial" panose="020B0604020202020204" pitchFamily="34" charset="0"/>
              </a:rPr>
              <a:t>insorgono nuovi rischi e ogni qualvolta lo si </a:t>
            </a:r>
            <a:r>
              <a:rPr lang="it-IT" sz="2000" u="none" dirty="0" smtClean="0">
                <a:solidFill>
                  <a:srgbClr val="133880"/>
                </a:solidFill>
                <a:latin typeface="Arial" panose="020B0604020202020204" pitchFamily="34" charset="0"/>
              </a:rPr>
              <a:t>ritiene opportuno</a:t>
            </a: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805286777"/>
      </p:ext>
    </p:extLst>
  </p:cSld>
  <p:clrMapOvr>
    <a:masterClrMapping/>
  </p:clrMapOvr>
  <p:transition spd="med">
    <p:fade thruBlk="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251520" y="1268413"/>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di trust</a:t>
            </a:r>
          </a:p>
        </p:txBody>
      </p:sp>
      <p:sp>
        <p:nvSpPr>
          <p:cNvPr id="4099" name="Rectangle 3"/>
          <p:cNvSpPr txBox="1">
            <a:spLocks noChangeArrowheads="1"/>
          </p:cNvSpPr>
          <p:nvPr/>
        </p:nvSpPr>
        <p:spPr bwMode="auto">
          <a:xfrm>
            <a:off x="251520" y="1772816"/>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a:spcBef>
                <a:spcPct val="20000"/>
              </a:spcBef>
              <a:buClr>
                <a:srgbClr val="00448B"/>
              </a:buClr>
            </a:pPr>
            <a:r>
              <a:rPr lang="it-IT" sz="2000" u="none" dirty="0">
                <a:solidFill>
                  <a:srgbClr val="133880"/>
                </a:solidFill>
                <a:latin typeface="Arial" panose="020B0604020202020204" pitchFamily="34" charset="0"/>
              </a:rPr>
              <a:t>In caso di trust  sono </a:t>
            </a:r>
            <a:r>
              <a:rPr lang="it-IT" sz="2000" b="1" u="none" dirty="0">
                <a:solidFill>
                  <a:srgbClr val="133880"/>
                </a:solidFill>
                <a:latin typeface="Arial" panose="020B0604020202020204" pitchFamily="34" charset="0"/>
              </a:rPr>
              <a:t>cumulativamente</a:t>
            </a:r>
            <a:r>
              <a:rPr lang="it-IT" sz="2000" u="none" dirty="0">
                <a:solidFill>
                  <a:srgbClr val="133880"/>
                </a:solidFill>
                <a:latin typeface="Arial" panose="020B0604020202020204" pitchFamily="34" charset="0"/>
              </a:rPr>
              <a:t> individuati come titolari effettivi:</a:t>
            </a:r>
          </a:p>
          <a:p>
            <a:pPr algn="just">
              <a:spcBef>
                <a:spcPct val="20000"/>
              </a:spcBef>
              <a:buClr>
                <a:srgbClr val="00448B"/>
              </a:buClr>
              <a:buFontTx/>
              <a:buChar char="-"/>
            </a:pPr>
            <a:r>
              <a:rPr lang="it-IT" sz="2000" u="none" dirty="0">
                <a:solidFill>
                  <a:srgbClr val="133880"/>
                </a:solidFill>
                <a:latin typeface="Arial" panose="020B0604020202020204" pitchFamily="34" charset="0"/>
              </a:rPr>
              <a:t>il fondatore</a:t>
            </a:r>
          </a:p>
          <a:p>
            <a:pPr algn="just">
              <a:spcBef>
                <a:spcPct val="20000"/>
              </a:spcBef>
              <a:buClr>
                <a:srgbClr val="00448B"/>
              </a:buClr>
              <a:buFontTx/>
              <a:buChar char="-"/>
            </a:pPr>
            <a:r>
              <a:rPr lang="it-IT" sz="2000" u="none" dirty="0">
                <a:solidFill>
                  <a:srgbClr val="133880"/>
                </a:solidFill>
                <a:latin typeface="Arial" panose="020B0604020202020204" pitchFamily="34" charset="0"/>
              </a:rPr>
              <a:t>il fiduciario o i fiduciari</a:t>
            </a:r>
          </a:p>
          <a:p>
            <a:pPr algn="just">
              <a:spcBef>
                <a:spcPct val="20000"/>
              </a:spcBef>
              <a:buClr>
                <a:srgbClr val="00448B"/>
              </a:buClr>
              <a:buFontTx/>
              <a:buChar char="-"/>
            </a:pPr>
            <a:r>
              <a:rPr lang="it-IT" sz="2000" u="none" dirty="0">
                <a:solidFill>
                  <a:srgbClr val="133880"/>
                </a:solidFill>
                <a:latin typeface="Arial" panose="020B0604020202020204" pitchFamily="34" charset="0"/>
              </a:rPr>
              <a:t>il guardiano o altra persona per conto del fiduciario, ove esistente</a:t>
            </a:r>
          </a:p>
          <a:p>
            <a:pPr algn="just">
              <a:spcBef>
                <a:spcPct val="20000"/>
              </a:spcBef>
              <a:buClr>
                <a:srgbClr val="00448B"/>
              </a:buClr>
              <a:buFontTx/>
              <a:buChar char="-"/>
            </a:pPr>
            <a:r>
              <a:rPr lang="it-IT" sz="2000" u="none" dirty="0">
                <a:solidFill>
                  <a:srgbClr val="133880"/>
                </a:solidFill>
                <a:latin typeface="Arial" panose="020B0604020202020204" pitchFamily="34" charset="0"/>
              </a:rPr>
              <a:t>i beneficiari o la classe di beneficiari</a:t>
            </a:r>
          </a:p>
          <a:p>
            <a:pPr algn="just">
              <a:spcBef>
                <a:spcPct val="20000"/>
              </a:spcBef>
              <a:buClr>
                <a:srgbClr val="00448B"/>
              </a:buClr>
              <a:buFontTx/>
              <a:buChar char="-"/>
            </a:pPr>
            <a:r>
              <a:rPr lang="it-IT" sz="2000" u="none" dirty="0">
                <a:solidFill>
                  <a:srgbClr val="133880"/>
                </a:solidFill>
                <a:latin typeface="Arial" panose="020B0604020202020204" pitchFamily="34" charset="0"/>
              </a:rPr>
              <a:t>le altre persone fisiche che esercitano il controllo sul trust</a:t>
            </a:r>
          </a:p>
          <a:p>
            <a:pPr algn="just">
              <a:spcBef>
                <a:spcPct val="20000"/>
              </a:spcBef>
              <a:buClr>
                <a:srgbClr val="00448B"/>
              </a:buClr>
              <a:buFontTx/>
              <a:buChar char="-"/>
            </a:pPr>
            <a:r>
              <a:rPr lang="it-IT" sz="2000" u="none" dirty="0">
                <a:solidFill>
                  <a:srgbClr val="133880"/>
                </a:solidFill>
                <a:latin typeface="Arial" panose="020B0604020202020204" pitchFamily="34" charset="0"/>
              </a:rPr>
              <a:t>qualunque altra persona fisica che esercita, in ultima istanza, il controllo sui beni conferiti nel trust attraverso la proprietà diretta o indiretta o attraverso altri mezzi</a:t>
            </a:r>
          </a:p>
          <a:p>
            <a:pPr algn="r">
              <a:spcBef>
                <a:spcPct val="20000"/>
              </a:spcBef>
              <a:buClr>
                <a:srgbClr val="00448B"/>
              </a:buClr>
            </a:pPr>
            <a:r>
              <a:rPr lang="it-IT" sz="2000" u="none" dirty="0">
                <a:solidFill>
                  <a:srgbClr val="133880"/>
                </a:solidFill>
                <a:latin typeface="Arial" panose="020B0604020202020204" pitchFamily="34" charset="0"/>
              </a:rPr>
              <a:t>(art. 22, comma 5)</a:t>
            </a:r>
          </a:p>
          <a:p>
            <a:pPr marL="0" indent="0" algn="just">
              <a:spcBef>
                <a:spcPct val="20000"/>
              </a:spcBef>
              <a:buClr>
                <a:srgbClr val="00448B"/>
              </a:buClr>
              <a:defRPr/>
            </a:pPr>
            <a:endParaRPr lang="it-IT" sz="2200" u="none" kern="0" dirty="0">
              <a:solidFill>
                <a:srgbClr val="005BA6"/>
              </a:solidFill>
            </a:endParaRP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12571356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251520" y="1268413"/>
            <a:ext cx="8713787"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Titolare effettivo di società di persone</a:t>
            </a:r>
          </a:p>
        </p:txBody>
      </p:sp>
      <p:sp>
        <p:nvSpPr>
          <p:cNvPr id="4099" name="Rectangle 3"/>
          <p:cNvSpPr txBox="1">
            <a:spLocks noChangeArrowheads="1"/>
          </p:cNvSpPr>
          <p:nvPr/>
        </p:nvSpPr>
        <p:spPr bwMode="auto">
          <a:xfrm>
            <a:off x="251520" y="1772816"/>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a:spcBef>
                <a:spcPct val="20000"/>
              </a:spcBef>
              <a:buClr>
                <a:srgbClr val="00448B"/>
              </a:buClr>
            </a:pPr>
            <a:r>
              <a:rPr lang="it-IT" sz="2000" u="none" dirty="0">
                <a:solidFill>
                  <a:srgbClr val="133880"/>
                </a:solidFill>
                <a:latin typeface="Arial" panose="020B0604020202020204" pitchFamily="34" charset="0"/>
              </a:rPr>
              <a:t>«L’articolo 20 è una norma specifica introdotta dal legislatore per dare soluzione ai dubbi sollevati nella pratica in merito alla identificazione del titolare effettivo di un soggetto di diritto giuridicamente e patrimonialmente distinto dalle persone fisiche che agiscono tramite esso. Il problema non si pone evidentemente per le società di persone, laddove vi è una sovrapposizione sostanziale e giuridica della proprietà legale ed effettiva, attesa l’imputabilità degli effetti degli atti, posti in essere attraverso il veicolo societario, in capo al legale rappresentante. …»</a:t>
            </a:r>
          </a:p>
          <a:p>
            <a:pPr algn="r">
              <a:spcBef>
                <a:spcPct val="20000"/>
              </a:spcBef>
              <a:buClr>
                <a:srgbClr val="00448B"/>
              </a:buClr>
            </a:pPr>
            <a:r>
              <a:rPr lang="it-IT" sz="2000" u="none" dirty="0">
                <a:solidFill>
                  <a:srgbClr val="133880"/>
                </a:solidFill>
                <a:latin typeface="Arial" panose="020B0604020202020204" pitchFamily="34" charset="0"/>
              </a:rPr>
              <a:t>(</a:t>
            </a:r>
            <a:r>
              <a:rPr lang="it-IT" sz="2000" u="none">
                <a:solidFill>
                  <a:srgbClr val="133880"/>
                </a:solidFill>
                <a:latin typeface="Arial" panose="020B0604020202020204" pitchFamily="34" charset="0"/>
              </a:rPr>
              <a:t>FAQ MEF, Dipartimento </a:t>
            </a:r>
            <a:r>
              <a:rPr lang="it-IT" sz="2000" u="none" dirty="0">
                <a:solidFill>
                  <a:srgbClr val="133880"/>
                </a:solidFill>
                <a:latin typeface="Arial" panose="020B0604020202020204" pitchFamily="34" charset="0"/>
              </a:rPr>
              <a:t>Tesoro, 3 ottobre 2017)</a:t>
            </a:r>
          </a:p>
          <a:p>
            <a:pPr marL="342900" indent="-342900" algn="just">
              <a:spcBef>
                <a:spcPct val="20000"/>
              </a:spcBef>
              <a:buClr>
                <a:srgbClr val="00448B"/>
              </a:buClr>
              <a:buFont typeface="Arial" panose="020B0604020202020204" pitchFamily="34" charset="0"/>
              <a:buChar cha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14878386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852936"/>
            <a:ext cx="7772400" cy="2592288"/>
          </a:xfrm>
          <a:prstGeom prst="rect">
            <a:avLst/>
          </a:prstGeom>
        </p:spPr>
        <p:txBody>
          <a:bodyPr/>
          <a:lstStyle/>
          <a:p>
            <a:pPr algn="ctr" eaLnBrk="0" hangingPunct="0">
              <a:defRPr/>
            </a:pPr>
            <a:r>
              <a:rPr kumimoji="1" lang="it-IT" sz="4000" u="none" dirty="0">
                <a:solidFill>
                  <a:srgbClr val="FB5D05"/>
                </a:solidFill>
                <a:latin typeface="Arial" panose="020B0604020202020204" pitchFamily="34" charset="0"/>
              </a:rPr>
              <a:t>Formazione del personale</a:t>
            </a:r>
          </a:p>
        </p:txBody>
      </p:sp>
    </p:spTree>
    <p:extLst>
      <p:ext uri="{BB962C8B-B14F-4D97-AF65-F5344CB8AC3E}">
        <p14:creationId xmlns:p14="http://schemas.microsoft.com/office/powerpoint/2010/main" val="1883450755"/>
      </p:ext>
    </p:extLst>
  </p:cSld>
  <p:clrMapOvr>
    <a:masterClrMapping/>
  </p:clrMapOvr>
  <p:transition spd="med">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341140"/>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Formazione del personale</a:t>
            </a:r>
          </a:p>
        </p:txBody>
      </p:sp>
      <p:sp>
        <p:nvSpPr>
          <p:cNvPr id="4099" name="Rectangle 3"/>
          <p:cNvSpPr txBox="1">
            <a:spLocks noChangeArrowheads="1"/>
          </p:cNvSpPr>
          <p:nvPr/>
        </p:nvSpPr>
        <p:spPr bwMode="auto">
          <a:xfrm>
            <a:off x="467544" y="1988840"/>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a:solidFill>
                  <a:srgbClr val="133880"/>
                </a:solidFill>
                <a:latin typeface="Arial" panose="020B0604020202020204" pitchFamily="34" charset="0"/>
              </a:rPr>
              <a:t>I soggetti obbligati adottano misure proporzionate ai propri rischi, alla propria natura e alle proprie dimensioni, idonee a rendere note al proprio personale gli obblighi cui sono tenuti, ivi compresi quelli in materia di protezione dei dati personali</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A tal fine garantiscono lo svolgimento di programmi permanenti di formazione finalizzati:</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alla corretta applicazione delle disposizioni;</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al riconoscimento di operazioni connesse al riciclaggio o al finanziamento del terrorismo;</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all’adozione dei comportamenti e delle procedure da adottare</a:t>
            </a:r>
          </a:p>
          <a:p>
            <a:pPr marL="0" indent="0" algn="r">
              <a:spcBef>
                <a:spcPct val="20000"/>
              </a:spcBef>
              <a:buClr>
                <a:srgbClr val="00448B"/>
              </a:buClr>
              <a:defRPr/>
            </a:pPr>
            <a:r>
              <a:rPr lang="it-IT" sz="2000" u="none" dirty="0">
                <a:solidFill>
                  <a:srgbClr val="133880"/>
                </a:solidFill>
                <a:latin typeface="Arial" panose="020B0604020202020204" pitchFamily="34" charset="0"/>
              </a:rPr>
              <a:t>(art.16, comma 3)</a:t>
            </a:r>
          </a:p>
          <a:p>
            <a:pPr marL="342900" indent="-342900" algn="just">
              <a:spcBef>
                <a:spcPct val="20000"/>
              </a:spcBef>
              <a:buClr>
                <a:srgbClr val="00448B"/>
              </a:buClr>
              <a:buFontTx/>
              <a:buChar char="-"/>
              <a:defRPr/>
            </a:pPr>
            <a:endParaRPr lang="it-IT" sz="2000" u="none" dirty="0">
              <a:solidFill>
                <a:srgbClr val="133880"/>
              </a:solidFill>
              <a:latin typeface="Arial" panose="020B0604020202020204" pitchFamily="34" charset="0"/>
            </a:endParaRPr>
          </a:p>
          <a:p>
            <a:pPr marL="342900" indent="-342900" algn="just">
              <a:spcBef>
                <a:spcPct val="20000"/>
              </a:spcBef>
              <a:buClr>
                <a:srgbClr val="00448B"/>
              </a:buClr>
              <a:buFontTx/>
              <a:buChar char="-"/>
              <a:defRPr/>
            </a:pP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29938459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341140"/>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Piano di formazione del CNDCEC</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467544" y="1988840"/>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smtClean="0">
                <a:solidFill>
                  <a:srgbClr val="133880"/>
                </a:solidFill>
                <a:latin typeface="Arial" panose="020B0604020202020204" pitchFamily="34" charset="0"/>
              </a:rPr>
              <a:t>A giugno 2018 il CNDCEC ha approvato il «Piano di formazione antiriciclaggio e finanziamento del terrorismo ex art. 11 d.lgs. 231/2007 (come modificato dal d.lgs. 90/2017)»</a:t>
            </a:r>
          </a:p>
          <a:p>
            <a:pPr marL="0" indent="0" algn="just">
              <a:spcBef>
                <a:spcPct val="20000"/>
              </a:spcBef>
              <a:buClr>
                <a:srgbClr val="00448B"/>
              </a:buClr>
              <a:defRPr/>
            </a:pPr>
            <a:endParaRPr lang="it-IT" sz="2000" u="none" dirty="0" smtClean="0">
              <a:solidFill>
                <a:srgbClr val="133880"/>
              </a:solidFill>
              <a:latin typeface="Arial" panose="020B0604020202020204" pitchFamily="34" charset="0"/>
            </a:endParaRPr>
          </a:p>
          <a:p>
            <a:pPr marL="0" indent="0" algn="just">
              <a:spcBef>
                <a:spcPct val="20000"/>
              </a:spcBef>
              <a:buClr>
                <a:srgbClr val="00448B"/>
              </a:buClr>
              <a:defRPr/>
            </a:pPr>
            <a:r>
              <a:rPr lang="it-IT" sz="2000" u="none" dirty="0" smtClean="0">
                <a:solidFill>
                  <a:srgbClr val="133880"/>
                </a:solidFill>
                <a:latin typeface="Arial" panose="020B0604020202020204" pitchFamily="34" charset="0"/>
              </a:rPr>
              <a:t>Sono destinatari del piano di formazione i professionisti iscritti all’Albo dei Dottori Commercialisti e degli Esperti Contabili e collabori e i dipendenti di studio</a:t>
            </a:r>
          </a:p>
          <a:p>
            <a:pPr marL="0" indent="0" algn="just">
              <a:spcBef>
                <a:spcPct val="20000"/>
              </a:spcBef>
              <a:buClr>
                <a:srgbClr val="00448B"/>
              </a:buClr>
              <a:defRPr/>
            </a:pPr>
            <a:endParaRPr lang="it-IT" sz="2000" u="none" dirty="0" smtClean="0">
              <a:solidFill>
                <a:srgbClr val="133880"/>
              </a:solidFill>
              <a:latin typeface="Arial" panose="020B0604020202020204" pitchFamily="34" charset="0"/>
            </a:endParaRPr>
          </a:p>
          <a:p>
            <a:pPr marL="0" indent="0" algn="just">
              <a:spcBef>
                <a:spcPct val="20000"/>
              </a:spcBef>
              <a:buClr>
                <a:srgbClr val="00448B"/>
              </a:buClr>
              <a:defRPr/>
            </a:pPr>
            <a:r>
              <a:rPr lang="it-IT" sz="2000" u="none" dirty="0" smtClean="0">
                <a:solidFill>
                  <a:srgbClr val="133880"/>
                </a:solidFill>
                <a:latin typeface="Arial" panose="020B0604020202020204" pitchFamily="34" charset="0"/>
              </a:rPr>
              <a:t>Le sessioni formative sono dall’Ordine territoriale per gli iscritti, i collabori e i dipendenti e dal Responsabile Antiriciclaggio dello studio per i collaboratori e i dipendenti di studio.</a:t>
            </a:r>
            <a:endParaRPr lang="it-IT" sz="2000" u="none" dirty="0">
              <a:solidFill>
                <a:srgbClr val="133880"/>
              </a:solidFill>
              <a:latin typeface="Arial" panose="020B0604020202020204" pitchFamily="34" charset="0"/>
            </a:endParaRPr>
          </a:p>
          <a:p>
            <a:pPr marL="342900" indent="-342900" algn="just">
              <a:spcBef>
                <a:spcPct val="20000"/>
              </a:spcBef>
              <a:buClr>
                <a:srgbClr val="00448B"/>
              </a:buClr>
              <a:buFontTx/>
              <a:buChar char="-"/>
              <a:defRPr/>
            </a:pPr>
            <a:endParaRPr lang="it-IT" sz="2000" u="none" dirty="0">
              <a:solidFill>
                <a:srgbClr val="133880"/>
              </a:solidFill>
              <a:latin typeface="Arial" panose="020B0604020202020204" pitchFamily="34" charset="0"/>
            </a:endParaRPr>
          </a:p>
          <a:p>
            <a:pPr marL="342900" indent="-342900" algn="just">
              <a:spcBef>
                <a:spcPct val="20000"/>
              </a:spcBef>
              <a:buClr>
                <a:srgbClr val="00448B"/>
              </a:buClr>
              <a:buFontTx/>
              <a:buChar char="-"/>
              <a:defRPr/>
            </a:pP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29938459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571500" y="2075681"/>
            <a:ext cx="7772400" cy="4017615"/>
          </a:xfrm>
          <a:prstGeom prst="rect">
            <a:avLst/>
          </a:prstGeom>
        </p:spPr>
        <p:txBody>
          <a:bodyPr/>
          <a:lstStyle/>
          <a:p>
            <a:pPr algn="ctr" eaLnBrk="0" hangingPunct="0">
              <a:defRPr/>
            </a:pPr>
            <a:r>
              <a:rPr kumimoji="1" lang="it-IT" sz="4000" u="none" dirty="0">
                <a:solidFill>
                  <a:srgbClr val="FB5D05"/>
                </a:solidFill>
                <a:latin typeface="Arial" panose="020B0604020202020204" pitchFamily="34" charset="0"/>
              </a:rPr>
              <a:t>Comunicazione delle infrazioni </a:t>
            </a:r>
          </a:p>
          <a:p>
            <a:pPr algn="ctr" eaLnBrk="0" hangingPunct="0">
              <a:defRPr/>
            </a:pPr>
            <a:r>
              <a:rPr kumimoji="1" lang="it-IT" sz="4000" u="none" dirty="0">
                <a:solidFill>
                  <a:srgbClr val="FB5D05"/>
                </a:solidFill>
                <a:latin typeface="Arial" panose="020B0604020202020204" pitchFamily="34" charset="0"/>
              </a:rPr>
              <a:t>al divieto di trasferimento </a:t>
            </a:r>
          </a:p>
          <a:p>
            <a:pPr algn="ctr" eaLnBrk="0" hangingPunct="0">
              <a:defRPr/>
            </a:pPr>
            <a:r>
              <a:rPr kumimoji="1" lang="it-IT" sz="4000" u="none" dirty="0">
                <a:solidFill>
                  <a:srgbClr val="FB5D05"/>
                </a:solidFill>
                <a:latin typeface="Arial" panose="020B0604020202020204" pitchFamily="34" charset="0"/>
              </a:rPr>
              <a:t>di contante e </a:t>
            </a:r>
          </a:p>
          <a:p>
            <a:pPr algn="ctr" eaLnBrk="0" hangingPunct="0">
              <a:defRPr/>
            </a:pPr>
            <a:r>
              <a:rPr kumimoji="1" lang="it-IT" sz="4000" u="none" dirty="0">
                <a:solidFill>
                  <a:srgbClr val="FB5D05"/>
                </a:solidFill>
                <a:latin typeface="Arial" panose="020B0604020202020204" pitchFamily="34" charset="0"/>
              </a:rPr>
              <a:t>titoli al portatore oltre soglia </a:t>
            </a:r>
          </a:p>
        </p:txBody>
      </p:sp>
    </p:spTree>
    <p:extLst>
      <p:ext uri="{BB962C8B-B14F-4D97-AF65-F5344CB8AC3E}">
        <p14:creationId xmlns:p14="http://schemas.microsoft.com/office/powerpoint/2010/main" val="1645023245"/>
      </p:ext>
    </p:extLst>
  </p:cSld>
  <p:clrMapOvr>
    <a:masterClrMapping/>
  </p:clrMapOvr>
  <p:transition spd="med">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bwMode="auto">
          <a:xfrm>
            <a:off x="448882" y="1357313"/>
            <a:ext cx="8155566" cy="487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Trasferimento di contante</a:t>
            </a:r>
          </a:p>
        </p:txBody>
      </p:sp>
      <p:sp>
        <p:nvSpPr>
          <p:cNvPr id="101379" name="Rectangle 3"/>
          <p:cNvSpPr txBox="1">
            <a:spLocks noChangeArrowheads="1"/>
          </p:cNvSpPr>
          <p:nvPr/>
        </p:nvSpPr>
        <p:spPr bwMode="auto">
          <a:xfrm>
            <a:off x="467544" y="1844824"/>
            <a:ext cx="8229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tx1"/>
              </a:buClr>
              <a:buFont typeface="Wingdings" pitchFamily="2" charset="2"/>
              <a:buNone/>
            </a:pPr>
            <a:r>
              <a:rPr lang="it-IT" sz="2000" u="none" dirty="0">
                <a:solidFill>
                  <a:srgbClr val="133880"/>
                </a:solidFill>
                <a:latin typeface="Arial" panose="020B0604020202020204" pitchFamily="34" charset="0"/>
              </a:rPr>
              <a:t>E’ vietato il trasferimento di denaro contante o libretti o titoli al portatore, effettuato a qualsiasi titolo tra soggetti diversi, quando il valore oggetto di trasferimento è complessivamente pari o superiore alla soglia di legge, salvo che il trasferimento avvenga tramite gli intermediari abilitati</a:t>
            </a:r>
          </a:p>
          <a:p>
            <a:pPr algn="just" eaLnBrk="1" hangingPunct="1">
              <a:spcBef>
                <a:spcPct val="20000"/>
              </a:spcBef>
              <a:buClr>
                <a:schemeClr val="tx1"/>
              </a:buClr>
              <a:buFont typeface="Wingdings" pitchFamily="2" charset="2"/>
              <a:buNone/>
            </a:pPr>
            <a:endParaRPr lang="it-IT" sz="2000" u="none" dirty="0">
              <a:solidFill>
                <a:srgbClr val="133880"/>
              </a:solidFill>
              <a:latin typeface="Arial" panose="020B0604020202020204" pitchFamily="34" charset="0"/>
            </a:endParaRPr>
          </a:p>
          <a:p>
            <a:pPr algn="just" eaLnBrk="1" hangingPunct="1">
              <a:spcBef>
                <a:spcPct val="20000"/>
              </a:spcBef>
              <a:buClr>
                <a:schemeClr val="tx1"/>
              </a:buClr>
              <a:buFont typeface="Wingdings" pitchFamily="2" charset="2"/>
              <a:buNone/>
            </a:pPr>
            <a:r>
              <a:rPr lang="it-IT" sz="2000" u="none" dirty="0">
                <a:solidFill>
                  <a:srgbClr val="133880"/>
                </a:solidFill>
                <a:latin typeface="Arial" panose="020B0604020202020204" pitchFamily="34" charset="0"/>
              </a:rPr>
              <a:t>Il trasferimento, </a:t>
            </a:r>
            <a:r>
              <a:rPr lang="it-IT" sz="2000" b="1" u="none" dirty="0">
                <a:solidFill>
                  <a:srgbClr val="133880"/>
                </a:solidFill>
                <a:latin typeface="Arial" panose="020B0604020202020204" pitchFamily="34" charset="0"/>
              </a:rPr>
              <a:t>quale che ne sia la causa o il titolo</a:t>
            </a:r>
            <a:r>
              <a:rPr lang="it-IT" sz="2000" u="none" dirty="0">
                <a:solidFill>
                  <a:srgbClr val="133880"/>
                </a:solidFill>
                <a:latin typeface="Arial" panose="020B0604020202020204" pitchFamily="34" charset="0"/>
              </a:rPr>
              <a:t>, è vietato anche quando è effettuato con più pagamenti inferiori alla soglia che appaiono artificiosamente frazionati</a:t>
            </a:r>
          </a:p>
          <a:p>
            <a:pPr algn="r" eaLnBrk="1" hangingPunct="1">
              <a:spcBef>
                <a:spcPct val="20000"/>
              </a:spcBef>
              <a:buClr>
                <a:schemeClr val="tx1"/>
              </a:buClr>
              <a:buFont typeface="Wingdings" pitchFamily="2" charset="2"/>
              <a:buNone/>
            </a:pPr>
            <a:r>
              <a:rPr lang="it-IT" sz="2000" u="none" dirty="0">
                <a:solidFill>
                  <a:srgbClr val="133880"/>
                </a:solidFill>
                <a:latin typeface="Arial" panose="020B0604020202020204" pitchFamily="34" charset="0"/>
              </a:rPr>
              <a:t>(art. 49, comma 1)</a:t>
            </a:r>
          </a:p>
        </p:txBody>
      </p:sp>
    </p:spTree>
    <p:extLst>
      <p:ext uri="{BB962C8B-B14F-4D97-AF65-F5344CB8AC3E}">
        <p14:creationId xmlns:p14="http://schemas.microsoft.com/office/powerpoint/2010/main" val="4205516677"/>
      </p:ext>
    </p:extLst>
  </p:cSld>
  <p:clrMapOvr>
    <a:masterClrMapping/>
  </p:clrMapOvr>
  <p:transition spd="med">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bwMode="auto">
          <a:xfrm>
            <a:off x="468188" y="1389112"/>
            <a:ext cx="8675812" cy="599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a:solidFill>
                  <a:srgbClr val="FB5D05"/>
                </a:solidFill>
                <a:latin typeface="Arial" panose="020B0604020202020204" pitchFamily="34" charset="0"/>
                <a:ea typeface="+mn-ea"/>
                <a:cs typeface="+mn-cs"/>
              </a:rPr>
              <a:t>Soglie dal 1° gennaio 2016 (l. 208/2015)</a:t>
            </a:r>
            <a:r>
              <a:rPr lang="it-IT" sz="3200" b="1" dirty="0">
                <a:solidFill>
                  <a:srgbClr val="005BA6"/>
                </a:solidFill>
              </a:rPr>
              <a:t/>
            </a:r>
            <a:br>
              <a:rPr lang="it-IT" sz="3200" b="1" dirty="0">
                <a:solidFill>
                  <a:srgbClr val="005BA6"/>
                </a:solidFill>
              </a:rPr>
            </a:br>
            <a:endParaRPr lang="it-IT" sz="3200" b="1" dirty="0">
              <a:solidFill>
                <a:srgbClr val="005BA6"/>
              </a:solidFill>
            </a:endParaRPr>
          </a:p>
        </p:txBody>
      </p:sp>
      <p:sp>
        <p:nvSpPr>
          <p:cNvPr id="102403" name="Rectangle 3"/>
          <p:cNvSpPr txBox="1">
            <a:spLocks noChangeArrowheads="1"/>
          </p:cNvSpPr>
          <p:nvPr/>
        </p:nvSpPr>
        <p:spPr bwMode="auto">
          <a:xfrm>
            <a:off x="395288" y="2276475"/>
            <a:ext cx="8229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chemeClr val="tx1"/>
              </a:buClr>
              <a:buFont typeface="Wingdings" pitchFamily="2" charset="2"/>
              <a:buNone/>
            </a:pPr>
            <a:endParaRPr lang="it-IT" sz="2400">
              <a:solidFill>
                <a:schemeClr val="bg1"/>
              </a:solidFill>
            </a:endParaRPr>
          </a:p>
          <a:p>
            <a:pPr eaLnBrk="1" hangingPunct="1">
              <a:spcBef>
                <a:spcPct val="20000"/>
              </a:spcBef>
              <a:buClr>
                <a:schemeClr val="tx1"/>
              </a:buClr>
              <a:buFont typeface="Wingdings" pitchFamily="2" charset="2"/>
              <a:buNone/>
            </a:pPr>
            <a:endParaRPr lang="it-IT" sz="2400" b="1">
              <a:solidFill>
                <a:schemeClr val="bg1"/>
              </a:solidFill>
            </a:endParaRPr>
          </a:p>
        </p:txBody>
      </p:sp>
      <p:sp>
        <p:nvSpPr>
          <p:cNvPr id="102404" name="Rettangolo 7"/>
          <p:cNvSpPr>
            <a:spLocks noChangeArrowheads="1"/>
          </p:cNvSpPr>
          <p:nvPr/>
        </p:nvSpPr>
        <p:spPr bwMode="auto">
          <a:xfrm>
            <a:off x="468188" y="1988840"/>
            <a:ext cx="8496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spcBef>
                <a:spcPct val="20000"/>
              </a:spcBef>
              <a:buClr>
                <a:srgbClr val="005BA6"/>
              </a:buClr>
              <a:buFont typeface="Arial" panose="020B0604020202020204" pitchFamily="34" charset="0"/>
              <a:buChar char="‒"/>
            </a:pPr>
            <a:r>
              <a:rPr lang="it-IT" sz="2000" b="1" u="none" dirty="0">
                <a:solidFill>
                  <a:srgbClr val="133880"/>
                </a:solidFill>
                <a:latin typeface="Arial" panose="020B0604020202020204" pitchFamily="34" charset="0"/>
              </a:rPr>
              <a:t>2.999,99</a:t>
            </a:r>
            <a:r>
              <a:rPr lang="it-IT" sz="2000" u="none" dirty="0">
                <a:solidFill>
                  <a:srgbClr val="133880"/>
                </a:solidFill>
                <a:latin typeface="Arial" panose="020B0604020202020204" pitchFamily="34" charset="0"/>
              </a:rPr>
              <a:t> euro per trasferimento contanti, titoli al portatore e per negoziazione a pronti di mezzi di pagamento in valuta</a:t>
            </a:r>
          </a:p>
          <a:p>
            <a:pPr marL="342900" indent="-342900" algn="just">
              <a:spcBef>
                <a:spcPct val="20000"/>
              </a:spcBef>
              <a:buClr>
                <a:srgbClr val="005BA6"/>
              </a:buClr>
              <a:buFont typeface="Arial" panose="020B0604020202020204" pitchFamily="34" charset="0"/>
              <a:buChar char="‒"/>
            </a:pPr>
            <a:r>
              <a:rPr lang="it-IT" sz="2000" b="1" u="none" dirty="0">
                <a:solidFill>
                  <a:srgbClr val="133880"/>
                </a:solidFill>
                <a:latin typeface="Arial" panose="020B0604020202020204" pitchFamily="34" charset="0"/>
              </a:rPr>
              <a:t>999,99</a:t>
            </a:r>
            <a:r>
              <a:rPr lang="it-IT" sz="2000" u="none" dirty="0">
                <a:solidFill>
                  <a:srgbClr val="133880"/>
                </a:solidFill>
                <a:latin typeface="Arial" panose="020B0604020202020204" pitchFamily="34" charset="0"/>
              </a:rPr>
              <a:t> euro per emissione assegni bancari e postali e circolari privi dell’indicazione del beneficiario e della clausola di non trasferibilità</a:t>
            </a:r>
          </a:p>
          <a:p>
            <a:pPr algn="just">
              <a:spcBef>
                <a:spcPct val="20000"/>
              </a:spcBef>
              <a:buClr>
                <a:srgbClr val="005BA6"/>
              </a:buCl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390423862"/>
      </p:ext>
    </p:extLst>
  </p:cSld>
  <p:clrMapOvr>
    <a:masterClrMapping/>
  </p:clrMapOvr>
  <p:transition spd="med">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bwMode="auto">
          <a:xfrm>
            <a:off x="498764" y="1310258"/>
            <a:ext cx="8645236" cy="5345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kumimoji="1" lang="it-IT" sz="2200" dirty="0">
                <a:solidFill>
                  <a:srgbClr val="FB5D05"/>
                </a:solidFill>
                <a:latin typeface="Arial" panose="020B0604020202020204" pitchFamily="34" charset="0"/>
                <a:ea typeface="+mn-ea"/>
                <a:cs typeface="+mn-cs"/>
              </a:rPr>
              <a:t>Soglie precedenti</a:t>
            </a:r>
          </a:p>
        </p:txBody>
      </p:sp>
      <p:sp>
        <p:nvSpPr>
          <p:cNvPr id="103427" name="Rectangle 3"/>
          <p:cNvSpPr txBox="1">
            <a:spLocks noChangeArrowheads="1"/>
          </p:cNvSpPr>
          <p:nvPr/>
        </p:nvSpPr>
        <p:spPr bwMode="auto">
          <a:xfrm>
            <a:off x="428625" y="2924175"/>
            <a:ext cx="82296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chemeClr val="tx1"/>
              </a:buClr>
              <a:buFont typeface="Wingdings" pitchFamily="2" charset="2"/>
              <a:buNone/>
            </a:pPr>
            <a:endParaRPr lang="it-IT" sz="2400">
              <a:solidFill>
                <a:schemeClr val="bg1"/>
              </a:solidFill>
            </a:endParaRPr>
          </a:p>
        </p:txBody>
      </p:sp>
      <p:graphicFrame>
        <p:nvGraphicFramePr>
          <p:cNvPr id="147462" name="Group 6"/>
          <p:cNvGraphicFramePr>
            <a:graphicFrameLocks noGrp="1"/>
          </p:cNvGraphicFramePr>
          <p:nvPr>
            <p:extLst/>
          </p:nvPr>
        </p:nvGraphicFramePr>
        <p:xfrm>
          <a:off x="498764" y="1905577"/>
          <a:ext cx="7848600" cy="4283504"/>
        </p:xfrm>
        <a:graphic>
          <a:graphicData uri="http://schemas.openxmlformats.org/drawingml/2006/table">
            <a:tbl>
              <a:tblPr/>
              <a:tblGrid>
                <a:gridCol w="3703008">
                  <a:extLst>
                    <a:ext uri="{9D8B030D-6E8A-4147-A177-3AD203B41FA5}">
                      <a16:colId xmlns="" xmlns:a16="http://schemas.microsoft.com/office/drawing/2014/main" val="20000"/>
                    </a:ext>
                  </a:extLst>
                </a:gridCol>
                <a:gridCol w="4145592">
                  <a:extLst>
                    <a:ext uri="{9D8B030D-6E8A-4147-A177-3AD203B41FA5}">
                      <a16:colId xmlns="" xmlns:a16="http://schemas.microsoft.com/office/drawing/2014/main" val="20001"/>
                    </a:ext>
                  </a:extLst>
                </a:gridCol>
              </a:tblGrid>
              <a:tr h="521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Ambito temporale di riferimento</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Soglia</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94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Fino al 29.04.2008</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12.500 euro</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5808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Dal 30.4.2008 al 24.6.2008</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5.000 euro</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583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Dal 25.6.2008 al 30.5.2010</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12.500 euro</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581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Dal 31.5.2010 al 12.8.2011</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5.000 euro</a:t>
                      </a:r>
                    </a:p>
                  </a:txBody>
                  <a:tcPr marL="91437" marR="91437"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621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Dal 13.8.2011 al 5.12.2011</a:t>
                      </a:r>
                    </a:p>
                  </a:txBody>
                  <a:tcPr marL="89997" marR="89997" marT="46791" marB="467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2.500 euro</a:t>
                      </a:r>
                    </a:p>
                  </a:txBody>
                  <a:tcPr marL="89997" marR="89997" marT="46791" marB="467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r h="621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Dal 6.12.2011</a:t>
                      </a:r>
                    </a:p>
                  </a:txBody>
                  <a:tcPr marL="89997" marR="89997" marT="46791" marB="467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2000" u="none" kern="1200" dirty="0">
                          <a:solidFill>
                            <a:srgbClr val="133880"/>
                          </a:solidFill>
                          <a:latin typeface="Arial" panose="020B0604020202020204" pitchFamily="34" charset="0"/>
                          <a:ea typeface="+mn-ea"/>
                          <a:cs typeface="+mn-cs"/>
                        </a:rPr>
                        <a:t>1.000 euro</a:t>
                      </a:r>
                    </a:p>
                  </a:txBody>
                  <a:tcPr marL="89997" marR="89997" marT="46791" marB="4679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57231706"/>
      </p:ext>
    </p:extLst>
  </p:cSld>
  <p:clrMapOvr>
    <a:masterClrMapping/>
  </p:clrMapOvr>
  <p:transition spd="med">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bwMode="auto">
          <a:xfrm>
            <a:off x="468188" y="1389112"/>
            <a:ext cx="8675812" cy="599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a:solidFill>
                  <a:srgbClr val="FB5D05"/>
                </a:solidFill>
                <a:latin typeface="Arial" panose="020B0604020202020204" pitchFamily="34" charset="0"/>
                <a:ea typeface="+mn-ea"/>
                <a:cs typeface="+mn-cs"/>
              </a:rPr>
              <a:t>Libretti  di deposito bancari o postali</a:t>
            </a:r>
            <a:endParaRPr lang="it-IT" sz="3200" b="1" dirty="0">
              <a:solidFill>
                <a:srgbClr val="005BA6"/>
              </a:solidFill>
            </a:endParaRPr>
          </a:p>
        </p:txBody>
      </p:sp>
      <p:sp>
        <p:nvSpPr>
          <p:cNvPr id="102403" name="Rectangle 3"/>
          <p:cNvSpPr txBox="1">
            <a:spLocks noChangeArrowheads="1"/>
          </p:cNvSpPr>
          <p:nvPr/>
        </p:nvSpPr>
        <p:spPr bwMode="auto">
          <a:xfrm>
            <a:off x="395288" y="2276475"/>
            <a:ext cx="8229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chemeClr val="tx1"/>
              </a:buClr>
              <a:buFont typeface="Wingdings" pitchFamily="2" charset="2"/>
              <a:buNone/>
            </a:pPr>
            <a:endParaRPr lang="it-IT" sz="2400">
              <a:solidFill>
                <a:schemeClr val="bg1"/>
              </a:solidFill>
            </a:endParaRPr>
          </a:p>
          <a:p>
            <a:pPr eaLnBrk="1" hangingPunct="1">
              <a:spcBef>
                <a:spcPct val="20000"/>
              </a:spcBef>
              <a:buClr>
                <a:schemeClr val="tx1"/>
              </a:buClr>
              <a:buFont typeface="Wingdings" pitchFamily="2" charset="2"/>
              <a:buNone/>
            </a:pPr>
            <a:endParaRPr lang="it-IT" sz="2400" b="1">
              <a:solidFill>
                <a:schemeClr val="bg1"/>
              </a:solidFill>
            </a:endParaRPr>
          </a:p>
        </p:txBody>
      </p:sp>
      <p:sp>
        <p:nvSpPr>
          <p:cNvPr id="102404" name="Rettangolo 7"/>
          <p:cNvSpPr>
            <a:spLocks noChangeArrowheads="1"/>
          </p:cNvSpPr>
          <p:nvPr/>
        </p:nvSpPr>
        <p:spPr bwMode="auto">
          <a:xfrm>
            <a:off x="468188" y="1988840"/>
            <a:ext cx="84963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buClr>
                <a:srgbClr val="005BA6"/>
              </a:buClr>
            </a:pPr>
            <a:r>
              <a:rPr lang="it-IT" sz="2000" u="none" dirty="0">
                <a:solidFill>
                  <a:srgbClr val="133880"/>
                </a:solidFill>
                <a:latin typeface="Arial" panose="020B0604020202020204" pitchFamily="34" charset="0"/>
              </a:rPr>
              <a:t>Dal 4 luglio 2017:</a:t>
            </a:r>
          </a:p>
          <a:p>
            <a:pPr marL="342900" indent="-342900" algn="just">
              <a:spcBef>
                <a:spcPct val="20000"/>
              </a:spcBef>
              <a:buClr>
                <a:srgbClr val="005BA6"/>
              </a:buClr>
              <a:buFontTx/>
              <a:buChar char="-"/>
            </a:pPr>
            <a:r>
              <a:rPr lang="it-IT" sz="2000" u="none" dirty="0">
                <a:solidFill>
                  <a:srgbClr val="133880"/>
                </a:solidFill>
                <a:latin typeface="Arial" panose="020B0604020202020204" pitchFamily="34" charset="0"/>
              </a:rPr>
              <a:t>è ammessa esclusivamente l’emissione di libretti di deposito, bancari o postali, nominativi</a:t>
            </a:r>
          </a:p>
          <a:p>
            <a:pPr marL="342900" indent="-342900" algn="just">
              <a:spcBef>
                <a:spcPct val="20000"/>
              </a:spcBef>
              <a:buClr>
                <a:srgbClr val="005BA6"/>
              </a:buClr>
              <a:buFontTx/>
              <a:buChar char="-"/>
            </a:pPr>
            <a:r>
              <a:rPr lang="it-IT" sz="2000" u="none" dirty="0">
                <a:solidFill>
                  <a:srgbClr val="133880"/>
                </a:solidFill>
                <a:latin typeface="Arial" panose="020B0604020202020204" pitchFamily="34" charset="0"/>
              </a:rPr>
              <a:t>è vietato il trasferimento di libretti di deposito bancari o postali al portatore che, ove esistenti, sono estinti dal portatore entro il 31 dicembre 2018</a:t>
            </a:r>
          </a:p>
          <a:p>
            <a:pPr algn="r">
              <a:spcBef>
                <a:spcPct val="20000"/>
              </a:spcBef>
              <a:buClr>
                <a:srgbClr val="005BA6"/>
              </a:buClr>
            </a:pPr>
            <a:r>
              <a:rPr lang="it-IT" sz="2000" u="none" dirty="0">
                <a:solidFill>
                  <a:srgbClr val="133880"/>
                </a:solidFill>
                <a:latin typeface="Arial" panose="020B0604020202020204" pitchFamily="34" charset="0"/>
              </a:rPr>
              <a:t>(art. 49, comma 12)</a:t>
            </a:r>
          </a:p>
          <a:p>
            <a:pPr algn="just">
              <a:spcBef>
                <a:spcPct val="20000"/>
              </a:spcBef>
              <a:buClr>
                <a:srgbClr val="005BA6"/>
              </a:buCl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551524249"/>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95932"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VALUTAZIONE</a:t>
            </a:r>
            <a:r>
              <a:rPr kumimoji="1" lang="it-IT" sz="2200" dirty="0" smtClean="0">
                <a:solidFill>
                  <a:srgbClr val="FB5D05"/>
                </a:solidFill>
                <a:latin typeface="Arial" panose="020B0604020202020204" pitchFamily="34" charset="0"/>
                <a:ea typeface="+mn-ea"/>
                <a:cs typeface="+mn-cs"/>
              </a:rPr>
              <a:t> DEL RISCHIO INERENTE</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95536" y="1728394"/>
            <a:ext cx="8136904" cy="4796950"/>
          </a:xfrm>
          <a:prstGeom prst="rect">
            <a:avLst/>
          </a:prstGeom>
          <a:noFill/>
          <a:ln/>
        </p:spPr>
        <p:txBody>
          <a:bodyPr/>
          <a:lstStyle/>
          <a:p>
            <a:pPr lvl="0" eaLnBrk="0" hangingPunct="0">
              <a:lnSpc>
                <a:spcPct val="90000"/>
              </a:lnSpc>
              <a:spcBef>
                <a:spcPct val="20000"/>
              </a:spcBef>
              <a:buClr>
                <a:srgbClr val="ED7D31"/>
              </a:buClr>
              <a:defRPr/>
            </a:pPr>
            <a:r>
              <a:rPr lang="it-IT" sz="2000" u="none" dirty="0" smtClean="0">
                <a:solidFill>
                  <a:srgbClr val="133880"/>
                </a:solidFill>
                <a:latin typeface="Arial" panose="020B0604020202020204" pitchFamily="34" charset="0"/>
              </a:rPr>
              <a:t>Il soggetto obbligato tiene conto dei seguenti fattori di rischio:</a:t>
            </a:r>
            <a:endParaRPr lang="it-IT" sz="2000" u="none" dirty="0">
              <a:solidFill>
                <a:srgbClr val="133880"/>
              </a:solidFill>
              <a:latin typeface="Arial" panose="020B0604020202020204" pitchFamily="34" charset="0"/>
            </a:endParaRPr>
          </a:p>
          <a:p>
            <a:pPr marL="342900" lvl="0" indent="-342900" eaLnBrk="0" hangingPunct="0">
              <a:lnSpc>
                <a:spcPct val="90000"/>
              </a:lnSpc>
              <a:spcBef>
                <a:spcPct val="20000"/>
              </a:spcBef>
              <a:buClr>
                <a:srgbClr val="002B56"/>
              </a:buClr>
              <a:buFontTx/>
              <a:buChar char="-"/>
              <a:defRPr/>
            </a:pPr>
            <a:r>
              <a:rPr lang="it-IT" sz="2000" u="none" dirty="0">
                <a:solidFill>
                  <a:srgbClr val="133880"/>
                </a:solidFill>
                <a:latin typeface="Arial" panose="020B0604020202020204" pitchFamily="34" charset="0"/>
              </a:rPr>
              <a:t>Tipologia della </a:t>
            </a:r>
            <a:r>
              <a:rPr lang="it-IT" sz="2000" u="none" dirty="0" smtClean="0">
                <a:solidFill>
                  <a:srgbClr val="133880"/>
                </a:solidFill>
                <a:latin typeface="Arial" panose="020B0604020202020204" pitchFamily="34" charset="0"/>
              </a:rPr>
              <a:t>clientela (numero di clienti e loro caratteristiche oggettive e soggettive)</a:t>
            </a:r>
            <a:endParaRPr lang="it-IT" sz="2000" u="none" dirty="0">
              <a:solidFill>
                <a:srgbClr val="133880"/>
              </a:solidFill>
              <a:latin typeface="Arial" panose="020B0604020202020204" pitchFamily="34" charset="0"/>
            </a:endParaRPr>
          </a:p>
          <a:p>
            <a:pPr marL="342900" lvl="0" indent="-342900" eaLnBrk="0" hangingPunct="0">
              <a:lnSpc>
                <a:spcPct val="90000"/>
              </a:lnSpc>
              <a:spcBef>
                <a:spcPct val="20000"/>
              </a:spcBef>
              <a:buClr>
                <a:srgbClr val="002B56"/>
              </a:buClr>
              <a:buFontTx/>
              <a:buChar char="-"/>
              <a:defRPr/>
            </a:pPr>
            <a:r>
              <a:rPr lang="it-IT" sz="2000" u="none" dirty="0">
                <a:solidFill>
                  <a:srgbClr val="133880"/>
                </a:solidFill>
                <a:latin typeface="Arial" panose="020B0604020202020204" pitchFamily="34" charset="0"/>
              </a:rPr>
              <a:t>Area geografica di </a:t>
            </a:r>
            <a:r>
              <a:rPr lang="it-IT" sz="2000" u="none" dirty="0" smtClean="0">
                <a:solidFill>
                  <a:srgbClr val="133880"/>
                </a:solidFill>
                <a:latin typeface="Arial" panose="020B0604020202020204" pitchFamily="34" charset="0"/>
              </a:rPr>
              <a:t>operatività (numero di clienti operanti in aree geografiche ritenute ad alto </a:t>
            </a:r>
            <a:r>
              <a:rPr lang="it-IT" sz="2000" u="none" dirty="0" smtClean="0">
                <a:solidFill>
                  <a:srgbClr val="133880"/>
                </a:solidFill>
                <a:latin typeface="Arial" panose="020B0604020202020204" pitchFamily="34" charset="0"/>
              </a:rPr>
              <a:t>rischio da parte delle Autorità)</a:t>
            </a:r>
            <a:endParaRPr lang="it-IT" sz="2000" u="none" dirty="0">
              <a:solidFill>
                <a:srgbClr val="133880"/>
              </a:solidFill>
              <a:latin typeface="Arial" panose="020B0604020202020204" pitchFamily="34" charset="0"/>
            </a:endParaRPr>
          </a:p>
          <a:p>
            <a:pPr marL="342900" lvl="0" indent="-342900" eaLnBrk="0" hangingPunct="0">
              <a:lnSpc>
                <a:spcPct val="90000"/>
              </a:lnSpc>
              <a:spcBef>
                <a:spcPct val="20000"/>
              </a:spcBef>
              <a:buClr>
                <a:srgbClr val="002B56"/>
              </a:buClr>
              <a:buFontTx/>
              <a:buChar char="-"/>
              <a:defRPr/>
            </a:pPr>
            <a:r>
              <a:rPr lang="it-IT" sz="2000" u="none" dirty="0">
                <a:solidFill>
                  <a:srgbClr val="133880"/>
                </a:solidFill>
                <a:latin typeface="Arial" panose="020B0604020202020204" pitchFamily="34" charset="0"/>
              </a:rPr>
              <a:t>Canali </a:t>
            </a:r>
            <a:r>
              <a:rPr lang="it-IT" sz="2000" u="none" dirty="0" smtClean="0">
                <a:solidFill>
                  <a:srgbClr val="133880"/>
                </a:solidFill>
                <a:latin typeface="Arial" panose="020B0604020202020204" pitchFamily="34" charset="0"/>
              </a:rPr>
              <a:t>distributivi </a:t>
            </a:r>
            <a:r>
              <a:rPr lang="it-IT" sz="2000" u="none" dirty="0" smtClean="0">
                <a:solidFill>
                  <a:srgbClr val="133880"/>
                </a:solidFill>
                <a:latin typeface="Arial" panose="020B0604020202020204" pitchFamily="34" charset="0"/>
              </a:rPr>
              <a:t>(se i servizi professionali avvengono tramite collaborazioni </a:t>
            </a:r>
            <a:r>
              <a:rPr lang="it-IT" sz="2000" u="none" dirty="0" smtClean="0">
                <a:solidFill>
                  <a:srgbClr val="133880"/>
                </a:solidFill>
                <a:latin typeface="Arial" panose="020B0604020202020204" pitchFamily="34" charset="0"/>
              </a:rPr>
              <a:t>esterne, </a:t>
            </a:r>
            <a:r>
              <a:rPr lang="it-IT" sz="2000" u="none" dirty="0" smtClean="0">
                <a:solidFill>
                  <a:srgbClr val="133880"/>
                </a:solidFill>
                <a:latin typeface="Arial" panose="020B0604020202020204" pitchFamily="34" charset="0"/>
              </a:rPr>
              <a:t>corrispondenze, canali </a:t>
            </a:r>
            <a:r>
              <a:rPr lang="it-IT" sz="2000" u="none" dirty="0" smtClean="0">
                <a:solidFill>
                  <a:srgbClr val="133880"/>
                </a:solidFill>
                <a:latin typeface="Arial" panose="020B0604020202020204" pitchFamily="34" charset="0"/>
              </a:rPr>
              <a:t>di </a:t>
            </a:r>
            <a:r>
              <a:rPr lang="it-IT" sz="2000" u="none" dirty="0" smtClean="0">
                <a:solidFill>
                  <a:srgbClr val="133880"/>
                </a:solidFill>
                <a:latin typeface="Arial" panose="020B0604020202020204" pitchFamily="34" charset="0"/>
              </a:rPr>
              <a:t>pagamento, soprattutto </a:t>
            </a:r>
            <a:r>
              <a:rPr lang="it-IT" sz="2000" u="none" dirty="0" smtClean="0">
                <a:solidFill>
                  <a:srgbClr val="133880"/>
                </a:solidFill>
                <a:latin typeface="Arial" panose="020B0604020202020204" pitchFamily="34" charset="0"/>
              </a:rPr>
              <a:t>nel caso di prestazioni richieste in aree pericolose o distanti dalla sede del professionista)</a:t>
            </a:r>
            <a:endParaRPr lang="it-IT" sz="2000" u="none" dirty="0">
              <a:solidFill>
                <a:srgbClr val="133880"/>
              </a:solidFill>
              <a:latin typeface="Arial" panose="020B0604020202020204" pitchFamily="34" charset="0"/>
            </a:endParaRPr>
          </a:p>
          <a:p>
            <a:pPr marL="342900" lvl="0" indent="-342900" eaLnBrk="0" hangingPunct="0">
              <a:lnSpc>
                <a:spcPct val="90000"/>
              </a:lnSpc>
              <a:spcBef>
                <a:spcPct val="20000"/>
              </a:spcBef>
              <a:buClr>
                <a:srgbClr val="002B56"/>
              </a:buClr>
              <a:buFontTx/>
              <a:buChar char="-"/>
              <a:defRPr/>
            </a:pPr>
            <a:r>
              <a:rPr lang="it-IT" sz="2000" u="none" dirty="0" smtClean="0">
                <a:solidFill>
                  <a:srgbClr val="133880"/>
                </a:solidFill>
                <a:latin typeface="Arial" panose="020B0604020202020204" pitchFamily="34" charset="0"/>
              </a:rPr>
              <a:t>Servizi professionali offerti</a:t>
            </a:r>
            <a:r>
              <a:rPr lang="it-IT" sz="2000" u="none" dirty="0" smtClean="0">
                <a:solidFill>
                  <a:srgbClr val="133880"/>
                </a:solidFill>
                <a:latin typeface="Arial" panose="020B0604020202020204" pitchFamily="34" charset="0"/>
              </a:rPr>
              <a:t> (valutare i diversi ambiti di attività, con particolare riguardo alle prestazioni maggiormente rischiose; a tal proposito si veda la </a:t>
            </a:r>
            <a:r>
              <a:rPr lang="it-IT" sz="2000" u="none" dirty="0">
                <a:solidFill>
                  <a:srgbClr val="133880"/>
                </a:solidFill>
                <a:latin typeface="Arial" panose="020B0604020202020204" pitchFamily="34" charset="0"/>
              </a:rPr>
              <a:t>R</a:t>
            </a:r>
            <a:r>
              <a:rPr lang="it-IT" sz="2000" u="none" dirty="0" smtClean="0">
                <a:solidFill>
                  <a:srgbClr val="133880"/>
                </a:solidFill>
                <a:latin typeface="Arial" panose="020B0604020202020204" pitchFamily="34" charset="0"/>
              </a:rPr>
              <a:t>egola tecnica n. 2)</a:t>
            </a:r>
            <a:endParaRPr lang="it-IT" sz="2000" u="none" dirty="0">
              <a:solidFill>
                <a:srgbClr val="133880"/>
              </a:solidFill>
              <a:latin typeface="Arial" panose="020B0604020202020204" pitchFamily="34" charset="0"/>
            </a:endParaRPr>
          </a:p>
          <a:p>
            <a:pPr marL="342900" lvl="0" indent="-342900" eaLnBrk="0" hangingPunct="0">
              <a:lnSpc>
                <a:spcPct val="90000"/>
              </a:lnSpc>
              <a:spcBef>
                <a:spcPct val="20000"/>
              </a:spcBef>
              <a:buClr>
                <a:srgbClr val="002B56"/>
              </a:buClr>
              <a:buFontTx/>
              <a:buChar char="-"/>
              <a:defRPr/>
            </a:pPr>
            <a:endParaRPr lang="it-IT" sz="2000" u="none" dirty="0">
              <a:solidFill>
                <a:srgbClr val="133880"/>
              </a:solidFill>
              <a:latin typeface="Arial" panose="020B0604020202020204" pitchFamily="34" charset="0"/>
            </a:endParaRPr>
          </a:p>
          <a:p>
            <a:pPr lvl="0" eaLnBrk="0" hangingPunct="0">
              <a:lnSpc>
                <a:spcPct val="90000"/>
              </a:lnSpc>
              <a:spcBef>
                <a:spcPct val="20000"/>
              </a:spcBef>
              <a:buClr>
                <a:srgbClr val="002B56"/>
              </a:buClr>
              <a:defRPr/>
            </a:pPr>
            <a:r>
              <a:rPr lang="it-IT" sz="2000" u="none" dirty="0" smtClean="0">
                <a:solidFill>
                  <a:srgbClr val="133880"/>
                </a:solidFill>
                <a:latin typeface="Arial" panose="020B0604020202020204" pitchFamily="34" charset="0"/>
              </a:rPr>
              <a:t>La media aritmetica dei valori assegnati ai singoli fattori di rischio determina, sulla base della precedente tabella, il valore del rischio </a:t>
            </a:r>
            <a:r>
              <a:rPr lang="it-IT" sz="2000" u="none" dirty="0" smtClean="0">
                <a:solidFill>
                  <a:srgbClr val="133880"/>
                </a:solidFill>
                <a:latin typeface="Arial" panose="020B0604020202020204" pitchFamily="34" charset="0"/>
              </a:rPr>
              <a:t>inerente</a:t>
            </a:r>
            <a:endParaRPr lang="it-IT" sz="2000" u="none" dirty="0" smtClean="0">
              <a:solidFill>
                <a:srgbClr val="133880"/>
              </a:solidFill>
              <a:latin typeface="Arial" panose="020B0604020202020204" pitchFamily="34" charset="0"/>
            </a:endParaRPr>
          </a:p>
        </p:txBody>
      </p:sp>
    </p:spTree>
    <p:extLst>
      <p:ext uri="{BB962C8B-B14F-4D97-AF65-F5344CB8AC3E}">
        <p14:creationId xmlns:p14="http://schemas.microsoft.com/office/powerpoint/2010/main" val="3508610768"/>
      </p:ext>
    </p:extLst>
  </p:cSld>
  <p:clrMapOvr>
    <a:masterClrMapping/>
  </p:clrMapOvr>
  <p:transition spd="med">
    <p:fade thruBlk="1"/>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bwMode="auto">
          <a:xfrm>
            <a:off x="468188" y="1341438"/>
            <a:ext cx="7307387" cy="588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Assegni</a:t>
            </a:r>
          </a:p>
        </p:txBody>
      </p:sp>
      <p:sp>
        <p:nvSpPr>
          <p:cNvPr id="102403" name="Rectangle 3"/>
          <p:cNvSpPr txBox="1">
            <a:spLocks noChangeArrowheads="1"/>
          </p:cNvSpPr>
          <p:nvPr/>
        </p:nvSpPr>
        <p:spPr bwMode="auto">
          <a:xfrm>
            <a:off x="395288" y="2276475"/>
            <a:ext cx="8229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chemeClr val="tx1"/>
              </a:buClr>
              <a:buFont typeface="Wingdings" pitchFamily="2" charset="2"/>
              <a:buNone/>
            </a:pPr>
            <a:endParaRPr lang="it-IT" sz="2400">
              <a:solidFill>
                <a:schemeClr val="bg1"/>
              </a:solidFill>
            </a:endParaRPr>
          </a:p>
          <a:p>
            <a:pPr eaLnBrk="1" hangingPunct="1">
              <a:spcBef>
                <a:spcPct val="20000"/>
              </a:spcBef>
              <a:buClr>
                <a:schemeClr val="tx1"/>
              </a:buClr>
              <a:buFont typeface="Wingdings" pitchFamily="2" charset="2"/>
              <a:buNone/>
            </a:pPr>
            <a:endParaRPr lang="it-IT" sz="2400" b="1">
              <a:solidFill>
                <a:schemeClr val="bg1"/>
              </a:solidFill>
            </a:endParaRPr>
          </a:p>
        </p:txBody>
      </p:sp>
      <p:sp>
        <p:nvSpPr>
          <p:cNvPr id="102404" name="Rettangolo 7"/>
          <p:cNvSpPr>
            <a:spLocks noChangeArrowheads="1"/>
          </p:cNvSpPr>
          <p:nvPr/>
        </p:nvSpPr>
        <p:spPr bwMode="auto">
          <a:xfrm>
            <a:off x="468188" y="1772816"/>
            <a:ext cx="84963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accent2"/>
              </a:buClr>
              <a:buFont typeface="Wingdings" pitchFamily="2" charset="2"/>
              <a:buNone/>
            </a:pPr>
            <a:r>
              <a:rPr lang="it-IT" sz="2000" u="none" dirty="0">
                <a:solidFill>
                  <a:srgbClr val="133880"/>
                </a:solidFill>
                <a:latin typeface="Arial" panose="020B0604020202020204" pitchFamily="34" charset="0"/>
              </a:rPr>
              <a:t>Gli assegni bancari e postali emessi per importi pari o superiori alla soglia di legge devono recare:</a:t>
            </a:r>
          </a:p>
          <a:p>
            <a:pPr marL="342900" indent="-342900">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l’indicazione del nome o della ragione sociale del beneficiario</a:t>
            </a:r>
          </a:p>
          <a:p>
            <a:pPr marL="342900" indent="-342900">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la clausola di non trasferibilità</a:t>
            </a:r>
          </a:p>
          <a:p>
            <a:pPr>
              <a:spcBef>
                <a:spcPct val="20000"/>
              </a:spcBef>
              <a:buClr>
                <a:schemeClr val="accent2"/>
              </a:buClr>
            </a:pPr>
            <a:endParaRPr lang="it-IT" sz="2000" u="none" dirty="0">
              <a:solidFill>
                <a:srgbClr val="133880"/>
              </a:solidFill>
              <a:latin typeface="Arial" panose="020B0604020202020204" pitchFamily="34" charset="0"/>
            </a:endParaRPr>
          </a:p>
          <a:p>
            <a:pPr>
              <a:spcBef>
                <a:spcPct val="20000"/>
              </a:spcBef>
              <a:buClr>
                <a:schemeClr val="accent2"/>
              </a:buClr>
            </a:pPr>
            <a:r>
              <a:rPr lang="it-IT" sz="2000" u="none" dirty="0">
                <a:solidFill>
                  <a:srgbClr val="133880"/>
                </a:solidFill>
                <a:latin typeface="Arial" panose="020B0604020202020204" pitchFamily="34" charset="0"/>
              </a:rPr>
              <a:t>Gli assegni utilizzati anche per la medesima transazione non sono cumulabili ai fini del calcolo dell’importo totale del trasferimento (la soglia va quindi intesa per singolo assegno) </a:t>
            </a:r>
          </a:p>
          <a:p>
            <a:pPr algn="r">
              <a:spcBef>
                <a:spcPct val="20000"/>
              </a:spcBef>
              <a:buClr>
                <a:schemeClr val="accent2"/>
              </a:buClr>
            </a:pPr>
            <a:r>
              <a:rPr lang="it-IT" sz="2000" u="none" dirty="0">
                <a:solidFill>
                  <a:srgbClr val="133880"/>
                </a:solidFill>
                <a:latin typeface="Arial" panose="020B0604020202020204" pitchFamily="34" charset="0"/>
              </a:rPr>
              <a:t>(Circ. MEF, 5/8/2011, n. 281178)</a:t>
            </a:r>
          </a:p>
        </p:txBody>
      </p:sp>
    </p:spTree>
    <p:extLst>
      <p:ext uri="{BB962C8B-B14F-4D97-AF65-F5344CB8AC3E}">
        <p14:creationId xmlns:p14="http://schemas.microsoft.com/office/powerpoint/2010/main" val="3762318573"/>
      </p:ext>
    </p:extLst>
  </p:cSld>
  <p:clrMapOvr>
    <a:masterClrMapping/>
  </p:clrMapOvr>
  <p:transition spd="med">
    <p:fade thruBlk="1"/>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bwMode="auto">
          <a:xfrm>
            <a:off x="412202" y="1341438"/>
            <a:ext cx="7992244" cy="431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Obblighi dei professionisti</a:t>
            </a:r>
          </a:p>
        </p:txBody>
      </p:sp>
      <p:sp>
        <p:nvSpPr>
          <p:cNvPr id="102403" name="Rectangle 3"/>
          <p:cNvSpPr txBox="1">
            <a:spLocks noChangeArrowheads="1"/>
          </p:cNvSpPr>
          <p:nvPr/>
        </p:nvSpPr>
        <p:spPr bwMode="auto">
          <a:xfrm>
            <a:off x="395288" y="1772816"/>
            <a:ext cx="82296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pPr>
            <a:r>
              <a:rPr lang="it-IT" sz="2000" u="none" dirty="0">
                <a:solidFill>
                  <a:srgbClr val="133880"/>
                </a:solidFill>
                <a:latin typeface="Arial" panose="020B0604020202020204" pitchFamily="34" charset="0"/>
              </a:rPr>
              <a:t>I professionisti hanno l’obbligo di comunicare alle competenti Ragionerie Territoriali dello Stato (*), entro 30 giorni da quando ne vengono a conoscenza, le infrazioni relative all’utilizzo del denaro contante o di titoli al portatore e alle prescrizioni in tema di assegni </a:t>
            </a:r>
          </a:p>
          <a:p>
            <a:pPr algn="r" eaLnBrk="1" hangingPunct="1">
              <a:spcBef>
                <a:spcPct val="20000"/>
              </a:spcBef>
              <a:buClr>
                <a:schemeClr val="accent2"/>
              </a:buClr>
            </a:pPr>
            <a:r>
              <a:rPr lang="it-IT" sz="2000" u="none" dirty="0">
                <a:solidFill>
                  <a:srgbClr val="133880"/>
                </a:solidFill>
                <a:latin typeface="Arial" panose="020B0604020202020204" pitchFamily="34" charset="0"/>
              </a:rPr>
              <a:t>	(decreto Ministero Economia e Finanze, 17/11/2011)</a:t>
            </a:r>
          </a:p>
          <a:p>
            <a:pPr algn="r" eaLnBrk="1" hangingPunct="1">
              <a:spcBef>
                <a:spcPct val="20000"/>
              </a:spcBef>
              <a:buClr>
                <a:schemeClr val="accent2"/>
              </a:buClr>
            </a:pPr>
            <a:endParaRPr lang="it-IT" sz="2000" u="none" dirty="0">
              <a:solidFill>
                <a:srgbClr val="133880"/>
              </a:solidFill>
              <a:latin typeface="Arial" panose="020B0604020202020204" pitchFamily="34" charset="0"/>
            </a:endParaRPr>
          </a:p>
          <a:p>
            <a:pPr algn="just" eaLnBrk="1" hangingPunct="1"/>
            <a:r>
              <a:rPr lang="it-IT" sz="2000" u="none" dirty="0">
                <a:solidFill>
                  <a:srgbClr val="133880"/>
                </a:solidFill>
                <a:latin typeface="Arial" panose="020B0604020202020204" pitchFamily="34" charset="0"/>
              </a:rPr>
              <a:t>Le RT procedono alla comunicazione dell’infrazione alla Guardia di Finanza, la quale, ove ravvisi l’utilizzabilità di elementi ai fini dell’attività di accertamento, ne dà tempestiva comunicazione all’Agenzia Entrate (</a:t>
            </a:r>
            <a:r>
              <a:rPr lang="it-IT" sz="2000" u="none" dirty="0" err="1">
                <a:solidFill>
                  <a:srgbClr val="133880"/>
                </a:solidFill>
                <a:latin typeface="Arial" panose="020B0604020202020204" pitchFamily="34" charset="0"/>
              </a:rPr>
              <a:t>d.l.</a:t>
            </a:r>
            <a:r>
              <a:rPr lang="it-IT" sz="2000" u="none" dirty="0">
                <a:solidFill>
                  <a:srgbClr val="133880"/>
                </a:solidFill>
                <a:latin typeface="Arial" panose="020B0604020202020204" pitchFamily="34" charset="0"/>
              </a:rPr>
              <a:t> 2 marzo 2012, n. 16)</a:t>
            </a:r>
          </a:p>
          <a:p>
            <a:pPr algn="just" eaLnBrk="1" hangingPunct="1"/>
            <a:endParaRPr lang="it-IT" sz="2000" u="none" dirty="0">
              <a:solidFill>
                <a:srgbClr val="133880"/>
              </a:solidFill>
              <a:latin typeface="Arial" panose="020B0604020202020204" pitchFamily="34" charset="0"/>
            </a:endParaRPr>
          </a:p>
          <a:p>
            <a:pPr algn="just" eaLnBrk="1" hangingPunct="1"/>
            <a:r>
              <a:rPr lang="it-IT" sz="1600" u="none" dirty="0">
                <a:solidFill>
                  <a:srgbClr val="133880"/>
                </a:solidFill>
                <a:latin typeface="Arial" panose="020B0604020202020204" pitchFamily="34" charset="0"/>
                <a:sym typeface="Wingdings" pitchFamily="2" charset="2"/>
              </a:rPr>
              <a:t>(*) Per singoli rilievi di importo superiore a 250.000 euro, sono competenti esclusivamente le Ragionerie territoriali di Genova, Milano, Bologna, Roma, Napoli, Bari </a:t>
            </a:r>
          </a:p>
          <a:p>
            <a:pPr algn="just" eaLnBrk="1" hangingPunct="1"/>
            <a:endParaRPr lang="it-IT" sz="2000" u="none" dirty="0">
              <a:solidFill>
                <a:srgbClr val="133880"/>
              </a:solidFill>
              <a:latin typeface="Arial" panose="020B0604020202020204" pitchFamily="34" charset="0"/>
              <a:sym typeface="Wingdings" pitchFamily="2" charset="2"/>
            </a:endParaRPr>
          </a:p>
          <a:p>
            <a:pPr algn="r" eaLnBrk="1" hangingPunct="1"/>
            <a:r>
              <a:rPr lang="it-IT" sz="2000" u="none" dirty="0">
                <a:solidFill>
                  <a:srgbClr val="133880"/>
                </a:solidFill>
                <a:latin typeface="Arial" panose="020B0604020202020204" pitchFamily="34" charset="0"/>
                <a:sym typeface="Wingdings" pitchFamily="2" charset="2"/>
              </a:rPr>
              <a:t>(Circolare MEF, 16/01/2012, n. 2)</a:t>
            </a:r>
          </a:p>
          <a:p>
            <a:pPr algn="just" eaLnBrk="1" hangingPunct="1">
              <a:spcBef>
                <a:spcPct val="20000"/>
              </a:spcBef>
              <a:buClr>
                <a:schemeClr val="accent2"/>
              </a:buCl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50358684"/>
      </p:ext>
    </p:extLst>
  </p:cSld>
  <p:clrMapOvr>
    <a:masterClrMapping/>
  </p:clrMapOvr>
  <p:transition spd="med">
    <p:fade thruBlk="1"/>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bwMode="auto">
          <a:xfrm>
            <a:off x="412202" y="1341438"/>
            <a:ext cx="7992244" cy="431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smtClean="0">
                <a:solidFill>
                  <a:srgbClr val="FB5D05"/>
                </a:solidFill>
                <a:latin typeface="Arial" panose="020B0604020202020204" pitchFamily="34" charset="0"/>
                <a:ea typeface="+mn-ea"/>
                <a:cs typeface="+mn-cs"/>
              </a:rPr>
              <a:t>Inoltro telematico con SIAR</a:t>
            </a:r>
            <a:endParaRPr kumimoji="1" lang="it-IT" sz="2200" dirty="0">
              <a:solidFill>
                <a:srgbClr val="FB5D05"/>
              </a:solidFill>
              <a:latin typeface="Arial" panose="020B0604020202020204" pitchFamily="34" charset="0"/>
              <a:ea typeface="+mn-ea"/>
              <a:cs typeface="+mn-cs"/>
            </a:endParaRPr>
          </a:p>
        </p:txBody>
      </p:sp>
      <p:sp>
        <p:nvSpPr>
          <p:cNvPr id="102403" name="Rectangle 3"/>
          <p:cNvSpPr txBox="1">
            <a:spLocks noChangeArrowheads="1"/>
          </p:cNvSpPr>
          <p:nvPr/>
        </p:nvSpPr>
        <p:spPr bwMode="auto">
          <a:xfrm>
            <a:off x="412202" y="1916832"/>
            <a:ext cx="82296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pPr>
            <a:r>
              <a:rPr lang="it-IT" sz="2000" u="none" dirty="0" smtClean="0">
                <a:solidFill>
                  <a:srgbClr val="133880"/>
                </a:solidFill>
                <a:latin typeface="Arial" panose="020B0604020202020204" pitchFamily="34" charset="0"/>
              </a:rPr>
              <a:t>Dal 19 aprile 2018 le comunicazioni alle </a:t>
            </a:r>
            <a:r>
              <a:rPr lang="it-IT" sz="2000" u="none" dirty="0">
                <a:solidFill>
                  <a:srgbClr val="133880"/>
                </a:solidFill>
                <a:latin typeface="Arial" panose="020B0604020202020204" pitchFamily="34" charset="0"/>
              </a:rPr>
              <a:t>competenti Ragionerie Territoriali dello </a:t>
            </a:r>
            <a:r>
              <a:rPr lang="it-IT" sz="2000" u="none" dirty="0" smtClean="0">
                <a:solidFill>
                  <a:srgbClr val="133880"/>
                </a:solidFill>
                <a:latin typeface="Arial" panose="020B0604020202020204" pitchFamily="34" charset="0"/>
              </a:rPr>
              <a:t>Stato possono essere effettuate anche per via telematica mediante il nuovo applicativo SIAR (Segnalazioni Infrazioni Antiriciclaggio), messo a disposizione  sul sito del MEF (</a:t>
            </a:r>
            <a:r>
              <a:rPr lang="it-IT" sz="2000" u="none" dirty="0" smtClean="0">
                <a:solidFill>
                  <a:srgbClr val="133880"/>
                </a:solidFill>
                <a:latin typeface="Arial" panose="020B0604020202020204" pitchFamily="34" charset="0"/>
                <a:hlinkClick r:id="rId3"/>
              </a:rPr>
              <a:t>https://siar.mef.gov.it/</a:t>
            </a:r>
            <a:r>
              <a:rPr lang="it-IT" sz="2000" u="none" dirty="0" smtClean="0">
                <a:solidFill>
                  <a:srgbClr val="133880"/>
                </a:solidFill>
                <a:latin typeface="Arial" panose="020B0604020202020204" pitchFamily="34" charset="0"/>
              </a:rPr>
              <a:t>).</a:t>
            </a:r>
          </a:p>
          <a:p>
            <a:pPr algn="just" eaLnBrk="1" hangingPunct="1">
              <a:spcBef>
                <a:spcPct val="20000"/>
              </a:spcBef>
              <a:buClr>
                <a:schemeClr val="accent2"/>
              </a:buClr>
            </a:pPr>
            <a:r>
              <a:rPr lang="it-IT" sz="2000" u="none" dirty="0" smtClean="0">
                <a:solidFill>
                  <a:srgbClr val="133880"/>
                </a:solidFill>
                <a:latin typeface="Arial" panose="020B0604020202020204" pitchFamily="34" charset="0"/>
              </a:rPr>
              <a:t>Tale procedura, che è alternativa a quella attualmente prevista, richiede un preventivo accreditamento da parte dell’utilizzatore e consente una standardizzazione degli invii delle segnalazioni da parte dei soggetti destinatari della normativa.</a:t>
            </a:r>
          </a:p>
          <a:p>
            <a:pPr algn="just" eaLnBrk="1" hangingPunct="1">
              <a:spcBef>
                <a:spcPct val="20000"/>
              </a:spcBef>
              <a:buClr>
                <a:schemeClr val="accent2"/>
              </a:buClr>
            </a:pPr>
            <a:endParaRPr lang="it-IT" sz="2000" u="none" dirty="0" smtClean="0">
              <a:solidFill>
                <a:srgbClr val="133880"/>
              </a:solidFill>
              <a:latin typeface="Arial" panose="020B0604020202020204" pitchFamily="34" charset="0"/>
            </a:endParaRPr>
          </a:p>
          <a:p>
            <a:pPr algn="just" eaLnBrk="1" hangingPunct="1">
              <a:spcBef>
                <a:spcPct val="20000"/>
              </a:spcBef>
              <a:buClr>
                <a:schemeClr val="accent2"/>
              </a:buClr>
            </a:pPr>
            <a:r>
              <a:rPr lang="it-IT" sz="2000" u="none" dirty="0" smtClean="0">
                <a:solidFill>
                  <a:srgbClr val="133880"/>
                </a:solidFill>
                <a:latin typeface="Arial" panose="020B0604020202020204" pitchFamily="34" charset="0"/>
              </a:rPr>
              <a:t>Rimangono valide tutte le comunicazioni di infrazioni  alle Ragionerie Territoriali dello Stato inviate con le comuni modalità cartacee.</a:t>
            </a:r>
            <a:endParaRPr lang="it-IT" sz="2000" u="none" dirty="0">
              <a:solidFill>
                <a:srgbClr val="133880"/>
              </a:solidFill>
              <a:latin typeface="Arial" panose="020B0604020202020204" pitchFamily="34" charset="0"/>
            </a:endParaRPr>
          </a:p>
          <a:p>
            <a:pPr algn="just" eaLnBrk="1" hangingPunct="1"/>
            <a:endParaRPr lang="it-IT" sz="2000" u="none" dirty="0">
              <a:solidFill>
                <a:srgbClr val="133880"/>
              </a:solidFill>
              <a:latin typeface="Arial" panose="020B0604020202020204" pitchFamily="34" charset="0"/>
              <a:sym typeface="Wingdings" pitchFamily="2" charset="2"/>
            </a:endParaRPr>
          </a:p>
          <a:p>
            <a:pPr algn="r" eaLnBrk="1" hangingPunct="1"/>
            <a:endParaRPr lang="it-IT" sz="2000" u="none" dirty="0">
              <a:solidFill>
                <a:srgbClr val="133880"/>
              </a:solidFill>
              <a:latin typeface="Arial" panose="020B0604020202020204" pitchFamily="34" charset="0"/>
              <a:sym typeface="Wingdings" pitchFamily="2" charset="2"/>
            </a:endParaRPr>
          </a:p>
          <a:p>
            <a:pPr algn="just" eaLnBrk="1" hangingPunct="1">
              <a:spcBef>
                <a:spcPct val="20000"/>
              </a:spcBef>
              <a:buClr>
                <a:schemeClr val="accent2"/>
              </a:buCl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971177031"/>
      </p:ext>
    </p:extLst>
  </p:cSld>
  <p:clrMapOvr>
    <a:masterClrMapping/>
  </p:clrMapOvr>
  <p:transition spd="med">
    <p:fade thruBlk="1"/>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idx="4294967295"/>
          </p:nvPr>
        </p:nvSpPr>
        <p:spPr bwMode="auto">
          <a:xfrm>
            <a:off x="470457" y="1341140"/>
            <a:ext cx="84613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Infrazione al divieto di  trasferimento di contanti</a:t>
            </a:r>
          </a:p>
        </p:txBody>
      </p:sp>
      <p:sp>
        <p:nvSpPr>
          <p:cNvPr id="106499" name="Rectangle 3"/>
          <p:cNvSpPr txBox="1">
            <a:spLocks noChangeArrowheads="1"/>
          </p:cNvSpPr>
          <p:nvPr/>
        </p:nvSpPr>
        <p:spPr bwMode="auto">
          <a:xfrm>
            <a:off x="475075" y="1916832"/>
            <a:ext cx="868680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notizia di infrazione</a:t>
            </a:r>
          </a:p>
          <a:p>
            <a:pPr marL="800100" lvl="1" indent="-342900"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contabilità semplificata/contabilità ordinaria</a:t>
            </a:r>
          </a:p>
          <a:p>
            <a:pPr marL="800100" lvl="1" indent="-342900"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le registrazioni di operazioni «per cassa» si presumono effettuate in contanti</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trasferimento a qualsiasi titolo</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tra soggetti diversi</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importo complessivamente superiore alla soglia di legge – pagamenti frazionati</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validità dell’operazione</a:t>
            </a:r>
          </a:p>
        </p:txBody>
      </p:sp>
    </p:spTree>
    <p:extLst>
      <p:ext uri="{BB962C8B-B14F-4D97-AF65-F5344CB8AC3E}">
        <p14:creationId xmlns:p14="http://schemas.microsoft.com/office/powerpoint/2010/main" val="2617486705"/>
      </p:ext>
    </p:extLst>
  </p:cSld>
  <p:clrMapOvr>
    <a:masterClrMapping/>
  </p:clrMapOvr>
  <p:transition spd="med">
    <p:fade thruBlk="1"/>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idx="4294967295"/>
          </p:nvPr>
        </p:nvSpPr>
        <p:spPr bwMode="auto">
          <a:xfrm>
            <a:off x="467544" y="1412776"/>
            <a:ext cx="8748712"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Compensazioni</a:t>
            </a:r>
          </a:p>
        </p:txBody>
      </p:sp>
      <p:sp>
        <p:nvSpPr>
          <p:cNvPr id="110595" name="Rectangle 3"/>
          <p:cNvSpPr txBox="1">
            <a:spLocks noChangeArrowheads="1"/>
          </p:cNvSpPr>
          <p:nvPr/>
        </p:nvSpPr>
        <p:spPr bwMode="auto">
          <a:xfrm>
            <a:off x="467544" y="1988840"/>
            <a:ext cx="836295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pPr>
            <a:r>
              <a:rPr lang="it-IT" sz="2000" u="none" dirty="0">
                <a:solidFill>
                  <a:srgbClr val="133880"/>
                </a:solidFill>
                <a:latin typeface="Arial" panose="020B0604020202020204" pitchFamily="34" charset="0"/>
              </a:rPr>
              <a:t>In base alla normativa sui contanti è consentita la compensazione tra crediti e debiti di importo pari o superiore a 3.000 euro</a:t>
            </a:r>
          </a:p>
        </p:txBody>
      </p:sp>
    </p:spTree>
    <p:extLst>
      <p:ext uri="{BB962C8B-B14F-4D97-AF65-F5344CB8AC3E}">
        <p14:creationId xmlns:p14="http://schemas.microsoft.com/office/powerpoint/2010/main" val="120210700"/>
      </p:ext>
    </p:extLst>
  </p:cSld>
  <p:clrMapOvr>
    <a:masterClrMapping/>
  </p:clrMapOvr>
  <p:transition spd="med">
    <p:fade thruBlk="1"/>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idx="4294967295"/>
          </p:nvPr>
        </p:nvSpPr>
        <p:spPr bwMode="auto">
          <a:xfrm>
            <a:off x="467544" y="1484784"/>
            <a:ext cx="8461375" cy="784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Prelevamento dal proprio c/c bancario</a:t>
            </a:r>
          </a:p>
        </p:txBody>
      </p:sp>
      <p:sp>
        <p:nvSpPr>
          <p:cNvPr id="111619" name="Rectangle 3"/>
          <p:cNvSpPr txBox="1">
            <a:spLocks noChangeArrowheads="1"/>
          </p:cNvSpPr>
          <p:nvPr/>
        </p:nvSpPr>
        <p:spPr bwMode="auto">
          <a:xfrm>
            <a:off x="467544" y="2060848"/>
            <a:ext cx="8424863"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pPr>
            <a:r>
              <a:rPr lang="it-IT" sz="2000" u="none" dirty="0">
                <a:solidFill>
                  <a:srgbClr val="133880"/>
                </a:solidFill>
                <a:latin typeface="Arial" panose="020B0604020202020204" pitchFamily="34" charset="0"/>
              </a:rPr>
              <a:t>In base alla normativa sul trasferimento dei contanti è consentito prelevare dal proprio conto corrente importi anche superiori a 3.000 euro</a:t>
            </a:r>
          </a:p>
          <a:p>
            <a:pPr algn="just" eaLnBrk="1" hangingPunct="1">
              <a:spcBef>
                <a:spcPct val="20000"/>
              </a:spcBef>
            </a:pPr>
            <a:endParaRPr lang="it-IT" sz="2000" u="none" dirty="0">
              <a:solidFill>
                <a:srgbClr val="133880"/>
              </a:solidFill>
              <a:latin typeface="Arial" panose="020B0604020202020204" pitchFamily="34" charset="0"/>
            </a:endParaRPr>
          </a:p>
          <a:p>
            <a:pPr algn="just" eaLnBrk="1" hangingPunct="1">
              <a:spcBef>
                <a:spcPct val="20000"/>
              </a:spcBef>
            </a:pPr>
            <a:r>
              <a:rPr lang="it-IT" sz="2000" u="none" dirty="0">
                <a:solidFill>
                  <a:srgbClr val="133880"/>
                </a:solidFill>
                <a:latin typeface="Arial" panose="020B0604020202020204" pitchFamily="34" charset="0"/>
              </a:rPr>
              <a:t>In tali casi occorre tuttavia tenere presente che costituisce elemento di sospetto il ricorso frequente o ingiustificato a operazioni in contante, anche se non eccedenti i limiti di legge, e, in particolare, il prelievo o il versamento in contante </a:t>
            </a:r>
            <a:r>
              <a:rPr lang="it-IT" sz="2000" b="1" u="none" dirty="0">
                <a:solidFill>
                  <a:srgbClr val="133880"/>
                </a:solidFill>
                <a:latin typeface="Arial" panose="020B0604020202020204" pitchFamily="34" charset="0"/>
              </a:rPr>
              <a:t>di importi non coerenti con il profilo di rischio del cliente</a:t>
            </a:r>
          </a:p>
          <a:p>
            <a:pPr algn="r" eaLnBrk="1" hangingPunct="1">
              <a:spcBef>
                <a:spcPct val="20000"/>
              </a:spcBef>
            </a:pPr>
            <a:r>
              <a:rPr lang="it-IT" sz="2000" u="none" dirty="0">
                <a:solidFill>
                  <a:srgbClr val="133880"/>
                </a:solidFill>
                <a:latin typeface="Arial" panose="020B0604020202020204" pitchFamily="34" charset="0"/>
              </a:rPr>
              <a:t>(art. 35, comma 1)</a:t>
            </a:r>
          </a:p>
        </p:txBody>
      </p:sp>
    </p:spTree>
    <p:extLst>
      <p:ext uri="{BB962C8B-B14F-4D97-AF65-F5344CB8AC3E}">
        <p14:creationId xmlns:p14="http://schemas.microsoft.com/office/powerpoint/2010/main" val="868053120"/>
      </p:ext>
    </p:extLst>
  </p:cSld>
  <p:clrMapOvr>
    <a:masterClrMapping/>
  </p:clrMapOvr>
  <p:transition spd="med">
    <p:fade thruBlk="1"/>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idx="4294967295"/>
          </p:nvPr>
        </p:nvSpPr>
        <p:spPr bwMode="auto">
          <a:xfrm>
            <a:off x="467544" y="1412776"/>
            <a:ext cx="8360544" cy="5898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Pagamenti frazionati</a:t>
            </a:r>
            <a:br>
              <a:rPr kumimoji="1" lang="it-IT" sz="2200" dirty="0">
                <a:solidFill>
                  <a:srgbClr val="FB5D05"/>
                </a:solidFill>
                <a:latin typeface="Arial" panose="020B0604020202020204" pitchFamily="34" charset="0"/>
                <a:ea typeface="+mn-ea"/>
                <a:cs typeface="+mn-cs"/>
              </a:rPr>
            </a:br>
            <a:endParaRPr kumimoji="1" lang="it-IT" sz="2200" dirty="0">
              <a:solidFill>
                <a:srgbClr val="FB5D05"/>
              </a:solidFill>
              <a:latin typeface="Arial" panose="020B0604020202020204" pitchFamily="34" charset="0"/>
              <a:ea typeface="+mn-ea"/>
              <a:cs typeface="+mn-cs"/>
            </a:endParaRPr>
          </a:p>
        </p:txBody>
      </p:sp>
      <p:sp>
        <p:nvSpPr>
          <p:cNvPr id="113667" name="Rectangle 3"/>
          <p:cNvSpPr txBox="1">
            <a:spLocks noChangeArrowheads="1"/>
          </p:cNvSpPr>
          <p:nvPr/>
        </p:nvSpPr>
        <p:spPr bwMode="auto">
          <a:xfrm>
            <a:off x="285750" y="2643188"/>
            <a:ext cx="8542338" cy="366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Font typeface="Wingdings" pitchFamily="2" charset="2"/>
              <a:buNone/>
            </a:pPr>
            <a:endParaRPr lang="it-IT" sz="2600" i="1">
              <a:solidFill>
                <a:schemeClr val="bg1"/>
              </a:solidFill>
            </a:endParaRPr>
          </a:p>
        </p:txBody>
      </p:sp>
      <p:sp>
        <p:nvSpPr>
          <p:cNvPr id="113668" name="Rettangolo 6"/>
          <p:cNvSpPr>
            <a:spLocks noChangeArrowheads="1"/>
          </p:cNvSpPr>
          <p:nvPr/>
        </p:nvSpPr>
        <p:spPr bwMode="auto">
          <a:xfrm>
            <a:off x="465916" y="1988840"/>
            <a:ext cx="813715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20000"/>
              </a:spcBef>
            </a:pPr>
            <a:r>
              <a:rPr lang="it-IT" sz="2000" u="none" dirty="0">
                <a:solidFill>
                  <a:srgbClr val="133880"/>
                </a:solidFill>
                <a:latin typeface="Arial" panose="020B0604020202020204" pitchFamily="34" charset="0"/>
              </a:rPr>
              <a:t>La pluralità di pagamenti non è elusiva quando:</a:t>
            </a:r>
          </a:p>
          <a:p>
            <a:pPr marL="342900" indent="-342900" algn="just">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è connaturata ad una determinata prassi commerciale;</a:t>
            </a:r>
          </a:p>
          <a:p>
            <a:pPr marL="342900" indent="-342900" algn="just">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rientra nella dinamica propria di un determinato tipo contrattuale (es. contratto di somministrazione);</a:t>
            </a:r>
          </a:p>
          <a:p>
            <a:pPr marL="342900" indent="-342900" algn="just">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risulta da un accordo scritto tra le parti, stipulato prima dell’effettuazione dei pagamenti oggetto di accordo; in ogni caso, pur in presenza di uno specifico accordo tra le parti, l’amministrazione riserva a sé la valutazione discrezionale in ordine alla concreta sussistenza di un frazionamento artificioso</a:t>
            </a:r>
          </a:p>
          <a:p>
            <a:pPr algn="r">
              <a:spcBef>
                <a:spcPct val="20000"/>
              </a:spcBef>
              <a:buClr>
                <a:srgbClr val="005BA6"/>
              </a:buClr>
            </a:pPr>
            <a:r>
              <a:rPr lang="it-IT" sz="2000" u="none" dirty="0">
                <a:solidFill>
                  <a:srgbClr val="133880"/>
                </a:solidFill>
                <a:latin typeface="Arial" panose="020B0604020202020204" pitchFamily="34" charset="0"/>
              </a:rPr>
              <a:t>      (MEF 11 novembre 2013)</a:t>
            </a:r>
          </a:p>
        </p:txBody>
      </p:sp>
    </p:spTree>
    <p:extLst>
      <p:ext uri="{BB962C8B-B14F-4D97-AF65-F5344CB8AC3E}">
        <p14:creationId xmlns:p14="http://schemas.microsoft.com/office/powerpoint/2010/main" val="1610127589"/>
      </p:ext>
    </p:extLst>
  </p:cSld>
  <p:clrMapOvr>
    <a:masterClrMapping/>
  </p:clrMapOvr>
  <p:transition spd="med">
    <p:fade thruBlk="1"/>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idx="4294967295"/>
          </p:nvPr>
        </p:nvSpPr>
        <p:spPr bwMode="auto">
          <a:xfrm>
            <a:off x="473270" y="1409583"/>
            <a:ext cx="7559675" cy="768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Pagamenti frazionati e «7 giorni»</a:t>
            </a:r>
            <a:br>
              <a:rPr kumimoji="1" lang="it-IT" sz="2200" dirty="0">
                <a:solidFill>
                  <a:srgbClr val="FB5D05"/>
                </a:solidFill>
                <a:latin typeface="Arial" panose="020B0604020202020204" pitchFamily="34" charset="0"/>
                <a:ea typeface="+mn-ea"/>
                <a:cs typeface="+mn-cs"/>
              </a:rPr>
            </a:br>
            <a:endParaRPr kumimoji="1" lang="it-IT" sz="2200" dirty="0">
              <a:solidFill>
                <a:srgbClr val="FB5D05"/>
              </a:solidFill>
              <a:latin typeface="Arial" panose="020B0604020202020204" pitchFamily="34" charset="0"/>
              <a:ea typeface="+mn-ea"/>
              <a:cs typeface="+mn-cs"/>
            </a:endParaRPr>
          </a:p>
        </p:txBody>
      </p:sp>
      <p:sp>
        <p:nvSpPr>
          <p:cNvPr id="113667" name="Rectangle 3"/>
          <p:cNvSpPr txBox="1">
            <a:spLocks noChangeArrowheads="1"/>
          </p:cNvSpPr>
          <p:nvPr/>
        </p:nvSpPr>
        <p:spPr bwMode="auto">
          <a:xfrm>
            <a:off x="285750" y="2643188"/>
            <a:ext cx="8542338"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Font typeface="Wingdings" pitchFamily="2" charset="2"/>
              <a:buNone/>
            </a:pPr>
            <a:endParaRPr lang="it-IT" sz="2600" i="1">
              <a:solidFill>
                <a:schemeClr val="bg1"/>
              </a:solidFill>
            </a:endParaRPr>
          </a:p>
        </p:txBody>
      </p:sp>
      <p:sp>
        <p:nvSpPr>
          <p:cNvPr id="113668" name="Rettangolo 6"/>
          <p:cNvSpPr>
            <a:spLocks noChangeArrowheads="1"/>
          </p:cNvSpPr>
          <p:nvPr/>
        </p:nvSpPr>
        <p:spPr bwMode="auto">
          <a:xfrm>
            <a:off x="467544" y="1844824"/>
            <a:ext cx="8497888"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it-IT" sz="2000" u="none" dirty="0">
                <a:solidFill>
                  <a:srgbClr val="133880"/>
                </a:solidFill>
                <a:latin typeface="Arial" panose="020B0604020202020204" pitchFamily="34" charset="0"/>
              </a:rPr>
              <a:t>L’effettuazione delle transazioni finanziarie:</a:t>
            </a:r>
          </a:p>
          <a:p>
            <a:pPr marL="342900" indent="-342900" algn="just">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entro un arco di tempo pari o inferiore ai sette giorni non vale ritenere certamente artificioso il frazionamento medesimo. Non esiste alcun automatismo: ciò che rileva è l’emersione di un intento elusivo</a:t>
            </a:r>
          </a:p>
          <a:p>
            <a:pPr marL="342900" indent="-342900" algn="just">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in un arco temporale superiore a sette giorni, richiede di verificare l’oggetto della prestazione al fine di accertare se i pagamenti plurimi costituiscono frazioni di un’unità (anche se cadenzati in un arco temporale superiore a sette giorni) ovvero se la pluralità di pagamenti corrisponde a una pluralità di prestazioni                             </a:t>
            </a:r>
          </a:p>
          <a:p>
            <a:pPr algn="r">
              <a:spcBef>
                <a:spcPct val="20000"/>
              </a:spcBef>
            </a:pPr>
            <a:r>
              <a:rPr lang="it-IT" sz="2000" u="none" dirty="0">
                <a:solidFill>
                  <a:srgbClr val="133880"/>
                </a:solidFill>
                <a:latin typeface="Arial" panose="020B0604020202020204" pitchFamily="34" charset="0"/>
              </a:rPr>
              <a:t>    (MEF 11 novembre 2013)</a:t>
            </a:r>
          </a:p>
        </p:txBody>
      </p:sp>
    </p:spTree>
    <p:extLst>
      <p:ext uri="{BB962C8B-B14F-4D97-AF65-F5344CB8AC3E}">
        <p14:creationId xmlns:p14="http://schemas.microsoft.com/office/powerpoint/2010/main" val="746287770"/>
      </p:ext>
    </p:extLst>
  </p:cSld>
  <p:clrMapOvr>
    <a:masterClrMapping/>
  </p:clrMapOvr>
  <p:transition spd="med">
    <p:fade thruBlk="1"/>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idx="4294967295"/>
          </p:nvPr>
        </p:nvSpPr>
        <p:spPr bwMode="auto">
          <a:xfrm>
            <a:off x="449486" y="1341711"/>
            <a:ext cx="7740972"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Pagamento di stipendi in </a:t>
            </a:r>
            <a:r>
              <a:rPr kumimoji="1" lang="it-IT" sz="2200" dirty="0" err="1">
                <a:solidFill>
                  <a:srgbClr val="FB5D05"/>
                </a:solidFill>
                <a:latin typeface="Arial" panose="020B0604020202020204" pitchFamily="34" charset="0"/>
                <a:ea typeface="+mn-ea"/>
                <a:cs typeface="+mn-cs"/>
              </a:rPr>
              <a:t>tranches</a:t>
            </a:r>
            <a:r>
              <a:rPr kumimoji="1" lang="it-IT" sz="2200" dirty="0">
                <a:solidFill>
                  <a:srgbClr val="FB5D05"/>
                </a:solidFill>
                <a:latin typeface="Arial" panose="020B0604020202020204" pitchFamily="34" charset="0"/>
                <a:ea typeface="+mn-ea"/>
                <a:cs typeface="+mn-cs"/>
              </a:rPr>
              <a:t/>
            </a:r>
            <a:br>
              <a:rPr kumimoji="1" lang="it-IT" sz="2200" dirty="0">
                <a:solidFill>
                  <a:srgbClr val="FB5D05"/>
                </a:solidFill>
                <a:latin typeface="Arial" panose="020B0604020202020204" pitchFamily="34" charset="0"/>
                <a:ea typeface="+mn-ea"/>
                <a:cs typeface="+mn-cs"/>
              </a:rPr>
            </a:br>
            <a:r>
              <a:rPr lang="it-IT" sz="3200" b="1" dirty="0">
                <a:solidFill>
                  <a:srgbClr val="005BA6"/>
                </a:solidFill>
              </a:rPr>
              <a:t/>
            </a:r>
            <a:br>
              <a:rPr lang="it-IT" sz="3200" b="1" dirty="0">
                <a:solidFill>
                  <a:srgbClr val="005BA6"/>
                </a:solidFill>
              </a:rPr>
            </a:br>
            <a:endParaRPr lang="it-IT" sz="3200" b="1" dirty="0">
              <a:solidFill>
                <a:srgbClr val="005BA6"/>
              </a:solidFill>
            </a:endParaRPr>
          </a:p>
        </p:txBody>
      </p:sp>
      <p:sp>
        <p:nvSpPr>
          <p:cNvPr id="113667" name="Rectangle 3"/>
          <p:cNvSpPr txBox="1">
            <a:spLocks noChangeArrowheads="1"/>
          </p:cNvSpPr>
          <p:nvPr/>
        </p:nvSpPr>
        <p:spPr bwMode="auto">
          <a:xfrm>
            <a:off x="81927" y="1851100"/>
            <a:ext cx="8712968" cy="301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Font typeface="Wingdings" pitchFamily="2" charset="2"/>
              <a:buNone/>
            </a:pPr>
            <a:r>
              <a:rPr lang="it-IT" sz="2200" u="none" dirty="0">
                <a:solidFill>
                  <a:schemeClr val="accent2"/>
                </a:solidFill>
              </a:rPr>
              <a:t>	</a:t>
            </a:r>
            <a:r>
              <a:rPr lang="it-IT" sz="2000" u="none" dirty="0">
                <a:solidFill>
                  <a:srgbClr val="133880"/>
                </a:solidFill>
                <a:latin typeface="Arial" panose="020B0604020202020204" pitchFamily="34" charset="0"/>
              </a:rPr>
              <a:t>La rateizzazione dello stipendio in </a:t>
            </a:r>
            <a:r>
              <a:rPr lang="it-IT" sz="2000" u="none" dirty="0" err="1">
                <a:solidFill>
                  <a:srgbClr val="133880"/>
                </a:solidFill>
                <a:latin typeface="Arial" panose="020B0604020202020204" pitchFamily="34" charset="0"/>
              </a:rPr>
              <a:t>tranches</a:t>
            </a:r>
            <a:r>
              <a:rPr lang="it-IT" sz="2000" u="none" dirty="0">
                <a:solidFill>
                  <a:srgbClr val="133880"/>
                </a:solidFill>
                <a:latin typeface="Arial" panose="020B0604020202020204" pitchFamily="34" charset="0"/>
              </a:rPr>
              <a:t>, ciascuna inferiore alla soglia di legge, non è ammissibile salvo che dall’accordo scritto tra le parti, a fortiori se conforme a quanto stabilito dalla contrattazione collettiva, nazionale e integrativa di categoria, risulti che l’elargizione dello stipendio in ratei rappresenti una modalità tipica di adempimento della prestazione gravante sul datore di lavoro</a:t>
            </a:r>
          </a:p>
          <a:p>
            <a:pPr algn="r" eaLnBrk="1" hangingPunct="1">
              <a:spcBef>
                <a:spcPct val="20000"/>
              </a:spcBef>
              <a:buFont typeface="Wingdings" pitchFamily="2" charset="2"/>
              <a:buNone/>
            </a:pPr>
            <a:r>
              <a:rPr lang="it-IT" sz="2000" u="none" dirty="0">
                <a:solidFill>
                  <a:srgbClr val="133880"/>
                </a:solidFill>
                <a:latin typeface="Arial" panose="020B0604020202020204" pitchFamily="34" charset="0"/>
              </a:rPr>
              <a:t>	(MEF 11 novembre 2013)</a:t>
            </a:r>
          </a:p>
        </p:txBody>
      </p:sp>
      <p:sp>
        <p:nvSpPr>
          <p:cNvPr id="113668" name="Rettangolo 6"/>
          <p:cNvSpPr>
            <a:spLocks noChangeArrowheads="1"/>
          </p:cNvSpPr>
          <p:nvPr/>
        </p:nvSpPr>
        <p:spPr bwMode="auto">
          <a:xfrm>
            <a:off x="250825" y="2690813"/>
            <a:ext cx="8497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endParaRPr lang="it-IT" sz="2400" u="none" dirty="0">
              <a:solidFill>
                <a:schemeClr val="accent2"/>
              </a:solidFill>
            </a:endParaRPr>
          </a:p>
        </p:txBody>
      </p:sp>
    </p:spTree>
    <p:extLst>
      <p:ext uri="{BB962C8B-B14F-4D97-AF65-F5344CB8AC3E}">
        <p14:creationId xmlns:p14="http://schemas.microsoft.com/office/powerpoint/2010/main" val="666484992"/>
      </p:ext>
    </p:extLst>
  </p:cSld>
  <p:clrMapOvr>
    <a:masterClrMapping/>
  </p:clrMapOvr>
  <p:transition spd="med">
    <p:fade thruBlk="1"/>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67544" y="1268760"/>
            <a:ext cx="7296919" cy="360040"/>
          </a:xfrm>
          <a:prstGeom prst="rect">
            <a:avLst/>
          </a:prstGeom>
        </p:spPr>
        <p:txBody>
          <a:bodyPr/>
          <a:lstStyle/>
          <a:p>
            <a:pPr>
              <a:defRPr/>
            </a:pPr>
            <a:r>
              <a:rPr kumimoji="1" lang="it-IT" sz="2200" u="none" dirty="0">
                <a:solidFill>
                  <a:srgbClr val="FB5D05"/>
                </a:solidFill>
                <a:latin typeface="Arial" panose="020B0604020202020204" pitchFamily="34" charset="0"/>
              </a:rPr>
              <a:t>Oblazione</a:t>
            </a:r>
          </a:p>
        </p:txBody>
      </p:sp>
      <p:sp>
        <p:nvSpPr>
          <p:cNvPr id="128003" name="Rectangle 3"/>
          <p:cNvSpPr txBox="1">
            <a:spLocks noChangeArrowheads="1"/>
          </p:cNvSpPr>
          <p:nvPr/>
        </p:nvSpPr>
        <p:spPr bwMode="auto">
          <a:xfrm>
            <a:off x="467545" y="1772816"/>
            <a:ext cx="835292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pPr>
            <a:r>
              <a:rPr lang="it-IT" sz="2000" u="none" dirty="0">
                <a:solidFill>
                  <a:srgbClr val="133880"/>
                </a:solidFill>
                <a:latin typeface="Arial" panose="020B0604020202020204" pitchFamily="34" charset="0"/>
              </a:rPr>
              <a:t>Per violazioni di importo non superiore a 250.000 euro, il trasgressore può estinguere il procedimento (ex art. 16 l. 689/81) </a:t>
            </a:r>
          </a:p>
          <a:p>
            <a:pPr marL="342900" indent="-342900"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entro 60 giorni dalla contestazione o dalla notifica degli estremi della violazione </a:t>
            </a:r>
          </a:p>
          <a:p>
            <a:pPr marL="342900" indent="-342900"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versando una somma pari a 1/3 del massimo o, se più favorevole,  al doppio del minimo della sanzione edittale</a:t>
            </a:r>
          </a:p>
          <a:p>
            <a:pPr algn="just" eaLnBrk="1" hangingPunct="1">
              <a:spcBef>
                <a:spcPct val="20000"/>
              </a:spcBef>
              <a:buClr>
                <a:srgbClr val="005BA6"/>
              </a:buClr>
            </a:pPr>
            <a:endParaRPr lang="it-IT" sz="2000" u="none" dirty="0">
              <a:solidFill>
                <a:srgbClr val="133880"/>
              </a:solidFill>
              <a:latin typeface="Arial" panose="020B0604020202020204" pitchFamily="34" charset="0"/>
            </a:endParaRPr>
          </a:p>
          <a:p>
            <a:pPr marL="0" indent="0" eaLnBrk="1" hangingPunct="1">
              <a:spcBef>
                <a:spcPct val="20000"/>
              </a:spcBef>
              <a:buClr>
                <a:schemeClr val="accent2"/>
              </a:buClr>
              <a:defRPr/>
            </a:pPr>
            <a:r>
              <a:rPr lang="it-IT" sz="2000" u="none" dirty="0">
                <a:solidFill>
                  <a:srgbClr val="133880"/>
                </a:solidFill>
                <a:latin typeface="Arial" panose="020B0604020202020204" pitchFamily="34" charset="0"/>
              </a:rPr>
              <a:t>		L’oblazione non è consentita:</a:t>
            </a:r>
          </a:p>
          <a:p>
            <a:pPr marL="2171700" lvl="4" indent="-342900"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per le violazioni in tema di assegni al traente</a:t>
            </a:r>
          </a:p>
          <a:p>
            <a:pPr marL="2171700" lvl="4" indent="-342900" algn="just"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a chi si sia già avvalso della medesima facoltà per altra violazione contestata nei 365 giorni precedenti</a:t>
            </a:r>
          </a:p>
          <a:p>
            <a:pPr marL="342900" indent="-342900" algn="just" eaLnBrk="1" hangingPunct="1">
              <a:spcBef>
                <a:spcPct val="20000"/>
              </a:spcBef>
              <a:buClr>
                <a:srgbClr val="005BA6"/>
              </a:buClr>
              <a:buFont typeface="Arial" panose="020B0604020202020204" pitchFamily="34" charset="0"/>
              <a:buChar char="‒"/>
            </a:pPr>
            <a:endParaRPr lang="it-IT" sz="2200" u="none" dirty="0">
              <a:solidFill>
                <a:srgbClr val="005BA6"/>
              </a:solidFill>
            </a:endParaRPr>
          </a:p>
        </p:txBody>
      </p:sp>
      <p:pic>
        <p:nvPicPr>
          <p:cNvPr id="4" name="Immagine 3">
            <a:extLst>
              <a:ext uri="{FF2B5EF4-FFF2-40B4-BE49-F238E27FC236}">
                <a16:creationId xmlns="" xmlns:a16="http://schemas.microsoft.com/office/drawing/2014/main" id="{78D2355A-94E8-4486-A339-9346D84B7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293096"/>
            <a:ext cx="1080120" cy="1080120"/>
          </a:xfrm>
          <a:prstGeom prst="rect">
            <a:avLst/>
          </a:prstGeom>
        </p:spPr>
      </p:pic>
    </p:spTree>
    <p:extLst>
      <p:ext uri="{BB962C8B-B14F-4D97-AF65-F5344CB8AC3E}">
        <p14:creationId xmlns:p14="http://schemas.microsoft.com/office/powerpoint/2010/main" val="3942715186"/>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23924"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ANALISI DELLE VULNERABILITÀ</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23924" y="1726163"/>
            <a:ext cx="8136904" cy="4392488"/>
          </a:xfrm>
          <a:prstGeom prst="rect">
            <a:avLst/>
          </a:prstGeom>
          <a:noFill/>
          <a:ln/>
        </p:spPr>
        <p:txBody>
          <a:bodyPr/>
          <a:lstStyle/>
          <a:p>
            <a:pPr lvl="0" algn="just" eaLnBrk="0" hangingPunct="0">
              <a:lnSpc>
                <a:spcPct val="90000"/>
              </a:lnSpc>
              <a:spcBef>
                <a:spcPct val="20000"/>
              </a:spcBef>
              <a:buClr>
                <a:srgbClr val="ED7D31"/>
              </a:buClr>
              <a:defRPr/>
            </a:pPr>
            <a:r>
              <a:rPr lang="it-IT" sz="2000" u="none" dirty="0" smtClean="0">
                <a:solidFill>
                  <a:srgbClr val="133880"/>
                </a:solidFill>
                <a:latin typeface="Arial" panose="020B0604020202020204" pitchFamily="34" charset="0"/>
              </a:rPr>
              <a:t>Il grado di vulnerabilità dello studio professionale nel suo complesso dipende dall’efficacia dei seguenti fattori:</a:t>
            </a:r>
            <a:endParaRPr lang="it-IT" sz="2000" u="none" dirty="0" smtClean="0">
              <a:solidFill>
                <a:srgbClr val="133880"/>
              </a:solidFill>
              <a:latin typeface="Arial" panose="020B0604020202020204" pitchFamily="34" charset="0"/>
            </a:endParaRPr>
          </a:p>
          <a:p>
            <a:endParaRPr lang="it-IT" sz="2000" u="none" dirty="0">
              <a:solidFill>
                <a:srgbClr val="133880"/>
              </a:solidFill>
              <a:latin typeface="Arial" panose="020B0604020202020204" pitchFamily="34" charset="0"/>
            </a:endParaRPr>
          </a:p>
          <a:p>
            <a:pPr marL="457200" indent="-457200">
              <a:buFont typeface="+mj-lt"/>
              <a:buAutoNum type="arabicPeriod"/>
            </a:pPr>
            <a:r>
              <a:rPr lang="it-IT" sz="2000" u="none" dirty="0" smtClean="0">
                <a:solidFill>
                  <a:srgbClr val="133880"/>
                </a:solidFill>
                <a:latin typeface="Arial" panose="020B0604020202020204" pitchFamily="34" charset="0"/>
              </a:rPr>
              <a:t>Formazione </a:t>
            </a:r>
            <a:r>
              <a:rPr lang="it-IT" sz="2000" u="none" dirty="0" smtClean="0">
                <a:solidFill>
                  <a:srgbClr val="133880"/>
                </a:solidFill>
                <a:latin typeface="Arial" panose="020B0604020202020204" pitchFamily="34" charset="0"/>
              </a:rPr>
              <a:t>(piano di formazione previsto e attuato in considerazione delle dimensioni e del grado di complessità organizzativa);</a:t>
            </a:r>
          </a:p>
          <a:p>
            <a:pPr marL="457200" indent="-457200">
              <a:buFont typeface="+mj-lt"/>
              <a:buAutoNum type="arabicPeriod"/>
            </a:pPr>
            <a:endParaRPr lang="it-IT" sz="2000" u="none" dirty="0" smtClean="0">
              <a:solidFill>
                <a:srgbClr val="133880"/>
              </a:solidFill>
              <a:latin typeface="Arial" panose="020B0604020202020204" pitchFamily="34" charset="0"/>
            </a:endParaRPr>
          </a:p>
          <a:p>
            <a:pPr marL="457200" indent="-457200">
              <a:buFont typeface="+mj-lt"/>
              <a:buAutoNum type="arabicPeriod"/>
            </a:pPr>
            <a:r>
              <a:rPr lang="it-IT" sz="2000" u="none" dirty="0">
                <a:solidFill>
                  <a:srgbClr val="133880"/>
                </a:solidFill>
                <a:latin typeface="Arial" panose="020B0604020202020204" pitchFamily="34" charset="0"/>
              </a:rPr>
              <a:t>O</a:t>
            </a:r>
            <a:r>
              <a:rPr lang="it-IT" sz="2000" u="none" dirty="0" smtClean="0">
                <a:solidFill>
                  <a:srgbClr val="133880"/>
                </a:solidFill>
                <a:latin typeface="Arial" panose="020B0604020202020204" pitchFamily="34" charset="0"/>
              </a:rPr>
              <a:t>rganizzazione </a:t>
            </a:r>
            <a:r>
              <a:rPr lang="it-IT" sz="2000" u="none" dirty="0">
                <a:solidFill>
                  <a:srgbClr val="133880"/>
                </a:solidFill>
                <a:latin typeface="Arial" panose="020B0604020202020204" pitchFamily="34" charset="0"/>
              </a:rPr>
              <a:t>degli adempimenti di adeguata verifica della </a:t>
            </a:r>
            <a:r>
              <a:rPr lang="it-IT" sz="2000" u="none" dirty="0" smtClean="0">
                <a:solidFill>
                  <a:srgbClr val="133880"/>
                </a:solidFill>
                <a:latin typeface="Arial" panose="020B0604020202020204" pitchFamily="34" charset="0"/>
              </a:rPr>
              <a:t>clientela (idoneità delle misure adottate per adempiere agli obblighi di adeguata verifica in termini di modulistica, procedure di identificazione del cliente, esecutore e del </a:t>
            </a:r>
            <a:r>
              <a:rPr lang="it-IT" sz="2000" u="none" dirty="0" smtClean="0">
                <a:solidFill>
                  <a:srgbClr val="133880"/>
                </a:solidFill>
                <a:latin typeface="Arial" panose="020B0604020202020204" pitchFamily="34" charset="0"/>
              </a:rPr>
              <a:t>titolare effettivo</a:t>
            </a:r>
            <a:r>
              <a:rPr lang="it-IT" sz="2000" u="none" dirty="0" smtClean="0">
                <a:solidFill>
                  <a:srgbClr val="133880"/>
                </a:solidFill>
                <a:latin typeface="Arial" panose="020B0604020202020204" pitchFamily="34" charset="0"/>
              </a:rPr>
              <a:t>);</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541614203"/>
      </p:ext>
    </p:extLst>
  </p:cSld>
  <p:clrMapOvr>
    <a:masterClrMapping/>
  </p:clrMapOvr>
  <p:transition spd="med">
    <p:fade thruBlk="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txBox="1">
            <a:spLocks noRot="1" noChangeArrowheads="1"/>
          </p:cNvSpPr>
          <p:nvPr/>
        </p:nvSpPr>
        <p:spPr bwMode="auto">
          <a:xfrm>
            <a:off x="457200" y="1316038"/>
            <a:ext cx="80645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r>
              <a:rPr kumimoji="1" lang="it-IT" sz="2200" u="none" dirty="0">
                <a:solidFill>
                  <a:srgbClr val="FB5D05"/>
                </a:solidFill>
                <a:latin typeface="Arial" panose="020B0604020202020204" pitchFamily="34" charset="0"/>
              </a:rPr>
              <a:t>La deroga per i turisti stranieri</a:t>
            </a:r>
          </a:p>
        </p:txBody>
      </p:sp>
      <p:sp>
        <p:nvSpPr>
          <p:cNvPr id="116739" name="Rectangle 3"/>
          <p:cNvSpPr txBox="1">
            <a:spLocks noChangeArrowheads="1"/>
          </p:cNvSpPr>
          <p:nvPr/>
        </p:nvSpPr>
        <p:spPr bwMode="auto">
          <a:xfrm>
            <a:off x="0" y="1772816"/>
            <a:ext cx="8820472"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lvl="1" algn="just" eaLnBrk="1" hangingPunct="1"/>
            <a:r>
              <a:rPr lang="it-IT" sz="2000" u="none" dirty="0">
                <a:solidFill>
                  <a:srgbClr val="133880"/>
                </a:solidFill>
                <a:latin typeface="Arial" panose="020B0604020202020204" pitchFamily="34" charset="0"/>
              </a:rPr>
              <a:t>I turisti stranieri </a:t>
            </a:r>
          </a:p>
          <a:p>
            <a:pPr marL="973138"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possono effettuare acquisti in contanti entro il limite di </a:t>
            </a:r>
            <a:r>
              <a:rPr lang="it-IT" sz="2000" b="1" u="none" dirty="0" smtClean="0">
                <a:solidFill>
                  <a:srgbClr val="133880"/>
                </a:solidFill>
                <a:latin typeface="Arial" panose="020B0604020202020204" pitchFamily="34" charset="0"/>
              </a:rPr>
              <a:t>15.000 </a:t>
            </a:r>
            <a:r>
              <a:rPr lang="it-IT" sz="2000" u="none" dirty="0">
                <a:solidFill>
                  <a:srgbClr val="133880"/>
                </a:solidFill>
                <a:latin typeface="Arial" panose="020B0604020202020204" pitchFamily="34" charset="0"/>
              </a:rPr>
              <a:t>euro (importo modificato dall’art. </a:t>
            </a:r>
            <a:r>
              <a:rPr lang="it-IT" sz="2000" u="none" dirty="0" smtClean="0">
                <a:solidFill>
                  <a:srgbClr val="133880"/>
                </a:solidFill>
                <a:latin typeface="Arial" panose="020B0604020202020204" pitchFamily="34" charset="0"/>
              </a:rPr>
              <a:t>1 c.245 Legge di Bilancio 2019) </a:t>
            </a:r>
            <a:endParaRPr lang="it-IT" sz="2000" u="none" dirty="0">
              <a:solidFill>
                <a:srgbClr val="133880"/>
              </a:solidFill>
              <a:latin typeface="Arial" panose="020B0604020202020204" pitchFamily="34" charset="0"/>
            </a:endParaRPr>
          </a:p>
          <a:p>
            <a:pPr marL="973138"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presso gli esercenti il commercio al minuto o attività assimilate e presso le agenzie di viaggi e turismo</a:t>
            </a:r>
          </a:p>
          <a:p>
            <a:pPr marL="973138"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se non hanno la cittadinanza in Italia, né in un Paese UE, né nello Spazio economico europeo (Islanda, Liechtenstein e Norvegia) e se non 	hanno la residenza in Italia</a:t>
            </a:r>
          </a:p>
          <a:p>
            <a:pPr algn="r" eaLnBrk="1" hangingPunct="1">
              <a:buClr>
                <a:srgbClr val="005BA6"/>
              </a:buClr>
            </a:pPr>
            <a:r>
              <a:rPr lang="it-IT" sz="2000" u="none" dirty="0">
                <a:solidFill>
                  <a:srgbClr val="133880"/>
                </a:solidFill>
                <a:latin typeface="Arial" panose="020B0604020202020204" pitchFamily="34" charset="0"/>
              </a:rPr>
              <a:t>(</a:t>
            </a:r>
            <a:r>
              <a:rPr lang="it-IT" sz="2000" u="none" dirty="0" err="1">
                <a:solidFill>
                  <a:srgbClr val="133880"/>
                </a:solidFill>
                <a:latin typeface="Arial" panose="020B0604020202020204" pitchFamily="34" charset="0"/>
              </a:rPr>
              <a:t>d.l.</a:t>
            </a:r>
            <a:r>
              <a:rPr lang="it-IT" sz="2000" u="none" dirty="0">
                <a:solidFill>
                  <a:srgbClr val="133880"/>
                </a:solidFill>
                <a:latin typeface="Arial" panose="020B0604020202020204" pitchFamily="34" charset="0"/>
              </a:rPr>
              <a:t> 16/2012 convertito dalla l. 44/2012)</a:t>
            </a:r>
          </a:p>
        </p:txBody>
      </p:sp>
    </p:spTree>
    <p:extLst>
      <p:ext uri="{BB962C8B-B14F-4D97-AF65-F5344CB8AC3E}">
        <p14:creationId xmlns:p14="http://schemas.microsoft.com/office/powerpoint/2010/main" val="2217163176"/>
      </p:ext>
    </p:extLst>
  </p:cSld>
  <p:clrMapOvr>
    <a:masterClrMapping/>
  </p:clrMapOvr>
  <p:transition spd="med">
    <p:fade thruBlk="1"/>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txBox="1">
            <a:spLocks noRot="1" noChangeArrowheads="1"/>
          </p:cNvSpPr>
          <p:nvPr/>
        </p:nvSpPr>
        <p:spPr bwMode="auto">
          <a:xfrm>
            <a:off x="462336" y="1412776"/>
            <a:ext cx="8224464" cy="69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r>
              <a:rPr kumimoji="1" lang="it-IT" sz="2200" u="none" dirty="0">
                <a:solidFill>
                  <a:srgbClr val="FB5D05"/>
                </a:solidFill>
                <a:latin typeface="Arial" panose="020B0604020202020204" pitchFamily="34" charset="0"/>
              </a:rPr>
              <a:t>Obblighi degli esercenti e delle agenzie di viaggio</a:t>
            </a:r>
          </a:p>
        </p:txBody>
      </p:sp>
      <p:sp>
        <p:nvSpPr>
          <p:cNvPr id="117763" name="Rectangle 3"/>
          <p:cNvSpPr txBox="1">
            <a:spLocks noChangeArrowheads="1"/>
          </p:cNvSpPr>
          <p:nvPr/>
        </p:nvSpPr>
        <p:spPr bwMode="auto">
          <a:xfrm>
            <a:off x="462336" y="1988840"/>
            <a:ext cx="8291512" cy="463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Trasmettere comunicazione preventiva di adesione alla disciplina di deroga all’Agenzia delle Entrate, specificando gli estremi del conto corrente su cui saranno versate le somme incassate in contanti</a:t>
            </a:r>
          </a:p>
          <a:p>
            <a:pPr marL="342900"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All’atto dell’effettuazione dell’operazione: </a:t>
            </a:r>
          </a:p>
          <a:p>
            <a:pPr marL="1085850" lvl="1"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identificare il cliente straniero, acquisendo copia del passaporto</a:t>
            </a:r>
          </a:p>
          <a:p>
            <a:pPr marL="1085850" lvl="1"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ottenere un’autocertificazione in cui il cliente attesta che non è cittadino italiano, né cittadino di uno dei Paesi della UE o dello Spazio economico europeo e che ha residenza fuori del territorio dello Stato</a:t>
            </a:r>
          </a:p>
        </p:txBody>
      </p:sp>
    </p:spTree>
    <p:extLst>
      <p:ext uri="{BB962C8B-B14F-4D97-AF65-F5344CB8AC3E}">
        <p14:creationId xmlns:p14="http://schemas.microsoft.com/office/powerpoint/2010/main" val="1748931089"/>
      </p:ext>
    </p:extLst>
  </p:cSld>
  <p:clrMapOvr>
    <a:masterClrMapping/>
  </p:clrMapOvr>
  <p:transition spd="med">
    <p:fade thruBlk="1"/>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txBox="1">
            <a:spLocks noRot="1" noChangeArrowheads="1"/>
          </p:cNvSpPr>
          <p:nvPr/>
        </p:nvSpPr>
        <p:spPr bwMode="auto">
          <a:xfrm>
            <a:off x="467544" y="1340768"/>
            <a:ext cx="8224464" cy="69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r>
              <a:rPr kumimoji="1" lang="it-IT" sz="2200" u="none" dirty="0">
                <a:solidFill>
                  <a:srgbClr val="FB5D05"/>
                </a:solidFill>
                <a:latin typeface="Arial" panose="020B0604020202020204" pitchFamily="34" charset="0"/>
              </a:rPr>
              <a:t>Obblighi degli esercenti e delle agenzie di viaggio</a:t>
            </a:r>
          </a:p>
        </p:txBody>
      </p:sp>
      <p:sp>
        <p:nvSpPr>
          <p:cNvPr id="117763" name="Rectangle 3"/>
          <p:cNvSpPr txBox="1">
            <a:spLocks noChangeArrowheads="1"/>
          </p:cNvSpPr>
          <p:nvPr/>
        </p:nvSpPr>
        <p:spPr bwMode="auto">
          <a:xfrm>
            <a:off x="467544" y="1916832"/>
            <a:ext cx="8291512" cy="463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eaLnBrk="1" hangingPunct="1">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Versare nel primo giorno feriale successivo a quello di effettuazione dell’operazione il denaro contante incassato sul conto indicato nella comunicazione preventiva, consegnando all’operatore finanziario copia della ricevuta di tale comunicazione</a:t>
            </a:r>
          </a:p>
          <a:p>
            <a:pPr algn="just" eaLnBrk="1" hangingPunct="1"/>
            <a:endParaRPr lang="it-IT" sz="2200" u="none" dirty="0">
              <a:solidFill>
                <a:srgbClr val="005BA6"/>
              </a:solidFill>
            </a:endParaRPr>
          </a:p>
          <a:p>
            <a:pPr algn="just" eaLnBrk="1" hangingPunct="1">
              <a:buFont typeface="Wingdings" pitchFamily="2" charset="2"/>
              <a:buNone/>
            </a:pPr>
            <a:endParaRPr lang="it-IT" sz="2200" u="none" dirty="0">
              <a:solidFill>
                <a:schemeClr val="accent2"/>
              </a:solidFill>
            </a:endParaRPr>
          </a:p>
          <a:p>
            <a:pPr eaLnBrk="1" hangingPunct="1">
              <a:buFont typeface="Wingdings" pitchFamily="2" charset="2"/>
              <a:buNone/>
            </a:pPr>
            <a:endParaRPr lang="it-IT" sz="2400" dirty="0">
              <a:solidFill>
                <a:schemeClr val="bg1"/>
              </a:solidFill>
            </a:endParaRPr>
          </a:p>
        </p:txBody>
      </p:sp>
    </p:spTree>
    <p:extLst>
      <p:ext uri="{BB962C8B-B14F-4D97-AF65-F5344CB8AC3E}">
        <p14:creationId xmlns:p14="http://schemas.microsoft.com/office/powerpoint/2010/main" val="2747670003"/>
      </p:ext>
    </p:extLst>
  </p:cSld>
  <p:clrMapOvr>
    <a:masterClrMapping/>
  </p:clrMapOvr>
  <p:transition spd="med">
    <p:fade thruBlk="1"/>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492896"/>
            <a:ext cx="7772400" cy="2016125"/>
          </a:xfrm>
          <a:prstGeom prst="rect">
            <a:avLst/>
          </a:prstGeom>
        </p:spPr>
        <p:txBody>
          <a:bodyPr/>
          <a:lstStyle/>
          <a:p>
            <a:pPr algn="ctr" eaLnBrk="0" hangingPunct="0">
              <a:defRPr/>
            </a:pPr>
            <a:r>
              <a:rPr kumimoji="1" lang="it-IT" sz="4000" u="none" dirty="0">
                <a:solidFill>
                  <a:srgbClr val="FB5D05"/>
                </a:solidFill>
                <a:latin typeface="Arial" panose="020B0604020202020204" pitchFamily="34" charset="0"/>
              </a:rPr>
              <a:t>Segnalazione di </a:t>
            </a:r>
          </a:p>
          <a:p>
            <a:pPr algn="ctr" eaLnBrk="0" hangingPunct="0">
              <a:defRPr/>
            </a:pPr>
            <a:r>
              <a:rPr kumimoji="1" lang="it-IT" sz="4000" u="none" dirty="0">
                <a:solidFill>
                  <a:srgbClr val="FB5D05"/>
                </a:solidFill>
                <a:latin typeface="Arial" panose="020B0604020202020204" pitchFamily="34" charset="0"/>
              </a:rPr>
              <a:t>operazioni sospette</a:t>
            </a:r>
          </a:p>
        </p:txBody>
      </p:sp>
    </p:spTree>
    <p:extLst>
      <p:ext uri="{BB962C8B-B14F-4D97-AF65-F5344CB8AC3E}">
        <p14:creationId xmlns:p14="http://schemas.microsoft.com/office/powerpoint/2010/main" val="2141262668"/>
      </p:ext>
    </p:extLst>
  </p:cSld>
  <p:clrMapOvr>
    <a:masterClrMapping/>
  </p:clrMapOvr>
  <p:transition spd="med">
    <p:fade thruBlk="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idx="4294967295"/>
          </p:nvPr>
        </p:nvSpPr>
        <p:spPr bwMode="auto">
          <a:xfrm>
            <a:off x="467544" y="1609990"/>
            <a:ext cx="7308031" cy="7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Finalità normativa</a:t>
            </a:r>
          </a:p>
        </p:txBody>
      </p:sp>
      <p:sp>
        <p:nvSpPr>
          <p:cNvPr id="117763" name="Rectangle 3"/>
          <p:cNvSpPr txBox="1">
            <a:spLocks noChangeArrowheads="1"/>
          </p:cNvSpPr>
          <p:nvPr/>
        </p:nvSpPr>
        <p:spPr bwMode="auto">
          <a:xfrm>
            <a:off x="467544" y="2060849"/>
            <a:ext cx="8496300" cy="936104"/>
          </a:xfrm>
          <a:prstGeom prst="rect">
            <a:avLst/>
          </a:prstGeom>
          <a:noFill/>
          <a:ln w="9525">
            <a:noFill/>
            <a:miter lim="800000"/>
            <a:headEnd/>
            <a:tailEnd/>
          </a:ln>
        </p:spPr>
        <p:txBody>
          <a:bodyPr/>
          <a:lstStyle/>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Le disposizioni del d.lgs. 90/2017 sono volte a prevenire e impedire la realizzazione di operazioni di riciclaggio o di finanziamento del terrorismo</a:t>
            </a:r>
          </a:p>
        </p:txBody>
      </p:sp>
    </p:spTree>
    <p:extLst>
      <p:ext uri="{BB962C8B-B14F-4D97-AF65-F5344CB8AC3E}">
        <p14:creationId xmlns:p14="http://schemas.microsoft.com/office/powerpoint/2010/main" val="1790421242"/>
      </p:ext>
    </p:extLst>
  </p:cSld>
  <p:clrMapOvr>
    <a:masterClrMapping/>
  </p:clrMapOvr>
  <p:transition spd="med">
    <p:fade thruBlk="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idx="4294967295"/>
          </p:nvPr>
        </p:nvSpPr>
        <p:spPr bwMode="auto">
          <a:xfrm>
            <a:off x="467544" y="1412776"/>
            <a:ext cx="8064500"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Riciclaggio </a:t>
            </a:r>
          </a:p>
        </p:txBody>
      </p:sp>
      <p:sp>
        <p:nvSpPr>
          <p:cNvPr id="117763" name="Rectangle 3"/>
          <p:cNvSpPr txBox="1">
            <a:spLocks noChangeArrowheads="1"/>
          </p:cNvSpPr>
          <p:nvPr/>
        </p:nvSpPr>
        <p:spPr bwMode="auto">
          <a:xfrm>
            <a:off x="464033" y="1916832"/>
            <a:ext cx="8212423" cy="4319588"/>
          </a:xfrm>
          <a:prstGeom prst="rect">
            <a:avLst/>
          </a:prstGeom>
          <a:noFill/>
          <a:ln w="9525">
            <a:noFill/>
            <a:miter lim="800000"/>
            <a:headEnd/>
            <a:tailEnd/>
          </a:ln>
        </p:spPr>
        <p:txBody>
          <a:bodyPr/>
          <a:lstStyle/>
          <a:p>
            <a:pPr marL="258763" indent="-258763" algn="just">
              <a:spcBef>
                <a:spcPct val="20000"/>
              </a:spcBef>
              <a:buClr>
                <a:schemeClr val="bg1"/>
              </a:buClr>
              <a:buFont typeface="Wingdings" pitchFamily="2" charset="2"/>
              <a:buNone/>
              <a:defRPr/>
            </a:pPr>
            <a:r>
              <a:rPr lang="it-IT" sz="2000" u="none" dirty="0">
                <a:solidFill>
                  <a:srgbClr val="133880"/>
                </a:solidFill>
                <a:latin typeface="Arial" panose="020B0604020202020204" pitchFamily="34" charset="0"/>
              </a:rPr>
              <a:t>Costituiscono riciclaggio:</a:t>
            </a:r>
          </a:p>
          <a:p>
            <a:pPr marL="342900" indent="-342900" algn="just">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la conversione o il trasferimento di beni allo scopo di occultare o dissimulare l’origine illecita dei beni medesimi o di aiutare chiunque sia coinvolto in tale attività a sottrarsi alle conseguenze giuridiche delle proprie azioni</a:t>
            </a:r>
          </a:p>
          <a:p>
            <a:pPr marL="342900" indent="-342900" algn="just">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l’occultamento o la dissimulazione della reale natura, provenienza, ubicazione, disposizione, movimento, proprietà dei beni o dei diritti sugli stessi</a:t>
            </a:r>
          </a:p>
          <a:p>
            <a:pPr algn="r">
              <a:spcBef>
                <a:spcPct val="20000"/>
              </a:spcBef>
              <a:buClr>
                <a:srgbClr val="005BA6"/>
              </a:buClr>
              <a:defRPr/>
            </a:pPr>
            <a:r>
              <a:rPr lang="it-IT" sz="2200" u="none" kern="0" dirty="0">
                <a:solidFill>
                  <a:srgbClr val="005BA6"/>
                </a:solidFill>
              </a:rPr>
              <a:t>./.</a:t>
            </a:r>
          </a:p>
        </p:txBody>
      </p:sp>
    </p:spTree>
    <p:extLst>
      <p:ext uri="{BB962C8B-B14F-4D97-AF65-F5344CB8AC3E}">
        <p14:creationId xmlns:p14="http://schemas.microsoft.com/office/powerpoint/2010/main" val="1717694281"/>
      </p:ext>
    </p:extLst>
  </p:cSld>
  <p:clrMapOvr>
    <a:masterClrMapping/>
  </p:clrMapOvr>
  <p:transition spd="med">
    <p:fade thruBlk="1"/>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idx="4294967295"/>
          </p:nvPr>
        </p:nvSpPr>
        <p:spPr bwMode="auto">
          <a:xfrm>
            <a:off x="467544" y="1341438"/>
            <a:ext cx="8208912"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Riciclaggio</a:t>
            </a:r>
            <a:r>
              <a:rPr lang="it-IT" sz="3200" b="1" dirty="0">
                <a:solidFill>
                  <a:srgbClr val="005BA6"/>
                </a:solidFill>
              </a:rPr>
              <a:t> </a:t>
            </a:r>
          </a:p>
        </p:txBody>
      </p:sp>
      <p:sp>
        <p:nvSpPr>
          <p:cNvPr id="117763" name="Rectangle 3"/>
          <p:cNvSpPr txBox="1">
            <a:spLocks noChangeArrowheads="1"/>
          </p:cNvSpPr>
          <p:nvPr/>
        </p:nvSpPr>
        <p:spPr bwMode="auto">
          <a:xfrm>
            <a:off x="467544" y="1844824"/>
            <a:ext cx="8208912" cy="3528392"/>
          </a:xfrm>
          <a:prstGeom prst="rect">
            <a:avLst/>
          </a:prstGeom>
          <a:noFill/>
          <a:ln w="9525">
            <a:noFill/>
            <a:miter lim="800000"/>
            <a:headEnd/>
            <a:tailEnd/>
          </a:ln>
        </p:spPr>
        <p:txBody>
          <a:bodyPr/>
          <a:lstStyle/>
          <a:p>
            <a:pPr marL="342900"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l’acquisto, la detenzione o l’utilizzazione di beni effettuati essendo a conoscenza che tali beni provengono da un'attività criminosa o da una partecipazione a tale attività</a:t>
            </a:r>
          </a:p>
          <a:p>
            <a:pPr marL="342900"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la partecipazione ad uno degli atti precedenti, l’associazione per commettere tale atto, il tentativo di perpetrarlo, il fatto di aiutare, istigare o consigliare qualcuno a commetterlo o il fatto di agevolarne l’esecuzione</a:t>
            </a:r>
          </a:p>
          <a:p>
            <a:pPr marL="342900" indent="-342900" algn="just">
              <a:spcBef>
                <a:spcPct val="20000"/>
              </a:spcBef>
              <a:buClr>
                <a:srgbClr val="005BA6"/>
              </a:buClr>
              <a:buFontTx/>
              <a:buChar char="-"/>
              <a:defRPr/>
            </a:pPr>
            <a:endParaRPr lang="it-IT" sz="2000" u="none" dirty="0">
              <a:solidFill>
                <a:srgbClr val="133880"/>
              </a:solidFill>
              <a:latin typeface="Arial" panose="020B0604020202020204" pitchFamily="34" charset="0"/>
            </a:endParaRPr>
          </a:p>
          <a:p>
            <a:pPr algn="just">
              <a:spcBef>
                <a:spcPct val="20000"/>
              </a:spcBef>
              <a:buClr>
                <a:srgbClr val="005BA6"/>
              </a:buClr>
              <a:defRPr/>
            </a:pPr>
            <a:r>
              <a:rPr lang="it-IT" sz="2000" u="none" dirty="0">
                <a:solidFill>
                  <a:srgbClr val="133880"/>
                </a:solidFill>
                <a:latin typeface="Arial" panose="020B0604020202020204" pitchFamily="34" charset="0"/>
              </a:rPr>
              <a:t>È considerato tale anche se le attività che hanno generato i beni da riciclare si sono svolte fuori dai confini nazionali (art. 2, comma 5)</a:t>
            </a:r>
          </a:p>
          <a:p>
            <a:pPr algn="just">
              <a:spcBef>
                <a:spcPct val="20000"/>
              </a:spcBef>
              <a:buClr>
                <a:srgbClr val="005BA6"/>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939690577"/>
      </p:ext>
    </p:extLst>
  </p:cSld>
  <p:clrMapOvr>
    <a:masterClrMapping/>
  </p:clrMapOvr>
  <p:transition spd="med">
    <p:fade thruBlk="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idx="4294967295"/>
          </p:nvPr>
        </p:nvSpPr>
        <p:spPr bwMode="auto">
          <a:xfrm>
            <a:off x="467544" y="1412776"/>
            <a:ext cx="7488238"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Finanziamento del terrorismo </a:t>
            </a:r>
          </a:p>
        </p:txBody>
      </p:sp>
      <p:sp>
        <p:nvSpPr>
          <p:cNvPr id="117763" name="Rectangle 3"/>
          <p:cNvSpPr txBox="1">
            <a:spLocks noChangeArrowheads="1"/>
          </p:cNvSpPr>
          <p:nvPr/>
        </p:nvSpPr>
        <p:spPr bwMode="auto">
          <a:xfrm>
            <a:off x="467544" y="1916832"/>
            <a:ext cx="8496300" cy="2736304"/>
          </a:xfrm>
          <a:prstGeom prst="rect">
            <a:avLst/>
          </a:prstGeom>
          <a:noFill/>
          <a:ln w="9525">
            <a:noFill/>
            <a:miter lim="800000"/>
            <a:headEnd/>
            <a:tailEnd/>
          </a:ln>
        </p:spPr>
        <p:txBody>
          <a:bodyPr/>
          <a:lstStyle/>
          <a:p>
            <a:pPr marL="0" lvl="2" algn="just">
              <a:spcBef>
                <a:spcPct val="20000"/>
              </a:spcBef>
              <a:buClr>
                <a:schemeClr val="bg1"/>
              </a:buClr>
              <a:defRPr/>
            </a:pPr>
            <a:r>
              <a:rPr lang="it-IT" sz="2000" u="none" dirty="0">
                <a:solidFill>
                  <a:srgbClr val="133880"/>
                </a:solidFill>
                <a:latin typeface="Arial" panose="020B0604020202020204" pitchFamily="34" charset="0"/>
              </a:rPr>
              <a:t>Qualsiasi attività diretta, con ogni mezzo, alla fornitura, alla raccolta, alla provvista, all’intermediazione, al deposito, alla custodia o all’erogazione, in qualunque modo realizzate, di fondi e risorse economiche, direttamente o indirettamente, in tutto o in parte, utilizzabili per il compimento di una o più condotte, con finalità di terrorismo secondo quanto previsto dalle leggi penali indipendentemente dall’effettivo utilizzo dei fondi e delle risorse economiche per la commissione delle condotte anzidette</a:t>
            </a:r>
          </a:p>
          <a:p>
            <a:pPr marL="0" lvl="2" algn="just">
              <a:spcBef>
                <a:spcPct val="20000"/>
              </a:spcBef>
              <a:buClr>
                <a:schemeClr val="bg1"/>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282943642"/>
      </p:ext>
    </p:extLst>
  </p:cSld>
  <p:clrMapOvr>
    <a:masterClrMapping/>
  </p:clrMapOvr>
  <p:transition spd="med">
    <p:fade thruBlk="1"/>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idx="4294967295"/>
          </p:nvPr>
        </p:nvSpPr>
        <p:spPr bwMode="auto">
          <a:xfrm>
            <a:off x="334194" y="1268760"/>
            <a:ext cx="7488238"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Finanziamento del terrorismo </a:t>
            </a:r>
          </a:p>
        </p:txBody>
      </p:sp>
      <p:sp>
        <p:nvSpPr>
          <p:cNvPr id="117763" name="Rectangle 3"/>
          <p:cNvSpPr txBox="1">
            <a:spLocks noChangeArrowheads="1"/>
          </p:cNvSpPr>
          <p:nvPr/>
        </p:nvSpPr>
        <p:spPr bwMode="auto">
          <a:xfrm>
            <a:off x="324172" y="1628800"/>
            <a:ext cx="8496300" cy="4319588"/>
          </a:xfrm>
          <a:prstGeom prst="rect">
            <a:avLst/>
          </a:prstGeom>
          <a:noFill/>
          <a:ln w="9525">
            <a:noFill/>
            <a:miter lim="800000"/>
            <a:headEnd/>
            <a:tailEnd/>
          </a:ln>
        </p:spPr>
        <p:txBody>
          <a:bodyPr/>
          <a:lstStyle/>
          <a:p>
            <a:pPr algn="just">
              <a:spcBef>
                <a:spcPct val="20000"/>
              </a:spcBef>
              <a:buClr>
                <a:schemeClr val="bg1"/>
              </a:buClr>
              <a:buFont typeface="Wingdings" pitchFamily="2" charset="2"/>
              <a:buNone/>
              <a:defRPr/>
            </a:pPr>
            <a:r>
              <a:rPr lang="it-IT" sz="2000" u="none" dirty="0">
                <a:solidFill>
                  <a:srgbClr val="133880"/>
                </a:solidFill>
                <a:latin typeface="Arial" panose="020B0604020202020204" pitchFamily="34" charset="0"/>
              </a:rPr>
              <a:t>Il link alle liste di persone o enti attivi nel finanziamento del terrorismo è reperibile sul sito della UIF al seguente indirizzo: </a:t>
            </a:r>
            <a:r>
              <a:rPr lang="it-IT" sz="2000" u="none" dirty="0">
                <a:solidFill>
                  <a:srgbClr val="133880"/>
                </a:solidFill>
                <a:latin typeface="Arial" panose="020B0604020202020204" pitchFamily="34" charset="0"/>
                <a:hlinkClick r:id="rId2"/>
              </a:rPr>
              <a:t>http://www.bancaditalia.it/UIF/terrorismo/liste</a:t>
            </a:r>
            <a:endParaRPr lang="it-IT" sz="2000" u="none" dirty="0">
              <a:solidFill>
                <a:srgbClr val="133880"/>
              </a:solidFill>
              <a:latin typeface="Arial" panose="020B0604020202020204" pitchFamily="34" charset="0"/>
            </a:endParaRPr>
          </a:p>
          <a:p>
            <a:pPr algn="just">
              <a:spcBef>
                <a:spcPct val="20000"/>
              </a:spcBef>
              <a:buClr>
                <a:schemeClr val="bg1"/>
              </a:buClr>
              <a:buFont typeface="Wingdings" pitchFamily="2" charset="2"/>
              <a:buNone/>
              <a:defRPr/>
            </a:pPr>
            <a:endParaRPr lang="it-IT" sz="2000" u="none" dirty="0">
              <a:solidFill>
                <a:srgbClr val="133880"/>
              </a:solidFill>
              <a:latin typeface="Arial" panose="020B0604020202020204" pitchFamily="34" charset="0"/>
            </a:endParaRPr>
          </a:p>
          <a:p>
            <a:pPr algn="just">
              <a:spcBef>
                <a:spcPct val="20000"/>
              </a:spcBef>
              <a:buClr>
                <a:schemeClr val="bg1"/>
              </a:buClr>
              <a:buFont typeface="Wingdings" pitchFamily="2" charset="2"/>
              <a:buNone/>
              <a:defRPr/>
            </a:pPr>
            <a:endParaRPr lang="it-IT" sz="2000" u="none" dirty="0">
              <a:solidFill>
                <a:srgbClr val="133880"/>
              </a:solidFill>
              <a:latin typeface="Arial" panose="020B0604020202020204" pitchFamily="34" charset="0"/>
            </a:endParaRPr>
          </a:p>
        </p:txBody>
      </p:sp>
      <p:pic>
        <p:nvPicPr>
          <p:cNvPr id="4" name="Immagine 3">
            <a:extLst>
              <a:ext uri="{FF2B5EF4-FFF2-40B4-BE49-F238E27FC236}">
                <a16:creationId xmlns="" xmlns:a16="http://schemas.microsoft.com/office/drawing/2014/main" id="{124496C7-43C8-4D9A-A899-E553B09A98E6}"/>
              </a:ext>
            </a:extLst>
          </p:cNvPr>
          <p:cNvPicPr>
            <a:picLocks noChangeAspect="1"/>
          </p:cNvPicPr>
          <p:nvPr/>
        </p:nvPicPr>
        <p:blipFill>
          <a:blip r:embed="rId3" cstate="print"/>
          <a:stretch>
            <a:fillRect/>
          </a:stretch>
        </p:blipFill>
        <p:spPr>
          <a:xfrm>
            <a:off x="539552" y="2852936"/>
            <a:ext cx="8424292" cy="3528392"/>
          </a:xfrm>
          <a:prstGeom prst="rect">
            <a:avLst/>
          </a:prstGeom>
        </p:spPr>
      </p:pic>
    </p:spTree>
    <p:extLst>
      <p:ext uri="{BB962C8B-B14F-4D97-AF65-F5344CB8AC3E}">
        <p14:creationId xmlns:p14="http://schemas.microsoft.com/office/powerpoint/2010/main" val="3252284085"/>
      </p:ext>
    </p:extLst>
  </p:cSld>
  <p:clrMapOvr>
    <a:masterClrMapping/>
  </p:clrMapOvr>
  <p:transition spd="med">
    <p:fade thruBlk="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idx="4294967295"/>
          </p:nvPr>
        </p:nvSpPr>
        <p:spPr bwMode="auto">
          <a:xfrm>
            <a:off x="448494" y="1484784"/>
            <a:ext cx="7848872"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Segnalazione di operazione sospetta</a:t>
            </a:r>
          </a:p>
        </p:txBody>
      </p:sp>
      <p:sp>
        <p:nvSpPr>
          <p:cNvPr id="117763" name="Rectangle 3"/>
          <p:cNvSpPr txBox="1">
            <a:spLocks noChangeArrowheads="1"/>
          </p:cNvSpPr>
          <p:nvPr/>
        </p:nvSpPr>
        <p:spPr bwMode="auto">
          <a:xfrm>
            <a:off x="467544" y="1988840"/>
            <a:ext cx="8352928" cy="1655763"/>
          </a:xfrm>
          <a:prstGeom prst="rect">
            <a:avLst/>
          </a:prstGeom>
          <a:noFill/>
          <a:ln w="9525">
            <a:noFill/>
            <a:miter lim="800000"/>
            <a:headEnd/>
            <a:tailEnd/>
          </a:ln>
        </p:spPr>
        <p:txBody>
          <a:bodyPr/>
          <a:lstStyle/>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E’ dovuta quando il professionista sa, sospetta o ha motivi ragionevoli per sospettare che siano in corso o che siano state compiute o tentate operazioni di riciclaggio o di finanziamento del terrorismo</a:t>
            </a:r>
          </a:p>
        </p:txBody>
      </p:sp>
    </p:spTree>
    <p:extLst>
      <p:ext uri="{BB962C8B-B14F-4D97-AF65-F5344CB8AC3E}">
        <p14:creationId xmlns:p14="http://schemas.microsoft.com/office/powerpoint/2010/main" val="406400241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23924"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ANALISI DELLE VULNERABILITÀ</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23924" y="1726163"/>
            <a:ext cx="8136904" cy="4392488"/>
          </a:xfrm>
          <a:prstGeom prst="rect">
            <a:avLst/>
          </a:prstGeom>
          <a:noFill/>
          <a:ln/>
        </p:spPr>
        <p:txBody>
          <a:bodyPr/>
          <a:lstStyle/>
          <a:p>
            <a:endParaRPr lang="it-IT" sz="2000" u="none" dirty="0">
              <a:solidFill>
                <a:srgbClr val="133880"/>
              </a:solidFill>
              <a:latin typeface="Arial" panose="020B0604020202020204" pitchFamily="34" charset="0"/>
            </a:endParaRPr>
          </a:p>
          <a:p>
            <a:pPr marL="457200" indent="-457200">
              <a:buFont typeface="+mj-lt"/>
              <a:buAutoNum type="arabicPeriod" startAt="3"/>
            </a:pPr>
            <a:r>
              <a:rPr lang="it-IT" sz="2000" u="none" dirty="0" smtClean="0">
                <a:solidFill>
                  <a:srgbClr val="133880"/>
                </a:solidFill>
                <a:latin typeface="Arial" panose="020B0604020202020204" pitchFamily="34" charset="0"/>
              </a:rPr>
              <a:t>organizzazione </a:t>
            </a:r>
            <a:r>
              <a:rPr lang="it-IT" sz="2000" u="none" dirty="0">
                <a:solidFill>
                  <a:srgbClr val="133880"/>
                </a:solidFill>
                <a:latin typeface="Arial" panose="020B0604020202020204" pitchFamily="34" charset="0"/>
              </a:rPr>
              <a:t>degli adempimenti relativi alla conservazione dei documenti, dati e informazioni (idoneità delle misure adottate per adempiere agli obblighi di </a:t>
            </a:r>
            <a:r>
              <a:rPr lang="it-IT" sz="2000" u="none" dirty="0" smtClean="0">
                <a:solidFill>
                  <a:srgbClr val="133880"/>
                </a:solidFill>
                <a:latin typeface="Arial" panose="020B0604020202020204" pitchFamily="34" charset="0"/>
              </a:rPr>
              <a:t>conservazione e quindi, ad esempio, istituzione </a:t>
            </a:r>
            <a:r>
              <a:rPr lang="it-IT" sz="2000" u="none" dirty="0" smtClean="0">
                <a:solidFill>
                  <a:srgbClr val="133880"/>
                </a:solidFill>
                <a:latin typeface="Arial" panose="020B0604020202020204" pitchFamily="34" charset="0"/>
              </a:rPr>
              <a:t>e aggiornamento di un sistema organico </a:t>
            </a:r>
            <a:r>
              <a:rPr lang="it-IT" sz="2000" u="none" dirty="0" smtClean="0">
                <a:solidFill>
                  <a:srgbClr val="133880"/>
                </a:solidFill>
                <a:latin typeface="Arial" panose="020B0604020202020204" pitchFamily="34" charset="0"/>
              </a:rPr>
              <a:t>di conservazione </a:t>
            </a:r>
            <a:r>
              <a:rPr lang="it-IT" sz="2000" u="none" dirty="0" smtClean="0">
                <a:solidFill>
                  <a:srgbClr val="133880"/>
                </a:solidFill>
                <a:latin typeface="Arial" panose="020B0604020202020204" pitchFamily="34" charset="0"/>
              </a:rPr>
              <a:t>dei fascicoli della </a:t>
            </a:r>
            <a:r>
              <a:rPr lang="it-IT" sz="2000" u="none" dirty="0" smtClean="0">
                <a:solidFill>
                  <a:srgbClr val="133880"/>
                </a:solidFill>
                <a:latin typeface="Arial" panose="020B0604020202020204" pitchFamily="34" charset="0"/>
              </a:rPr>
              <a:t>clientela, </a:t>
            </a:r>
            <a:r>
              <a:rPr lang="it-IT" sz="2000" u="none" dirty="0" smtClean="0">
                <a:solidFill>
                  <a:srgbClr val="133880"/>
                </a:solidFill>
                <a:latin typeface="Arial" panose="020B0604020202020204" pitchFamily="34" charset="0"/>
              </a:rPr>
              <a:t>individuazione dei soggetti legittimati ad accedere </a:t>
            </a:r>
            <a:r>
              <a:rPr lang="it-IT" sz="2000" u="none" dirty="0" smtClean="0">
                <a:solidFill>
                  <a:srgbClr val="133880"/>
                </a:solidFill>
                <a:latin typeface="Arial" panose="020B0604020202020204" pitchFamily="34" charset="0"/>
              </a:rPr>
              <a:t>e ad </a:t>
            </a:r>
            <a:r>
              <a:rPr lang="it-IT" sz="2000" u="none" dirty="0" smtClean="0">
                <a:solidFill>
                  <a:srgbClr val="133880"/>
                </a:solidFill>
                <a:latin typeface="Arial" panose="020B0604020202020204" pitchFamily="34" charset="0"/>
              </a:rPr>
              <a:t>alimentare </a:t>
            </a:r>
            <a:r>
              <a:rPr lang="it-IT" sz="2000" u="none" dirty="0" smtClean="0">
                <a:solidFill>
                  <a:srgbClr val="133880"/>
                </a:solidFill>
                <a:latin typeface="Arial" panose="020B0604020202020204" pitchFamily="34" charset="0"/>
              </a:rPr>
              <a:t>il</a:t>
            </a:r>
            <a:r>
              <a:rPr lang="it-IT" sz="2000" u="none" dirty="0" smtClean="0">
                <a:solidFill>
                  <a:srgbClr val="133880"/>
                </a:solidFill>
                <a:latin typeface="Arial" panose="020B0604020202020204" pitchFamily="34" charset="0"/>
              </a:rPr>
              <a:t> sistema, ecc.);</a:t>
            </a:r>
            <a:endParaRPr lang="it-IT" sz="2000" u="none" dirty="0" smtClean="0">
              <a:solidFill>
                <a:srgbClr val="133880"/>
              </a:solidFill>
              <a:latin typeface="Arial" panose="020B0604020202020204" pitchFamily="34" charset="0"/>
            </a:endParaRPr>
          </a:p>
          <a:p>
            <a:pPr marL="457200" indent="-457200">
              <a:buFont typeface="+mj-lt"/>
              <a:buAutoNum type="arabicPeriod" startAt="3"/>
            </a:pPr>
            <a:endParaRPr lang="it-IT" sz="2000" u="none" dirty="0">
              <a:solidFill>
                <a:srgbClr val="133880"/>
              </a:solidFill>
              <a:latin typeface="Arial" panose="020B0604020202020204" pitchFamily="34" charset="0"/>
            </a:endParaRPr>
          </a:p>
          <a:p>
            <a:pPr marL="457200" indent="-457200">
              <a:buFont typeface="+mj-lt"/>
              <a:buAutoNum type="arabicPeriod" startAt="3"/>
            </a:pPr>
            <a:r>
              <a:rPr lang="it-IT" sz="2000" u="none" dirty="0">
                <a:solidFill>
                  <a:srgbClr val="133880"/>
                </a:solidFill>
                <a:latin typeface="Arial" panose="020B0604020202020204" pitchFamily="34" charset="0"/>
              </a:rPr>
              <a:t>organizzazione in materia di </a:t>
            </a:r>
            <a:r>
              <a:rPr lang="it-IT" sz="2000" u="none" dirty="0" smtClean="0">
                <a:solidFill>
                  <a:srgbClr val="133880"/>
                </a:solidFill>
                <a:latin typeface="Arial" panose="020B0604020202020204" pitchFamily="34" charset="0"/>
              </a:rPr>
              <a:t>segnalazione di operazioni sospette</a:t>
            </a:r>
            <a:r>
              <a:rPr lang="it-IT" sz="2000" u="none" dirty="0" smtClean="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e comunicazione delle </a:t>
            </a:r>
            <a:r>
              <a:rPr lang="it-IT" sz="2000" u="none" dirty="0" smtClean="0">
                <a:solidFill>
                  <a:srgbClr val="133880"/>
                </a:solidFill>
                <a:latin typeface="Arial" panose="020B0604020202020204" pitchFamily="34" charset="0"/>
              </a:rPr>
              <a:t>viola</a:t>
            </a:r>
            <a:r>
              <a:rPr lang="it-IT" sz="2000" u="none" dirty="0" smtClean="0">
                <a:solidFill>
                  <a:srgbClr val="133880"/>
                </a:solidFill>
                <a:latin typeface="Arial" panose="020B0604020202020204" pitchFamily="34" charset="0"/>
              </a:rPr>
              <a:t>zioni </a:t>
            </a:r>
            <a:r>
              <a:rPr lang="it-IT" sz="2000" u="none" dirty="0">
                <a:solidFill>
                  <a:srgbClr val="133880"/>
                </a:solidFill>
                <a:latin typeface="Arial" panose="020B0604020202020204" pitchFamily="34" charset="0"/>
              </a:rPr>
              <a:t>alle norme sul contante (</a:t>
            </a:r>
            <a:r>
              <a:rPr lang="it-IT" sz="2000" u="none" dirty="0" smtClean="0">
                <a:solidFill>
                  <a:srgbClr val="133880"/>
                </a:solidFill>
                <a:latin typeface="Arial" panose="020B0604020202020204" pitchFamily="34" charset="0"/>
              </a:rPr>
              <a:t>idoneità della </a:t>
            </a:r>
            <a:r>
              <a:rPr lang="it-IT" sz="2000" u="none" dirty="0" smtClean="0">
                <a:solidFill>
                  <a:srgbClr val="133880"/>
                </a:solidFill>
                <a:latin typeface="Arial" panose="020B0604020202020204" pitchFamily="34" charset="0"/>
              </a:rPr>
              <a:t>procedura interna </a:t>
            </a:r>
            <a:r>
              <a:rPr lang="it-IT" sz="2000" u="none" dirty="0" smtClean="0">
                <a:solidFill>
                  <a:srgbClr val="133880"/>
                </a:solidFill>
                <a:latin typeface="Arial" panose="020B0604020202020204" pitchFamily="34" charset="0"/>
              </a:rPr>
              <a:t>per la</a:t>
            </a:r>
            <a:r>
              <a:rPr lang="it-IT" sz="2000" u="none" dirty="0" smtClean="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rilevazione delle </a:t>
            </a:r>
            <a:r>
              <a:rPr lang="it-IT" sz="2000" u="none" dirty="0" smtClean="0">
                <a:solidFill>
                  <a:srgbClr val="133880"/>
                </a:solidFill>
                <a:latin typeface="Arial" panose="020B0604020202020204" pitchFamily="34" charset="0"/>
              </a:rPr>
              <a:t>anomalie, diffusione </a:t>
            </a:r>
            <a:r>
              <a:rPr lang="it-IT" sz="2000" u="none" dirty="0" smtClean="0">
                <a:solidFill>
                  <a:srgbClr val="133880"/>
                </a:solidFill>
                <a:latin typeface="Arial" panose="020B0604020202020204" pitchFamily="34" charset="0"/>
              </a:rPr>
              <a:t>interna degli indici di </a:t>
            </a:r>
            <a:r>
              <a:rPr lang="it-IT" sz="2000" u="none" dirty="0" smtClean="0">
                <a:solidFill>
                  <a:srgbClr val="133880"/>
                </a:solidFill>
                <a:latin typeface="Arial" panose="020B0604020202020204" pitchFamily="34" charset="0"/>
              </a:rPr>
              <a:t>anomalia, ecc.).</a:t>
            </a:r>
            <a:endParaRPr lang="it-IT" sz="2000" u="none" dirty="0" smtClean="0">
              <a:solidFill>
                <a:srgbClr val="133880"/>
              </a:solidFill>
              <a:latin typeface="Arial" panose="020B0604020202020204" pitchFamily="34" charset="0"/>
            </a:endParaRPr>
          </a:p>
          <a:p>
            <a:pPr marL="457200" indent="-457200">
              <a:buFont typeface="+mj-lt"/>
              <a:buAutoNum type="arabicPeriod" startAt="3"/>
            </a:pPr>
            <a:endParaRPr lang="it-IT" sz="2000" u="none" dirty="0">
              <a:solidFill>
                <a:srgbClr val="133880"/>
              </a:solidFill>
              <a:latin typeface="Arial" panose="020B0604020202020204" pitchFamily="34" charset="0"/>
            </a:endParaRPr>
          </a:p>
          <a:p>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025168388"/>
      </p:ext>
    </p:extLst>
  </p:cSld>
  <p:clrMapOvr>
    <a:masterClrMapping/>
  </p:clrMapOvr>
  <p:transition spd="med">
    <p:fade thruBlk="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idx="4294967295"/>
          </p:nvPr>
        </p:nvSpPr>
        <p:spPr bwMode="auto">
          <a:xfrm>
            <a:off x="467544" y="1403350"/>
            <a:ext cx="6074544" cy="585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Sospetto</a:t>
            </a:r>
          </a:p>
        </p:txBody>
      </p:sp>
      <p:sp>
        <p:nvSpPr>
          <p:cNvPr id="9" name="Rectangle 3"/>
          <p:cNvSpPr txBox="1">
            <a:spLocks noChangeArrowheads="1"/>
          </p:cNvSpPr>
          <p:nvPr/>
        </p:nvSpPr>
        <p:spPr>
          <a:xfrm>
            <a:off x="467544" y="1844824"/>
            <a:ext cx="8280920" cy="4008437"/>
          </a:xfrm>
          <a:prstGeom prst="rect">
            <a:avLst/>
          </a:prstGeom>
        </p:spPr>
        <p:txBody>
          <a:bodyPr/>
          <a:lstStyle/>
          <a:p>
            <a:pPr indent="-549275" algn="just">
              <a:spcBef>
                <a:spcPct val="20000"/>
              </a:spcBef>
              <a:buClr>
                <a:schemeClr val="tx1"/>
              </a:buClr>
              <a:defRPr/>
            </a:pPr>
            <a:r>
              <a:rPr lang="it-IT" sz="2000" u="none" dirty="0">
                <a:solidFill>
                  <a:srgbClr val="133880"/>
                </a:solidFill>
                <a:latin typeface="Arial" panose="020B0604020202020204" pitchFamily="34" charset="0"/>
              </a:rPr>
              <a:t>E’ desunto dalle caratteristiche, dall’entità, dalla natura delle operazioni, dal loro collegamento o frazionamento o da qualsivoglia altra circostanza conosciuta in ragione delle funzioni esercitate, tenuto conto anche della capacità economica e dell’attività svolta dal soggetto cui è riferita, in base agli elementi acquisiti ai sensi del decreto. </a:t>
            </a:r>
          </a:p>
          <a:p>
            <a:pPr indent="-549275" algn="just">
              <a:spcBef>
                <a:spcPct val="20000"/>
              </a:spcBef>
              <a:buClr>
                <a:schemeClr val="tx1"/>
              </a:buClr>
              <a:defRPr/>
            </a:pPr>
            <a:r>
              <a:rPr lang="it-IT" sz="2000" u="none" dirty="0">
                <a:solidFill>
                  <a:srgbClr val="133880"/>
                </a:solidFill>
                <a:latin typeface="Arial" panose="020B0604020202020204" pitchFamily="34" charset="0"/>
              </a:rPr>
              <a:t>Il ricorso frequente o ingiustificato ad operazioni in contante, anche se non eccedenti la soglia di cui all’art. 49 e, in particolare, il prelievo o il versamento in contante di importi non coerenti con in profilo di rischio del cliente, costituisce elemento di sospetto (art. 35, comma 1)</a:t>
            </a:r>
          </a:p>
          <a:p>
            <a:pPr indent="-549275" algn="just">
              <a:spcBef>
                <a:spcPct val="20000"/>
              </a:spcBef>
              <a:buClr>
                <a:schemeClr val="tx1"/>
              </a:buClr>
              <a:defRPr/>
            </a:pPr>
            <a:endParaRPr lang="it-IT" sz="2000" u="none" dirty="0">
              <a:solidFill>
                <a:srgbClr val="133880"/>
              </a:solidFill>
              <a:latin typeface="Arial" panose="020B0604020202020204" pitchFamily="34" charset="0"/>
            </a:endParaRPr>
          </a:p>
          <a:p>
            <a:pPr indent="-549275" algn="just">
              <a:spcBef>
                <a:spcPct val="20000"/>
              </a:spcBef>
              <a:buClr>
                <a:schemeClr val="tx1"/>
              </a:buClr>
              <a:defRPr/>
            </a:pPr>
            <a:r>
              <a:rPr lang="it-IT" sz="2000" u="none" dirty="0">
                <a:solidFill>
                  <a:srgbClr val="133880"/>
                </a:solidFill>
                <a:latin typeface="Arial" panose="020B0604020202020204" pitchFamily="34" charset="0"/>
              </a:rPr>
              <a:t>Il professionista non deve svolgere alcuna attività investigativa</a:t>
            </a:r>
          </a:p>
          <a:p>
            <a:pPr marL="808038" lvl="2" indent="-442913" algn="just">
              <a:spcBef>
                <a:spcPct val="20000"/>
              </a:spcBef>
              <a:buClr>
                <a:schemeClr val="tx1"/>
              </a:buClr>
              <a:buFont typeface="Wingdings" pitchFamily="2" charset="2"/>
              <a:buNone/>
              <a:defRPr/>
            </a:pPr>
            <a:endParaRPr lang="it-IT" sz="2200" u="none" kern="0" dirty="0">
              <a:solidFill>
                <a:srgbClr val="005B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7125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idx="4294967295"/>
          </p:nvPr>
        </p:nvSpPr>
        <p:spPr bwMode="auto">
          <a:xfrm>
            <a:off x="315963" y="1562819"/>
            <a:ext cx="8532812" cy="493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Indicatori di anomalia e schemi di comportamenti anomali</a:t>
            </a:r>
            <a:r>
              <a:rPr lang="it-IT" sz="3200" b="1" dirty="0">
                <a:solidFill>
                  <a:srgbClr val="005BA6"/>
                </a:solidFill>
              </a:rPr>
              <a:t/>
            </a:r>
            <a:br>
              <a:rPr lang="it-IT" sz="3200" b="1" dirty="0">
                <a:solidFill>
                  <a:srgbClr val="005BA6"/>
                </a:solidFill>
              </a:rPr>
            </a:br>
            <a:endParaRPr lang="it-IT" sz="3200" b="1" dirty="0">
              <a:solidFill>
                <a:srgbClr val="005BA6"/>
              </a:solidFill>
            </a:endParaRPr>
          </a:p>
        </p:txBody>
      </p:sp>
      <p:sp>
        <p:nvSpPr>
          <p:cNvPr id="137219" name="Rectangle 3"/>
          <p:cNvSpPr txBox="1">
            <a:spLocks noChangeArrowheads="1"/>
          </p:cNvSpPr>
          <p:nvPr/>
        </p:nvSpPr>
        <p:spPr bwMode="auto">
          <a:xfrm>
            <a:off x="373460" y="2132856"/>
            <a:ext cx="8417818" cy="40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268288" indent="96838"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lvl="2" indent="0" algn="just" eaLnBrk="1" hangingPunct="1">
              <a:spcBef>
                <a:spcPts val="0"/>
              </a:spcBef>
              <a:buClr>
                <a:schemeClr val="bg1"/>
              </a:buClr>
            </a:pPr>
            <a:r>
              <a:rPr lang="it-IT" sz="2000" u="none" dirty="0">
                <a:solidFill>
                  <a:srgbClr val="133880"/>
                </a:solidFill>
                <a:latin typeface="Arial" panose="020B0604020202020204" pitchFamily="34" charset="0"/>
              </a:rPr>
              <a:t>Al fine di agevolare l’individuazione delle operazioni sospette, la UIF emana e aggiorna periodicamente indicatori di anomalia, previa presentazione al Comitato di Sicurezza Finanziaria</a:t>
            </a:r>
          </a:p>
          <a:p>
            <a:pPr marL="0" lvl="2" indent="0" algn="r" eaLnBrk="1" hangingPunct="1">
              <a:spcBef>
                <a:spcPts val="0"/>
              </a:spcBef>
              <a:buClr>
                <a:schemeClr val="bg1"/>
              </a:buClr>
            </a:pPr>
            <a:r>
              <a:rPr lang="it-IT" sz="2000" u="none" dirty="0">
                <a:solidFill>
                  <a:srgbClr val="133880"/>
                </a:solidFill>
                <a:latin typeface="Arial" panose="020B0604020202020204" pitchFamily="34" charset="0"/>
              </a:rPr>
              <a:t>(art. 6, comma 4, lett. e)</a:t>
            </a:r>
          </a:p>
          <a:p>
            <a:pPr marL="0" lvl="2" indent="0" algn="just" eaLnBrk="1" hangingPunct="1">
              <a:spcBef>
                <a:spcPts val="0"/>
              </a:spcBef>
              <a:buClr>
                <a:schemeClr val="bg1"/>
              </a:buClr>
            </a:pPr>
            <a:endParaRPr lang="it-IT" sz="2000" u="none" dirty="0">
              <a:solidFill>
                <a:srgbClr val="133880"/>
              </a:solidFill>
              <a:latin typeface="Arial" panose="020B0604020202020204" pitchFamily="34" charset="0"/>
            </a:endParaRPr>
          </a:p>
          <a:p>
            <a:pPr marL="0" lvl="2" indent="0" algn="just" eaLnBrk="1" hangingPunct="1">
              <a:spcBef>
                <a:spcPts val="0"/>
              </a:spcBef>
              <a:buClr>
                <a:schemeClr val="bg1"/>
              </a:buCl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27507038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idx="4294967295"/>
          </p:nvPr>
        </p:nvSpPr>
        <p:spPr bwMode="auto">
          <a:xfrm>
            <a:off x="315963" y="1340768"/>
            <a:ext cx="8532812" cy="493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Norme transitorie (comunicato UIF)</a:t>
            </a:r>
            <a:r>
              <a:rPr lang="it-IT" sz="3200" b="1" dirty="0">
                <a:solidFill>
                  <a:srgbClr val="005BA6"/>
                </a:solidFill>
              </a:rPr>
              <a:t/>
            </a:r>
            <a:br>
              <a:rPr lang="it-IT" sz="3200" b="1" dirty="0">
                <a:solidFill>
                  <a:srgbClr val="005BA6"/>
                </a:solidFill>
              </a:rPr>
            </a:br>
            <a:endParaRPr lang="it-IT" sz="3200" b="1" dirty="0">
              <a:solidFill>
                <a:srgbClr val="005BA6"/>
              </a:solidFill>
            </a:endParaRPr>
          </a:p>
        </p:txBody>
      </p:sp>
      <p:sp>
        <p:nvSpPr>
          <p:cNvPr id="137219" name="Rectangle 3"/>
          <p:cNvSpPr txBox="1">
            <a:spLocks noChangeArrowheads="1"/>
          </p:cNvSpPr>
          <p:nvPr/>
        </p:nvSpPr>
        <p:spPr bwMode="auto">
          <a:xfrm>
            <a:off x="315963" y="1772816"/>
            <a:ext cx="841781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268288" indent="96838"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lvl="2" indent="0" algn="just" eaLnBrk="1" hangingPunct="1">
              <a:spcBef>
                <a:spcPts val="0"/>
              </a:spcBef>
              <a:buClr>
                <a:schemeClr val="bg1"/>
              </a:buClr>
            </a:pPr>
            <a:r>
              <a:rPr lang="it-IT" sz="2000" u="none" dirty="0">
                <a:solidFill>
                  <a:srgbClr val="133880"/>
                </a:solidFill>
                <a:latin typeface="Arial" panose="020B0604020202020204" pitchFamily="34" charset="0"/>
              </a:rPr>
              <a:t>In seguito all’emanazione del d.lgs. 90/2017, sono da considerare ancora efficaci e/o applicabili in via transitoria i seguenti provvedimenti UIF:</a:t>
            </a:r>
          </a:p>
          <a:p>
            <a:pPr marL="342900" lvl="2"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provv</a:t>
            </a:r>
            <a:r>
              <a:rPr lang="it-IT" sz="2000" u="none" dirty="0">
                <a:solidFill>
                  <a:srgbClr val="133880"/>
                </a:solidFill>
                <a:latin typeface="Arial" panose="020B0604020202020204" pitchFamily="34" charset="0"/>
              </a:rPr>
              <a:t>. UIF 4 maggio 2017, Istruzioni sui dati e le informazioni da inserire nelle segnalazioni di operazioni sospette</a:t>
            </a:r>
          </a:p>
          <a:p>
            <a:pPr marL="342900" lvl="2" indent="-342900" algn="just" eaLnBrk="1" hangingPunct="1">
              <a:spcBef>
                <a:spcPts val="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Indicatori di anomalia già emanati dalle competenti Autorità su proposta della UIF:</a:t>
            </a:r>
          </a:p>
          <a:p>
            <a:pPr marL="1674812" lvl="3"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Provv</a:t>
            </a:r>
            <a:r>
              <a:rPr lang="it-IT" sz="2000" u="none" dirty="0">
                <a:solidFill>
                  <a:srgbClr val="133880"/>
                </a:solidFill>
                <a:latin typeface="Arial" panose="020B0604020202020204" pitchFamily="34" charset="0"/>
              </a:rPr>
              <a:t>. BI 30 gennaio 2013, indicatori per società di revisione e revisori legali con incarichi presso EIP</a:t>
            </a:r>
          </a:p>
          <a:p>
            <a:pPr marL="1674812" lvl="3" indent="-342900" algn="just" eaLnBrk="1" hangingPunct="1">
              <a:spcBef>
                <a:spcPts val="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Dm Giustizia 16 aprile 2010, indicatori per professionisti e revisori contabili</a:t>
            </a:r>
          </a:p>
          <a:p>
            <a:pPr marL="342900" lvl="2" indent="-342900" algn="just" eaLnBrk="1" hangingPunct="1">
              <a:spcBef>
                <a:spcPts val="0"/>
              </a:spcBef>
              <a:buClr>
                <a:schemeClr val="bg1"/>
              </a:buClr>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9759675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idx="4294967295"/>
          </p:nvPr>
        </p:nvSpPr>
        <p:spPr bwMode="auto">
          <a:xfrm>
            <a:off x="315963" y="1340768"/>
            <a:ext cx="8532812" cy="493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Norme transitorie (comunicato UIF)</a:t>
            </a:r>
            <a:r>
              <a:rPr lang="it-IT" sz="3200" b="1" dirty="0">
                <a:solidFill>
                  <a:srgbClr val="005BA6"/>
                </a:solidFill>
              </a:rPr>
              <a:t/>
            </a:r>
            <a:br>
              <a:rPr lang="it-IT" sz="3200" b="1" dirty="0">
                <a:solidFill>
                  <a:srgbClr val="005BA6"/>
                </a:solidFill>
              </a:rPr>
            </a:br>
            <a:endParaRPr lang="it-IT" sz="3200" b="1" dirty="0">
              <a:solidFill>
                <a:srgbClr val="005BA6"/>
              </a:solidFill>
            </a:endParaRPr>
          </a:p>
        </p:txBody>
      </p:sp>
      <p:sp>
        <p:nvSpPr>
          <p:cNvPr id="137219" name="Rectangle 3"/>
          <p:cNvSpPr txBox="1">
            <a:spLocks noChangeArrowheads="1"/>
          </p:cNvSpPr>
          <p:nvPr/>
        </p:nvSpPr>
        <p:spPr bwMode="auto">
          <a:xfrm>
            <a:off x="315963" y="1772816"/>
            <a:ext cx="841781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268288" indent="96838"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lvl="2" indent="-342900" algn="just" eaLnBrk="1" hangingPunct="1">
              <a:spcBef>
                <a:spcPts val="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Schemi di comportamenti anomali</a:t>
            </a:r>
          </a:p>
          <a:p>
            <a:pPr marL="1674812" lvl="3"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Com</a:t>
            </a:r>
            <a:r>
              <a:rPr lang="it-IT" sz="2000" u="none" dirty="0">
                <a:solidFill>
                  <a:srgbClr val="133880"/>
                </a:solidFill>
                <a:latin typeface="Arial" panose="020B0604020202020204" pitchFamily="34" charset="0"/>
              </a:rPr>
              <a:t>. UIF 2 dicembre 2013, Operatività connessa con l’anomalo utilizzo di trust</a:t>
            </a:r>
          </a:p>
          <a:p>
            <a:pPr marL="1674812" lvl="3"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Com</a:t>
            </a:r>
            <a:r>
              <a:rPr lang="it-IT" sz="2000" u="none" dirty="0">
                <a:solidFill>
                  <a:srgbClr val="133880"/>
                </a:solidFill>
                <a:latin typeface="Arial" panose="020B0604020202020204" pitchFamily="34" charset="0"/>
              </a:rPr>
              <a:t>. UIF 23 aprile 2012, Operatività connessa con le frodi fiscali internazionali e con le frodi nella fatturazione</a:t>
            </a:r>
          </a:p>
          <a:p>
            <a:pPr marL="1674812" lvl="3"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Com</a:t>
            </a:r>
            <a:r>
              <a:rPr lang="it-IT" sz="2000" u="none" dirty="0">
                <a:solidFill>
                  <a:srgbClr val="133880"/>
                </a:solidFill>
                <a:latin typeface="Arial" panose="020B0604020202020204" pitchFamily="34" charset="0"/>
              </a:rPr>
              <a:t>. UIF 9 agosto 2011, Operatività riconducibile all’usura</a:t>
            </a:r>
          </a:p>
          <a:p>
            <a:pPr marL="1674812" lvl="3"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Com</a:t>
            </a:r>
            <a:r>
              <a:rPr lang="it-IT" sz="2000" u="none" dirty="0">
                <a:solidFill>
                  <a:srgbClr val="133880"/>
                </a:solidFill>
                <a:latin typeface="Arial" panose="020B0604020202020204" pitchFamily="34" charset="0"/>
              </a:rPr>
              <a:t>. UIF 8 luglio 2010, Operatività connessa con l’abuso di finanziamenti pubblici</a:t>
            </a:r>
          </a:p>
          <a:p>
            <a:pPr marL="1674812" lvl="3" indent="-342900" algn="just" eaLnBrk="1" hangingPunct="1">
              <a:spcBef>
                <a:spcPts val="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Con. UIF 15 febbraio 2010, Operatività connessa con il rischio di frode sull’IVA intracomunitaria</a:t>
            </a:r>
          </a:p>
          <a:p>
            <a:pPr marL="1674812" lvl="3" indent="-342900" algn="just" eaLnBrk="1" hangingPunct="1">
              <a:spcBef>
                <a:spcPts val="0"/>
              </a:spcBef>
              <a:buClr>
                <a:srgbClr val="005BA6"/>
              </a:buClr>
              <a:buFont typeface="Arial" panose="020B0604020202020204" pitchFamily="34" charset="0"/>
              <a:buChar char="•"/>
            </a:pPr>
            <a:r>
              <a:rPr lang="it-IT" sz="2000" u="none" dirty="0" err="1">
                <a:solidFill>
                  <a:srgbClr val="133880"/>
                </a:solidFill>
                <a:latin typeface="Arial" panose="020B0604020202020204" pitchFamily="34" charset="0"/>
              </a:rPr>
              <a:t>Com</a:t>
            </a:r>
            <a:r>
              <a:rPr lang="it-IT" sz="2000" u="none" dirty="0">
                <a:solidFill>
                  <a:srgbClr val="133880"/>
                </a:solidFill>
                <a:latin typeface="Arial" panose="020B0604020202020204" pitchFamily="34" charset="0"/>
              </a:rPr>
              <a:t>. UIF 24 settembre 2010, Imprese in crisi e usura</a:t>
            </a:r>
          </a:p>
          <a:p>
            <a:pPr marL="1674812" lvl="3" indent="-342900" algn="just" eaLnBrk="1" hangingPunct="1">
              <a:spcBef>
                <a:spcPts val="0"/>
              </a:spcBef>
              <a:buClr>
                <a:srgbClr val="005BA6"/>
              </a:buClr>
              <a:buFont typeface="Arial" panose="020B0604020202020204" pitchFamily="34" charset="0"/>
              <a:buChar char="•"/>
            </a:pPr>
            <a:endParaRPr lang="it-IT" sz="2000" u="none" dirty="0">
              <a:solidFill>
                <a:srgbClr val="133880"/>
              </a:solidFill>
              <a:latin typeface="Arial" panose="020B0604020202020204" pitchFamily="34" charset="0"/>
            </a:endParaRPr>
          </a:p>
          <a:p>
            <a:pPr marL="74612" indent="0" algn="just" eaLnBrk="1" hangingPunct="1">
              <a:spcBef>
                <a:spcPts val="0"/>
              </a:spcBef>
              <a:buClr>
                <a:srgbClr val="005BA6"/>
              </a:buClr>
            </a:pPr>
            <a:r>
              <a:rPr lang="it-IT" sz="2000" u="none" dirty="0">
                <a:solidFill>
                  <a:srgbClr val="133880"/>
                </a:solidFill>
                <a:latin typeface="Arial" panose="020B0604020202020204" pitchFamily="34" charset="0"/>
              </a:rPr>
              <a:t>Tutti gli schemi rappresentativi di comportamenti anomali sono pubblicati sul sito www.bancaditalia.it</a:t>
            </a:r>
          </a:p>
          <a:p>
            <a:pPr marL="417512" algn="just" eaLnBrk="1" hangingPunct="1">
              <a:spcBef>
                <a:spcPts val="0"/>
              </a:spcBef>
              <a:buClr>
                <a:srgbClr val="005BA6"/>
              </a:buClr>
              <a:buFont typeface="Arial" panose="020B0604020202020204" pitchFamily="34" charset="0"/>
              <a:buChar char="•"/>
            </a:pPr>
            <a:endParaRPr lang="it-IT" sz="2000" u="none" dirty="0">
              <a:solidFill>
                <a:srgbClr val="133880"/>
              </a:solidFill>
              <a:latin typeface="Arial" panose="020B0604020202020204" pitchFamily="34" charset="0"/>
            </a:endParaRPr>
          </a:p>
          <a:p>
            <a:pPr marL="342900" lvl="2" indent="-342900" algn="just" eaLnBrk="1" hangingPunct="1">
              <a:spcBef>
                <a:spcPts val="0"/>
              </a:spcBef>
              <a:buClr>
                <a:schemeClr val="bg1"/>
              </a:buClr>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5949631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idx="4294967295"/>
          </p:nvPr>
        </p:nvSpPr>
        <p:spPr bwMode="auto">
          <a:xfrm>
            <a:off x="315963" y="1340768"/>
            <a:ext cx="8532812" cy="493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Norme transitorie (comunicato UIF)</a:t>
            </a:r>
            <a:r>
              <a:rPr lang="it-IT" sz="3200" b="1" dirty="0">
                <a:solidFill>
                  <a:srgbClr val="005BA6"/>
                </a:solidFill>
              </a:rPr>
              <a:t/>
            </a:r>
            <a:br>
              <a:rPr lang="it-IT" sz="3200" b="1" dirty="0">
                <a:solidFill>
                  <a:srgbClr val="005BA6"/>
                </a:solidFill>
              </a:rPr>
            </a:br>
            <a:endParaRPr lang="it-IT" sz="3200" b="1" dirty="0">
              <a:solidFill>
                <a:srgbClr val="005BA6"/>
              </a:solidFill>
            </a:endParaRPr>
          </a:p>
        </p:txBody>
      </p:sp>
      <p:sp>
        <p:nvSpPr>
          <p:cNvPr id="137219" name="Rectangle 3"/>
          <p:cNvSpPr txBox="1">
            <a:spLocks noChangeArrowheads="1"/>
          </p:cNvSpPr>
          <p:nvPr/>
        </p:nvSpPr>
        <p:spPr bwMode="auto">
          <a:xfrm>
            <a:off x="315963" y="1772816"/>
            <a:ext cx="841781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268288" indent="96838"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lvl="2" indent="-342900" algn="just" eaLnBrk="1" hangingPunct="1">
              <a:spcBef>
                <a:spcPts val="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Comunicazioni con cui la UIF ha  richiamato l’attenzione su determinate operatività a rischio:</a:t>
            </a:r>
          </a:p>
          <a:p>
            <a:pPr marL="1674812" lvl="3" indent="-342900" algn="just" eaLnBrk="1" hangingPunct="1">
              <a:spcBef>
                <a:spcPts val="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18 aprile 2016, Prevenzione del finanziamento del terrorismo internazionale</a:t>
            </a:r>
          </a:p>
          <a:p>
            <a:pPr marL="342900" lvl="2" indent="-342900" algn="just" eaLnBrk="1" hangingPunct="1">
              <a:spcBef>
                <a:spcPts val="0"/>
              </a:spcBef>
              <a:buClr>
                <a:schemeClr val="bg1"/>
              </a:buClr>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98535847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438969" y="1196752"/>
            <a:ext cx="8136260" cy="503833"/>
          </a:xfrm>
          <a:prstGeom prst="rect">
            <a:avLst/>
          </a:prstGeom>
        </p:spPr>
        <p:txBody>
          <a:bodyPr/>
          <a:lstStyle/>
          <a:p>
            <a:pPr algn="just">
              <a:defRPr/>
            </a:pPr>
            <a:r>
              <a:rPr kumimoji="1" lang="it-IT" sz="2200" u="none" dirty="0">
                <a:solidFill>
                  <a:srgbClr val="FB5D05"/>
                </a:solidFill>
                <a:latin typeface="Arial" panose="020B0604020202020204" pitchFamily="34" charset="0"/>
              </a:rPr>
              <a:t>Indicatori di anomalia - </a:t>
            </a:r>
            <a:r>
              <a:rPr kumimoji="1" lang="it-IT" sz="2200" u="none" dirty="0" err="1">
                <a:solidFill>
                  <a:srgbClr val="FB5D05"/>
                </a:solidFill>
                <a:latin typeface="Arial" panose="020B0604020202020204" pitchFamily="34" charset="0"/>
              </a:rPr>
              <a:t>D.m.</a:t>
            </a:r>
            <a:r>
              <a:rPr kumimoji="1" lang="it-IT" sz="2200" u="none" dirty="0">
                <a:solidFill>
                  <a:srgbClr val="FB5D05"/>
                </a:solidFill>
                <a:latin typeface="Arial" panose="020B0604020202020204" pitchFamily="34" charset="0"/>
              </a:rPr>
              <a:t> 16 aprile 2010</a:t>
            </a:r>
          </a:p>
        </p:txBody>
      </p:sp>
      <p:sp>
        <p:nvSpPr>
          <p:cNvPr id="139267" name="Rectangle 3"/>
          <p:cNvSpPr txBox="1">
            <a:spLocks noChangeArrowheads="1"/>
          </p:cNvSpPr>
          <p:nvPr/>
        </p:nvSpPr>
        <p:spPr bwMode="auto">
          <a:xfrm>
            <a:off x="468188" y="1628800"/>
            <a:ext cx="849630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808038" indent="-442913"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Connessi al cliente</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Connessi alle modalità di esecuzione delle prestazioni professionali</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Relativi alle modalità di pagamento dell’operazione</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Relativi alla costituzione e alla amministrazione di imprese, società trust ed enti analoghi</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Relativi ad operazioni aventi ad oggetto beni immobili o mobili registrati</a:t>
            </a:r>
          </a:p>
          <a:p>
            <a:pPr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Relativi ad operazioni contabili e finanziarie</a:t>
            </a:r>
          </a:p>
          <a:p>
            <a:pPr eaLnBrk="1" hangingPunct="1">
              <a:spcBef>
                <a:spcPct val="20000"/>
              </a:spcBef>
              <a:buClr>
                <a:srgbClr val="005BA6"/>
              </a:buClr>
              <a:buFont typeface="Arial" panose="020B0604020202020204" pitchFamily="34" charset="0"/>
              <a:buChar char="-"/>
            </a:pPr>
            <a:endParaRPr lang="it-IT" sz="2000" u="none" dirty="0">
              <a:solidFill>
                <a:srgbClr val="133880"/>
              </a:solidFill>
              <a:latin typeface="Arial" panose="020B0604020202020204" pitchFamily="34" charset="0"/>
            </a:endParaRPr>
          </a:p>
          <a:p>
            <a:pPr marL="0" indent="0" algn="just" eaLnBrk="1" hangingPunct="1">
              <a:spcBef>
                <a:spcPct val="20000"/>
              </a:spcBef>
              <a:buClr>
                <a:srgbClr val="005BA6"/>
              </a:buClr>
            </a:pPr>
            <a:r>
              <a:rPr lang="it-IT" sz="2000" u="none" dirty="0">
                <a:solidFill>
                  <a:srgbClr val="133880"/>
                </a:solidFill>
                <a:latin typeface="Arial" panose="020B0604020202020204" pitchFamily="34" charset="0"/>
              </a:rPr>
              <a:t>La ricorrenza di un o più indici di anomalia non costituisce di per sé motivo sufficiente per l’effettuazione della segnalazione</a:t>
            </a:r>
          </a:p>
          <a:p>
            <a:pPr marL="0" indent="0" algn="just" eaLnBrk="1" hangingPunct="1">
              <a:spcBef>
                <a:spcPct val="20000"/>
              </a:spcBef>
              <a:buClr>
                <a:srgbClr val="005BA6"/>
              </a:buClr>
            </a:pPr>
            <a:r>
              <a:rPr lang="it-IT" sz="2000" u="none" dirty="0">
                <a:solidFill>
                  <a:srgbClr val="133880"/>
                </a:solidFill>
                <a:latin typeface="Arial" panose="020B0604020202020204" pitchFamily="34" charset="0"/>
              </a:rPr>
              <a:t>Comportamenti non elencati tra gli indici di anomalia ma che rilevano profili di sospetto sono comunque rilevanti ai fini della segnalazione</a:t>
            </a:r>
          </a:p>
          <a:p>
            <a:pPr eaLnBrk="1" hangingPunct="1">
              <a:spcBef>
                <a:spcPct val="20000"/>
              </a:spcBef>
              <a:buClr>
                <a:srgbClr val="005BA6"/>
              </a:buClr>
              <a:buFont typeface="Arial" panose="020B0604020202020204" pitchFamily="34" charset="0"/>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47273353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txBox="1">
            <a:spLocks noRot="1" noChangeArrowheads="1"/>
          </p:cNvSpPr>
          <p:nvPr/>
        </p:nvSpPr>
        <p:spPr bwMode="auto">
          <a:xfrm>
            <a:off x="343719" y="1412776"/>
            <a:ext cx="84978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r>
              <a:rPr kumimoji="1" lang="it-IT" sz="2200" u="none" dirty="0">
                <a:solidFill>
                  <a:srgbClr val="FB5D05"/>
                </a:solidFill>
                <a:latin typeface="Arial" panose="020B0604020202020204" pitchFamily="34" charset="0"/>
              </a:rPr>
              <a:t>Indicatori di anomalia connessi al cliente -  Esempi</a:t>
            </a:r>
          </a:p>
        </p:txBody>
      </p:sp>
      <p:sp>
        <p:nvSpPr>
          <p:cNvPr id="140291" name="Rectangle 3"/>
          <p:cNvSpPr txBox="1">
            <a:spLocks noChangeArrowheads="1"/>
          </p:cNvSpPr>
          <p:nvPr/>
        </p:nvSpPr>
        <p:spPr bwMode="auto">
          <a:xfrm>
            <a:off x="324172" y="1988840"/>
            <a:ext cx="84963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808038" indent="-442913"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Il cliente dimostra di non avere adeguata conoscenza della natura, dell’oggetto o dello scopo della prestazione professionale richiesta, suscitando il dubbio che possa occultare di agire con finalità illecite per conto di un terzo</a:t>
            </a:r>
          </a:p>
          <a:p>
            <a:pPr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Il cliente è accompagnato da altre persone  - il cui ruolo non è stato accertato in occasione di contatti con il professionista – che sembrano avere un interesse diretto in merito alle modalità di esecuzione della prestazione</a:t>
            </a:r>
          </a:p>
          <a:p>
            <a:pPr lvl="2" eaLnBrk="1" hangingPunct="1">
              <a:spcBef>
                <a:spcPct val="20000"/>
              </a:spcBef>
              <a:buClr>
                <a:schemeClr val="bg1"/>
              </a:buClr>
              <a:buFont typeface="Wingdings" pitchFamily="2" charset="2"/>
              <a:buChar char="Ø"/>
            </a:pPr>
            <a:endParaRPr lang="it-IT" sz="2400" dirty="0">
              <a:solidFill>
                <a:schemeClr val="bg1"/>
              </a:solidFill>
            </a:endParaRPr>
          </a:p>
        </p:txBody>
      </p:sp>
    </p:spTree>
    <p:extLst>
      <p:ext uri="{BB962C8B-B14F-4D97-AF65-F5344CB8AC3E}">
        <p14:creationId xmlns:p14="http://schemas.microsoft.com/office/powerpoint/2010/main" val="350095100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Rot="1" noChangeArrowheads="1"/>
          </p:cNvSpPr>
          <p:nvPr/>
        </p:nvSpPr>
        <p:spPr bwMode="auto">
          <a:xfrm>
            <a:off x="419919" y="1268760"/>
            <a:ext cx="835292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r>
              <a:rPr kumimoji="1" lang="it-IT" sz="2200" u="none" dirty="0">
                <a:solidFill>
                  <a:srgbClr val="FB5D05"/>
                </a:solidFill>
                <a:latin typeface="Arial" panose="020B0604020202020204" pitchFamily="34" charset="0"/>
              </a:rPr>
              <a:t>Indicatori di anomalia connessi alle modalità di pagamento dell’operazione - Esempi</a:t>
            </a:r>
          </a:p>
        </p:txBody>
      </p:sp>
      <p:sp>
        <p:nvSpPr>
          <p:cNvPr id="141315" name="Rectangle 3"/>
          <p:cNvSpPr txBox="1">
            <a:spLocks noChangeArrowheads="1"/>
          </p:cNvSpPr>
          <p:nvPr/>
        </p:nvSpPr>
        <p:spPr bwMode="auto">
          <a:xfrm>
            <a:off x="396180" y="2060848"/>
            <a:ext cx="84963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808038" indent="-442913"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rgbClr val="005BA6"/>
              </a:buClr>
              <a:buFontTx/>
              <a:buChar char="-"/>
            </a:pPr>
            <a:r>
              <a:rPr lang="it-IT" sz="2000" u="none" dirty="0">
                <a:solidFill>
                  <a:srgbClr val="133880"/>
                </a:solidFill>
                <a:latin typeface="Arial" panose="020B0604020202020204" pitchFamily="34" charset="0"/>
              </a:rPr>
              <a:t>Ricorso per importi rilevanti al contante, a libretti di deposito al portatore ovvero ad altri titoli al portatore, nonché a valuta estera e all’oro</a:t>
            </a:r>
          </a:p>
          <a:p>
            <a:pPr algn="just" eaLnBrk="1" hangingPunct="1">
              <a:spcBef>
                <a:spcPct val="20000"/>
              </a:spcBef>
              <a:buClr>
                <a:srgbClr val="005BA6"/>
              </a:buClr>
              <a:buFontTx/>
              <a:buChar char="-"/>
            </a:pPr>
            <a:r>
              <a:rPr lang="it-IT" sz="2000" u="none" dirty="0">
                <a:solidFill>
                  <a:srgbClr val="133880"/>
                </a:solidFill>
                <a:latin typeface="Arial" panose="020B0604020202020204" pitchFamily="34" charset="0"/>
              </a:rPr>
              <a:t>Pagamento delle operazioni o delle prestazioni mediante mezzi di pagamento provenienti, a diverso titolo, da soggetti terzi estranei al rapporto negoziale e non riconducibili al gruppo di appartenenza del cliente, o comunque non collegati con il cliente, in assenza di ragionevoli motivi</a:t>
            </a:r>
          </a:p>
          <a:p>
            <a:pPr lvl="2" eaLnBrk="1" hangingPunct="1">
              <a:spcBef>
                <a:spcPct val="20000"/>
              </a:spcBef>
              <a:buClr>
                <a:schemeClr val="bg1"/>
              </a:buClr>
              <a:buFont typeface="Wingdings" pitchFamily="2" charset="2"/>
              <a:buChar char="Ø"/>
            </a:pPr>
            <a:endParaRPr lang="it-IT" sz="2400" dirty="0">
              <a:solidFill>
                <a:schemeClr val="bg1"/>
              </a:solidFill>
            </a:endParaRPr>
          </a:p>
        </p:txBody>
      </p:sp>
    </p:spTree>
    <p:extLst>
      <p:ext uri="{BB962C8B-B14F-4D97-AF65-F5344CB8AC3E}">
        <p14:creationId xmlns:p14="http://schemas.microsoft.com/office/powerpoint/2010/main" val="8406208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txBox="1">
            <a:spLocks noRot="1" noChangeArrowheads="1"/>
          </p:cNvSpPr>
          <p:nvPr/>
        </p:nvSpPr>
        <p:spPr bwMode="auto">
          <a:xfrm>
            <a:off x="467544" y="1268760"/>
            <a:ext cx="8209160" cy="151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r>
              <a:rPr kumimoji="1" lang="it-IT" sz="2200" u="none" dirty="0">
                <a:solidFill>
                  <a:srgbClr val="FB5D05"/>
                </a:solidFill>
                <a:latin typeface="Arial" panose="020B0604020202020204" pitchFamily="34" charset="0"/>
              </a:rPr>
              <a:t>Indicatori di anomalia relativi alla costituzione e amministrazione di imprese, società, trust ed enti analoghi - Esempi</a:t>
            </a:r>
          </a:p>
        </p:txBody>
      </p:sp>
      <p:sp>
        <p:nvSpPr>
          <p:cNvPr id="142339" name="Rectangle 3"/>
          <p:cNvSpPr txBox="1">
            <a:spLocks noChangeArrowheads="1"/>
          </p:cNvSpPr>
          <p:nvPr/>
        </p:nvSpPr>
        <p:spPr bwMode="auto">
          <a:xfrm>
            <a:off x="107504" y="2204864"/>
            <a:ext cx="84963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808038" indent="-442913"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lvl="2"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Frequenti e ingiustificati cambiamenti nella titolarità o nella denominazione di società o aziende</a:t>
            </a:r>
          </a:p>
          <a:p>
            <a:pPr lvl="2"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Rilascio di procure a gestire, amministrare e/o cedere beni, soprattutto se in un momento immediatamente successivo all’acquisto del bene ovvero a favore di persone apparentemente non collegate al delegante</a:t>
            </a:r>
          </a:p>
          <a:p>
            <a:pPr lvl="2" eaLnBrk="1" hangingPunct="1">
              <a:spcBef>
                <a:spcPct val="20000"/>
              </a:spcBef>
              <a:buClr>
                <a:schemeClr val="bg1"/>
              </a:buClr>
              <a:buFont typeface="Wingdings" pitchFamily="2" charset="2"/>
              <a:buChar char="Ø"/>
            </a:pPr>
            <a:endParaRPr lang="it-IT" sz="2400" dirty="0">
              <a:solidFill>
                <a:schemeClr val="bg1"/>
              </a:solidFill>
            </a:endParaRPr>
          </a:p>
        </p:txBody>
      </p:sp>
    </p:spTree>
    <p:extLst>
      <p:ext uri="{BB962C8B-B14F-4D97-AF65-F5344CB8AC3E}">
        <p14:creationId xmlns:p14="http://schemas.microsoft.com/office/powerpoint/2010/main" val="414051275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idx="4294967295"/>
          </p:nvPr>
        </p:nvSpPr>
        <p:spPr bwMode="auto">
          <a:xfrm>
            <a:off x="467544" y="1412776"/>
            <a:ext cx="8496300" cy="84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err="1">
                <a:solidFill>
                  <a:srgbClr val="FB5D05"/>
                </a:solidFill>
                <a:latin typeface="Arial" panose="020B0604020202020204" pitchFamily="34" charset="0"/>
                <a:ea typeface="+mn-ea"/>
                <a:cs typeface="+mn-cs"/>
              </a:rPr>
              <a:t>Com</a:t>
            </a:r>
            <a:r>
              <a:rPr kumimoji="1" lang="it-IT" sz="2200" dirty="0">
                <a:solidFill>
                  <a:srgbClr val="FB5D05"/>
                </a:solidFill>
                <a:latin typeface="Arial" panose="020B0604020202020204" pitchFamily="34" charset="0"/>
                <a:ea typeface="+mn-ea"/>
                <a:cs typeface="+mn-cs"/>
              </a:rPr>
              <a:t>. UIF 23 aprile 2012 - Operatività connessa con le frodi nelle fatturazioni - Esempi</a:t>
            </a:r>
          </a:p>
        </p:txBody>
      </p:sp>
      <p:sp>
        <p:nvSpPr>
          <p:cNvPr id="146435" name="Rectangle 3"/>
          <p:cNvSpPr txBox="1">
            <a:spLocks noChangeArrowheads="1"/>
          </p:cNvSpPr>
          <p:nvPr/>
        </p:nvSpPr>
        <p:spPr bwMode="auto">
          <a:xfrm>
            <a:off x="9236" y="2257326"/>
            <a:ext cx="8820150" cy="424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442913" indent="-1588"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lvl="2" algn="just" eaLnBrk="1" hangingPunct="1">
              <a:spcBef>
                <a:spcPct val="20000"/>
              </a:spcBef>
              <a:buClr>
                <a:schemeClr val="accent2"/>
              </a:buClr>
            </a:pPr>
            <a:r>
              <a:rPr lang="it-IT" sz="2000" u="none" dirty="0">
                <a:solidFill>
                  <a:srgbClr val="133880"/>
                </a:solidFill>
                <a:latin typeface="Arial" panose="020B0604020202020204" pitchFamily="34" charset="0"/>
              </a:rPr>
              <a:t>Sotto il profilo soggettivo:</a:t>
            </a:r>
          </a:p>
          <a:p>
            <a:pPr marL="784225" lvl="2" indent="-342900"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soggetti di recente costituzione i cui amministratori o soci, per il profilo soggettivo (età, mancanza delle cognizioni normalmente attese per il tipo di attività), sembrano svolgere il ruolo di meri prestanome</a:t>
            </a:r>
          </a:p>
          <a:p>
            <a:pPr marL="784225" lvl="2" indent="-342900"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soggetti privi di strutture operative reali, specie se di recente costituzione</a:t>
            </a:r>
          </a:p>
          <a:p>
            <a:pPr marL="784225" lvl="2" indent="-342900" algn="just" eaLnBrk="1" hangingPunct="1">
              <a:spcBef>
                <a:spcPct val="20000"/>
              </a:spcBef>
              <a:buClr>
                <a:srgbClr val="005BA6"/>
              </a:buClr>
              <a:buFont typeface="Arial" panose="020B0604020202020204" pitchFamily="34" charset="0"/>
              <a:buChar char="‒"/>
            </a:pPr>
            <a:r>
              <a:rPr lang="it-IT" sz="2000" u="none" dirty="0">
                <a:solidFill>
                  <a:srgbClr val="133880"/>
                </a:solidFill>
                <a:latin typeface="Arial" panose="020B0604020202020204" pitchFamily="34" charset="0"/>
              </a:rPr>
              <a:t>soggetti di recente costituzione che cessano improvvisamente l’attività e vengono posti in liquidazione, specie se dopo aver effettuato una vorticosa attività</a:t>
            </a:r>
          </a:p>
        </p:txBody>
      </p:sp>
    </p:spTree>
    <p:extLst>
      <p:ext uri="{BB962C8B-B14F-4D97-AF65-F5344CB8AC3E}">
        <p14:creationId xmlns:p14="http://schemas.microsoft.com/office/powerpoint/2010/main" val="2234562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23924"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ANALISI DELLE VULNERABILITÀ</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23924" y="1726163"/>
            <a:ext cx="8136904" cy="4392488"/>
          </a:xfrm>
          <a:prstGeom prst="rect">
            <a:avLst/>
          </a:prstGeom>
          <a:noFill/>
          <a:ln/>
        </p:spPr>
        <p:txBody>
          <a:bodyPr/>
          <a:lstStyle/>
          <a:p>
            <a:r>
              <a:rPr lang="it-IT" sz="2000" u="none" dirty="0">
                <a:solidFill>
                  <a:srgbClr val="133880"/>
                </a:solidFill>
                <a:latin typeface="Arial" panose="020B0604020202020204" pitchFamily="34" charset="0"/>
              </a:rPr>
              <a:t>Utilizzando la tabella sottostante e il sistema della media aritmetica dei valori assegnati sulla base delle indicazioni delle linee guida, è possibile determinare il grado di vulnerabilità dello studio </a:t>
            </a:r>
            <a:r>
              <a:rPr lang="it-IT" sz="2000" u="none" dirty="0" smtClean="0">
                <a:solidFill>
                  <a:srgbClr val="133880"/>
                </a:solidFill>
                <a:latin typeface="Arial" panose="020B0604020202020204" pitchFamily="34" charset="0"/>
              </a:rPr>
              <a:t>professionale</a:t>
            </a:r>
          </a:p>
          <a:p>
            <a:endParaRPr lang="it-IT" sz="2000" u="none" dirty="0">
              <a:solidFill>
                <a:srgbClr val="133880"/>
              </a:solidFill>
              <a:latin typeface="Arial" panose="020B0604020202020204" pitchFamily="34" charset="0"/>
            </a:endParaRPr>
          </a:p>
          <a:p>
            <a:endParaRPr lang="it-IT" sz="2000" u="none" dirty="0">
              <a:solidFill>
                <a:srgbClr val="133880"/>
              </a:solidFill>
              <a:latin typeface="Arial" panose="020B0604020202020204" pitchFamily="34" charset="0"/>
            </a:endParaRPr>
          </a:p>
        </p:txBody>
      </p:sp>
      <p:pic>
        <p:nvPicPr>
          <p:cNvPr id="2" name="Immagine 1"/>
          <p:cNvPicPr>
            <a:picLocks noChangeAspect="1"/>
          </p:cNvPicPr>
          <p:nvPr/>
        </p:nvPicPr>
        <p:blipFill>
          <a:blip r:embed="rId3" cstate="print"/>
          <a:stretch>
            <a:fillRect/>
          </a:stretch>
        </p:blipFill>
        <p:spPr>
          <a:xfrm>
            <a:off x="1228899" y="2924944"/>
            <a:ext cx="6254550" cy="2952328"/>
          </a:xfrm>
          <a:prstGeom prst="rect">
            <a:avLst/>
          </a:prstGeom>
        </p:spPr>
      </p:pic>
    </p:spTree>
    <p:extLst>
      <p:ext uri="{BB962C8B-B14F-4D97-AF65-F5344CB8AC3E}">
        <p14:creationId xmlns:p14="http://schemas.microsoft.com/office/powerpoint/2010/main" val="583836318"/>
      </p:ext>
    </p:extLst>
  </p:cSld>
  <p:clrMapOvr>
    <a:masterClrMapping/>
  </p:clrMapOvr>
  <p:transition spd="med">
    <p:fade thruBlk="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idx="4294967295"/>
          </p:nvPr>
        </p:nvSpPr>
        <p:spPr bwMode="auto">
          <a:xfrm>
            <a:off x="467544" y="1288306"/>
            <a:ext cx="9144000" cy="7725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err="1">
                <a:solidFill>
                  <a:srgbClr val="FB5D05"/>
                </a:solidFill>
                <a:latin typeface="Arial" panose="020B0604020202020204" pitchFamily="34" charset="0"/>
                <a:ea typeface="+mn-ea"/>
                <a:cs typeface="+mn-cs"/>
              </a:rPr>
              <a:t>Com</a:t>
            </a:r>
            <a:r>
              <a:rPr kumimoji="1" lang="it-IT" sz="2200" dirty="0">
                <a:solidFill>
                  <a:srgbClr val="FB5D05"/>
                </a:solidFill>
                <a:latin typeface="Arial" panose="020B0604020202020204" pitchFamily="34" charset="0"/>
                <a:ea typeface="+mn-ea"/>
                <a:cs typeface="+mn-cs"/>
              </a:rPr>
              <a:t>. UIF 23 aprile 2012 - Operatività connessa con le frodi nelle fatturazioni – Esempi</a:t>
            </a:r>
          </a:p>
        </p:txBody>
      </p:sp>
      <p:sp>
        <p:nvSpPr>
          <p:cNvPr id="147459" name="Rectangle 3"/>
          <p:cNvSpPr txBox="1">
            <a:spLocks noChangeArrowheads="1"/>
          </p:cNvSpPr>
          <p:nvPr/>
        </p:nvSpPr>
        <p:spPr bwMode="auto">
          <a:xfrm>
            <a:off x="0" y="2132856"/>
            <a:ext cx="8820150" cy="410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442913" indent="-1588"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lvl="2" algn="just" eaLnBrk="1" hangingPunct="1">
              <a:spcBef>
                <a:spcPct val="20000"/>
              </a:spcBef>
              <a:buClr>
                <a:schemeClr val="accent2"/>
              </a:buClr>
            </a:pPr>
            <a:r>
              <a:rPr lang="it-IT" sz="2000" u="none" dirty="0">
                <a:solidFill>
                  <a:srgbClr val="133880"/>
                </a:solidFill>
                <a:latin typeface="Arial" panose="020B0604020202020204" pitchFamily="34" charset="0"/>
              </a:rPr>
              <a:t>Sotto il profilo oggettivo:</a:t>
            </a:r>
          </a:p>
          <a:p>
            <a:pPr lvl="2" algn="just" eaLnBrk="1" hangingPunct="1">
              <a:spcBef>
                <a:spcPct val="20000"/>
              </a:spcBef>
              <a:buClr>
                <a:srgbClr val="005BA6"/>
              </a:buClr>
              <a:buFontTx/>
              <a:buChar char="-"/>
            </a:pPr>
            <a:r>
              <a:rPr lang="it-IT" sz="2000" u="none" dirty="0">
                <a:solidFill>
                  <a:srgbClr val="133880"/>
                </a:solidFill>
                <a:latin typeface="Arial" panose="020B0604020202020204" pitchFamily="34" charset="0"/>
              </a:rPr>
              <a:t> emissione di  fatture per beni e servizi non coerenti con l’attività del soggetto, specie se inerenti prestazioni consulenza ovvero beni immateriali</a:t>
            </a:r>
          </a:p>
          <a:p>
            <a:pPr lvl="2" algn="just" eaLnBrk="1" hangingPunct="1">
              <a:spcBef>
                <a:spcPct val="20000"/>
              </a:spcBef>
              <a:buClr>
                <a:srgbClr val="005BA6"/>
              </a:buClr>
              <a:buFontTx/>
              <a:buChar char="-"/>
            </a:pPr>
            <a:r>
              <a:rPr lang="it-IT" sz="2000" u="none" dirty="0">
                <a:solidFill>
                  <a:srgbClr val="133880"/>
                </a:solidFill>
                <a:latin typeface="Arial" panose="020B0604020202020204" pitchFamily="34" charset="0"/>
              </a:rPr>
              <a:t> incongruenze nella numerazione o negli importi delle fatture ovvero sospetta contraffazione delle stesse</a:t>
            </a:r>
          </a:p>
          <a:p>
            <a:pPr lvl="2" algn="just" eaLnBrk="1" hangingPunct="1">
              <a:spcBef>
                <a:spcPct val="20000"/>
              </a:spcBef>
              <a:buClr>
                <a:srgbClr val="005BA6"/>
              </a:buClr>
              <a:buFontTx/>
              <a:buChar char="-"/>
            </a:pPr>
            <a:r>
              <a:rPr lang="it-IT" sz="2000" u="none" dirty="0">
                <a:solidFill>
                  <a:srgbClr val="133880"/>
                </a:solidFill>
                <a:latin typeface="Arial" panose="020B0604020202020204" pitchFamily="34" charset="0"/>
              </a:rPr>
              <a:t> emissione di fatture a carico di controparti che risultano inesistenti o fittizie</a:t>
            </a:r>
          </a:p>
        </p:txBody>
      </p:sp>
    </p:spTree>
    <p:extLst>
      <p:ext uri="{BB962C8B-B14F-4D97-AF65-F5344CB8AC3E}">
        <p14:creationId xmlns:p14="http://schemas.microsoft.com/office/powerpoint/2010/main" val="34322767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idx="4294967295"/>
          </p:nvPr>
        </p:nvSpPr>
        <p:spPr bwMode="auto">
          <a:xfrm>
            <a:off x="467544" y="1467553"/>
            <a:ext cx="8424862"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Quaderni dell’antiriciclaggio – aprile 2015</a:t>
            </a:r>
          </a:p>
        </p:txBody>
      </p:sp>
      <p:sp>
        <p:nvSpPr>
          <p:cNvPr id="139267" name="Rectangle 3"/>
          <p:cNvSpPr txBox="1">
            <a:spLocks noChangeArrowheads="1"/>
          </p:cNvSpPr>
          <p:nvPr/>
        </p:nvSpPr>
        <p:spPr bwMode="auto">
          <a:xfrm>
            <a:off x="467544" y="1988840"/>
            <a:ext cx="7853362" cy="3960441"/>
          </a:xfrm>
          <a:prstGeom prst="rect">
            <a:avLst/>
          </a:prstGeom>
          <a:noFill/>
          <a:ln w="9525">
            <a:noFill/>
            <a:miter lim="800000"/>
            <a:headEnd/>
            <a:tailEnd/>
          </a:ln>
        </p:spPr>
        <p:txBody>
          <a:bodyPr/>
          <a:lstStyle/>
          <a:p>
            <a:pPr marL="808038" lvl="2" indent="-808038">
              <a:spcBef>
                <a:spcPct val="20000"/>
              </a:spcBef>
              <a:buClr>
                <a:schemeClr val="tx1"/>
              </a:buClr>
              <a:buFont typeface="Wingdings" charset="2"/>
              <a:buNone/>
              <a:defRPr/>
            </a:pPr>
            <a:r>
              <a:rPr lang="it-IT" sz="2000" b="1" u="none" dirty="0">
                <a:solidFill>
                  <a:srgbClr val="133880"/>
                </a:solidFill>
                <a:latin typeface="Arial" panose="020B0604020202020204" pitchFamily="34" charset="0"/>
              </a:rPr>
              <a:t>Casi ricorrenti</a:t>
            </a: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Sospetti trasferimenti di contante tra imprenditori</a:t>
            </a: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Interposizione di veicoli societari esteri per schermare la titolarità effettiva di </a:t>
            </a:r>
            <a:r>
              <a:rPr lang="it-IT" sz="2000" u="none" dirty="0" err="1">
                <a:solidFill>
                  <a:srgbClr val="133880"/>
                </a:solidFill>
                <a:latin typeface="Arial" panose="020B0604020202020204" pitchFamily="34" charset="0"/>
              </a:rPr>
              <a:t>asset</a:t>
            </a:r>
            <a:endParaRPr lang="it-IT" sz="2000" u="none" dirty="0">
              <a:solidFill>
                <a:srgbClr val="133880"/>
              </a:solidFill>
              <a:latin typeface="Arial" panose="020B0604020202020204" pitchFamily="34" charset="0"/>
            </a:endParaRP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Operatività di «compro-oro» connessa ad acquisto di polizze pegno</a:t>
            </a: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False fatturazioni nel settore dei metalli ferrosi</a:t>
            </a: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Rientro di fondi dall’estero mediante prelievi di contante su carte di credito</a:t>
            </a: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Utilizzo di carte prepagate per possibili frodi nelle fatturazioni</a:t>
            </a:r>
          </a:p>
          <a:p>
            <a:pPr marL="342900" lvl="2" indent="-342900">
              <a:spcBef>
                <a:spcPct val="20000"/>
              </a:spcBef>
              <a:buClr>
                <a:srgbClr val="00448B"/>
              </a:buClr>
              <a:buFont typeface="Arial" panose="020B0604020202020204" pitchFamily="34" charset="0"/>
              <a:buChar char="-"/>
              <a:defRPr/>
            </a:pPr>
            <a:r>
              <a:rPr lang="it-IT" sz="2000" u="none" dirty="0">
                <a:solidFill>
                  <a:srgbClr val="133880"/>
                </a:solidFill>
                <a:latin typeface="Arial" panose="020B0604020202020204" pitchFamily="34" charset="0"/>
              </a:rPr>
              <a:t>Frode carosello nel commercio di prodotti informatici</a:t>
            </a:r>
          </a:p>
        </p:txBody>
      </p:sp>
    </p:spTree>
    <p:extLst>
      <p:ext uri="{BB962C8B-B14F-4D97-AF65-F5344CB8AC3E}">
        <p14:creationId xmlns:p14="http://schemas.microsoft.com/office/powerpoint/2010/main" val="91031340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idx="4294967295"/>
          </p:nvPr>
        </p:nvSpPr>
        <p:spPr bwMode="auto">
          <a:xfrm>
            <a:off x="467544" y="1412776"/>
            <a:ext cx="8424863"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Quaderni dell’antiriciclaggio – aprile 2015</a:t>
            </a:r>
          </a:p>
        </p:txBody>
      </p:sp>
      <p:sp>
        <p:nvSpPr>
          <p:cNvPr id="139267" name="Rectangle 3"/>
          <p:cNvSpPr txBox="1">
            <a:spLocks noChangeArrowheads="1"/>
          </p:cNvSpPr>
          <p:nvPr/>
        </p:nvSpPr>
        <p:spPr bwMode="auto">
          <a:xfrm>
            <a:off x="465916" y="1916832"/>
            <a:ext cx="7853362" cy="4248471"/>
          </a:xfrm>
          <a:prstGeom prst="rect">
            <a:avLst/>
          </a:prstGeom>
          <a:noFill/>
          <a:ln w="9525">
            <a:noFill/>
            <a:miter lim="800000"/>
            <a:headEnd/>
            <a:tailEnd/>
          </a:ln>
        </p:spPr>
        <p:txBody>
          <a:bodyPr/>
          <a:lstStyle/>
          <a:p>
            <a:pPr marL="0" lvl="2" algn="just">
              <a:spcBef>
                <a:spcPct val="20000"/>
              </a:spcBef>
              <a:buClr>
                <a:srgbClr val="005BA6"/>
              </a:buClr>
              <a:defRPr/>
            </a:pPr>
            <a:r>
              <a:rPr lang="it-IT" sz="2000" b="1" u="none" dirty="0">
                <a:solidFill>
                  <a:srgbClr val="133880"/>
                </a:solidFill>
                <a:latin typeface="Arial" panose="020B0604020202020204" pitchFamily="34" charset="0"/>
              </a:rPr>
              <a:t>Casi emergenti</a:t>
            </a: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Operatività sospetta di una Onlus</a:t>
            </a: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Uso improprio di trust</a:t>
            </a: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Cessioni di rami d’azienda tra società cooperative con possibili finalità di evasione fiscale</a:t>
            </a: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Operatività preordinata a possibili finalità corruttive</a:t>
            </a: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Uso di contratti di affitto di ramo d’azienda per finalità </a:t>
            </a:r>
            <a:r>
              <a:rPr lang="it-IT" sz="2000" u="none" dirty="0" err="1">
                <a:solidFill>
                  <a:srgbClr val="133880"/>
                </a:solidFill>
                <a:latin typeface="Arial" panose="020B0604020202020204" pitchFamily="34" charset="0"/>
              </a:rPr>
              <a:t>dissimulatorie</a:t>
            </a:r>
            <a:endParaRPr lang="it-IT" sz="2000" u="none" dirty="0">
              <a:solidFill>
                <a:srgbClr val="133880"/>
              </a:solidFill>
              <a:latin typeface="Arial" panose="020B0604020202020204" pitchFamily="34" charset="0"/>
            </a:endParaRP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Distrazione di fondi all’estero sotto forma di pagamento di accordi transattivi</a:t>
            </a:r>
          </a:p>
          <a:p>
            <a:pPr marL="342900" lvl="1" indent="-342900" algn="just">
              <a:spcBef>
                <a:spcPct val="20000"/>
              </a:spcBef>
              <a:buClr>
                <a:srgbClr val="005BA6"/>
              </a:buClr>
              <a:buFontTx/>
              <a:buChar char="-"/>
              <a:defRPr/>
            </a:pPr>
            <a:r>
              <a:rPr lang="it-IT" sz="2000" u="none" dirty="0">
                <a:solidFill>
                  <a:srgbClr val="133880"/>
                </a:solidFill>
                <a:latin typeface="Arial" panose="020B0604020202020204" pitchFamily="34" charset="0"/>
              </a:rPr>
              <a:t>Possibili condotte finanziarie preordinate a bancarotta fraudolenta</a:t>
            </a:r>
          </a:p>
          <a:p>
            <a:pPr marL="808038" lvl="2" indent="-808038">
              <a:spcBef>
                <a:spcPct val="20000"/>
              </a:spcBef>
              <a:buClr>
                <a:srgbClr val="000000"/>
              </a:buClr>
              <a:buFont typeface="Wingdings" charset="2"/>
              <a:buAutoNum type="arabicPeriod"/>
              <a:defRPr/>
            </a:pPr>
            <a:endParaRPr lang="it-IT" sz="2400" u="none" dirty="0">
              <a:solidFill>
                <a:srgbClr val="333399"/>
              </a:solidFill>
            </a:endParaRPr>
          </a:p>
        </p:txBody>
      </p:sp>
    </p:spTree>
    <p:extLst>
      <p:ext uri="{BB962C8B-B14F-4D97-AF65-F5344CB8AC3E}">
        <p14:creationId xmlns:p14="http://schemas.microsoft.com/office/powerpoint/2010/main" val="191081946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bwMode="auto">
          <a:xfrm>
            <a:off x="467544" y="1417910"/>
            <a:ext cx="7992888" cy="4269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pPr>
            <a:r>
              <a:rPr kumimoji="1" lang="it-IT" sz="2200" dirty="0">
                <a:solidFill>
                  <a:srgbClr val="FB5D05"/>
                </a:solidFill>
                <a:latin typeface="Arial" panose="020B0604020202020204" pitchFamily="34" charset="0"/>
                <a:ea typeface="+mn-ea"/>
                <a:cs typeface="+mn-cs"/>
              </a:rPr>
              <a:t>Esclusione</a:t>
            </a:r>
          </a:p>
        </p:txBody>
      </p:sp>
      <p:sp>
        <p:nvSpPr>
          <p:cNvPr id="7" name="Rectangle 3"/>
          <p:cNvSpPr txBox="1">
            <a:spLocks noChangeArrowheads="1"/>
          </p:cNvSpPr>
          <p:nvPr/>
        </p:nvSpPr>
        <p:spPr>
          <a:xfrm>
            <a:off x="467544" y="1844824"/>
            <a:ext cx="8280920" cy="3529012"/>
          </a:xfrm>
          <a:prstGeom prst="rect">
            <a:avLst/>
          </a:prstGeom>
          <a:noFill/>
        </p:spPr>
        <p:txBody>
          <a:bodyPr/>
          <a:lstStyle/>
          <a:p>
            <a:pPr marL="342900" indent="-342900" algn="just">
              <a:lnSpc>
                <a:spcPct val="90000"/>
              </a:lnSpc>
              <a:spcBef>
                <a:spcPct val="20000"/>
              </a:spcBef>
              <a:buClr>
                <a:schemeClr val="accent2"/>
              </a:buClr>
              <a:buFont typeface="Wingdings" pitchFamily="2" charset="2"/>
              <a:buNone/>
              <a:defRPr/>
            </a:pPr>
            <a:r>
              <a:rPr lang="it-IT" sz="2000" u="none" dirty="0">
                <a:solidFill>
                  <a:srgbClr val="133880"/>
                </a:solidFill>
                <a:latin typeface="Arial" panose="020B0604020202020204" pitchFamily="34" charset="0"/>
              </a:rPr>
              <a:t>L’obbligo di segnalazione </a:t>
            </a:r>
            <a:r>
              <a:rPr lang="it-IT" sz="2000" b="1" u="none" dirty="0">
                <a:solidFill>
                  <a:srgbClr val="133880"/>
                </a:solidFill>
                <a:latin typeface="Arial" panose="020B0604020202020204" pitchFamily="34" charset="0"/>
              </a:rPr>
              <a:t>non</a:t>
            </a:r>
            <a:r>
              <a:rPr lang="it-IT" sz="2000" u="none" dirty="0">
                <a:solidFill>
                  <a:srgbClr val="133880"/>
                </a:solidFill>
                <a:latin typeface="Arial" panose="020B0604020202020204" pitchFamily="34" charset="0"/>
              </a:rPr>
              <a:t> si applica ai professionisti in relazione:</a:t>
            </a:r>
          </a:p>
          <a:p>
            <a:pPr marL="342900" indent="-342900" algn="just">
              <a:lnSpc>
                <a:spcPct val="90000"/>
              </a:lnSpc>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alle informazioni ricevute dal cliente o ottenute riguardo allo stesso durante l’attività di difesa o rappresentanza in un procedimento giudiziario, compresa la consulenza sull’eventualità di intentare o evitare un procedimento, ove tali informazioni siano ricevute o ottenute prima, durante o dopo il procedimento stesso (art. 35 comma 5)</a:t>
            </a:r>
          </a:p>
          <a:p>
            <a:pPr marL="342900" indent="-342900" algn="just">
              <a:lnSpc>
                <a:spcPct val="90000"/>
              </a:lnSpc>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in occasione di giudizi arbitrali o di risoluzione di controversie innanzi a organismi di conciliazione previsti dalla legge</a:t>
            </a:r>
          </a:p>
        </p:txBody>
      </p:sp>
    </p:spTree>
    <p:extLst>
      <p:ext uri="{BB962C8B-B14F-4D97-AF65-F5344CB8AC3E}">
        <p14:creationId xmlns:p14="http://schemas.microsoft.com/office/powerpoint/2010/main" val="233309683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bwMode="auto">
          <a:xfrm>
            <a:off x="391344" y="1340769"/>
            <a:ext cx="8069088"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pPr>
            <a:r>
              <a:rPr kumimoji="1" lang="it-IT" sz="2200" dirty="0">
                <a:solidFill>
                  <a:srgbClr val="FB5D05"/>
                </a:solidFill>
                <a:latin typeface="Arial" panose="020B0604020202020204" pitchFamily="34" charset="0"/>
                <a:ea typeface="+mn-ea"/>
                <a:cs typeface="+mn-cs"/>
              </a:rPr>
              <a:t>Tempi della segnalazione</a:t>
            </a:r>
          </a:p>
        </p:txBody>
      </p:sp>
      <p:sp>
        <p:nvSpPr>
          <p:cNvPr id="8" name="Rectangle 3"/>
          <p:cNvSpPr txBox="1">
            <a:spLocks noChangeArrowheads="1"/>
          </p:cNvSpPr>
          <p:nvPr/>
        </p:nvSpPr>
        <p:spPr>
          <a:xfrm>
            <a:off x="395536" y="1844824"/>
            <a:ext cx="8352928" cy="4221088"/>
          </a:xfrm>
          <a:prstGeom prst="rect">
            <a:avLst/>
          </a:prstGeom>
          <a:noFill/>
        </p:spPr>
        <p:txBody>
          <a:bodyPr/>
          <a:lstStyle/>
          <a:p>
            <a:pPr marL="342900" indent="-342900"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La segnalazione va effettuata prima del compimento dell’operazione, senza ritardo (art. 35, comma 1)</a:t>
            </a:r>
          </a:p>
          <a:p>
            <a:pPr marL="342900" indent="-342900"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	</a:t>
            </a:r>
          </a:p>
          <a:p>
            <a:pPr marL="342900" indent="-342900"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Prima di effettuare la segnalazione, il professionista si astiene dall’esecuzione dell’operazione, salvi i casi in cui il differimento dell’operazione possa ostacolare le indagini (art. 35, comma 2)</a:t>
            </a:r>
          </a:p>
          <a:p>
            <a:pPr marL="342900" indent="-342900"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	</a:t>
            </a:r>
          </a:p>
          <a:p>
            <a:pPr marL="342900" indent="-342900"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La UIF può sospendere l’operazione sospetta per un massimo di 5 giorni, sempre che questo non pregiudichi il corso delle indagini (art. 6, comma 4, lett. c)</a:t>
            </a:r>
          </a:p>
        </p:txBody>
      </p:sp>
    </p:spTree>
    <p:extLst>
      <p:ext uri="{BB962C8B-B14F-4D97-AF65-F5344CB8AC3E}">
        <p14:creationId xmlns:p14="http://schemas.microsoft.com/office/powerpoint/2010/main" val="409138968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idx="4294967295"/>
          </p:nvPr>
        </p:nvSpPr>
        <p:spPr bwMode="auto">
          <a:xfrm>
            <a:off x="460698" y="1368525"/>
            <a:ext cx="8071742" cy="4762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Modalità di segnalazione</a:t>
            </a:r>
          </a:p>
        </p:txBody>
      </p:sp>
      <p:sp>
        <p:nvSpPr>
          <p:cNvPr id="151555" name="Rectangle 7"/>
          <p:cNvSpPr>
            <a:spLocks noChangeArrowheads="1"/>
          </p:cNvSpPr>
          <p:nvPr/>
        </p:nvSpPr>
        <p:spPr bwMode="auto">
          <a:xfrm>
            <a:off x="468313" y="1944217"/>
            <a:ext cx="828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u="none" dirty="0">
                <a:solidFill>
                  <a:srgbClr val="133880"/>
                </a:solidFill>
                <a:latin typeface="Arial" panose="020B0604020202020204" pitchFamily="34" charset="0"/>
              </a:rPr>
              <a:t>Solo per via telematica:</a:t>
            </a:r>
          </a:p>
          <a:p>
            <a:pPr marL="342900" indent="-342900" algn="just">
              <a:buFontTx/>
              <a:buChar char="-"/>
            </a:pPr>
            <a:r>
              <a:rPr lang="it-IT" sz="2000" u="none" dirty="0">
                <a:solidFill>
                  <a:srgbClr val="133880"/>
                </a:solidFill>
                <a:latin typeface="Arial" panose="020B0604020202020204" pitchFamily="34" charset="0"/>
              </a:rPr>
              <a:t>tramite il portale della Banca d’Italia, mediante data entry o upload di </a:t>
            </a:r>
            <a:r>
              <a:rPr lang="it-IT" sz="2000" u="none" dirty="0" err="1">
                <a:solidFill>
                  <a:srgbClr val="133880"/>
                </a:solidFill>
                <a:latin typeface="Arial" panose="020B0604020202020204" pitchFamily="34" charset="0"/>
              </a:rPr>
              <a:t>files</a:t>
            </a:r>
            <a:r>
              <a:rPr lang="it-IT" sz="2000" u="none" dirty="0">
                <a:solidFill>
                  <a:srgbClr val="133880"/>
                </a:solidFill>
                <a:latin typeface="Arial" panose="020B0604020202020204" pitchFamily="34" charset="0"/>
              </a:rPr>
              <a:t>, previa registrazione</a:t>
            </a:r>
          </a:p>
          <a:p>
            <a:pPr marL="342900" indent="-342900" algn="just">
              <a:buFontTx/>
              <a:buChar char="-"/>
            </a:pPr>
            <a:r>
              <a:rPr lang="it-IT" sz="2000" u="none" dirty="0">
                <a:solidFill>
                  <a:srgbClr val="133880"/>
                </a:solidFill>
                <a:latin typeface="Arial" panose="020B0604020202020204" pitchFamily="34" charset="0"/>
              </a:rPr>
              <a:t>dal 18 maggio 2017, tramite il CNDCEC, in forma anonima; la piattaforma è raggiungibile accedendo dalla home page del sito </a:t>
            </a:r>
            <a:r>
              <a:rPr lang="it-IT" sz="2000" u="none" dirty="0">
                <a:solidFill>
                  <a:srgbClr val="133880"/>
                </a:solidFill>
                <a:latin typeface="Arial" panose="020B0604020202020204" pitchFamily="34" charset="0"/>
                <a:hlinkClick r:id="rId2"/>
              </a:rPr>
              <a:t>www.commercialisti.it</a:t>
            </a:r>
            <a:r>
              <a:rPr lang="it-IT" sz="2000" u="none" dirty="0">
                <a:solidFill>
                  <a:srgbClr val="133880"/>
                </a:solidFill>
                <a:latin typeface="Arial" panose="020B0604020202020204" pitchFamily="34" charset="0"/>
              </a:rPr>
              <a:t> oppure direttamente al sito </a:t>
            </a:r>
            <a:r>
              <a:rPr lang="it-IT" sz="2000" u="none" dirty="0">
                <a:solidFill>
                  <a:srgbClr val="133880"/>
                </a:solidFill>
                <a:latin typeface="Arial" panose="020B0604020202020204" pitchFamily="34" charset="0"/>
                <a:hlinkClick r:id="rId3"/>
              </a:rPr>
              <a:t>https://antiriciclaggiopro.it</a:t>
            </a:r>
            <a:r>
              <a:rPr lang="it-IT" sz="2000" u="none" dirty="0">
                <a:solidFill>
                  <a:srgbClr val="133880"/>
                </a:solidFill>
                <a:latin typeface="Arial" panose="020B0604020202020204" pitchFamily="34" charset="0"/>
              </a:rPr>
              <a:t> (</a:t>
            </a:r>
            <a:r>
              <a:rPr lang="it-IT" sz="2000" u="none" dirty="0" err="1">
                <a:solidFill>
                  <a:srgbClr val="133880"/>
                </a:solidFill>
                <a:latin typeface="Arial" panose="020B0604020202020204" pitchFamily="34" charset="0"/>
              </a:rPr>
              <a:t>d.m.</a:t>
            </a:r>
            <a:r>
              <a:rPr lang="it-IT" sz="2000" u="none" dirty="0">
                <a:solidFill>
                  <a:srgbClr val="133880"/>
                </a:solidFill>
                <a:latin typeface="Arial" panose="020B0604020202020204" pitchFamily="34" charset="0"/>
              </a:rPr>
              <a:t> 4 maggio 2012)</a:t>
            </a:r>
          </a:p>
        </p:txBody>
      </p:sp>
    </p:spTree>
    <p:extLst>
      <p:ext uri="{BB962C8B-B14F-4D97-AF65-F5344CB8AC3E}">
        <p14:creationId xmlns:p14="http://schemas.microsoft.com/office/powerpoint/2010/main" val="13591478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bwMode="auto">
          <a:xfrm>
            <a:off x="467544" y="1412776"/>
            <a:ext cx="6372225" cy="576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pPr>
            <a:r>
              <a:rPr kumimoji="1" lang="it-IT" sz="2200" dirty="0">
                <a:solidFill>
                  <a:srgbClr val="FB5D05"/>
                </a:solidFill>
                <a:latin typeface="Arial" panose="020B0604020202020204" pitchFamily="34" charset="0"/>
                <a:ea typeface="+mn-ea"/>
                <a:cs typeface="+mn-cs"/>
              </a:rPr>
              <a:t>Riservatezza</a:t>
            </a:r>
          </a:p>
        </p:txBody>
      </p:sp>
      <p:sp>
        <p:nvSpPr>
          <p:cNvPr id="8" name="Rectangle 3"/>
          <p:cNvSpPr txBox="1">
            <a:spLocks noChangeArrowheads="1"/>
          </p:cNvSpPr>
          <p:nvPr/>
        </p:nvSpPr>
        <p:spPr>
          <a:xfrm>
            <a:off x="539552" y="1844824"/>
            <a:ext cx="8208912" cy="2304256"/>
          </a:xfrm>
          <a:prstGeom prst="rect">
            <a:avLst/>
          </a:prstGeom>
          <a:noFill/>
        </p:spPr>
        <p:txBody>
          <a:bodyPr/>
          <a:lstStyle/>
          <a:p>
            <a:pPr marL="342900" lvl="1" indent="-342900" algn="just">
              <a:lnSpc>
                <a:spcPct val="90000"/>
              </a:lnSpc>
              <a:spcBef>
                <a:spcPct val="20000"/>
              </a:spcBef>
              <a:buClr>
                <a:schemeClr val="tx1"/>
              </a:buClr>
              <a:buFontTx/>
              <a:buChar char="-"/>
              <a:defRPr/>
            </a:pPr>
            <a:r>
              <a:rPr lang="it-IT" sz="2000" u="none" dirty="0">
                <a:solidFill>
                  <a:srgbClr val="133880"/>
                </a:solidFill>
                <a:latin typeface="Arial" panose="020B0604020202020204" pitchFamily="34" charset="0"/>
              </a:rPr>
              <a:t>E’ fatto divieto di dare comunicazione della segnalazione al soggetto interessato o a terzi</a:t>
            </a:r>
          </a:p>
          <a:p>
            <a:pPr marL="342900" lvl="1" indent="-342900" algn="just">
              <a:lnSpc>
                <a:spcPct val="90000"/>
              </a:lnSpc>
              <a:spcBef>
                <a:spcPct val="20000"/>
              </a:spcBef>
              <a:buClr>
                <a:schemeClr val="tx1"/>
              </a:buClr>
              <a:buFontTx/>
              <a:buChar char="-"/>
              <a:defRPr/>
            </a:pPr>
            <a:r>
              <a:rPr lang="it-IT" sz="2000" u="none" dirty="0">
                <a:solidFill>
                  <a:srgbClr val="133880"/>
                </a:solidFill>
                <a:latin typeface="Arial" panose="020B0604020202020204" pitchFamily="34" charset="0"/>
              </a:rPr>
              <a:t>Il nominativo del segnalante non può essere inserito nel fascicolo del PM né in quello del dibattimento e la sua identità non può essere rivelata a meno che  l’autorità giudiziaria non disponga altrimenti, con provvedimento motivato, quando lo ritenga indispensabile ai fini dell’accertamento dei reati per i quali si procede (art. 38 comma 3)</a:t>
            </a:r>
          </a:p>
        </p:txBody>
      </p:sp>
    </p:spTree>
    <p:extLst>
      <p:ext uri="{BB962C8B-B14F-4D97-AF65-F5344CB8AC3E}">
        <p14:creationId xmlns:p14="http://schemas.microsoft.com/office/powerpoint/2010/main" val="403103651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bwMode="auto">
          <a:xfrm>
            <a:off x="515169" y="1484784"/>
            <a:ext cx="7920880" cy="576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pPr>
            <a:r>
              <a:rPr kumimoji="1" lang="it-IT" sz="2200" dirty="0">
                <a:solidFill>
                  <a:srgbClr val="FB5D05"/>
                </a:solidFill>
                <a:latin typeface="Arial" panose="020B0604020202020204" pitchFamily="34" charset="0"/>
                <a:ea typeface="+mn-ea"/>
                <a:cs typeface="+mn-cs"/>
              </a:rPr>
              <a:t>Responsabilità</a:t>
            </a:r>
          </a:p>
        </p:txBody>
      </p:sp>
      <p:sp>
        <p:nvSpPr>
          <p:cNvPr id="8" name="Rectangle 3"/>
          <p:cNvSpPr txBox="1">
            <a:spLocks noChangeArrowheads="1"/>
          </p:cNvSpPr>
          <p:nvPr/>
        </p:nvSpPr>
        <p:spPr>
          <a:xfrm>
            <a:off x="539552" y="1916832"/>
            <a:ext cx="8280920" cy="3312368"/>
          </a:xfrm>
          <a:prstGeom prst="rect">
            <a:avLst/>
          </a:prstGeom>
          <a:noFill/>
        </p:spPr>
        <p:txBody>
          <a:bodyPr/>
          <a:lstStyle/>
          <a:p>
            <a:pPr marL="0" lvl="1" indent="-92075" algn="just">
              <a:lnSpc>
                <a:spcPct val="90000"/>
              </a:lnSpc>
              <a:spcBef>
                <a:spcPct val="20000"/>
              </a:spcBef>
              <a:buClr>
                <a:schemeClr val="tx1"/>
              </a:buClr>
              <a:defRPr/>
            </a:pPr>
            <a:r>
              <a:rPr lang="it-IT" sz="2000" u="none" dirty="0">
                <a:solidFill>
                  <a:srgbClr val="133880"/>
                </a:solidFill>
                <a:latin typeface="Arial" panose="020B0604020202020204" pitchFamily="34" charset="0"/>
              </a:rPr>
              <a:t>Le comunicazioni delle informazioni effettuate in buona fede dal professionista o dai suoi dipendenti ai fini della SOS, non costituiscono violazione di eventuali restrizioni alla comunicazione di informazioni imposte in sede contrattuale o da disposizioni legislative, regolamentari o amministrative</a:t>
            </a:r>
          </a:p>
          <a:p>
            <a:pPr marL="355600" lvl="2" indent="9525" algn="just">
              <a:lnSpc>
                <a:spcPct val="90000"/>
              </a:lnSpc>
              <a:spcBef>
                <a:spcPct val="20000"/>
              </a:spcBef>
              <a:buClr>
                <a:schemeClr val="tx1"/>
              </a:buClr>
              <a:buFont typeface="Wingdings" pitchFamily="2" charset="2"/>
              <a:buNone/>
              <a:defRPr/>
            </a:pPr>
            <a:endParaRPr lang="it-IT" sz="2000" u="none" dirty="0">
              <a:solidFill>
                <a:srgbClr val="133880"/>
              </a:solidFill>
              <a:latin typeface="Arial" panose="020B0604020202020204" pitchFamily="34" charset="0"/>
            </a:endParaRPr>
          </a:p>
          <a:p>
            <a:pPr marL="0" lvl="1" indent="-92075" algn="just">
              <a:lnSpc>
                <a:spcPct val="90000"/>
              </a:lnSpc>
              <a:spcBef>
                <a:spcPct val="20000"/>
              </a:spcBef>
              <a:buClr>
                <a:schemeClr val="tx1"/>
              </a:buClr>
              <a:defRPr/>
            </a:pPr>
            <a:r>
              <a:rPr lang="it-IT" sz="2000" u="none" dirty="0">
                <a:solidFill>
                  <a:srgbClr val="133880"/>
                </a:solidFill>
                <a:latin typeface="Arial" panose="020B0604020202020204" pitchFamily="34" charset="0"/>
              </a:rPr>
              <a:t>Non sussiste responsabilità di alcun tipo anche nelle ipotesi in cui colui che effettua le comunicazioni non sia a conoscenza dell’attività criminosa sottostante e a prescindere dal fatto che l’attività illegale sia stata realizzata</a:t>
            </a:r>
          </a:p>
        </p:txBody>
      </p:sp>
    </p:spTree>
    <p:extLst>
      <p:ext uri="{BB962C8B-B14F-4D97-AF65-F5344CB8AC3E}">
        <p14:creationId xmlns:p14="http://schemas.microsoft.com/office/powerpoint/2010/main" val="166855006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781300"/>
            <a:ext cx="7772400" cy="2016125"/>
          </a:xfrm>
          <a:prstGeom prst="rect">
            <a:avLst/>
          </a:prstGeom>
        </p:spPr>
        <p:txBody>
          <a:bodyPr/>
          <a:lstStyle/>
          <a:p>
            <a:pPr algn="ctr" eaLnBrk="0" hangingPunct="0">
              <a:defRPr/>
            </a:pPr>
            <a:r>
              <a:rPr kumimoji="1" lang="it-IT" sz="4000" u="none" dirty="0">
                <a:solidFill>
                  <a:srgbClr val="FB5D05"/>
                </a:solidFill>
                <a:latin typeface="Arial" panose="020B0604020202020204" pitchFamily="34" charset="0"/>
              </a:rPr>
              <a:t>Comunicazioni oggettive</a:t>
            </a:r>
          </a:p>
        </p:txBody>
      </p:sp>
    </p:spTree>
    <p:extLst>
      <p:ext uri="{BB962C8B-B14F-4D97-AF65-F5344CB8AC3E}">
        <p14:creationId xmlns:p14="http://schemas.microsoft.com/office/powerpoint/2010/main" val="1578000622"/>
      </p:ext>
    </p:extLst>
  </p:cSld>
  <p:clrMapOvr>
    <a:masterClrMapping/>
  </p:clrMapOvr>
  <p:transition spd="med">
    <p:fade thruBlk="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idx="4294967295"/>
          </p:nvPr>
        </p:nvSpPr>
        <p:spPr bwMode="auto">
          <a:xfrm>
            <a:off x="467544" y="1484784"/>
            <a:ext cx="8064896"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Comunicazioni oggettive (art. 47)</a:t>
            </a:r>
          </a:p>
        </p:txBody>
      </p:sp>
      <p:sp>
        <p:nvSpPr>
          <p:cNvPr id="117763" name="Rectangle 3"/>
          <p:cNvSpPr txBox="1">
            <a:spLocks noChangeArrowheads="1"/>
          </p:cNvSpPr>
          <p:nvPr/>
        </p:nvSpPr>
        <p:spPr bwMode="auto">
          <a:xfrm>
            <a:off x="467544" y="1988840"/>
            <a:ext cx="8280920" cy="3744416"/>
          </a:xfrm>
          <a:prstGeom prst="rect">
            <a:avLst/>
          </a:prstGeom>
          <a:noFill/>
          <a:ln w="9525">
            <a:noFill/>
            <a:miter lim="800000"/>
            <a:headEnd/>
            <a:tailEnd/>
          </a:ln>
        </p:spPr>
        <p:txBody>
          <a:bodyPr/>
          <a:lstStyle/>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I soggetti obbligati inviano alla UIF, con cadenza periodica, dati e informazioni individuati in base a criteri oggettivi, concernenti operazioni a rischio di R e FT</a:t>
            </a:r>
          </a:p>
          <a:p>
            <a:pPr algn="just">
              <a:spcBef>
                <a:spcPct val="20000"/>
              </a:spcBef>
              <a:buClr>
                <a:schemeClr val="tx1"/>
              </a:buClr>
              <a:buFont typeface="Wingdings" pitchFamily="2" charset="2"/>
              <a:buNone/>
              <a:defRPr/>
            </a:pPr>
            <a:endParaRPr lang="it-IT" sz="2000" u="none" dirty="0">
              <a:solidFill>
                <a:srgbClr val="133880"/>
              </a:solidFill>
              <a:latin typeface="Arial" panose="020B0604020202020204" pitchFamily="34" charset="0"/>
            </a:endParaRPr>
          </a:p>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I dati sono impiegati per l’approfondimento di operazioni sospette e per effettuare analisi di fenomeni o tipologie di R o FT</a:t>
            </a:r>
          </a:p>
          <a:p>
            <a:pPr algn="just">
              <a:spcBef>
                <a:spcPct val="20000"/>
              </a:spcBef>
              <a:buClr>
                <a:schemeClr val="tx1"/>
              </a:buClr>
              <a:buFont typeface="Wingdings" pitchFamily="2" charset="2"/>
              <a:buNone/>
              <a:defRPr/>
            </a:pPr>
            <a:endParaRPr lang="it-IT" sz="2000" u="none" dirty="0">
              <a:solidFill>
                <a:srgbClr val="133880"/>
              </a:solidFill>
              <a:latin typeface="Arial" panose="020B0604020202020204" pitchFamily="34" charset="0"/>
            </a:endParaRPr>
          </a:p>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La UIF emanerà apposite istruzioni</a:t>
            </a:r>
          </a:p>
          <a:p>
            <a:pPr algn="just">
              <a:spcBef>
                <a:spcPct val="20000"/>
              </a:spcBef>
              <a:buClr>
                <a:schemeClr val="tx1"/>
              </a:buClr>
              <a:buFont typeface="Wingdings" pitchFamily="2" charset="2"/>
              <a:buNone/>
              <a:defRPr/>
            </a:pPr>
            <a:endParaRPr lang="it-IT" sz="2000" u="none" dirty="0">
              <a:solidFill>
                <a:srgbClr val="133880"/>
              </a:solidFill>
              <a:latin typeface="Arial" panose="020B0604020202020204" pitchFamily="34" charset="0"/>
            </a:endParaRPr>
          </a:p>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Rimane fermo l’obbligo di segnalazione di operazione sospetta</a:t>
            </a:r>
          </a:p>
        </p:txBody>
      </p:sp>
    </p:spTree>
    <p:extLst>
      <p:ext uri="{BB962C8B-B14F-4D97-AF65-F5344CB8AC3E}">
        <p14:creationId xmlns:p14="http://schemas.microsoft.com/office/powerpoint/2010/main" val="2992995084"/>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DETERMINAZIONE DEL RISCHIO RESIDUO E AZIONI DI MITIGAZIONE</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1916832"/>
            <a:ext cx="8136904" cy="4204050"/>
          </a:xfrm>
          <a:prstGeom prst="rect">
            <a:avLst/>
          </a:prstGeom>
          <a:noFill/>
          <a:ln/>
        </p:spPr>
        <p:txBody>
          <a:bodyPr/>
          <a:lstStyle/>
          <a:p>
            <a:pPr lvl="0" eaLnBrk="0" hangingPunct="0">
              <a:lnSpc>
                <a:spcPct val="90000"/>
              </a:lnSpc>
              <a:spcBef>
                <a:spcPct val="20000"/>
              </a:spcBef>
              <a:buClr>
                <a:srgbClr val="ED7D31"/>
              </a:buClr>
              <a:defRPr/>
            </a:pPr>
            <a:r>
              <a:rPr lang="it-IT" sz="2000" u="none" dirty="0" smtClean="0">
                <a:solidFill>
                  <a:srgbClr val="133880"/>
                </a:solidFill>
                <a:latin typeface="Arial" panose="020B0604020202020204" pitchFamily="34" charset="0"/>
              </a:rPr>
              <a:t>L’inserimento del rischio inerente </a:t>
            </a:r>
            <a:r>
              <a:rPr lang="it-IT" sz="2000" u="none" dirty="0">
                <a:solidFill>
                  <a:srgbClr val="133880"/>
                </a:solidFill>
                <a:latin typeface="Arial" panose="020B0604020202020204" pitchFamily="34" charset="0"/>
              </a:rPr>
              <a:t>e </a:t>
            </a:r>
            <a:r>
              <a:rPr lang="it-IT" sz="2000" u="none" dirty="0" smtClean="0">
                <a:solidFill>
                  <a:srgbClr val="133880"/>
                </a:solidFill>
                <a:latin typeface="Arial" panose="020B0604020202020204" pitchFamily="34" charset="0"/>
              </a:rPr>
              <a:t>della vulnerabilità nella seguente </a:t>
            </a:r>
            <a:r>
              <a:rPr lang="it-IT" sz="2000" u="none" dirty="0">
                <a:solidFill>
                  <a:srgbClr val="133880"/>
                </a:solidFill>
                <a:latin typeface="Arial" panose="020B0604020202020204" pitchFamily="34" charset="0"/>
              </a:rPr>
              <a:t>matrice </a:t>
            </a:r>
            <a:r>
              <a:rPr lang="it-IT" sz="2000" u="none" dirty="0" smtClean="0">
                <a:solidFill>
                  <a:srgbClr val="133880"/>
                </a:solidFill>
                <a:latin typeface="Arial" panose="020B0604020202020204" pitchFamily="34" charset="0"/>
              </a:rPr>
              <a:t>di calcolo consente </a:t>
            </a:r>
            <a:r>
              <a:rPr lang="it-IT" sz="2000" u="none" dirty="0">
                <a:solidFill>
                  <a:srgbClr val="133880"/>
                </a:solidFill>
                <a:latin typeface="Arial" panose="020B0604020202020204" pitchFamily="34" charset="0"/>
              </a:rPr>
              <a:t>di determinare il rischio </a:t>
            </a:r>
            <a:r>
              <a:rPr lang="it-IT" sz="2000" u="none" dirty="0" smtClean="0">
                <a:solidFill>
                  <a:srgbClr val="133880"/>
                </a:solidFill>
                <a:latin typeface="Arial" panose="020B0604020202020204" pitchFamily="34" charset="0"/>
              </a:rPr>
              <a:t>residuo</a:t>
            </a:r>
          </a:p>
          <a:p>
            <a:pPr lvl="0" eaLnBrk="0" hangingPunct="0">
              <a:lnSpc>
                <a:spcPct val="90000"/>
              </a:lnSpc>
              <a:spcBef>
                <a:spcPct val="20000"/>
              </a:spcBef>
              <a:buClr>
                <a:srgbClr val="ED7D31"/>
              </a:buClr>
              <a:defRPr/>
            </a:pPr>
            <a:r>
              <a:rPr lang="it-IT" sz="2000" u="none" dirty="0" smtClean="0">
                <a:solidFill>
                  <a:srgbClr val="133880"/>
                </a:solidFill>
                <a:latin typeface="Arial" panose="020B0604020202020204" pitchFamily="34" charset="0"/>
              </a:rPr>
              <a:t>La matrice si basa su una </a:t>
            </a:r>
            <a:r>
              <a:rPr lang="it-IT" sz="2000" u="none" dirty="0" smtClean="0">
                <a:solidFill>
                  <a:srgbClr val="133880"/>
                </a:solidFill>
                <a:latin typeface="Arial" panose="020B0604020202020204" pitchFamily="34" charset="0"/>
              </a:rPr>
              <a:t>ponderazione del 40% </a:t>
            </a:r>
            <a:r>
              <a:rPr lang="it-IT" sz="2000" u="none" dirty="0" smtClean="0">
                <a:solidFill>
                  <a:srgbClr val="133880"/>
                </a:solidFill>
                <a:latin typeface="Arial" panose="020B0604020202020204" pitchFamily="34" charset="0"/>
              </a:rPr>
              <a:t>del rischio inerente </a:t>
            </a:r>
            <a:r>
              <a:rPr lang="it-IT" sz="2000" u="none" dirty="0" smtClean="0">
                <a:solidFill>
                  <a:srgbClr val="133880"/>
                </a:solidFill>
                <a:latin typeface="Arial" panose="020B0604020202020204" pitchFamily="34" charset="0"/>
              </a:rPr>
              <a:t>e </a:t>
            </a:r>
            <a:r>
              <a:rPr lang="it-IT" sz="2000" u="none" dirty="0" smtClean="0">
                <a:solidFill>
                  <a:srgbClr val="133880"/>
                </a:solidFill>
                <a:latin typeface="Arial" panose="020B0604020202020204" pitchFamily="34" charset="0"/>
              </a:rPr>
              <a:t>del 60</a:t>
            </a:r>
            <a:r>
              <a:rPr lang="it-IT" sz="2000" u="none" dirty="0" smtClean="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della vulnerabilità, </a:t>
            </a:r>
            <a:r>
              <a:rPr lang="it-IT" sz="2000" u="none" dirty="0" smtClean="0">
                <a:solidFill>
                  <a:srgbClr val="133880"/>
                </a:solidFill>
                <a:latin typeface="Arial" panose="020B0604020202020204" pitchFamily="34" charset="0"/>
              </a:rPr>
              <a:t>muovendo dalla presupposto che la componente di vulnerabilità abbia più rilevanza nel determinare il livello di rischio </a:t>
            </a:r>
            <a:r>
              <a:rPr lang="it-IT" sz="2000" u="none" dirty="0" smtClean="0">
                <a:solidFill>
                  <a:srgbClr val="133880"/>
                </a:solidFill>
                <a:latin typeface="Arial" panose="020B0604020202020204" pitchFamily="34" charset="0"/>
              </a:rPr>
              <a:t>residuo</a:t>
            </a:r>
            <a:endParaRPr lang="it-IT" sz="2000"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pic>
        <p:nvPicPr>
          <p:cNvPr id="3" name="Immagine 2"/>
          <p:cNvPicPr>
            <a:picLocks noChangeAspect="1"/>
          </p:cNvPicPr>
          <p:nvPr/>
        </p:nvPicPr>
        <p:blipFill>
          <a:blip r:embed="rId3" cstate="print"/>
          <a:stretch>
            <a:fillRect/>
          </a:stretch>
        </p:blipFill>
        <p:spPr>
          <a:xfrm>
            <a:off x="702220" y="3717032"/>
            <a:ext cx="7236296" cy="2520280"/>
          </a:xfrm>
          <a:prstGeom prst="rect">
            <a:avLst/>
          </a:prstGeom>
        </p:spPr>
      </p:pic>
    </p:spTree>
    <p:extLst>
      <p:ext uri="{BB962C8B-B14F-4D97-AF65-F5344CB8AC3E}">
        <p14:creationId xmlns:p14="http://schemas.microsoft.com/office/powerpoint/2010/main" val="2415823509"/>
      </p:ext>
    </p:extLst>
  </p:cSld>
  <p:clrMapOvr>
    <a:masterClrMapping/>
  </p:clrMapOvr>
  <p:transition spd="med">
    <p:fade thruBlk="1"/>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idx="4294967295"/>
          </p:nvPr>
        </p:nvSpPr>
        <p:spPr bwMode="auto">
          <a:xfrm>
            <a:off x="467544" y="1484784"/>
            <a:ext cx="8064896"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smtClean="0">
                <a:solidFill>
                  <a:srgbClr val="FB5D05"/>
                </a:solidFill>
                <a:latin typeface="Arial" panose="020B0604020202020204" pitchFamily="34" charset="0"/>
                <a:ea typeface="+mn-ea"/>
                <a:cs typeface="+mn-cs"/>
              </a:rPr>
              <a:t>Istruzioni in materia di comunicazioni oggettive per intermediari finanziari</a:t>
            </a:r>
            <a:endParaRPr kumimoji="1" lang="it-IT" sz="2200" dirty="0">
              <a:solidFill>
                <a:srgbClr val="FB5D05"/>
              </a:solidFill>
              <a:latin typeface="Arial" panose="020B0604020202020204" pitchFamily="34" charset="0"/>
              <a:ea typeface="+mn-ea"/>
              <a:cs typeface="+mn-cs"/>
            </a:endParaRPr>
          </a:p>
        </p:txBody>
      </p:sp>
      <p:sp>
        <p:nvSpPr>
          <p:cNvPr id="117763" name="Rectangle 3"/>
          <p:cNvSpPr txBox="1">
            <a:spLocks noChangeArrowheads="1"/>
          </p:cNvSpPr>
          <p:nvPr/>
        </p:nvSpPr>
        <p:spPr bwMode="auto">
          <a:xfrm>
            <a:off x="456603" y="2204864"/>
            <a:ext cx="8280920" cy="3744416"/>
          </a:xfrm>
          <a:prstGeom prst="rect">
            <a:avLst/>
          </a:prstGeom>
          <a:noFill/>
          <a:ln w="9525">
            <a:noFill/>
            <a:miter lim="800000"/>
            <a:headEnd/>
            <a:tailEnd/>
          </a:ln>
        </p:spPr>
        <p:txBody>
          <a:bodyPr/>
          <a:lstStyle/>
          <a:p>
            <a:pPr algn="just">
              <a:spcBef>
                <a:spcPct val="20000"/>
              </a:spcBef>
              <a:buClr>
                <a:schemeClr val="tx1"/>
              </a:buClr>
              <a:buFont typeface="Wingdings" pitchFamily="2" charset="2"/>
              <a:buNone/>
              <a:defRPr/>
            </a:pPr>
            <a:r>
              <a:rPr lang="it-IT" sz="2000" u="none" dirty="0" smtClean="0">
                <a:solidFill>
                  <a:srgbClr val="133880"/>
                </a:solidFill>
                <a:latin typeface="Arial" panose="020B0604020202020204" pitchFamily="34" charset="0"/>
              </a:rPr>
              <a:t>E’ recentemente ultimata la pubblica consultazione delle istruzioni in materia di comunicazioni oggettive emanate dalla UIF a luglio 2018.</a:t>
            </a:r>
          </a:p>
          <a:p>
            <a:pPr algn="just">
              <a:spcBef>
                <a:spcPct val="20000"/>
              </a:spcBef>
              <a:buClr>
                <a:schemeClr val="tx1"/>
              </a:buClr>
              <a:buFont typeface="Wingdings" pitchFamily="2" charset="2"/>
              <a:buNone/>
              <a:defRPr/>
            </a:pPr>
            <a:r>
              <a:rPr lang="it-IT" sz="2000" u="none" dirty="0" smtClean="0">
                <a:solidFill>
                  <a:srgbClr val="133880"/>
                </a:solidFill>
                <a:latin typeface="Arial" panose="020B0604020202020204" pitchFamily="34" charset="0"/>
              </a:rPr>
              <a:t>Tali istruzioni sono, però, rivolte a banche, a Poste Italiane Spa, agli istituti di moneta elettronica e agli istituti di pagamento.</a:t>
            </a:r>
          </a:p>
          <a:p>
            <a:pPr algn="just">
              <a:spcBef>
                <a:spcPct val="20000"/>
              </a:spcBef>
              <a:buClr>
                <a:schemeClr val="tx1"/>
              </a:buClr>
              <a:buFont typeface="Wingdings" pitchFamily="2" charset="2"/>
              <a:buNone/>
              <a:defRPr/>
            </a:pPr>
            <a:r>
              <a:rPr lang="it-IT" sz="2000" u="none" dirty="0">
                <a:solidFill>
                  <a:srgbClr val="133880"/>
                </a:solidFill>
                <a:latin typeface="Arial" panose="020B0604020202020204" pitchFamily="34" charset="0"/>
              </a:rPr>
              <a:t>G</a:t>
            </a:r>
            <a:r>
              <a:rPr lang="it-IT" sz="2000" u="none" dirty="0" smtClean="0">
                <a:solidFill>
                  <a:srgbClr val="133880"/>
                </a:solidFill>
                <a:latin typeface="Arial" panose="020B0604020202020204" pitchFamily="34" charset="0"/>
              </a:rPr>
              <a:t>li esiti della Relazione della Commissione Europea e dell’Analisi nazionale dei rischi di riciclaggio e di finanziamento del terrorismo hanno individuato quali categorie ad elevato rischio le operazioni in denaro contante.</a:t>
            </a:r>
          </a:p>
          <a:p>
            <a:pPr algn="just">
              <a:spcBef>
                <a:spcPct val="20000"/>
              </a:spcBef>
              <a:buClr>
                <a:schemeClr val="tx1"/>
              </a:buClr>
              <a:buFont typeface="Wingdings" pitchFamily="2" charset="2"/>
              <a:buNone/>
              <a:defRPr/>
            </a:pPr>
            <a:r>
              <a:rPr lang="it-IT" sz="2000" u="none" dirty="0" smtClean="0">
                <a:solidFill>
                  <a:srgbClr val="133880"/>
                </a:solidFill>
                <a:latin typeface="Arial" panose="020B0604020202020204" pitchFamily="34" charset="0"/>
              </a:rPr>
              <a:t>Come conseguenza di ciò è stato individuato un criterio di rilevazione delle operazioni fondato sul superamento della soglia di importo pari o superiore a 10.000 euro, calcolato su base mensile, prendendo in considerazione anche eventuali operazioni cumulate nel medesimo periodo, singolarmente pari o superiori a 1.000 euro effettuate dal medesimo cliente o esecutore.</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836433644"/>
      </p:ext>
    </p:extLst>
  </p:cSld>
  <p:clrMapOvr>
    <a:masterClrMapping/>
  </p:clrMapOvr>
  <p:transition spd="med">
    <p:fade thruBlk="1"/>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781300"/>
            <a:ext cx="7772400" cy="2016125"/>
          </a:xfrm>
          <a:prstGeom prst="rect">
            <a:avLst/>
          </a:prstGeom>
        </p:spPr>
        <p:txBody>
          <a:bodyPr/>
          <a:lstStyle/>
          <a:p>
            <a:pPr algn="ctr" eaLnBrk="0" hangingPunct="0">
              <a:defRPr/>
            </a:pPr>
            <a:r>
              <a:rPr kumimoji="1" lang="it-IT" sz="4000" u="none" dirty="0">
                <a:solidFill>
                  <a:srgbClr val="FB5D05"/>
                </a:solidFill>
                <a:latin typeface="Arial" panose="020B0604020202020204" pitchFamily="34" charset="0"/>
              </a:rPr>
              <a:t>Sistemi interni </a:t>
            </a:r>
          </a:p>
          <a:p>
            <a:pPr algn="ctr" eaLnBrk="0" hangingPunct="0">
              <a:defRPr/>
            </a:pPr>
            <a:r>
              <a:rPr kumimoji="1" lang="it-IT" sz="4000" u="none" dirty="0">
                <a:solidFill>
                  <a:srgbClr val="FB5D05"/>
                </a:solidFill>
                <a:latin typeface="Arial" panose="020B0604020202020204" pitchFamily="34" charset="0"/>
              </a:rPr>
              <a:t>di segnalazione</a:t>
            </a:r>
          </a:p>
        </p:txBody>
      </p:sp>
    </p:spTree>
    <p:extLst>
      <p:ext uri="{BB962C8B-B14F-4D97-AF65-F5344CB8AC3E}">
        <p14:creationId xmlns:p14="http://schemas.microsoft.com/office/powerpoint/2010/main" val="2131008316"/>
      </p:ext>
    </p:extLst>
  </p:cSld>
  <p:clrMapOvr>
    <a:masterClrMapping/>
  </p:clrMapOvr>
  <p:transition spd="med">
    <p:fade thruBlk="1"/>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idx="4294967295"/>
          </p:nvPr>
        </p:nvSpPr>
        <p:spPr bwMode="auto">
          <a:xfrm>
            <a:off x="467544" y="1484784"/>
            <a:ext cx="7775575" cy="7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Sistemi interni di segnalazione (art. 48)</a:t>
            </a:r>
          </a:p>
        </p:txBody>
      </p:sp>
      <p:sp>
        <p:nvSpPr>
          <p:cNvPr id="117763" name="Rectangle 3"/>
          <p:cNvSpPr txBox="1">
            <a:spLocks noChangeArrowheads="1"/>
          </p:cNvSpPr>
          <p:nvPr/>
        </p:nvSpPr>
        <p:spPr bwMode="auto">
          <a:xfrm>
            <a:off x="467544" y="2060848"/>
            <a:ext cx="8496300" cy="4104456"/>
          </a:xfrm>
          <a:prstGeom prst="rect">
            <a:avLst/>
          </a:prstGeom>
          <a:noFill/>
          <a:ln w="9525">
            <a:noFill/>
            <a:miter lim="800000"/>
            <a:headEnd/>
            <a:tailEnd/>
          </a:ln>
        </p:spPr>
        <p:txBody>
          <a:bodyPr/>
          <a:lstStyle/>
          <a:p>
            <a:pPr algn="just">
              <a:spcBef>
                <a:spcPct val="20000"/>
              </a:spcBef>
              <a:buClr>
                <a:srgbClr val="00448B"/>
              </a:buClr>
            </a:pPr>
            <a:r>
              <a:rPr lang="it-IT" sz="2000" u="none" dirty="0">
                <a:solidFill>
                  <a:srgbClr val="133880"/>
                </a:solidFill>
                <a:latin typeface="Arial" panose="020B0604020202020204" pitchFamily="34" charset="0"/>
              </a:rPr>
              <a:t>I soggetti obbligati adottano procedure per la segnalazione, al loro interno, da parte di dipendenti o di persone in posizione comparabile, di violazioni potenziali o effettive delle disposizioni di prevenzione</a:t>
            </a:r>
          </a:p>
          <a:p>
            <a:pPr algn="just">
              <a:spcBef>
                <a:spcPct val="20000"/>
              </a:spcBef>
              <a:buClr>
                <a:srgbClr val="00448B"/>
              </a:buClr>
            </a:pPr>
            <a:endParaRPr lang="it-IT" sz="2000" u="none" dirty="0">
              <a:solidFill>
                <a:srgbClr val="133880"/>
              </a:solidFill>
              <a:latin typeface="Arial" panose="020B0604020202020204" pitchFamily="34" charset="0"/>
            </a:endParaRPr>
          </a:p>
          <a:p>
            <a:pPr algn="just">
              <a:spcBef>
                <a:spcPct val="20000"/>
              </a:spcBef>
              <a:buClr>
                <a:srgbClr val="00448B"/>
              </a:buClr>
            </a:pPr>
            <a:r>
              <a:rPr lang="it-IT" sz="2000" u="none" dirty="0">
                <a:solidFill>
                  <a:srgbClr val="133880"/>
                </a:solidFill>
                <a:latin typeface="Arial" panose="020B0604020202020204" pitchFamily="34" charset="0"/>
              </a:rPr>
              <a:t>Le procedure garantiscono:</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la tutela della riservatezza del segnalante e del presunto responsabile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lo sviluppo di uno specifico canale di segnalazione, anonimo e indipendente, proporzionato alla natura e alle dimensioni del soggetto obbligato</a:t>
            </a:r>
          </a:p>
        </p:txBody>
      </p:sp>
    </p:spTree>
    <p:extLst>
      <p:ext uri="{BB962C8B-B14F-4D97-AF65-F5344CB8AC3E}">
        <p14:creationId xmlns:p14="http://schemas.microsoft.com/office/powerpoint/2010/main" val="4137568156"/>
      </p:ext>
    </p:extLst>
  </p:cSld>
  <p:clrMapOvr>
    <a:masterClrMapping/>
  </p:clrMapOvr>
  <p:transition spd="med">
    <p:fade thruBlk="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idx="4294967295"/>
          </p:nvPr>
        </p:nvSpPr>
        <p:spPr bwMode="auto">
          <a:xfrm>
            <a:off x="467544" y="1484784"/>
            <a:ext cx="7775575" cy="7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Sistemi interni di segnalazione (art. 48)</a:t>
            </a:r>
          </a:p>
        </p:txBody>
      </p:sp>
      <p:sp>
        <p:nvSpPr>
          <p:cNvPr id="117763" name="Rectangle 3"/>
          <p:cNvSpPr txBox="1">
            <a:spLocks noChangeArrowheads="1"/>
          </p:cNvSpPr>
          <p:nvPr/>
        </p:nvSpPr>
        <p:spPr bwMode="auto">
          <a:xfrm>
            <a:off x="467544" y="2155649"/>
            <a:ext cx="8496300" cy="4104456"/>
          </a:xfrm>
          <a:prstGeom prst="rect">
            <a:avLst/>
          </a:prstGeom>
          <a:noFill/>
          <a:ln w="9525">
            <a:noFill/>
            <a:miter lim="800000"/>
            <a:headEnd/>
            <a:tailEnd/>
          </a:ln>
        </p:spPr>
        <p:txBody>
          <a:bodyPr/>
          <a:lstStyle/>
          <a:p>
            <a:pPr algn="just">
              <a:spcBef>
                <a:spcPct val="20000"/>
              </a:spcBef>
              <a:buClr>
                <a:srgbClr val="00448B"/>
              </a:buClr>
            </a:pPr>
            <a:r>
              <a:rPr lang="it-IT" sz="2000" u="none" dirty="0">
                <a:solidFill>
                  <a:srgbClr val="133880"/>
                </a:solidFill>
                <a:latin typeface="Arial" panose="020B0604020202020204" pitchFamily="34" charset="0"/>
              </a:rPr>
              <a:t>La segnalazione non costituisce di per sé violazione degli obblighi derivanti dal rapporto contrattuale con il soggetto obbligato</a:t>
            </a:r>
          </a:p>
          <a:p>
            <a:pPr algn="just">
              <a:spcBef>
                <a:spcPct val="20000"/>
              </a:spcBef>
              <a:buClr>
                <a:srgbClr val="00448B"/>
              </a:buClr>
            </a:pPr>
            <a:endParaRPr lang="it-IT" sz="2000" u="none" dirty="0">
              <a:solidFill>
                <a:srgbClr val="133880"/>
              </a:solidFill>
              <a:latin typeface="Arial" panose="020B0604020202020204" pitchFamily="34" charset="0"/>
            </a:endParaRPr>
          </a:p>
          <a:p>
            <a:pPr algn="just">
              <a:spcBef>
                <a:spcPct val="20000"/>
              </a:spcBef>
              <a:buClr>
                <a:srgbClr val="00448B"/>
              </a:buClr>
            </a:pPr>
            <a:r>
              <a:rPr lang="it-IT" sz="2000" u="none" dirty="0">
                <a:solidFill>
                  <a:srgbClr val="133880"/>
                </a:solidFill>
                <a:latin typeface="Arial" panose="020B0604020202020204" pitchFamily="34" charset="0"/>
              </a:rPr>
              <a:t>L’identità del segnalante può essere rivelata soltanto con il suo consenso o quando la conoscenza sia indispensabile per la difesa del segnalato</a:t>
            </a:r>
          </a:p>
        </p:txBody>
      </p:sp>
    </p:spTree>
    <p:extLst>
      <p:ext uri="{BB962C8B-B14F-4D97-AF65-F5344CB8AC3E}">
        <p14:creationId xmlns:p14="http://schemas.microsoft.com/office/powerpoint/2010/main" val="1734292802"/>
      </p:ext>
    </p:extLst>
  </p:cSld>
  <p:clrMapOvr>
    <a:masterClrMapping/>
  </p:clrMapOvr>
  <p:transition spd="med">
    <p:fade thruBlk="1"/>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571500" y="1916832"/>
            <a:ext cx="7772400" cy="2304256"/>
          </a:xfrm>
          <a:prstGeom prst="rect">
            <a:avLst/>
          </a:prstGeom>
        </p:spPr>
        <p:txBody>
          <a:bodyPr/>
          <a:lstStyle/>
          <a:p>
            <a:pPr algn="ctr">
              <a:defRPr/>
            </a:pPr>
            <a:endParaRPr lang="it-IT" sz="4400" b="1" u="none" kern="0" dirty="0">
              <a:solidFill>
                <a:schemeClr val="accent2"/>
              </a:solidFill>
              <a:latin typeface="+mj-lt"/>
              <a:ea typeface="+mj-ea"/>
              <a:cs typeface="+mj-cs"/>
            </a:endParaRPr>
          </a:p>
          <a:p>
            <a:pPr algn="ctr" eaLnBrk="0" hangingPunct="0">
              <a:defRPr/>
            </a:pPr>
            <a:r>
              <a:rPr kumimoji="1" lang="it-IT" sz="4000" u="none" dirty="0">
                <a:solidFill>
                  <a:srgbClr val="FB5D05"/>
                </a:solidFill>
                <a:latin typeface="Arial" panose="020B0604020202020204" pitchFamily="34" charset="0"/>
              </a:rPr>
              <a:t>Sanzioni</a:t>
            </a:r>
          </a:p>
          <a:p>
            <a:pPr algn="ctr">
              <a:defRPr/>
            </a:pPr>
            <a:endParaRPr lang="it-IT" sz="4400" b="1" u="none" kern="0" dirty="0">
              <a:solidFill>
                <a:schemeClr val="accent2"/>
              </a:solidFill>
              <a:latin typeface="+mj-lt"/>
              <a:ea typeface="+mj-ea"/>
              <a:cs typeface="+mj-cs"/>
            </a:endParaRPr>
          </a:p>
        </p:txBody>
      </p:sp>
    </p:spTree>
    <p:extLst>
      <p:ext uri="{BB962C8B-B14F-4D97-AF65-F5344CB8AC3E}">
        <p14:creationId xmlns:p14="http://schemas.microsoft.com/office/powerpoint/2010/main" val="1482195759"/>
      </p:ext>
    </p:extLst>
  </p:cSld>
  <p:clrMapOvr>
    <a:masterClrMapping/>
  </p:clrMapOvr>
  <p:transition spd="med">
    <p:fade thruBlk="1"/>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467544" y="1916832"/>
            <a:ext cx="828092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sz="2000" u="none" dirty="0">
                <a:solidFill>
                  <a:srgbClr val="133880"/>
                </a:solidFill>
                <a:latin typeface="Arial" panose="020B0604020202020204" pitchFamily="34" charset="0"/>
              </a:rPr>
              <a:t>Prevede l’irrogazione di sanzioni penali soltanto per le condotte più gravi di:</a:t>
            </a:r>
          </a:p>
          <a:p>
            <a:pPr marL="0" algn="just">
              <a:buFontTx/>
              <a:buChar char="-"/>
            </a:pPr>
            <a:r>
              <a:rPr lang="it-IT" sz="2000" u="none" dirty="0">
                <a:solidFill>
                  <a:srgbClr val="133880"/>
                </a:solidFill>
                <a:latin typeface="Arial" panose="020B0604020202020204" pitchFamily="34" charset="0"/>
              </a:rPr>
              <a:t>violazione degli obblighi di adeguata verifica e conservazione dei documenti, perpetrate attraverso </a:t>
            </a:r>
            <a:r>
              <a:rPr lang="it-IT" sz="2000" b="1" u="none" dirty="0">
                <a:solidFill>
                  <a:srgbClr val="133880"/>
                </a:solidFill>
                <a:latin typeface="Arial" panose="020B0604020202020204" pitchFamily="34" charset="0"/>
              </a:rPr>
              <a:t>frode</a:t>
            </a:r>
            <a:r>
              <a:rPr lang="it-IT" sz="2000" u="none" dirty="0">
                <a:solidFill>
                  <a:srgbClr val="133880"/>
                </a:solidFill>
                <a:latin typeface="Arial" panose="020B0604020202020204" pitchFamily="34" charset="0"/>
              </a:rPr>
              <a:t> o </a:t>
            </a:r>
            <a:r>
              <a:rPr lang="it-IT" sz="2000" b="1" u="none" dirty="0">
                <a:solidFill>
                  <a:srgbClr val="133880"/>
                </a:solidFill>
                <a:latin typeface="Arial" panose="020B0604020202020204" pitchFamily="34" charset="0"/>
              </a:rPr>
              <a:t>falsificazione</a:t>
            </a:r>
            <a:r>
              <a:rPr lang="it-IT" sz="2000" u="none" dirty="0">
                <a:solidFill>
                  <a:srgbClr val="133880"/>
                </a:solidFill>
                <a:latin typeface="Arial" panose="020B0604020202020204" pitchFamily="34" charset="0"/>
              </a:rPr>
              <a:t> e</a:t>
            </a:r>
          </a:p>
          <a:p>
            <a:pPr marL="0" algn="just">
              <a:buFontTx/>
              <a:buChar char="-"/>
            </a:pPr>
            <a:r>
              <a:rPr lang="it-IT" sz="2000" u="none" dirty="0">
                <a:solidFill>
                  <a:srgbClr val="133880"/>
                </a:solidFill>
                <a:latin typeface="Arial" panose="020B0604020202020204" pitchFamily="34" charset="0"/>
              </a:rPr>
              <a:t>violazione del divieto di </a:t>
            </a:r>
            <a:r>
              <a:rPr lang="it-IT" sz="2000" b="1" u="none" dirty="0">
                <a:solidFill>
                  <a:srgbClr val="133880"/>
                </a:solidFill>
                <a:latin typeface="Arial" panose="020B0604020202020204" pitchFamily="34" charset="0"/>
              </a:rPr>
              <a:t>comunicazione dell’avvenuta segnalazione</a:t>
            </a:r>
          </a:p>
          <a:p>
            <a:pPr marL="0" algn="just"/>
            <a:endParaRPr lang="it-IT" sz="2000" u="none" dirty="0">
              <a:solidFill>
                <a:srgbClr val="133880"/>
              </a:solidFill>
              <a:latin typeface="Arial" panose="020B0604020202020204" pitchFamily="34" charset="0"/>
            </a:endParaRPr>
          </a:p>
          <a:p>
            <a:pPr marL="0" algn="just"/>
            <a:r>
              <a:rPr lang="it-IT" sz="2000" u="none" dirty="0">
                <a:solidFill>
                  <a:srgbClr val="133880"/>
                </a:solidFill>
                <a:latin typeface="Arial" panose="020B0604020202020204" pitchFamily="34" charset="0"/>
              </a:rPr>
              <a:t>In tutti gli altri casi sono previste sanzioni amministrative ed eventualmente misure ulteriori</a:t>
            </a:r>
          </a:p>
          <a:p>
            <a:pPr marL="0" algn="just"/>
            <a:r>
              <a:rPr lang="it-IT" sz="2000" u="none" dirty="0">
                <a:solidFill>
                  <a:srgbClr val="133880"/>
                </a:solidFill>
                <a:latin typeface="Arial" panose="020B0604020202020204" pitchFamily="34" charset="0"/>
              </a:rPr>
              <a:t> </a:t>
            </a:r>
          </a:p>
        </p:txBody>
      </p:sp>
      <p:sp>
        <p:nvSpPr>
          <p:cNvPr id="81922" name="Rectangle 2"/>
          <p:cNvSpPr>
            <a:spLocks noGrp="1" noRot="1" noChangeArrowheads="1"/>
          </p:cNvSpPr>
          <p:nvPr>
            <p:ph type="title" idx="4294967295"/>
          </p:nvPr>
        </p:nvSpPr>
        <p:spPr bwMode="auto">
          <a:xfrm>
            <a:off x="467544" y="1412875"/>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Nuovo impianto sanzionatorio</a:t>
            </a:r>
          </a:p>
        </p:txBody>
      </p:sp>
    </p:spTree>
    <p:extLst>
      <p:ext uri="{BB962C8B-B14F-4D97-AF65-F5344CB8AC3E}">
        <p14:creationId xmlns:p14="http://schemas.microsoft.com/office/powerpoint/2010/main" val="24235742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467544" y="1844824"/>
            <a:ext cx="828092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sz="2000" u="none" dirty="0">
                <a:solidFill>
                  <a:srgbClr val="133880"/>
                </a:solidFill>
                <a:latin typeface="Arial" panose="020B0604020202020204" pitchFamily="34" charset="0"/>
              </a:rPr>
              <a:t>Per le violazioni commesse anteriormente all’entrata in vigore del decreto, sanzionate in via amministrativa, si applica la </a:t>
            </a:r>
            <a:r>
              <a:rPr lang="it-IT" sz="2000" b="1" u="none" dirty="0">
                <a:solidFill>
                  <a:srgbClr val="133880"/>
                </a:solidFill>
                <a:latin typeface="Arial" panose="020B0604020202020204" pitchFamily="34" charset="0"/>
              </a:rPr>
              <a:t>legge vigente all’epoca della commessa violazione, se più favorevole</a:t>
            </a:r>
            <a:r>
              <a:rPr lang="it-IT" sz="2000" u="none" dirty="0">
                <a:solidFill>
                  <a:srgbClr val="133880"/>
                </a:solidFill>
                <a:latin typeface="Arial" panose="020B0604020202020204" pitchFamily="34" charset="0"/>
              </a:rPr>
              <a:t>, compresa l’applicabilità dell’istituto del </a:t>
            </a:r>
            <a:r>
              <a:rPr lang="it-IT" sz="2000" b="1" u="none" dirty="0">
                <a:solidFill>
                  <a:srgbClr val="133880"/>
                </a:solidFill>
                <a:latin typeface="Arial" panose="020B0604020202020204" pitchFamily="34" charset="0"/>
              </a:rPr>
              <a:t>pagamento in misura ridotta</a:t>
            </a:r>
          </a:p>
          <a:p>
            <a:pPr marL="0" algn="just"/>
            <a:endParaRPr lang="it-IT" sz="2000" u="none" dirty="0">
              <a:solidFill>
                <a:srgbClr val="133880"/>
              </a:solidFill>
              <a:latin typeface="Arial" panose="020B0604020202020204" pitchFamily="34" charset="0"/>
            </a:endParaRPr>
          </a:p>
          <a:p>
            <a:pPr marL="0" algn="just"/>
            <a:r>
              <a:rPr lang="it-IT" sz="2000" b="1" u="none" dirty="0">
                <a:solidFill>
                  <a:srgbClr val="133880"/>
                </a:solidFill>
                <a:latin typeface="Arial" panose="020B0604020202020204" pitchFamily="34" charset="0"/>
              </a:rPr>
              <a:t>Nessuno può essere sanzionato per un fatto che alla data di entrata in vigore delle nuove sanzioni non costituisce più illecito</a:t>
            </a:r>
          </a:p>
        </p:txBody>
      </p:sp>
      <p:sp>
        <p:nvSpPr>
          <p:cNvPr id="81922" name="Rectangle 2"/>
          <p:cNvSpPr>
            <a:spLocks noGrp="1" noRot="1" noChangeArrowheads="1"/>
          </p:cNvSpPr>
          <p:nvPr>
            <p:ph type="title" idx="4294967295"/>
          </p:nvPr>
        </p:nvSpPr>
        <p:spPr bwMode="auto">
          <a:xfrm>
            <a:off x="467544" y="1412875"/>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Successione di leggi nel tempo – sanzioni amministrative (art. 69)</a:t>
            </a:r>
          </a:p>
        </p:txBody>
      </p:sp>
    </p:spTree>
    <p:extLst>
      <p:ext uri="{BB962C8B-B14F-4D97-AF65-F5344CB8AC3E}">
        <p14:creationId xmlns:p14="http://schemas.microsoft.com/office/powerpoint/2010/main" val="167204402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464212" y="1988840"/>
            <a:ext cx="828425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sz="2000" u="none" dirty="0">
                <a:solidFill>
                  <a:srgbClr val="133880"/>
                </a:solidFill>
                <a:latin typeface="Arial" panose="020B0604020202020204" pitchFamily="34" charset="0"/>
              </a:rPr>
              <a:t>Prima della scadenza del termine per l’impugnazione del decreto che irroga la sanzione, il destinatario che non si sia avvalso della medesima facoltà nei cinque anni precedenti può richiedere il </a:t>
            </a:r>
            <a:r>
              <a:rPr lang="it-IT" sz="2000" b="1" u="none" dirty="0">
                <a:solidFill>
                  <a:srgbClr val="133880"/>
                </a:solidFill>
                <a:latin typeface="Arial" panose="020B0604020202020204" pitchFamily="34" charset="0"/>
              </a:rPr>
              <a:t>pagamento della sanzione con la riduzione di 1/3</a:t>
            </a:r>
          </a:p>
          <a:p>
            <a:pPr marL="0" algn="just"/>
            <a:endParaRPr lang="it-IT" sz="2000" b="1" u="none" dirty="0">
              <a:solidFill>
                <a:srgbClr val="133880"/>
              </a:solidFill>
              <a:latin typeface="Arial" panose="020B0604020202020204" pitchFamily="34" charset="0"/>
            </a:endParaRPr>
          </a:p>
          <a:p>
            <a:pPr marL="0" algn="just"/>
            <a:r>
              <a:rPr lang="it-IT" sz="2000" u="none" dirty="0">
                <a:solidFill>
                  <a:srgbClr val="133880"/>
                </a:solidFill>
                <a:latin typeface="Arial" panose="020B0604020202020204" pitchFamily="34" charset="0"/>
              </a:rPr>
              <a:t>L’agevolazione si applica anche ai decreti già notificati, ma non ancora diventati definitivi alla data di entrata in vigore del decreto</a:t>
            </a:r>
          </a:p>
        </p:txBody>
      </p:sp>
      <p:sp>
        <p:nvSpPr>
          <p:cNvPr id="81922" name="Rectangle 2"/>
          <p:cNvSpPr>
            <a:spLocks noGrp="1" noRot="1" noChangeArrowheads="1"/>
          </p:cNvSpPr>
          <p:nvPr>
            <p:ph type="title" idx="4294967295"/>
          </p:nvPr>
        </p:nvSpPr>
        <p:spPr bwMode="auto">
          <a:xfrm>
            <a:off x="467544" y="1412875"/>
            <a:ext cx="8676456" cy="575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Applicazione della sanzione amministrativa in misura ridotta (art. 68)</a:t>
            </a:r>
          </a:p>
        </p:txBody>
      </p:sp>
    </p:spTree>
    <p:extLst>
      <p:ext uri="{BB962C8B-B14F-4D97-AF65-F5344CB8AC3E}">
        <p14:creationId xmlns:p14="http://schemas.microsoft.com/office/powerpoint/2010/main" val="31416897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467544" y="1844824"/>
            <a:ext cx="8352928"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u="none" dirty="0">
                <a:solidFill>
                  <a:srgbClr val="133880"/>
                </a:solidFill>
                <a:latin typeface="Arial" panose="020B0604020202020204" pitchFamily="34" charset="0"/>
              </a:rPr>
              <a:t>Il MEF considera ogni circostanza rilevante e, in particolare, tenuto conto del fatto che il destinatario della sanzione sia una </a:t>
            </a:r>
            <a:r>
              <a:rPr lang="it-IT" b="1" u="none" dirty="0">
                <a:solidFill>
                  <a:srgbClr val="133880"/>
                </a:solidFill>
                <a:latin typeface="Arial" panose="020B0604020202020204" pitchFamily="34" charset="0"/>
              </a:rPr>
              <a:t>persona fisica </a:t>
            </a:r>
            <a:r>
              <a:rPr lang="it-IT" u="none" dirty="0">
                <a:solidFill>
                  <a:srgbClr val="133880"/>
                </a:solidFill>
                <a:latin typeface="Arial" panose="020B0604020202020204" pitchFamily="34" charset="0"/>
              </a:rPr>
              <a:t>o </a:t>
            </a:r>
            <a:r>
              <a:rPr lang="it-IT" b="1" u="none" dirty="0">
                <a:solidFill>
                  <a:srgbClr val="133880"/>
                </a:solidFill>
                <a:latin typeface="Arial" panose="020B0604020202020204" pitchFamily="34" charset="0"/>
              </a:rPr>
              <a:t>giuridica</a:t>
            </a:r>
            <a:r>
              <a:rPr lang="it-IT" u="none" dirty="0">
                <a:solidFill>
                  <a:srgbClr val="133880"/>
                </a:solidFill>
                <a:latin typeface="Arial" panose="020B0604020202020204" pitchFamily="34" charset="0"/>
              </a:rPr>
              <a:t>:</a:t>
            </a:r>
          </a:p>
          <a:p>
            <a:pPr marL="0" lvl="0" algn="just">
              <a:buFont typeface="Arial" panose="020B0604020202020204" pitchFamily="34" charset="0"/>
              <a:buChar char="-"/>
            </a:pPr>
            <a:r>
              <a:rPr lang="it-IT" u="none" dirty="0">
                <a:solidFill>
                  <a:srgbClr val="133880"/>
                </a:solidFill>
                <a:latin typeface="Arial" panose="020B0604020202020204" pitchFamily="34" charset="0"/>
              </a:rPr>
              <a:t>la gravità e durata della violazione</a:t>
            </a:r>
          </a:p>
          <a:p>
            <a:pPr marL="0" lvl="0" algn="just">
              <a:buFont typeface="Arial" panose="020B0604020202020204" pitchFamily="34" charset="0"/>
              <a:buChar char="-"/>
            </a:pPr>
            <a:r>
              <a:rPr lang="it-IT" u="none" dirty="0">
                <a:solidFill>
                  <a:srgbClr val="133880"/>
                </a:solidFill>
                <a:latin typeface="Arial" panose="020B0604020202020204" pitchFamily="34" charset="0"/>
              </a:rPr>
              <a:t>il grado di responsabilità della persona fisica o giuridica</a:t>
            </a:r>
          </a:p>
          <a:p>
            <a:pPr marL="0" lvl="0" algn="just">
              <a:buFont typeface="Arial" panose="020B0604020202020204" pitchFamily="34" charset="0"/>
              <a:buChar char="-"/>
            </a:pPr>
            <a:r>
              <a:rPr lang="it-IT" u="none" dirty="0">
                <a:solidFill>
                  <a:srgbClr val="133880"/>
                </a:solidFill>
                <a:latin typeface="Arial" panose="020B0604020202020204" pitchFamily="34" charset="0"/>
              </a:rPr>
              <a:t>la capacità finanziaria della persona fisica o giuridica responsabile</a:t>
            </a:r>
          </a:p>
          <a:p>
            <a:pPr marL="0" lvl="0" algn="just">
              <a:buFont typeface="Arial" panose="020B0604020202020204" pitchFamily="34" charset="0"/>
              <a:buChar char="-"/>
            </a:pPr>
            <a:r>
              <a:rPr lang="it-IT" u="none" dirty="0">
                <a:solidFill>
                  <a:srgbClr val="133880"/>
                </a:solidFill>
                <a:latin typeface="Arial" panose="020B0604020202020204" pitchFamily="34" charset="0"/>
              </a:rPr>
              <a:t>l’entità del vantaggio ottenuto o delle perdite evitate per effetto della violazione, nella misura in cui siano determinabili</a:t>
            </a:r>
          </a:p>
          <a:p>
            <a:pPr marL="0" lvl="0" algn="just">
              <a:buFont typeface="Arial" panose="020B0604020202020204" pitchFamily="34" charset="0"/>
              <a:buChar char="-"/>
            </a:pPr>
            <a:r>
              <a:rPr lang="it-IT" u="none" dirty="0">
                <a:solidFill>
                  <a:srgbClr val="133880"/>
                </a:solidFill>
                <a:latin typeface="Arial" panose="020B0604020202020204" pitchFamily="34" charset="0"/>
              </a:rPr>
              <a:t>l’entità del pregiudizio cagionato a terzi per effetto della violazione, nella misura in cui sia determinabile</a:t>
            </a:r>
          </a:p>
          <a:p>
            <a:pPr marL="0" lvl="0" algn="just">
              <a:buFont typeface="Arial" panose="020B0604020202020204" pitchFamily="34" charset="0"/>
              <a:buChar char="-"/>
            </a:pPr>
            <a:r>
              <a:rPr lang="it-IT" u="none" dirty="0">
                <a:solidFill>
                  <a:srgbClr val="133880"/>
                </a:solidFill>
                <a:latin typeface="Arial" panose="020B0604020202020204" pitchFamily="34" charset="0"/>
              </a:rPr>
              <a:t>il livello di cooperazione con le autorità prestato della persona fisica o giuridica responsabile</a:t>
            </a:r>
          </a:p>
          <a:p>
            <a:pPr marL="0" lvl="0" algn="just">
              <a:buFont typeface="Arial" panose="020B0604020202020204" pitchFamily="34" charset="0"/>
              <a:buChar char="-"/>
            </a:pPr>
            <a:r>
              <a:rPr lang="it-IT" u="none" dirty="0">
                <a:solidFill>
                  <a:srgbClr val="133880"/>
                </a:solidFill>
                <a:latin typeface="Arial" panose="020B0604020202020204" pitchFamily="34" charset="0"/>
              </a:rPr>
              <a:t>l’adozione di adeguate procedure di valutazione e mitigazione del rischio di R e FT, commisurate alla natura dell’attività svolta e alle dimensioni dei soggetti obbligati</a:t>
            </a:r>
          </a:p>
          <a:p>
            <a:pPr marL="0" lvl="0" algn="just">
              <a:buFont typeface="Arial" panose="020B0604020202020204" pitchFamily="34" charset="0"/>
              <a:buChar char="-"/>
            </a:pPr>
            <a:r>
              <a:rPr lang="it-IT" u="none" dirty="0">
                <a:solidFill>
                  <a:srgbClr val="133880"/>
                </a:solidFill>
                <a:latin typeface="Arial" panose="020B0604020202020204" pitchFamily="34" charset="0"/>
              </a:rPr>
              <a:t>le precedenti violazioni delle disposizioni di cui al presente decreto</a:t>
            </a:r>
          </a:p>
          <a:p>
            <a:pPr marL="0" lvl="0" indent="0" algn="just"/>
            <a:endParaRPr lang="it-IT" sz="2000" u="none" dirty="0">
              <a:solidFill>
                <a:srgbClr val="133880"/>
              </a:solidFill>
              <a:latin typeface="Arial" panose="020B0604020202020204" pitchFamily="34" charset="0"/>
            </a:endParaRPr>
          </a:p>
        </p:txBody>
      </p:sp>
      <p:sp>
        <p:nvSpPr>
          <p:cNvPr id="81922" name="Rectangle 2"/>
          <p:cNvSpPr>
            <a:spLocks noGrp="1" noRot="1" noChangeArrowheads="1"/>
          </p:cNvSpPr>
          <p:nvPr>
            <p:ph type="title" idx="4294967295"/>
          </p:nvPr>
        </p:nvSpPr>
        <p:spPr bwMode="auto">
          <a:xfrm>
            <a:off x="467544" y="1340768"/>
            <a:ext cx="8496944"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Criteri per l’applicazione delle sanzioni amministrative (art. 67)</a:t>
            </a:r>
          </a:p>
        </p:txBody>
      </p:sp>
    </p:spTree>
    <p:extLst>
      <p:ext uri="{BB962C8B-B14F-4D97-AF65-F5344CB8AC3E}">
        <p14:creationId xmlns:p14="http://schemas.microsoft.com/office/powerpoint/2010/main" val="111086368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467544" y="1844824"/>
            <a:ext cx="8352928" cy="37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sz="2000" u="none" dirty="0">
                <a:solidFill>
                  <a:srgbClr val="133880"/>
                </a:solidFill>
                <a:latin typeface="Arial" panose="020B0604020202020204" pitchFamily="34" charset="0"/>
              </a:rPr>
              <a:t>A fronte di violazioni di minore gravità la sanzione amministrativa pecuniaria, da determinare in base ai criteri esposti all’art. 67, può essere ridotta da un terzo a due terzi</a:t>
            </a:r>
          </a:p>
          <a:p>
            <a:pPr marL="0" algn="just"/>
            <a:endParaRPr lang="it-IT" sz="2000" u="none" dirty="0">
              <a:solidFill>
                <a:srgbClr val="133880"/>
              </a:solidFill>
              <a:latin typeface="Arial" panose="020B0604020202020204" pitchFamily="34" charset="0"/>
            </a:endParaRPr>
          </a:p>
          <a:p>
            <a:pPr marL="0" algn="just"/>
            <a:r>
              <a:rPr lang="it-IT" sz="2000" u="none" dirty="0">
                <a:solidFill>
                  <a:srgbClr val="133880"/>
                </a:solidFill>
                <a:latin typeface="Arial" panose="020B0604020202020204" pitchFamily="34" charset="0"/>
              </a:rPr>
              <a:t>Si applicano le disposizioni in tema di </a:t>
            </a:r>
            <a:r>
              <a:rPr lang="it-IT" sz="2000" b="1" u="none" dirty="0">
                <a:solidFill>
                  <a:srgbClr val="133880"/>
                </a:solidFill>
                <a:latin typeface="Arial" panose="020B0604020202020204" pitchFamily="34" charset="0"/>
              </a:rPr>
              <a:t>cumulo giuridico </a:t>
            </a:r>
            <a:r>
              <a:rPr lang="it-IT" sz="2000" u="none" dirty="0">
                <a:solidFill>
                  <a:srgbClr val="133880"/>
                </a:solidFill>
                <a:latin typeface="Arial" panose="020B0604020202020204" pitchFamily="34" charset="0"/>
              </a:rPr>
              <a:t>e </a:t>
            </a:r>
            <a:r>
              <a:rPr lang="it-IT" sz="2000" b="1" u="none" dirty="0">
                <a:solidFill>
                  <a:srgbClr val="133880"/>
                </a:solidFill>
                <a:latin typeface="Arial" panose="020B0604020202020204" pitchFamily="34" charset="0"/>
              </a:rPr>
              <a:t>reiterazione delle violazioni</a:t>
            </a:r>
          </a:p>
        </p:txBody>
      </p:sp>
      <p:sp>
        <p:nvSpPr>
          <p:cNvPr id="81922" name="Rectangle 2"/>
          <p:cNvSpPr>
            <a:spLocks noGrp="1" noRot="1" noChangeArrowheads="1"/>
          </p:cNvSpPr>
          <p:nvPr>
            <p:ph type="title" idx="4294967295"/>
          </p:nvPr>
        </p:nvSpPr>
        <p:spPr bwMode="auto">
          <a:xfrm>
            <a:off x="467544" y="1340768"/>
            <a:ext cx="8676456" cy="647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Criteri per l’applicazione delle sanzioni amministrative (art. 67)</a:t>
            </a:r>
          </a:p>
        </p:txBody>
      </p:sp>
    </p:spTree>
    <p:extLst>
      <p:ext uri="{BB962C8B-B14F-4D97-AF65-F5344CB8AC3E}">
        <p14:creationId xmlns:p14="http://schemas.microsoft.com/office/powerpoint/2010/main" val="2023255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DETERMINAZIONE DEL RISCHIO RESIDUO E AZIONI DI MITIGAZIONE</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1916832"/>
            <a:ext cx="8136904" cy="4204050"/>
          </a:xfrm>
          <a:prstGeom prst="rect">
            <a:avLst/>
          </a:prstGeom>
          <a:noFill/>
          <a:ln/>
        </p:spPr>
        <p:txBody>
          <a:bodyPr/>
          <a:lstStyle/>
          <a:p>
            <a:r>
              <a:rPr lang="it-IT" sz="2000" u="none" dirty="0">
                <a:solidFill>
                  <a:srgbClr val="133880"/>
                </a:solidFill>
                <a:latin typeface="Arial" panose="020B0604020202020204" pitchFamily="34" charset="0"/>
              </a:rPr>
              <a:t>In base alla casella </a:t>
            </a:r>
            <a:r>
              <a:rPr lang="it-IT" sz="2000" u="none" dirty="0" smtClean="0">
                <a:solidFill>
                  <a:srgbClr val="133880"/>
                </a:solidFill>
                <a:latin typeface="Arial" panose="020B0604020202020204" pitchFamily="34" charset="0"/>
              </a:rPr>
              <a:t>d’intersezione all’interno della matrice s’individua </a:t>
            </a:r>
            <a:r>
              <a:rPr lang="it-IT" sz="2000" u="none" dirty="0">
                <a:solidFill>
                  <a:srgbClr val="133880"/>
                </a:solidFill>
                <a:latin typeface="Arial" panose="020B0604020202020204" pitchFamily="34" charset="0"/>
              </a:rPr>
              <a:t>il valore di rischio </a:t>
            </a:r>
            <a:r>
              <a:rPr lang="it-IT" sz="2000" u="none" dirty="0" smtClean="0">
                <a:solidFill>
                  <a:srgbClr val="133880"/>
                </a:solidFill>
                <a:latin typeface="Arial" panose="020B0604020202020204" pitchFamily="34" charset="0"/>
              </a:rPr>
              <a:t>residuo, </a:t>
            </a:r>
            <a:r>
              <a:rPr lang="it-IT" sz="2000" u="none" dirty="0">
                <a:solidFill>
                  <a:srgbClr val="133880"/>
                </a:solidFill>
                <a:latin typeface="Arial" panose="020B0604020202020204" pitchFamily="34" charset="0"/>
              </a:rPr>
              <a:t>che viene </a:t>
            </a:r>
            <a:r>
              <a:rPr lang="it-IT" sz="2000" u="none" dirty="0" smtClean="0">
                <a:solidFill>
                  <a:srgbClr val="133880"/>
                </a:solidFill>
                <a:latin typeface="Arial" panose="020B0604020202020204" pitchFamily="34" charset="0"/>
              </a:rPr>
              <a:t>determinato secondo </a:t>
            </a:r>
            <a:r>
              <a:rPr lang="it-IT" sz="2000" u="none" dirty="0" smtClean="0">
                <a:solidFill>
                  <a:srgbClr val="133880"/>
                </a:solidFill>
                <a:latin typeface="Arial" panose="020B0604020202020204" pitchFamily="34" charset="0"/>
              </a:rPr>
              <a:t>la </a:t>
            </a:r>
            <a:r>
              <a:rPr lang="it-IT" sz="2000" u="none" dirty="0" smtClean="0">
                <a:solidFill>
                  <a:srgbClr val="133880"/>
                </a:solidFill>
                <a:latin typeface="Arial" panose="020B0604020202020204" pitchFamily="34" charset="0"/>
              </a:rPr>
              <a:t>seguente</a:t>
            </a:r>
            <a:r>
              <a:rPr lang="it-IT" sz="2000" u="none" dirty="0" smtClean="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scala </a:t>
            </a:r>
            <a:r>
              <a:rPr lang="it-IT" sz="2000" u="none" dirty="0" smtClean="0">
                <a:solidFill>
                  <a:srgbClr val="133880"/>
                </a:solidFill>
                <a:latin typeface="Arial" panose="020B0604020202020204" pitchFamily="34" charset="0"/>
              </a:rPr>
              <a:t>graduata:</a:t>
            </a:r>
            <a:endParaRPr lang="it-IT" sz="2000" u="none" dirty="0">
              <a:solidFill>
                <a:srgbClr val="133880"/>
              </a:solidFill>
              <a:latin typeface="Arial" panose="020B0604020202020204" pitchFamily="34" charset="0"/>
            </a:endParaRPr>
          </a:p>
          <a:p>
            <a:endParaRPr lang="it-IT" sz="2000" u="none" dirty="0"/>
          </a:p>
          <a:p>
            <a:endParaRPr lang="it-IT" sz="2000" u="none" dirty="0" smtClean="0">
              <a:solidFill>
                <a:srgbClr val="133880"/>
              </a:solidFill>
              <a:latin typeface="Arial" panose="020B0604020202020204" pitchFamily="34" charset="0"/>
            </a:endParaRPr>
          </a:p>
          <a:p>
            <a:endParaRPr lang="it-IT" sz="2000" u="none" dirty="0">
              <a:solidFill>
                <a:srgbClr val="133880"/>
              </a:solidFill>
              <a:latin typeface="Arial" panose="020B0604020202020204" pitchFamily="34" charset="0"/>
            </a:endParaRPr>
          </a:p>
          <a:p>
            <a:r>
              <a:rPr lang="it-IT" sz="2000" u="none" dirty="0">
                <a:solidFill>
                  <a:srgbClr val="133880"/>
                </a:solidFill>
                <a:latin typeface="Arial" panose="020B0604020202020204" pitchFamily="34" charset="0"/>
              </a:rPr>
              <a:t>	</a:t>
            </a:r>
          </a:p>
          <a:p>
            <a:pPr lvl="0" algn="just" eaLnBrk="0" hangingPunct="0">
              <a:lnSpc>
                <a:spcPct val="90000"/>
              </a:lnSpc>
              <a:spcBef>
                <a:spcPct val="20000"/>
              </a:spcBef>
              <a:buClr>
                <a:srgbClr val="ED7D31"/>
              </a:buClr>
              <a:defRPr/>
            </a:pPr>
            <a:endParaRPr lang="it-IT" sz="2000"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pic>
        <p:nvPicPr>
          <p:cNvPr id="15" name="Immagine 14"/>
          <p:cNvPicPr>
            <a:picLocks noChangeAspect="1"/>
          </p:cNvPicPr>
          <p:nvPr/>
        </p:nvPicPr>
        <p:blipFill>
          <a:blip r:embed="rId3" cstate="print"/>
          <a:stretch>
            <a:fillRect/>
          </a:stretch>
        </p:blipFill>
        <p:spPr>
          <a:xfrm>
            <a:off x="251916" y="3356992"/>
            <a:ext cx="8199563" cy="2376264"/>
          </a:xfrm>
          <a:prstGeom prst="rect">
            <a:avLst/>
          </a:prstGeom>
        </p:spPr>
      </p:pic>
    </p:spTree>
    <p:extLst>
      <p:ext uri="{BB962C8B-B14F-4D97-AF65-F5344CB8AC3E}">
        <p14:creationId xmlns:p14="http://schemas.microsoft.com/office/powerpoint/2010/main" val="3920905216"/>
      </p:ext>
    </p:extLst>
  </p:cSld>
  <p:clrMapOvr>
    <a:masterClrMapping/>
  </p:clrMapOvr>
  <p:transition spd="med">
    <p:fade thruBlk="1"/>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467544" y="1844824"/>
            <a:ext cx="8352928" cy="37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sz="2000" u="none" dirty="0">
                <a:solidFill>
                  <a:srgbClr val="133880"/>
                </a:solidFill>
                <a:latin typeface="Arial" panose="020B0604020202020204" pitchFamily="34" charset="0"/>
              </a:rPr>
              <a:t>Per alcune violazioni, il legislatore ha previsto </a:t>
            </a:r>
            <a:r>
              <a:rPr lang="it-IT" sz="2000" u="none">
                <a:solidFill>
                  <a:srgbClr val="133880"/>
                </a:solidFill>
                <a:latin typeface="Arial" panose="020B0604020202020204" pitchFamily="34" charset="0"/>
              </a:rPr>
              <a:t>sanzioni amministrative differenziate </a:t>
            </a:r>
            <a:r>
              <a:rPr lang="it-IT" sz="2000" u="none" dirty="0">
                <a:solidFill>
                  <a:srgbClr val="133880"/>
                </a:solidFill>
                <a:latin typeface="Arial" panose="020B0604020202020204" pitchFamily="34" charset="0"/>
              </a:rPr>
              <a:t>per:</a:t>
            </a:r>
          </a:p>
          <a:p>
            <a:pPr marL="0" algn="just">
              <a:buFontTx/>
              <a:buChar char="-"/>
            </a:pPr>
            <a:r>
              <a:rPr lang="it-IT" sz="2000" u="none" dirty="0">
                <a:solidFill>
                  <a:srgbClr val="133880"/>
                </a:solidFill>
                <a:latin typeface="Arial" panose="020B0604020202020204" pitchFamily="34" charset="0"/>
              </a:rPr>
              <a:t>fattispecie </a:t>
            </a:r>
            <a:r>
              <a:rPr lang="it-IT" sz="2000" b="1" u="none" dirty="0">
                <a:solidFill>
                  <a:srgbClr val="133880"/>
                </a:solidFill>
                <a:latin typeface="Arial" panose="020B0604020202020204" pitchFamily="34" charset="0"/>
              </a:rPr>
              <a:t>base</a:t>
            </a:r>
            <a:r>
              <a:rPr lang="it-IT" sz="2000" u="none" dirty="0">
                <a:solidFill>
                  <a:srgbClr val="133880"/>
                </a:solidFill>
                <a:latin typeface="Arial" panose="020B0604020202020204" pitchFamily="34" charset="0"/>
              </a:rPr>
              <a:t>: non connotate dalla presenza di ulteriori elementi qualificanti della condotta materiale</a:t>
            </a:r>
          </a:p>
          <a:p>
            <a:pPr marL="0" algn="just">
              <a:buFontTx/>
              <a:buChar char="-"/>
            </a:pPr>
            <a:r>
              <a:rPr lang="it-IT" sz="2000" u="none" dirty="0">
                <a:solidFill>
                  <a:srgbClr val="133880"/>
                </a:solidFill>
                <a:latin typeface="Arial" panose="020B0604020202020204" pitchFamily="34" charset="0"/>
              </a:rPr>
              <a:t>fattispecie </a:t>
            </a:r>
            <a:r>
              <a:rPr lang="it-IT" sz="2000" b="1" u="none" dirty="0">
                <a:solidFill>
                  <a:srgbClr val="133880"/>
                </a:solidFill>
                <a:latin typeface="Arial" panose="020B0604020202020204" pitchFamily="34" charset="0"/>
              </a:rPr>
              <a:t>qualificate</a:t>
            </a:r>
            <a:r>
              <a:rPr lang="it-IT" sz="2000" u="none" dirty="0">
                <a:solidFill>
                  <a:srgbClr val="133880"/>
                </a:solidFill>
                <a:latin typeface="Arial" panose="020B0604020202020204" pitchFamily="34" charset="0"/>
              </a:rPr>
              <a:t>: connotate dalla presenza, alternativa o cumulativa,  di ulteriori elementi costitutivi del fatto materiale, consistenti nel carattere grave, ripetuto, sistematico, plurimo</a:t>
            </a:r>
          </a:p>
        </p:txBody>
      </p:sp>
      <p:sp>
        <p:nvSpPr>
          <p:cNvPr id="81922" name="Rectangle 2"/>
          <p:cNvSpPr>
            <a:spLocks noGrp="1" noRot="1" noChangeArrowheads="1"/>
          </p:cNvSpPr>
          <p:nvPr>
            <p:ph type="title" idx="4294967295"/>
          </p:nvPr>
        </p:nvSpPr>
        <p:spPr bwMode="auto">
          <a:xfrm>
            <a:off x="467544" y="1340768"/>
            <a:ext cx="8676456" cy="647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Fattispecie base e fattispecie qualificate (art. 67)</a:t>
            </a:r>
          </a:p>
        </p:txBody>
      </p:sp>
    </p:spTree>
    <p:extLst>
      <p:ext uri="{BB962C8B-B14F-4D97-AF65-F5344CB8AC3E}">
        <p14:creationId xmlns:p14="http://schemas.microsoft.com/office/powerpoint/2010/main" val="412157544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392896" y="1268760"/>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Sanzioni penali (art. 55)</a:t>
            </a:r>
          </a:p>
        </p:txBody>
      </p:sp>
      <p:graphicFrame>
        <p:nvGraphicFramePr>
          <p:cNvPr id="2" name="Tabella 1"/>
          <p:cNvGraphicFramePr>
            <a:graphicFrameLocks noGrp="1"/>
          </p:cNvGraphicFramePr>
          <p:nvPr>
            <p:extLst>
              <p:ext uri="{D42A27DB-BD31-4B8C-83A1-F6EECF244321}">
                <p14:modId xmlns:p14="http://schemas.microsoft.com/office/powerpoint/2010/main" val="1459404821"/>
              </p:ext>
            </p:extLst>
          </p:nvPr>
        </p:nvGraphicFramePr>
        <p:xfrm>
          <a:off x="464904" y="1700808"/>
          <a:ext cx="8280920" cy="4209998"/>
        </p:xfrm>
        <a:graphic>
          <a:graphicData uri="http://schemas.openxmlformats.org/drawingml/2006/table">
            <a:tbl>
              <a:tblPr firstRow="1" firstCol="1" bandRow="1">
                <a:tableStyleId>{5C22544A-7EE6-4342-B048-85BDC9FD1C3A}</a:tableStyleId>
              </a:tblPr>
              <a:tblGrid>
                <a:gridCol w="4140460">
                  <a:extLst>
                    <a:ext uri="{9D8B030D-6E8A-4147-A177-3AD203B41FA5}">
                      <a16:colId xmlns="" xmlns:a16="http://schemas.microsoft.com/office/drawing/2014/main" val="20000"/>
                    </a:ext>
                  </a:extLst>
                </a:gridCol>
                <a:gridCol w="4140460">
                  <a:extLst>
                    <a:ext uri="{9D8B030D-6E8A-4147-A177-3AD203B41FA5}">
                      <a16:colId xmlns="" xmlns:a16="http://schemas.microsoft.com/office/drawing/2014/main" val="20001"/>
                    </a:ext>
                  </a:extLst>
                </a:gridCol>
              </a:tblGrid>
              <a:tr h="203547">
                <a:tc>
                  <a:txBody>
                    <a:bodyPr/>
                    <a:lstStyle/>
                    <a:p>
                      <a:pPr algn="ctr">
                        <a:spcAft>
                          <a:spcPts val="0"/>
                        </a:spcAft>
                      </a:pPr>
                      <a:r>
                        <a:rPr lang="it-IT" sz="1800" dirty="0">
                          <a:effectLst/>
                          <a:latin typeface="Arial" panose="020B0604020202020204" pitchFamily="34" charset="0"/>
                          <a:cs typeface="Arial" panose="020B0604020202020204" pitchFamily="34" charset="0"/>
                        </a:rPr>
                        <a:t>Violazione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lgn="ctr">
                        <a:spcAft>
                          <a:spcPts val="0"/>
                        </a:spcAft>
                      </a:pPr>
                      <a:r>
                        <a:rPr lang="it-IT" sz="1800" dirty="0">
                          <a:effectLst/>
                          <a:latin typeface="Arial" panose="020B0604020202020204" pitchFamily="34" charset="0"/>
                          <a:cs typeface="Arial" panose="020B0604020202020204" pitchFamily="34" charset="0"/>
                        </a:rPr>
                        <a:t>Sanzione </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99210">
                <a:tc gridSpan="2">
                  <a:txBody>
                    <a:bodyPr/>
                    <a:lstStyle/>
                    <a:p>
                      <a:pPr algn="ctr">
                        <a:spcAft>
                          <a:spcPts val="0"/>
                        </a:spcAft>
                      </a:pPr>
                      <a:r>
                        <a:rPr lang="it-IT" sz="1800" dirty="0">
                          <a:effectLst/>
                          <a:latin typeface="Arial" panose="020B0604020202020204" pitchFamily="34" charset="0"/>
                          <a:cs typeface="Arial" panose="020B0604020202020204" pitchFamily="34" charset="0"/>
                        </a:rPr>
                        <a:t>Adeguata verifica</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 xmlns:a16="http://schemas.microsoft.com/office/drawing/2014/main" val="10001"/>
                  </a:ext>
                </a:extLst>
              </a:tr>
              <a:tr h="119684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Falsificazione di dati e di informazioni relative al cliente, al titolare effettivo, all’esecutore, allo scopo e alla natura della prestazione professionale e all’operazione (art. 55, comma 1)</a:t>
                      </a:r>
                    </a:p>
                  </a:txBody>
                  <a:tcPr marL="68580" marR="68580" marT="0" marB="0">
                    <a:solidFill>
                      <a:schemeClr val="accent1">
                        <a:lumMod val="20000"/>
                        <a:lumOff val="80000"/>
                      </a:schemeClr>
                    </a:solidFill>
                  </a:tcPr>
                </a:tc>
                <a:tc>
                  <a:txBody>
                    <a:bodyPr/>
                    <a:lstStyle/>
                    <a:p>
                      <a:pPr algn="just">
                        <a:spcAft>
                          <a:spcPts val="0"/>
                        </a:spcAft>
                      </a:pPr>
                      <a:r>
                        <a:rPr lang="it-IT" sz="1600" u="none" kern="1200" dirty="0">
                          <a:solidFill>
                            <a:srgbClr val="133880"/>
                          </a:solidFill>
                          <a:latin typeface="Arial" panose="020B0604020202020204" pitchFamily="34" charset="0"/>
                          <a:ea typeface="+mn-ea"/>
                          <a:cs typeface="+mn-cs"/>
                        </a:rPr>
                        <a:t>Reclusione da sei mesi a tre anni e multa da 10.000 a 30.000 euro</a:t>
                      </a: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1519638">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Utilizzo, in occasione dell’adempimento degli obblighi di adeguata verifica, di dati e informazioni falsi relativi al cliente, al titolare effettivo, all’esecutore, allo scopo e alla natura della prestazione professionale e all’operazione (art. 55, comma 1)</a:t>
                      </a:r>
                    </a:p>
                  </a:txBody>
                  <a:tcPr marL="68580" marR="68580" marT="0" marB="0">
                    <a:solidFill>
                      <a:schemeClr val="accent1">
                        <a:lumMod val="40000"/>
                        <a:lumOff val="60000"/>
                      </a:schemeClr>
                    </a:solidFill>
                  </a:tcPr>
                </a:tc>
                <a:tc>
                  <a:txBody>
                    <a:bodyPr/>
                    <a:lstStyle/>
                    <a:p>
                      <a:pPr algn="just">
                        <a:spcAft>
                          <a:spcPts val="0"/>
                        </a:spcAft>
                      </a:pPr>
                      <a:r>
                        <a:rPr lang="it-IT" sz="1600" u="none" kern="1200" dirty="0">
                          <a:solidFill>
                            <a:srgbClr val="133880"/>
                          </a:solidFill>
                          <a:latin typeface="Arial" panose="020B0604020202020204" pitchFamily="34" charset="0"/>
                          <a:ea typeface="+mn-ea"/>
                          <a:cs typeface="+mn-cs"/>
                        </a:rPr>
                        <a:t>Reclusione da sei mesi a tre anni e multa da 10.000 a 30.000 euro</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897630">
                <a:tc>
                  <a:txBody>
                    <a:bodyPr/>
                    <a:lstStyle/>
                    <a:p>
                      <a:pPr>
                        <a:spcAft>
                          <a:spcPts val="0"/>
                        </a:spcAft>
                      </a:pPr>
                      <a:r>
                        <a:rPr lang="it-IT" sz="1600" b="0" u="none" kern="1200" dirty="0">
                          <a:solidFill>
                            <a:srgbClr val="133880"/>
                          </a:solidFill>
                          <a:latin typeface="Arial" panose="020B0604020202020204" pitchFamily="34" charset="0"/>
                          <a:ea typeface="+mn-ea"/>
                          <a:cs typeface="+mn-cs"/>
                        </a:rPr>
                        <a:t>Fornitura di dati falsi o informazioni non veritiere, necessarie ai fini dell’adeguata verifica della clientela (art. 55, comma 3)</a:t>
                      </a:r>
                    </a:p>
                  </a:txBody>
                  <a:tcPr marL="68580" marR="68580" marT="0" marB="0">
                    <a:solidFill>
                      <a:schemeClr val="accent1">
                        <a:lumMod val="20000"/>
                        <a:lumOff val="80000"/>
                      </a:schemeClr>
                    </a:solidFill>
                  </a:tcPr>
                </a:tc>
                <a:tc>
                  <a:txBody>
                    <a:bodyPr/>
                    <a:lstStyle/>
                    <a:p>
                      <a:pPr>
                        <a:spcAft>
                          <a:spcPts val="0"/>
                        </a:spcAft>
                      </a:pPr>
                      <a:r>
                        <a:rPr lang="it-IT" sz="1600" u="none" kern="1200" dirty="0">
                          <a:solidFill>
                            <a:srgbClr val="133880"/>
                          </a:solidFill>
                          <a:latin typeface="Arial" panose="020B0604020202020204" pitchFamily="34" charset="0"/>
                          <a:ea typeface="+mn-ea"/>
                          <a:cs typeface="+mn-cs"/>
                        </a:rPr>
                        <a:t>Reclusione da sei mesi a tre anni e multa da 10.000 a 30.000 euro</a:t>
                      </a:r>
                    </a:p>
                  </a:txBody>
                  <a:tcPr marL="68580" marR="68580" marT="0" marB="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6996106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467544" y="1340768"/>
            <a:ext cx="8676456" cy="432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penali (art. 55)</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3045934843"/>
              </p:ext>
            </p:extLst>
          </p:nvPr>
        </p:nvGraphicFramePr>
        <p:xfrm>
          <a:off x="467544" y="2198152"/>
          <a:ext cx="8208912" cy="3607112"/>
        </p:xfrm>
        <a:graphic>
          <a:graphicData uri="http://schemas.openxmlformats.org/drawingml/2006/table">
            <a:tbl>
              <a:tblPr firstRow="1" firstCol="1" bandRow="1">
                <a:tableStyleId>{5C22544A-7EE6-4342-B048-85BDC9FD1C3A}</a:tableStyleId>
              </a:tblPr>
              <a:tblGrid>
                <a:gridCol w="4104456">
                  <a:extLst>
                    <a:ext uri="{9D8B030D-6E8A-4147-A177-3AD203B41FA5}">
                      <a16:colId xmlns="" xmlns:a16="http://schemas.microsoft.com/office/drawing/2014/main" val="20000"/>
                    </a:ext>
                  </a:extLst>
                </a:gridCol>
                <a:gridCol w="4104456">
                  <a:extLst>
                    <a:ext uri="{9D8B030D-6E8A-4147-A177-3AD203B41FA5}">
                      <a16:colId xmlns="" xmlns:a16="http://schemas.microsoft.com/office/drawing/2014/main" val="20001"/>
                    </a:ext>
                  </a:extLst>
                </a:gridCol>
              </a:tblGrid>
              <a:tr h="359286">
                <a:tc gridSpan="2">
                  <a:txBody>
                    <a:bodyPr/>
                    <a:lstStyle/>
                    <a:p>
                      <a:pPr algn="ctr">
                        <a:spcAft>
                          <a:spcPts val="0"/>
                        </a:spcAft>
                      </a:pPr>
                      <a:r>
                        <a:rPr lang="it-IT" sz="1800" dirty="0">
                          <a:effectLst/>
                          <a:latin typeface="Arial" panose="020B0604020202020204" pitchFamily="34" charset="0"/>
                          <a:cs typeface="Arial" panose="020B0604020202020204" pitchFamily="34" charset="0"/>
                        </a:rPr>
                        <a:t>Conservazione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 xmlns:a16="http://schemas.microsoft.com/office/drawing/2014/main" val="10000"/>
                  </a:ext>
                </a:extLst>
              </a:tr>
              <a:tr h="1948695">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Acquisizione o conservazione di dati falsi o informazioni non veritiere sul cliente, sul titolare effettivo, sull’esecutore, sullo scopo e sulla natura della prestazione professionale e sull’operazione (art. 55, comma 2)</a:t>
                      </a:r>
                    </a:p>
                  </a:txBody>
                  <a:tcPr marL="68580" marR="6858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Reclusione da sei mesi a tre anni e multa da 10.000 a 30.000 euro</a:t>
                      </a: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r h="129913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Avvalimento di mezzi fraudolenti al fine di pregiudicare la corretta conservazione dei dati e delle informazioni (art. 55, comma 2)</a:t>
                      </a:r>
                    </a:p>
                  </a:txBody>
                  <a:tcPr marL="68580" marR="68580" marT="0" marB="0">
                    <a:solidFill>
                      <a:schemeClr val="accent1">
                        <a:lumMod val="40000"/>
                        <a:lumOff val="6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Reclusione da sei mesi a tre anni e multa da 10.000 a 30.000 euro</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graphicFrame>
        <p:nvGraphicFramePr>
          <p:cNvPr id="3" name="Tabella 2">
            <a:extLst>
              <a:ext uri="{FF2B5EF4-FFF2-40B4-BE49-F238E27FC236}">
                <a16:creationId xmlns="" xmlns:a16="http://schemas.microsoft.com/office/drawing/2014/main" id="{323B7356-E222-45BB-B38A-F20534393F55}"/>
              </a:ext>
            </a:extLst>
          </p:cNvPr>
          <p:cNvGraphicFramePr>
            <a:graphicFrameLocks noGrp="1"/>
          </p:cNvGraphicFramePr>
          <p:nvPr>
            <p:extLst/>
          </p:nvPr>
        </p:nvGraphicFramePr>
        <p:xfrm>
          <a:off x="467544" y="1897296"/>
          <a:ext cx="8208912" cy="274320"/>
        </p:xfrm>
        <a:graphic>
          <a:graphicData uri="http://schemas.openxmlformats.org/drawingml/2006/table">
            <a:tbl>
              <a:tblPr firstRow="1" firstCol="1" bandRow="1">
                <a:tableStyleId>{5C22544A-7EE6-4342-B048-85BDC9FD1C3A}</a:tableStyleId>
              </a:tblPr>
              <a:tblGrid>
                <a:gridCol w="4104456">
                  <a:extLst>
                    <a:ext uri="{9D8B030D-6E8A-4147-A177-3AD203B41FA5}">
                      <a16:colId xmlns="" xmlns:a16="http://schemas.microsoft.com/office/drawing/2014/main" val="3335107799"/>
                    </a:ext>
                  </a:extLst>
                </a:gridCol>
                <a:gridCol w="4104456">
                  <a:extLst>
                    <a:ext uri="{9D8B030D-6E8A-4147-A177-3AD203B41FA5}">
                      <a16:colId xmlns="" xmlns:a16="http://schemas.microsoft.com/office/drawing/2014/main" val="2990846613"/>
                    </a:ext>
                  </a:extLst>
                </a:gridCol>
              </a:tblGrid>
              <a:tr h="203547">
                <a:tc>
                  <a:txBody>
                    <a:bodyPr/>
                    <a:lstStyle/>
                    <a:p>
                      <a:pPr algn="ctr">
                        <a:spcAft>
                          <a:spcPts val="0"/>
                        </a:spcAft>
                      </a:pPr>
                      <a:r>
                        <a:rPr lang="it-IT" sz="1800" dirty="0">
                          <a:effectLst/>
                          <a:latin typeface="Arial" panose="020B0604020202020204" pitchFamily="34" charset="0"/>
                          <a:cs typeface="Arial" panose="020B0604020202020204" pitchFamily="34" charset="0"/>
                        </a:rPr>
                        <a:t>Violazione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lgn="ctr">
                        <a:spcAft>
                          <a:spcPts val="0"/>
                        </a:spcAft>
                      </a:pPr>
                      <a:r>
                        <a:rPr lang="it-IT" sz="1800" dirty="0">
                          <a:effectLst/>
                          <a:latin typeface="Arial" panose="020B0604020202020204" pitchFamily="34" charset="0"/>
                          <a:cs typeface="Arial" panose="020B0604020202020204" pitchFamily="34" charset="0"/>
                        </a:rPr>
                        <a:t>Sanzione </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extLst>
                  <a:ext uri="{0D108BD9-81ED-4DB2-BD59-A6C34878D82A}">
                    <a16:rowId xmlns="" xmlns:a16="http://schemas.microsoft.com/office/drawing/2014/main" val="307048519"/>
                  </a:ext>
                </a:extLst>
              </a:tr>
            </a:tbl>
          </a:graphicData>
        </a:graphic>
      </p:graphicFrame>
    </p:spTree>
    <p:extLst>
      <p:ext uri="{BB962C8B-B14F-4D97-AF65-F5344CB8AC3E}">
        <p14:creationId xmlns:p14="http://schemas.microsoft.com/office/powerpoint/2010/main" val="37524187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467544" y="1340768"/>
            <a:ext cx="8676456" cy="432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penali (art. 55)</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1052185775"/>
              </p:ext>
            </p:extLst>
          </p:nvPr>
        </p:nvGraphicFramePr>
        <p:xfrm>
          <a:off x="539552" y="1907284"/>
          <a:ext cx="8136904" cy="2313804"/>
        </p:xfrm>
        <a:graphic>
          <a:graphicData uri="http://schemas.openxmlformats.org/drawingml/2006/table">
            <a:tbl>
              <a:tblPr firstRow="1" firstCol="1" bandRow="1">
                <a:tableStyleId>{5C22544A-7EE6-4342-B048-85BDC9FD1C3A}</a:tableStyleId>
              </a:tblPr>
              <a:tblGrid>
                <a:gridCol w="4068452">
                  <a:extLst>
                    <a:ext uri="{9D8B030D-6E8A-4147-A177-3AD203B41FA5}">
                      <a16:colId xmlns="" xmlns:a16="http://schemas.microsoft.com/office/drawing/2014/main" val="20000"/>
                    </a:ext>
                  </a:extLst>
                </a:gridCol>
                <a:gridCol w="4068452">
                  <a:extLst>
                    <a:ext uri="{9D8B030D-6E8A-4147-A177-3AD203B41FA5}">
                      <a16:colId xmlns="" xmlns:a16="http://schemas.microsoft.com/office/drawing/2014/main" val="20001"/>
                    </a:ext>
                  </a:extLst>
                </a:gridCol>
              </a:tblGrid>
              <a:tr h="303462">
                <a:tc>
                  <a:txBody>
                    <a:bodyPr/>
                    <a:lstStyle/>
                    <a:p>
                      <a:pPr algn="ctr">
                        <a:spcAft>
                          <a:spcPts val="0"/>
                        </a:spcAft>
                      </a:pPr>
                      <a:r>
                        <a:rPr lang="it-IT" sz="1800" dirty="0">
                          <a:effectLst/>
                          <a:latin typeface="Arial" panose="020B0604020202020204" pitchFamily="34" charset="0"/>
                          <a:cs typeface="Arial" panose="020B0604020202020204" pitchFamily="34" charset="0"/>
                        </a:rPr>
                        <a:t>Violazione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lgn="ctr">
                        <a:spcAft>
                          <a:spcPts val="0"/>
                        </a:spcAft>
                      </a:pPr>
                      <a:r>
                        <a:rPr lang="it-IT" sz="1800" dirty="0">
                          <a:effectLst/>
                          <a:latin typeface="Arial" panose="020B0604020202020204" pitchFamily="34" charset="0"/>
                          <a:cs typeface="Arial" panose="020B0604020202020204" pitchFamily="34" charset="0"/>
                        </a:rPr>
                        <a:t>Sanzione </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303462">
                <a:tc gridSpan="2">
                  <a:txBody>
                    <a:bodyPr/>
                    <a:lstStyle/>
                    <a:p>
                      <a:pPr algn="ctr">
                        <a:spcAft>
                          <a:spcPts val="0"/>
                        </a:spcAft>
                      </a:pPr>
                      <a:r>
                        <a:rPr lang="it-IT" sz="1800" b="1" kern="1200" dirty="0">
                          <a:solidFill>
                            <a:schemeClr val="lt1"/>
                          </a:solidFill>
                          <a:effectLst/>
                          <a:latin typeface="Arial" panose="020B0604020202020204" pitchFamily="34" charset="0"/>
                          <a:ea typeface="+mn-ea"/>
                          <a:cs typeface="Arial" panose="020B0604020202020204" pitchFamily="34" charset="0"/>
                        </a:rPr>
                        <a:t>Segnalazione operazioni sospette</a:t>
                      </a:r>
                    </a:p>
                  </a:txBody>
                  <a:tcPr marL="68580" marR="68580" marT="0" marB="0"/>
                </a:tc>
                <a:tc hMerge="1">
                  <a:txBody>
                    <a:bodyPr/>
                    <a:lstStyle/>
                    <a:p>
                      <a:endParaRPr lang="it-IT"/>
                    </a:p>
                  </a:txBody>
                  <a:tcPr/>
                </a:tc>
                <a:extLst>
                  <a:ext uri="{0D108BD9-81ED-4DB2-BD59-A6C34878D82A}">
                    <a16:rowId xmlns="" xmlns:a16="http://schemas.microsoft.com/office/drawing/2014/main" val="10003"/>
                  </a:ext>
                </a:extLst>
              </a:tr>
              <a:tr h="151731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Violazione del divieto di comunicazione di cui agli art. 39 comma 1 (divieto di dare comunicazione dell’invio della SOS al cliente interessato o a terzi) e 41, comma 3 (divieto di dare comunicazione del flusso di ritorno delle informazioni al cliente interessato o a terzi) (art. 55, comma 4)</a:t>
                      </a:r>
                    </a:p>
                  </a:txBody>
                  <a:tcPr marL="68580" marR="6858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Arresto da sei mesi a un anno e ammenda da 5.000 a 30.000 euro</a:t>
                      </a:r>
                    </a:p>
                  </a:txBody>
                  <a:tcPr marL="68580" marR="68580" marT="0" marB="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63952782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327581" y="1268760"/>
            <a:ext cx="8676456" cy="504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Sanzioni amministrative (art. 56)</a:t>
            </a:r>
          </a:p>
        </p:txBody>
      </p:sp>
      <p:graphicFrame>
        <p:nvGraphicFramePr>
          <p:cNvPr id="2" name="Tabella 1"/>
          <p:cNvGraphicFramePr>
            <a:graphicFrameLocks noGrp="1"/>
          </p:cNvGraphicFramePr>
          <p:nvPr>
            <p:extLst>
              <p:ext uri="{D42A27DB-BD31-4B8C-83A1-F6EECF244321}">
                <p14:modId xmlns:p14="http://schemas.microsoft.com/office/powerpoint/2010/main" val="737661660"/>
              </p:ext>
            </p:extLst>
          </p:nvPr>
        </p:nvGraphicFramePr>
        <p:xfrm>
          <a:off x="395536" y="1772816"/>
          <a:ext cx="8352928" cy="4543316"/>
        </p:xfrm>
        <a:graphic>
          <a:graphicData uri="http://schemas.openxmlformats.org/drawingml/2006/table">
            <a:tbl>
              <a:tblPr firstRow="1" firstCol="1" bandRow="1">
                <a:tableStyleId>{5C22544A-7EE6-4342-B048-85BDC9FD1C3A}</a:tableStyleId>
              </a:tblPr>
              <a:tblGrid>
                <a:gridCol w="4104456">
                  <a:extLst>
                    <a:ext uri="{9D8B030D-6E8A-4147-A177-3AD203B41FA5}">
                      <a16:colId xmlns="" xmlns:a16="http://schemas.microsoft.com/office/drawing/2014/main" val="20000"/>
                    </a:ext>
                  </a:extLst>
                </a:gridCol>
                <a:gridCol w="4248472">
                  <a:extLst>
                    <a:ext uri="{9D8B030D-6E8A-4147-A177-3AD203B41FA5}">
                      <a16:colId xmlns="" xmlns:a16="http://schemas.microsoft.com/office/drawing/2014/main" val="20001"/>
                    </a:ext>
                  </a:extLst>
                </a:gridCol>
              </a:tblGrid>
              <a:tr h="261228">
                <a:tc>
                  <a:txBody>
                    <a:bodyPr/>
                    <a:lstStyle/>
                    <a:p>
                      <a:pPr algn="ctr">
                        <a:spcAft>
                          <a:spcPts val="0"/>
                        </a:spcAft>
                      </a:pPr>
                      <a:r>
                        <a:rPr lang="it-IT" sz="1800" dirty="0">
                          <a:effectLst/>
                          <a:latin typeface="Arial" panose="020B0604020202020204" pitchFamily="34" charset="0"/>
                          <a:cs typeface="Arial" panose="020B0604020202020204" pitchFamily="34" charset="0"/>
                        </a:rPr>
                        <a:t>Violazione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a:txBody>
                    <a:bodyPr/>
                    <a:lstStyle/>
                    <a:p>
                      <a:pPr algn="ctr">
                        <a:spcAft>
                          <a:spcPts val="0"/>
                        </a:spcAft>
                      </a:pPr>
                      <a:r>
                        <a:rPr lang="it-IT" sz="1800" dirty="0">
                          <a:effectLst/>
                          <a:latin typeface="Arial" panose="020B0604020202020204" pitchFamily="34" charset="0"/>
                          <a:cs typeface="Arial" panose="020B0604020202020204" pitchFamily="34" charset="0"/>
                        </a:rPr>
                        <a:t>Sanzione </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extLst>
                  <a:ext uri="{0D108BD9-81ED-4DB2-BD59-A6C34878D82A}">
                    <a16:rowId xmlns="" xmlns:a16="http://schemas.microsoft.com/office/drawing/2014/main" val="10000"/>
                  </a:ext>
                </a:extLst>
              </a:tr>
              <a:tr h="261228">
                <a:tc gridSpan="2">
                  <a:txBody>
                    <a:bodyPr/>
                    <a:lstStyle/>
                    <a:p>
                      <a:pPr algn="ctr">
                        <a:spcAft>
                          <a:spcPts val="0"/>
                        </a:spcAft>
                      </a:pPr>
                      <a:r>
                        <a:rPr lang="it-IT" sz="1800" dirty="0">
                          <a:effectLst/>
                          <a:latin typeface="Arial" panose="020B0604020202020204" pitchFamily="34" charset="0"/>
                          <a:cs typeface="Arial" panose="020B0604020202020204" pitchFamily="34" charset="0"/>
                        </a:rPr>
                        <a:t>Adeguata verifica e astensione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hMerge="1">
                  <a:txBody>
                    <a:bodyPr/>
                    <a:lstStyle/>
                    <a:p>
                      <a:endParaRPr lang="it-IT"/>
                    </a:p>
                  </a:txBody>
                  <a:tcPr/>
                </a:tc>
                <a:extLst>
                  <a:ext uri="{0D108BD9-81ED-4DB2-BD59-A6C34878D82A}">
                    <a16:rowId xmlns="" xmlns:a16="http://schemas.microsoft.com/office/drawing/2014/main" val="10001"/>
                  </a:ext>
                </a:extLst>
              </a:tr>
              <a:tr h="1323567">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Omessa acquisizione e verifica dei dati identificativi e delle informazioni sul cliente, sul titolare effettivo, sull’esecutore, sullo scopo e sulla natura della prestazione professionale (art. 56, comma 1)</a:t>
                      </a:r>
                    </a:p>
                  </a:txBody>
                  <a:tcPr marL="67990" marR="6799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di 2.000 euro</a:t>
                      </a:r>
                    </a:p>
                    <a:p>
                      <a:pPr algn="just">
                        <a:spcAft>
                          <a:spcPts val="0"/>
                        </a:spcAft>
                      </a:pPr>
                      <a:r>
                        <a:rPr lang="it-IT" sz="1600" b="0" u="none" kern="1200" dirty="0">
                          <a:solidFill>
                            <a:srgbClr val="133880"/>
                          </a:solidFill>
                          <a:latin typeface="Arial" panose="020B0604020202020204" pitchFamily="34" charset="0"/>
                          <a:ea typeface="+mn-ea"/>
                          <a:cs typeface="+mn-cs"/>
                        </a:rPr>
                        <a:t> </a:t>
                      </a:r>
                    </a:p>
                  </a:txBody>
                  <a:tcPr marL="67990" marR="67990" marT="0" marB="0">
                    <a:solidFill>
                      <a:schemeClr val="accent1">
                        <a:lumMod val="20000"/>
                        <a:lumOff val="80000"/>
                      </a:schemeClr>
                    </a:solidFill>
                  </a:tcPr>
                </a:tc>
                <a:extLst>
                  <a:ext uri="{0D108BD9-81ED-4DB2-BD59-A6C34878D82A}">
                    <a16:rowId xmlns="" xmlns:a16="http://schemas.microsoft.com/office/drawing/2014/main" val="10002"/>
                  </a:ext>
                </a:extLst>
              </a:tr>
              <a:tr h="576064">
                <a:tc>
                  <a:txBody>
                    <a:bodyPr/>
                    <a:lstStyle/>
                    <a:p>
                      <a:pPr marL="457200" algn="just">
                        <a:spcAft>
                          <a:spcPts val="0"/>
                        </a:spcAft>
                      </a:pPr>
                      <a:r>
                        <a:rPr lang="it-IT" sz="1600" b="0" u="none" kern="1200" dirty="0">
                          <a:solidFill>
                            <a:srgbClr val="133880"/>
                          </a:solidFill>
                          <a:latin typeface="Arial" panose="020B0604020202020204" pitchFamily="34" charset="0"/>
                          <a:ea typeface="+mn-ea"/>
                          <a:cs typeface="+mn-cs"/>
                        </a:rPr>
                        <a:t>Violazioni gravi, ripetute e sistematiche ovvero plurime (art. 56, comma 2)</a:t>
                      </a:r>
                    </a:p>
                  </a:txBody>
                  <a:tcPr marL="67990" marR="6799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2.500 a 50.000 euro</a:t>
                      </a:r>
                    </a:p>
                  </a:txBody>
                  <a:tcPr marL="67990" marR="67990" marT="0" marB="0">
                    <a:solidFill>
                      <a:schemeClr val="accent1">
                        <a:lumMod val="20000"/>
                        <a:lumOff val="80000"/>
                      </a:schemeClr>
                    </a:solidFill>
                  </a:tcPr>
                </a:tc>
                <a:extLst>
                  <a:ext uri="{0D108BD9-81ED-4DB2-BD59-A6C34878D82A}">
                    <a16:rowId xmlns="" xmlns:a16="http://schemas.microsoft.com/office/drawing/2014/main" val="10003"/>
                  </a:ext>
                </a:extLst>
              </a:tr>
              <a:tr h="104491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Compimento dell’operazione o esecuzione della prestazione professionale in violazione dell’obbligo di astensione (art. 56, comma 3) </a:t>
                      </a:r>
                    </a:p>
                  </a:txBody>
                  <a:tcPr marL="67990" marR="67990" marT="0" marB="0">
                    <a:solidFill>
                      <a:schemeClr val="accent1">
                        <a:lumMod val="40000"/>
                        <a:lumOff val="6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di 2.000 euro</a:t>
                      </a:r>
                    </a:p>
                  </a:txBody>
                  <a:tcPr marL="67990" marR="67990" marT="0" marB="0">
                    <a:solidFill>
                      <a:schemeClr val="accent1">
                        <a:lumMod val="40000"/>
                        <a:lumOff val="60000"/>
                      </a:schemeClr>
                    </a:solidFill>
                  </a:tcPr>
                </a:tc>
                <a:extLst>
                  <a:ext uri="{0D108BD9-81ED-4DB2-BD59-A6C34878D82A}">
                    <a16:rowId xmlns="" xmlns:a16="http://schemas.microsoft.com/office/drawing/2014/main" val="10004"/>
                  </a:ext>
                </a:extLst>
              </a:tr>
              <a:tr h="783683">
                <a:tc>
                  <a:txBody>
                    <a:bodyPr/>
                    <a:lstStyle/>
                    <a:p>
                      <a:pPr marL="457200" algn="just">
                        <a:spcAft>
                          <a:spcPts val="0"/>
                        </a:spcAft>
                      </a:pPr>
                      <a:r>
                        <a:rPr lang="it-IT" sz="1600" b="0" u="none" kern="1200" dirty="0">
                          <a:solidFill>
                            <a:srgbClr val="133880"/>
                          </a:solidFill>
                          <a:latin typeface="Arial" panose="020B0604020202020204" pitchFamily="34" charset="0"/>
                          <a:ea typeface="+mn-ea"/>
                          <a:cs typeface="+mn-cs"/>
                        </a:rPr>
                        <a:t>Violazioni gravi, ripetute e sistematiche ovvero plurime (art. 56, comma 3)</a:t>
                      </a:r>
                    </a:p>
                  </a:txBody>
                  <a:tcPr marL="67990" marR="67990" marT="0" marB="0">
                    <a:solidFill>
                      <a:schemeClr val="accent1">
                        <a:lumMod val="40000"/>
                        <a:lumOff val="6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2.500 a 50.000 euro</a:t>
                      </a:r>
                    </a:p>
                  </a:txBody>
                  <a:tcPr marL="67990" marR="67990" marT="0" marB="0">
                    <a:solidFill>
                      <a:schemeClr val="accent1">
                        <a:lumMod val="40000"/>
                        <a:lumOff val="60000"/>
                      </a:schemeClr>
                    </a:solidFill>
                  </a:tcPr>
                </a:tc>
                <a:extLst>
                  <a:ext uri="{0D108BD9-81ED-4DB2-BD59-A6C34878D82A}">
                    <a16:rowId xmlns="" xmlns:a16="http://schemas.microsoft.com/office/drawing/2014/main" val="10005"/>
                  </a:ext>
                </a:extLst>
              </a:tr>
              <a:tr h="266451">
                <a:tc gridSpan="2">
                  <a:txBody>
                    <a:bodyPr/>
                    <a:lstStyle/>
                    <a:p>
                      <a:pPr algn="ctr">
                        <a:spcAft>
                          <a:spcPts val="0"/>
                        </a:spcAft>
                      </a:pPr>
                      <a:endParaRPr lang="it-IT" sz="1200" dirty="0">
                        <a:effectLst/>
                        <a:latin typeface="Times New Roman" panose="02020603050405020304" pitchFamily="18" charset="0"/>
                        <a:ea typeface="Arial Unicode MS" panose="020B0604020202020204" pitchFamily="34" charset="-128"/>
                      </a:endParaRPr>
                    </a:p>
                  </a:txBody>
                  <a:tcPr marL="67990" marR="67990" marT="0" marB="0">
                    <a:solidFill>
                      <a:schemeClr val="bg1"/>
                    </a:solidFill>
                  </a:tcPr>
                </a:tc>
                <a:tc hMerge="1">
                  <a:txBody>
                    <a:bodyPr/>
                    <a:lstStyle/>
                    <a:p>
                      <a:endParaRPr lang="it-IT"/>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45777808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403240" y="1367712"/>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Sanzioni amministrative (art. 57)</a:t>
            </a:r>
          </a:p>
        </p:txBody>
      </p:sp>
      <p:graphicFrame>
        <p:nvGraphicFramePr>
          <p:cNvPr id="2" name="Tabella 1"/>
          <p:cNvGraphicFramePr>
            <a:graphicFrameLocks noGrp="1"/>
          </p:cNvGraphicFramePr>
          <p:nvPr>
            <p:extLst>
              <p:ext uri="{D42A27DB-BD31-4B8C-83A1-F6EECF244321}">
                <p14:modId xmlns:p14="http://schemas.microsoft.com/office/powerpoint/2010/main" val="1716193760"/>
              </p:ext>
            </p:extLst>
          </p:nvPr>
        </p:nvGraphicFramePr>
        <p:xfrm>
          <a:off x="467544" y="1988840"/>
          <a:ext cx="8496944" cy="2299788"/>
        </p:xfrm>
        <a:graphic>
          <a:graphicData uri="http://schemas.openxmlformats.org/drawingml/2006/table">
            <a:tbl>
              <a:tblPr firstRow="1" firstCol="1" bandRow="1">
                <a:tableStyleId>{5C22544A-7EE6-4342-B048-85BDC9FD1C3A}</a:tableStyleId>
              </a:tblPr>
              <a:tblGrid>
                <a:gridCol w="4248472">
                  <a:extLst>
                    <a:ext uri="{9D8B030D-6E8A-4147-A177-3AD203B41FA5}">
                      <a16:colId xmlns="" xmlns:a16="http://schemas.microsoft.com/office/drawing/2014/main" val="20000"/>
                    </a:ext>
                  </a:extLst>
                </a:gridCol>
                <a:gridCol w="4248472">
                  <a:extLst>
                    <a:ext uri="{9D8B030D-6E8A-4147-A177-3AD203B41FA5}">
                      <a16:colId xmlns="" xmlns:a16="http://schemas.microsoft.com/office/drawing/2014/main" val="20001"/>
                    </a:ext>
                  </a:extLst>
                </a:gridCol>
              </a:tblGrid>
              <a:tr h="274068">
                <a:tc>
                  <a:txBody>
                    <a:bodyPr/>
                    <a:lstStyle/>
                    <a:p>
                      <a:pPr algn="ctr">
                        <a:spcAft>
                          <a:spcPts val="0"/>
                        </a:spcAft>
                      </a:pPr>
                      <a:r>
                        <a:rPr lang="it-IT" sz="1800" dirty="0">
                          <a:effectLst/>
                          <a:latin typeface="Arial" panose="020B0604020202020204" pitchFamily="34" charset="0"/>
                          <a:cs typeface="Arial" panose="020B0604020202020204" pitchFamily="34" charset="0"/>
                        </a:rPr>
                        <a:t>Violazione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a:txBody>
                    <a:bodyPr/>
                    <a:lstStyle/>
                    <a:p>
                      <a:pPr algn="ctr">
                        <a:spcAft>
                          <a:spcPts val="0"/>
                        </a:spcAft>
                      </a:pPr>
                      <a:r>
                        <a:rPr lang="it-IT" sz="1800" dirty="0">
                          <a:effectLst/>
                          <a:latin typeface="Arial" panose="020B0604020202020204" pitchFamily="34" charset="0"/>
                          <a:cs typeface="Arial" panose="020B0604020202020204" pitchFamily="34" charset="0"/>
                        </a:rPr>
                        <a:t>Sanzione </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extLst>
                  <a:ext uri="{0D108BD9-81ED-4DB2-BD59-A6C34878D82A}">
                    <a16:rowId xmlns="" xmlns:a16="http://schemas.microsoft.com/office/drawing/2014/main" val="10000"/>
                  </a:ext>
                </a:extLst>
              </a:tr>
              <a:tr h="274068">
                <a:tc gridSpan="2">
                  <a:txBody>
                    <a:bodyPr/>
                    <a:lstStyle/>
                    <a:p>
                      <a:pPr algn="ctr">
                        <a:spcAft>
                          <a:spcPts val="0"/>
                        </a:spcAft>
                      </a:pP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hMerge="1">
                  <a:txBody>
                    <a:bodyPr/>
                    <a:lstStyle/>
                    <a:p>
                      <a:endParaRPr lang="it-IT"/>
                    </a:p>
                  </a:txBody>
                  <a:tcPr/>
                </a:tc>
                <a:extLst>
                  <a:ext uri="{0D108BD9-81ED-4DB2-BD59-A6C34878D82A}">
                    <a16:rowId xmlns="" xmlns:a16="http://schemas.microsoft.com/office/drawing/2014/main" val="10001"/>
                  </a:ext>
                </a:extLst>
              </a:tr>
              <a:tr h="274068">
                <a:tc gridSpan="2">
                  <a:txBody>
                    <a:bodyPr/>
                    <a:lstStyle/>
                    <a:p>
                      <a:pPr algn="ctr">
                        <a:spcAft>
                          <a:spcPts val="0"/>
                        </a:spcAft>
                      </a:pPr>
                      <a:r>
                        <a:rPr lang="it-IT" sz="1800" dirty="0">
                          <a:effectLst/>
                          <a:latin typeface="Arial" panose="020B0604020202020204" pitchFamily="34" charset="0"/>
                          <a:cs typeface="Arial" panose="020B0604020202020204" pitchFamily="34" charset="0"/>
                        </a:rPr>
                        <a:t>Conservazione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hMerge="1">
                  <a:txBody>
                    <a:bodyPr/>
                    <a:lstStyle/>
                    <a:p>
                      <a:endParaRPr lang="it-IT"/>
                    </a:p>
                  </a:txBody>
                  <a:tcPr/>
                </a:tc>
                <a:extLst>
                  <a:ext uri="{0D108BD9-81ED-4DB2-BD59-A6C34878D82A}">
                    <a16:rowId xmlns="" xmlns:a16="http://schemas.microsoft.com/office/drawing/2014/main" val="10006"/>
                  </a:ext>
                </a:extLst>
              </a:tr>
              <a:tr h="738414">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Omessa o tardiva conservazione dei dati, dei documenti e delle informazioni, in tutto o in parte (art. 57, comma 1)</a:t>
                      </a:r>
                    </a:p>
                  </a:txBody>
                  <a:tcPr marL="67990" marR="6799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di 2.000 euro</a:t>
                      </a:r>
                    </a:p>
                  </a:txBody>
                  <a:tcPr marL="67990" marR="67990" marT="0" marB="0">
                    <a:solidFill>
                      <a:schemeClr val="accent1">
                        <a:lumMod val="20000"/>
                        <a:lumOff val="80000"/>
                      </a:schemeClr>
                    </a:solidFill>
                  </a:tcPr>
                </a:tc>
                <a:extLst>
                  <a:ext uri="{0D108BD9-81ED-4DB2-BD59-A6C34878D82A}">
                    <a16:rowId xmlns="" xmlns:a16="http://schemas.microsoft.com/office/drawing/2014/main" val="10007"/>
                  </a:ext>
                </a:extLst>
              </a:tr>
              <a:tr h="738414">
                <a:tc>
                  <a:txBody>
                    <a:bodyPr/>
                    <a:lstStyle/>
                    <a:p>
                      <a:pPr marL="457200" algn="just">
                        <a:spcAft>
                          <a:spcPts val="0"/>
                        </a:spcAft>
                      </a:pPr>
                      <a:r>
                        <a:rPr lang="it-IT" sz="1600" b="0" u="none" kern="1200" dirty="0">
                          <a:solidFill>
                            <a:srgbClr val="133880"/>
                          </a:solidFill>
                          <a:latin typeface="Arial" panose="020B0604020202020204" pitchFamily="34" charset="0"/>
                          <a:ea typeface="+mn-ea"/>
                          <a:cs typeface="+mn-cs"/>
                        </a:rPr>
                        <a:t>Violazioni gravi, ripetute e sistematiche ovvero plurime (art. 57, comma 2)</a:t>
                      </a:r>
                    </a:p>
                  </a:txBody>
                  <a:tcPr marL="67990" marR="67990" marT="0" marB="0">
                    <a:solidFill>
                      <a:schemeClr val="accent1">
                        <a:lumMod val="40000"/>
                        <a:lumOff val="6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2.500 a 50.000 euro</a:t>
                      </a:r>
                    </a:p>
                  </a:txBody>
                  <a:tcPr marL="67990" marR="67990" marT="0" marB="0">
                    <a:solidFill>
                      <a:schemeClr val="accent1">
                        <a:lumMod val="40000"/>
                        <a:lumOff val="6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41662285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bwMode="auto">
          <a:xfrm>
            <a:off x="381045" y="1269132"/>
            <a:ext cx="8367419"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amministrative (art. 58)</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3926149290"/>
              </p:ext>
            </p:extLst>
          </p:nvPr>
        </p:nvGraphicFramePr>
        <p:xfrm>
          <a:off x="467544" y="1801336"/>
          <a:ext cx="8280920" cy="3931920"/>
        </p:xfrm>
        <a:graphic>
          <a:graphicData uri="http://schemas.openxmlformats.org/drawingml/2006/table">
            <a:tbl>
              <a:tblPr firstRow="1" firstCol="1" bandRow="1">
                <a:tableStyleId>{5C22544A-7EE6-4342-B048-85BDC9FD1C3A}</a:tableStyleId>
              </a:tblPr>
              <a:tblGrid>
                <a:gridCol w="4032448">
                  <a:extLst>
                    <a:ext uri="{9D8B030D-6E8A-4147-A177-3AD203B41FA5}">
                      <a16:colId xmlns="" xmlns:a16="http://schemas.microsoft.com/office/drawing/2014/main" val="20000"/>
                    </a:ext>
                  </a:extLst>
                </a:gridCol>
                <a:gridCol w="4248472">
                  <a:extLst>
                    <a:ext uri="{9D8B030D-6E8A-4147-A177-3AD203B41FA5}">
                      <a16:colId xmlns="" xmlns:a16="http://schemas.microsoft.com/office/drawing/2014/main" val="20001"/>
                    </a:ext>
                  </a:extLst>
                </a:gridCol>
              </a:tblGrid>
              <a:tr h="181306">
                <a:tc gridSpan="2">
                  <a:txBody>
                    <a:bodyPr/>
                    <a:lstStyle/>
                    <a:p>
                      <a:pPr algn="ctr">
                        <a:spcAft>
                          <a:spcPts val="0"/>
                        </a:spcAft>
                      </a:pPr>
                      <a:r>
                        <a:rPr lang="it-IT" sz="1800" dirty="0">
                          <a:effectLst/>
                          <a:latin typeface="Arial" panose="020B0604020202020204" pitchFamily="34" charset="0"/>
                          <a:cs typeface="Arial" panose="020B0604020202020204" pitchFamily="34" charset="0"/>
                        </a:rPr>
                        <a:t>Segnalazione di operazioni sospette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hMerge="1">
                  <a:txBody>
                    <a:bodyPr/>
                    <a:lstStyle/>
                    <a:p>
                      <a:endParaRPr lang="it-IT"/>
                    </a:p>
                  </a:txBody>
                  <a:tcPr/>
                </a:tc>
                <a:extLst>
                  <a:ext uri="{0D108BD9-81ED-4DB2-BD59-A6C34878D82A}">
                    <a16:rowId xmlns="" xmlns:a16="http://schemas.microsoft.com/office/drawing/2014/main" val="10000"/>
                  </a:ext>
                </a:extLst>
              </a:tr>
              <a:tr h="36261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Omessa segnalazione (salvo che il fatto costituisca reato) (art. 58, comma 1)</a:t>
                      </a:r>
                    </a:p>
                  </a:txBody>
                  <a:tcPr marL="67990" marR="6799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di 3.000 euro</a:t>
                      </a:r>
                    </a:p>
                  </a:txBody>
                  <a:tcPr marL="67990" marR="67990" marT="0" marB="0">
                    <a:solidFill>
                      <a:schemeClr val="accent1">
                        <a:lumMod val="20000"/>
                        <a:lumOff val="80000"/>
                      </a:schemeClr>
                    </a:solidFill>
                  </a:tcPr>
                </a:tc>
                <a:extLst>
                  <a:ext uri="{0D108BD9-81ED-4DB2-BD59-A6C34878D82A}">
                    <a16:rowId xmlns="" xmlns:a16="http://schemas.microsoft.com/office/drawing/2014/main" val="10001"/>
                  </a:ext>
                </a:extLst>
              </a:tr>
              <a:tr h="543917">
                <a:tc>
                  <a:txBody>
                    <a:bodyPr/>
                    <a:lstStyle/>
                    <a:p>
                      <a:pPr marL="457200" algn="just">
                        <a:spcAft>
                          <a:spcPts val="0"/>
                        </a:spcAft>
                      </a:pPr>
                      <a:r>
                        <a:rPr lang="it-IT" sz="1600" b="0" u="none" kern="1200" dirty="0">
                          <a:solidFill>
                            <a:srgbClr val="133880"/>
                          </a:solidFill>
                          <a:latin typeface="Arial" panose="020B0604020202020204" pitchFamily="34" charset="0"/>
                          <a:ea typeface="+mn-ea"/>
                          <a:cs typeface="+mn-cs"/>
                        </a:rPr>
                        <a:t>Violazioni gravi, ripetute e sistematiche ovvero plurime (art. 58, comma 2)</a:t>
                      </a:r>
                    </a:p>
                  </a:txBody>
                  <a:tcPr marL="67990" marR="6799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30.000 a 300.000 euro</a:t>
                      </a:r>
                    </a:p>
                  </a:txBody>
                  <a:tcPr marL="67990" marR="67990" marT="0" marB="0">
                    <a:solidFill>
                      <a:schemeClr val="accent1">
                        <a:lumMod val="20000"/>
                        <a:lumOff val="80000"/>
                      </a:schemeClr>
                    </a:solidFill>
                  </a:tcPr>
                </a:tc>
                <a:extLst>
                  <a:ext uri="{0D108BD9-81ED-4DB2-BD59-A6C34878D82A}">
                    <a16:rowId xmlns="" xmlns:a16="http://schemas.microsoft.com/office/drawing/2014/main" val="10002"/>
                  </a:ext>
                </a:extLst>
              </a:tr>
              <a:tr h="1321797">
                <a:tc>
                  <a:txBody>
                    <a:bodyPr/>
                    <a:lstStyle/>
                    <a:p>
                      <a:pPr marL="457200" algn="just">
                        <a:spcAft>
                          <a:spcPts val="0"/>
                        </a:spcAft>
                      </a:pPr>
                      <a:r>
                        <a:rPr lang="it-IT" sz="1600" b="0" u="none" kern="1200" dirty="0">
                          <a:solidFill>
                            <a:srgbClr val="133880"/>
                          </a:solidFill>
                          <a:latin typeface="Arial" panose="020B0604020202020204" pitchFamily="34" charset="0"/>
                          <a:ea typeface="+mn-ea"/>
                          <a:cs typeface="+mn-cs"/>
                        </a:rPr>
                        <a:t>Violazioni gravi, ripetute e sistematiche ovvero plurime che producono un vantaggio economico (art. 58, comma 4)</a:t>
                      </a:r>
                    </a:p>
                  </a:txBody>
                  <a:tcPr marL="67990" marR="6799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L’importo massimo della sanzione di cui sopra (300.000 euro):</a:t>
                      </a:r>
                    </a:p>
                    <a:p>
                      <a:pPr marL="342900" lvl="0" indent="-342900" algn="just">
                        <a:spcAft>
                          <a:spcPts val="0"/>
                        </a:spcAft>
                        <a:buFont typeface="Times New Roman" panose="02020603050405020304" pitchFamily="18" charset="0"/>
                        <a:buChar char="-"/>
                        <a:tabLst>
                          <a:tab pos="457200" algn="l"/>
                        </a:tabLst>
                      </a:pPr>
                      <a:r>
                        <a:rPr lang="it-IT" sz="1600" b="0" u="none" kern="1200" dirty="0">
                          <a:solidFill>
                            <a:srgbClr val="133880"/>
                          </a:solidFill>
                          <a:latin typeface="Arial" panose="020B0604020202020204" pitchFamily="34" charset="0"/>
                          <a:ea typeface="+mn-ea"/>
                          <a:cs typeface="+mn-cs"/>
                        </a:rPr>
                        <a:t>è elevato fino al doppio dell’ammontare del vantaggio economico, qualora questo sia determinato o determinabile, e comunque non sia inferiore a 450.000 euro</a:t>
                      </a:r>
                    </a:p>
                    <a:p>
                      <a:pPr marL="342900" lvl="0" indent="-342900" algn="just">
                        <a:spcAft>
                          <a:spcPts val="0"/>
                        </a:spcAft>
                        <a:buFont typeface="Times New Roman" panose="02020603050405020304" pitchFamily="18" charset="0"/>
                        <a:buChar char="-"/>
                        <a:tabLst>
                          <a:tab pos="457200" algn="l"/>
                        </a:tabLst>
                      </a:pPr>
                      <a:r>
                        <a:rPr lang="it-IT" sz="1600" b="0" u="none" kern="1200" dirty="0">
                          <a:solidFill>
                            <a:srgbClr val="133880"/>
                          </a:solidFill>
                          <a:latin typeface="Arial" panose="020B0604020202020204" pitchFamily="34" charset="0"/>
                          <a:ea typeface="+mn-ea"/>
                          <a:cs typeface="+mn-cs"/>
                        </a:rPr>
                        <a:t>è elevato fino a 1.000.000 euro, qualora il vantaggio non sia determinato o determinabile</a:t>
                      </a:r>
                    </a:p>
                  </a:txBody>
                  <a:tcPr marL="67990" marR="67990" marT="0" marB="0">
                    <a:solidFill>
                      <a:schemeClr val="accent1">
                        <a:lumMod val="20000"/>
                        <a:lumOff val="8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9093942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bwMode="auto">
          <a:xfrm>
            <a:off x="467544" y="1268760"/>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amministrative (art. 58)</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nvPr>
        </p:nvGraphicFramePr>
        <p:xfrm>
          <a:off x="467544" y="1918406"/>
          <a:ext cx="8280920" cy="2743200"/>
        </p:xfrm>
        <a:graphic>
          <a:graphicData uri="http://schemas.openxmlformats.org/drawingml/2006/table">
            <a:tbl>
              <a:tblPr firstRow="1" firstCol="1" bandRow="1">
                <a:tableStyleId>{5C22544A-7EE6-4342-B048-85BDC9FD1C3A}</a:tableStyleId>
              </a:tblPr>
              <a:tblGrid>
                <a:gridCol w="4032448">
                  <a:extLst>
                    <a:ext uri="{9D8B030D-6E8A-4147-A177-3AD203B41FA5}">
                      <a16:colId xmlns="" xmlns:a16="http://schemas.microsoft.com/office/drawing/2014/main" val="20000"/>
                    </a:ext>
                  </a:extLst>
                </a:gridCol>
                <a:gridCol w="4248472">
                  <a:extLst>
                    <a:ext uri="{9D8B030D-6E8A-4147-A177-3AD203B41FA5}">
                      <a16:colId xmlns="" xmlns:a16="http://schemas.microsoft.com/office/drawing/2014/main" val="20001"/>
                    </a:ext>
                  </a:extLst>
                </a:gridCol>
              </a:tblGrid>
              <a:tr h="71208">
                <a:tc gridSpan="2">
                  <a:txBody>
                    <a:bodyPr/>
                    <a:lstStyle/>
                    <a:p>
                      <a:pPr algn="ctr">
                        <a:spcAft>
                          <a:spcPts val="0"/>
                        </a:spcAft>
                      </a:pPr>
                      <a:r>
                        <a:rPr lang="it-IT" sz="1800" dirty="0">
                          <a:effectLst/>
                          <a:latin typeface="Arial" panose="020B0604020202020204" pitchFamily="34" charset="0"/>
                          <a:cs typeface="Arial" panose="020B0604020202020204" pitchFamily="34" charset="0"/>
                        </a:rPr>
                        <a:t>Segnalazione di operazioni sospette</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7990" marR="67990" marT="0" marB="0"/>
                </a:tc>
                <a:tc hMerge="1">
                  <a:txBody>
                    <a:bodyPr/>
                    <a:lstStyle/>
                    <a:p>
                      <a:pPr algn="ctr">
                        <a:spcAft>
                          <a:spcPts val="0"/>
                        </a:spcAft>
                      </a:pPr>
                      <a:endParaRPr lang="it-IT" sz="1200" dirty="0">
                        <a:effectLst/>
                        <a:latin typeface="Times New Roman" panose="02020603050405020304" pitchFamily="18" charset="0"/>
                        <a:ea typeface="Arial Unicode MS" panose="020B0604020202020204" pitchFamily="34" charset="-128"/>
                      </a:endParaRPr>
                    </a:p>
                  </a:txBody>
                  <a:tcPr marL="67990" marR="67990" marT="0" marB="0"/>
                </a:tc>
                <a:extLst>
                  <a:ext uri="{0D108BD9-81ED-4DB2-BD59-A6C34878D82A}">
                    <a16:rowId xmlns="" xmlns:a16="http://schemas.microsoft.com/office/drawing/2014/main" val="10000"/>
                  </a:ext>
                </a:extLst>
              </a:tr>
              <a:tr h="543917">
                <a:tc>
                  <a:txBody>
                    <a:bodyPr/>
                    <a:lstStyle/>
                    <a:p>
                      <a:pPr algn="just">
                        <a:spcAft>
                          <a:spcPts val="0"/>
                        </a:spcAft>
                      </a:pPr>
                      <a:r>
                        <a:rPr lang="it-IT" sz="1800" b="0" u="none" kern="1200" dirty="0">
                          <a:solidFill>
                            <a:srgbClr val="133880"/>
                          </a:solidFill>
                          <a:latin typeface="Arial" panose="020B0604020202020204" pitchFamily="34" charset="0"/>
                          <a:ea typeface="+mn-ea"/>
                          <a:cs typeface="+mn-cs"/>
                        </a:rPr>
                        <a:t>Omessa esecuzione del provvedimento di sospensione dell’operazione sospetta (art. 58, comma 6)</a:t>
                      </a:r>
                    </a:p>
                  </a:txBody>
                  <a:tcPr marL="67990" marR="67990" marT="0" marB="0">
                    <a:solidFill>
                      <a:schemeClr val="accent1">
                        <a:lumMod val="20000"/>
                        <a:lumOff val="80000"/>
                      </a:schemeClr>
                    </a:solidFill>
                  </a:tcPr>
                </a:tc>
                <a:tc>
                  <a:txBody>
                    <a:bodyPr/>
                    <a:lstStyle/>
                    <a:p>
                      <a:pPr algn="just">
                        <a:spcAft>
                          <a:spcPts val="0"/>
                        </a:spcAft>
                      </a:pPr>
                      <a:r>
                        <a:rPr lang="it-IT" sz="1800" b="0" u="none" kern="1200" dirty="0">
                          <a:solidFill>
                            <a:srgbClr val="133880"/>
                          </a:solidFill>
                          <a:latin typeface="Arial" panose="020B0604020202020204" pitchFamily="34" charset="0"/>
                          <a:ea typeface="+mn-ea"/>
                          <a:cs typeface="+mn-cs"/>
                        </a:rPr>
                        <a:t>Sanzione amministrativa pecuniaria da 5.000 a 50.000 euro</a:t>
                      </a:r>
                    </a:p>
                  </a:txBody>
                  <a:tcPr marL="67990" marR="67990" marT="0" marB="0">
                    <a:solidFill>
                      <a:schemeClr val="accent1">
                        <a:lumMod val="20000"/>
                        <a:lumOff val="80000"/>
                      </a:schemeClr>
                    </a:solidFill>
                  </a:tcPr>
                </a:tc>
                <a:extLst>
                  <a:ext uri="{0D108BD9-81ED-4DB2-BD59-A6C34878D82A}">
                    <a16:rowId xmlns="" xmlns:a16="http://schemas.microsoft.com/office/drawing/2014/main" val="10004"/>
                  </a:ext>
                </a:extLst>
              </a:tr>
              <a:tr h="725223">
                <a:tc gridSpan="2">
                  <a:txBody>
                    <a:bodyPr/>
                    <a:lstStyle/>
                    <a:p>
                      <a:pPr algn="just">
                        <a:spcAft>
                          <a:spcPts val="0"/>
                        </a:spcAft>
                      </a:pPr>
                      <a:r>
                        <a:rPr lang="it-IT" sz="1800" b="0" u="none" kern="1200" dirty="0">
                          <a:solidFill>
                            <a:srgbClr val="133880"/>
                          </a:solidFill>
                          <a:latin typeface="Arial" panose="020B0604020202020204" pitchFamily="34" charset="0"/>
                          <a:ea typeface="+mn-ea"/>
                          <a:cs typeface="+mn-cs"/>
                        </a:rPr>
                        <a:t>Ai soggetti obbligati che, con una o più azioni o omissioni, commettono, anche in tempi diversi, una o più violazioni della stessa o di diverse norme in materia di adeguata verifica e di conservazione da cui derivi, come conseguenza immediata e diretta, l’inosservanza dell’obbligo di SOS, si applicano unicamente le sanzioni previste dall’art. 58</a:t>
                      </a:r>
                    </a:p>
                  </a:txBody>
                  <a:tcPr marL="67990" marR="67990" marT="0" marB="0">
                    <a:solidFill>
                      <a:schemeClr val="accent1">
                        <a:lumMod val="40000"/>
                        <a:lumOff val="60000"/>
                      </a:schemeClr>
                    </a:solidFill>
                  </a:tcPr>
                </a:tc>
                <a:tc hMerge="1">
                  <a:txBody>
                    <a:bodyPr/>
                    <a:lstStyle/>
                    <a:p>
                      <a:pPr algn="just">
                        <a:spcAft>
                          <a:spcPts val="0"/>
                        </a:spcAft>
                      </a:pPr>
                      <a:endParaRPr lang="it-IT" sz="1800" b="0" u="none" kern="1200" dirty="0">
                        <a:solidFill>
                          <a:srgbClr val="133880"/>
                        </a:solidFill>
                        <a:latin typeface="Arial" panose="020B0604020202020204" pitchFamily="34" charset="0"/>
                        <a:ea typeface="+mn-ea"/>
                        <a:cs typeface="+mn-cs"/>
                      </a:endParaRPr>
                    </a:p>
                  </a:txBody>
                  <a:tcPr marL="67990" marR="6799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9255247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bwMode="auto">
          <a:xfrm>
            <a:off x="324669" y="1269132"/>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amministrative (art. 63)</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2658698254"/>
              </p:ext>
            </p:extLst>
          </p:nvPr>
        </p:nvGraphicFramePr>
        <p:xfrm>
          <a:off x="395536" y="1808813"/>
          <a:ext cx="8352928" cy="4068459"/>
        </p:xfrm>
        <a:graphic>
          <a:graphicData uri="http://schemas.openxmlformats.org/drawingml/2006/table">
            <a:tbl>
              <a:tblPr firstRow="1" firstCol="1" bandRow="1">
                <a:tableStyleId>{5C22544A-7EE6-4342-B048-85BDC9FD1C3A}</a:tableStyleId>
              </a:tblPr>
              <a:tblGrid>
                <a:gridCol w="4176464">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251416">
                <a:tc gridSpan="2">
                  <a:txBody>
                    <a:bodyPr/>
                    <a:lstStyle/>
                    <a:p>
                      <a:pPr algn="ctr">
                        <a:spcAft>
                          <a:spcPts val="0"/>
                        </a:spcAft>
                      </a:pPr>
                      <a:r>
                        <a:rPr lang="it-IT" sz="1800" dirty="0">
                          <a:effectLst/>
                          <a:latin typeface="Arial" panose="020B0604020202020204" pitchFamily="34" charset="0"/>
                          <a:cs typeface="Arial" panose="020B0604020202020204" pitchFamily="34" charset="0"/>
                        </a:rPr>
                        <a:t>Comunicazioni infrazioni in tema di denaro contante, assegni, vaglia </a:t>
                      </a:r>
                    </a:p>
                    <a:p>
                      <a:pPr algn="ctr">
                        <a:spcAft>
                          <a:spcPts val="0"/>
                        </a:spcAft>
                      </a:pPr>
                      <a:r>
                        <a:rPr lang="it-IT" sz="1800" dirty="0">
                          <a:effectLst/>
                          <a:latin typeface="Arial" panose="020B0604020202020204" pitchFamily="34" charset="0"/>
                          <a:cs typeface="Arial" panose="020B0604020202020204" pitchFamily="34" charset="0"/>
                        </a:rPr>
                        <a:t>e libretti di deposito</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58277" marR="58277" marT="0" marB="0"/>
                </a:tc>
                <a:tc hMerge="1">
                  <a:txBody>
                    <a:bodyPr/>
                    <a:lstStyle/>
                    <a:p>
                      <a:endParaRPr lang="it-IT"/>
                    </a:p>
                  </a:txBody>
                  <a:tcPr/>
                </a:tc>
                <a:extLst>
                  <a:ext uri="{0D108BD9-81ED-4DB2-BD59-A6C34878D82A}">
                    <a16:rowId xmlns="" xmlns:a16="http://schemas.microsoft.com/office/drawing/2014/main" val="10000"/>
                  </a:ext>
                </a:extLst>
              </a:tr>
              <a:tr h="2011324">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Omessa comunicazione delle infrazioni al divieto di trasferimento di contante o titoli al portatore sopra soglia; delle infrazioni in tema di assegni bancari e postali e assegni circolari, vaglia postali e cambiari; delle infrazioni in tema di libretti di deposito, bancari o postali (richiamate dall’art. 51, comma 1) (art. 63, comma 5)</a:t>
                      </a:r>
                    </a:p>
                  </a:txBody>
                  <a:tcPr marL="58277" marR="58277"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3.000 a 15.000 euro</a:t>
                      </a:r>
                    </a:p>
                    <a:p>
                      <a:pPr algn="just">
                        <a:spcAft>
                          <a:spcPts val="0"/>
                        </a:spcAft>
                      </a:pPr>
                      <a:endParaRPr lang="it-IT" sz="1600" b="0" u="none" kern="1200" dirty="0">
                        <a:solidFill>
                          <a:srgbClr val="133880"/>
                        </a:solidFill>
                        <a:latin typeface="Arial" panose="020B0604020202020204" pitchFamily="34" charset="0"/>
                        <a:ea typeface="+mn-ea"/>
                        <a:cs typeface="+mn-cs"/>
                      </a:endParaRPr>
                    </a:p>
                    <a:p>
                      <a:pPr algn="just">
                        <a:spcAft>
                          <a:spcPts val="0"/>
                        </a:spcAft>
                      </a:pPr>
                      <a:endParaRPr lang="it-IT" sz="1600" b="0" u="none" kern="1200" dirty="0">
                        <a:solidFill>
                          <a:srgbClr val="133880"/>
                        </a:solidFill>
                        <a:latin typeface="Arial" panose="020B0604020202020204" pitchFamily="34" charset="0"/>
                        <a:ea typeface="+mn-ea"/>
                        <a:cs typeface="+mn-cs"/>
                      </a:endParaRPr>
                    </a:p>
                    <a:p>
                      <a:pPr algn="just">
                        <a:spcAft>
                          <a:spcPts val="0"/>
                        </a:spcAft>
                      </a:pPr>
                      <a:endParaRPr lang="it-IT" sz="1600" b="0" u="none" kern="1200" dirty="0">
                        <a:solidFill>
                          <a:srgbClr val="133880"/>
                        </a:solidFill>
                        <a:latin typeface="Arial" panose="020B0604020202020204" pitchFamily="34" charset="0"/>
                        <a:ea typeface="+mn-ea"/>
                        <a:cs typeface="+mn-cs"/>
                      </a:endParaRPr>
                    </a:p>
                    <a:p>
                      <a:pPr algn="just">
                        <a:spcAft>
                          <a:spcPts val="0"/>
                        </a:spcAft>
                      </a:pPr>
                      <a:endParaRPr lang="it-IT" sz="1600" b="0" u="none" kern="1200" dirty="0">
                        <a:solidFill>
                          <a:srgbClr val="133880"/>
                        </a:solidFill>
                        <a:latin typeface="Arial" panose="020B0604020202020204" pitchFamily="34" charset="0"/>
                        <a:ea typeface="+mn-ea"/>
                        <a:cs typeface="+mn-cs"/>
                      </a:endParaRPr>
                    </a:p>
                    <a:p>
                      <a:pPr algn="just">
                        <a:spcAft>
                          <a:spcPts val="0"/>
                        </a:spcAft>
                      </a:pPr>
                      <a:r>
                        <a:rPr lang="it-IT" sz="1600" b="0" u="none" kern="1200" dirty="0">
                          <a:solidFill>
                            <a:srgbClr val="133880"/>
                          </a:solidFill>
                          <a:latin typeface="Arial" panose="020B0604020202020204" pitchFamily="34" charset="0"/>
                          <a:ea typeface="+mn-ea"/>
                          <a:cs typeface="+mn-cs"/>
                        </a:rPr>
                        <a:t>E’ consentita l’oblazione se gli importi trasferiti ≤ 250.000</a:t>
                      </a:r>
                    </a:p>
                  </a:txBody>
                  <a:tcPr marL="58277" marR="58277" marT="0" marB="0">
                    <a:solidFill>
                      <a:schemeClr val="accent1">
                        <a:lumMod val="20000"/>
                        <a:lumOff val="80000"/>
                      </a:schemeClr>
                    </a:solidFill>
                  </a:tcPr>
                </a:tc>
                <a:extLst>
                  <a:ext uri="{0D108BD9-81ED-4DB2-BD59-A6C34878D82A}">
                    <a16:rowId xmlns="" xmlns:a16="http://schemas.microsoft.com/office/drawing/2014/main" val="10001"/>
                  </a:ext>
                </a:extLst>
              </a:tr>
              <a:tr h="251416">
                <a:tc gridSpan="2">
                  <a:txBody>
                    <a:bodyPr/>
                    <a:lstStyle/>
                    <a:p>
                      <a:pPr algn="ctr">
                        <a:spcAft>
                          <a:spcPts val="0"/>
                        </a:spcAft>
                      </a:pPr>
                      <a:r>
                        <a:rPr lang="it-IT" sz="1600" b="1" kern="1200" dirty="0">
                          <a:solidFill>
                            <a:schemeClr val="lt1"/>
                          </a:solidFill>
                          <a:effectLst/>
                          <a:latin typeface="Arial" panose="020B0604020202020204" pitchFamily="34" charset="0"/>
                          <a:ea typeface="+mn-ea"/>
                          <a:cs typeface="Arial" panose="020B0604020202020204" pitchFamily="34" charset="0"/>
                        </a:rPr>
                        <a:t>Violazioni delle disposizioni in tema di contante e titoli al portatore</a:t>
                      </a:r>
                    </a:p>
                  </a:txBody>
                  <a:tcPr marL="58277" marR="58277" marT="0" marB="0"/>
                </a:tc>
                <a:tc hMerge="1">
                  <a:txBody>
                    <a:bodyPr/>
                    <a:lstStyle/>
                    <a:p>
                      <a:endParaRPr lang="it-IT"/>
                    </a:p>
                  </a:txBody>
                  <a:tcPr/>
                </a:tc>
                <a:extLst>
                  <a:ext uri="{0D108BD9-81ED-4DB2-BD59-A6C34878D82A}">
                    <a16:rowId xmlns="" xmlns:a16="http://schemas.microsoft.com/office/drawing/2014/main" val="10007"/>
                  </a:ext>
                </a:extLst>
              </a:tr>
              <a:tr h="1257079">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Violazioni in tema di trasferimento di denaro contante e titoli al portatore oltre soglia e in tema di assegni bancari e postali e di assegni circolari, vaglia postali e cambiari (art. 63, commi 1 e 6)</a:t>
                      </a:r>
                    </a:p>
                  </a:txBody>
                  <a:tcPr marL="58277" marR="58277" marT="0" marB="0">
                    <a:solidFill>
                      <a:schemeClr val="accent1">
                        <a:lumMod val="40000"/>
                        <a:lumOff val="60000"/>
                      </a:schemeClr>
                    </a:solidFill>
                  </a:tcPr>
                </a:tc>
                <a:tc>
                  <a:txBody>
                    <a:bodyPr/>
                    <a:lstStyle/>
                    <a:p>
                      <a:pPr>
                        <a:spcAft>
                          <a:spcPts val="0"/>
                        </a:spcAft>
                      </a:pPr>
                      <a:r>
                        <a:rPr lang="it-IT" sz="1600" b="0" u="none" kern="1200" dirty="0">
                          <a:solidFill>
                            <a:srgbClr val="133880"/>
                          </a:solidFill>
                          <a:latin typeface="Arial" panose="020B0604020202020204" pitchFamily="34" charset="0"/>
                          <a:ea typeface="+mn-ea"/>
                          <a:cs typeface="+mn-cs"/>
                        </a:rPr>
                        <a:t>Sanzione amministrativa pecuniaria da 3.000 a 50.000 euro. </a:t>
                      </a:r>
                    </a:p>
                    <a:p>
                      <a:pPr>
                        <a:spcAft>
                          <a:spcPts val="0"/>
                        </a:spcAft>
                      </a:pPr>
                      <a:r>
                        <a:rPr lang="it-IT" sz="1600" b="0" u="none" kern="1200" dirty="0">
                          <a:solidFill>
                            <a:srgbClr val="133880"/>
                          </a:solidFill>
                          <a:latin typeface="Arial" panose="020B0604020202020204" pitchFamily="34" charset="0"/>
                          <a:ea typeface="+mn-ea"/>
                          <a:cs typeface="+mn-cs"/>
                        </a:rPr>
                        <a:t>La sanzione è quintuplicata nel minimo e nel massimo per le violazioni superiori a 250.000 euro.</a:t>
                      </a:r>
                    </a:p>
                  </a:txBody>
                  <a:tcPr marL="58277" marR="58277" marT="0" marB="0">
                    <a:solidFill>
                      <a:schemeClr val="accent1">
                        <a:lumMod val="40000"/>
                        <a:lumOff val="60000"/>
                      </a:schemeClr>
                    </a:solidFill>
                  </a:tcPr>
                </a:tc>
                <a:extLst>
                  <a:ext uri="{0D108BD9-81ED-4DB2-BD59-A6C34878D82A}">
                    <a16:rowId xmlns="" xmlns:a16="http://schemas.microsoft.com/office/drawing/2014/main" val="10008"/>
                  </a:ext>
                </a:extLst>
              </a:tr>
            </a:tbl>
          </a:graphicData>
        </a:graphic>
      </p:graphicFrame>
      <p:pic>
        <p:nvPicPr>
          <p:cNvPr id="4" name="Immagine 3">
            <a:extLst>
              <a:ext uri="{FF2B5EF4-FFF2-40B4-BE49-F238E27FC236}">
                <a16:creationId xmlns="" xmlns:a16="http://schemas.microsoft.com/office/drawing/2014/main" id="{1E96D499-47BE-4C2F-B56E-C49DD2391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640" y="2852936"/>
            <a:ext cx="792088" cy="792088"/>
          </a:xfrm>
          <a:prstGeom prst="rect">
            <a:avLst/>
          </a:prstGeom>
        </p:spPr>
      </p:pic>
    </p:spTree>
    <p:extLst>
      <p:ext uri="{BB962C8B-B14F-4D97-AF65-F5344CB8AC3E}">
        <p14:creationId xmlns:p14="http://schemas.microsoft.com/office/powerpoint/2010/main" val="262145736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bwMode="auto">
          <a:xfrm>
            <a:off x="393402" y="1268760"/>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amministrative (artt. 46 e 60)</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ext uri="{D42A27DB-BD31-4B8C-83A1-F6EECF244321}">
                <p14:modId xmlns:p14="http://schemas.microsoft.com/office/powerpoint/2010/main" val="909343179"/>
              </p:ext>
            </p:extLst>
          </p:nvPr>
        </p:nvGraphicFramePr>
        <p:xfrm>
          <a:off x="467544" y="1772816"/>
          <a:ext cx="8136904" cy="4603243"/>
        </p:xfrm>
        <a:graphic>
          <a:graphicData uri="http://schemas.openxmlformats.org/drawingml/2006/table">
            <a:tbl>
              <a:tblPr firstRow="1" firstCol="1" bandRow="1">
                <a:tableStyleId>{5C22544A-7EE6-4342-B048-85BDC9FD1C3A}</a:tableStyleId>
              </a:tblPr>
              <a:tblGrid>
                <a:gridCol w="4068452">
                  <a:extLst>
                    <a:ext uri="{9D8B030D-6E8A-4147-A177-3AD203B41FA5}">
                      <a16:colId xmlns="" xmlns:a16="http://schemas.microsoft.com/office/drawing/2014/main" val="20000"/>
                    </a:ext>
                  </a:extLst>
                </a:gridCol>
                <a:gridCol w="4068452">
                  <a:extLst>
                    <a:ext uri="{9D8B030D-6E8A-4147-A177-3AD203B41FA5}">
                      <a16:colId xmlns="" xmlns:a16="http://schemas.microsoft.com/office/drawing/2014/main" val="20001"/>
                    </a:ext>
                  </a:extLst>
                </a:gridCol>
              </a:tblGrid>
              <a:tr h="337884">
                <a:tc gridSpan="2">
                  <a:txBody>
                    <a:bodyPr/>
                    <a:lstStyle/>
                    <a:p>
                      <a:pPr algn="ctr">
                        <a:spcAft>
                          <a:spcPts val="0"/>
                        </a:spcAft>
                      </a:pPr>
                      <a:r>
                        <a:rPr lang="it-IT" sz="1800" b="1" kern="1200" dirty="0">
                          <a:solidFill>
                            <a:schemeClr val="lt1"/>
                          </a:solidFill>
                          <a:effectLst/>
                          <a:latin typeface="Arial" panose="020B0604020202020204" pitchFamily="34" charset="0"/>
                          <a:ea typeface="+mn-ea"/>
                          <a:cs typeface="Arial" panose="020B0604020202020204" pitchFamily="34" charset="0"/>
                        </a:rPr>
                        <a:t>Comunicazioni da parte dei componenti degli organi di controllo </a:t>
                      </a:r>
                    </a:p>
                    <a:p>
                      <a:pPr algn="ctr">
                        <a:spcAft>
                          <a:spcPts val="0"/>
                        </a:spcAft>
                      </a:pPr>
                      <a:r>
                        <a:rPr lang="it-IT" sz="1800" b="1" kern="1200" dirty="0">
                          <a:solidFill>
                            <a:schemeClr val="lt1"/>
                          </a:solidFill>
                          <a:effectLst/>
                          <a:latin typeface="Arial" panose="020B0604020202020204" pitchFamily="34" charset="0"/>
                          <a:ea typeface="+mn-ea"/>
                          <a:cs typeface="Arial" panose="020B0604020202020204" pitchFamily="34" charset="0"/>
                        </a:rPr>
                        <a:t>dei soggetti obbligati</a:t>
                      </a:r>
                    </a:p>
                  </a:txBody>
                  <a:tcPr marL="58277" marR="58277" marT="0" marB="0"/>
                </a:tc>
                <a:tc hMerge="1">
                  <a:txBody>
                    <a:bodyPr/>
                    <a:lstStyle/>
                    <a:p>
                      <a:endParaRPr lang="it-IT"/>
                    </a:p>
                  </a:txBody>
                  <a:tcPr/>
                </a:tc>
                <a:extLst>
                  <a:ext uri="{0D108BD9-81ED-4DB2-BD59-A6C34878D82A}">
                    <a16:rowId xmlns="" xmlns:a16="http://schemas.microsoft.com/office/drawing/2014/main" val="10002"/>
                  </a:ext>
                </a:extLst>
              </a:tr>
              <a:tr h="675767">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Omesse comunicazioni di cui all’art. 46 (art. 59, comma 1)</a:t>
                      </a:r>
                    </a:p>
                  </a:txBody>
                  <a:tcPr marL="58277" marR="58277"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5.000 a 30.000 euro</a:t>
                      </a:r>
                    </a:p>
                  </a:txBody>
                  <a:tcPr marL="58277" marR="58277" marT="0" marB="0">
                    <a:solidFill>
                      <a:schemeClr val="accent1">
                        <a:lumMod val="20000"/>
                        <a:lumOff val="80000"/>
                      </a:schemeClr>
                    </a:solidFill>
                  </a:tcPr>
                </a:tc>
                <a:extLst>
                  <a:ext uri="{0D108BD9-81ED-4DB2-BD59-A6C34878D82A}">
                    <a16:rowId xmlns="" xmlns:a16="http://schemas.microsoft.com/office/drawing/2014/main" val="10003"/>
                  </a:ext>
                </a:extLst>
              </a:tr>
              <a:tr h="675767">
                <a:tc gridSpan="2">
                  <a:txBody>
                    <a:bodyPr/>
                    <a:lstStyle/>
                    <a:p>
                      <a:pPr algn="ctr">
                        <a:spcAft>
                          <a:spcPts val="0"/>
                        </a:spcAft>
                      </a:pPr>
                      <a:r>
                        <a:rPr lang="it-IT" sz="1600" b="1" kern="1200" dirty="0">
                          <a:solidFill>
                            <a:schemeClr val="lt1"/>
                          </a:solidFill>
                          <a:effectLst/>
                          <a:latin typeface="Arial" panose="020B0604020202020204" pitchFamily="34" charset="0"/>
                          <a:ea typeface="+mn-ea"/>
                          <a:cs typeface="Arial" panose="020B0604020202020204" pitchFamily="34" charset="0"/>
                        </a:rPr>
                        <a:t>Obblighi informativi nei confronti della UIF e </a:t>
                      </a:r>
                    </a:p>
                    <a:p>
                      <a:pPr algn="ctr">
                        <a:spcAft>
                          <a:spcPts val="0"/>
                        </a:spcAft>
                      </a:pPr>
                      <a:r>
                        <a:rPr lang="it-IT" sz="1600" b="1" kern="1200" dirty="0">
                          <a:solidFill>
                            <a:schemeClr val="lt1"/>
                          </a:solidFill>
                          <a:effectLst/>
                          <a:latin typeface="Arial" panose="020B0604020202020204" pitchFamily="34" charset="0"/>
                          <a:ea typeface="+mn-ea"/>
                          <a:cs typeface="Arial" panose="020B0604020202020204" pitchFamily="34" charset="0"/>
                        </a:rPr>
                        <a:t>degli ispettori del Ministero dell’economia e delle finanze</a:t>
                      </a:r>
                    </a:p>
                  </a:txBody>
                  <a:tcPr marL="58277" marR="58277" marT="0" marB="0"/>
                </a:tc>
                <a:tc hMerge="1">
                  <a:txBody>
                    <a:bodyPr/>
                    <a:lstStyle/>
                    <a:p>
                      <a:endParaRPr lang="it-IT"/>
                    </a:p>
                  </a:txBody>
                  <a:tcPr/>
                </a:tc>
                <a:extLst>
                  <a:ext uri="{0D108BD9-81ED-4DB2-BD59-A6C34878D82A}">
                    <a16:rowId xmlns="" xmlns:a16="http://schemas.microsoft.com/office/drawing/2014/main" val="10004"/>
                  </a:ext>
                </a:extLst>
              </a:tr>
              <a:tr h="1689418">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Omessa fornitura alla UIF di dati o richieste per lo svolgimento delle sue funzioni istituzionali, da parte dei destinatari degli obblighi di trasmissione e informazione (art. 60, comma 1)</a:t>
                      </a:r>
                    </a:p>
                  </a:txBody>
                  <a:tcPr marL="58277" marR="58277" marT="0" marB="0">
                    <a:solidFill>
                      <a:schemeClr val="accent1">
                        <a:lumMod val="20000"/>
                        <a:lumOff val="80000"/>
                      </a:schemeClr>
                    </a:solidFill>
                  </a:tcPr>
                </a:tc>
                <a:tc>
                  <a:txBody>
                    <a:bodyPr/>
                    <a:lstStyle/>
                    <a:p>
                      <a:pPr>
                        <a:spcAft>
                          <a:spcPts val="0"/>
                        </a:spcAft>
                      </a:pPr>
                      <a:r>
                        <a:rPr lang="it-IT" sz="1600" b="0" u="none" kern="1200" dirty="0">
                          <a:solidFill>
                            <a:srgbClr val="133880"/>
                          </a:solidFill>
                          <a:latin typeface="Arial" panose="020B0604020202020204" pitchFamily="34" charset="0"/>
                          <a:ea typeface="+mn-ea"/>
                          <a:cs typeface="+mn-cs"/>
                        </a:rPr>
                        <a:t>Sanzione amministrativa pecuniaria da 5.000 a 50.000 euro</a:t>
                      </a:r>
                    </a:p>
                  </a:txBody>
                  <a:tcPr marL="58277" marR="58277" marT="0" marB="0">
                    <a:solidFill>
                      <a:schemeClr val="accent1">
                        <a:lumMod val="20000"/>
                        <a:lumOff val="80000"/>
                      </a:schemeClr>
                    </a:solidFill>
                  </a:tcPr>
                </a:tc>
                <a:extLst>
                  <a:ext uri="{0D108BD9-81ED-4DB2-BD59-A6C34878D82A}">
                    <a16:rowId xmlns="" xmlns:a16="http://schemas.microsoft.com/office/drawing/2014/main" val="10005"/>
                  </a:ext>
                </a:extLst>
              </a:tr>
              <a:tr h="101365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Rifiuto di esibizione di documenti o rifiuto di fornire notizie o fornitura di notizie errate o incomplete (art. 60, comma 2)</a:t>
                      </a:r>
                    </a:p>
                  </a:txBody>
                  <a:tcPr marL="58277" marR="58277" marT="0" marB="0">
                    <a:solidFill>
                      <a:schemeClr val="accent1">
                        <a:lumMod val="40000"/>
                        <a:lumOff val="60000"/>
                      </a:schemeClr>
                    </a:solidFill>
                  </a:tcPr>
                </a:tc>
                <a:tc>
                  <a:txBody>
                    <a:bodyPr/>
                    <a:lstStyle/>
                    <a:p>
                      <a:pPr>
                        <a:spcAft>
                          <a:spcPts val="0"/>
                        </a:spcAft>
                      </a:pPr>
                      <a:r>
                        <a:rPr lang="it-IT" sz="1600" b="0" u="none" kern="1200" dirty="0">
                          <a:solidFill>
                            <a:srgbClr val="133880"/>
                          </a:solidFill>
                          <a:latin typeface="Arial" panose="020B0604020202020204" pitchFamily="34" charset="0"/>
                          <a:ea typeface="+mn-ea"/>
                          <a:cs typeface="+mn-cs"/>
                        </a:rPr>
                        <a:t>Sanzione amministrativa pecuniaria da 5.000 a 50.000 euro</a:t>
                      </a:r>
                    </a:p>
                  </a:txBody>
                  <a:tcPr marL="58277" marR="58277" marT="0" marB="0">
                    <a:solidFill>
                      <a:schemeClr val="accent1">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43278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DETERMINAZIONE DEL RISCHIO RESIDUO E AZIONI DI MITIGAZIONE</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2060848"/>
            <a:ext cx="8136904" cy="4060034"/>
          </a:xfrm>
          <a:prstGeom prst="rect">
            <a:avLst/>
          </a:prstGeom>
          <a:noFill/>
          <a:ln/>
        </p:spPr>
        <p:txBody>
          <a:bodyPr/>
          <a:lstStyle/>
          <a:p>
            <a:r>
              <a:rPr lang="it-IT" sz="2000" b="1" u="none" dirty="0" smtClean="0">
                <a:solidFill>
                  <a:srgbClr val="133880"/>
                </a:solidFill>
                <a:latin typeface="Arial" panose="020B0604020202020204" pitchFamily="34" charset="0"/>
              </a:rPr>
              <a:t>Presidi di mitigazione: l’organizzazione dello studio</a:t>
            </a:r>
          </a:p>
          <a:p>
            <a:endParaRPr lang="it-IT" sz="2000" u="none" dirty="0">
              <a:solidFill>
                <a:srgbClr val="133880"/>
              </a:solidFill>
              <a:latin typeface="Arial" panose="020B0604020202020204" pitchFamily="34" charset="0"/>
            </a:endParaRPr>
          </a:p>
          <a:p>
            <a:pPr marL="342900" indent="-342900">
              <a:buFont typeface="Arial" panose="020B0604020202020204" pitchFamily="34" charset="0"/>
              <a:buChar char="•"/>
            </a:pPr>
            <a:r>
              <a:rPr lang="it-IT" sz="2000" u="none" dirty="0">
                <a:solidFill>
                  <a:srgbClr val="133880"/>
                </a:solidFill>
                <a:latin typeface="Arial" panose="020B0604020202020204" pitchFamily="34" charset="0"/>
              </a:rPr>
              <a:t>per 2 o più professionisti nello stesso </a:t>
            </a:r>
            <a:r>
              <a:rPr lang="it-IT" sz="2000" u="none" dirty="0" smtClean="0">
                <a:solidFill>
                  <a:srgbClr val="133880"/>
                </a:solidFill>
                <a:latin typeface="Arial" panose="020B0604020202020204" pitchFamily="34" charset="0"/>
              </a:rPr>
              <a:t>studio, in riferimento ad una </a:t>
            </a:r>
            <a:r>
              <a:rPr lang="it-IT" sz="2000" u="none" dirty="0">
                <a:solidFill>
                  <a:srgbClr val="133880"/>
                </a:solidFill>
                <a:latin typeface="Arial" panose="020B0604020202020204" pitchFamily="34" charset="0"/>
              </a:rPr>
              <a:t>sede o </a:t>
            </a:r>
            <a:r>
              <a:rPr lang="it-IT" sz="2000" u="none" dirty="0" smtClean="0">
                <a:solidFill>
                  <a:srgbClr val="133880"/>
                </a:solidFill>
                <a:latin typeface="Arial" panose="020B0604020202020204" pitchFamily="34" charset="0"/>
              </a:rPr>
              <a:t>più, </a:t>
            </a:r>
            <a:r>
              <a:rPr lang="it-IT" sz="2000" u="none" dirty="0">
                <a:solidFill>
                  <a:srgbClr val="133880"/>
                </a:solidFill>
                <a:latin typeface="Arial" panose="020B0604020202020204" pitchFamily="34" charset="0"/>
              </a:rPr>
              <a:t>occorre introdurre la funzione antiriciclaggio e nominare il relativo </a:t>
            </a:r>
            <a:r>
              <a:rPr lang="it-IT" sz="2000" u="none" dirty="0" smtClean="0">
                <a:solidFill>
                  <a:srgbClr val="133880"/>
                </a:solidFill>
                <a:latin typeface="Arial" panose="020B0604020202020204" pitchFamily="34" charset="0"/>
              </a:rPr>
              <a:t>responsabile</a:t>
            </a:r>
            <a:endParaRPr lang="it-IT" sz="2000" u="none" dirty="0">
              <a:solidFill>
                <a:srgbClr val="133880"/>
              </a:solidFill>
              <a:latin typeface="Arial" panose="020B0604020202020204" pitchFamily="34" charset="0"/>
            </a:endParaRPr>
          </a:p>
          <a:p>
            <a:pPr marL="342900" indent="-342900">
              <a:buFont typeface="Arial" panose="020B0604020202020204" pitchFamily="34" charset="0"/>
              <a:buChar char="•"/>
            </a:pPr>
            <a:r>
              <a:rPr lang="it-IT" sz="2000" u="none" dirty="0">
                <a:solidFill>
                  <a:srgbClr val="133880"/>
                </a:solidFill>
                <a:latin typeface="Arial" panose="020B0604020202020204" pitchFamily="34" charset="0"/>
              </a:rPr>
              <a:t>per più di 30 professionisti e più di 30 collaboratori nello stesso studio </a:t>
            </a:r>
            <a:r>
              <a:rPr lang="it-IT" sz="2000" u="none" dirty="0" smtClean="0">
                <a:solidFill>
                  <a:srgbClr val="133880"/>
                </a:solidFill>
                <a:latin typeface="Arial" panose="020B0604020202020204" pitchFamily="34" charset="0"/>
              </a:rPr>
              <a:t>(una </a:t>
            </a:r>
            <a:r>
              <a:rPr lang="it-IT" sz="2000" u="none" dirty="0">
                <a:solidFill>
                  <a:srgbClr val="133880"/>
                </a:solidFill>
                <a:latin typeface="Arial" panose="020B0604020202020204" pitchFamily="34" charset="0"/>
              </a:rPr>
              <a:t>sede o più), occorre introdurre la </a:t>
            </a:r>
            <a:r>
              <a:rPr lang="it-IT" sz="2000" u="none" dirty="0" smtClean="0">
                <a:solidFill>
                  <a:srgbClr val="133880"/>
                </a:solidFill>
                <a:latin typeface="Arial" panose="020B0604020202020204" pitchFamily="34" charset="0"/>
              </a:rPr>
              <a:t>funzione antiriciclaggio</a:t>
            </a:r>
            <a:r>
              <a:rPr lang="it-IT" sz="2000" u="none" dirty="0">
                <a:solidFill>
                  <a:srgbClr val="133880"/>
                </a:solidFill>
                <a:latin typeface="Arial" panose="020B0604020202020204" pitchFamily="34" charset="0"/>
              </a:rPr>
              <a:t>, nominare il responsabile antiriciclaggio e introdurre una funzione di revisione indipendente per la verifica dei presidi di controllo. Tale soglia va individuata con riferimento al 31 dicembre dell’anno </a:t>
            </a:r>
            <a:r>
              <a:rPr lang="it-IT" sz="2000" u="none" dirty="0" smtClean="0">
                <a:solidFill>
                  <a:srgbClr val="133880"/>
                </a:solidFill>
                <a:latin typeface="Arial" panose="020B0604020202020204" pitchFamily="34" charset="0"/>
              </a:rPr>
              <a:t>precedente</a:t>
            </a:r>
            <a:endParaRPr lang="it-IT" sz="2000" u="none" dirty="0">
              <a:solidFill>
                <a:srgbClr val="133880"/>
              </a:solidFill>
              <a:latin typeface="Arial" panose="020B0604020202020204" pitchFamily="34" charset="0"/>
            </a:endParaRPr>
          </a:p>
          <a:p>
            <a:pPr marL="342900" indent="-342900">
              <a:buFont typeface="Arial" panose="020B0604020202020204" pitchFamily="34" charset="0"/>
              <a:buChar cha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829501280"/>
      </p:ext>
    </p:extLst>
  </p:cSld>
  <p:clrMapOvr>
    <a:masterClrMapping/>
  </p:clrMapOvr>
  <p:transition spd="med">
    <p:fade thruBlk="1"/>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467544" y="1124744"/>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amministrative (art. 62)</a:t>
            </a:r>
            <a:endParaRPr kumimoji="1" lang="it-IT" sz="2200" dirty="0">
              <a:solidFill>
                <a:srgbClr val="FB5D05"/>
              </a:solidFill>
              <a:latin typeface="Arial" panose="020B0604020202020204" pitchFamily="34" charset="0"/>
              <a:ea typeface="+mn-ea"/>
              <a:cs typeface="+mn-cs"/>
            </a:endParaRPr>
          </a:p>
        </p:txBody>
      </p:sp>
      <p:graphicFrame>
        <p:nvGraphicFramePr>
          <p:cNvPr id="3" name="Tabella 2"/>
          <p:cNvGraphicFramePr>
            <a:graphicFrameLocks noGrp="1"/>
          </p:cNvGraphicFramePr>
          <p:nvPr>
            <p:extLst/>
          </p:nvPr>
        </p:nvGraphicFramePr>
        <p:xfrm>
          <a:off x="467544" y="1556792"/>
          <a:ext cx="8352928" cy="5138714"/>
        </p:xfrm>
        <a:graphic>
          <a:graphicData uri="http://schemas.openxmlformats.org/drawingml/2006/table">
            <a:tbl>
              <a:tblPr firstRow="1" firstCol="1" bandRow="1">
                <a:tableStyleId>{5C22544A-7EE6-4342-B048-85BDC9FD1C3A}</a:tableStyleId>
              </a:tblPr>
              <a:tblGrid>
                <a:gridCol w="4176464">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749594">
                <a:tc gridSpan="2">
                  <a:txBody>
                    <a:bodyPr/>
                    <a:lstStyle/>
                    <a:p>
                      <a:pPr algn="ctr">
                        <a:spcAft>
                          <a:spcPts val="0"/>
                        </a:spcAft>
                      </a:pPr>
                      <a:r>
                        <a:rPr lang="it-IT" sz="1600" dirty="0">
                          <a:effectLst/>
                          <a:latin typeface="Arial" panose="020B0604020202020204" pitchFamily="34" charset="0"/>
                          <a:cs typeface="Arial" panose="020B0604020202020204" pitchFamily="34" charset="0"/>
                        </a:rPr>
                        <a:t>Mancato assolvimento (totale o parziale) dei compiti correlati all’incarico o alla funzione di amministrazione, direzione o controllo</a:t>
                      </a:r>
                    </a:p>
                    <a:p>
                      <a:pPr algn="ctr">
                        <a:spcAft>
                          <a:spcPts val="0"/>
                        </a:spcAft>
                      </a:pPr>
                      <a:r>
                        <a:rPr lang="it-IT" sz="1600" dirty="0">
                          <a:effectLst/>
                          <a:latin typeface="Arial" panose="020B0604020202020204" pitchFamily="34" charset="0"/>
                          <a:cs typeface="Arial" panose="020B0604020202020204" pitchFamily="34" charset="0"/>
                        </a:rPr>
                        <a:t>presso intermediari bancari e finanziari</a:t>
                      </a:r>
                      <a:endParaRPr lang="it-IT" sz="16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hMerge="1">
                  <a:txBody>
                    <a:bodyPr/>
                    <a:lstStyle/>
                    <a:p>
                      <a:endParaRPr lang="it-IT"/>
                    </a:p>
                  </a:txBody>
                  <a:tcPr/>
                </a:tc>
                <a:extLst>
                  <a:ext uri="{0D108BD9-81ED-4DB2-BD59-A6C34878D82A}">
                    <a16:rowId xmlns="" xmlns:a16="http://schemas.microsoft.com/office/drawing/2014/main" val="10000"/>
                  </a:ext>
                </a:extLst>
              </a:tr>
              <a:tr h="3498104">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Mancato assolvimento, totale o parziale, dei compiti direttamente o indirettamente correlati alla funzione o all’incarico, da parte dei soggetti titolari di funzioni di amministrazione, direzione e controllo presso intermediari bancari e finanziari, che ha agevolato, facilitato o comunque reso possibili:</a:t>
                      </a:r>
                    </a:p>
                    <a:p>
                      <a:pPr marL="342900" lvl="0" indent="-342900" algn="just">
                        <a:spcAft>
                          <a:spcPts val="0"/>
                        </a:spcAft>
                        <a:buFont typeface="Times New Roman" panose="02020603050405020304" pitchFamily="18" charset="0"/>
                        <a:buChar char="-"/>
                        <a:tabLst>
                          <a:tab pos="457200" algn="l"/>
                        </a:tabLst>
                      </a:pPr>
                      <a:r>
                        <a:rPr lang="it-IT" sz="1600" b="0" u="none" kern="1200" dirty="0">
                          <a:solidFill>
                            <a:srgbClr val="133880"/>
                          </a:solidFill>
                          <a:latin typeface="Arial" panose="020B0604020202020204" pitchFamily="34" charset="0"/>
                          <a:ea typeface="+mn-ea"/>
                          <a:cs typeface="+mn-cs"/>
                        </a:rPr>
                        <a:t>le violazioni gravi, ripetute o sistematiche ovvero plurime di cui all’art. 62, comma 1 o </a:t>
                      </a:r>
                    </a:p>
                    <a:p>
                      <a:pPr marL="342900" lvl="0" indent="-342900" algn="just">
                        <a:spcAft>
                          <a:spcPts val="0"/>
                        </a:spcAft>
                        <a:buFont typeface="Times New Roman" panose="02020603050405020304" pitchFamily="18" charset="0"/>
                        <a:buChar char="-"/>
                        <a:tabLst>
                          <a:tab pos="457200" algn="l"/>
                        </a:tabLst>
                      </a:pPr>
                      <a:r>
                        <a:rPr lang="it-IT" sz="1600" b="0" u="none" kern="1200" dirty="0">
                          <a:solidFill>
                            <a:srgbClr val="133880"/>
                          </a:solidFill>
                          <a:latin typeface="Arial" panose="020B0604020202020204" pitchFamily="34" charset="0"/>
                          <a:ea typeface="+mn-ea"/>
                          <a:cs typeface="+mn-cs"/>
                        </a:rPr>
                        <a:t>l’inosservanza dell’ordine di eliminare le infrazioni e astenersi dal ripeterle (ex art. 62, comma 4, </a:t>
                      </a:r>
                      <a:r>
                        <a:rPr lang="it-IT" sz="1600" b="0" u="none" kern="1200" dirty="0" err="1">
                          <a:solidFill>
                            <a:srgbClr val="133880"/>
                          </a:solidFill>
                          <a:latin typeface="Arial" panose="020B0604020202020204" pitchFamily="34" charset="0"/>
                          <a:ea typeface="+mn-ea"/>
                          <a:cs typeface="+mn-cs"/>
                        </a:rPr>
                        <a:t>lett</a:t>
                      </a:r>
                      <a:r>
                        <a:rPr lang="it-IT" sz="1600" b="0" u="none" kern="1200" dirty="0">
                          <a:solidFill>
                            <a:srgbClr val="133880"/>
                          </a:solidFill>
                          <a:latin typeface="Arial" panose="020B0604020202020204" pitchFamily="34" charset="0"/>
                          <a:ea typeface="+mn-ea"/>
                          <a:cs typeface="+mn-cs"/>
                        </a:rPr>
                        <a:t>. a) o</a:t>
                      </a:r>
                    </a:p>
                    <a:p>
                      <a:pPr marL="342900" lvl="0" indent="-342900" algn="just">
                        <a:spcAft>
                          <a:spcPts val="0"/>
                        </a:spcAft>
                        <a:buFont typeface="Times New Roman" panose="02020603050405020304" pitchFamily="18" charset="0"/>
                        <a:buChar char="-"/>
                        <a:tabLst>
                          <a:tab pos="457200" algn="l"/>
                        </a:tabLst>
                      </a:pPr>
                      <a:r>
                        <a:rPr lang="it-IT" sz="1600" b="0" u="none" kern="1200" dirty="0">
                          <a:solidFill>
                            <a:srgbClr val="133880"/>
                          </a:solidFill>
                          <a:latin typeface="Arial" panose="020B0604020202020204" pitchFamily="34" charset="0"/>
                          <a:ea typeface="+mn-ea"/>
                          <a:cs typeface="+mn-cs"/>
                        </a:rPr>
                        <a:t>hanno inciso in modo rilevante sull’esposizione dell’intermediario al rischio di riciclaggio o di finanziamento del terrorismo (art. 62, commi 2 e 3)</a:t>
                      </a:r>
                    </a:p>
                  </a:txBody>
                  <a:tcPr marL="68580" marR="6858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10.000 a 5.000.000 euro.</a:t>
                      </a:r>
                    </a:p>
                    <a:p>
                      <a:pPr algn="just">
                        <a:spcAft>
                          <a:spcPts val="0"/>
                        </a:spcAft>
                      </a:pPr>
                      <a:r>
                        <a:rPr lang="it-IT" sz="1600" b="0" u="none" kern="1200" dirty="0">
                          <a:solidFill>
                            <a:srgbClr val="133880"/>
                          </a:solidFill>
                          <a:latin typeface="Arial" panose="020B0604020202020204" pitchFamily="34" charset="0"/>
                          <a:ea typeface="+mn-ea"/>
                          <a:cs typeface="+mn-cs"/>
                        </a:rPr>
                        <a:t> </a:t>
                      </a:r>
                    </a:p>
                    <a:p>
                      <a:pPr algn="just">
                        <a:spcAft>
                          <a:spcPts val="0"/>
                        </a:spcAft>
                      </a:pPr>
                      <a:r>
                        <a:rPr lang="it-IT" sz="1600" b="0" u="none" kern="1200" dirty="0">
                          <a:solidFill>
                            <a:srgbClr val="133880"/>
                          </a:solidFill>
                          <a:latin typeface="Arial" panose="020B0604020202020204" pitchFamily="34" charset="0"/>
                          <a:ea typeface="+mn-ea"/>
                          <a:cs typeface="+mn-cs"/>
                        </a:rPr>
                        <a:t>Nel caso in cui il vantaggio ottenuto dall’autore della violazione sia superiore a 5.000.000 euro, la sanzione amministrativa pecuniaria è elevata fino al doppio del vantaggio ottenuto, purché tale ammontare sia determinato o determinabile.</a:t>
                      </a:r>
                    </a:p>
                    <a:p>
                      <a:pPr algn="just">
                        <a:spcAft>
                          <a:spcPts val="0"/>
                        </a:spcAft>
                      </a:pPr>
                      <a:r>
                        <a:rPr lang="it-IT" sz="1600" b="0" u="none" kern="1200" dirty="0">
                          <a:solidFill>
                            <a:srgbClr val="133880"/>
                          </a:solidFill>
                          <a:latin typeface="Arial" panose="020B0604020202020204" pitchFamily="34" charset="0"/>
                          <a:ea typeface="+mn-ea"/>
                          <a:cs typeface="+mn-cs"/>
                        </a:rPr>
                        <a:t> </a:t>
                      </a:r>
                    </a:p>
                    <a:p>
                      <a:pPr algn="just">
                        <a:spcAft>
                          <a:spcPts val="0"/>
                        </a:spcAft>
                      </a:pPr>
                      <a:r>
                        <a:rPr lang="it-IT" sz="1600" b="0" u="none" kern="1200" dirty="0">
                          <a:solidFill>
                            <a:srgbClr val="133880"/>
                          </a:solidFill>
                          <a:latin typeface="Arial" panose="020B0604020202020204" pitchFamily="34" charset="0"/>
                          <a:ea typeface="+mn-ea"/>
                          <a:cs typeface="+mn-cs"/>
                        </a:rPr>
                        <a:t>Sanzione amministrativa accessoria dell’interdizione dallo svolgimento della funzione o dell’incarico di amministrazione, direzione o controllo dell’ente, per un periodo non inferiore a sei mesi e non superiore a tre anni.</a:t>
                      </a: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5091520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467544" y="1196752"/>
            <a:ext cx="8676456" cy="360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rPr>
              <a:t>Sanzioni amministrative (art. 62)</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p:cNvGraphicFramePr>
            <a:graphicFrameLocks noGrp="1"/>
          </p:cNvGraphicFramePr>
          <p:nvPr>
            <p:extLst/>
          </p:nvPr>
        </p:nvGraphicFramePr>
        <p:xfrm>
          <a:off x="467544" y="1628800"/>
          <a:ext cx="8352928" cy="4876800"/>
        </p:xfrm>
        <a:graphic>
          <a:graphicData uri="http://schemas.openxmlformats.org/drawingml/2006/table">
            <a:tbl>
              <a:tblPr firstRow="1" firstCol="1" bandRow="1">
                <a:tableStyleId>{5C22544A-7EE6-4342-B048-85BDC9FD1C3A}</a:tableStyleId>
              </a:tblPr>
              <a:tblGrid>
                <a:gridCol w="4176464">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637785">
                <a:tc gridSpan="2">
                  <a:txBody>
                    <a:bodyPr/>
                    <a:lstStyle/>
                    <a:p>
                      <a:pPr algn="ctr">
                        <a:spcAft>
                          <a:spcPts val="0"/>
                        </a:spcAft>
                      </a:pPr>
                      <a:r>
                        <a:rPr lang="it-IT" sz="1600" b="1" kern="1200" dirty="0">
                          <a:solidFill>
                            <a:schemeClr val="lt1"/>
                          </a:solidFill>
                          <a:effectLst/>
                          <a:latin typeface="Arial" panose="020B0604020202020204" pitchFamily="34" charset="0"/>
                          <a:ea typeface="+mn-ea"/>
                          <a:cs typeface="Arial" panose="020B0604020202020204" pitchFamily="34" charset="0"/>
                        </a:rPr>
                        <a:t>Mancato assolvimento (totale o parziale) dei compiti correlati all’incarico o alla funzione di amministrazione, direzione o controllo o di revisione </a:t>
                      </a:r>
                    </a:p>
                    <a:p>
                      <a:pPr algn="ctr">
                        <a:spcAft>
                          <a:spcPts val="0"/>
                        </a:spcAft>
                      </a:pPr>
                      <a:r>
                        <a:rPr lang="it-IT" sz="1600" b="1" kern="1200" dirty="0">
                          <a:solidFill>
                            <a:schemeClr val="lt1"/>
                          </a:solidFill>
                          <a:effectLst/>
                          <a:latin typeface="Arial" panose="020B0604020202020204" pitchFamily="34" charset="0"/>
                          <a:ea typeface="+mn-ea"/>
                          <a:cs typeface="Arial" panose="020B0604020202020204" pitchFamily="34" charset="0"/>
                        </a:rPr>
                        <a:t>presso enti di interesse pubblico o enti sottoposti a regime intermedio</a:t>
                      </a:r>
                    </a:p>
                  </a:txBody>
                  <a:tcPr marL="68580" marR="68580" marT="0" marB="0"/>
                </a:tc>
                <a:tc hMerge="1">
                  <a:txBody>
                    <a:bodyPr/>
                    <a:lstStyle/>
                    <a:p>
                      <a:endParaRPr lang="it-IT"/>
                    </a:p>
                  </a:txBody>
                  <a:tcPr/>
                </a:tc>
                <a:extLst>
                  <a:ext uri="{0D108BD9-81ED-4DB2-BD59-A6C34878D82A}">
                    <a16:rowId xmlns="" xmlns:a16="http://schemas.microsoft.com/office/drawing/2014/main" val="10000"/>
                  </a:ext>
                </a:extLst>
              </a:tr>
              <a:tr h="3826711">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Mancato assolvimento, totale o parziale, dei compiti direttamente o indirettamente correlati alla funzione o all’incarico, da parte dei soggetti titolari di funzioni di amministrazione, direzione e controllo presso enti di interesse pubblico o enti sottoposti a regime intermedio, che ha agevolato, facilitato o comunque reso possibili violazioni gravi, ripetute o sistematiche ovvero plurime di cui all’art. 62, comma 5 (art. 62, comma 5)</a:t>
                      </a:r>
                    </a:p>
                    <a:p>
                      <a:pPr algn="just">
                        <a:spcAft>
                          <a:spcPts val="0"/>
                        </a:spcAft>
                      </a:pPr>
                      <a:r>
                        <a:rPr lang="it-IT" sz="1600" b="0" u="none" kern="1200" dirty="0">
                          <a:solidFill>
                            <a:srgbClr val="133880"/>
                          </a:solidFill>
                          <a:latin typeface="Arial" panose="020B0604020202020204" pitchFamily="34" charset="0"/>
                          <a:ea typeface="+mn-ea"/>
                          <a:cs typeface="+mn-cs"/>
                        </a:rPr>
                        <a:t> </a:t>
                      </a:r>
                    </a:p>
                    <a:p>
                      <a:pPr algn="just">
                        <a:spcAft>
                          <a:spcPts val="0"/>
                        </a:spcAft>
                      </a:pPr>
                      <a:r>
                        <a:rPr lang="it-IT" sz="1600" b="0" u="none" kern="1200" dirty="0">
                          <a:solidFill>
                            <a:srgbClr val="133880"/>
                          </a:solidFill>
                          <a:latin typeface="Arial" panose="020B0604020202020204" pitchFamily="34" charset="0"/>
                          <a:ea typeface="+mn-ea"/>
                          <a:cs typeface="+mn-cs"/>
                        </a:rPr>
                        <a:t>Revisori legali e società di revisione legale presso enti di interesse pubblico o enti sottoposti a regime intermedio responsabili delle violazioni di cui sopra (art. 62, comma 5)</a:t>
                      </a:r>
                    </a:p>
                  </a:txBody>
                  <a:tcPr marL="68580" marR="6858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Sanzione amministrativa pecuniaria da 3.000 a 1.000.000 euro.</a:t>
                      </a:r>
                    </a:p>
                    <a:p>
                      <a:pPr algn="just">
                        <a:spcAft>
                          <a:spcPts val="0"/>
                        </a:spcAft>
                      </a:pPr>
                      <a:r>
                        <a:rPr lang="it-IT" sz="1600" b="0" u="none" kern="1200" dirty="0">
                          <a:solidFill>
                            <a:srgbClr val="133880"/>
                          </a:solidFill>
                          <a:latin typeface="Arial" panose="020B0604020202020204" pitchFamily="34" charset="0"/>
                          <a:ea typeface="+mn-ea"/>
                          <a:cs typeface="+mn-cs"/>
                        </a:rPr>
                        <a:t> </a:t>
                      </a:r>
                    </a:p>
                    <a:p>
                      <a:pPr algn="just">
                        <a:spcAft>
                          <a:spcPts val="0"/>
                        </a:spcAft>
                      </a:pPr>
                      <a:r>
                        <a:rPr lang="it-IT" sz="1600" b="0" u="none" kern="1200" dirty="0">
                          <a:solidFill>
                            <a:srgbClr val="133880"/>
                          </a:solidFill>
                          <a:latin typeface="Arial" panose="020B0604020202020204" pitchFamily="34" charset="0"/>
                          <a:ea typeface="+mn-ea"/>
                          <a:cs typeface="+mn-cs"/>
                        </a:rPr>
                        <a:t>Sanzione amministrativa accessoria dell’interdizione dallo svolgimento della funzione o dell’incarico di amministrazione, direzione o controllo dell’ente, per un periodo non inferiore a sei mesi e non superiore a tre anni.</a:t>
                      </a: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7248747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988840"/>
            <a:ext cx="83529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endParaRPr lang="it-IT" sz="2200" b="1" u="none" dirty="0">
              <a:solidFill>
                <a:srgbClr val="005BA6"/>
              </a:solidFill>
            </a:endParaRPr>
          </a:p>
          <a:p>
            <a:pPr eaLnBrk="1" hangingPunct="1">
              <a:spcBef>
                <a:spcPct val="20000"/>
              </a:spcBef>
              <a:buClr>
                <a:schemeClr val="bg1"/>
              </a:buClr>
              <a:buFont typeface="Wingdings" pitchFamily="2" charset="2"/>
              <a:buNone/>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393402" y="1196752"/>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Misure ulteriori (art. 66)</a:t>
            </a:r>
          </a:p>
        </p:txBody>
      </p:sp>
      <p:graphicFrame>
        <p:nvGraphicFramePr>
          <p:cNvPr id="2" name="Tabella 1"/>
          <p:cNvGraphicFramePr>
            <a:graphicFrameLocks noGrp="1"/>
          </p:cNvGraphicFramePr>
          <p:nvPr>
            <p:extLst>
              <p:ext uri="{D42A27DB-BD31-4B8C-83A1-F6EECF244321}">
                <p14:modId xmlns:p14="http://schemas.microsoft.com/office/powerpoint/2010/main" val="2889734199"/>
              </p:ext>
            </p:extLst>
          </p:nvPr>
        </p:nvGraphicFramePr>
        <p:xfrm>
          <a:off x="467544" y="1693339"/>
          <a:ext cx="8352928" cy="3940093"/>
        </p:xfrm>
        <a:graphic>
          <a:graphicData uri="http://schemas.openxmlformats.org/drawingml/2006/table">
            <a:tbl>
              <a:tblPr firstRow="1" firstCol="1" bandRow="1">
                <a:tableStyleId>{5C22544A-7EE6-4342-B048-85BDC9FD1C3A}</a:tableStyleId>
              </a:tblPr>
              <a:tblGrid>
                <a:gridCol w="4176464">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282493">
                <a:tc>
                  <a:txBody>
                    <a:bodyPr/>
                    <a:lstStyle/>
                    <a:p>
                      <a:pPr>
                        <a:spcAft>
                          <a:spcPts val="0"/>
                        </a:spcAft>
                      </a:pPr>
                      <a:r>
                        <a:rPr lang="it-IT" sz="1800" b="1" dirty="0">
                          <a:effectLst/>
                          <a:latin typeface="Arial" panose="020B0604020202020204" pitchFamily="34" charset="0"/>
                          <a:cs typeface="Arial" panose="020B0604020202020204" pitchFamily="34" charset="0"/>
                        </a:rPr>
                        <a:t>Violazione</a:t>
                      </a:r>
                      <a:endParaRPr lang="it-IT" sz="1800" b="1"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spcAft>
                          <a:spcPts val="0"/>
                        </a:spcAft>
                      </a:pPr>
                      <a:r>
                        <a:rPr lang="it-IT" sz="1800" dirty="0">
                          <a:effectLst/>
                          <a:latin typeface="Arial" panose="020B0604020202020204" pitchFamily="34" charset="0"/>
                          <a:cs typeface="Arial" panose="020B0604020202020204" pitchFamily="34" charset="0"/>
                        </a:rPr>
                        <a:t>Sanzione </a:t>
                      </a:r>
                      <a:endParaRPr lang="it-IT" sz="18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259943">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Violazioni gravi, ripetute o sistematiche ovvero plurime delle disposizioni del d.lgs. 231/2007 (art. 66, comma 1)</a:t>
                      </a:r>
                    </a:p>
                  </a:txBody>
                  <a:tcPr marL="68580" marR="68580" marT="0" marB="0">
                    <a:solidFill>
                      <a:schemeClr val="accent1">
                        <a:lumMod val="20000"/>
                        <a:lumOff val="8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Il MEF informa gli </a:t>
                      </a:r>
                      <a:r>
                        <a:rPr lang="it-IT" sz="1600" b="0" u="none" kern="1200" dirty="0" err="1">
                          <a:solidFill>
                            <a:srgbClr val="133880"/>
                          </a:solidFill>
                          <a:latin typeface="Arial" panose="020B0604020202020204" pitchFamily="34" charset="0"/>
                          <a:ea typeface="+mn-ea"/>
                          <a:cs typeface="+mn-cs"/>
                        </a:rPr>
                        <a:t>OdA</a:t>
                      </a:r>
                      <a:r>
                        <a:rPr lang="it-IT" sz="1600" b="0" u="none" kern="1200" dirty="0">
                          <a:solidFill>
                            <a:srgbClr val="133880"/>
                          </a:solidFill>
                          <a:latin typeface="Arial" panose="020B0604020202020204" pitchFamily="34" charset="0"/>
                          <a:ea typeface="+mn-ea"/>
                          <a:cs typeface="+mn-cs"/>
                        </a:rPr>
                        <a:t> ai fini dell’adozione di ogni atto idoneo ad intimare ai responsabili di porre termine alle violazioni e di astenersi dal ripeterle. Le medesime violazioni costituiscono presupposto per l’applicazione delle sanzioni disciplinari. In tali ipotesi l’interdizione dallo svolgimento della funzione, dell’attività o </a:t>
                      </a:r>
                      <a:r>
                        <a:rPr lang="it-IT" sz="1600" b="0" u="none" kern="1200" dirty="0" smtClean="0">
                          <a:solidFill>
                            <a:srgbClr val="133880"/>
                          </a:solidFill>
                          <a:latin typeface="Arial" panose="020B0604020202020204" pitchFamily="34" charset="0"/>
                          <a:ea typeface="+mn-ea"/>
                          <a:cs typeface="+mn-cs"/>
                        </a:rPr>
                        <a:t>dell’incarico </a:t>
                      </a:r>
                      <a:r>
                        <a:rPr lang="it-IT" sz="1600" b="0" u="none" kern="1200" dirty="0">
                          <a:solidFill>
                            <a:srgbClr val="133880"/>
                          </a:solidFill>
                          <a:latin typeface="Arial" panose="020B0604020202020204" pitchFamily="34" charset="0"/>
                          <a:ea typeface="+mn-ea"/>
                          <a:cs typeface="+mn-cs"/>
                        </a:rPr>
                        <a:t>non può essere inferiore a due mesi e superiore a cinque anni.</a:t>
                      </a: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r h="1129972">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Violazioni gravi, ripetute o sistematiche ovvero plurime delle disposizioni in materia di adeguata verifica della clientela, di conservazione, di segnalazione di operazioni sospette e di controlli </a:t>
                      </a:r>
                      <a:r>
                        <a:rPr lang="it-IT" sz="1600" b="0" u="none" kern="1200" dirty="0" smtClean="0">
                          <a:solidFill>
                            <a:srgbClr val="133880"/>
                          </a:solidFill>
                          <a:latin typeface="Arial" panose="020B0604020202020204" pitchFamily="34" charset="0"/>
                          <a:ea typeface="+mn-ea"/>
                          <a:cs typeface="+mn-cs"/>
                        </a:rPr>
                        <a:t>interni</a:t>
                      </a:r>
                      <a:endParaRPr lang="it-IT" sz="1600" b="0" u="none" kern="1200" dirty="0">
                        <a:solidFill>
                          <a:srgbClr val="133880"/>
                        </a:solidFill>
                        <a:latin typeface="Arial" panose="020B0604020202020204" pitchFamily="34" charset="0"/>
                        <a:ea typeface="+mn-ea"/>
                        <a:cs typeface="+mn-cs"/>
                      </a:endParaRPr>
                    </a:p>
                  </a:txBody>
                  <a:tcPr marL="68580" marR="68580" marT="0" marB="0">
                    <a:solidFill>
                      <a:schemeClr val="accent1">
                        <a:lumMod val="40000"/>
                        <a:lumOff val="60000"/>
                      </a:schemeClr>
                    </a:solidFill>
                  </a:tcPr>
                </a:tc>
                <a:tc>
                  <a:txBody>
                    <a:bodyPr/>
                    <a:lstStyle/>
                    <a:p>
                      <a:pPr algn="just">
                        <a:spcAft>
                          <a:spcPts val="0"/>
                        </a:spcAft>
                      </a:pPr>
                      <a:r>
                        <a:rPr lang="it-IT" sz="1600" b="0" u="none" kern="1200" dirty="0">
                          <a:solidFill>
                            <a:srgbClr val="133880"/>
                          </a:solidFill>
                          <a:latin typeface="Arial" panose="020B0604020202020204" pitchFamily="34" charset="0"/>
                          <a:ea typeface="+mn-ea"/>
                          <a:cs typeface="+mn-cs"/>
                        </a:rPr>
                        <a:t>Pubblicazione senza ritardo sul sito web del MEF, per un periodo di cinque anni, di estratto del decreto di irrogazione delle sanzioni </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151009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571500" y="1643633"/>
            <a:ext cx="7772400" cy="4017615"/>
          </a:xfrm>
          <a:prstGeom prst="rect">
            <a:avLst/>
          </a:prstGeom>
        </p:spPr>
        <p:txBody>
          <a:bodyPr/>
          <a:lstStyle/>
          <a:p>
            <a:pPr algn="ctr">
              <a:defRPr/>
            </a:pPr>
            <a:endParaRPr lang="it-IT" sz="4400" b="1" u="none" kern="0" dirty="0">
              <a:solidFill>
                <a:schemeClr val="accent2"/>
              </a:solidFill>
              <a:latin typeface="+mj-lt"/>
              <a:ea typeface="+mj-ea"/>
              <a:cs typeface="+mj-cs"/>
            </a:endParaRPr>
          </a:p>
          <a:p>
            <a:pPr algn="ctr">
              <a:defRPr/>
            </a:pPr>
            <a:endParaRPr lang="it-IT" sz="4400" b="1" u="none" kern="0" dirty="0">
              <a:solidFill>
                <a:schemeClr val="accent2"/>
              </a:solidFill>
              <a:latin typeface="+mj-lt"/>
              <a:ea typeface="+mj-ea"/>
              <a:cs typeface="+mj-cs"/>
            </a:endParaRPr>
          </a:p>
          <a:p>
            <a:pPr algn="ctr">
              <a:defRPr/>
            </a:pPr>
            <a:r>
              <a:rPr lang="it-IT" sz="4400" b="1" u="none" kern="0" dirty="0">
                <a:solidFill>
                  <a:schemeClr val="accent2"/>
                </a:solidFill>
                <a:latin typeface="+mj-lt"/>
                <a:ea typeface="+mj-ea"/>
                <a:cs typeface="+mj-cs"/>
              </a:rPr>
              <a:t> </a:t>
            </a:r>
            <a:r>
              <a:rPr kumimoji="1" lang="it-IT" sz="4000" u="none" kern="0" dirty="0">
                <a:solidFill>
                  <a:srgbClr val="FB5D05"/>
                </a:solidFill>
                <a:latin typeface="Arial" panose="020B0604020202020204" pitchFamily="34" charset="0"/>
                <a:ea typeface="+mj-ea"/>
                <a:cs typeface="+mj-cs"/>
              </a:rPr>
              <a:t>C</a:t>
            </a:r>
            <a:r>
              <a:rPr kumimoji="1" lang="it-IT" sz="4000" u="none" dirty="0">
                <a:solidFill>
                  <a:srgbClr val="FB5D05"/>
                </a:solidFill>
                <a:latin typeface="Arial" panose="020B0604020202020204" pitchFamily="34" charset="0"/>
              </a:rPr>
              <a:t>ontrolli</a:t>
            </a:r>
          </a:p>
        </p:txBody>
      </p:sp>
    </p:spTree>
    <p:extLst>
      <p:ext uri="{BB962C8B-B14F-4D97-AF65-F5344CB8AC3E}">
        <p14:creationId xmlns:p14="http://schemas.microsoft.com/office/powerpoint/2010/main" val="4191760740"/>
      </p:ext>
    </p:extLst>
  </p:cSld>
  <p:clrMapOvr>
    <a:masterClrMapping/>
  </p:clrMapOvr>
  <p:transition spd="med">
    <p:fade thruBlk="1"/>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6254" y="1416050"/>
            <a:ext cx="7756525" cy="785813"/>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Principi generali</a:t>
            </a:r>
          </a:p>
        </p:txBody>
      </p:sp>
      <p:sp>
        <p:nvSpPr>
          <p:cNvPr id="99331" name="Rectangle 3"/>
          <p:cNvSpPr txBox="1">
            <a:spLocks noChangeArrowheads="1"/>
          </p:cNvSpPr>
          <p:nvPr/>
        </p:nvSpPr>
        <p:spPr bwMode="auto">
          <a:xfrm>
            <a:off x="486254" y="1916832"/>
            <a:ext cx="797401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Il NSPV della GdF definisce la frequenza e l’intensità dei controlli e delle ispezioni in funzione:</a:t>
            </a:r>
          </a:p>
          <a:p>
            <a:pPr marL="0" indent="0" algn="just" eaLnBrk="1" hangingPunct="1">
              <a:spcBef>
                <a:spcPct val="20000"/>
              </a:spcBef>
              <a:buClr>
                <a:srgbClr val="333399"/>
              </a:buClr>
              <a:defRPr/>
            </a:pPr>
            <a:endParaRPr lang="it-IT" sz="2000" u="none" dirty="0">
              <a:solidFill>
                <a:srgbClr val="133880"/>
              </a:solidFill>
              <a:latin typeface="Arial" panose="020B0604020202020204" pitchFamily="34" charset="0"/>
            </a:endParaRPr>
          </a:p>
          <a:p>
            <a:pPr algn="just" eaLnBrk="1" hangingPunct="1">
              <a:spcBef>
                <a:spcPct val="20000"/>
              </a:spcBef>
              <a:buClr>
                <a:srgbClr val="333399"/>
              </a:buClr>
              <a:buFontTx/>
              <a:buChar char="-"/>
              <a:defRPr/>
            </a:pPr>
            <a:r>
              <a:rPr lang="it-IT" sz="2000" u="none" dirty="0">
                <a:solidFill>
                  <a:srgbClr val="133880"/>
                </a:solidFill>
                <a:latin typeface="Arial" panose="020B0604020202020204" pitchFamily="34" charset="0"/>
              </a:rPr>
              <a:t>del profilo di rischio</a:t>
            </a:r>
          </a:p>
          <a:p>
            <a:pPr algn="just" eaLnBrk="1" hangingPunct="1">
              <a:spcBef>
                <a:spcPct val="20000"/>
              </a:spcBef>
              <a:buClr>
                <a:srgbClr val="333399"/>
              </a:buClr>
              <a:buFontTx/>
              <a:buChar char="-"/>
              <a:defRPr/>
            </a:pPr>
            <a:r>
              <a:rPr lang="it-IT" sz="2000" u="none" dirty="0">
                <a:solidFill>
                  <a:srgbClr val="133880"/>
                </a:solidFill>
                <a:latin typeface="Arial" panose="020B0604020202020204" pitchFamily="34" charset="0"/>
              </a:rPr>
              <a:t>della natura </a:t>
            </a:r>
          </a:p>
          <a:p>
            <a:pPr algn="just" eaLnBrk="1" hangingPunct="1">
              <a:spcBef>
                <a:spcPct val="20000"/>
              </a:spcBef>
              <a:buClr>
                <a:srgbClr val="333399"/>
              </a:buClr>
              <a:buFontTx/>
              <a:buChar char="-"/>
              <a:defRPr/>
            </a:pPr>
            <a:r>
              <a:rPr lang="it-IT" sz="2000" u="none" dirty="0">
                <a:solidFill>
                  <a:srgbClr val="133880"/>
                </a:solidFill>
                <a:latin typeface="Arial" panose="020B0604020202020204" pitchFamily="34" charset="0"/>
              </a:rPr>
              <a:t>delle dimensioni </a:t>
            </a:r>
          </a:p>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dei soggetti obbligati</a:t>
            </a:r>
          </a:p>
          <a:p>
            <a:pPr marL="0" indent="0" algn="just" eaLnBrk="1" hangingPunct="1">
              <a:spcBef>
                <a:spcPct val="20000"/>
              </a:spcBef>
              <a:buClr>
                <a:srgbClr val="333399"/>
              </a:buClr>
              <a:defRPr/>
            </a:pPr>
            <a:endParaRPr lang="it-IT" sz="2200" u="none" dirty="0">
              <a:solidFill>
                <a:srgbClr val="005BA6"/>
              </a:solidFill>
            </a:endParaRPr>
          </a:p>
          <a:p>
            <a:pPr marL="0" indent="0" algn="r" eaLnBrk="1" hangingPunct="1">
              <a:spcBef>
                <a:spcPct val="20000"/>
              </a:spcBef>
              <a:buClr>
                <a:srgbClr val="333399"/>
              </a:buClr>
              <a:defRPr/>
            </a:pPr>
            <a:r>
              <a:rPr lang="it-IT" sz="2000" u="none" dirty="0">
                <a:solidFill>
                  <a:srgbClr val="133880"/>
                </a:solidFill>
                <a:latin typeface="Arial" panose="020B0604020202020204" pitchFamily="34" charset="0"/>
              </a:rPr>
              <a:t>(art. 9, comma 3)</a:t>
            </a:r>
          </a:p>
        </p:txBody>
      </p:sp>
      <p:sp>
        <p:nvSpPr>
          <p:cNvPr id="5" name="Rectangle 3"/>
          <p:cNvSpPr txBox="1">
            <a:spLocks noChangeArrowheads="1"/>
          </p:cNvSpPr>
          <p:nvPr/>
        </p:nvSpPr>
        <p:spPr bwMode="auto">
          <a:xfrm>
            <a:off x="4572000" y="2924944"/>
            <a:ext cx="367240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 dei rischi nazionali e transfrontalieri di riciclaggio e di finanziamento del terrorismo</a:t>
            </a:r>
          </a:p>
        </p:txBody>
      </p:sp>
    </p:spTree>
    <p:extLst>
      <p:ext uri="{BB962C8B-B14F-4D97-AF65-F5344CB8AC3E}">
        <p14:creationId xmlns:p14="http://schemas.microsoft.com/office/powerpoint/2010/main" val="1893002849"/>
      </p:ext>
    </p:extLst>
  </p:cSld>
  <p:clrMapOvr>
    <a:masterClrMapping/>
  </p:clrMapOvr>
  <p:transition spd="med">
    <p:fade thruBlk="1"/>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4279" y="1268761"/>
            <a:ext cx="7756525" cy="504056"/>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Principi generali</a:t>
            </a:r>
            <a:endParaRPr lang="it-IT" sz="3200" b="1" u="none" kern="0" dirty="0">
              <a:solidFill>
                <a:srgbClr val="005BA6"/>
              </a:solidFill>
              <a:latin typeface="+mj-lt"/>
              <a:ea typeface="+mj-ea"/>
              <a:cs typeface="+mj-cs"/>
            </a:endParaRPr>
          </a:p>
        </p:txBody>
      </p:sp>
      <p:sp>
        <p:nvSpPr>
          <p:cNvPr id="99331" name="Rectangle 3"/>
          <p:cNvSpPr txBox="1">
            <a:spLocks noChangeArrowheads="1"/>
          </p:cNvSpPr>
          <p:nvPr/>
        </p:nvSpPr>
        <p:spPr bwMode="auto">
          <a:xfrm>
            <a:off x="504279" y="1772816"/>
            <a:ext cx="797401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La GdF </a:t>
            </a:r>
          </a:p>
          <a:p>
            <a:pPr algn="just" eaLnBrk="1" hangingPunct="1">
              <a:spcBef>
                <a:spcPct val="20000"/>
              </a:spcBef>
              <a:buClr>
                <a:srgbClr val="333399"/>
              </a:buClr>
              <a:buFontTx/>
              <a:buChar char="-"/>
              <a:defRPr/>
            </a:pPr>
            <a:r>
              <a:rPr lang="it-IT" sz="2000" u="none" dirty="0">
                <a:solidFill>
                  <a:srgbClr val="133880"/>
                </a:solidFill>
                <a:latin typeface="Arial" panose="020B0604020202020204" pitchFamily="34" charset="0"/>
              </a:rPr>
              <a:t>effettua ispezioni e controlli anche con i poteri attribuiti al Corpo dalla normativa valutaria</a:t>
            </a:r>
          </a:p>
          <a:p>
            <a:pPr algn="just" eaLnBrk="1" hangingPunct="1">
              <a:spcBef>
                <a:spcPct val="20000"/>
              </a:spcBef>
              <a:buClr>
                <a:srgbClr val="333399"/>
              </a:buClr>
              <a:buFontTx/>
              <a:buChar char="-"/>
              <a:defRPr/>
            </a:pPr>
            <a:r>
              <a:rPr lang="it-IT" sz="2000" u="none" dirty="0">
                <a:solidFill>
                  <a:srgbClr val="133880"/>
                </a:solidFill>
                <a:latin typeface="Arial" panose="020B0604020202020204" pitchFamily="34" charset="0"/>
              </a:rPr>
              <a:t>accerta e contesta (ex l. 689/1981) le violazioni agli obblighi riscontrate nell’esercizio dei suoi poteri di controllo</a:t>
            </a:r>
          </a:p>
          <a:p>
            <a:pPr algn="just" eaLnBrk="1" hangingPunct="1">
              <a:spcBef>
                <a:spcPct val="20000"/>
              </a:spcBef>
              <a:buClr>
                <a:srgbClr val="333399"/>
              </a:buClr>
              <a:buFontTx/>
              <a:buChar char="-"/>
              <a:defRPr/>
            </a:pPr>
            <a:r>
              <a:rPr lang="it-IT" sz="2000" u="none" dirty="0">
                <a:solidFill>
                  <a:srgbClr val="133880"/>
                </a:solidFill>
                <a:latin typeface="Arial" panose="020B0604020202020204" pitchFamily="34" charset="0"/>
              </a:rPr>
              <a:t>ha accesso ai dati contenuti nella sezione dell’anagrafe tributaria di cui all’art. 7, commi 6 e 11 </a:t>
            </a:r>
            <a:r>
              <a:rPr lang="it-IT" sz="2000" u="none" dirty="0" err="1">
                <a:solidFill>
                  <a:srgbClr val="133880"/>
                </a:solidFill>
                <a:latin typeface="Arial" panose="020B0604020202020204" pitchFamily="34" charset="0"/>
              </a:rPr>
              <a:t>dpr</a:t>
            </a:r>
            <a:r>
              <a:rPr lang="it-IT" sz="2000" u="none" dirty="0">
                <a:solidFill>
                  <a:srgbClr val="133880"/>
                </a:solidFill>
                <a:latin typeface="Arial" panose="020B0604020202020204" pitchFamily="34" charset="0"/>
              </a:rPr>
              <a:t> 605/1973 e alle informazioni sul titolare effettivo contenuti nel Registro delle Imprese</a:t>
            </a:r>
          </a:p>
          <a:p>
            <a:pPr marL="0" indent="0" algn="r" eaLnBrk="1" hangingPunct="1">
              <a:spcBef>
                <a:spcPct val="20000"/>
              </a:spcBef>
              <a:buClr>
                <a:srgbClr val="333399"/>
              </a:buClr>
              <a:defRPr/>
            </a:pPr>
            <a:r>
              <a:rPr lang="it-IT" sz="2000" u="none" dirty="0">
                <a:solidFill>
                  <a:srgbClr val="133880"/>
                </a:solidFill>
                <a:latin typeface="Arial" panose="020B0604020202020204" pitchFamily="34" charset="0"/>
              </a:rPr>
              <a:t>(art. 9, commi 4, 5 e 6)</a:t>
            </a:r>
          </a:p>
          <a:p>
            <a:pPr marL="0" indent="0" algn="r" eaLnBrk="1" hangingPunct="1">
              <a:spcBef>
                <a:spcPct val="20000"/>
              </a:spcBef>
              <a:buClr>
                <a:srgbClr val="333399"/>
              </a:buClr>
              <a:defRPr/>
            </a:pPr>
            <a:endParaRPr lang="it-IT" sz="2000" u="none" dirty="0">
              <a:solidFill>
                <a:srgbClr val="133880"/>
              </a:solidFill>
              <a:latin typeface="Arial" panose="020B0604020202020204" pitchFamily="34" charset="0"/>
            </a:endParaRPr>
          </a:p>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I dati e le informazioni sono utilizzabili ai fini fiscali secondo le disposizioni vigenti </a:t>
            </a:r>
          </a:p>
          <a:p>
            <a:pPr marL="0" indent="0" algn="r" eaLnBrk="1" hangingPunct="1">
              <a:spcBef>
                <a:spcPct val="20000"/>
              </a:spcBef>
              <a:buClr>
                <a:srgbClr val="333399"/>
              </a:buClr>
              <a:defRPr/>
            </a:pPr>
            <a:r>
              <a:rPr lang="it-IT" sz="2000" u="none" dirty="0">
                <a:solidFill>
                  <a:srgbClr val="133880"/>
                </a:solidFill>
                <a:latin typeface="Arial" panose="020B0604020202020204" pitchFamily="34" charset="0"/>
              </a:rPr>
              <a:t>(art. 36, comma 9)</a:t>
            </a:r>
          </a:p>
          <a:p>
            <a:pPr marL="0" indent="0" algn="just" eaLnBrk="1" hangingPunct="1">
              <a:spcBef>
                <a:spcPct val="20000"/>
              </a:spcBef>
              <a:buClr>
                <a:srgbClr val="333399"/>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186857874"/>
      </p:ext>
    </p:extLst>
  </p:cSld>
  <p:clrMapOvr>
    <a:masterClrMapping/>
  </p:clrMapOvr>
  <p:transition spd="med">
    <p:fade thruBlk="1"/>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94317" y="1446959"/>
            <a:ext cx="7756525" cy="785813"/>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Tipologie di intervento - Ispezione</a:t>
            </a:r>
          </a:p>
        </p:txBody>
      </p:sp>
      <p:sp>
        <p:nvSpPr>
          <p:cNvPr id="99331" name="Rectangle 3"/>
          <p:cNvSpPr txBox="1">
            <a:spLocks noChangeArrowheads="1"/>
          </p:cNvSpPr>
          <p:nvPr/>
        </p:nvSpPr>
        <p:spPr bwMode="auto">
          <a:xfrm>
            <a:off x="520826" y="1988840"/>
            <a:ext cx="797401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Consiste nell’approfondito ed esteso esame degli aspetti salienti e più significativi della posizione del soggetto destinatario dell’ispezione al fine di:</a:t>
            </a:r>
          </a:p>
          <a:p>
            <a:pPr algn="just"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accertare il corretto adempimento degli obblighi previsti dalla disciplina antiriciclaggio/antiterrorismo</a:t>
            </a:r>
          </a:p>
          <a:p>
            <a:pPr algn="just"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contrastare il riciclaggio dei proventi criminali e il finanziamento del terrorismo</a:t>
            </a:r>
          </a:p>
        </p:txBody>
      </p:sp>
    </p:spTree>
    <p:extLst>
      <p:ext uri="{BB962C8B-B14F-4D97-AF65-F5344CB8AC3E}">
        <p14:creationId xmlns:p14="http://schemas.microsoft.com/office/powerpoint/2010/main" val="3898261069"/>
      </p:ext>
    </p:extLst>
  </p:cSld>
  <p:clrMapOvr>
    <a:masterClrMapping/>
  </p:clrMapOvr>
  <p:transition spd="med">
    <p:fade thruBlk="1"/>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552" y="1427095"/>
            <a:ext cx="7756525" cy="785813"/>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Tipologie di intervento – Controllo</a:t>
            </a:r>
          </a:p>
        </p:txBody>
      </p:sp>
      <p:sp>
        <p:nvSpPr>
          <p:cNvPr id="99331" name="Rectangle 3"/>
          <p:cNvSpPr txBox="1">
            <a:spLocks noChangeArrowheads="1"/>
          </p:cNvSpPr>
          <p:nvPr/>
        </p:nvSpPr>
        <p:spPr bwMode="auto">
          <a:xfrm>
            <a:off x="539552" y="1916832"/>
            <a:ext cx="828092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E’ limitato al </a:t>
            </a:r>
            <a:r>
              <a:rPr lang="it-IT" sz="2000" b="1" u="none" dirty="0">
                <a:solidFill>
                  <a:srgbClr val="133880"/>
                </a:solidFill>
                <a:latin typeface="Arial" panose="020B0604020202020204" pitchFamily="34" charset="0"/>
              </a:rPr>
              <a:t>riscontro di uno o più atti di gestione o di più atti di gestione con caratteristiche omogenee </a:t>
            </a:r>
            <a:r>
              <a:rPr lang="it-IT" sz="2000" u="none" dirty="0">
                <a:solidFill>
                  <a:srgbClr val="133880"/>
                </a:solidFill>
                <a:latin typeface="Arial" panose="020B0604020202020204" pitchFamily="34" charset="0"/>
              </a:rPr>
              <a:t>sotto il profilo degli accertamenti da svolgere.</a:t>
            </a:r>
          </a:p>
          <a:p>
            <a:pPr marL="0" indent="0" algn="just" eaLnBrk="1" hangingPunct="1">
              <a:spcBef>
                <a:spcPct val="20000"/>
              </a:spcBef>
              <a:buClr>
                <a:srgbClr val="333399"/>
              </a:buClr>
              <a:defRPr/>
            </a:pPr>
            <a:r>
              <a:rPr lang="it-IT" sz="2000" u="none" dirty="0">
                <a:solidFill>
                  <a:srgbClr val="133880"/>
                </a:solidFill>
                <a:latin typeface="Arial" panose="020B0604020202020204" pitchFamily="34" charset="0"/>
              </a:rPr>
              <a:t>Ad es. può essere utilizzato per:</a:t>
            </a:r>
          </a:p>
          <a:p>
            <a:pPr algn="just"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procedere alla contestazione di una o più violazioni amministrative</a:t>
            </a:r>
          </a:p>
          <a:p>
            <a:pPr algn="just"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verificare il rispetto di adempimenti meramente formali (ad es. mera istituzione dell’archivio unico informatico, accertamento delle modalità di tenuta dell’archivio cartaceo, etc.)</a:t>
            </a:r>
          </a:p>
          <a:p>
            <a:pPr algn="just"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approfondire un numero mirato di prestazioni professionali con riferimento agli obblighi di registrazione o di adeguata verifica o di segnalazione.</a:t>
            </a:r>
          </a:p>
        </p:txBody>
      </p:sp>
    </p:spTree>
    <p:extLst>
      <p:ext uri="{BB962C8B-B14F-4D97-AF65-F5344CB8AC3E}">
        <p14:creationId xmlns:p14="http://schemas.microsoft.com/office/powerpoint/2010/main" val="1204377849"/>
      </p:ext>
    </p:extLst>
  </p:cSld>
  <p:clrMapOvr>
    <a:masterClrMapping/>
  </p:clrMapOvr>
  <p:transition spd="med">
    <p:fade thruBlk="1"/>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552" y="1346994"/>
            <a:ext cx="7756525" cy="785813"/>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L’intervento</a:t>
            </a:r>
          </a:p>
        </p:txBody>
      </p:sp>
      <p:sp>
        <p:nvSpPr>
          <p:cNvPr id="10243" name="Rectangle 3"/>
          <p:cNvSpPr txBox="1">
            <a:spLocks noChangeArrowheads="1"/>
          </p:cNvSpPr>
          <p:nvPr/>
        </p:nvSpPr>
        <p:spPr bwMode="auto">
          <a:xfrm>
            <a:off x="250825" y="1916113"/>
            <a:ext cx="849788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rgbClr val="333399"/>
              </a:buClr>
            </a:pPr>
            <a:endParaRPr lang="it-IT" altLang="it-IT" sz="2200" u="none">
              <a:solidFill>
                <a:srgbClr val="333399"/>
              </a:solidFill>
            </a:endParaRPr>
          </a:p>
        </p:txBody>
      </p:sp>
      <p:sp>
        <p:nvSpPr>
          <p:cNvPr id="2" name="Rettangolo 1"/>
          <p:cNvSpPr/>
          <p:nvPr/>
        </p:nvSpPr>
        <p:spPr bwMode="auto">
          <a:xfrm>
            <a:off x="395288" y="2205038"/>
            <a:ext cx="3816350" cy="3384550"/>
          </a:xfrm>
          <a:prstGeom prst="rect">
            <a:avLst/>
          </a:prstGeom>
          <a:noFill/>
          <a:ln w="9525" cap="flat" cmpd="sng" algn="ctr">
            <a:solidFill>
              <a:schemeClr val="accent2">
                <a:alpha val="80000"/>
              </a:schemeClr>
            </a:solidFill>
            <a:prstDash val="solid"/>
            <a:round/>
            <a:headEnd type="none" w="med" len="med"/>
            <a:tailEnd type="none" w="med" len="med"/>
          </a:ln>
          <a:effectLst/>
          <a:extLst/>
        </p:spPr>
        <p:txBody>
          <a:bodyPr/>
          <a:lstStyle/>
          <a:p>
            <a:pPr algn="ctr">
              <a:spcBef>
                <a:spcPct val="20000"/>
              </a:spcBef>
              <a:buClr>
                <a:srgbClr val="005BA6"/>
              </a:buClr>
              <a:defRPr/>
            </a:pPr>
            <a:r>
              <a:rPr lang="it-IT" sz="2000" b="1" u="none" dirty="0">
                <a:solidFill>
                  <a:srgbClr val="133880"/>
                </a:solidFill>
                <a:latin typeface="Arial" panose="020B0604020202020204" pitchFamily="34" charset="0"/>
              </a:rPr>
              <a:t>Durata</a:t>
            </a:r>
          </a:p>
          <a:p>
            <a:pPr algn="just">
              <a:spcBef>
                <a:spcPct val="20000"/>
              </a:spcBef>
              <a:buClr>
                <a:srgbClr val="005BA6"/>
              </a:buClr>
              <a:defRPr/>
            </a:pPr>
            <a:r>
              <a:rPr lang="it-IT" sz="2000" u="none" dirty="0">
                <a:solidFill>
                  <a:srgbClr val="133880"/>
                </a:solidFill>
                <a:latin typeface="Arial" panose="020B0604020202020204" pitchFamily="34" charset="0"/>
              </a:rPr>
              <a:t>Dipende da: </a:t>
            </a:r>
          </a:p>
          <a:p>
            <a:pPr marL="342900" indent="-342900" algn="just">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risultanze emerse in sede di accesso;</a:t>
            </a:r>
          </a:p>
          <a:p>
            <a:pPr marL="342900" indent="-342900" algn="just">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tipologia di operatore;</a:t>
            </a:r>
          </a:p>
          <a:p>
            <a:pPr marL="342900" indent="-342900" algn="just">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natura dei controlli da svolgere;</a:t>
            </a:r>
          </a:p>
          <a:p>
            <a:pPr marL="342900" indent="-342900" algn="just">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tipologia di intervento (ispezione o controllo)</a:t>
            </a:r>
          </a:p>
        </p:txBody>
      </p:sp>
      <p:sp>
        <p:nvSpPr>
          <p:cNvPr id="10245" name="Rettangolo 4"/>
          <p:cNvSpPr>
            <a:spLocks noChangeArrowheads="1"/>
          </p:cNvSpPr>
          <p:nvPr/>
        </p:nvSpPr>
        <p:spPr bwMode="auto">
          <a:xfrm>
            <a:off x="4859338" y="2205038"/>
            <a:ext cx="3581400" cy="2016125"/>
          </a:xfrm>
          <a:prstGeom prst="rect">
            <a:avLst/>
          </a:prstGeom>
          <a:noFill/>
          <a:ln w="952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20000"/>
              </a:spcBef>
              <a:buClr>
                <a:srgbClr val="005BA6"/>
              </a:buClr>
              <a:defRPr/>
            </a:pPr>
            <a:r>
              <a:rPr lang="it-IT" altLang="it-IT" sz="2000" b="1" u="none" dirty="0">
                <a:solidFill>
                  <a:srgbClr val="133880"/>
                </a:solidFill>
                <a:latin typeface="Arial" panose="020B0604020202020204" pitchFamily="34" charset="0"/>
              </a:rPr>
              <a:t>Arco temporale oggetto di controllo</a:t>
            </a:r>
          </a:p>
          <a:p>
            <a:pPr eaLnBrk="1" hangingPunct="1">
              <a:spcBef>
                <a:spcPct val="20000"/>
              </a:spcBef>
              <a:buClr>
                <a:srgbClr val="005BA6"/>
              </a:buClr>
              <a:defRPr/>
            </a:pPr>
            <a:r>
              <a:rPr lang="it-IT" altLang="it-IT" sz="2000" u="none" dirty="0">
                <a:solidFill>
                  <a:srgbClr val="133880"/>
                </a:solidFill>
                <a:latin typeface="Arial" panose="020B0604020202020204" pitchFamily="34" charset="0"/>
              </a:rPr>
              <a:t>Annualità in corso + annualità chiusa</a:t>
            </a:r>
          </a:p>
          <a:p>
            <a:pPr eaLnBrk="1" hangingPunct="1">
              <a:spcBef>
                <a:spcPct val="20000"/>
              </a:spcBef>
              <a:buClr>
                <a:srgbClr val="005BA6"/>
              </a:buClr>
              <a:defRPr/>
            </a:pPr>
            <a:r>
              <a:rPr lang="it-IT" altLang="it-IT" sz="2000" u="none" dirty="0">
                <a:solidFill>
                  <a:srgbClr val="133880"/>
                </a:solidFill>
                <a:latin typeface="Arial" panose="020B0604020202020204" pitchFamily="34" charset="0"/>
              </a:rPr>
              <a:t>(possibile estensione)</a:t>
            </a:r>
          </a:p>
        </p:txBody>
      </p:sp>
      <p:sp>
        <p:nvSpPr>
          <p:cNvPr id="10246" name="Rettangolo 5"/>
          <p:cNvSpPr>
            <a:spLocks noChangeArrowheads="1"/>
          </p:cNvSpPr>
          <p:nvPr/>
        </p:nvSpPr>
        <p:spPr bwMode="auto">
          <a:xfrm>
            <a:off x="4859338" y="4365625"/>
            <a:ext cx="3581400" cy="1223963"/>
          </a:xfrm>
          <a:prstGeom prst="rect">
            <a:avLst/>
          </a:prstGeom>
          <a:noFill/>
          <a:ln w="9525" algn="ctr">
            <a:solidFill>
              <a:schemeClr val="accent2">
                <a:alpha val="70979"/>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20000"/>
              </a:spcBef>
              <a:buClr>
                <a:srgbClr val="005BA6"/>
              </a:buClr>
              <a:defRPr/>
            </a:pPr>
            <a:r>
              <a:rPr lang="it-IT" altLang="it-IT" sz="2000" b="1" u="none" dirty="0">
                <a:solidFill>
                  <a:srgbClr val="133880"/>
                </a:solidFill>
                <a:latin typeface="Arial" panose="020B0604020202020204" pitchFamily="34" charset="0"/>
              </a:rPr>
              <a:t>Luogo</a:t>
            </a:r>
          </a:p>
          <a:p>
            <a:pPr eaLnBrk="1" hangingPunct="1">
              <a:spcBef>
                <a:spcPct val="20000"/>
              </a:spcBef>
              <a:buClr>
                <a:srgbClr val="005BA6"/>
              </a:buClr>
              <a:defRPr/>
            </a:pPr>
            <a:r>
              <a:rPr lang="it-IT" altLang="it-IT" sz="2000" u="none" dirty="0">
                <a:solidFill>
                  <a:srgbClr val="133880"/>
                </a:solidFill>
                <a:latin typeface="Arial" panose="020B0604020202020204" pitchFamily="34" charset="0"/>
              </a:rPr>
              <a:t>Presso la sede dell’operatore </a:t>
            </a:r>
          </a:p>
        </p:txBody>
      </p:sp>
    </p:spTree>
    <p:extLst>
      <p:ext uri="{BB962C8B-B14F-4D97-AF65-F5344CB8AC3E}">
        <p14:creationId xmlns:p14="http://schemas.microsoft.com/office/powerpoint/2010/main" val="2566484411"/>
      </p:ext>
    </p:extLst>
  </p:cSld>
  <p:clrMapOvr>
    <a:masterClrMapping/>
  </p:clrMapOvr>
  <p:transition spd="med">
    <p:fade thruBlk="1"/>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750" y="1367631"/>
            <a:ext cx="7756525" cy="785812"/>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Ciclo delle attività</a:t>
            </a:r>
          </a:p>
        </p:txBody>
      </p:sp>
      <p:sp>
        <p:nvSpPr>
          <p:cNvPr id="11267" name="Rettangolo 1"/>
          <p:cNvSpPr>
            <a:spLocks noChangeArrowheads="1"/>
          </p:cNvSpPr>
          <p:nvPr/>
        </p:nvSpPr>
        <p:spPr bwMode="auto">
          <a:xfrm>
            <a:off x="2843213" y="2205038"/>
            <a:ext cx="2520950" cy="576262"/>
          </a:xfrm>
          <a:prstGeom prst="rect">
            <a:avLst/>
          </a:prstGeom>
          <a:noFill/>
          <a:ln w="9525" algn="ctr">
            <a:solidFill>
              <a:schemeClr val="accent2">
                <a:alpha val="7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20000"/>
              </a:spcBef>
              <a:buClr>
                <a:srgbClr val="333399"/>
              </a:buClr>
            </a:pPr>
            <a:r>
              <a:rPr lang="it-IT" altLang="it-IT" sz="2000" u="none" dirty="0">
                <a:solidFill>
                  <a:srgbClr val="133880"/>
                </a:solidFill>
                <a:latin typeface="Arial" panose="020B0604020202020204" pitchFamily="34" charset="0"/>
              </a:rPr>
              <a:t>Accesso</a:t>
            </a:r>
          </a:p>
        </p:txBody>
      </p:sp>
      <p:sp>
        <p:nvSpPr>
          <p:cNvPr id="11268" name="Rettangolo 4"/>
          <p:cNvSpPr>
            <a:spLocks noChangeArrowheads="1"/>
          </p:cNvSpPr>
          <p:nvPr/>
        </p:nvSpPr>
        <p:spPr bwMode="auto">
          <a:xfrm>
            <a:off x="4859338" y="3573463"/>
            <a:ext cx="3581400" cy="863600"/>
          </a:xfrm>
          <a:prstGeom prst="rect">
            <a:avLst/>
          </a:prstGeom>
          <a:noFill/>
          <a:ln w="9525"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20000"/>
              </a:spcBef>
              <a:buClr>
                <a:srgbClr val="333399"/>
              </a:buClr>
            </a:pPr>
            <a:r>
              <a:rPr lang="it-IT" altLang="it-IT" sz="2000" u="none" dirty="0">
                <a:solidFill>
                  <a:srgbClr val="133880"/>
                </a:solidFill>
                <a:latin typeface="Arial" panose="020B0604020202020204" pitchFamily="34" charset="0"/>
              </a:rPr>
              <a:t>Ricerca e acquisizione </a:t>
            </a:r>
          </a:p>
          <a:p>
            <a:pPr algn="ctr" eaLnBrk="1" hangingPunct="1">
              <a:spcBef>
                <a:spcPct val="20000"/>
              </a:spcBef>
              <a:buClr>
                <a:srgbClr val="333399"/>
              </a:buClr>
            </a:pPr>
            <a:r>
              <a:rPr lang="it-IT" altLang="it-IT" sz="2000" u="none" dirty="0">
                <a:solidFill>
                  <a:srgbClr val="133880"/>
                </a:solidFill>
                <a:latin typeface="Arial" panose="020B0604020202020204" pitchFamily="34" charset="0"/>
              </a:rPr>
              <a:t>documenti</a:t>
            </a:r>
          </a:p>
        </p:txBody>
      </p:sp>
      <p:sp>
        <p:nvSpPr>
          <p:cNvPr id="11269" name="Rettangolo 5"/>
          <p:cNvSpPr>
            <a:spLocks noChangeArrowheads="1"/>
          </p:cNvSpPr>
          <p:nvPr/>
        </p:nvSpPr>
        <p:spPr bwMode="auto">
          <a:xfrm>
            <a:off x="2574925" y="5265738"/>
            <a:ext cx="3581400" cy="611187"/>
          </a:xfrm>
          <a:prstGeom prst="rect">
            <a:avLst/>
          </a:prstGeom>
          <a:noFill/>
          <a:ln w="9525" algn="ctr">
            <a:solidFill>
              <a:schemeClr val="accent2">
                <a:alpha val="70979"/>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r>
              <a:rPr lang="it-IT" altLang="it-IT" sz="2000" u="none" dirty="0">
                <a:solidFill>
                  <a:srgbClr val="133880"/>
                </a:solidFill>
                <a:latin typeface="Arial" panose="020B0604020202020204" pitchFamily="34" charset="0"/>
              </a:rPr>
              <a:t>Ispezione documentale</a:t>
            </a:r>
          </a:p>
        </p:txBody>
      </p:sp>
      <p:sp>
        <p:nvSpPr>
          <p:cNvPr id="11270" name="Rettangolo 6"/>
          <p:cNvSpPr>
            <a:spLocks noChangeArrowheads="1"/>
          </p:cNvSpPr>
          <p:nvPr/>
        </p:nvSpPr>
        <p:spPr bwMode="auto">
          <a:xfrm>
            <a:off x="539750" y="3573463"/>
            <a:ext cx="2952750" cy="863600"/>
          </a:xfrm>
          <a:prstGeom prst="rect">
            <a:avLst/>
          </a:prstGeom>
          <a:noFill/>
          <a:ln w="9525" algn="ctr">
            <a:solidFill>
              <a:schemeClr val="accent2">
                <a:alpha val="7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20000"/>
              </a:spcBef>
              <a:buClr>
                <a:srgbClr val="333399"/>
              </a:buClr>
            </a:pPr>
            <a:r>
              <a:rPr lang="it-IT" altLang="it-IT" sz="2000" u="none" dirty="0">
                <a:solidFill>
                  <a:srgbClr val="133880"/>
                </a:solidFill>
                <a:latin typeface="Arial" panose="020B0604020202020204" pitchFamily="34" charset="0"/>
              </a:rPr>
              <a:t>Rilevazione eventuali infrazioni</a:t>
            </a:r>
          </a:p>
        </p:txBody>
      </p:sp>
      <p:sp>
        <p:nvSpPr>
          <p:cNvPr id="11271" name="Freccia circolare a sinistra 9"/>
          <p:cNvSpPr>
            <a:spLocks noChangeArrowheads="1"/>
          </p:cNvSpPr>
          <p:nvPr/>
        </p:nvSpPr>
        <p:spPr bwMode="auto">
          <a:xfrm rot="-2598635">
            <a:off x="6111875" y="2022475"/>
            <a:ext cx="731838" cy="1289050"/>
          </a:xfrm>
          <a:prstGeom prst="curvedLeftArrow">
            <a:avLst>
              <a:gd name="adj1" fmla="val 25002"/>
              <a:gd name="adj2" fmla="val 50020"/>
              <a:gd name="adj3"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it-IT" altLang="it-IT"/>
          </a:p>
        </p:txBody>
      </p:sp>
      <p:sp>
        <p:nvSpPr>
          <p:cNvPr id="11272" name="Freccia circolare a sinistra 10"/>
          <p:cNvSpPr>
            <a:spLocks noChangeArrowheads="1"/>
          </p:cNvSpPr>
          <p:nvPr/>
        </p:nvSpPr>
        <p:spPr bwMode="auto">
          <a:xfrm rot="2040128">
            <a:off x="7092950" y="4752975"/>
            <a:ext cx="730250" cy="1217613"/>
          </a:xfrm>
          <a:prstGeom prst="curvedLeftArrow">
            <a:avLst>
              <a:gd name="adj1" fmla="val 25073"/>
              <a:gd name="adj2" fmla="val 50145"/>
              <a:gd name="adj3"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it-IT" altLang="it-IT"/>
          </a:p>
        </p:txBody>
      </p:sp>
      <p:sp>
        <p:nvSpPr>
          <p:cNvPr id="11273" name="Freccia circolare in su 11"/>
          <p:cNvSpPr>
            <a:spLocks noChangeArrowheads="1"/>
          </p:cNvSpPr>
          <p:nvPr/>
        </p:nvSpPr>
        <p:spPr bwMode="auto">
          <a:xfrm rot="2945043" flipH="1">
            <a:off x="1000919" y="4750594"/>
            <a:ext cx="1223962" cy="863600"/>
          </a:xfrm>
          <a:prstGeom prst="curvedUpArrow">
            <a:avLst>
              <a:gd name="adj1" fmla="val 25012"/>
              <a:gd name="adj2" fmla="val 50025"/>
              <a:gd name="adj3"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endParaRPr lang="it-IT" altLang="it-IT"/>
          </a:p>
        </p:txBody>
      </p:sp>
    </p:spTree>
    <p:extLst>
      <p:ext uri="{BB962C8B-B14F-4D97-AF65-F5344CB8AC3E}">
        <p14:creationId xmlns:p14="http://schemas.microsoft.com/office/powerpoint/2010/main" val="1492657628"/>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DETERMINAZIONE DEL RISCHIO RESIDUO E AZIONI DI MITIGAZIONE</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1988840"/>
            <a:ext cx="8136904" cy="4392488"/>
          </a:xfrm>
          <a:prstGeom prst="rect">
            <a:avLst/>
          </a:prstGeom>
          <a:noFill/>
          <a:ln/>
        </p:spPr>
        <p:txBody>
          <a:bodyPr/>
          <a:lstStyle/>
          <a:p>
            <a:r>
              <a:rPr lang="it-IT" sz="2000" b="1" u="none" dirty="0" smtClean="0">
                <a:solidFill>
                  <a:srgbClr val="133880"/>
                </a:solidFill>
                <a:latin typeface="Arial" panose="020B0604020202020204" pitchFamily="34" charset="0"/>
              </a:rPr>
              <a:t>Presidi di mitigazione: la formazione</a:t>
            </a:r>
          </a:p>
          <a:p>
            <a:endParaRPr lang="it-IT" sz="2000" u="none" dirty="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Attuazione di un piano di formazione mirato rispetto alle problematiche riscontrate in sede di autovalutazione del rischio</a:t>
            </a:r>
            <a:endParaRPr lang="it-IT" sz="2000" u="none" dirty="0" smtClean="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 </a:t>
            </a:r>
            <a:endParaRPr lang="it-IT" sz="2000" u="none" dirty="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Nel mese di</a:t>
            </a:r>
            <a:r>
              <a:rPr lang="it-IT" sz="2000" u="none" dirty="0" smtClean="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giugno 2018 il CNDCEC ha approvato il </a:t>
            </a:r>
            <a:r>
              <a:rPr lang="it-IT" sz="2000" u="none" dirty="0" smtClean="0">
                <a:solidFill>
                  <a:srgbClr val="133880"/>
                </a:solidFill>
                <a:latin typeface="Arial" panose="020B0604020202020204" pitchFamily="34" charset="0"/>
              </a:rPr>
              <a:t>«Piano </a:t>
            </a:r>
            <a:r>
              <a:rPr lang="it-IT" sz="2000" u="none" dirty="0">
                <a:solidFill>
                  <a:srgbClr val="133880"/>
                </a:solidFill>
                <a:latin typeface="Arial" panose="020B0604020202020204" pitchFamily="34" charset="0"/>
              </a:rPr>
              <a:t>di formazione antiriciclaggio e finanziamento del terrorismo ex art. 11 d</a:t>
            </a:r>
            <a:r>
              <a:rPr lang="it-IT" sz="2000" u="none" dirty="0" smtClean="0">
                <a:solidFill>
                  <a:srgbClr val="133880"/>
                </a:solidFill>
                <a:latin typeface="Arial" panose="020B0604020202020204" pitchFamily="34" charset="0"/>
              </a:rPr>
              <a:t>.lgs</a:t>
            </a:r>
            <a:r>
              <a:rPr lang="it-IT" sz="2000" u="none" dirty="0">
                <a:solidFill>
                  <a:srgbClr val="133880"/>
                </a:solidFill>
                <a:latin typeface="Arial" panose="020B0604020202020204" pitchFamily="34" charset="0"/>
              </a:rPr>
              <a:t>. 231/2007 (come modificato dal d.lgs. 90/2017</a:t>
            </a:r>
            <a:r>
              <a:rPr lang="it-IT" sz="2000" u="none" dirty="0" smtClean="0">
                <a:solidFill>
                  <a:srgbClr val="133880"/>
                </a:solidFill>
                <a:latin typeface="Arial" panose="020B0604020202020204" pitchFamily="34" charset="0"/>
              </a:rPr>
              <a:t>)»</a:t>
            </a:r>
          </a:p>
          <a:p>
            <a:endParaRPr lang="it-IT" sz="2000" u="none" dirty="0" smtClean="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Tale piano </a:t>
            </a:r>
            <a:r>
              <a:rPr lang="it-IT" sz="2000" u="none" dirty="0" smtClean="0">
                <a:solidFill>
                  <a:srgbClr val="133880"/>
                </a:solidFill>
                <a:latin typeface="Arial" panose="020B0604020202020204" pitchFamily="34" charset="0"/>
              </a:rPr>
              <a:t>è destinato </a:t>
            </a:r>
            <a:r>
              <a:rPr lang="it-IT" sz="2000" u="none" dirty="0" smtClean="0">
                <a:solidFill>
                  <a:srgbClr val="133880"/>
                </a:solidFill>
                <a:latin typeface="Arial" panose="020B0604020202020204" pitchFamily="34" charset="0"/>
              </a:rPr>
              <a:t>agli iscritti all’Ordine dei Dottori Commercialisti e degli Esperti Contabili e ai collaboratori e dipendenti dello studio </a:t>
            </a:r>
            <a:r>
              <a:rPr lang="it-IT" sz="2000" u="none" dirty="0" smtClean="0">
                <a:solidFill>
                  <a:srgbClr val="133880"/>
                </a:solidFill>
                <a:latin typeface="Arial" panose="020B0604020202020204" pitchFamily="34" charset="0"/>
              </a:rPr>
              <a:t>e prevede </a:t>
            </a:r>
            <a:r>
              <a:rPr lang="it-IT" sz="2000" u="none" dirty="0" smtClean="0">
                <a:solidFill>
                  <a:srgbClr val="133880"/>
                </a:solidFill>
                <a:latin typeface="Arial" panose="020B0604020202020204" pitchFamily="34" charset="0"/>
              </a:rPr>
              <a:t>delle sessioni formative organizzate dall’Ordine territoriale o dal Titolare dello studio/Responsabile antiriciclaggio per i </a:t>
            </a:r>
            <a:r>
              <a:rPr lang="it-IT" sz="2000" u="none" dirty="0" smtClean="0">
                <a:solidFill>
                  <a:srgbClr val="133880"/>
                </a:solidFill>
                <a:latin typeface="Arial" panose="020B0604020202020204" pitchFamily="34" charset="0"/>
              </a:rPr>
              <a:t>dipendenti</a:t>
            </a:r>
            <a:endParaRPr lang="it-IT" sz="2000" u="none" dirty="0" smtClean="0">
              <a:solidFill>
                <a:srgbClr val="133880"/>
              </a:solidFill>
              <a:latin typeface="Arial" panose="020B0604020202020204" pitchFamily="34" charset="0"/>
            </a:endParaRPr>
          </a:p>
          <a:p>
            <a:endParaRPr lang="it-IT" sz="2000" u="none" dirty="0" smtClean="0">
              <a:solidFill>
                <a:srgbClr val="133880"/>
              </a:solidFill>
              <a:latin typeface="Arial" panose="020B0604020202020204" pitchFamily="34" charset="0"/>
            </a:endParaRPr>
          </a:p>
          <a:p>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358841289"/>
      </p:ext>
    </p:extLst>
  </p:cSld>
  <p:clrMapOvr>
    <a:masterClrMapping/>
  </p:clrMapOvr>
  <p:transition spd="med">
    <p:fade thruBlk="1"/>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552" y="1333044"/>
            <a:ext cx="7756525" cy="785813"/>
          </a:xfrm>
          <a:prstGeom prst="rect">
            <a:avLst/>
          </a:prstGeom>
          <a:noFill/>
        </p:spPr>
        <p:txBody>
          <a:bodyPr/>
          <a:lstStyle/>
          <a:p>
            <a:pPr algn="just">
              <a:buClr>
                <a:srgbClr val="000000"/>
              </a:buClr>
              <a:defRPr/>
            </a:pPr>
            <a:r>
              <a:rPr kumimoji="1" lang="it-IT" sz="2200" u="none" dirty="0">
                <a:solidFill>
                  <a:srgbClr val="FB5D05"/>
                </a:solidFill>
                <a:latin typeface="Arial" panose="020B0604020202020204" pitchFamily="34" charset="0"/>
              </a:rPr>
              <a:t>Controlli (Comando Generale GDF, circolare 83607/2012)</a:t>
            </a:r>
          </a:p>
        </p:txBody>
      </p:sp>
      <p:sp>
        <p:nvSpPr>
          <p:cNvPr id="18435" name="Rettangolo 4"/>
          <p:cNvSpPr>
            <a:spLocks noChangeArrowheads="1"/>
          </p:cNvSpPr>
          <p:nvPr/>
        </p:nvSpPr>
        <p:spPr bwMode="auto">
          <a:xfrm>
            <a:off x="443770" y="2276872"/>
            <a:ext cx="3480157" cy="4031853"/>
          </a:xfrm>
          <a:prstGeom prst="rect">
            <a:avLst/>
          </a:prstGeom>
          <a:noFill/>
          <a:ln w="9525" algn="ctr">
            <a:solidFill>
              <a:schemeClr val="accent2">
                <a:alpha val="7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20000"/>
              </a:spcBef>
              <a:buClr>
                <a:srgbClr val="005BA6"/>
              </a:buClr>
            </a:pPr>
            <a:r>
              <a:rPr lang="it-IT" altLang="it-IT" sz="1900" u="none" dirty="0">
                <a:solidFill>
                  <a:srgbClr val="133880"/>
                </a:solidFill>
                <a:latin typeface="Arial" panose="020B0604020202020204" pitchFamily="34" charset="0"/>
              </a:rPr>
              <a:t>Preliminari</a:t>
            </a:r>
          </a:p>
          <a:p>
            <a:pPr marL="342900" indent="-342900"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Verifica iscrizione professionista in albi/elenchi</a:t>
            </a:r>
          </a:p>
          <a:p>
            <a:pPr marL="342900" indent="-342900"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Acquisizione informazioni sulla struttura organizzativa del professionista</a:t>
            </a:r>
          </a:p>
          <a:p>
            <a:pPr marL="342900" indent="-342900"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Individuazione di ruoli, compiti e responsabilità a fini antiriciclaggio (deleghe interne, manualistica, formazione del personale, sistemi di controllo interni)</a:t>
            </a:r>
          </a:p>
        </p:txBody>
      </p:sp>
      <p:cxnSp>
        <p:nvCxnSpPr>
          <p:cNvPr id="18438" name="Connettore 1 19"/>
          <p:cNvCxnSpPr>
            <a:cxnSpLocks noChangeShapeType="1"/>
          </p:cNvCxnSpPr>
          <p:nvPr/>
        </p:nvCxnSpPr>
        <p:spPr bwMode="auto">
          <a:xfrm>
            <a:off x="1835696" y="1844824"/>
            <a:ext cx="5473154" cy="0"/>
          </a:xfrm>
          <a:prstGeom prst="line">
            <a:avLst/>
          </a:prstGeom>
          <a:noFill/>
          <a:ln w="254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Connettore 2 22"/>
          <p:cNvCxnSpPr>
            <a:cxnSpLocks noChangeShapeType="1"/>
          </p:cNvCxnSpPr>
          <p:nvPr/>
        </p:nvCxnSpPr>
        <p:spPr bwMode="auto">
          <a:xfrm>
            <a:off x="1835696" y="1844824"/>
            <a:ext cx="0" cy="431800"/>
          </a:xfrm>
          <a:prstGeom prst="straightConnector1">
            <a:avLst/>
          </a:prstGeom>
          <a:noFill/>
          <a:ln w="254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0" name="Connettore 2 24"/>
          <p:cNvCxnSpPr>
            <a:cxnSpLocks noChangeShapeType="1"/>
          </p:cNvCxnSpPr>
          <p:nvPr/>
        </p:nvCxnSpPr>
        <p:spPr bwMode="auto">
          <a:xfrm>
            <a:off x="7308850" y="1844824"/>
            <a:ext cx="0" cy="431800"/>
          </a:xfrm>
          <a:prstGeom prst="straightConnector1">
            <a:avLst/>
          </a:prstGeom>
          <a:noFill/>
          <a:ln w="25400"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ttangolo 4"/>
          <p:cNvSpPr>
            <a:spLocks noChangeArrowheads="1"/>
          </p:cNvSpPr>
          <p:nvPr/>
        </p:nvSpPr>
        <p:spPr bwMode="auto">
          <a:xfrm>
            <a:off x="5004048" y="2276872"/>
            <a:ext cx="3888432" cy="4031853"/>
          </a:xfrm>
          <a:prstGeom prst="rect">
            <a:avLst/>
          </a:prstGeom>
          <a:noFill/>
          <a:ln w="9525" algn="ctr">
            <a:solidFill>
              <a:schemeClr val="accent2">
                <a:alpha val="79999"/>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457200" lvl="1" indent="0" eaLnBrk="1" hangingPunct="1">
              <a:spcBef>
                <a:spcPct val="20000"/>
              </a:spcBef>
              <a:buClr>
                <a:srgbClr val="005BA6"/>
              </a:buClr>
            </a:pPr>
            <a:r>
              <a:rPr lang="it-IT" altLang="it-IT" sz="1900" u="none" dirty="0">
                <a:solidFill>
                  <a:srgbClr val="133880"/>
                </a:solidFill>
                <a:latin typeface="Arial" panose="020B0604020202020204" pitchFamily="34" charset="0"/>
              </a:rPr>
              <a:t>Di merito</a:t>
            </a:r>
          </a:p>
          <a:p>
            <a:pPr lvl="1"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[Istituzione dell’archivio]</a:t>
            </a:r>
          </a:p>
          <a:p>
            <a:pPr lvl="1"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Adeguata verifica della clientela</a:t>
            </a:r>
          </a:p>
          <a:p>
            <a:pPr lvl="1"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[Registrazione e] conservazione dei dati</a:t>
            </a:r>
          </a:p>
          <a:p>
            <a:pPr lvl="1"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Segnalazione di operazioni sospette</a:t>
            </a:r>
          </a:p>
          <a:p>
            <a:pPr lvl="1"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Comunicazione delle infrazioni amministrative al MEF</a:t>
            </a:r>
          </a:p>
          <a:p>
            <a:pPr lvl="1" eaLnBrk="1" hangingPunct="1">
              <a:spcBef>
                <a:spcPct val="20000"/>
              </a:spcBef>
              <a:buClr>
                <a:srgbClr val="005BA6"/>
              </a:buClr>
              <a:buFont typeface="Arial" panose="020B0604020202020204" pitchFamily="34" charset="0"/>
              <a:buChar char="-"/>
            </a:pPr>
            <a:r>
              <a:rPr lang="it-IT" altLang="it-IT" sz="1900" u="none" dirty="0">
                <a:solidFill>
                  <a:srgbClr val="133880"/>
                </a:solidFill>
                <a:latin typeface="Arial" panose="020B0604020202020204" pitchFamily="34" charset="0"/>
              </a:rPr>
              <a:t>Formazione del personale</a:t>
            </a:r>
          </a:p>
        </p:txBody>
      </p:sp>
    </p:spTree>
    <p:extLst>
      <p:ext uri="{BB962C8B-B14F-4D97-AF65-F5344CB8AC3E}">
        <p14:creationId xmlns:p14="http://schemas.microsoft.com/office/powerpoint/2010/main" val="1587471413"/>
      </p:ext>
    </p:extLst>
  </p:cSld>
  <p:clrMapOvr>
    <a:masterClrMapping/>
  </p:clrMapOvr>
  <p:transition spd="med">
    <p:fade thruBlk="1"/>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ttangolo 1"/>
          <p:cNvSpPr>
            <a:spLocks noChangeArrowheads="1"/>
          </p:cNvSpPr>
          <p:nvPr/>
        </p:nvSpPr>
        <p:spPr bwMode="auto">
          <a:xfrm>
            <a:off x="899592" y="3284538"/>
            <a:ext cx="741625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eaLnBrk="1" hangingPunct="1">
              <a:spcBef>
                <a:spcPct val="50000"/>
              </a:spcBef>
            </a:pPr>
            <a:r>
              <a:rPr lang="it-IT" altLang="it-IT" sz="2000" b="1" u="none" dirty="0">
                <a:solidFill>
                  <a:srgbClr val="005BA6"/>
                </a:solidFill>
              </a:rPr>
              <a:t>grazie per l’attenzione</a:t>
            </a:r>
          </a:p>
          <a:p>
            <a:pPr eaLnBrk="1" hangingPunct="1">
              <a:spcBef>
                <a:spcPct val="50000"/>
              </a:spcBef>
            </a:pPr>
            <a:r>
              <a:rPr lang="it-IT" altLang="it-IT" b="1" u="none" dirty="0">
                <a:solidFill>
                  <a:srgbClr val="005BA6"/>
                </a:solidFill>
              </a:rPr>
              <a:t>Per informazioni di carattere generale: info@opendotcom.it</a:t>
            </a:r>
          </a:p>
          <a:p>
            <a:pPr eaLnBrk="1" hangingPunct="1">
              <a:spcBef>
                <a:spcPct val="50000"/>
              </a:spcBef>
            </a:pPr>
            <a:r>
              <a:rPr lang="it-IT" altLang="it-IT" b="1" u="none" dirty="0">
                <a:solidFill>
                  <a:srgbClr val="005BA6"/>
                </a:solidFill>
              </a:rPr>
              <a:t>Sito:</a:t>
            </a:r>
            <a:r>
              <a:rPr lang="it-IT" altLang="it-IT" u="none" dirty="0">
                <a:solidFill>
                  <a:srgbClr val="005BA6"/>
                </a:solidFill>
              </a:rPr>
              <a:t> </a:t>
            </a:r>
            <a:r>
              <a:rPr lang="it-IT" altLang="it-IT" b="1" u="none" dirty="0">
                <a:solidFill>
                  <a:srgbClr val="005BA6"/>
                </a:solidFill>
              </a:rPr>
              <a:t>www.opendotcom.it</a:t>
            </a:r>
          </a:p>
        </p:txBody>
      </p:sp>
    </p:spTree>
    <p:extLst>
      <p:ext uri="{BB962C8B-B14F-4D97-AF65-F5344CB8AC3E}">
        <p14:creationId xmlns:p14="http://schemas.microsoft.com/office/powerpoint/2010/main" val="1623920977"/>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REGOLE TECNICHE ANTIRICICLAGGIO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520" y="1772816"/>
            <a:ext cx="8136904" cy="2664296"/>
          </a:xfrm>
          <a:prstGeom prst="rect">
            <a:avLst/>
          </a:prstGeom>
          <a:noFill/>
          <a:ln/>
        </p:spPr>
        <p:txBody>
          <a:bodyPr/>
          <a:lstStyle/>
          <a:p>
            <a:pPr eaLnBrk="0" hangingPunct="0">
              <a:lnSpc>
                <a:spcPct val="90000"/>
              </a:lnSpc>
              <a:spcBef>
                <a:spcPct val="20000"/>
              </a:spcBef>
              <a:buClr>
                <a:srgbClr val="0063A1"/>
              </a:buClr>
              <a:defRPr/>
            </a:pPr>
            <a:r>
              <a:rPr lang="it-IT" sz="2000" u="none" kern="0" dirty="0" smtClean="0">
                <a:solidFill>
                  <a:srgbClr val="133880"/>
                </a:solidFill>
                <a:latin typeface="Arial" panose="020B0604020202020204" pitchFamily="34" charset="0"/>
                <a:cs typeface="Arial" panose="020B0604020202020204" pitchFamily="34" charset="0"/>
              </a:rPr>
              <a:t>In applicazione</a:t>
            </a:r>
            <a:r>
              <a:rPr lang="it-IT" sz="2000" u="none" kern="0" dirty="0" smtClean="0">
                <a:solidFill>
                  <a:srgbClr val="133880"/>
                </a:solidFill>
                <a:latin typeface="Arial" panose="020B0604020202020204" pitchFamily="34" charset="0"/>
                <a:cs typeface="Arial" panose="020B0604020202020204" pitchFamily="34" charset="0"/>
              </a:rPr>
              <a:t> dell’art</a:t>
            </a:r>
            <a:r>
              <a:rPr lang="it-IT" sz="2000" u="none" kern="0" dirty="0" smtClean="0">
                <a:solidFill>
                  <a:srgbClr val="133880"/>
                </a:solidFill>
                <a:latin typeface="Arial" panose="020B0604020202020204" pitchFamily="34" charset="0"/>
                <a:cs typeface="Arial" panose="020B0604020202020204" pitchFamily="34" charset="0"/>
              </a:rPr>
              <a:t>. 11 comma 2 d.lgs. 90/2017, il </a:t>
            </a:r>
            <a:r>
              <a:rPr lang="it-IT" sz="2000" u="none" kern="0" dirty="0" smtClean="0">
                <a:solidFill>
                  <a:srgbClr val="133880"/>
                </a:solidFill>
                <a:latin typeface="Arial" panose="020B0604020202020204" pitchFamily="34" charset="0"/>
                <a:cs typeface="Arial" panose="020B0604020202020204" pitchFamily="34" charset="0"/>
              </a:rPr>
              <a:t>CNDCEC, in data 23/01/19, </a:t>
            </a:r>
            <a:r>
              <a:rPr lang="it-IT" sz="2000" u="none" kern="0" dirty="0" smtClean="0">
                <a:solidFill>
                  <a:srgbClr val="133880"/>
                </a:solidFill>
                <a:latin typeface="Arial" panose="020B0604020202020204" pitchFamily="34" charset="0"/>
                <a:cs typeface="Arial" panose="020B0604020202020204" pitchFamily="34" charset="0"/>
              </a:rPr>
              <a:t>ha reso disponibili </a:t>
            </a:r>
            <a:r>
              <a:rPr lang="it-IT" sz="2000" u="none" kern="0" dirty="0" smtClean="0">
                <a:solidFill>
                  <a:srgbClr val="133880"/>
                </a:solidFill>
                <a:latin typeface="Arial" panose="020B0604020202020204" pitchFamily="34" charset="0"/>
                <a:cs typeface="Arial" panose="020B0604020202020204" pitchFamily="34" charset="0"/>
              </a:rPr>
              <a:t>le </a:t>
            </a:r>
            <a:r>
              <a:rPr lang="it-IT" sz="2000" u="none" kern="0" dirty="0">
                <a:solidFill>
                  <a:srgbClr val="133880"/>
                </a:solidFill>
                <a:latin typeface="Arial" panose="020B0604020202020204" pitchFamily="34" charset="0"/>
                <a:cs typeface="Arial" panose="020B0604020202020204" pitchFamily="34" charset="0"/>
              </a:rPr>
              <a:t>R</a:t>
            </a:r>
            <a:r>
              <a:rPr lang="it-IT" sz="2000" u="none" kern="0" dirty="0" smtClean="0">
                <a:solidFill>
                  <a:srgbClr val="133880"/>
                </a:solidFill>
                <a:latin typeface="Arial" panose="020B0604020202020204" pitchFamily="34" charset="0"/>
                <a:cs typeface="Arial" panose="020B0604020202020204" pitchFamily="34" charset="0"/>
              </a:rPr>
              <a:t>egole </a:t>
            </a:r>
            <a:r>
              <a:rPr lang="it-IT" sz="2000" u="none" kern="0" dirty="0" smtClean="0">
                <a:solidFill>
                  <a:srgbClr val="133880"/>
                </a:solidFill>
                <a:latin typeface="Arial" panose="020B0604020202020204" pitchFamily="34" charset="0"/>
                <a:cs typeface="Arial" panose="020B0604020202020204" pitchFamily="34" charset="0"/>
              </a:rPr>
              <a:t>tecniche approvate </a:t>
            </a:r>
            <a:r>
              <a:rPr lang="it-IT" sz="2000" u="none" kern="0" dirty="0" smtClean="0">
                <a:solidFill>
                  <a:srgbClr val="133880"/>
                </a:solidFill>
                <a:latin typeface="Arial" panose="020B0604020202020204" pitchFamily="34" charset="0"/>
                <a:cs typeface="Arial" panose="020B0604020202020204" pitchFamily="34" charset="0"/>
              </a:rPr>
              <a:t>nella seduta del</a:t>
            </a:r>
            <a:r>
              <a:rPr lang="it-IT" sz="2000" u="none" kern="0" dirty="0" smtClean="0">
                <a:solidFill>
                  <a:srgbClr val="133880"/>
                </a:solidFill>
                <a:latin typeface="Arial" panose="020B0604020202020204" pitchFamily="34" charset="0"/>
                <a:cs typeface="Arial" panose="020B0604020202020204" pitchFamily="34" charset="0"/>
              </a:rPr>
              <a:t> 16/01/2019</a:t>
            </a:r>
          </a:p>
          <a:p>
            <a:pPr eaLnBrk="0" hangingPunct="0">
              <a:lnSpc>
                <a:spcPct val="90000"/>
              </a:lnSpc>
              <a:spcBef>
                <a:spcPct val="20000"/>
              </a:spcBef>
              <a:buClr>
                <a:srgbClr val="0063A1"/>
              </a:buClr>
              <a:defRPr/>
            </a:pPr>
            <a:endParaRPr lang="it-IT" sz="2000" u="none" kern="0" dirty="0" smtClean="0">
              <a:solidFill>
                <a:srgbClr val="133880"/>
              </a:solidFill>
              <a:latin typeface="Arial" panose="020B0604020202020204" pitchFamily="34" charset="0"/>
              <a:cs typeface="Arial" panose="020B0604020202020204" pitchFamily="34" charset="0"/>
            </a:endParaRPr>
          </a:p>
          <a:p>
            <a:pPr eaLnBrk="0" hangingPunct="0">
              <a:lnSpc>
                <a:spcPct val="90000"/>
              </a:lnSpc>
              <a:spcBef>
                <a:spcPct val="20000"/>
              </a:spcBef>
              <a:buClr>
                <a:srgbClr val="0063A1"/>
              </a:buClr>
              <a:defRPr/>
            </a:pPr>
            <a:r>
              <a:rPr lang="it-IT" sz="2000" u="none" kern="0" dirty="0" smtClean="0">
                <a:solidFill>
                  <a:srgbClr val="133880"/>
                </a:solidFill>
                <a:latin typeface="Arial" panose="020B0604020202020204" pitchFamily="34" charset="0"/>
                <a:cs typeface="Arial" panose="020B0604020202020204" pitchFamily="34" charset="0"/>
              </a:rPr>
              <a:t>Esse riguardano la valutazione del rischio, l’adeguata verifica della clientela e la conservazione dei documenti, dei dati e delle informazioni</a:t>
            </a:r>
            <a:r>
              <a:rPr lang="it-IT" sz="2000" u="none" kern="0" dirty="0">
                <a:solidFill>
                  <a:srgbClr val="133880"/>
                </a:solidFill>
                <a:latin typeface="Arial" panose="020B0604020202020204" pitchFamily="34" charset="0"/>
                <a:cs typeface="Arial" panose="020B0604020202020204" pitchFamily="34" charset="0"/>
              </a:rPr>
              <a:t> </a:t>
            </a:r>
            <a:r>
              <a:rPr lang="it-IT" sz="2000" u="none" kern="0" dirty="0" smtClean="0">
                <a:solidFill>
                  <a:srgbClr val="133880"/>
                </a:solidFill>
                <a:latin typeface="Arial" panose="020B0604020202020204" pitchFamily="34" charset="0"/>
                <a:cs typeface="Arial" panose="020B0604020202020204" pitchFamily="34" charset="0"/>
              </a:rPr>
              <a:t>e </a:t>
            </a:r>
            <a:r>
              <a:rPr lang="it-IT" sz="2000" u="none" kern="0" dirty="0" smtClean="0">
                <a:solidFill>
                  <a:srgbClr val="133880"/>
                </a:solidFill>
                <a:latin typeface="Arial" panose="020B0604020202020204" pitchFamily="34" charset="0"/>
                <a:cs typeface="Arial" panose="020B0604020202020204" pitchFamily="34" charset="0"/>
              </a:rPr>
              <a:t>saranno </a:t>
            </a:r>
            <a:r>
              <a:rPr lang="it-IT" sz="2000" u="none" kern="0" dirty="0">
                <a:solidFill>
                  <a:srgbClr val="133880"/>
                </a:solidFill>
                <a:latin typeface="Arial" panose="020B0604020202020204" pitchFamily="34" charset="0"/>
                <a:cs typeface="Arial" panose="020B0604020202020204" pitchFamily="34" charset="0"/>
              </a:rPr>
              <a:t>considerate vincolanti per gli </a:t>
            </a:r>
            <a:r>
              <a:rPr lang="it-IT" sz="2000" u="none" kern="0" dirty="0" smtClean="0">
                <a:solidFill>
                  <a:srgbClr val="133880"/>
                </a:solidFill>
                <a:latin typeface="Arial" panose="020B0604020202020204" pitchFamily="34" charset="0"/>
                <a:cs typeface="Arial" panose="020B0604020202020204" pitchFamily="34" charset="0"/>
              </a:rPr>
              <a:t>iscritti a partire </a:t>
            </a:r>
            <a:r>
              <a:rPr lang="it-IT" sz="2000" u="none" kern="0" dirty="0" smtClean="0">
                <a:solidFill>
                  <a:srgbClr val="133880"/>
                </a:solidFill>
                <a:latin typeface="Arial" panose="020B0604020202020204" pitchFamily="34" charset="0"/>
                <a:cs typeface="Arial" panose="020B0604020202020204" pitchFamily="34" charset="0"/>
              </a:rPr>
              <a:t>dal 1° gennaio 2020 (differimento del termine originariamente previsto del 23/07/19)</a:t>
            </a:r>
            <a:endParaRPr lang="it-IT" sz="2000" u="none" kern="0" dirty="0">
              <a:solidFill>
                <a:srgbClr val="1338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118605"/>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DETERMINAZIONE DEL RISCHIO RESIDUO E AZIONI DI MITIGAZIONE</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2204864"/>
            <a:ext cx="8136904" cy="4032448"/>
          </a:xfrm>
          <a:prstGeom prst="rect">
            <a:avLst/>
          </a:prstGeom>
          <a:noFill/>
          <a:ln/>
        </p:spPr>
        <p:txBody>
          <a:bodyPr/>
          <a:lstStyle/>
          <a:p>
            <a:pPr lvl="0" eaLnBrk="0" hangingPunct="0">
              <a:lnSpc>
                <a:spcPct val="90000"/>
              </a:lnSpc>
              <a:spcBef>
                <a:spcPct val="20000"/>
              </a:spcBef>
              <a:buClr>
                <a:srgbClr val="ED7D31"/>
              </a:buClr>
              <a:defRPr/>
            </a:pPr>
            <a:r>
              <a:rPr lang="it-IT" sz="2000" u="none" dirty="0">
                <a:solidFill>
                  <a:srgbClr val="133880"/>
                </a:solidFill>
                <a:latin typeface="Arial" panose="020B0604020202020204" pitchFamily="34" charset="0"/>
              </a:rPr>
              <a:t>S</a:t>
            </a:r>
            <a:r>
              <a:rPr lang="it-IT" sz="2000" u="none" dirty="0" smtClean="0">
                <a:solidFill>
                  <a:srgbClr val="133880"/>
                </a:solidFill>
                <a:latin typeface="Arial" panose="020B0604020202020204" pitchFamily="34" charset="0"/>
              </a:rPr>
              <a:t>i ritiene che a fronte di un </a:t>
            </a:r>
            <a:r>
              <a:rPr lang="it-IT" sz="2000" b="1" u="none" dirty="0" smtClean="0">
                <a:solidFill>
                  <a:srgbClr val="133880"/>
                </a:solidFill>
                <a:latin typeface="Arial" panose="020B0604020202020204" pitchFamily="34" charset="0"/>
              </a:rPr>
              <a:t>rischio non significativo o poco significativo</a:t>
            </a:r>
            <a:r>
              <a:rPr lang="it-IT" sz="2000" u="none" dirty="0" smtClean="0">
                <a:solidFill>
                  <a:srgbClr val="133880"/>
                </a:solidFill>
                <a:latin typeface="Arial" panose="020B0604020202020204" pitchFamily="34" charset="0"/>
              </a:rPr>
              <a:t> il soggetto obbligato possa limitarsi alla gestione del medesimo, mentre in corrispondenza di un </a:t>
            </a:r>
            <a:r>
              <a:rPr lang="it-IT" sz="2000" b="1" u="none" dirty="0" smtClean="0">
                <a:solidFill>
                  <a:srgbClr val="133880"/>
                </a:solidFill>
                <a:latin typeface="Arial" panose="020B0604020202020204" pitchFamily="34" charset="0"/>
              </a:rPr>
              <a:t>rischio abbastanza o molto significativo</a:t>
            </a:r>
            <a:r>
              <a:rPr lang="it-IT" sz="2000" u="none" dirty="0" smtClean="0">
                <a:solidFill>
                  <a:srgbClr val="133880"/>
                </a:solidFill>
                <a:latin typeface="Arial" panose="020B0604020202020204" pitchFamily="34" charset="0"/>
              </a:rPr>
              <a:t> dovranno invece essere individuate apposite azioni mitigatrici</a:t>
            </a:r>
          </a:p>
          <a:p>
            <a:pPr lvl="0"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eaLnBrk="0" hangingPunct="0">
              <a:lnSpc>
                <a:spcPct val="90000"/>
              </a:lnSpc>
              <a:spcBef>
                <a:spcPct val="20000"/>
              </a:spcBef>
              <a:buClr>
                <a:srgbClr val="ED7D31"/>
              </a:buClr>
              <a:defRPr/>
            </a:pPr>
            <a:r>
              <a:rPr lang="it-IT" sz="2000" u="none" dirty="0" smtClean="0">
                <a:solidFill>
                  <a:srgbClr val="133880"/>
                </a:solidFill>
                <a:latin typeface="Arial" panose="020B0604020202020204" pitchFamily="34" charset="0"/>
              </a:rPr>
              <a:t>Il </a:t>
            </a:r>
            <a:r>
              <a:rPr lang="it-IT" sz="2000" u="none" dirty="0">
                <a:solidFill>
                  <a:srgbClr val="133880"/>
                </a:solidFill>
                <a:latin typeface="Arial" panose="020B0604020202020204" pitchFamily="34" charset="0"/>
              </a:rPr>
              <a:t>principio di fondo è quello secondo cui quanto più alto è il livello di rischio residuo, tanto maggiore deve essere l’implementazione di sistemi e procedure per la mitigazione del </a:t>
            </a:r>
            <a:r>
              <a:rPr lang="it-IT" sz="2000" u="none" dirty="0" smtClean="0">
                <a:solidFill>
                  <a:srgbClr val="133880"/>
                </a:solidFill>
                <a:latin typeface="Arial" panose="020B0604020202020204" pitchFamily="34" charset="0"/>
              </a:rPr>
              <a:t>rischio, </a:t>
            </a:r>
            <a:r>
              <a:rPr lang="it-IT" sz="2000" u="none" dirty="0">
                <a:solidFill>
                  <a:srgbClr val="133880"/>
                </a:solidFill>
                <a:latin typeface="Arial" panose="020B0604020202020204" pitchFamily="34" charset="0"/>
              </a:rPr>
              <a:t>nonché la frequenza delle attività di verifica della loro concreta </a:t>
            </a:r>
            <a:r>
              <a:rPr lang="it-IT" sz="2000" u="none" dirty="0" smtClean="0">
                <a:solidFill>
                  <a:srgbClr val="133880"/>
                </a:solidFill>
                <a:latin typeface="Arial" panose="020B0604020202020204" pitchFamily="34" charset="0"/>
              </a:rPr>
              <a:t>applicazione</a:t>
            </a:r>
            <a:endParaRPr lang="it-IT" sz="2000" u="none" dirty="0" smtClean="0">
              <a:solidFill>
                <a:srgbClr val="133880"/>
              </a:solidFill>
              <a:latin typeface="Arial" panose="020B0604020202020204" pitchFamily="34" charset="0"/>
            </a:endParaRPr>
          </a:p>
          <a:p>
            <a:pPr lvl="0"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lvl="0" algn="just" eaLnBrk="0" hangingPunct="0">
              <a:lnSpc>
                <a:spcPct val="90000"/>
              </a:lnSpc>
              <a:spcBef>
                <a:spcPct val="20000"/>
              </a:spcBef>
              <a:buClr>
                <a:srgbClr val="ED7D31"/>
              </a:buClr>
              <a:defRPr/>
            </a:pPr>
            <a:endParaRPr lang="it-IT" sz="2000" u="none" kern="0" dirty="0">
              <a:solidFill>
                <a:srgbClr val="005BA6"/>
              </a:solidFill>
              <a:latin typeface="Arial" panose="020B0604020202020204" pitchFamily="34" charset="0"/>
              <a:cs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236823926"/>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95932"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ESEMPIO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95536" y="1728394"/>
            <a:ext cx="8136904" cy="4796950"/>
          </a:xfrm>
          <a:prstGeom prst="rect">
            <a:avLst/>
          </a:prstGeom>
          <a:noFill/>
          <a:ln/>
        </p:spPr>
        <p:txBody>
          <a:bodyPr/>
          <a:lstStyle/>
          <a:p>
            <a:r>
              <a:rPr lang="it-IT" sz="2000" u="none" dirty="0" smtClean="0">
                <a:solidFill>
                  <a:srgbClr val="133880"/>
                </a:solidFill>
                <a:latin typeface="Arial" panose="020B0604020202020204" pitchFamily="34" charset="0"/>
              </a:rPr>
              <a:t>Studio professionale con sede in Piemonte e composto da 3 professionisti, </a:t>
            </a:r>
            <a:r>
              <a:rPr lang="it-IT" sz="2000" u="none" dirty="0">
                <a:solidFill>
                  <a:srgbClr val="133880"/>
                </a:solidFill>
                <a:latin typeface="Arial" panose="020B0604020202020204" pitchFamily="34" charset="0"/>
              </a:rPr>
              <a:t>con </a:t>
            </a:r>
            <a:r>
              <a:rPr lang="it-IT" sz="2000" u="none" dirty="0" smtClean="0">
                <a:solidFill>
                  <a:srgbClr val="133880"/>
                </a:solidFill>
                <a:latin typeface="Arial" panose="020B0604020202020204" pitchFamily="34" charset="0"/>
              </a:rPr>
              <a:t>clientela </a:t>
            </a:r>
            <a:r>
              <a:rPr lang="it-IT" sz="2000" u="none" dirty="0">
                <a:solidFill>
                  <a:srgbClr val="133880"/>
                </a:solidFill>
                <a:latin typeface="Arial" panose="020B0604020202020204" pitchFamily="34" charset="0"/>
              </a:rPr>
              <a:t>a rischio poco </a:t>
            </a:r>
            <a:r>
              <a:rPr lang="it-IT" sz="2000" u="none" dirty="0" smtClean="0">
                <a:solidFill>
                  <a:srgbClr val="133880"/>
                </a:solidFill>
                <a:latin typeface="Arial" panose="020B0604020202020204" pitchFamily="34" charset="0"/>
              </a:rPr>
              <a:t>significativo (ditte individuali, società di persone e piccole società di capitali), </a:t>
            </a:r>
            <a:r>
              <a:rPr lang="it-IT" sz="2000" u="none" dirty="0">
                <a:solidFill>
                  <a:srgbClr val="133880"/>
                </a:solidFill>
                <a:latin typeface="Arial" panose="020B0604020202020204" pitchFamily="34" charset="0"/>
              </a:rPr>
              <a:t>con </a:t>
            </a:r>
            <a:r>
              <a:rPr lang="it-IT" sz="2000" u="none" dirty="0" smtClean="0">
                <a:solidFill>
                  <a:srgbClr val="133880"/>
                </a:solidFill>
                <a:latin typeface="Arial" panose="020B0604020202020204" pitchFamily="34" charset="0"/>
              </a:rPr>
              <a:t>servizi</a:t>
            </a:r>
            <a:r>
              <a:rPr lang="it-IT" sz="2000" u="none" dirty="0">
                <a:solidFill>
                  <a:srgbClr val="133880"/>
                </a:solidFill>
                <a:latin typeface="Arial" panose="020B0604020202020204" pitchFamily="34" charset="0"/>
              </a:rPr>
              <a:t> a rischio abbastanza significativo (principalmente tenuta contabilità)</a:t>
            </a:r>
            <a:r>
              <a:rPr lang="it-IT" sz="2000" u="none" dirty="0" smtClean="0">
                <a:solidFill>
                  <a:srgbClr val="133880"/>
                </a:solidFill>
                <a:latin typeface="Arial" panose="020B0604020202020204" pitchFamily="34" charset="0"/>
              </a:rPr>
              <a:t> erogati esclusivamente sul territorio e senza l’utilizzo di collaborazioni </a:t>
            </a:r>
            <a:r>
              <a:rPr lang="it-IT" sz="2000" u="none" dirty="0" smtClean="0">
                <a:solidFill>
                  <a:srgbClr val="133880"/>
                </a:solidFill>
                <a:latin typeface="Arial" panose="020B0604020202020204" pitchFamily="34" charset="0"/>
              </a:rPr>
              <a:t>esterne.</a:t>
            </a:r>
          </a:p>
          <a:p>
            <a:r>
              <a:rPr lang="it-IT" sz="2000" u="none" dirty="0" smtClean="0">
                <a:solidFill>
                  <a:srgbClr val="133880"/>
                </a:solidFill>
                <a:latin typeface="Arial" panose="020B0604020202020204" pitchFamily="34" charset="0"/>
              </a:rPr>
              <a:t> </a:t>
            </a:r>
            <a:endParaRPr lang="it-IT" sz="2000" u="none" dirty="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Lo studio </a:t>
            </a:r>
            <a:r>
              <a:rPr lang="it-IT" sz="2000" u="none" dirty="0">
                <a:solidFill>
                  <a:srgbClr val="133880"/>
                </a:solidFill>
                <a:latin typeface="Arial" panose="020B0604020202020204" pitchFamily="34" charset="0"/>
              </a:rPr>
              <a:t>non si è</a:t>
            </a:r>
            <a:r>
              <a:rPr lang="it-IT" sz="2000" u="none" dirty="0" smtClean="0">
                <a:solidFill>
                  <a:srgbClr val="133880"/>
                </a:solidFill>
                <a:latin typeface="Arial" panose="020B0604020202020204" pitchFamily="34" charset="0"/>
              </a:rPr>
              <a:t> dotato </a:t>
            </a:r>
            <a:r>
              <a:rPr lang="it-IT" sz="2000" u="none" dirty="0">
                <a:solidFill>
                  <a:srgbClr val="133880"/>
                </a:solidFill>
                <a:latin typeface="Arial" panose="020B0604020202020204" pitchFamily="34" charset="0"/>
              </a:rPr>
              <a:t>di procedure interne </a:t>
            </a:r>
            <a:r>
              <a:rPr lang="it-IT" sz="2000" u="none" dirty="0" smtClean="0">
                <a:solidFill>
                  <a:srgbClr val="133880"/>
                </a:solidFill>
                <a:latin typeface="Arial" panose="020B0604020202020204" pitchFamily="34" charset="0"/>
              </a:rPr>
              <a:t>e gli associati </a:t>
            </a:r>
            <a:r>
              <a:rPr lang="it-IT" sz="2000" u="none" dirty="0">
                <a:solidFill>
                  <a:srgbClr val="133880"/>
                </a:solidFill>
                <a:latin typeface="Arial" panose="020B0604020202020204" pitchFamily="34" charset="0"/>
              </a:rPr>
              <a:t>hanno partecipato </a:t>
            </a:r>
            <a:r>
              <a:rPr lang="it-IT" sz="2000" u="none" dirty="0" smtClean="0">
                <a:solidFill>
                  <a:srgbClr val="133880"/>
                </a:solidFill>
                <a:latin typeface="Arial" panose="020B0604020202020204" pitchFamily="34" charset="0"/>
              </a:rPr>
              <a:t>4 </a:t>
            </a:r>
            <a:r>
              <a:rPr lang="it-IT" sz="2000" u="none" dirty="0">
                <a:solidFill>
                  <a:srgbClr val="133880"/>
                </a:solidFill>
                <a:latin typeface="Arial" panose="020B0604020202020204" pitchFamily="34" charset="0"/>
              </a:rPr>
              <a:t>anni prima ad una attività formativa </a:t>
            </a:r>
            <a:r>
              <a:rPr lang="it-IT" sz="2000" u="none" dirty="0" smtClean="0">
                <a:solidFill>
                  <a:srgbClr val="133880"/>
                </a:solidFill>
                <a:latin typeface="Arial" panose="020B0604020202020204" pitchFamily="34" charset="0"/>
              </a:rPr>
              <a:t>sull’antiriciclaggio</a:t>
            </a:r>
            <a:r>
              <a:rPr lang="it-IT" sz="2000" u="none" dirty="0">
                <a:solidFill>
                  <a:srgbClr val="133880"/>
                </a:solidFill>
                <a:latin typeface="Arial" panose="020B0604020202020204" pitchFamily="34" charset="0"/>
              </a:rPr>
              <a:t>.</a:t>
            </a:r>
          </a:p>
          <a:p>
            <a:pPr lvl="0" algn="just"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142403294"/>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95932"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ESEMPIO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467544" y="1700808"/>
            <a:ext cx="8136904" cy="4796950"/>
          </a:xfrm>
          <a:prstGeom prst="rect">
            <a:avLst/>
          </a:prstGeom>
          <a:noFill/>
          <a:ln/>
        </p:spPr>
        <p:txBody>
          <a:bodyPr/>
          <a:lstStyle/>
          <a:p>
            <a:pPr lvl="0" algn="ctr" eaLnBrk="0" hangingPunct="0">
              <a:lnSpc>
                <a:spcPct val="90000"/>
              </a:lnSpc>
              <a:spcBef>
                <a:spcPct val="20000"/>
              </a:spcBef>
              <a:buClr>
                <a:srgbClr val="ED7D31"/>
              </a:buClr>
              <a:defRPr/>
            </a:pPr>
            <a:r>
              <a:rPr lang="it-IT" sz="2000" dirty="0" smtClean="0">
                <a:solidFill>
                  <a:srgbClr val="133880"/>
                </a:solidFill>
                <a:latin typeface="Arial" panose="020B0604020202020204" pitchFamily="34" charset="0"/>
              </a:rPr>
              <a:t>RISCHIO </a:t>
            </a:r>
            <a:r>
              <a:rPr lang="it-IT" sz="2000" dirty="0" smtClean="0">
                <a:solidFill>
                  <a:srgbClr val="133880"/>
                </a:solidFill>
                <a:latin typeface="Arial" panose="020B0604020202020204" pitchFamily="34" charset="0"/>
              </a:rPr>
              <a:t>INERENTE</a:t>
            </a:r>
            <a:endParaRPr lang="it-IT" sz="2000"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TIPOLOGIA </a:t>
            </a:r>
            <a:r>
              <a:rPr lang="it-IT" u="none" dirty="0" smtClean="0">
                <a:solidFill>
                  <a:srgbClr val="133880"/>
                </a:solidFill>
                <a:latin typeface="Arial" panose="020B0604020202020204" pitchFamily="34" charset="0"/>
              </a:rPr>
              <a:t>CLIENTELA: 2</a:t>
            </a:r>
            <a:endParaRPr lang="it-IT"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AREA GEOGRAFICA </a:t>
            </a:r>
            <a:r>
              <a:rPr lang="it-IT" u="none" dirty="0" smtClean="0">
                <a:solidFill>
                  <a:srgbClr val="133880"/>
                </a:solidFill>
                <a:latin typeface="Arial" panose="020B0604020202020204" pitchFamily="34" charset="0"/>
              </a:rPr>
              <a:t>OPERATIVITÀ: 2</a:t>
            </a:r>
            <a:endParaRPr lang="it-IT"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CANALI </a:t>
            </a:r>
            <a:r>
              <a:rPr lang="it-IT" u="none" dirty="0" smtClean="0">
                <a:solidFill>
                  <a:srgbClr val="133880"/>
                </a:solidFill>
                <a:latin typeface="Arial" panose="020B0604020202020204" pitchFamily="34" charset="0"/>
              </a:rPr>
              <a:t>DISTRIBUTIVI: 1</a:t>
            </a:r>
            <a:endParaRPr lang="it-IT"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SERVIZI </a:t>
            </a:r>
            <a:r>
              <a:rPr lang="it-IT" u="none" dirty="0" smtClean="0">
                <a:solidFill>
                  <a:srgbClr val="133880"/>
                </a:solidFill>
                <a:latin typeface="Arial" panose="020B0604020202020204" pitchFamily="34" charset="0"/>
              </a:rPr>
              <a:t>OFFERTI: 3</a:t>
            </a:r>
            <a:endParaRPr lang="it-IT"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r>
              <a:rPr lang="it-IT" b="1" u="none" dirty="0" smtClean="0">
                <a:solidFill>
                  <a:srgbClr val="133880"/>
                </a:solidFill>
                <a:latin typeface="Arial" panose="020B0604020202020204" pitchFamily="34" charset="0"/>
              </a:rPr>
              <a:t>RISCHIO </a:t>
            </a:r>
            <a:r>
              <a:rPr lang="it-IT" b="1" u="none" dirty="0" smtClean="0">
                <a:solidFill>
                  <a:srgbClr val="133880"/>
                </a:solidFill>
                <a:latin typeface="Arial" panose="020B0604020202020204" pitchFamily="34" charset="0"/>
              </a:rPr>
              <a:t>INERENTE: 2 X </a:t>
            </a:r>
            <a:r>
              <a:rPr lang="it-IT" b="1" u="none" dirty="0" smtClean="0">
                <a:solidFill>
                  <a:srgbClr val="133880"/>
                </a:solidFill>
                <a:latin typeface="Arial" panose="020B0604020202020204" pitchFamily="34" charset="0"/>
              </a:rPr>
              <a:t>40</a:t>
            </a:r>
            <a:r>
              <a:rPr lang="it-IT" b="1" u="none" dirty="0" smtClean="0">
                <a:solidFill>
                  <a:srgbClr val="133880"/>
                </a:solidFill>
                <a:latin typeface="Arial" panose="020B0604020202020204" pitchFamily="34" charset="0"/>
              </a:rPr>
              <a:t>% = </a:t>
            </a:r>
            <a:r>
              <a:rPr lang="it-IT" b="1" u="none" dirty="0" smtClean="0">
                <a:solidFill>
                  <a:srgbClr val="133880"/>
                </a:solidFill>
                <a:latin typeface="Arial" panose="020B0604020202020204" pitchFamily="34" charset="0"/>
              </a:rPr>
              <a:t>0,8</a:t>
            </a:r>
          </a:p>
          <a:p>
            <a:pPr lvl="0" algn="just" eaLnBrk="0" hangingPunct="0">
              <a:lnSpc>
                <a:spcPct val="90000"/>
              </a:lnSpc>
              <a:spcBef>
                <a:spcPct val="20000"/>
              </a:spcBef>
              <a:buClr>
                <a:srgbClr val="ED7D31"/>
              </a:buClr>
              <a:defRPr/>
            </a:pPr>
            <a:endParaRPr lang="it-IT" b="1" u="none" dirty="0">
              <a:solidFill>
                <a:srgbClr val="133880"/>
              </a:solidFill>
              <a:latin typeface="Arial" panose="020B0604020202020204" pitchFamily="34" charset="0"/>
            </a:endParaRPr>
          </a:p>
          <a:p>
            <a:pPr algn="ctr" eaLnBrk="0" hangingPunct="0">
              <a:lnSpc>
                <a:spcPct val="90000"/>
              </a:lnSpc>
              <a:spcBef>
                <a:spcPct val="20000"/>
              </a:spcBef>
              <a:buClr>
                <a:srgbClr val="ED7D31"/>
              </a:buClr>
              <a:defRPr/>
            </a:pPr>
            <a:r>
              <a:rPr lang="it-IT" sz="2000" dirty="0" smtClean="0">
                <a:solidFill>
                  <a:srgbClr val="133880"/>
                </a:solidFill>
                <a:latin typeface="Arial" panose="020B0604020202020204" pitchFamily="34" charset="0"/>
              </a:rPr>
              <a:t>VULNERABILITÀ</a:t>
            </a:r>
            <a:endParaRPr lang="it-IT" sz="2000"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FORMAZIONE: 3</a:t>
            </a: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ORGANIZZAZIONE ADEMPIMENTI </a:t>
            </a:r>
            <a:r>
              <a:rPr lang="it-IT" u="none" dirty="0" smtClean="0">
                <a:solidFill>
                  <a:srgbClr val="133880"/>
                </a:solidFill>
                <a:latin typeface="Arial" panose="020B0604020202020204" pitchFamily="34" charset="0"/>
              </a:rPr>
              <a:t>AV: 2</a:t>
            </a: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ORGANIZZAZIONE ADEMPIMENTI </a:t>
            </a:r>
            <a:r>
              <a:rPr lang="it-IT" u="none" dirty="0" smtClean="0">
                <a:solidFill>
                  <a:srgbClr val="133880"/>
                </a:solidFill>
                <a:latin typeface="Arial" panose="020B0604020202020204" pitchFamily="34" charset="0"/>
              </a:rPr>
              <a:t>CONSERVAZIONE: 3</a:t>
            </a: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ORGANIZZAZIONE ADEMPIMENTI CONTANTI E </a:t>
            </a:r>
            <a:r>
              <a:rPr lang="it-IT" u="none" dirty="0" smtClean="0">
                <a:solidFill>
                  <a:srgbClr val="133880"/>
                </a:solidFill>
                <a:latin typeface="Arial" panose="020B0604020202020204" pitchFamily="34" charset="0"/>
              </a:rPr>
              <a:t>SOS: 4</a:t>
            </a: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r>
              <a:rPr lang="it-IT" b="1" u="none" dirty="0" smtClean="0">
                <a:solidFill>
                  <a:srgbClr val="133880"/>
                </a:solidFill>
                <a:latin typeface="Arial" panose="020B0604020202020204" pitchFamily="34" charset="0"/>
              </a:rPr>
              <a:t>VULNERABILITÀ: 3 </a:t>
            </a:r>
            <a:r>
              <a:rPr lang="it-IT" b="1" u="none" dirty="0" smtClean="0">
                <a:solidFill>
                  <a:srgbClr val="133880"/>
                </a:solidFill>
                <a:latin typeface="Arial" panose="020B0604020202020204" pitchFamily="34" charset="0"/>
              </a:rPr>
              <a:t>X 0,60</a:t>
            </a:r>
            <a:r>
              <a:rPr lang="it-IT" b="1" u="none" dirty="0" smtClean="0">
                <a:solidFill>
                  <a:srgbClr val="133880"/>
                </a:solidFill>
                <a:latin typeface="Arial" panose="020B0604020202020204" pitchFamily="34" charset="0"/>
              </a:rPr>
              <a:t>% = 1,8                        </a:t>
            </a:r>
            <a:endParaRPr lang="it-IT" b="1" u="none" dirty="0" smtClean="0">
              <a:solidFill>
                <a:srgbClr val="133880"/>
              </a:solidFill>
              <a:latin typeface="Arial" panose="020B0604020202020204" pitchFamily="34" charset="0"/>
            </a:endParaRPr>
          </a:p>
          <a:p>
            <a:pPr algn="ctr"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lvl="0" algn="ctr" eaLnBrk="0" hangingPunct="0">
              <a:lnSpc>
                <a:spcPct val="90000"/>
              </a:lnSpc>
              <a:spcBef>
                <a:spcPct val="20000"/>
              </a:spcBef>
              <a:buClr>
                <a:srgbClr val="ED7D31"/>
              </a:buClr>
              <a:defRPr/>
            </a:pPr>
            <a:endParaRPr lang="it-IT" b="1"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789599887"/>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95932"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ESEMPIO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95536" y="1728394"/>
            <a:ext cx="8136904" cy="4940966"/>
          </a:xfrm>
          <a:prstGeom prst="rect">
            <a:avLst/>
          </a:prstGeom>
          <a:noFill/>
          <a:ln/>
        </p:spPr>
        <p:txBody>
          <a:bodyPr/>
          <a:lstStyle/>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r>
              <a:rPr lang="it-IT" u="none" dirty="0" smtClean="0">
                <a:solidFill>
                  <a:srgbClr val="133880"/>
                </a:solidFill>
                <a:latin typeface="Arial" panose="020B0604020202020204" pitchFamily="34" charset="0"/>
              </a:rPr>
              <a:t>RISCHIO </a:t>
            </a:r>
            <a:r>
              <a:rPr lang="it-IT" u="none" dirty="0" smtClean="0">
                <a:solidFill>
                  <a:srgbClr val="133880"/>
                </a:solidFill>
                <a:latin typeface="Arial" panose="020B0604020202020204" pitchFamily="34" charset="0"/>
              </a:rPr>
              <a:t>RESIDUO: 2,6             Abbastanza </a:t>
            </a:r>
            <a:r>
              <a:rPr lang="it-IT" u="none" dirty="0" smtClean="0">
                <a:solidFill>
                  <a:srgbClr val="133880"/>
                </a:solidFill>
                <a:latin typeface="Arial" panose="020B0604020202020204" pitchFamily="34" charset="0"/>
              </a:rPr>
              <a:t>significativo</a:t>
            </a: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smtClean="0">
              <a:solidFill>
                <a:srgbClr val="133880"/>
              </a:solidFill>
              <a:latin typeface="Arial" panose="020B0604020202020204" pitchFamily="34" charset="0"/>
            </a:endParaRPr>
          </a:p>
          <a:p>
            <a:pPr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a:p>
            <a:pPr lvl="0" algn="ctr" eaLnBrk="0" hangingPunct="0">
              <a:lnSpc>
                <a:spcPct val="90000"/>
              </a:lnSpc>
              <a:spcBef>
                <a:spcPct val="20000"/>
              </a:spcBef>
              <a:buClr>
                <a:srgbClr val="ED7D31"/>
              </a:buClr>
              <a:defRPr/>
            </a:pPr>
            <a:endParaRPr lang="it-IT" b="1" u="none" dirty="0" smtClean="0">
              <a:solidFill>
                <a:srgbClr val="133880"/>
              </a:solidFill>
              <a:latin typeface="Arial" panose="020B0604020202020204" pitchFamily="34" charset="0"/>
            </a:endParaRPr>
          </a:p>
          <a:p>
            <a:pPr lvl="0" algn="just" eaLnBrk="0" hangingPunct="0">
              <a:lnSpc>
                <a:spcPct val="90000"/>
              </a:lnSpc>
              <a:spcBef>
                <a:spcPct val="20000"/>
              </a:spcBef>
              <a:buClr>
                <a:srgbClr val="ED7D31"/>
              </a:buClr>
              <a:defRPr/>
            </a:pPr>
            <a:endParaRPr lang="it-IT" u="none" dirty="0">
              <a:solidFill>
                <a:srgbClr val="133880"/>
              </a:solidFill>
              <a:latin typeface="Arial" panose="020B0604020202020204" pitchFamily="34" charset="0"/>
            </a:endParaRPr>
          </a:p>
        </p:txBody>
      </p:sp>
      <p:pic>
        <p:nvPicPr>
          <p:cNvPr id="5" name="Immagine 4"/>
          <p:cNvPicPr>
            <a:picLocks noChangeAspect="1"/>
          </p:cNvPicPr>
          <p:nvPr/>
        </p:nvPicPr>
        <p:blipFill>
          <a:blip r:embed="rId3" cstate="print"/>
          <a:stretch>
            <a:fillRect/>
          </a:stretch>
        </p:blipFill>
        <p:spPr>
          <a:xfrm>
            <a:off x="323528" y="2852936"/>
            <a:ext cx="8199563" cy="1991215"/>
          </a:xfrm>
          <a:prstGeom prst="rect">
            <a:avLst/>
          </a:prstGeom>
        </p:spPr>
      </p:pic>
      <p:sp>
        <p:nvSpPr>
          <p:cNvPr id="3" name="Freccia a destra 2"/>
          <p:cNvSpPr/>
          <p:nvPr/>
        </p:nvSpPr>
        <p:spPr>
          <a:xfrm>
            <a:off x="3059832" y="2132856"/>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15654356"/>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781300"/>
            <a:ext cx="7772400" cy="2016125"/>
          </a:xfrm>
          <a:prstGeom prst="rect">
            <a:avLst/>
          </a:prstGeom>
        </p:spPr>
        <p:txBody>
          <a:bodyPr/>
          <a:lstStyle/>
          <a:p>
            <a:pPr algn="ctr" eaLnBrk="0" hangingPunct="0">
              <a:defRPr/>
            </a:pPr>
            <a:endParaRPr kumimoji="1" lang="it-IT" sz="4000" u="none" dirty="0" smtClean="0">
              <a:solidFill>
                <a:srgbClr val="FB5D05"/>
              </a:solidFill>
              <a:latin typeface="Arial" panose="020B0604020202020204" pitchFamily="34" charset="0"/>
            </a:endParaRPr>
          </a:p>
          <a:p>
            <a:pPr algn="ctr" eaLnBrk="0" hangingPunct="0">
              <a:defRPr/>
            </a:pPr>
            <a:r>
              <a:rPr kumimoji="1" lang="it-IT" sz="4000" u="none" dirty="0" smtClean="0">
                <a:solidFill>
                  <a:srgbClr val="FB5D05"/>
                </a:solidFill>
                <a:latin typeface="Arial" panose="020B0604020202020204" pitchFamily="34" charset="0"/>
              </a:rPr>
              <a:t>Adeguata </a:t>
            </a:r>
            <a:r>
              <a:rPr kumimoji="1" lang="it-IT" sz="4000" u="none" dirty="0">
                <a:solidFill>
                  <a:srgbClr val="FB5D05"/>
                </a:solidFill>
                <a:latin typeface="Arial" panose="020B0604020202020204" pitchFamily="34" charset="0"/>
              </a:rPr>
              <a:t>verifica della clientela</a:t>
            </a:r>
          </a:p>
        </p:txBody>
      </p:sp>
    </p:spTree>
    <p:extLst>
      <p:ext uri="{BB962C8B-B14F-4D97-AF65-F5344CB8AC3E}">
        <p14:creationId xmlns:p14="http://schemas.microsoft.com/office/powerpoint/2010/main" val="3027197036"/>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Adeguata verifica della clientela: come</a:t>
            </a:r>
            <a:endParaRPr lang="it-IT" sz="3200" b="1" dirty="0">
              <a:solidFill>
                <a:srgbClr val="005BA6"/>
              </a:solidFill>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r>
              <a:rPr lang="it-IT" sz="2000" u="none" dirty="0" smtClean="0">
                <a:solidFill>
                  <a:srgbClr val="133880"/>
                </a:solidFill>
                <a:latin typeface="Arial" panose="020B0604020202020204" pitchFamily="34" charset="0"/>
              </a:rPr>
              <a:t>	La valutazione del rischio effettivo, svolta al fine di determinare la tipologia di adeguata verifica da adottare (ordinaria, semplificata o rafforzata), avviene attraverso il seguente processo:</a:t>
            </a:r>
          </a:p>
          <a:p>
            <a:endParaRPr lang="it-IT" sz="2000" u="none" dirty="0" smtClean="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	- Valutazione del rischio inerente</a:t>
            </a:r>
          </a:p>
          <a:p>
            <a:r>
              <a:rPr lang="it-IT" sz="2000" u="none" dirty="0" smtClean="0">
                <a:solidFill>
                  <a:srgbClr val="133880"/>
                </a:solidFill>
                <a:latin typeface="Arial" panose="020B0604020202020204" pitchFamily="34" charset="0"/>
              </a:rPr>
              <a:t>	- Valutazione del rischio specifico</a:t>
            </a:r>
          </a:p>
          <a:p>
            <a:r>
              <a:rPr lang="it-IT" sz="2000" u="none" dirty="0" smtClean="0">
                <a:solidFill>
                  <a:srgbClr val="133880"/>
                </a:solidFill>
                <a:latin typeface="Arial" panose="020B0604020202020204" pitchFamily="34" charset="0"/>
              </a:rPr>
              <a:t>	- Determinazione del rischio effettivo</a:t>
            </a:r>
          </a:p>
          <a:p>
            <a:r>
              <a:rPr lang="it-IT" sz="2000" u="none" dirty="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 Misure di adeguata verifica</a:t>
            </a:r>
          </a:p>
          <a:p>
            <a:endParaRPr lang="it-IT" sz="2000" u="none" dirty="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	La scala d’intensità da utilizzare per la misurazione del rischio (sia inerente che specifico) è basata su 4 valori: 1, non significativo – 2, poco significativo – 3, abbastanza significativo – 4, molto significativo</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62075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196752"/>
            <a:ext cx="8713787"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Adeguata verifica della clientela: quando</a:t>
            </a:r>
            <a:endParaRPr kumimoji="1" lang="it-IT" sz="2200" dirty="0">
              <a:solidFill>
                <a:srgbClr val="FB5D05"/>
              </a:solidFill>
              <a:latin typeface="Arial" panose="020B0604020202020204" pitchFamily="34" charset="0"/>
              <a:ea typeface="+mn-ea"/>
              <a:cs typeface="+mn-cs"/>
            </a:endParaRPr>
          </a:p>
        </p:txBody>
      </p:sp>
      <p:graphicFrame>
        <p:nvGraphicFramePr>
          <p:cNvPr id="2" name="Tabella 1">
            <a:extLst>
              <a:ext uri="{FF2B5EF4-FFF2-40B4-BE49-F238E27FC236}">
                <a16:creationId xmlns="" xmlns:a16="http://schemas.microsoft.com/office/drawing/2014/main" id="{ACA485E0-DD37-442B-8232-66C3ACC87291}"/>
              </a:ext>
            </a:extLst>
          </p:cNvPr>
          <p:cNvGraphicFramePr>
            <a:graphicFrameLocks noGrp="1"/>
          </p:cNvGraphicFramePr>
          <p:nvPr>
            <p:extLst>
              <p:ext uri="{D42A27DB-BD31-4B8C-83A1-F6EECF244321}">
                <p14:modId xmlns:p14="http://schemas.microsoft.com/office/powerpoint/2010/main" val="1471062874"/>
              </p:ext>
            </p:extLst>
          </p:nvPr>
        </p:nvGraphicFramePr>
        <p:xfrm>
          <a:off x="404867" y="1594116"/>
          <a:ext cx="8318252" cy="4729480"/>
        </p:xfrm>
        <a:graphic>
          <a:graphicData uri="http://schemas.openxmlformats.org/drawingml/2006/table">
            <a:tbl>
              <a:tblPr firstRow="1" bandRow="1">
                <a:tableStyleId>{5C22544A-7EE6-4342-B048-85BDC9FD1C3A}</a:tableStyleId>
              </a:tblPr>
              <a:tblGrid>
                <a:gridCol w="4159126">
                  <a:extLst>
                    <a:ext uri="{9D8B030D-6E8A-4147-A177-3AD203B41FA5}">
                      <a16:colId xmlns="" xmlns:a16="http://schemas.microsoft.com/office/drawing/2014/main" val="1612354783"/>
                    </a:ext>
                  </a:extLst>
                </a:gridCol>
                <a:gridCol w="4159126">
                  <a:extLst>
                    <a:ext uri="{9D8B030D-6E8A-4147-A177-3AD203B41FA5}">
                      <a16:colId xmlns="" xmlns:a16="http://schemas.microsoft.com/office/drawing/2014/main" val="376999257"/>
                    </a:ext>
                  </a:extLst>
                </a:gridCol>
              </a:tblGrid>
              <a:tr h="370840">
                <a:tc>
                  <a:txBody>
                    <a:bodyPr/>
                    <a:lstStyle/>
                    <a:p>
                      <a:r>
                        <a:rPr lang="it-IT" dirty="0"/>
                        <a:t>Art. 16 d.lgs. 231/2007 ante novella</a:t>
                      </a:r>
                    </a:p>
                  </a:txBody>
                  <a:tcPr/>
                </a:tc>
                <a:tc>
                  <a:txBody>
                    <a:bodyPr/>
                    <a:lstStyle/>
                    <a:p>
                      <a:r>
                        <a:rPr lang="it-IT" dirty="0"/>
                        <a:t>Art. 17 d.lgs. 231/2007 post novella</a:t>
                      </a:r>
                    </a:p>
                  </a:txBody>
                  <a:tcPr/>
                </a:tc>
                <a:extLst>
                  <a:ext uri="{0D108BD9-81ED-4DB2-BD59-A6C34878D82A}">
                    <a16:rowId xmlns="" xmlns:a16="http://schemas.microsoft.com/office/drawing/2014/main" val="26908884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a:solidFill>
                            <a:srgbClr val="133880"/>
                          </a:solidFill>
                          <a:latin typeface="Arial" panose="020B0604020202020204" pitchFamily="34" charset="0"/>
                          <a:ea typeface="+mn-ea"/>
                          <a:cs typeface="+mn-cs"/>
                        </a:rPr>
                        <a:t>la prestazione professionale ha ad oggetto mezzi di pagamento, beni o utilità di valore pari o superiore a 15.000 euro</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a:solidFill>
                            <a:srgbClr val="133880"/>
                          </a:solidFill>
                          <a:latin typeface="Arial" panose="020B0604020202020204" pitchFamily="34" charset="0"/>
                          <a:ea typeface="+mn-ea"/>
                          <a:cs typeface="+mn-cs"/>
                        </a:rPr>
                        <a:t>in occasione del conferimento dell’incarico per l’esecuzione di una prestazione professionale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u="none" dirty="0">
                        <a:solidFill>
                          <a:srgbClr val="133880"/>
                        </a:solidFill>
                        <a:latin typeface="Arial" panose="020B0604020202020204" pitchFamily="34" charset="0"/>
                      </a:endParaRPr>
                    </a:p>
                  </a:txBody>
                  <a:tcPr anchor="ctr"/>
                </a:tc>
                <a:extLst>
                  <a:ext uri="{0D108BD9-81ED-4DB2-BD59-A6C34878D82A}">
                    <a16:rowId xmlns="" xmlns:a16="http://schemas.microsoft.com/office/drawing/2014/main" val="1304976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a:solidFill>
                            <a:srgbClr val="133880"/>
                          </a:solidFill>
                          <a:latin typeface="Arial" panose="020B0604020202020204" pitchFamily="34" charset="0"/>
                          <a:ea typeface="+mn-ea"/>
                          <a:cs typeface="+mn-cs"/>
                        </a:rPr>
                        <a:t>l’operazione è di valore indeterminato o non determinabile</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u="none" dirty="0">
                        <a:solidFill>
                          <a:srgbClr val="133880"/>
                        </a:solidFill>
                        <a:latin typeface="Arial" panose="020B0604020202020204" pitchFamily="34" charset="0"/>
                      </a:endParaRPr>
                    </a:p>
                  </a:txBody>
                  <a:tcPr/>
                </a:tc>
                <a:extLst>
                  <a:ext uri="{0D108BD9-81ED-4DB2-BD59-A6C34878D82A}">
                    <a16:rowId xmlns="" xmlns:a16="http://schemas.microsoft.com/office/drawing/2014/main" val="17619895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a:solidFill>
                            <a:srgbClr val="133880"/>
                          </a:solidFill>
                          <a:latin typeface="Arial" panose="020B0604020202020204" pitchFamily="34" charset="0"/>
                          <a:ea typeface="+mn-ea"/>
                          <a:cs typeface="+mn-cs"/>
                        </a:rPr>
                        <a:t>il professionista esegue prestazioni occasionali che comportano la trasmissione o la movimentazione di mezzi di pagamento di importo pari o superiore a 15.000 euro (operazione unica o frazionata)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dirty="0">
                          <a:solidFill>
                            <a:srgbClr val="133880"/>
                          </a:solidFill>
                          <a:latin typeface="Arial" panose="020B0604020202020204" pitchFamily="34" charset="0"/>
                        </a:rPr>
                        <a:t>in occasione dell’esecuzione di un’operazione occasionale, disposta dal cliente, che comporti la trasmissione o la movimentazione di mezzi di pagamento di importo pari o superiore a 15.000 euro</a:t>
                      </a:r>
                    </a:p>
                  </a:txBody>
                  <a:tcPr/>
                </a:tc>
                <a:extLst>
                  <a:ext uri="{0D108BD9-81ED-4DB2-BD59-A6C34878D82A}">
                    <a16:rowId xmlns="" xmlns:a16="http://schemas.microsoft.com/office/drawing/2014/main" val="3490702044"/>
                  </a:ext>
                </a:extLst>
              </a:tr>
              <a:tr h="370840">
                <a:tc>
                  <a:txBody>
                    <a:bodyPr/>
                    <a:lstStyle/>
                    <a:p>
                      <a:r>
                        <a:rPr lang="it-IT" sz="1600" u="none" kern="1200" dirty="0">
                          <a:solidFill>
                            <a:srgbClr val="133880"/>
                          </a:solidFill>
                          <a:latin typeface="Arial" panose="020B0604020202020204" pitchFamily="34" charset="0"/>
                          <a:ea typeface="+mn-ea"/>
                          <a:cs typeface="+mn-cs"/>
                        </a:rPr>
                        <a:t>vi è sospetto di riciclaggio o di finanziamento del terrorismo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dirty="0">
                          <a:solidFill>
                            <a:srgbClr val="133880"/>
                          </a:solidFill>
                          <a:latin typeface="Arial" panose="020B0604020202020204" pitchFamily="34" charset="0"/>
                        </a:rPr>
                        <a:t>vi è sospetto di riciclaggio o di finanziamento del terrorismo</a:t>
                      </a:r>
                    </a:p>
                  </a:txBody>
                  <a:tcPr/>
                </a:tc>
                <a:extLst>
                  <a:ext uri="{0D108BD9-81ED-4DB2-BD59-A6C34878D82A}">
                    <a16:rowId xmlns="" xmlns:a16="http://schemas.microsoft.com/office/drawing/2014/main" val="19798748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a:solidFill>
                            <a:srgbClr val="133880"/>
                          </a:solidFill>
                          <a:latin typeface="Arial" panose="020B0604020202020204" pitchFamily="34" charset="0"/>
                          <a:ea typeface="+mn-ea"/>
                          <a:cs typeface="+mn-cs"/>
                        </a:rPr>
                        <a:t>vi sono dubbi sulla veridicità o sull’adeguatezza dei dati precedentemente ottenuti ai fini dell’identificazione di un cliente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dirty="0">
                          <a:solidFill>
                            <a:srgbClr val="133880"/>
                          </a:solidFill>
                          <a:latin typeface="Arial" panose="020B0604020202020204" pitchFamily="34" charset="0"/>
                        </a:rPr>
                        <a:t>quando vi sono dubbi sulla veridicità o sull’adeguatezza dei dati precedentemente ottenuti ai fini dell’identificazione</a:t>
                      </a:r>
                    </a:p>
                    <a:p>
                      <a:endParaRPr lang="it-IT" sz="1600" dirty="0"/>
                    </a:p>
                  </a:txBody>
                  <a:tcPr/>
                </a:tc>
                <a:extLst>
                  <a:ext uri="{0D108BD9-81ED-4DB2-BD59-A6C34878D82A}">
                    <a16:rowId xmlns="" xmlns:a16="http://schemas.microsoft.com/office/drawing/2014/main" val="2721773200"/>
                  </a:ext>
                </a:extLst>
              </a:tr>
            </a:tbl>
          </a:graphicData>
        </a:graphic>
      </p:graphicFrame>
    </p:spTree>
    <p:extLst>
      <p:ext uri="{BB962C8B-B14F-4D97-AF65-F5344CB8AC3E}">
        <p14:creationId xmlns:p14="http://schemas.microsoft.com/office/powerpoint/2010/main" val="382552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Prestazioni professionali </a:t>
            </a:r>
            <a:r>
              <a:rPr kumimoji="1" lang="it-IT" sz="2200" dirty="0" smtClean="0">
                <a:solidFill>
                  <a:srgbClr val="FB5D05"/>
                </a:solidFill>
                <a:latin typeface="Arial" panose="020B0604020202020204" pitchFamily="34" charset="0"/>
                <a:ea typeface="+mn-ea"/>
                <a:cs typeface="+mn-cs"/>
              </a:rPr>
              <a:t>(Regole Tecniche)</a:t>
            </a:r>
            <a:endParaRPr lang="it-IT" sz="3200" b="1" dirty="0">
              <a:solidFill>
                <a:srgbClr val="005BA6"/>
              </a:solidFill>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r>
              <a:rPr lang="it-IT" sz="2000" u="none" dirty="0" smtClean="0">
                <a:solidFill>
                  <a:srgbClr val="133880"/>
                </a:solidFill>
                <a:latin typeface="Arial" panose="020B0604020202020204" pitchFamily="34" charset="0"/>
              </a:rPr>
              <a:t>Con </a:t>
            </a:r>
            <a:r>
              <a:rPr lang="it-IT" sz="2000" u="none" dirty="0">
                <a:solidFill>
                  <a:srgbClr val="133880"/>
                </a:solidFill>
                <a:latin typeface="Arial" panose="020B0604020202020204" pitchFamily="34" charset="0"/>
              </a:rPr>
              <a:t>riguardo alle prestazioni professionali l’adeguata verifica </a:t>
            </a:r>
            <a:r>
              <a:rPr lang="it-IT" sz="2000" u="none" dirty="0" smtClean="0">
                <a:solidFill>
                  <a:srgbClr val="133880"/>
                </a:solidFill>
                <a:latin typeface="Arial" panose="020B0604020202020204" pitchFamily="34" charset="0"/>
              </a:rPr>
              <a:t>deve essere </a:t>
            </a:r>
            <a:r>
              <a:rPr lang="it-IT" sz="2000" u="none" dirty="0">
                <a:solidFill>
                  <a:srgbClr val="133880"/>
                </a:solidFill>
                <a:latin typeface="Arial" panose="020B0604020202020204" pitchFamily="34" charset="0"/>
              </a:rPr>
              <a:t>effettuata: </a:t>
            </a:r>
          </a:p>
          <a:p>
            <a:pPr>
              <a:buFont typeface="Arial" panose="020B0604020202020204" pitchFamily="34" charset="0"/>
              <a:buChar char="•"/>
            </a:pPr>
            <a:r>
              <a:rPr lang="it-IT" sz="2000" u="none" dirty="0" smtClean="0">
                <a:solidFill>
                  <a:srgbClr val="133880"/>
                </a:solidFill>
                <a:latin typeface="Arial" panose="020B0604020202020204" pitchFamily="34" charset="0"/>
              </a:rPr>
              <a:t>per </a:t>
            </a:r>
            <a:r>
              <a:rPr lang="it-IT" sz="2000" u="none" dirty="0">
                <a:solidFill>
                  <a:srgbClr val="133880"/>
                </a:solidFill>
                <a:latin typeface="Arial" panose="020B0604020202020204" pitchFamily="34" charset="0"/>
              </a:rPr>
              <a:t>le </a:t>
            </a:r>
            <a:r>
              <a:rPr lang="it-IT" sz="2000" b="1" u="none" dirty="0">
                <a:solidFill>
                  <a:srgbClr val="133880"/>
                </a:solidFill>
                <a:latin typeface="Arial" panose="020B0604020202020204" pitchFamily="34" charset="0"/>
              </a:rPr>
              <a:t>prestazioni professionali continuative</a:t>
            </a:r>
            <a:r>
              <a:rPr lang="it-IT" sz="2000" u="none" dirty="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che si </a:t>
            </a:r>
            <a:r>
              <a:rPr lang="it-IT" sz="2000" u="none" dirty="0">
                <a:solidFill>
                  <a:srgbClr val="133880"/>
                </a:solidFill>
                <a:latin typeface="Arial" panose="020B0604020202020204" pitchFamily="34" charset="0"/>
              </a:rPr>
              <a:t>articolano necessariamente in molteplici singole attività e comportano l’instaurazione di un rapporto continuativo con il cliente; </a:t>
            </a:r>
          </a:p>
          <a:p>
            <a:pPr>
              <a:buFont typeface="Arial" panose="020B0604020202020204" pitchFamily="34" charset="0"/>
              <a:buChar char="•"/>
            </a:pPr>
            <a:r>
              <a:rPr lang="it-IT" sz="2000" u="none" dirty="0" smtClean="0">
                <a:solidFill>
                  <a:srgbClr val="133880"/>
                </a:solidFill>
                <a:latin typeface="Arial" panose="020B0604020202020204" pitchFamily="34" charset="0"/>
              </a:rPr>
              <a:t>per </a:t>
            </a:r>
            <a:r>
              <a:rPr lang="it-IT" sz="2000" u="none" dirty="0">
                <a:solidFill>
                  <a:srgbClr val="133880"/>
                </a:solidFill>
                <a:latin typeface="Arial" panose="020B0604020202020204" pitchFamily="34" charset="0"/>
              </a:rPr>
              <a:t>le prestazioni professionali occasionali, vale a dire </a:t>
            </a:r>
            <a:r>
              <a:rPr lang="it-IT" sz="2000" b="1" u="none" dirty="0">
                <a:solidFill>
                  <a:srgbClr val="133880"/>
                </a:solidFill>
                <a:latin typeface="Arial" panose="020B0604020202020204" pitchFamily="34" charset="0"/>
              </a:rPr>
              <a:t>le operazioni non riconducibili ad un rapporto continuativo</a:t>
            </a:r>
            <a:r>
              <a:rPr lang="it-IT" sz="2000" u="none" dirty="0">
                <a:solidFill>
                  <a:srgbClr val="133880"/>
                </a:solidFill>
                <a:latin typeface="Arial" panose="020B0604020202020204" pitchFamily="34" charset="0"/>
              </a:rPr>
              <a:t> in essere, ivi comprese quelle ad esecuzione istantanea che comportino la movimentazione o la trasmissione di mezzi di pagamento o il compimento di atti negoziali a contenuto patrimoniale, </a:t>
            </a:r>
            <a:r>
              <a:rPr lang="it-IT" sz="2000" b="1" u="none" dirty="0">
                <a:solidFill>
                  <a:srgbClr val="133880"/>
                </a:solidFill>
                <a:latin typeface="Arial" panose="020B0604020202020204" pitchFamily="34" charset="0"/>
              </a:rPr>
              <a:t>se i mezzi di pagamento </a:t>
            </a:r>
            <a:r>
              <a:rPr lang="it-IT" sz="2000" b="1" u="none" dirty="0" smtClean="0">
                <a:solidFill>
                  <a:srgbClr val="133880"/>
                </a:solidFill>
                <a:latin typeface="Arial" panose="020B0604020202020204" pitchFamily="34" charset="0"/>
              </a:rPr>
              <a:t>movimentati </a:t>
            </a:r>
            <a:r>
              <a:rPr lang="it-IT" sz="2000" b="1" u="none" dirty="0">
                <a:solidFill>
                  <a:srgbClr val="133880"/>
                </a:solidFill>
                <a:latin typeface="Arial" panose="020B0604020202020204" pitchFamily="34" charset="0"/>
              </a:rPr>
              <a:t>sono di importo pari o superiore a 15.000 euro</a:t>
            </a:r>
            <a:r>
              <a:rPr lang="it-IT" sz="2000" u="none" dirty="0">
                <a:solidFill>
                  <a:srgbClr val="133880"/>
                </a:solidFill>
                <a:latin typeface="Arial" panose="020B0604020202020204" pitchFamily="34" charset="0"/>
              </a:rPr>
              <a:t>. </a:t>
            </a:r>
          </a:p>
          <a:p>
            <a:pPr marL="0" indent="0"/>
            <a:r>
              <a:rPr lang="it-IT" sz="2000" u="none" dirty="0">
                <a:solidFill>
                  <a:srgbClr val="133880"/>
                </a:solidFill>
                <a:latin typeface="Arial" panose="020B0604020202020204" pitchFamily="34" charset="0"/>
              </a:rPr>
              <a:t>D</a:t>
            </a:r>
            <a:r>
              <a:rPr lang="it-IT" sz="2000" u="none" dirty="0" smtClean="0">
                <a:solidFill>
                  <a:srgbClr val="133880"/>
                </a:solidFill>
                <a:latin typeface="Arial" panose="020B0604020202020204" pitchFamily="34" charset="0"/>
              </a:rPr>
              <a:t>ove </a:t>
            </a:r>
            <a:r>
              <a:rPr lang="it-IT" sz="2000" u="none" dirty="0">
                <a:solidFill>
                  <a:srgbClr val="133880"/>
                </a:solidFill>
                <a:latin typeface="Arial" panose="020B0604020202020204" pitchFamily="34" charset="0"/>
              </a:rPr>
              <a:t>non sia chiaramente identificabile il valore </a:t>
            </a:r>
            <a:r>
              <a:rPr lang="it-IT" sz="2000" u="none" dirty="0" smtClean="0">
                <a:solidFill>
                  <a:srgbClr val="133880"/>
                </a:solidFill>
                <a:latin typeface="Arial" panose="020B0604020202020204" pitchFamily="34" charset="0"/>
              </a:rPr>
              <a:t>della prestazione </a:t>
            </a:r>
            <a:r>
              <a:rPr lang="it-IT" sz="2000" u="none" dirty="0">
                <a:solidFill>
                  <a:srgbClr val="133880"/>
                </a:solidFill>
                <a:latin typeface="Arial" panose="020B0604020202020204" pitchFamily="34" charset="0"/>
              </a:rPr>
              <a:t>professionale, l’obbligo di adeguata verifica dovrà comunque essere adempiuto. </a:t>
            </a:r>
          </a:p>
        </p:txBody>
      </p:sp>
    </p:spTree>
    <p:extLst>
      <p:ext uri="{BB962C8B-B14F-4D97-AF65-F5344CB8AC3E}">
        <p14:creationId xmlns:p14="http://schemas.microsoft.com/office/powerpoint/2010/main" val="355288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Esclusioni</a:t>
            </a:r>
            <a:endParaRPr lang="it-IT" sz="3200" b="1" dirty="0">
              <a:solidFill>
                <a:srgbClr val="005BA6"/>
              </a:solidFill>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Clr>
                <a:srgbClr val="005BA6"/>
              </a:buClr>
              <a:buSzPct val="90000"/>
            </a:pPr>
            <a:r>
              <a:rPr lang="it-IT" sz="2000" u="none" dirty="0">
                <a:solidFill>
                  <a:srgbClr val="133880"/>
                </a:solidFill>
                <a:latin typeface="Arial" panose="020B0604020202020204" pitchFamily="34" charset="0"/>
              </a:rPr>
              <a:t>A</a:t>
            </a:r>
            <a:r>
              <a:rPr lang="it-IT" sz="2000" u="none" dirty="0" smtClean="0">
                <a:solidFill>
                  <a:srgbClr val="133880"/>
                </a:solidFill>
                <a:latin typeface="Arial" panose="020B0604020202020204" pitchFamily="34" charset="0"/>
              </a:rPr>
              <a:t>ttività </a:t>
            </a:r>
            <a:r>
              <a:rPr lang="it-IT" sz="2000" u="none" dirty="0">
                <a:solidFill>
                  <a:srgbClr val="133880"/>
                </a:solidFill>
                <a:latin typeface="Arial" panose="020B0604020202020204" pitchFamily="34" charset="0"/>
              </a:rPr>
              <a:t>di mera redazione e trasmissione ovvero di sola trasmissione delle dichiarazioni derivanti da obblighi </a:t>
            </a:r>
            <a:r>
              <a:rPr lang="it-IT" sz="2000" u="none" dirty="0" smtClean="0">
                <a:solidFill>
                  <a:srgbClr val="133880"/>
                </a:solidFill>
                <a:latin typeface="Arial" panose="020B0604020202020204" pitchFamily="34" charset="0"/>
              </a:rPr>
              <a:t>fiscali</a:t>
            </a:r>
          </a:p>
          <a:p>
            <a:pPr marL="0" indent="0">
              <a:lnSpc>
                <a:spcPct val="90000"/>
              </a:lnSpc>
              <a:spcBef>
                <a:spcPct val="20000"/>
              </a:spcBef>
              <a:buClr>
                <a:srgbClr val="005BA6"/>
              </a:buClr>
              <a:buSzPct val="90000"/>
            </a:pPr>
            <a:endParaRPr lang="it-IT" sz="2000" u="none" dirty="0">
              <a:solidFill>
                <a:srgbClr val="133880"/>
              </a:solidFill>
              <a:latin typeface="Arial" panose="020B0604020202020204" pitchFamily="34" charset="0"/>
            </a:endParaRPr>
          </a:p>
          <a:p>
            <a:pPr marL="0" indent="0">
              <a:lnSpc>
                <a:spcPct val="90000"/>
              </a:lnSpc>
              <a:spcBef>
                <a:spcPct val="20000"/>
              </a:spcBef>
              <a:buClr>
                <a:srgbClr val="005BA6"/>
              </a:buClr>
              <a:buSzPct val="90000"/>
            </a:pPr>
            <a:r>
              <a:rPr lang="it-IT" sz="2000" u="none" dirty="0">
                <a:solidFill>
                  <a:srgbClr val="133880"/>
                </a:solidFill>
                <a:latin typeface="Arial" panose="020B0604020202020204" pitchFamily="34" charset="0"/>
              </a:rPr>
              <a:t>A</a:t>
            </a:r>
            <a:r>
              <a:rPr lang="it-IT" sz="2000" u="none" dirty="0" smtClean="0">
                <a:solidFill>
                  <a:srgbClr val="133880"/>
                </a:solidFill>
                <a:latin typeface="Arial" panose="020B0604020202020204" pitchFamily="34" charset="0"/>
              </a:rPr>
              <a:t>dempimenti </a:t>
            </a:r>
            <a:r>
              <a:rPr lang="it-IT" sz="2000" u="none" dirty="0">
                <a:solidFill>
                  <a:srgbClr val="133880"/>
                </a:solidFill>
                <a:latin typeface="Arial" panose="020B0604020202020204" pitchFamily="34" charset="0"/>
              </a:rPr>
              <a:t>in materia di amministrazione del personale di cui all’art. 2, comma 1 l. </a:t>
            </a:r>
            <a:r>
              <a:rPr lang="it-IT" sz="2000" u="none" dirty="0" smtClean="0">
                <a:solidFill>
                  <a:srgbClr val="133880"/>
                </a:solidFill>
                <a:latin typeface="Arial" panose="020B0604020202020204" pitchFamily="34" charset="0"/>
              </a:rPr>
              <a:t>12/1979</a:t>
            </a:r>
            <a:endParaRPr lang="it-IT" sz="2000" u="none" dirty="0" smtClean="0">
              <a:solidFill>
                <a:srgbClr val="133880"/>
              </a:solidFill>
              <a:latin typeface="Arial" panose="020B0604020202020204" pitchFamily="34" charset="0"/>
            </a:endParaRPr>
          </a:p>
        </p:txBody>
      </p:sp>
    </p:spTree>
    <p:extLst>
      <p:ext uri="{BB962C8B-B14F-4D97-AF65-F5344CB8AC3E}">
        <p14:creationId xmlns:p14="http://schemas.microsoft.com/office/powerpoint/2010/main" val="1786302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kumimoji="1" lang="it-IT" sz="2200" dirty="0">
                <a:solidFill>
                  <a:srgbClr val="FB5D05"/>
                </a:solidFill>
                <a:latin typeface="Arial" panose="020B0604020202020204" pitchFamily="34" charset="0"/>
              </a:rPr>
              <a:t>Regola Tecnica </a:t>
            </a:r>
            <a:r>
              <a:rPr kumimoji="1" lang="it-IT" sz="2200" dirty="0" smtClean="0">
                <a:solidFill>
                  <a:srgbClr val="FB5D05"/>
                </a:solidFill>
                <a:latin typeface="Arial" panose="020B0604020202020204" pitchFamily="34" charset="0"/>
              </a:rPr>
              <a:t>N</a:t>
            </a:r>
            <a:r>
              <a:rPr kumimoji="1" lang="it-IT" sz="2200" dirty="0" smtClean="0">
                <a:solidFill>
                  <a:srgbClr val="FB5D05"/>
                </a:solidFill>
                <a:latin typeface="Arial" panose="020B0604020202020204" pitchFamily="34" charset="0"/>
              </a:rPr>
              <a:t>. 2</a:t>
            </a:r>
            <a:r>
              <a:rPr kumimoji="1" lang="it-IT" sz="2200" dirty="0" smtClean="0">
                <a:solidFill>
                  <a:srgbClr val="FB5D05"/>
                </a:solidFill>
                <a:latin typeface="Arial" panose="020B0604020202020204" pitchFamily="34" charset="0"/>
              </a:rPr>
              <a:t>: Adeguata verifica della </a:t>
            </a:r>
            <a:r>
              <a:rPr kumimoji="1" lang="it-IT" sz="2200" dirty="0" smtClean="0">
                <a:solidFill>
                  <a:srgbClr val="FB5D05"/>
                </a:solidFill>
                <a:latin typeface="Arial" panose="020B0604020202020204" pitchFamily="34" charset="0"/>
              </a:rPr>
              <a:t>clientela, Rischio inerente</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u="none" dirty="0">
                <a:solidFill>
                  <a:srgbClr val="133880"/>
                </a:solidFill>
                <a:latin typeface="Arial" panose="020B0604020202020204" pitchFamily="34" charset="0"/>
              </a:rPr>
              <a:t>Il CNDCEC ha provveduto </a:t>
            </a:r>
            <a:r>
              <a:rPr lang="it-IT" sz="2000" u="none" dirty="0" smtClean="0">
                <a:solidFill>
                  <a:srgbClr val="133880"/>
                </a:solidFill>
                <a:latin typeface="Arial" panose="020B0604020202020204" pitchFamily="34" charset="0"/>
              </a:rPr>
              <a:t>a «mappare» </a:t>
            </a:r>
            <a:r>
              <a:rPr lang="it-IT" sz="2000" u="none" dirty="0">
                <a:solidFill>
                  <a:srgbClr val="133880"/>
                </a:solidFill>
                <a:latin typeface="Arial" panose="020B0604020202020204" pitchFamily="34" charset="0"/>
              </a:rPr>
              <a:t>le </a:t>
            </a:r>
            <a:r>
              <a:rPr lang="it-IT" sz="2000" u="none" dirty="0" smtClean="0">
                <a:solidFill>
                  <a:srgbClr val="133880"/>
                </a:solidFill>
                <a:latin typeface="Arial" panose="020B0604020202020204" pitchFamily="34" charset="0"/>
              </a:rPr>
              <a:t>prestazioni professionali, individuando per ciascuna di esse</a:t>
            </a:r>
            <a:r>
              <a:rPr lang="it-IT" sz="2000" u="none" dirty="0" smtClean="0">
                <a:solidFill>
                  <a:srgbClr val="133880"/>
                </a:solidFill>
                <a:latin typeface="Arial" panose="020B0604020202020204" pitchFamily="34" charset="0"/>
              </a:rPr>
              <a:t> un correlato rischio inerente.</a:t>
            </a:r>
          </a:p>
          <a:p>
            <a:pPr marL="0" indent="0">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 A tal proposito, la regola tecnica n. 2 individua due tabelle:</a:t>
            </a:r>
          </a:p>
          <a:p>
            <a:pPr marL="0" indent="0">
              <a:lnSpc>
                <a:spcPct val="90000"/>
              </a:lnSpc>
              <a:spcBef>
                <a:spcPct val="20000"/>
              </a:spcBef>
              <a:buSzPct val="90000"/>
            </a:pPr>
            <a:endParaRPr lang="it-IT" sz="2000" u="none" dirty="0" smtClean="0">
              <a:solidFill>
                <a:srgbClr val="133880"/>
              </a:solidFill>
              <a:latin typeface="Arial" panose="020B0604020202020204" pitchFamily="34" charset="0"/>
            </a:endParaRPr>
          </a:p>
          <a:p>
            <a:pPr marL="342900" indent="-342900">
              <a:lnSpc>
                <a:spcPct val="90000"/>
              </a:lnSpc>
              <a:spcBef>
                <a:spcPct val="20000"/>
              </a:spcBef>
              <a:buSzPct val="90000"/>
              <a:buFont typeface="Arial" panose="020B0604020202020204" pitchFamily="34" charset="0"/>
              <a:buChar char="•"/>
            </a:pPr>
            <a:r>
              <a:rPr lang="it-IT" sz="2000" u="none" dirty="0">
                <a:solidFill>
                  <a:srgbClr val="133880"/>
                </a:solidFill>
                <a:latin typeface="Arial" panose="020B0604020202020204" pitchFamily="34" charset="0"/>
              </a:rPr>
              <a:t>l</a:t>
            </a:r>
            <a:r>
              <a:rPr lang="it-IT" sz="2000" u="none" dirty="0" smtClean="0">
                <a:solidFill>
                  <a:srgbClr val="133880"/>
                </a:solidFill>
                <a:latin typeface="Arial" panose="020B0604020202020204" pitchFamily="34" charset="0"/>
              </a:rPr>
              <a:t>a tabella 1, con le prestazioni il cui rischio è risultato non significativo</a:t>
            </a:r>
          </a:p>
          <a:p>
            <a:pPr marL="342900" indent="-342900">
              <a:lnSpc>
                <a:spcPct val="90000"/>
              </a:lnSpc>
              <a:spcBef>
                <a:spcPct val="20000"/>
              </a:spcBef>
              <a:buSzPct val="90000"/>
              <a:buFont typeface="Arial" panose="020B0604020202020204" pitchFamily="34" charset="0"/>
              <a:buChar char="•"/>
            </a:pPr>
            <a:endParaRPr lang="it-IT" sz="2000" u="none" dirty="0">
              <a:solidFill>
                <a:srgbClr val="133880"/>
              </a:solidFill>
              <a:latin typeface="Arial" panose="020B0604020202020204" pitchFamily="34" charset="0"/>
            </a:endParaRPr>
          </a:p>
          <a:p>
            <a:pPr marL="342900" indent="-342900">
              <a:lnSpc>
                <a:spcPct val="90000"/>
              </a:lnSpc>
              <a:spcBef>
                <a:spcPct val="20000"/>
              </a:spcBef>
              <a:buSzPct val="90000"/>
              <a:buFont typeface="Arial" panose="020B0604020202020204" pitchFamily="34" charset="0"/>
              <a:buChar char="•"/>
            </a:pPr>
            <a:r>
              <a:rPr lang="it-IT" sz="2000" u="none" dirty="0">
                <a:solidFill>
                  <a:srgbClr val="133880"/>
                </a:solidFill>
                <a:latin typeface="Arial" panose="020B0604020202020204" pitchFamily="34" charset="0"/>
              </a:rPr>
              <a:t>l</a:t>
            </a:r>
            <a:r>
              <a:rPr lang="it-IT" sz="2000" u="none" dirty="0" smtClean="0">
                <a:solidFill>
                  <a:srgbClr val="133880"/>
                </a:solidFill>
                <a:latin typeface="Arial" panose="020B0604020202020204" pitchFamily="34" charset="0"/>
              </a:rPr>
              <a:t>a tabella 2 con le prestazioni il cui rischio è risultato poco significativo, abbastanza significativo e molto significativo</a:t>
            </a:r>
          </a:p>
          <a:p>
            <a:pPr marL="342900" indent="-342900">
              <a:lnSpc>
                <a:spcPct val="90000"/>
              </a:lnSpc>
              <a:spcBef>
                <a:spcPct val="20000"/>
              </a:spcBef>
              <a:buSzPct val="90000"/>
              <a:buFont typeface="Arial" panose="020B0604020202020204" pitchFamily="34" charset="0"/>
              <a:buChar char="•"/>
            </a:pP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r>
              <a:rPr lang="it-IT" sz="2000" b="1" u="none" dirty="0">
                <a:solidFill>
                  <a:srgbClr val="133880"/>
                </a:solidFill>
                <a:latin typeface="Arial" panose="020B0604020202020204" pitchFamily="34" charset="0"/>
              </a:rPr>
              <a:t>La tabella 1 riassume, oltre alle prestazioni classificate con rischio inerente non significativo, anche le relative regole di condotta ai fini dell’adeguata verifica della clientela</a:t>
            </a:r>
            <a:endParaRPr lang="it-IT" sz="2000" b="1" u="none" dirty="0">
              <a:solidFill>
                <a:srgbClr val="133880"/>
              </a:solidFill>
              <a:latin typeface="Arial" panose="020B0604020202020204" pitchFamily="34" charset="0"/>
            </a:endParaRPr>
          </a:p>
          <a:p>
            <a:pPr marL="0" indent="0">
              <a:lnSpc>
                <a:spcPct val="90000"/>
              </a:lnSpc>
              <a:spcBef>
                <a:spcPct val="20000"/>
              </a:spcBef>
              <a:buSzPct val="90000"/>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8769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LINEE GUIDA  ANTIRICICLAGGIO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520" y="1772816"/>
            <a:ext cx="8136904" cy="2736304"/>
          </a:xfrm>
          <a:prstGeom prst="rect">
            <a:avLst/>
          </a:prstGeom>
          <a:noFill/>
          <a:ln/>
        </p:spPr>
        <p:txBody>
          <a:bodyPr/>
          <a:lstStyle/>
          <a:p>
            <a:r>
              <a:rPr lang="it-IT" sz="2000" u="none" kern="0" dirty="0" smtClean="0">
                <a:solidFill>
                  <a:srgbClr val="133880"/>
                </a:solidFill>
                <a:latin typeface="Arial" panose="020B0604020202020204" pitchFamily="34" charset="0"/>
                <a:cs typeface="Arial" panose="020B0604020202020204" pitchFamily="34" charset="0"/>
              </a:rPr>
              <a:t>Per l’adempimento degli obblighi antiriciclaggio in coerenza con le regole tecniche, il CNDCEC ha emanato</a:t>
            </a:r>
            <a:r>
              <a:rPr lang="it-IT" sz="2000" u="none" kern="0" dirty="0" smtClean="0">
                <a:solidFill>
                  <a:srgbClr val="133880"/>
                </a:solidFill>
                <a:latin typeface="Arial" panose="020B0604020202020204" pitchFamily="34" charset="0"/>
                <a:cs typeface="Arial" panose="020B0604020202020204" pitchFamily="34" charset="0"/>
              </a:rPr>
              <a:t> </a:t>
            </a:r>
            <a:r>
              <a:rPr lang="it-IT" sz="2000" u="none" kern="0" dirty="0" smtClean="0">
                <a:solidFill>
                  <a:srgbClr val="133880"/>
                </a:solidFill>
                <a:latin typeface="Arial" panose="020B0604020202020204" pitchFamily="34" charset="0"/>
                <a:cs typeface="Arial" panose="020B0604020202020204" pitchFamily="34" charset="0"/>
              </a:rPr>
              <a:t>nuove </a:t>
            </a:r>
            <a:r>
              <a:rPr lang="it-IT" sz="2000" u="none" kern="0" dirty="0">
                <a:solidFill>
                  <a:srgbClr val="133880"/>
                </a:solidFill>
                <a:latin typeface="Arial" panose="020B0604020202020204" pitchFamily="34" charset="0"/>
                <a:cs typeface="Arial" panose="020B0604020202020204" pitchFamily="34" charset="0"/>
              </a:rPr>
              <a:t>L</a:t>
            </a:r>
            <a:r>
              <a:rPr lang="it-IT" sz="2000" u="none" kern="0" dirty="0" smtClean="0">
                <a:solidFill>
                  <a:srgbClr val="133880"/>
                </a:solidFill>
                <a:latin typeface="Arial" panose="020B0604020202020204" pitchFamily="34" charset="0"/>
                <a:cs typeface="Arial" panose="020B0604020202020204" pitchFamily="34" charset="0"/>
              </a:rPr>
              <a:t>inee </a:t>
            </a:r>
            <a:r>
              <a:rPr lang="it-IT" sz="2000" u="none" kern="0" dirty="0" smtClean="0">
                <a:solidFill>
                  <a:srgbClr val="133880"/>
                </a:solidFill>
                <a:latin typeface="Arial" panose="020B0604020202020204" pitchFamily="34" charset="0"/>
                <a:cs typeface="Arial" panose="020B0604020202020204" pitchFamily="34" charset="0"/>
              </a:rPr>
              <a:t>g</a:t>
            </a:r>
            <a:r>
              <a:rPr lang="it-IT" sz="2000" u="none" kern="0" dirty="0" smtClean="0">
                <a:solidFill>
                  <a:srgbClr val="133880"/>
                </a:solidFill>
                <a:latin typeface="Arial" panose="020B0604020202020204" pitchFamily="34" charset="0"/>
                <a:cs typeface="Arial" panose="020B0604020202020204" pitchFamily="34" charset="0"/>
              </a:rPr>
              <a:t>uida (22/05/19), aventi, però, </a:t>
            </a:r>
            <a:r>
              <a:rPr lang="it-IT" sz="2000" u="none" kern="0" dirty="0">
                <a:solidFill>
                  <a:srgbClr val="133880"/>
                </a:solidFill>
                <a:latin typeface="Arial" panose="020B0604020202020204" pitchFamily="34" charset="0"/>
                <a:cs typeface="Arial" panose="020B0604020202020204" pitchFamily="34" charset="0"/>
              </a:rPr>
              <a:t>valenza meramente </a:t>
            </a:r>
            <a:r>
              <a:rPr lang="it-IT" sz="2000" u="none" kern="0" dirty="0" smtClean="0">
                <a:solidFill>
                  <a:srgbClr val="133880"/>
                </a:solidFill>
                <a:latin typeface="Arial" panose="020B0604020202020204" pitchFamily="34" charset="0"/>
                <a:cs typeface="Arial" panose="020B0604020202020204" pitchFamily="34" charset="0"/>
              </a:rPr>
              <a:t>esemplificativa</a:t>
            </a:r>
          </a:p>
          <a:p>
            <a:endParaRPr lang="it-IT" sz="2000" u="none" kern="0" dirty="0" smtClean="0">
              <a:solidFill>
                <a:srgbClr val="133880"/>
              </a:solidFill>
              <a:latin typeface="Arial" panose="020B0604020202020204" pitchFamily="34" charset="0"/>
              <a:cs typeface="Arial" panose="020B0604020202020204" pitchFamily="34" charset="0"/>
            </a:endParaRPr>
          </a:p>
          <a:p>
            <a:r>
              <a:rPr lang="it-IT" sz="2000" u="none" kern="0" dirty="0" smtClean="0">
                <a:solidFill>
                  <a:srgbClr val="133880"/>
                </a:solidFill>
                <a:latin typeface="Arial" panose="020B0604020202020204" pitchFamily="34" charset="0"/>
                <a:cs typeface="Arial" panose="020B0604020202020204" pitchFamily="34" charset="0"/>
              </a:rPr>
              <a:t>Le </a:t>
            </a:r>
            <a:r>
              <a:rPr lang="it-IT" sz="2000" u="none" kern="0" dirty="0">
                <a:solidFill>
                  <a:srgbClr val="133880"/>
                </a:solidFill>
                <a:latin typeface="Arial" panose="020B0604020202020204" pitchFamily="34" charset="0"/>
                <a:cs typeface="Arial" panose="020B0604020202020204" pitchFamily="34" charset="0"/>
              </a:rPr>
              <a:t>soluzioni operative ivi proposte sono frutto di orientamenti interpretativi maturati in assenza di specifiche indicazioni da parte delle Autorità competenti; pertanto, nel caso in cui tali Autorità diffondano interpretazioni ufficiali su specifici aspetti, le presenti L</a:t>
            </a:r>
            <a:r>
              <a:rPr lang="it-IT" sz="2000" u="none" kern="0" dirty="0" smtClean="0">
                <a:solidFill>
                  <a:srgbClr val="133880"/>
                </a:solidFill>
                <a:latin typeface="Arial" panose="020B0604020202020204" pitchFamily="34" charset="0"/>
                <a:cs typeface="Arial" panose="020B0604020202020204" pitchFamily="34" charset="0"/>
              </a:rPr>
              <a:t>inee guida </a:t>
            </a:r>
            <a:r>
              <a:rPr lang="it-IT" sz="2000" u="none" kern="0" dirty="0">
                <a:solidFill>
                  <a:srgbClr val="133880"/>
                </a:solidFill>
                <a:latin typeface="Arial" panose="020B0604020202020204" pitchFamily="34" charset="0"/>
                <a:cs typeface="Arial" panose="020B0604020202020204" pitchFamily="34" charset="0"/>
              </a:rPr>
              <a:t>saranno aggiornate in conformità a tali </a:t>
            </a:r>
            <a:r>
              <a:rPr lang="it-IT" sz="2000" u="none" kern="0" dirty="0" smtClean="0">
                <a:solidFill>
                  <a:srgbClr val="133880"/>
                </a:solidFill>
                <a:latin typeface="Arial" panose="020B0604020202020204" pitchFamily="34" charset="0"/>
                <a:cs typeface="Arial" panose="020B0604020202020204" pitchFamily="34" charset="0"/>
              </a:rPr>
              <a:t>orientamenti</a:t>
            </a:r>
            <a:endParaRPr lang="it-IT" sz="2000" u="none" kern="0" dirty="0" smtClean="0">
              <a:solidFill>
                <a:srgbClr val="133880"/>
              </a:solidFill>
              <a:latin typeface="Arial" panose="020B0604020202020204" pitchFamily="34" charset="0"/>
              <a:cs typeface="Arial" panose="020B0604020202020204" pitchFamily="34" charset="0"/>
            </a:endParaRPr>
          </a:p>
          <a:p>
            <a:endParaRPr lang="it-IT" sz="2000" u="none" kern="0" dirty="0">
              <a:solidFill>
                <a:srgbClr val="133880"/>
              </a:solidFill>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90000"/>
              </a:lnSpc>
              <a:spcBef>
                <a:spcPct val="20000"/>
              </a:spcBef>
              <a:spcAft>
                <a:spcPct val="0"/>
              </a:spcAft>
              <a:buClr>
                <a:srgbClr val="ED7D31"/>
              </a:buClr>
              <a:buSzTx/>
              <a:buFontTx/>
              <a:buChar char="-"/>
              <a:tabLst/>
              <a:defRPr/>
            </a:pPr>
            <a:endParaRPr kumimoji="0" lang="it-IT" sz="2400" b="0"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07908"/>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txBox="1">
            <a:spLocks noChangeArrowheads="1"/>
          </p:cNvSpPr>
          <p:nvPr/>
        </p:nvSpPr>
        <p:spPr bwMode="auto">
          <a:xfrm>
            <a:off x="384672" y="126876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b="1" u="none" dirty="0" smtClean="0">
                <a:solidFill>
                  <a:srgbClr val="133880"/>
                </a:solidFill>
                <a:latin typeface="Arial" panose="020B0604020202020204" pitchFamily="34" charset="0"/>
                <a:ea typeface="+mj-ea"/>
                <a:cs typeface="+mj-cs"/>
              </a:rPr>
              <a:t>Pertanto, si assume che l’adeguata verifica sia correttamente assolta con l’assunzione dei documenti indicati nella seguente tabella</a:t>
            </a:r>
            <a:endParaRPr lang="it-IT" sz="2000" b="1" u="none" dirty="0" smtClean="0">
              <a:solidFill>
                <a:srgbClr val="133880"/>
              </a:solidFill>
              <a:latin typeface="Arial" panose="020B0604020202020204" pitchFamily="34" charset="0"/>
              <a:ea typeface="+mj-ea"/>
              <a:cs typeface="+mj-cs"/>
            </a:endParaRPr>
          </a:p>
          <a:p>
            <a:pPr marL="0" indent="0">
              <a:lnSpc>
                <a:spcPct val="90000"/>
              </a:lnSpc>
              <a:spcBef>
                <a:spcPct val="20000"/>
              </a:spcBef>
              <a:buSzPct val="90000"/>
            </a:pPr>
            <a:endParaRPr lang="it-IT" sz="2000" u="none" dirty="0">
              <a:solidFill>
                <a:srgbClr val="133880"/>
              </a:solidFill>
              <a:latin typeface="Arial" panose="020B0604020202020204" pitchFamily="34" charset="0"/>
              <a:ea typeface="+mj-ea"/>
              <a:cs typeface="+mj-cs"/>
            </a:endParaRP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Questo perché, le </a:t>
            </a:r>
            <a:r>
              <a:rPr lang="it-IT" sz="2000" u="none" dirty="0">
                <a:solidFill>
                  <a:srgbClr val="133880"/>
                </a:solidFill>
                <a:latin typeface="Arial" panose="020B0604020202020204" pitchFamily="34" charset="0"/>
              </a:rPr>
              <a:t>tipologie di prestazioni professionali evidenziate nella </a:t>
            </a:r>
            <a:r>
              <a:rPr lang="it-IT" sz="2000" u="none" dirty="0">
                <a:solidFill>
                  <a:srgbClr val="133880"/>
                </a:solidFill>
                <a:latin typeface="Arial" panose="020B0604020202020204" pitchFamily="34" charset="0"/>
              </a:rPr>
              <a:t>t</a:t>
            </a:r>
            <a:r>
              <a:rPr lang="it-IT" sz="2000" u="none" dirty="0" smtClean="0">
                <a:solidFill>
                  <a:srgbClr val="133880"/>
                </a:solidFill>
                <a:latin typeface="Arial" panose="020B0604020202020204" pitchFamily="34" charset="0"/>
              </a:rPr>
              <a:t>abella </a:t>
            </a:r>
            <a:r>
              <a:rPr lang="it-IT" sz="2000" u="none" dirty="0">
                <a:solidFill>
                  <a:srgbClr val="133880"/>
                </a:solidFill>
                <a:latin typeface="Arial" panose="020B0604020202020204" pitchFamily="34" charset="0"/>
              </a:rPr>
              <a:t>1, in linea di principio, non evidenziano alcun aspetto finanziario o economico-patrimoniale e non consentono la possibilità di valutare l’ambito operativo del committente in relazione alla tipologia di prestazione </a:t>
            </a:r>
            <a:r>
              <a:rPr lang="it-IT" sz="2000" u="none" dirty="0" smtClean="0">
                <a:solidFill>
                  <a:srgbClr val="133880"/>
                </a:solidFill>
                <a:latin typeface="Arial" panose="020B0604020202020204" pitchFamily="34" charset="0"/>
              </a:rPr>
              <a:t>resa</a:t>
            </a: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r>
              <a:rPr lang="it-IT" sz="2000" u="none" dirty="0">
                <a:solidFill>
                  <a:srgbClr val="133880"/>
                </a:solidFill>
                <a:latin typeface="Arial" panose="020B0604020202020204" pitchFamily="34" charset="0"/>
              </a:rPr>
              <a:t>In coerenza con le finalità della norma, dovendo l’adeguata verifica riguardare situazioni in cui il soggetto obbligato sia messo nelle condizioni di poter valutare gli aspetti giuridici, le scelte imprenditoriali, economiche, finanziarie e patrimoniali del cliente, tali prestazioni sono state classificate a rischio “non significativo</a:t>
            </a:r>
            <a:r>
              <a:rPr lang="it-IT" sz="2000" u="none" dirty="0" smtClean="0">
                <a:solidFill>
                  <a:srgbClr val="133880"/>
                </a:solidFill>
                <a:latin typeface="Arial" panose="020B0604020202020204" pitchFamily="34" charset="0"/>
              </a:rPr>
              <a:t>”</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414537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txBox="1">
            <a:spLocks noChangeArrowheads="1"/>
          </p:cNvSpPr>
          <p:nvPr/>
        </p:nvSpPr>
        <p:spPr bwMode="auto">
          <a:xfrm>
            <a:off x="384672" y="1268760"/>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r>
              <a:rPr lang="it-IT" sz="2200" u="none" dirty="0">
                <a:solidFill>
                  <a:srgbClr val="133880"/>
                </a:solidFill>
                <a:latin typeface="Arial" panose="020B0604020202020204" pitchFamily="34" charset="0"/>
                <a:ea typeface="+mj-ea"/>
                <a:cs typeface="+mj-cs"/>
              </a:rPr>
              <a:t>Tabella 1: prestazioni a rischio inerente non </a:t>
            </a:r>
            <a:r>
              <a:rPr lang="it-IT" sz="2200" u="none" dirty="0" smtClean="0">
                <a:solidFill>
                  <a:srgbClr val="133880"/>
                </a:solidFill>
                <a:latin typeface="Arial" panose="020B0604020202020204" pitchFamily="34" charset="0"/>
                <a:ea typeface="+mj-ea"/>
                <a:cs typeface="+mj-cs"/>
              </a:rPr>
              <a:t>significativo</a:t>
            </a:r>
            <a:endParaRPr lang="it-IT" sz="2200" u="none" dirty="0">
              <a:solidFill>
                <a:srgbClr val="133880"/>
              </a:solidFill>
              <a:latin typeface="Arial" panose="020B0604020202020204" pitchFamily="34" charset="0"/>
              <a:ea typeface="+mj-ea"/>
              <a:cs typeface="+mj-cs"/>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nvPr>
        </p:nvGraphicFramePr>
        <p:xfrm>
          <a:off x="384672" y="1772816"/>
          <a:ext cx="8424938" cy="3840480"/>
        </p:xfrm>
        <a:graphic>
          <a:graphicData uri="http://schemas.openxmlformats.org/drawingml/2006/table">
            <a:tbl>
              <a:tblPr firstRow="1" bandRow="1">
                <a:tableStyleId>{5C22544A-7EE6-4342-B048-85BDC9FD1C3A}</a:tableStyleId>
              </a:tblPr>
              <a:tblGrid>
                <a:gridCol w="4896546">
                  <a:extLst>
                    <a:ext uri="{9D8B030D-6E8A-4147-A177-3AD203B41FA5}">
                      <a16:colId xmlns="" xmlns:a16="http://schemas.microsoft.com/office/drawing/2014/main" val="2580488870"/>
                    </a:ext>
                  </a:extLst>
                </a:gridCol>
                <a:gridCol w="3528392">
                  <a:extLst>
                    <a:ext uri="{9D8B030D-6E8A-4147-A177-3AD203B41FA5}">
                      <a16:colId xmlns="" xmlns:a16="http://schemas.microsoft.com/office/drawing/2014/main" val="2720981074"/>
                    </a:ext>
                  </a:extLst>
                </a:gridCol>
              </a:tblGrid>
              <a:tr h="147584">
                <a:tc>
                  <a:txBody>
                    <a:bodyPr/>
                    <a:lstStyle/>
                    <a:p>
                      <a:r>
                        <a:rPr lang="it-IT" dirty="0" smtClean="0"/>
                        <a:t>Prestazioni</a:t>
                      </a:r>
                      <a:r>
                        <a:rPr lang="it-IT" baseline="0" dirty="0" smtClean="0"/>
                        <a:t> a rischio non significativo</a:t>
                      </a:r>
                      <a:endParaRPr lang="it-IT" dirty="0"/>
                    </a:p>
                  </a:txBody>
                  <a:tcPr/>
                </a:tc>
                <a:tc>
                  <a:txBody>
                    <a:bodyPr/>
                    <a:lstStyle/>
                    <a:p>
                      <a:r>
                        <a:rPr lang="it-IT" dirty="0" smtClean="0"/>
                        <a:t>Regola</a:t>
                      </a:r>
                      <a:r>
                        <a:rPr lang="it-IT" baseline="0" dirty="0" smtClean="0"/>
                        <a:t> di condotta</a:t>
                      </a:r>
                      <a:endParaRPr lang="it-IT" dirty="0"/>
                    </a:p>
                  </a:txBody>
                  <a:tcPr/>
                </a:tc>
                <a:extLst>
                  <a:ext uri="{0D108BD9-81ED-4DB2-BD59-A6C34878D82A}">
                    <a16:rowId xmlns="" xmlns:a16="http://schemas.microsoft.com/office/drawing/2014/main" val="2629837774"/>
                  </a:ext>
                </a:extLst>
              </a:tr>
              <a:tr h="930385">
                <a:tc>
                  <a:txBody>
                    <a:bodyPr/>
                    <a:lstStyle/>
                    <a:p>
                      <a:pPr algn="just"/>
                      <a:r>
                        <a:rPr lang="it-IT" sz="1600" u="none" kern="1200" dirty="0" smtClean="0">
                          <a:solidFill>
                            <a:srgbClr val="133880"/>
                          </a:solidFill>
                          <a:latin typeface="Arial" panose="020B0604020202020204" pitchFamily="34" charset="0"/>
                          <a:ea typeface="+mn-ea"/>
                          <a:cs typeface="+mn-cs"/>
                        </a:rPr>
                        <a:t>Collegio sindacale (sindaco senza</a:t>
                      </a:r>
                      <a:r>
                        <a:rPr lang="it-IT" sz="1600" u="none" kern="1200" baseline="0" dirty="0" smtClean="0">
                          <a:solidFill>
                            <a:srgbClr val="133880"/>
                          </a:solidFill>
                          <a:latin typeface="Arial" panose="020B0604020202020204" pitchFamily="34" charset="0"/>
                          <a:ea typeface="+mn-ea"/>
                          <a:cs typeface="+mn-cs"/>
                        </a:rPr>
                        <a:t> revisione legale)</a:t>
                      </a:r>
                      <a:endParaRPr lang="it-IT" sz="1600" u="none" kern="1200" dirty="0">
                        <a:solidFill>
                          <a:srgbClr val="133880"/>
                        </a:solidFill>
                        <a:latin typeface="Arial" panose="020B0604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Acquisizione di copia del verbale di nomina e conservazione nel fascicolo intestato al</a:t>
                      </a:r>
                      <a:r>
                        <a:rPr lang="it-IT" sz="1600" u="none" kern="1200" baseline="0" dirty="0" smtClean="0">
                          <a:solidFill>
                            <a:srgbClr val="133880"/>
                          </a:solidFill>
                          <a:latin typeface="Arial" panose="020B0604020202020204" pitchFamily="34" charset="0"/>
                          <a:ea typeface="+mn-ea"/>
                          <a:cs typeface="+mn-cs"/>
                        </a:rPr>
                        <a:t> cliente</a:t>
                      </a:r>
                      <a:r>
                        <a:rPr lang="it-IT" sz="1600" u="none" kern="1200" dirty="0" smtClean="0">
                          <a:solidFill>
                            <a:srgbClr val="133880"/>
                          </a:solidFill>
                          <a:latin typeface="Arial" panose="020B0604020202020204" pitchFamily="34" charset="0"/>
                          <a:ea typeface="+mn-ea"/>
                          <a:cs typeface="+mn-cs"/>
                        </a:rPr>
                        <a:t>	</a:t>
                      </a:r>
                    </a:p>
                    <a:p>
                      <a:pPr algn="ctr"/>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1554918470"/>
                  </a:ext>
                </a:extLst>
              </a:tr>
              <a:tr h="12317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Apposizione del visto di conformità su dichiarazioni fiscali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Acquisizione di copia del documento di identità del cliente e conservazione nel fascicolo del cliente </a:t>
                      </a:r>
                      <a:r>
                        <a:rPr lang="it-IT" sz="1800" b="0" i="0" u="none" strike="noStrike" kern="1200" baseline="0" dirty="0" smtClean="0">
                          <a:solidFill>
                            <a:schemeClr val="dk1"/>
                          </a:solidFill>
                          <a:latin typeface="+mn-lt"/>
                          <a:ea typeface="+mn-ea"/>
                          <a:cs typeface="+mn-cs"/>
                        </a:rPr>
                        <a:t>	</a:t>
                      </a:r>
                    </a:p>
                    <a:p>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3439827152"/>
                  </a:ext>
                </a:extLst>
              </a:tr>
              <a:tr h="435616">
                <a:tc>
                  <a:txBody>
                    <a:bodyPr/>
                    <a:lstStyle/>
                    <a:p>
                      <a:pPr algn="just"/>
                      <a:r>
                        <a:rPr lang="it-IT" sz="1600" u="none" kern="1200" dirty="0" smtClean="0">
                          <a:solidFill>
                            <a:srgbClr val="133880"/>
                          </a:solidFill>
                          <a:latin typeface="Arial" panose="020B0604020202020204" pitchFamily="34" charset="0"/>
                          <a:ea typeface="+mn-ea"/>
                          <a:cs typeface="+mn-cs"/>
                        </a:rPr>
                        <a:t>Predisposizione di interpelli con richiesta di chiarimenti interpretativi circa l’applicazione di norme, ancorché contestualizzati a casi concreti con inoltro a Ministeri e Agenzie fiscali	</a:t>
                      </a:r>
                    </a:p>
                  </a:txBody>
                  <a:tcPr/>
                </a:tc>
                <a:tc>
                  <a:txBody>
                    <a:bodyPr/>
                    <a:lstStyle/>
                    <a:p>
                      <a:pPr algn="just"/>
                      <a:r>
                        <a:rPr lang="it-IT" sz="1600" u="none" kern="1200" dirty="0" smtClean="0">
                          <a:solidFill>
                            <a:srgbClr val="133880"/>
                          </a:solidFill>
                          <a:latin typeface="Arial" panose="020B0604020202020204" pitchFamily="34" charset="0"/>
                          <a:ea typeface="+mn-ea"/>
                          <a:cs typeface="+mn-cs"/>
                        </a:rPr>
                        <a:t>Acquisizione di copia del documento di identità del cliente e conservazione nel fascicolo del cliente </a:t>
                      </a:r>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1967004344"/>
                  </a:ext>
                </a:extLst>
              </a:tr>
            </a:tbl>
          </a:graphicData>
        </a:graphic>
      </p:graphicFrame>
    </p:spTree>
    <p:extLst>
      <p:ext uri="{BB962C8B-B14F-4D97-AF65-F5344CB8AC3E}">
        <p14:creationId xmlns:p14="http://schemas.microsoft.com/office/powerpoint/2010/main" val="187019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7116" y="1204856"/>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1: prestazioni a rischio inerente non significativo</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ext uri="{D42A27DB-BD31-4B8C-83A1-F6EECF244321}">
                <p14:modId xmlns:p14="http://schemas.microsoft.com/office/powerpoint/2010/main" val="1605713673"/>
              </p:ext>
            </p:extLst>
          </p:nvPr>
        </p:nvGraphicFramePr>
        <p:xfrm>
          <a:off x="323528" y="1615400"/>
          <a:ext cx="8424938" cy="4693920"/>
        </p:xfrm>
        <a:graphic>
          <a:graphicData uri="http://schemas.openxmlformats.org/drawingml/2006/table">
            <a:tbl>
              <a:tblPr firstRow="1" bandRow="1">
                <a:tableStyleId>{5C22544A-7EE6-4342-B048-85BDC9FD1C3A}</a:tableStyleId>
              </a:tblPr>
              <a:tblGrid>
                <a:gridCol w="4896546">
                  <a:extLst>
                    <a:ext uri="{9D8B030D-6E8A-4147-A177-3AD203B41FA5}">
                      <a16:colId xmlns="" xmlns:a16="http://schemas.microsoft.com/office/drawing/2014/main" val="2580488870"/>
                    </a:ext>
                  </a:extLst>
                </a:gridCol>
                <a:gridCol w="3528392">
                  <a:extLst>
                    <a:ext uri="{9D8B030D-6E8A-4147-A177-3AD203B41FA5}">
                      <a16:colId xmlns="" xmlns:a16="http://schemas.microsoft.com/office/drawing/2014/main" val="2720981074"/>
                    </a:ext>
                  </a:extLst>
                </a:gridCol>
              </a:tblGrid>
              <a:tr h="147584">
                <a:tc>
                  <a:txBody>
                    <a:bodyPr/>
                    <a:lstStyle/>
                    <a:p>
                      <a:r>
                        <a:rPr lang="it-IT" dirty="0" smtClean="0"/>
                        <a:t>Prestazioni</a:t>
                      </a:r>
                      <a:r>
                        <a:rPr lang="it-IT" baseline="0" dirty="0" smtClean="0"/>
                        <a:t> a rischio non significativo</a:t>
                      </a:r>
                      <a:endParaRPr lang="it-IT" dirty="0"/>
                    </a:p>
                  </a:txBody>
                  <a:tcPr/>
                </a:tc>
                <a:tc>
                  <a:txBody>
                    <a:bodyPr/>
                    <a:lstStyle/>
                    <a:p>
                      <a:r>
                        <a:rPr lang="it-IT" dirty="0" smtClean="0"/>
                        <a:t>Regola</a:t>
                      </a:r>
                      <a:r>
                        <a:rPr lang="it-IT" baseline="0" dirty="0" smtClean="0"/>
                        <a:t> di condotta</a:t>
                      </a:r>
                      <a:endParaRPr lang="it-IT" dirty="0"/>
                    </a:p>
                  </a:txBody>
                  <a:tcPr/>
                </a:tc>
                <a:extLst>
                  <a:ext uri="{0D108BD9-81ED-4DB2-BD59-A6C34878D82A}">
                    <a16:rowId xmlns="" xmlns:a16="http://schemas.microsoft.com/office/drawing/2014/main" val="2629837774"/>
                  </a:ext>
                </a:extLst>
              </a:tr>
              <a:tr h="9303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Risposte a quesiti di carattere fiscale e societario con cui si chiede quale sia la corretta soluzione in base a norme di legge della fattispecie prospettata. Il quesito può essere astratto o contestualizzato con dati oggettivi (anagrafici e di valore). Pareri pro-</a:t>
                      </a:r>
                      <a:r>
                        <a:rPr lang="it-IT" sz="1600" u="none" kern="1200" dirty="0" err="1" smtClean="0">
                          <a:solidFill>
                            <a:srgbClr val="133880"/>
                          </a:solidFill>
                          <a:latin typeface="Arial" panose="020B0604020202020204" pitchFamily="34" charset="0"/>
                          <a:ea typeface="+mn-ea"/>
                          <a:cs typeface="+mn-cs"/>
                        </a:rPr>
                        <a:t>veritate</a:t>
                      </a:r>
                      <a:r>
                        <a:rPr lang="it-IT" sz="1600" u="none" kern="1200" dirty="0" smtClean="0">
                          <a:solidFill>
                            <a:srgbClr val="133880"/>
                          </a:solidFill>
                          <a:latin typeface="Arial" panose="020B0604020202020204" pitchFamily="34" charset="0"/>
                          <a:ea typeface="+mn-ea"/>
                          <a:cs typeface="+mn-cs"/>
                        </a:rPr>
                        <a:t>.	</a:t>
                      </a:r>
                    </a:p>
                    <a:p>
                      <a:pPr algn="just"/>
                      <a:endParaRPr lang="it-IT" sz="1600" u="none" kern="1200" dirty="0">
                        <a:solidFill>
                          <a:srgbClr val="133880"/>
                        </a:solidFill>
                        <a:latin typeface="Arial" panose="020B0604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Acquisizione di copia del documento</a:t>
                      </a:r>
                      <a:r>
                        <a:rPr lang="it-IT" sz="1600" u="none" kern="1200" baseline="0" dirty="0" smtClean="0">
                          <a:solidFill>
                            <a:srgbClr val="133880"/>
                          </a:solidFill>
                          <a:latin typeface="Arial" panose="020B0604020202020204" pitchFamily="34" charset="0"/>
                          <a:ea typeface="+mn-ea"/>
                          <a:cs typeface="+mn-cs"/>
                        </a:rPr>
                        <a:t> di identità del cliente da conservare nel fascicolo del cliente</a:t>
                      </a:r>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1554918470"/>
                  </a:ext>
                </a:extLst>
              </a:tr>
              <a:tr h="1231737">
                <a:tc>
                  <a:txBody>
                    <a:bodyPr/>
                    <a:lstStyle/>
                    <a:p>
                      <a:pPr algn="just"/>
                      <a:r>
                        <a:rPr lang="it-IT" sz="1600" u="none" kern="1200" dirty="0" smtClean="0">
                          <a:solidFill>
                            <a:srgbClr val="133880"/>
                          </a:solidFill>
                          <a:latin typeface="Arial" panose="020B0604020202020204" pitchFamily="34" charset="0"/>
                          <a:ea typeface="+mn-ea"/>
                          <a:cs typeface="+mn-cs"/>
                        </a:rPr>
                        <a:t>Curatore, commissario giudiziale, commissario liquidatore in procedure concorsuali (art. 182 </a:t>
                      </a:r>
                      <a:r>
                        <a:rPr lang="it-IT" sz="1600" u="none" kern="1200" dirty="0" err="1" smtClean="0">
                          <a:solidFill>
                            <a:srgbClr val="133880"/>
                          </a:solidFill>
                          <a:latin typeface="Arial" panose="020B0604020202020204" pitchFamily="34" charset="0"/>
                          <a:ea typeface="+mn-ea"/>
                          <a:cs typeface="+mn-cs"/>
                        </a:rPr>
                        <a:t>l.f.</a:t>
                      </a:r>
                      <a:r>
                        <a:rPr lang="it-IT" sz="1600" u="none" kern="1200" dirty="0" smtClean="0">
                          <a:solidFill>
                            <a:srgbClr val="133880"/>
                          </a:solidFill>
                          <a:latin typeface="Arial" panose="020B0604020202020204" pitchFamily="34" charset="0"/>
                          <a:ea typeface="+mn-ea"/>
                          <a:cs typeface="+mn-cs"/>
                        </a:rPr>
                        <a:t>)</a:t>
                      </a:r>
                    </a:p>
                    <a:p>
                      <a:pPr algn="just"/>
                      <a:r>
                        <a:rPr lang="it-IT" sz="1600" u="none" kern="1200" dirty="0" smtClean="0">
                          <a:solidFill>
                            <a:srgbClr val="133880"/>
                          </a:solidFill>
                          <a:latin typeface="Arial" panose="020B0604020202020204" pitchFamily="34" charset="0"/>
                          <a:ea typeface="+mn-ea"/>
                          <a:cs typeface="+mn-cs"/>
                        </a:rPr>
                        <a:t>Liquidatore di società nominato dal tribunale (ex artt. 2487 e 2487-bis c.c.)</a:t>
                      </a:r>
                    </a:p>
                    <a:p>
                      <a:pPr algn="just"/>
                      <a:r>
                        <a:rPr lang="it-IT" sz="1600" u="none" kern="1200" dirty="0" smtClean="0">
                          <a:solidFill>
                            <a:srgbClr val="133880"/>
                          </a:solidFill>
                          <a:latin typeface="Arial" panose="020B0604020202020204" pitchFamily="34" charset="0"/>
                          <a:ea typeface="+mn-ea"/>
                          <a:cs typeface="+mn-cs"/>
                        </a:rPr>
                        <a:t>Amministratore giudiziario ex art. 2 DLgs.14/2010</a:t>
                      </a:r>
                    </a:p>
                    <a:p>
                      <a:pPr algn="just"/>
                      <a:r>
                        <a:rPr lang="it-IT" sz="1600" u="none" kern="1200" dirty="0" smtClean="0">
                          <a:solidFill>
                            <a:srgbClr val="133880"/>
                          </a:solidFill>
                          <a:latin typeface="Arial" panose="020B0604020202020204" pitchFamily="34" charset="0"/>
                          <a:ea typeface="+mn-ea"/>
                          <a:cs typeface="+mn-cs"/>
                        </a:rPr>
                        <a:t>Commissario giudiziale nelle amministrazioni straordinarie </a:t>
                      </a:r>
                    </a:p>
                    <a:p>
                      <a:pPr algn="just"/>
                      <a:r>
                        <a:rPr lang="it-IT" sz="1600" u="none" kern="1200" dirty="0" smtClean="0">
                          <a:solidFill>
                            <a:srgbClr val="133880"/>
                          </a:solidFill>
                          <a:latin typeface="Arial" panose="020B0604020202020204" pitchFamily="34" charset="0"/>
                          <a:ea typeface="+mn-ea"/>
                          <a:cs typeface="+mn-cs"/>
                        </a:rPr>
                        <a:t>Ausiliario del giudice incaricato di perizie e consulenze tecniche in ambito civile e penale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Acquisizione e conservazione di una copia della nomina da parte dell’autorità giudiziaria</a:t>
                      </a:r>
                      <a:r>
                        <a:rPr lang="it-IT" sz="1800" b="0" i="0" u="none" strike="noStrike" kern="1200" baseline="0" dirty="0" smtClean="0">
                          <a:solidFill>
                            <a:schemeClr val="dk1"/>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	</a:t>
                      </a:r>
                    </a:p>
                    <a:p>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3439827152"/>
                  </a:ext>
                </a:extLst>
              </a:tr>
            </a:tbl>
          </a:graphicData>
        </a:graphic>
      </p:graphicFrame>
    </p:spTree>
    <p:extLst>
      <p:ext uri="{BB962C8B-B14F-4D97-AF65-F5344CB8AC3E}">
        <p14:creationId xmlns:p14="http://schemas.microsoft.com/office/powerpoint/2010/main" val="290979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30703" y="1213542"/>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1: prestazioni a rischio inerente non significativo</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ext uri="{D42A27DB-BD31-4B8C-83A1-F6EECF244321}">
                <p14:modId xmlns:p14="http://schemas.microsoft.com/office/powerpoint/2010/main" val="4113599192"/>
              </p:ext>
            </p:extLst>
          </p:nvPr>
        </p:nvGraphicFramePr>
        <p:xfrm>
          <a:off x="347471" y="1711183"/>
          <a:ext cx="8424938" cy="4511040"/>
        </p:xfrm>
        <a:graphic>
          <a:graphicData uri="http://schemas.openxmlformats.org/drawingml/2006/table">
            <a:tbl>
              <a:tblPr firstRow="1" bandRow="1">
                <a:tableStyleId>{5C22544A-7EE6-4342-B048-85BDC9FD1C3A}</a:tableStyleId>
              </a:tblPr>
              <a:tblGrid>
                <a:gridCol w="4896546">
                  <a:extLst>
                    <a:ext uri="{9D8B030D-6E8A-4147-A177-3AD203B41FA5}">
                      <a16:colId xmlns="" xmlns:a16="http://schemas.microsoft.com/office/drawing/2014/main" val="2580488870"/>
                    </a:ext>
                  </a:extLst>
                </a:gridCol>
                <a:gridCol w="3528392">
                  <a:extLst>
                    <a:ext uri="{9D8B030D-6E8A-4147-A177-3AD203B41FA5}">
                      <a16:colId xmlns="" xmlns:a16="http://schemas.microsoft.com/office/drawing/2014/main" val="2720981074"/>
                    </a:ext>
                  </a:extLst>
                </a:gridCol>
              </a:tblGrid>
              <a:tr h="147584">
                <a:tc>
                  <a:txBody>
                    <a:bodyPr/>
                    <a:lstStyle/>
                    <a:p>
                      <a:r>
                        <a:rPr lang="it-IT" dirty="0" smtClean="0"/>
                        <a:t>Prestazioni</a:t>
                      </a:r>
                      <a:r>
                        <a:rPr lang="it-IT" baseline="0" dirty="0" smtClean="0"/>
                        <a:t> a rischio non significativo</a:t>
                      </a:r>
                      <a:endParaRPr lang="it-IT" dirty="0"/>
                    </a:p>
                  </a:txBody>
                  <a:tcPr/>
                </a:tc>
                <a:tc>
                  <a:txBody>
                    <a:bodyPr/>
                    <a:lstStyle/>
                    <a:p>
                      <a:r>
                        <a:rPr lang="it-IT" dirty="0" smtClean="0"/>
                        <a:t>Regola</a:t>
                      </a:r>
                      <a:r>
                        <a:rPr lang="it-IT" baseline="0" dirty="0" smtClean="0"/>
                        <a:t> di condotta</a:t>
                      </a:r>
                      <a:endParaRPr lang="it-IT" dirty="0"/>
                    </a:p>
                  </a:txBody>
                  <a:tcPr/>
                </a:tc>
                <a:extLst>
                  <a:ext uri="{0D108BD9-81ED-4DB2-BD59-A6C34878D82A}">
                    <a16:rowId xmlns="" xmlns:a16="http://schemas.microsoft.com/office/drawing/2014/main" val="2629837774"/>
                  </a:ext>
                </a:extLst>
              </a:tr>
              <a:tr h="930385">
                <a:tc>
                  <a:txBody>
                    <a:bodyPr/>
                    <a:lstStyle/>
                    <a:p>
                      <a:pPr algn="just"/>
                      <a:r>
                        <a:rPr lang="it-IT" sz="1600" u="none" kern="1200" dirty="0" smtClean="0">
                          <a:solidFill>
                            <a:srgbClr val="133880"/>
                          </a:solidFill>
                          <a:latin typeface="Arial" panose="020B0604020202020204" pitchFamily="34" charset="0"/>
                          <a:ea typeface="+mn-ea"/>
                          <a:cs typeface="+mn-cs"/>
                        </a:rPr>
                        <a:t>Amministratore giudiziario (ex art. 2409 c.c.) </a:t>
                      </a:r>
                    </a:p>
                    <a:p>
                      <a:pPr algn="just"/>
                      <a:r>
                        <a:rPr lang="it-IT" sz="1600" u="none" kern="1200" dirty="0" smtClean="0">
                          <a:solidFill>
                            <a:srgbClr val="133880"/>
                          </a:solidFill>
                          <a:latin typeface="Arial" panose="020B0604020202020204" pitchFamily="34" charset="0"/>
                          <a:ea typeface="+mn-ea"/>
                          <a:cs typeface="+mn-cs"/>
                        </a:rPr>
                        <a:t>Operazioni di vendita di beni mobili registrati e immobili nonché formazione del progetto di distribuzione, ex art. 2, co. 3, </a:t>
                      </a:r>
                      <a:r>
                        <a:rPr lang="it-IT" sz="1600" u="none" kern="1200" dirty="0" err="1" smtClean="0">
                          <a:solidFill>
                            <a:srgbClr val="133880"/>
                          </a:solidFill>
                          <a:latin typeface="Arial" panose="020B0604020202020204" pitchFamily="34" charset="0"/>
                          <a:ea typeface="+mn-ea"/>
                          <a:cs typeface="+mn-cs"/>
                        </a:rPr>
                        <a:t>lett</a:t>
                      </a:r>
                      <a:r>
                        <a:rPr lang="it-IT" sz="1600" u="none" kern="1200" dirty="0" smtClean="0">
                          <a:solidFill>
                            <a:srgbClr val="133880"/>
                          </a:solidFill>
                          <a:latin typeface="Arial" panose="020B0604020202020204" pitchFamily="34" charset="0"/>
                          <a:ea typeface="+mn-ea"/>
                          <a:cs typeface="+mn-cs"/>
                        </a:rPr>
                        <a:t>. e), l. n. 80/2005 </a:t>
                      </a:r>
                    </a:p>
                    <a:p>
                      <a:pPr algn="just"/>
                      <a:r>
                        <a:rPr lang="it-IT" sz="1600" u="none" kern="1200" dirty="0" smtClean="0">
                          <a:solidFill>
                            <a:srgbClr val="133880"/>
                          </a:solidFill>
                          <a:latin typeface="Arial" panose="020B0604020202020204" pitchFamily="34" charset="0"/>
                          <a:ea typeface="+mn-ea"/>
                          <a:cs typeface="+mn-cs"/>
                        </a:rPr>
                        <a:t>Custode giudiziale di beni ed aziende (art. 560, art. 676  </a:t>
                      </a:r>
                      <a:r>
                        <a:rPr lang="it-IT" sz="1600" u="none" kern="1200" dirty="0" err="1" smtClean="0">
                          <a:solidFill>
                            <a:srgbClr val="133880"/>
                          </a:solidFill>
                          <a:latin typeface="Arial" panose="020B0604020202020204" pitchFamily="34" charset="0"/>
                          <a:ea typeface="+mn-ea"/>
                          <a:cs typeface="+mn-cs"/>
                        </a:rPr>
                        <a:t>c.p.c.</a:t>
                      </a:r>
                      <a:r>
                        <a:rPr lang="it-IT" sz="1600" u="none" kern="1200" dirty="0" smtClean="0">
                          <a:solidFill>
                            <a:srgbClr val="133880"/>
                          </a:solidFill>
                          <a:latin typeface="Arial" panose="020B0604020202020204" pitchFamily="34" charset="0"/>
                          <a:ea typeface="+mn-ea"/>
                          <a:cs typeface="+mn-cs"/>
                        </a:rPr>
                        <a:t>)</a:t>
                      </a:r>
                    </a:p>
                    <a:p>
                      <a:pPr algn="just"/>
                      <a:r>
                        <a:rPr lang="it-IT" sz="1600" u="none" kern="1200" dirty="0" smtClean="0">
                          <a:solidFill>
                            <a:srgbClr val="133880"/>
                          </a:solidFill>
                          <a:latin typeface="Arial" panose="020B0604020202020204" pitchFamily="34" charset="0"/>
                          <a:ea typeface="+mn-ea"/>
                          <a:cs typeface="+mn-cs"/>
                        </a:rPr>
                        <a:t>Redazione di stime, giurate e non, su incarico dell’autorità giudiziale (art. 193 </a:t>
                      </a:r>
                      <a:r>
                        <a:rPr lang="it-IT" sz="1600" u="none" kern="1200" dirty="0" err="1" smtClean="0">
                          <a:solidFill>
                            <a:srgbClr val="133880"/>
                          </a:solidFill>
                          <a:latin typeface="Arial" panose="020B0604020202020204" pitchFamily="34" charset="0"/>
                          <a:ea typeface="+mn-ea"/>
                          <a:cs typeface="+mn-cs"/>
                        </a:rPr>
                        <a:t>c.p.c.</a:t>
                      </a:r>
                      <a:r>
                        <a:rPr lang="it-IT" sz="1600" u="none" kern="1200" dirty="0" smtClean="0">
                          <a:solidFill>
                            <a:srgbClr val="133880"/>
                          </a:solidFill>
                          <a:latin typeface="Arial" panose="020B0604020202020204" pitchFamily="34" charset="0"/>
                          <a:ea typeface="+mn-ea"/>
                          <a:cs typeface="+mn-cs"/>
                        </a:rPr>
                        <a:t>)</a:t>
                      </a:r>
                    </a:p>
                    <a:p>
                      <a:pPr algn="just"/>
                      <a:r>
                        <a:rPr lang="it-IT" sz="1600" u="none" kern="1200" dirty="0" smtClean="0">
                          <a:solidFill>
                            <a:srgbClr val="133880"/>
                          </a:solidFill>
                          <a:latin typeface="Arial" panose="020B0604020202020204" pitchFamily="34" charset="0"/>
                          <a:ea typeface="+mn-ea"/>
                          <a:cs typeface="+mn-cs"/>
                        </a:rPr>
                        <a:t>Componente Organismo di Composizione della crisi ex legge 3/2012 	</a:t>
                      </a:r>
                    </a:p>
                    <a:p>
                      <a:pPr algn="just"/>
                      <a:endParaRPr lang="it-IT" sz="1600" u="none" kern="1200" dirty="0">
                        <a:solidFill>
                          <a:srgbClr val="133880"/>
                        </a:solidFill>
                        <a:latin typeface="Arial" panose="020B0604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Acquisizione e conservazione di una copia della nomina da parte dell’autorità giudiziaria</a:t>
                      </a:r>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1554918470"/>
                  </a:ext>
                </a:extLst>
              </a:tr>
              <a:tr h="1231737">
                <a:tc>
                  <a:txBody>
                    <a:bodyPr/>
                    <a:lstStyle/>
                    <a:p>
                      <a:r>
                        <a:rPr lang="it-IT" sz="1600" u="none" kern="1200" dirty="0" smtClean="0">
                          <a:solidFill>
                            <a:srgbClr val="133880"/>
                          </a:solidFill>
                          <a:latin typeface="Arial" panose="020B0604020202020204" pitchFamily="34" charset="0"/>
                          <a:ea typeface="+mn-ea"/>
                          <a:cs typeface="+mn-cs"/>
                        </a:rPr>
                        <a:t>Docenze a corsi, convegni, master e simili anche mediante formazione a distanza</a:t>
                      </a:r>
                    </a:p>
                    <a:p>
                      <a:r>
                        <a:rPr lang="it-IT" sz="1600" u="none" kern="1200" dirty="0" smtClean="0">
                          <a:solidFill>
                            <a:srgbClr val="133880"/>
                          </a:solidFill>
                          <a:latin typeface="Arial" panose="020B0604020202020204" pitchFamily="34" charset="0"/>
                          <a:ea typeface="+mn-ea"/>
                          <a:cs typeface="+mn-cs"/>
                        </a:rPr>
                        <a:t>Direzione, coordinamento e/o consulenza scientifica per l’organizzazione di attività di formazione in aula o a distanza</a:t>
                      </a:r>
                      <a:r>
                        <a:rPr lang="it-IT" sz="1800" b="0" i="0" u="none" strike="noStrike" kern="1200" baseline="0" dirty="0" smtClean="0">
                          <a:solidFill>
                            <a:schemeClr val="dk1"/>
                          </a:solidFill>
                          <a:latin typeface="+mn-lt"/>
                          <a:ea typeface="+mn-ea"/>
                          <a:cs typeface="+mn-cs"/>
                        </a:rPr>
                        <a:t>	</a:t>
                      </a:r>
                      <a:r>
                        <a:rPr lang="it-IT" sz="1600" u="none" kern="1200" dirty="0" smtClean="0">
                          <a:solidFill>
                            <a:srgbClr val="133880"/>
                          </a:solidFill>
                          <a:latin typeface="Arial" panose="020B0604020202020204" pitchFamily="34" charset="0"/>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Acquisizione e conservazione di copia dell’incarico professionale </a:t>
                      </a:r>
                      <a:r>
                        <a:rPr lang="it-IT" sz="1800" b="0" i="0" u="none" strike="noStrike" kern="1200" baseline="0" dirty="0" smtClean="0">
                          <a:solidFill>
                            <a:schemeClr val="dk1"/>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800" b="0" i="0" u="none" strike="noStrike" kern="1200" baseline="0" dirty="0" smtClean="0">
                          <a:solidFill>
                            <a:schemeClr val="dk1"/>
                          </a:solidFill>
                          <a:latin typeface="+mn-lt"/>
                          <a:ea typeface="+mn-ea"/>
                          <a:cs typeface="+mn-cs"/>
                        </a:rPr>
                        <a:t>	</a:t>
                      </a:r>
                    </a:p>
                    <a:p>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3439827152"/>
                  </a:ext>
                </a:extLst>
              </a:tr>
            </a:tbl>
          </a:graphicData>
        </a:graphic>
      </p:graphicFrame>
    </p:spTree>
    <p:extLst>
      <p:ext uri="{BB962C8B-B14F-4D97-AF65-F5344CB8AC3E}">
        <p14:creationId xmlns:p14="http://schemas.microsoft.com/office/powerpoint/2010/main" val="233390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30703" y="1213542"/>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1: prestazioni a rischio inerente non significativo</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ext uri="{D42A27DB-BD31-4B8C-83A1-F6EECF244321}">
                <p14:modId xmlns:p14="http://schemas.microsoft.com/office/powerpoint/2010/main" val="3534050778"/>
              </p:ext>
            </p:extLst>
          </p:nvPr>
        </p:nvGraphicFramePr>
        <p:xfrm>
          <a:off x="330703" y="1608192"/>
          <a:ext cx="8424938" cy="4937760"/>
        </p:xfrm>
        <a:graphic>
          <a:graphicData uri="http://schemas.openxmlformats.org/drawingml/2006/table">
            <a:tbl>
              <a:tblPr firstRow="1" bandRow="1">
                <a:tableStyleId>{5C22544A-7EE6-4342-B048-85BDC9FD1C3A}</a:tableStyleId>
              </a:tblPr>
              <a:tblGrid>
                <a:gridCol w="4896546">
                  <a:extLst>
                    <a:ext uri="{9D8B030D-6E8A-4147-A177-3AD203B41FA5}">
                      <a16:colId xmlns="" xmlns:a16="http://schemas.microsoft.com/office/drawing/2014/main" val="2580488870"/>
                    </a:ext>
                  </a:extLst>
                </a:gridCol>
                <a:gridCol w="3528392">
                  <a:extLst>
                    <a:ext uri="{9D8B030D-6E8A-4147-A177-3AD203B41FA5}">
                      <a16:colId xmlns="" xmlns:a16="http://schemas.microsoft.com/office/drawing/2014/main" val="2720981074"/>
                    </a:ext>
                  </a:extLst>
                </a:gridCol>
              </a:tblGrid>
              <a:tr h="147584">
                <a:tc>
                  <a:txBody>
                    <a:bodyPr/>
                    <a:lstStyle/>
                    <a:p>
                      <a:pPr algn="just"/>
                      <a:r>
                        <a:rPr lang="it-IT" dirty="0" smtClean="0"/>
                        <a:t>Prestazioni</a:t>
                      </a:r>
                      <a:r>
                        <a:rPr lang="it-IT" baseline="0" dirty="0" smtClean="0"/>
                        <a:t> a rischio non significativo</a:t>
                      </a:r>
                      <a:endParaRPr lang="it-IT" dirty="0"/>
                    </a:p>
                  </a:txBody>
                  <a:tcPr/>
                </a:tc>
                <a:tc>
                  <a:txBody>
                    <a:bodyPr/>
                    <a:lstStyle/>
                    <a:p>
                      <a:r>
                        <a:rPr lang="it-IT" dirty="0" smtClean="0"/>
                        <a:t>Regola</a:t>
                      </a:r>
                      <a:r>
                        <a:rPr lang="it-IT" baseline="0" dirty="0" smtClean="0"/>
                        <a:t> di condotta</a:t>
                      </a:r>
                      <a:endParaRPr lang="it-IT" dirty="0"/>
                    </a:p>
                  </a:txBody>
                  <a:tcPr/>
                </a:tc>
                <a:extLst>
                  <a:ext uri="{0D108BD9-81ED-4DB2-BD59-A6C34878D82A}">
                    <a16:rowId xmlns="" xmlns:a16="http://schemas.microsoft.com/office/drawing/2014/main" val="2629837774"/>
                  </a:ext>
                </a:extLst>
              </a:tr>
              <a:tr h="930385">
                <a:tc>
                  <a:txBody>
                    <a:bodyPr/>
                    <a:lstStyle/>
                    <a:p>
                      <a:pPr algn="just"/>
                      <a:r>
                        <a:rPr lang="it-IT" sz="1600" u="none" kern="1200" dirty="0" smtClean="0">
                          <a:solidFill>
                            <a:srgbClr val="133880"/>
                          </a:solidFill>
                          <a:latin typeface="Arial" panose="020B0604020202020204" pitchFamily="34" charset="0"/>
                          <a:ea typeface="+mn-ea"/>
                          <a:cs typeface="+mn-cs"/>
                        </a:rPr>
                        <a:t>Partecipazione a comitati di redazione e/o comitati scientifici di riviste, periodici, libri e giornali sia cartacei che sul web.</a:t>
                      </a:r>
                    </a:p>
                    <a:p>
                      <a:pPr algn="just"/>
                      <a:r>
                        <a:rPr lang="it-IT" sz="1600" u="none" kern="1200" dirty="0" smtClean="0">
                          <a:solidFill>
                            <a:srgbClr val="133880"/>
                          </a:solidFill>
                          <a:latin typeface="Arial" panose="020B0604020202020204" pitchFamily="34" charset="0"/>
                          <a:ea typeface="+mn-ea"/>
                          <a:cs typeface="+mn-cs"/>
                        </a:rPr>
                        <a:t>Redazione e aggiornamento di libri o di articoli e saggi su giornali, riviste, libri e banche dati.</a:t>
                      </a:r>
                    </a:p>
                    <a:p>
                      <a:pPr algn="just"/>
                      <a:r>
                        <a:rPr lang="it-IT" sz="1600" u="none" kern="1200" dirty="0" smtClean="0">
                          <a:solidFill>
                            <a:srgbClr val="133880"/>
                          </a:solidFill>
                          <a:latin typeface="Arial" panose="020B0604020202020204" pitchFamily="34" charset="0"/>
                          <a:ea typeface="+mn-ea"/>
                          <a:cs typeface="+mn-cs"/>
                        </a:rPr>
                        <a:t>Direzione e/o coordinamento di riviste, periodici, libri, giornali cartacei e on-line, banche dati.</a:t>
                      </a:r>
                    </a:p>
                    <a:p>
                      <a:pPr algn="just"/>
                      <a:r>
                        <a:rPr lang="it-IT" sz="1600" u="none" kern="1200" dirty="0" smtClean="0">
                          <a:solidFill>
                            <a:srgbClr val="133880"/>
                          </a:solidFill>
                          <a:latin typeface="Arial" panose="020B0604020202020204" pitchFamily="34" charset="0"/>
                          <a:ea typeface="+mn-ea"/>
                          <a:cs typeface="+mn-cs"/>
                        </a:rPr>
                        <a:t>Gestione di rubriche tematiche e/o di risposta a quesiti e/o chat su riviste, periodici, libri, giornali, banche dati, portali, ecc..</a:t>
                      </a:r>
                    </a:p>
                    <a:p>
                      <a:pPr algn="just"/>
                      <a:r>
                        <a:rPr lang="it-IT" sz="1600" u="none" kern="1200" dirty="0" smtClean="0">
                          <a:solidFill>
                            <a:srgbClr val="133880"/>
                          </a:solidFill>
                          <a:latin typeface="Arial" panose="020B0604020202020204" pitchFamily="34" charset="0"/>
                          <a:ea typeface="+mn-ea"/>
                          <a:cs typeface="+mn-cs"/>
                        </a:rPr>
                        <a:t>Pareri giuridici pro-</a:t>
                      </a:r>
                      <a:r>
                        <a:rPr lang="it-IT" sz="1600" u="none" kern="1200" dirty="0" err="1" smtClean="0">
                          <a:solidFill>
                            <a:srgbClr val="133880"/>
                          </a:solidFill>
                          <a:latin typeface="Arial" panose="020B0604020202020204" pitchFamily="34" charset="0"/>
                          <a:ea typeface="+mn-ea"/>
                          <a:cs typeface="+mn-cs"/>
                        </a:rPr>
                        <a:t>veritate</a:t>
                      </a:r>
                      <a:r>
                        <a:rPr lang="it-IT" sz="1600" u="none" kern="1200" dirty="0" smtClean="0">
                          <a:solidFill>
                            <a:srgbClr val="133880"/>
                          </a:solidFill>
                          <a:latin typeface="Arial" panose="020B0604020202020204" pitchFamily="34" charset="0"/>
                          <a:ea typeface="+mn-ea"/>
                          <a:cs typeface="+mn-cs"/>
                        </a:rPr>
                        <a:t> redatti sia oralmente che per iscritto, anche se per il tramite di terze società o enti di servizio che curano la gestione.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Acquisizione e conservazione di copia dell’incarico professionale </a:t>
                      </a:r>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1554918470"/>
                  </a:ext>
                </a:extLst>
              </a:tr>
              <a:tr h="1231737">
                <a:tc>
                  <a:txBody>
                    <a:bodyPr/>
                    <a:lstStyle/>
                    <a:p>
                      <a:pPr algn="just"/>
                      <a:r>
                        <a:rPr lang="it-IT" sz="1600" u="none" kern="1200" baseline="0" dirty="0" smtClean="0">
                          <a:solidFill>
                            <a:srgbClr val="133880"/>
                          </a:solidFill>
                          <a:latin typeface="Arial" panose="020B0604020202020204" pitchFamily="34" charset="0"/>
                          <a:ea typeface="+mn-ea"/>
                          <a:cs typeface="+mn-cs"/>
                        </a:rPr>
                        <a:t>Componente di organismo di vigilanza ex d.lgs.231/2001 	</a:t>
                      </a:r>
                    </a:p>
                    <a:p>
                      <a:r>
                        <a:rPr lang="it-IT" sz="1600" u="none" kern="1200" baseline="0" dirty="0" smtClean="0">
                          <a:solidFill>
                            <a:srgbClr val="133880"/>
                          </a:solidFill>
                          <a:latin typeface="Arial" panose="020B0604020202020204" pitchFamily="34" charset="0"/>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Acquisizione di copia della delibera del </a:t>
                      </a:r>
                      <a:r>
                        <a:rPr lang="it-IT" sz="1600" u="none" kern="1200" baseline="0" dirty="0" err="1" smtClean="0">
                          <a:solidFill>
                            <a:srgbClr val="133880"/>
                          </a:solidFill>
                          <a:latin typeface="Arial" panose="020B0604020202020204" pitchFamily="34" charset="0"/>
                          <a:ea typeface="+mn-ea"/>
                          <a:cs typeface="+mn-cs"/>
                        </a:rPr>
                        <a:t>CdA</a:t>
                      </a:r>
                      <a:r>
                        <a:rPr lang="it-IT" sz="1600" u="none" kern="1200" baseline="0" dirty="0" smtClean="0">
                          <a:solidFill>
                            <a:srgbClr val="133880"/>
                          </a:solidFill>
                          <a:latin typeface="Arial" panose="020B0604020202020204" pitchFamily="34" charset="0"/>
                          <a:ea typeface="+mn-ea"/>
                          <a:cs typeface="+mn-cs"/>
                        </a:rPr>
                        <a:t> o di determina dell’amministratore unico, ovvero del verbale assembleare di nomina, da conservare nel fascicolo dell’ente. </a:t>
                      </a:r>
                    </a:p>
                  </a:txBody>
                  <a:tcPr/>
                </a:tc>
                <a:extLst>
                  <a:ext uri="{0D108BD9-81ED-4DB2-BD59-A6C34878D82A}">
                    <a16:rowId xmlns="" xmlns:a16="http://schemas.microsoft.com/office/drawing/2014/main" val="3439827152"/>
                  </a:ext>
                </a:extLst>
              </a:tr>
            </a:tbl>
          </a:graphicData>
        </a:graphic>
      </p:graphicFrame>
    </p:spTree>
    <p:extLst>
      <p:ext uri="{BB962C8B-B14F-4D97-AF65-F5344CB8AC3E}">
        <p14:creationId xmlns:p14="http://schemas.microsoft.com/office/powerpoint/2010/main" val="252640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30703" y="1213542"/>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1: prestazioni a rischio inerente non significativo</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ext uri="{D42A27DB-BD31-4B8C-83A1-F6EECF244321}">
                <p14:modId xmlns:p14="http://schemas.microsoft.com/office/powerpoint/2010/main" val="3619479977"/>
              </p:ext>
            </p:extLst>
          </p:nvPr>
        </p:nvGraphicFramePr>
        <p:xfrm>
          <a:off x="347471" y="1711183"/>
          <a:ext cx="8424938" cy="3230880"/>
        </p:xfrm>
        <a:graphic>
          <a:graphicData uri="http://schemas.openxmlformats.org/drawingml/2006/table">
            <a:tbl>
              <a:tblPr firstRow="1" bandRow="1">
                <a:tableStyleId>{5C22544A-7EE6-4342-B048-85BDC9FD1C3A}</a:tableStyleId>
              </a:tblPr>
              <a:tblGrid>
                <a:gridCol w="4896546">
                  <a:extLst>
                    <a:ext uri="{9D8B030D-6E8A-4147-A177-3AD203B41FA5}">
                      <a16:colId xmlns="" xmlns:a16="http://schemas.microsoft.com/office/drawing/2014/main" val="2580488870"/>
                    </a:ext>
                  </a:extLst>
                </a:gridCol>
                <a:gridCol w="3528392">
                  <a:extLst>
                    <a:ext uri="{9D8B030D-6E8A-4147-A177-3AD203B41FA5}">
                      <a16:colId xmlns="" xmlns:a16="http://schemas.microsoft.com/office/drawing/2014/main" val="2720981074"/>
                    </a:ext>
                  </a:extLst>
                </a:gridCol>
              </a:tblGrid>
              <a:tr h="147584">
                <a:tc>
                  <a:txBody>
                    <a:bodyPr/>
                    <a:lstStyle/>
                    <a:p>
                      <a:pPr algn="just"/>
                      <a:r>
                        <a:rPr lang="it-IT" dirty="0" smtClean="0"/>
                        <a:t>Prestazioni</a:t>
                      </a:r>
                      <a:r>
                        <a:rPr lang="it-IT" baseline="0" dirty="0" smtClean="0"/>
                        <a:t> a rischio non significativo</a:t>
                      </a:r>
                      <a:endParaRPr lang="it-IT" dirty="0"/>
                    </a:p>
                  </a:txBody>
                  <a:tcPr/>
                </a:tc>
                <a:tc>
                  <a:txBody>
                    <a:bodyPr/>
                    <a:lstStyle/>
                    <a:p>
                      <a:r>
                        <a:rPr lang="it-IT" dirty="0" smtClean="0"/>
                        <a:t>Regola</a:t>
                      </a:r>
                      <a:r>
                        <a:rPr lang="it-IT" baseline="0" dirty="0" smtClean="0"/>
                        <a:t> di condotta</a:t>
                      </a:r>
                      <a:endParaRPr lang="it-IT" dirty="0"/>
                    </a:p>
                  </a:txBody>
                  <a:tcPr/>
                </a:tc>
                <a:extLst>
                  <a:ext uri="{0D108BD9-81ED-4DB2-BD59-A6C34878D82A}">
                    <a16:rowId xmlns="" xmlns:a16="http://schemas.microsoft.com/office/drawing/2014/main" val="2629837774"/>
                  </a:ext>
                </a:extLst>
              </a:tr>
              <a:tr h="930385">
                <a:tc>
                  <a:txBody>
                    <a:bodyPr/>
                    <a:lstStyle/>
                    <a:p>
                      <a:r>
                        <a:rPr lang="it-IT" sz="1600" u="none" kern="1200" baseline="0" dirty="0" smtClean="0">
                          <a:solidFill>
                            <a:srgbClr val="133880"/>
                          </a:solidFill>
                          <a:latin typeface="Arial" panose="020B0604020202020204" pitchFamily="34" charset="0"/>
                          <a:ea typeface="+mn-ea"/>
                          <a:cs typeface="+mn-cs"/>
                        </a:rPr>
                        <a:t>Invio telematico di Bilanci (elenco soci, verbali di approvazione di bilanci, relazione dei sindaci e dei revisori) e pratiche varie agli uffici pubblici competenti (ad esempio le “comunicazioni uniche d’impresa” e gli invii assimilati)	</a:t>
                      </a:r>
                    </a:p>
                    <a:p>
                      <a:pPr algn="just"/>
                      <a:r>
                        <a:rPr lang="it-IT" sz="1600" u="none" kern="1200" baseline="0" dirty="0" smtClean="0">
                          <a:solidFill>
                            <a:srgbClr val="133880"/>
                          </a:solidFill>
                          <a:latin typeface="Arial" panose="020B0604020202020204" pitchFamily="34" charset="0"/>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Applicabile l’esonero ex art. 17 co. 7 relativo a attività di redazione e trasmissione di dichiarazioni derivanti da obblighi fiscali.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Nessun adempimento. 	</a:t>
                      </a:r>
                    </a:p>
                    <a:p>
                      <a:pPr algn="just"/>
                      <a:r>
                        <a:rPr lang="it-IT" sz="1600" u="none" kern="1200" baseline="0" dirty="0" smtClean="0">
                          <a:solidFill>
                            <a:srgbClr val="133880"/>
                          </a:solidFill>
                          <a:latin typeface="Arial" panose="020B0604020202020204" pitchFamily="34" charset="0"/>
                          <a:ea typeface="+mn-ea"/>
                          <a:cs typeface="+mn-cs"/>
                        </a:rPr>
                        <a:t>	</a:t>
                      </a:r>
                    </a:p>
                  </a:txBody>
                  <a:tcPr/>
                </a:tc>
                <a:extLst>
                  <a:ext uri="{0D108BD9-81ED-4DB2-BD59-A6C34878D82A}">
                    <a16:rowId xmlns="" xmlns:a16="http://schemas.microsoft.com/office/drawing/2014/main" val="1554918470"/>
                  </a:ext>
                </a:extLst>
              </a:tr>
              <a:tr h="12317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Predisposizione presso gli uffici pubblici competenti (SIAE, Ministero sviluppo economico, CCIAA ecc.) di pratiche di prima iscrizione e rinnovo per la tutela di diritti (marchi, diritti di privativa, brevetti, software)				</a:t>
                      </a:r>
                    </a:p>
                  </a:txBody>
                  <a:tcPr/>
                </a:tc>
                <a:tc>
                  <a:txBody>
                    <a:bodyPr/>
                    <a:lstStyle/>
                    <a:p>
                      <a:r>
                        <a:rPr lang="it-IT" sz="1600" u="none" kern="1200" baseline="0" dirty="0" smtClean="0">
                          <a:solidFill>
                            <a:srgbClr val="133880"/>
                          </a:solidFill>
                          <a:latin typeface="Arial" panose="020B0604020202020204" pitchFamily="34" charset="0"/>
                          <a:ea typeface="+mn-ea"/>
                          <a:cs typeface="+mn-cs"/>
                        </a:rPr>
                        <a:t>Acquisizione di copia del documento di identità del cliente, da conservare nel fascicolo intestato al cliente. 	</a:t>
                      </a:r>
                    </a:p>
                  </a:txBody>
                  <a:tcPr/>
                </a:tc>
                <a:extLst>
                  <a:ext uri="{0D108BD9-81ED-4DB2-BD59-A6C34878D82A}">
                    <a16:rowId xmlns="" xmlns:a16="http://schemas.microsoft.com/office/drawing/2014/main" val="3439827152"/>
                  </a:ext>
                </a:extLst>
              </a:tr>
            </a:tbl>
          </a:graphicData>
        </a:graphic>
      </p:graphicFrame>
    </p:spTree>
    <p:extLst>
      <p:ext uri="{BB962C8B-B14F-4D97-AF65-F5344CB8AC3E}">
        <p14:creationId xmlns:p14="http://schemas.microsoft.com/office/powerpoint/2010/main" val="2907327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30703" y="1213542"/>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1: prestazioni a rischio inerente non significativo</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ctr">
              <a:lnSpc>
                <a:spcPct val="90000"/>
              </a:lnSpc>
              <a:spcBef>
                <a:spcPct val="20000"/>
              </a:spcBef>
              <a:buSzPct val="90000"/>
            </a:pPr>
            <a:r>
              <a:rPr lang="it-IT" sz="2400" b="1" u="none" dirty="0" smtClean="0">
                <a:solidFill>
                  <a:srgbClr val="133880"/>
                </a:solidFill>
                <a:latin typeface="Arial" panose="020B0604020202020204" pitchFamily="34" charset="0"/>
              </a:rPr>
              <a:t>Nota Bene</a:t>
            </a:r>
            <a:endParaRPr lang="it-IT" sz="2400" b="1" u="none" dirty="0" smtClean="0">
              <a:solidFill>
                <a:srgbClr val="133880"/>
              </a:solidFill>
              <a:latin typeface="Arial" panose="020B0604020202020204" pitchFamily="34" charset="0"/>
            </a:endParaRPr>
          </a:p>
          <a:p>
            <a:pPr marL="0" indent="0" algn="ctr">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gn="ctr">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ctr">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Resta </a:t>
            </a:r>
            <a:r>
              <a:rPr lang="it-IT" sz="2000" u="none" dirty="0">
                <a:solidFill>
                  <a:srgbClr val="133880"/>
                </a:solidFill>
                <a:latin typeface="Arial" panose="020B0604020202020204" pitchFamily="34" charset="0"/>
              </a:rPr>
              <a:t>inteso che la rilevazione di un rischio non significativo si pone a valle di un processo di valutazione che, seppur non formalizzato, dovrà comunque essere svolto dal professionista, in quanto la normativa vigente esclude la possibilità di individuare in via automatica e preventiva fattispecie rispetto alle quali possa operare una presunzione di assenza di rischio di </a:t>
            </a:r>
            <a:r>
              <a:rPr lang="it-IT" sz="2000" u="none" dirty="0" smtClean="0">
                <a:solidFill>
                  <a:srgbClr val="133880"/>
                </a:solidFill>
                <a:latin typeface="Arial" panose="020B0604020202020204" pitchFamily="34" charset="0"/>
              </a:rPr>
              <a:t>riciclaggio</a:t>
            </a:r>
            <a:endParaRPr lang="it-IT" sz="2000" u="none" dirty="0">
              <a:solidFill>
                <a:srgbClr val="133880"/>
              </a:solidFill>
              <a:latin typeface="Arial" panose="020B0604020202020204" pitchFamily="34" charset="0"/>
            </a:endParaRPr>
          </a:p>
        </p:txBody>
      </p:sp>
      <p:sp>
        <p:nvSpPr>
          <p:cNvPr id="3" name="Freccia in giù 2"/>
          <p:cNvSpPr/>
          <p:nvPr/>
        </p:nvSpPr>
        <p:spPr>
          <a:xfrm>
            <a:off x="4355976" y="2276872"/>
            <a:ext cx="29470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0958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7116" y="1204856"/>
            <a:ext cx="8713787" cy="6399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a:t>
            </a:r>
            <a:r>
              <a:rPr lang="it-IT" sz="2400" dirty="0" smtClean="0">
                <a:solidFill>
                  <a:srgbClr val="133880"/>
                </a:solidFill>
                <a:latin typeface="Arial" panose="020B0604020202020204" pitchFamily="34" charset="0"/>
              </a:rPr>
              <a:t>2: </a:t>
            </a:r>
            <a:r>
              <a:rPr lang="it-IT" sz="2400" dirty="0">
                <a:solidFill>
                  <a:srgbClr val="133880"/>
                </a:solidFill>
                <a:latin typeface="Arial" panose="020B0604020202020204" pitchFamily="34" charset="0"/>
              </a:rPr>
              <a:t>prestazioni a rischio </a:t>
            </a:r>
            <a:r>
              <a:rPr lang="it-IT" sz="2400" dirty="0" smtClean="0">
                <a:solidFill>
                  <a:srgbClr val="133880"/>
                </a:solidFill>
                <a:latin typeface="Arial" panose="020B0604020202020204" pitchFamily="34" charset="0"/>
              </a:rPr>
              <a:t>inerente poco, significativo, abbastanza e molto significativo</a:t>
            </a:r>
            <a:r>
              <a:rPr lang="it-IT" sz="2400" dirty="0">
                <a:solidFill>
                  <a:srgbClr val="133880"/>
                </a:solidFill>
                <a:latin typeface="Arial" panose="020B0604020202020204" pitchFamily="34" charset="0"/>
              </a:rPr>
              <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ext uri="{D42A27DB-BD31-4B8C-83A1-F6EECF244321}">
                <p14:modId xmlns:p14="http://schemas.microsoft.com/office/powerpoint/2010/main" val="2889031111"/>
              </p:ext>
            </p:extLst>
          </p:nvPr>
        </p:nvGraphicFramePr>
        <p:xfrm>
          <a:off x="290437" y="1988841"/>
          <a:ext cx="8424938" cy="4297456"/>
        </p:xfrm>
        <a:graphic>
          <a:graphicData uri="http://schemas.openxmlformats.org/drawingml/2006/table">
            <a:tbl>
              <a:tblPr firstRow="1" bandRow="1">
                <a:tableStyleId>{5C22544A-7EE6-4342-B048-85BDC9FD1C3A}</a:tableStyleId>
              </a:tblPr>
              <a:tblGrid>
                <a:gridCol w="6081763">
                  <a:extLst>
                    <a:ext uri="{9D8B030D-6E8A-4147-A177-3AD203B41FA5}">
                      <a16:colId xmlns="" xmlns:a16="http://schemas.microsoft.com/office/drawing/2014/main" val="2580488870"/>
                    </a:ext>
                  </a:extLst>
                </a:gridCol>
                <a:gridCol w="2343175">
                  <a:extLst>
                    <a:ext uri="{9D8B030D-6E8A-4147-A177-3AD203B41FA5}">
                      <a16:colId xmlns="" xmlns:a16="http://schemas.microsoft.com/office/drawing/2014/main" val="2720981074"/>
                    </a:ext>
                  </a:extLst>
                </a:gridCol>
              </a:tblGrid>
              <a:tr h="377606">
                <a:tc>
                  <a:txBody>
                    <a:bodyPr/>
                    <a:lstStyle/>
                    <a:p>
                      <a:r>
                        <a:rPr lang="it-IT" dirty="0" smtClean="0"/>
                        <a:t>Prestazioni</a:t>
                      </a:r>
                      <a:r>
                        <a:rPr lang="it-IT" baseline="0" dirty="0" smtClean="0"/>
                        <a:t> </a:t>
                      </a:r>
                      <a:endParaRPr lang="it-IT" dirty="0"/>
                    </a:p>
                  </a:txBody>
                  <a:tcPr/>
                </a:tc>
                <a:tc>
                  <a:txBody>
                    <a:bodyPr/>
                    <a:lstStyle/>
                    <a:p>
                      <a:r>
                        <a:rPr lang="it-IT" dirty="0" smtClean="0"/>
                        <a:t>Rischio</a:t>
                      </a:r>
                      <a:r>
                        <a:rPr lang="it-IT" baseline="0" dirty="0" smtClean="0"/>
                        <a:t> inerente</a:t>
                      </a:r>
                      <a:endParaRPr lang="it-IT" dirty="0"/>
                    </a:p>
                  </a:txBody>
                  <a:tcPr/>
                </a:tc>
                <a:extLst>
                  <a:ext uri="{0D108BD9-81ED-4DB2-BD59-A6C34878D82A}">
                    <a16:rowId xmlns="" xmlns:a16="http://schemas.microsoft.com/office/drawing/2014/main" val="2629837774"/>
                  </a:ext>
                </a:extLst>
              </a:tr>
              <a:tr h="4864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Amministrazione e liquidazione di aziende, patrimoni, singoli beni </a:t>
                      </a:r>
                      <a:r>
                        <a:rPr lang="it-IT" sz="1800" b="0" i="0" u="none" strike="noStrike" kern="1200" baseline="0" dirty="0" smtClean="0">
                          <a:solidFill>
                            <a:schemeClr val="dk1"/>
                          </a:solidFill>
                          <a:latin typeface="+mn-lt"/>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Poco significativo</a:t>
                      </a:r>
                      <a:endParaRPr lang="it-IT" sz="1600" u="none" kern="1200" dirty="0">
                        <a:solidFill>
                          <a:srgbClr val="133880"/>
                        </a:solidFill>
                        <a:latin typeface="Arial" panose="020B0604020202020204" pitchFamily="34" charset="0"/>
                        <a:ea typeface="+mn-ea"/>
                        <a:cs typeface="+mn-cs"/>
                      </a:endParaRPr>
                    </a:p>
                  </a:txBody>
                  <a:tcPr/>
                </a:tc>
                <a:extLst>
                  <a:ext uri="{0D108BD9-81ED-4DB2-BD59-A6C34878D82A}">
                    <a16:rowId xmlns="" xmlns:a16="http://schemas.microsoft.com/office/drawing/2014/main" val="1554918470"/>
                  </a:ext>
                </a:extLst>
              </a:tr>
              <a:tr h="37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Amministrazione di società, enti, trust o strutture analoghe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	</a:t>
                      </a:r>
                    </a:p>
                  </a:txBody>
                  <a:tcPr/>
                </a:tc>
                <a:extLst>
                  <a:ext uri="{0D108BD9-81ED-4DB2-BD59-A6C34878D82A}">
                    <a16:rowId xmlns="" xmlns:a16="http://schemas.microsoft.com/office/drawing/2014/main" val="3439827152"/>
                  </a:ext>
                </a:extLst>
              </a:tr>
              <a:tr h="34613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Assistenza, consulenza e rappresentanza in materia tributaria </a:t>
                      </a:r>
                    </a:p>
                  </a:txBody>
                  <a:tcPr/>
                </a:tc>
                <a:tc>
                  <a:txBody>
                    <a:bodyPr/>
                    <a:lstStyle/>
                    <a:p>
                      <a:r>
                        <a:rPr lang="it-IT" sz="1600" u="none" kern="1200" baseline="0" dirty="0" smtClean="0">
                          <a:solidFill>
                            <a:srgbClr val="133880"/>
                          </a:solidFill>
                          <a:latin typeface="Arial" panose="020B0604020202020204" pitchFamily="34" charset="0"/>
                          <a:ea typeface="+mn-ea"/>
                          <a:cs typeface="+mn-cs"/>
                        </a:rPr>
                        <a:t>Poco significativo</a:t>
                      </a:r>
                      <a:endParaRPr lang="it-IT" sz="1600" u="none" kern="1200" baseline="0" dirty="0">
                        <a:solidFill>
                          <a:srgbClr val="133880"/>
                        </a:solidFill>
                        <a:latin typeface="Arial" panose="020B0604020202020204" pitchFamily="34" charset="0"/>
                        <a:ea typeface="+mn-ea"/>
                        <a:cs typeface="+mn-cs"/>
                      </a:endParaRP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Assistenza per richiesta finanziamenti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	</a:t>
                      </a: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Assistenza e consulenza societaria continuativa e generica 	</a:t>
                      </a:r>
                    </a:p>
                  </a:txBody>
                  <a:tcPr/>
                </a:tc>
                <a:tc>
                  <a:txBody>
                    <a:bodyPr/>
                    <a:lstStyle/>
                    <a:p>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a:t>
                      </a:r>
                      <a:endParaRPr lang="it-IT" sz="1600" u="none" kern="1200" dirty="0">
                        <a:solidFill>
                          <a:srgbClr val="133880"/>
                        </a:solidFill>
                        <a:latin typeface="Arial" panose="020B0604020202020204" pitchFamily="34" charset="0"/>
                        <a:ea typeface="+mn-ea"/>
                        <a:cs typeface="+mn-cs"/>
                      </a:endParaRP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Attività di valutazione tecnica dell'iniziativa di impresa e di asseverazione dei business </a:t>
                      </a:r>
                      <a:r>
                        <a:rPr lang="it-IT" sz="1600" u="none" kern="1200" baseline="0" dirty="0" err="1" smtClean="0">
                          <a:solidFill>
                            <a:srgbClr val="133880"/>
                          </a:solidFill>
                          <a:latin typeface="Arial" panose="020B0604020202020204" pitchFamily="34" charset="0"/>
                          <a:ea typeface="+mn-ea"/>
                          <a:cs typeface="+mn-cs"/>
                        </a:rPr>
                        <a:t>plan</a:t>
                      </a:r>
                      <a:r>
                        <a:rPr lang="it-IT" sz="1600" u="none" kern="1200" baseline="0" dirty="0" smtClean="0">
                          <a:solidFill>
                            <a:srgbClr val="133880"/>
                          </a:solidFill>
                          <a:latin typeface="Arial" panose="020B0604020202020204" pitchFamily="34" charset="0"/>
                          <a:ea typeface="+mn-ea"/>
                          <a:cs typeface="+mn-cs"/>
                        </a:rPr>
                        <a:t> per l'accesso a finanziamenti pubblici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a:t>
                      </a:r>
                    </a:p>
                    <a:p>
                      <a:endParaRPr lang="it-IT" sz="1600" u="none" kern="1200" dirty="0">
                        <a:solidFill>
                          <a:srgbClr val="133880"/>
                        </a:solidFill>
                        <a:latin typeface="Arial" panose="020B0604020202020204" pitchFamily="34" charset="0"/>
                        <a:ea typeface="+mn-ea"/>
                        <a:cs typeface="+mn-cs"/>
                      </a:endParaRP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Consulenza aziendale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a:t>
                      </a: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Consulenza contrattuale</a:t>
                      </a:r>
                    </a:p>
                  </a:txBody>
                  <a:tcPr/>
                </a:tc>
                <a:tc>
                  <a:txBody>
                    <a:bodyPr/>
                    <a:lstStyle/>
                    <a:p>
                      <a:r>
                        <a:rPr lang="it-IT" sz="1600" u="none" kern="1200" dirty="0" smtClean="0">
                          <a:solidFill>
                            <a:srgbClr val="133880"/>
                          </a:solidFill>
                          <a:latin typeface="Arial" panose="020B0604020202020204" pitchFamily="34" charset="0"/>
                          <a:ea typeface="+mn-ea"/>
                          <a:cs typeface="+mn-cs"/>
                        </a:rPr>
                        <a:t>Poco significativo</a:t>
                      </a:r>
                      <a:endParaRPr lang="it-IT" sz="1600" u="none" kern="1200" dirty="0">
                        <a:solidFill>
                          <a:srgbClr val="133880"/>
                        </a:solidFill>
                        <a:latin typeface="Arial" panose="020B0604020202020204" pitchFamily="34" charset="0"/>
                        <a:ea typeface="+mn-ea"/>
                        <a:cs typeface="+mn-cs"/>
                      </a:endParaRP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Consulenza</a:t>
                      </a:r>
                      <a:r>
                        <a:rPr lang="it-IT" sz="1600" u="none" kern="1200" baseline="0" dirty="0" smtClean="0">
                          <a:solidFill>
                            <a:srgbClr val="133880"/>
                          </a:solidFill>
                          <a:latin typeface="Arial" panose="020B0604020202020204" pitchFamily="34" charset="0"/>
                          <a:ea typeface="+mn-ea"/>
                          <a:cs typeface="+mn-cs"/>
                        </a:rPr>
                        <a:t> economico finanziaria</a:t>
                      </a:r>
                      <a:endParaRPr lang="it-IT" sz="1600" u="none" kern="1200" dirty="0" smtClean="0">
                        <a:solidFill>
                          <a:srgbClr val="133880"/>
                        </a:solidFill>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a:t>
                      </a:r>
                    </a:p>
                  </a:txBody>
                  <a:tcPr/>
                </a:tc>
              </a:tr>
            </a:tbl>
          </a:graphicData>
        </a:graphic>
      </p:graphicFrame>
    </p:spTree>
    <p:extLst>
      <p:ext uri="{BB962C8B-B14F-4D97-AF65-F5344CB8AC3E}">
        <p14:creationId xmlns:p14="http://schemas.microsoft.com/office/powerpoint/2010/main" val="315402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7116" y="1204856"/>
            <a:ext cx="8713787" cy="6399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it-IT" sz="2400" dirty="0">
                <a:solidFill>
                  <a:srgbClr val="133880"/>
                </a:solidFill>
                <a:latin typeface="Arial" panose="020B0604020202020204" pitchFamily="34" charset="0"/>
              </a:rPr>
              <a:t>Tabella </a:t>
            </a:r>
            <a:r>
              <a:rPr lang="it-IT" sz="2400" dirty="0" smtClean="0">
                <a:solidFill>
                  <a:srgbClr val="133880"/>
                </a:solidFill>
                <a:latin typeface="Arial" panose="020B0604020202020204" pitchFamily="34" charset="0"/>
              </a:rPr>
              <a:t>2: </a:t>
            </a:r>
            <a:r>
              <a:rPr lang="it-IT" sz="2400" dirty="0">
                <a:solidFill>
                  <a:srgbClr val="133880"/>
                </a:solidFill>
                <a:latin typeface="Arial" panose="020B0604020202020204" pitchFamily="34" charset="0"/>
              </a:rPr>
              <a:t>prestazioni a rischio </a:t>
            </a:r>
            <a:r>
              <a:rPr lang="it-IT" sz="2400" dirty="0" smtClean="0">
                <a:solidFill>
                  <a:srgbClr val="133880"/>
                </a:solidFill>
                <a:latin typeface="Arial" panose="020B0604020202020204" pitchFamily="34" charset="0"/>
              </a:rPr>
              <a:t>inerente poco, significativo, abbastanza e molto significativo</a:t>
            </a:r>
            <a:r>
              <a:rPr lang="it-IT" sz="2400" dirty="0">
                <a:solidFill>
                  <a:srgbClr val="133880"/>
                </a:solidFill>
                <a:latin typeface="Arial" panose="020B0604020202020204" pitchFamily="34" charset="0"/>
              </a:rPr>
              <a:t/>
            </a:r>
            <a:br>
              <a:rPr lang="it-IT" sz="2400" dirty="0">
                <a:solidFill>
                  <a:srgbClr val="133880"/>
                </a:solidFill>
                <a:latin typeface="Arial" panose="020B0604020202020204" pitchFamily="34" charset="0"/>
              </a:rPr>
            </a:b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graphicFrame>
        <p:nvGraphicFramePr>
          <p:cNvPr id="2" name="Tabella 1">
            <a:extLst>
              <a:ext uri="{FF2B5EF4-FFF2-40B4-BE49-F238E27FC236}">
                <a16:creationId xmlns="" xmlns:a16="http://schemas.microsoft.com/office/drawing/2014/main" id="{C9C2E092-085C-4814-B1F4-FC1CE6C6F206}"/>
              </a:ext>
            </a:extLst>
          </p:cNvPr>
          <p:cNvGraphicFramePr>
            <a:graphicFrameLocks noGrp="1"/>
          </p:cNvGraphicFramePr>
          <p:nvPr>
            <p:extLst>
              <p:ext uri="{D42A27DB-BD31-4B8C-83A1-F6EECF244321}">
                <p14:modId xmlns:p14="http://schemas.microsoft.com/office/powerpoint/2010/main" val="1816719025"/>
              </p:ext>
            </p:extLst>
          </p:nvPr>
        </p:nvGraphicFramePr>
        <p:xfrm>
          <a:off x="290437" y="1988841"/>
          <a:ext cx="8424938" cy="3348198"/>
        </p:xfrm>
        <a:graphic>
          <a:graphicData uri="http://schemas.openxmlformats.org/drawingml/2006/table">
            <a:tbl>
              <a:tblPr firstRow="1" bandRow="1">
                <a:tableStyleId>{5C22544A-7EE6-4342-B048-85BDC9FD1C3A}</a:tableStyleId>
              </a:tblPr>
              <a:tblGrid>
                <a:gridCol w="6081763">
                  <a:extLst>
                    <a:ext uri="{9D8B030D-6E8A-4147-A177-3AD203B41FA5}">
                      <a16:colId xmlns="" xmlns:a16="http://schemas.microsoft.com/office/drawing/2014/main" val="2580488870"/>
                    </a:ext>
                  </a:extLst>
                </a:gridCol>
                <a:gridCol w="2343175">
                  <a:extLst>
                    <a:ext uri="{9D8B030D-6E8A-4147-A177-3AD203B41FA5}">
                      <a16:colId xmlns="" xmlns:a16="http://schemas.microsoft.com/office/drawing/2014/main" val="2720981074"/>
                    </a:ext>
                  </a:extLst>
                </a:gridCol>
              </a:tblGrid>
              <a:tr h="377606">
                <a:tc>
                  <a:txBody>
                    <a:bodyPr/>
                    <a:lstStyle/>
                    <a:p>
                      <a:r>
                        <a:rPr lang="it-IT" dirty="0" smtClean="0"/>
                        <a:t>Prestazioni</a:t>
                      </a:r>
                      <a:r>
                        <a:rPr lang="it-IT" baseline="0" dirty="0" smtClean="0"/>
                        <a:t> </a:t>
                      </a:r>
                      <a:endParaRPr lang="it-IT" dirty="0"/>
                    </a:p>
                  </a:txBody>
                  <a:tcPr/>
                </a:tc>
                <a:tc>
                  <a:txBody>
                    <a:bodyPr/>
                    <a:lstStyle/>
                    <a:p>
                      <a:r>
                        <a:rPr lang="it-IT" dirty="0" smtClean="0"/>
                        <a:t>Rischio</a:t>
                      </a:r>
                      <a:r>
                        <a:rPr lang="it-IT" baseline="0" dirty="0" smtClean="0"/>
                        <a:t> inerente</a:t>
                      </a:r>
                      <a:endParaRPr lang="it-IT" dirty="0"/>
                    </a:p>
                  </a:txBody>
                  <a:tcPr/>
                </a:tc>
                <a:extLst>
                  <a:ext uri="{0D108BD9-81ED-4DB2-BD59-A6C34878D82A}">
                    <a16:rowId xmlns="" xmlns:a16="http://schemas.microsoft.com/office/drawing/2014/main" val="2629837774"/>
                  </a:ext>
                </a:extLst>
              </a:tr>
              <a:tr h="4864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Costituzione/liquidazione di società, enti, trust o strutture analoghe	</a:t>
                      </a:r>
                      <a:r>
                        <a:rPr lang="it-IT" sz="1800" b="0" i="0" u="none" strike="noStrike" kern="1200" baseline="0" dirty="0" smtClean="0">
                          <a:solidFill>
                            <a:schemeClr val="dk1"/>
                          </a:solidFill>
                          <a:latin typeface="+mn-lt"/>
                          <a:ea typeface="+mn-ea"/>
                          <a:cs typeface="+mn-cs"/>
                        </a:rPr>
                        <a:t>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	</a:t>
                      </a:r>
                    </a:p>
                  </a:txBody>
                  <a:tcPr/>
                </a:tc>
                <a:extLst>
                  <a:ext uri="{0D108BD9-81ED-4DB2-BD59-A6C34878D82A}">
                    <a16:rowId xmlns="" xmlns:a16="http://schemas.microsoft.com/office/drawing/2014/main" val="1554918470"/>
                  </a:ext>
                </a:extLst>
              </a:tr>
              <a:tr h="377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Custodia e conservazione di beni e aziende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Poco significativo	</a:t>
                      </a:r>
                    </a:p>
                  </a:txBody>
                  <a:tcPr/>
                </a:tc>
                <a:extLst>
                  <a:ext uri="{0D108BD9-81ED-4DB2-BD59-A6C34878D82A}">
                    <a16:rowId xmlns="" xmlns:a16="http://schemas.microsoft.com/office/drawing/2014/main" val="3439827152"/>
                  </a:ext>
                </a:extLst>
              </a:tr>
              <a:tr h="346139">
                <a:tc>
                  <a:txBody>
                    <a:bodyPr/>
                    <a:lstStyle/>
                    <a:p>
                      <a:r>
                        <a:rPr lang="it-IT" sz="1600" u="none" kern="1200" baseline="0" dirty="0" smtClean="0">
                          <a:solidFill>
                            <a:srgbClr val="133880"/>
                          </a:solidFill>
                          <a:latin typeface="Arial" panose="020B0604020202020204" pitchFamily="34" charset="0"/>
                          <a:ea typeface="+mn-ea"/>
                          <a:cs typeface="+mn-cs"/>
                        </a:rPr>
                        <a:t>Consulenza in operazioni di finanza straordinaria 	</a:t>
                      </a:r>
                    </a:p>
                  </a:txBody>
                  <a:tcPr/>
                </a:tc>
                <a:tc>
                  <a:txBody>
                    <a:bodyPr/>
                    <a:lstStyle/>
                    <a:p>
                      <a:r>
                        <a:rPr lang="it-IT" sz="1600" u="none" kern="1200" baseline="0" dirty="0" smtClean="0">
                          <a:solidFill>
                            <a:srgbClr val="133880"/>
                          </a:solidFill>
                          <a:latin typeface="Arial" panose="020B0604020202020204" pitchFamily="34" charset="0"/>
                          <a:ea typeface="+mn-ea"/>
                          <a:cs typeface="+mn-cs"/>
                        </a:rPr>
                        <a:t>Molto significativo</a:t>
                      </a:r>
                      <a:endParaRPr lang="it-IT" sz="1600" u="none" kern="1200" baseline="0" dirty="0">
                        <a:solidFill>
                          <a:srgbClr val="133880"/>
                        </a:solidFill>
                        <a:latin typeface="Arial" panose="020B0604020202020204" pitchFamily="34" charset="0"/>
                        <a:ea typeface="+mn-ea"/>
                        <a:cs typeface="+mn-cs"/>
                      </a:endParaRP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Tenuta contabilità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	</a:t>
                      </a: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Consulenza in materia di redazione del bilancio	</a:t>
                      </a:r>
                    </a:p>
                  </a:txBody>
                  <a:tcPr/>
                </a:tc>
                <a:tc>
                  <a:txBody>
                    <a:bodyPr/>
                    <a:lstStyle/>
                    <a:p>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a:t>
                      </a:r>
                      <a:endParaRPr lang="it-IT" sz="1600" u="none" kern="1200" dirty="0">
                        <a:solidFill>
                          <a:srgbClr val="133880"/>
                        </a:solidFill>
                        <a:latin typeface="Arial" panose="020B0604020202020204" pitchFamily="34" charset="0"/>
                        <a:ea typeface="+mn-ea"/>
                        <a:cs typeface="+mn-cs"/>
                      </a:endParaRPr>
                    </a:p>
                  </a:txBody>
                  <a:tcPr/>
                </a:tc>
              </a:tr>
              <a:tr h="35270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u="none" kern="1200" baseline="0" dirty="0" smtClean="0">
                          <a:solidFill>
                            <a:srgbClr val="133880"/>
                          </a:solidFill>
                          <a:latin typeface="Arial" panose="020B0604020202020204" pitchFamily="34" charset="0"/>
                          <a:ea typeface="+mn-ea"/>
                          <a:cs typeface="+mn-cs"/>
                        </a:rPr>
                        <a:t>Revisione legale dei conti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err="1" smtClean="0">
                          <a:solidFill>
                            <a:srgbClr val="133880"/>
                          </a:solidFill>
                          <a:latin typeface="Arial" panose="020B0604020202020204" pitchFamily="34" charset="0"/>
                          <a:ea typeface="+mn-ea"/>
                          <a:cs typeface="+mn-cs"/>
                        </a:rPr>
                        <a:t>Abb</a:t>
                      </a:r>
                      <a:r>
                        <a:rPr lang="it-IT" sz="1600" u="none" kern="1200" dirty="0" smtClean="0">
                          <a:solidFill>
                            <a:srgbClr val="133880"/>
                          </a:solidFill>
                          <a:latin typeface="Arial" panose="020B0604020202020204" pitchFamily="34" charset="0"/>
                          <a:ea typeface="+mn-ea"/>
                          <a:cs typeface="+mn-cs"/>
                        </a:rPr>
                        <a:t>. significativo</a:t>
                      </a:r>
                    </a:p>
                  </a:txBody>
                  <a:tcPr/>
                </a:tc>
              </a:tr>
              <a:tr h="352709">
                <a:tc>
                  <a:txBody>
                    <a:bodyPr/>
                    <a:lstStyle/>
                    <a:p>
                      <a:r>
                        <a:rPr lang="it-IT" sz="1600" u="none" kern="1200" baseline="0" dirty="0" smtClean="0">
                          <a:solidFill>
                            <a:srgbClr val="133880"/>
                          </a:solidFill>
                          <a:latin typeface="Arial" panose="020B0604020202020204" pitchFamily="34" charset="0"/>
                          <a:ea typeface="+mn-ea"/>
                          <a:cs typeface="+mn-cs"/>
                        </a:rPr>
                        <a:t>Valutazione di aziende, rami d'azienda, patrimoni, singoli beni e diritti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u="none" kern="1200" dirty="0" smtClean="0">
                          <a:solidFill>
                            <a:srgbClr val="133880"/>
                          </a:solidFill>
                          <a:latin typeface="Arial" panose="020B0604020202020204" pitchFamily="34" charset="0"/>
                          <a:ea typeface="+mn-ea"/>
                          <a:cs typeface="+mn-cs"/>
                        </a:rPr>
                        <a:t>Poco significativo</a:t>
                      </a:r>
                    </a:p>
                  </a:txBody>
                  <a:tcPr/>
                </a:tc>
              </a:tr>
            </a:tbl>
          </a:graphicData>
        </a:graphic>
      </p:graphicFrame>
    </p:spTree>
    <p:extLst>
      <p:ext uri="{BB962C8B-B14F-4D97-AF65-F5344CB8AC3E}">
        <p14:creationId xmlns:p14="http://schemas.microsoft.com/office/powerpoint/2010/main" val="2994775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7116" y="1204856"/>
            <a:ext cx="8713787" cy="32322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marL="0"/>
            <a:r>
              <a:rPr lang="it-IT" sz="2400" b="1" dirty="0">
                <a:solidFill>
                  <a:srgbClr val="133880"/>
                </a:solidFill>
                <a:latin typeface="Arial" panose="020B0604020202020204" pitchFamily="34" charset="0"/>
              </a:rPr>
              <a:t>In caso di pluralità di prestazioni rese allo stesso cliente, dovendo il rischio inerente rapportarsi ad un unico livello, si ritiene opportuno allineare il complesso delle prestazioni al grado di rischio più alto fra quelli singolarmente attribuibili alle singole tipologie </a:t>
            </a:r>
            <a:r>
              <a:rPr lang="it-IT" sz="2400" b="1" dirty="0" smtClean="0">
                <a:solidFill>
                  <a:srgbClr val="133880"/>
                </a:solidFill>
                <a:latin typeface="Arial" panose="020B0604020202020204" pitchFamily="34" charset="0"/>
              </a:rPr>
              <a:t>professionali</a:t>
            </a:r>
            <a:r>
              <a:rPr lang="it-IT" sz="2400" dirty="0">
                <a:solidFill>
                  <a:srgbClr val="133880"/>
                </a:solidFill>
                <a:latin typeface="Arial" panose="020B0604020202020204" pitchFamily="34" charset="0"/>
              </a:rPr>
              <a:t/>
            </a:r>
            <a:br>
              <a:rPr lang="it-IT" sz="2400" dirty="0">
                <a:solidFill>
                  <a:srgbClr val="133880"/>
                </a:solidFill>
                <a:latin typeface="Arial" panose="020B0604020202020204" pitchFamily="34" charset="0"/>
              </a:rPr>
            </a:br>
            <a:r>
              <a:rPr lang="it-IT" sz="2400" dirty="0" smtClean="0">
                <a:solidFill>
                  <a:srgbClr val="133880"/>
                </a:solidFill>
                <a:latin typeface="Arial" panose="020B0604020202020204" pitchFamily="34" charset="0"/>
              </a:rPr>
              <a:t/>
            </a:r>
            <a:br>
              <a:rPr lang="it-IT" sz="2400" dirty="0" smtClean="0">
                <a:solidFill>
                  <a:srgbClr val="133880"/>
                </a:solidFill>
                <a:latin typeface="Arial" panose="020B0604020202020204" pitchFamily="34" charset="0"/>
              </a:rPr>
            </a:br>
            <a:r>
              <a:rPr lang="it-IT" sz="2400" dirty="0">
                <a:solidFill>
                  <a:srgbClr val="133880"/>
                </a:solidFill>
                <a:latin typeface="Arial" panose="020B0604020202020204" pitchFamily="34" charset="0"/>
              </a:rPr>
              <a:t/>
            </a:r>
            <a:br>
              <a:rPr lang="it-IT" sz="2400" dirty="0">
                <a:solidFill>
                  <a:srgbClr val="133880"/>
                </a:solidFill>
                <a:latin typeface="Arial" panose="020B0604020202020204" pitchFamily="34" charset="0"/>
              </a:rPr>
            </a:br>
            <a:r>
              <a:rPr lang="it-IT" sz="2400" b="1" dirty="0">
                <a:solidFill>
                  <a:srgbClr val="133880"/>
                </a:solidFill>
                <a:latin typeface="Arial" panose="020B0604020202020204" pitchFamily="34" charset="0"/>
              </a:rPr>
              <a:t>Per le prestazioni professionali eventualmente non previste nelle </a:t>
            </a:r>
            <a:r>
              <a:rPr lang="it-IT" sz="2400" b="1" dirty="0" smtClean="0">
                <a:solidFill>
                  <a:srgbClr val="133880"/>
                </a:solidFill>
                <a:latin typeface="Arial" panose="020B0604020202020204" pitchFamily="34" charset="0"/>
              </a:rPr>
              <a:t>tabelle </a:t>
            </a:r>
            <a:r>
              <a:rPr lang="it-IT" sz="2400" b="1" dirty="0">
                <a:solidFill>
                  <a:srgbClr val="133880"/>
                </a:solidFill>
                <a:latin typeface="Arial" panose="020B0604020202020204" pitchFamily="34" charset="0"/>
              </a:rPr>
              <a:t>1 e 2, il soggetto obbligato assegnerà di volta in volta il relativo grado (e punteggio) di rischio inerente, a seguito di specifica </a:t>
            </a:r>
            <a:r>
              <a:rPr lang="it-IT" sz="2400" b="1" dirty="0" smtClean="0">
                <a:solidFill>
                  <a:srgbClr val="133880"/>
                </a:solidFill>
                <a:latin typeface="Arial" panose="020B0604020202020204" pitchFamily="34" charset="0"/>
              </a:rPr>
              <a:t>valutazione </a:t>
            </a:r>
            <a:r>
              <a:rPr lang="it-IT" sz="2400" b="1" dirty="0">
                <a:solidFill>
                  <a:srgbClr val="133880"/>
                </a:solidFill>
                <a:latin typeface="Arial" panose="020B0604020202020204" pitchFamily="34" charset="0"/>
              </a:rPr>
              <a:t/>
            </a:r>
            <a:br>
              <a:rPr lang="it-IT" sz="2400" b="1" dirty="0">
                <a:solidFill>
                  <a:srgbClr val="133880"/>
                </a:solidFill>
                <a:latin typeface="Arial" panose="020B0604020202020204" pitchFamily="34" charset="0"/>
              </a:rPr>
            </a:br>
            <a:endParaRPr kumimoji="1" lang="it-IT" sz="2200" b="1"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4005064"/>
            <a:ext cx="839152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lgn="just"/>
            <a:r>
              <a:rPr lang="it-IT" sz="2000" u="none" dirty="0" smtClean="0">
                <a:solidFill>
                  <a:srgbClr val="133880"/>
                </a:solidFill>
                <a:latin typeface="Arial" panose="020B0604020202020204" pitchFamily="34" charset="0"/>
              </a:rPr>
              <a:t> </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77709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QUADRO NORMATIVO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520" y="1772816"/>
            <a:ext cx="8136904" cy="2232248"/>
          </a:xfrm>
          <a:prstGeom prst="rect">
            <a:avLst/>
          </a:prstGeom>
          <a:noFill/>
          <a:ln/>
        </p:spPr>
        <p:txBody>
          <a:bodyPr/>
          <a:lstStyle/>
          <a:p>
            <a:pPr eaLnBrk="0" hangingPunct="0">
              <a:lnSpc>
                <a:spcPct val="90000"/>
              </a:lnSpc>
              <a:spcBef>
                <a:spcPct val="20000"/>
              </a:spcBef>
              <a:buClr>
                <a:srgbClr val="0063A1"/>
              </a:buClr>
              <a:defRPr/>
            </a:pPr>
            <a:r>
              <a:rPr lang="it-IT" sz="2000" u="none" dirty="0" err="1" smtClean="0">
                <a:solidFill>
                  <a:srgbClr val="133880"/>
                </a:solidFill>
                <a:latin typeface="Arial" panose="020B0604020202020204" pitchFamily="34" charset="0"/>
              </a:rPr>
              <a:t>D.Lgs.</a:t>
            </a:r>
            <a:r>
              <a:rPr lang="it-IT" sz="2000" u="none" dirty="0" smtClean="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231/2007 come modificato dal </a:t>
            </a:r>
            <a:r>
              <a:rPr lang="it-IT" sz="2000" u="none" dirty="0" err="1" smtClean="0">
                <a:solidFill>
                  <a:srgbClr val="133880"/>
                </a:solidFill>
                <a:latin typeface="Arial" panose="020B0604020202020204" pitchFamily="34" charset="0"/>
              </a:rPr>
              <a:t>D.Lgs.</a:t>
            </a:r>
            <a:r>
              <a:rPr lang="it-IT" sz="2000" u="none" dirty="0" smtClean="0">
                <a:solidFill>
                  <a:srgbClr val="133880"/>
                </a:solidFill>
                <a:latin typeface="Arial" panose="020B0604020202020204" pitchFamily="34" charset="0"/>
              </a:rPr>
              <a:t> 90/2017 (in vigore dal 04/07/2017</a:t>
            </a:r>
            <a:r>
              <a:rPr lang="it-IT" sz="2000" u="none" dirty="0" smtClean="0">
                <a:solidFill>
                  <a:srgbClr val="133880"/>
                </a:solidFill>
                <a:latin typeface="Arial" panose="020B0604020202020204" pitchFamily="34" charset="0"/>
              </a:rPr>
              <a:t>)</a:t>
            </a:r>
          </a:p>
          <a:p>
            <a:pPr eaLnBrk="0" hangingPunct="0">
              <a:lnSpc>
                <a:spcPct val="90000"/>
              </a:lnSpc>
              <a:spcBef>
                <a:spcPct val="20000"/>
              </a:spcBef>
              <a:buClr>
                <a:srgbClr val="0063A1"/>
              </a:buClr>
              <a:defRPr/>
            </a:pPr>
            <a:endParaRPr lang="it-IT" sz="2000" u="none" dirty="0" smtClean="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smtClean="0">
                <a:solidFill>
                  <a:srgbClr val="133880"/>
                </a:solidFill>
                <a:latin typeface="Arial" panose="020B0604020202020204" pitchFamily="34" charset="0"/>
              </a:rPr>
              <a:t>Regole tecniche </a:t>
            </a:r>
            <a:r>
              <a:rPr lang="it-IT" sz="2000" u="none" dirty="0" smtClean="0">
                <a:solidFill>
                  <a:srgbClr val="133880"/>
                </a:solidFill>
                <a:latin typeface="Arial" panose="020B0604020202020204" pitchFamily="34" charset="0"/>
              </a:rPr>
              <a:t>vincolanti </a:t>
            </a:r>
            <a:r>
              <a:rPr lang="it-IT" sz="2000" u="none" dirty="0" smtClean="0">
                <a:solidFill>
                  <a:srgbClr val="133880"/>
                </a:solidFill>
                <a:latin typeface="Arial" panose="020B0604020202020204" pitchFamily="34" charset="0"/>
              </a:rPr>
              <a:t>per gli iscritti dal </a:t>
            </a:r>
            <a:r>
              <a:rPr lang="it-IT" sz="2000" u="none" dirty="0" smtClean="0">
                <a:solidFill>
                  <a:srgbClr val="133880"/>
                </a:solidFill>
                <a:latin typeface="Arial" panose="020B0604020202020204" pitchFamily="34" charset="0"/>
              </a:rPr>
              <a:t>1° </a:t>
            </a:r>
            <a:r>
              <a:rPr lang="it-IT" sz="2000" u="none" dirty="0" smtClean="0">
                <a:solidFill>
                  <a:srgbClr val="133880"/>
                </a:solidFill>
                <a:latin typeface="Arial" panose="020B0604020202020204" pitchFamily="34" charset="0"/>
              </a:rPr>
              <a:t>gennaio </a:t>
            </a:r>
            <a:r>
              <a:rPr lang="it-IT" sz="2000" u="none" dirty="0" smtClean="0">
                <a:solidFill>
                  <a:srgbClr val="133880"/>
                </a:solidFill>
                <a:latin typeface="Arial" panose="020B0604020202020204" pitchFamily="34" charset="0"/>
              </a:rPr>
              <a:t>2020</a:t>
            </a:r>
          </a:p>
          <a:p>
            <a:pPr eaLnBrk="0" hangingPunct="0">
              <a:lnSpc>
                <a:spcPct val="90000"/>
              </a:lnSpc>
              <a:spcBef>
                <a:spcPct val="20000"/>
              </a:spcBef>
              <a:buClr>
                <a:srgbClr val="0063A1"/>
              </a:buClr>
              <a:defRPr/>
            </a:pPr>
            <a:endParaRPr lang="it-IT" sz="2000" u="none" dirty="0" smtClean="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smtClean="0">
                <a:solidFill>
                  <a:srgbClr val="133880"/>
                </a:solidFill>
                <a:latin typeface="Arial" panose="020B0604020202020204" pitchFamily="34" charset="0"/>
              </a:rPr>
              <a:t>Linee guida </a:t>
            </a:r>
            <a:r>
              <a:rPr lang="it-IT" sz="2000" u="none" dirty="0" smtClean="0">
                <a:solidFill>
                  <a:srgbClr val="133880"/>
                </a:solidFill>
                <a:latin typeface="Arial" panose="020B0604020202020204" pitchFamily="34" charset="0"/>
              </a:rPr>
              <a:t>del 22/05/19, che forniscono maggiori indicazioni operative</a:t>
            </a:r>
            <a:endParaRPr lang="it-IT" sz="2000" u="none" dirty="0" smtClean="0">
              <a:solidFill>
                <a:srgbClr val="133880"/>
              </a:solidFill>
              <a:latin typeface="Arial" panose="020B0604020202020204" pitchFamily="34" charset="0"/>
            </a:endParaRPr>
          </a:p>
        </p:txBody>
      </p:sp>
    </p:spTree>
    <p:extLst>
      <p:ext uri="{BB962C8B-B14F-4D97-AF65-F5344CB8AC3E}">
        <p14:creationId xmlns:p14="http://schemas.microsoft.com/office/powerpoint/2010/main" val="2138298801"/>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kumimoji="1" lang="it-IT" sz="2200" dirty="0">
                <a:solidFill>
                  <a:srgbClr val="FB5D05"/>
                </a:solidFill>
                <a:latin typeface="Arial" panose="020B0604020202020204" pitchFamily="34" charset="0"/>
              </a:rPr>
              <a:t>Regola Tecnica N. 2: Adeguata verifica della clientela, Rischio </a:t>
            </a:r>
            <a:r>
              <a:rPr kumimoji="1" lang="it-IT" sz="2200" dirty="0" smtClean="0">
                <a:solidFill>
                  <a:srgbClr val="FB5D05"/>
                </a:solidFill>
                <a:latin typeface="Arial" panose="020B0604020202020204" pitchFamily="34" charset="0"/>
              </a:rPr>
              <a:t>specifico</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r>
              <a:rPr lang="it-IT" sz="2000" u="none" dirty="0" smtClean="0">
                <a:solidFill>
                  <a:srgbClr val="133880"/>
                </a:solidFill>
                <a:latin typeface="Arial" panose="020B0604020202020204" pitchFamily="34" charset="0"/>
              </a:rPr>
              <a:t>Il professionista </a:t>
            </a:r>
            <a:r>
              <a:rPr lang="it-IT" sz="2000" u="none" dirty="0">
                <a:solidFill>
                  <a:srgbClr val="133880"/>
                </a:solidFill>
                <a:latin typeface="Arial" panose="020B0604020202020204" pitchFamily="34" charset="0"/>
              </a:rPr>
              <a:t>deve valutare il rischio specifico </a:t>
            </a:r>
            <a:r>
              <a:rPr lang="it-IT" sz="2000" u="none" dirty="0" smtClean="0">
                <a:solidFill>
                  <a:srgbClr val="133880"/>
                </a:solidFill>
                <a:latin typeface="Arial" panose="020B0604020202020204" pitchFamily="34" charset="0"/>
              </a:rPr>
              <a:t>di </a:t>
            </a:r>
            <a:r>
              <a:rPr lang="it-IT" sz="2000" u="none" dirty="0" smtClean="0">
                <a:solidFill>
                  <a:srgbClr val="133880"/>
                </a:solidFill>
                <a:latin typeface="Arial" panose="020B0604020202020204" pitchFamily="34" charset="0"/>
              </a:rPr>
              <a:t>riciclaggio e finanziamento </a:t>
            </a:r>
            <a:r>
              <a:rPr lang="it-IT" sz="2000" u="none" dirty="0">
                <a:solidFill>
                  <a:srgbClr val="133880"/>
                </a:solidFill>
                <a:latin typeface="Arial" panose="020B0604020202020204" pitchFamily="34" charset="0"/>
              </a:rPr>
              <a:t>del terrorismo con riferimento al cliente e alla prestazione </a:t>
            </a:r>
            <a:r>
              <a:rPr lang="it-IT" sz="2000" u="none" dirty="0" smtClean="0">
                <a:solidFill>
                  <a:srgbClr val="133880"/>
                </a:solidFill>
                <a:latin typeface="Arial" panose="020B0604020202020204" pitchFamily="34" charset="0"/>
              </a:rPr>
              <a:t>professionale concretamente resa, </a:t>
            </a:r>
            <a:r>
              <a:rPr lang="it-IT" sz="2000" u="none" dirty="0">
                <a:solidFill>
                  <a:srgbClr val="133880"/>
                </a:solidFill>
                <a:latin typeface="Arial" panose="020B0604020202020204" pitchFamily="34" charset="0"/>
              </a:rPr>
              <a:t>attribuendo i </a:t>
            </a:r>
            <a:r>
              <a:rPr lang="it-IT" sz="2000" u="none" dirty="0" smtClean="0">
                <a:solidFill>
                  <a:srgbClr val="133880"/>
                </a:solidFill>
                <a:latin typeface="Arial" panose="020B0604020202020204" pitchFamily="34" charset="0"/>
              </a:rPr>
              <a:t>punteggi </a:t>
            </a:r>
            <a:r>
              <a:rPr lang="it-IT" sz="2000" u="none" dirty="0">
                <a:solidFill>
                  <a:srgbClr val="133880"/>
                </a:solidFill>
                <a:latin typeface="Arial" panose="020B0604020202020204" pitchFamily="34" charset="0"/>
              </a:rPr>
              <a:t>al cliente e alla </a:t>
            </a:r>
            <a:r>
              <a:rPr lang="it-IT" sz="2000" u="none" dirty="0" smtClean="0">
                <a:solidFill>
                  <a:srgbClr val="133880"/>
                </a:solidFill>
                <a:latin typeface="Arial" panose="020B0604020202020204" pitchFamily="34" charset="0"/>
              </a:rPr>
              <a:t>prestazione e mediando </a:t>
            </a:r>
            <a:r>
              <a:rPr lang="it-IT" sz="2000" u="none" dirty="0">
                <a:solidFill>
                  <a:srgbClr val="133880"/>
                </a:solidFill>
                <a:latin typeface="Arial" panose="020B0604020202020204" pitchFamily="34" charset="0"/>
              </a:rPr>
              <a:t>i </a:t>
            </a:r>
            <a:r>
              <a:rPr lang="it-IT" sz="2000" u="none" dirty="0" smtClean="0">
                <a:solidFill>
                  <a:srgbClr val="133880"/>
                </a:solidFill>
                <a:latin typeface="Arial" panose="020B0604020202020204" pitchFamily="34" charset="0"/>
              </a:rPr>
              <a:t>risultati che emergono dalle successive tabelle  A e B, in modo da ottenere il valore di rischio specifico ricompreso nell’intervallo da 1 a 4</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575405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rPr>
              <a:t>Valutazione </a:t>
            </a:r>
            <a:r>
              <a:rPr kumimoji="1" lang="it-IT" sz="2200" dirty="0" smtClean="0">
                <a:solidFill>
                  <a:srgbClr val="FB5D05"/>
                </a:solidFill>
                <a:latin typeface="Arial" panose="020B0604020202020204" pitchFamily="34" charset="0"/>
              </a:rPr>
              <a:t>del rischio </a:t>
            </a:r>
            <a:r>
              <a:rPr kumimoji="1" lang="it-IT" sz="2200" dirty="0" smtClean="0">
                <a:solidFill>
                  <a:srgbClr val="FB5D05"/>
                </a:solidFill>
                <a:latin typeface="Arial" panose="020B0604020202020204" pitchFamily="34" charset="0"/>
              </a:rPr>
              <a:t>specifico, </a:t>
            </a:r>
            <a:r>
              <a:rPr kumimoji="1" lang="it-IT" sz="2200" dirty="0" smtClean="0">
                <a:solidFill>
                  <a:srgbClr val="FB5D05"/>
                </a:solidFill>
                <a:latin typeface="Arial" panose="020B0604020202020204" pitchFamily="34" charset="0"/>
              </a:rPr>
              <a:t>tabella </a:t>
            </a:r>
            <a:r>
              <a:rPr kumimoji="1" lang="it-IT" sz="2200" dirty="0" smtClean="0">
                <a:solidFill>
                  <a:srgbClr val="FB5D05"/>
                </a:solidFill>
                <a:latin typeface="Arial" panose="020B0604020202020204" pitchFamily="34" charset="0"/>
              </a:rPr>
              <a:t>A</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endParaRPr lang="it-IT" sz="2000" u="none" dirty="0">
              <a:solidFill>
                <a:srgbClr val="133880"/>
              </a:solidFill>
              <a:latin typeface="Arial" panose="020B0604020202020204" pitchFamily="34" charset="0"/>
            </a:endParaRPr>
          </a:p>
        </p:txBody>
      </p:sp>
      <p:pic>
        <p:nvPicPr>
          <p:cNvPr id="4" name="Immagine 3"/>
          <p:cNvPicPr>
            <a:picLocks noChangeAspect="1"/>
          </p:cNvPicPr>
          <p:nvPr/>
        </p:nvPicPr>
        <p:blipFill>
          <a:blip r:embed="rId3" cstate="print"/>
          <a:stretch>
            <a:fillRect/>
          </a:stretch>
        </p:blipFill>
        <p:spPr>
          <a:xfrm>
            <a:off x="395536" y="2060848"/>
            <a:ext cx="8123288" cy="3086860"/>
          </a:xfrm>
          <a:prstGeom prst="rect">
            <a:avLst/>
          </a:prstGeom>
        </p:spPr>
      </p:pic>
    </p:spTree>
    <p:extLst>
      <p:ext uri="{BB962C8B-B14F-4D97-AF65-F5344CB8AC3E}">
        <p14:creationId xmlns:p14="http://schemas.microsoft.com/office/powerpoint/2010/main" val="1248509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rPr>
              <a:t>Valutazione </a:t>
            </a:r>
            <a:r>
              <a:rPr kumimoji="1" lang="it-IT" sz="2200" dirty="0" smtClean="0">
                <a:solidFill>
                  <a:srgbClr val="FB5D05"/>
                </a:solidFill>
                <a:latin typeface="Arial" panose="020B0604020202020204" pitchFamily="34" charset="0"/>
              </a:rPr>
              <a:t>del rischio </a:t>
            </a:r>
            <a:r>
              <a:rPr kumimoji="1" lang="it-IT" sz="2200" dirty="0" smtClean="0">
                <a:solidFill>
                  <a:srgbClr val="FB5D05"/>
                </a:solidFill>
                <a:latin typeface="Arial" panose="020B0604020202020204" pitchFamily="34" charset="0"/>
              </a:rPr>
              <a:t>specifico, tabella B</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23850" y="1844824"/>
            <a:ext cx="8391525"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endParaRPr lang="it-IT" sz="2000" u="none" dirty="0">
              <a:solidFill>
                <a:srgbClr val="133880"/>
              </a:solidFill>
              <a:latin typeface="Arial" panose="020B0604020202020204" pitchFamily="34" charset="0"/>
            </a:endParaRPr>
          </a:p>
        </p:txBody>
      </p:sp>
      <p:pic>
        <p:nvPicPr>
          <p:cNvPr id="4" name="Immagine 3"/>
          <p:cNvPicPr>
            <a:picLocks noChangeAspect="1"/>
          </p:cNvPicPr>
          <p:nvPr/>
        </p:nvPicPr>
        <p:blipFill>
          <a:blip r:embed="rId3" cstate="print"/>
          <a:stretch>
            <a:fillRect/>
          </a:stretch>
        </p:blipFill>
        <p:spPr>
          <a:xfrm>
            <a:off x="477037" y="2060848"/>
            <a:ext cx="8085150" cy="3877629"/>
          </a:xfrm>
          <a:prstGeom prst="rect">
            <a:avLst/>
          </a:prstGeom>
        </p:spPr>
      </p:pic>
    </p:spTree>
    <p:extLst>
      <p:ext uri="{BB962C8B-B14F-4D97-AF65-F5344CB8AC3E}">
        <p14:creationId xmlns:p14="http://schemas.microsoft.com/office/powerpoint/2010/main" val="2744133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txBox="1">
            <a:spLocks noChangeArrowheads="1"/>
          </p:cNvSpPr>
          <p:nvPr/>
        </p:nvSpPr>
        <p:spPr bwMode="auto">
          <a:xfrm>
            <a:off x="376238"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a:r>
              <a:rPr lang="it-IT" sz="2000" u="none" dirty="0" smtClean="0">
                <a:solidFill>
                  <a:srgbClr val="133880"/>
                </a:solidFill>
                <a:latin typeface="Arial" panose="020B0604020202020204" pitchFamily="34" charset="0"/>
              </a:rPr>
              <a:t>Come anticipato, il </a:t>
            </a:r>
            <a:r>
              <a:rPr lang="it-IT" sz="2000" u="none" dirty="0" smtClean="0">
                <a:solidFill>
                  <a:srgbClr val="133880"/>
                </a:solidFill>
                <a:latin typeface="Arial" panose="020B0604020202020204" pitchFamily="34" charset="0"/>
              </a:rPr>
              <a:t>livello di rischio specifico </a:t>
            </a:r>
            <a:r>
              <a:rPr lang="it-IT" sz="2000" u="none" dirty="0" smtClean="0">
                <a:solidFill>
                  <a:srgbClr val="133880"/>
                </a:solidFill>
                <a:latin typeface="Arial" panose="020B0604020202020204" pitchFamily="34" charset="0"/>
              </a:rPr>
              <a:t>si </a:t>
            </a:r>
            <a:r>
              <a:rPr lang="it-IT" sz="2000" u="none" dirty="0" smtClean="0">
                <a:solidFill>
                  <a:srgbClr val="133880"/>
                </a:solidFill>
                <a:latin typeface="Arial" panose="020B0604020202020204" pitchFamily="34" charset="0"/>
              </a:rPr>
              <a:t>ottiene calcolando la media aritmetica semplice dei punteggi assegnati nella tabella A e nella tabella B:</a:t>
            </a:r>
          </a:p>
          <a:p>
            <a:endParaRPr lang="it-IT" sz="2000" u="none" dirty="0" smtClean="0">
              <a:solidFill>
                <a:srgbClr val="133880"/>
              </a:solidFill>
              <a:latin typeface="Arial" panose="020B0604020202020204" pitchFamily="34" charset="0"/>
            </a:endParaRPr>
          </a:p>
          <a:p>
            <a:pPr>
              <a:buFont typeface="Arial" panose="020B0604020202020204" pitchFamily="34" charset="0"/>
              <a:buChar char="•"/>
            </a:pPr>
            <a:r>
              <a:rPr lang="it-IT" sz="2000" u="none" dirty="0" smtClean="0">
                <a:solidFill>
                  <a:srgbClr val="133880"/>
                </a:solidFill>
                <a:latin typeface="Arial" panose="020B0604020202020204" pitchFamily="34" charset="0"/>
              </a:rPr>
              <a:t>rischio specifico cliente: somma punteggi tabella A</a:t>
            </a:r>
            <a:endParaRPr lang="it-IT" sz="2000" u="none" dirty="0">
              <a:solidFill>
                <a:srgbClr val="133880"/>
              </a:solidFill>
              <a:latin typeface="Arial" panose="020B0604020202020204" pitchFamily="34" charset="0"/>
            </a:endParaRPr>
          </a:p>
          <a:p>
            <a:pPr>
              <a:buFont typeface="Arial" panose="020B0604020202020204" pitchFamily="34" charset="0"/>
              <a:buChar char="•"/>
            </a:pPr>
            <a:r>
              <a:rPr lang="it-IT" sz="2000" u="none" dirty="0">
                <a:solidFill>
                  <a:srgbClr val="133880"/>
                </a:solidFill>
                <a:latin typeface="Arial" panose="020B0604020202020204" pitchFamily="34" charset="0"/>
              </a:rPr>
              <a:t>r</a:t>
            </a:r>
            <a:r>
              <a:rPr lang="it-IT" sz="2000" u="none" dirty="0" smtClean="0">
                <a:solidFill>
                  <a:srgbClr val="133880"/>
                </a:solidFill>
                <a:latin typeface="Arial" panose="020B0604020202020204" pitchFamily="34" charset="0"/>
              </a:rPr>
              <a:t>ischio specifico prestazione: somma punteggi tabella B</a:t>
            </a:r>
          </a:p>
          <a:p>
            <a:pPr>
              <a:buFont typeface="Arial" panose="020B0604020202020204" pitchFamily="34" charset="0"/>
              <a:buChar char="•"/>
            </a:pPr>
            <a:r>
              <a:rPr lang="it-IT" sz="2000" u="none" dirty="0">
                <a:solidFill>
                  <a:srgbClr val="133880"/>
                </a:solidFill>
                <a:latin typeface="Arial" panose="020B0604020202020204" pitchFamily="34" charset="0"/>
              </a:rPr>
              <a:t>r</a:t>
            </a:r>
            <a:r>
              <a:rPr lang="it-IT" sz="2000" u="none" dirty="0" smtClean="0">
                <a:solidFill>
                  <a:srgbClr val="133880"/>
                </a:solidFill>
                <a:latin typeface="Arial" panose="020B0604020202020204" pitchFamily="34" charset="0"/>
              </a:rPr>
              <a:t>ischio specifico complessivo: somma dei valori delle due tabelle (A+ B) diviso </a:t>
            </a:r>
            <a:r>
              <a:rPr lang="it-IT" sz="2000" u="none" dirty="0" smtClean="0">
                <a:solidFill>
                  <a:srgbClr val="133880"/>
                </a:solidFill>
                <a:latin typeface="Arial" panose="020B0604020202020204" pitchFamily="34" charset="0"/>
              </a:rPr>
              <a:t>dieci</a:t>
            </a:r>
          </a:p>
          <a:p>
            <a:pPr>
              <a:buFont typeface="Arial" panose="020B0604020202020204" pitchFamily="34" charset="0"/>
              <a:buChar char="•"/>
            </a:pPr>
            <a:endParaRPr lang="it-IT" sz="2000" u="none" dirty="0" smtClean="0">
              <a:solidFill>
                <a:srgbClr val="133880"/>
              </a:solidFill>
              <a:latin typeface="Arial" panose="020B0604020202020204" pitchFamily="34" charset="0"/>
            </a:endParaRPr>
          </a:p>
          <a:p>
            <a:pPr marL="0" indent="0"/>
            <a:r>
              <a:rPr lang="it-IT" sz="2000" u="none" dirty="0">
                <a:solidFill>
                  <a:srgbClr val="133880"/>
                </a:solidFill>
                <a:latin typeface="Arial" panose="020B0604020202020204" pitchFamily="34" charset="0"/>
              </a:rPr>
              <a:t>Con riferimento ad alcune prestazioni professionali – es. revisione legale dei conti e tenuta della contabilità – la tabella B non dev’essere compilata; in questo caso, il rischio specifico si ottiene sommando i punteggi della tabella A e dividendo per quattro</a:t>
            </a:r>
            <a:endParaRPr lang="it-IT" sz="2000" u="none" dirty="0" smtClean="0">
              <a:solidFill>
                <a:srgbClr val="133880"/>
              </a:solidFill>
              <a:latin typeface="Arial" panose="020B0604020202020204" pitchFamily="34" charset="0"/>
            </a:endParaRPr>
          </a:p>
          <a:p>
            <a:pPr>
              <a:buFont typeface="Arial" panose="020B0604020202020204" pitchFamily="34" charset="0"/>
              <a:buChar char="•"/>
            </a:pPr>
            <a:endParaRPr lang="it-IT" sz="2000" u="none" dirty="0" smtClean="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Calcolo del rischio specifico</a:t>
            </a:r>
            <a:endParaRPr lang="it-IT" sz="3200" b="1" dirty="0">
              <a:solidFill>
                <a:srgbClr val="005BA6"/>
              </a:solidFill>
            </a:endParaRPr>
          </a:p>
        </p:txBody>
      </p:sp>
    </p:spTree>
    <p:extLst>
      <p:ext uri="{BB962C8B-B14F-4D97-AF65-F5344CB8AC3E}">
        <p14:creationId xmlns:p14="http://schemas.microsoft.com/office/powerpoint/2010/main" val="331442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txBox="1">
            <a:spLocks noChangeArrowheads="1"/>
          </p:cNvSpPr>
          <p:nvPr/>
        </p:nvSpPr>
        <p:spPr bwMode="auto">
          <a:xfrm>
            <a:off x="376238"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r>
              <a:rPr lang="it-IT" sz="2000" u="none" dirty="0" smtClean="0">
                <a:solidFill>
                  <a:srgbClr val="133880"/>
                </a:solidFill>
                <a:latin typeface="Arial" panose="020B0604020202020204" pitchFamily="34" charset="0"/>
              </a:rPr>
              <a:t>Il valore che scaturisce dal calcolo sarà compreso in un «</a:t>
            </a:r>
            <a:r>
              <a:rPr lang="it-IT" sz="2000" u="none" dirty="0" err="1" smtClean="0">
                <a:solidFill>
                  <a:srgbClr val="133880"/>
                </a:solidFill>
                <a:latin typeface="Arial" panose="020B0604020202020204" pitchFamily="34" charset="0"/>
              </a:rPr>
              <a:t>range</a:t>
            </a:r>
            <a:r>
              <a:rPr lang="it-IT" sz="2000" u="none" dirty="0" smtClean="0">
                <a:solidFill>
                  <a:srgbClr val="133880"/>
                </a:solidFill>
                <a:latin typeface="Arial" panose="020B0604020202020204" pitchFamily="34" charset="0"/>
              </a:rPr>
              <a:t>» tale da determinare il livello di rischio specifico, come da seguente scala graduata</a:t>
            </a:r>
          </a:p>
          <a:p>
            <a:pPr marL="0" indent="0"/>
            <a:endParaRPr lang="it-IT" sz="2000" u="none" dirty="0" smtClean="0">
              <a:solidFill>
                <a:srgbClr val="133880"/>
              </a:solidFill>
              <a:latin typeface="Arial" panose="020B0604020202020204" pitchFamily="34" charset="0"/>
            </a:endParaRPr>
          </a:p>
          <a:p>
            <a:pPr marL="0" indent="0"/>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Attribuzione</a:t>
            </a:r>
            <a:r>
              <a:rPr kumimoji="1" lang="it-IT" sz="2200" dirty="0" smtClean="0">
                <a:solidFill>
                  <a:srgbClr val="FB5D05"/>
                </a:solidFill>
                <a:latin typeface="Arial" panose="020B0604020202020204" pitchFamily="34" charset="0"/>
                <a:ea typeface="+mn-ea"/>
                <a:cs typeface="+mn-cs"/>
              </a:rPr>
              <a:t> </a:t>
            </a:r>
            <a:r>
              <a:rPr kumimoji="1" lang="it-IT" sz="2200" dirty="0" smtClean="0">
                <a:solidFill>
                  <a:srgbClr val="FB5D05"/>
                </a:solidFill>
                <a:latin typeface="Arial" panose="020B0604020202020204" pitchFamily="34" charset="0"/>
                <a:ea typeface="+mn-ea"/>
                <a:cs typeface="+mn-cs"/>
              </a:rPr>
              <a:t>del rischio specifico</a:t>
            </a:r>
            <a:endParaRPr lang="it-IT" sz="3200" b="1" dirty="0">
              <a:solidFill>
                <a:srgbClr val="005BA6"/>
              </a:solidFill>
            </a:endParaRPr>
          </a:p>
        </p:txBody>
      </p:sp>
      <p:pic>
        <p:nvPicPr>
          <p:cNvPr id="2" name="Immagine 1"/>
          <p:cNvPicPr>
            <a:picLocks noChangeAspect="1"/>
          </p:cNvPicPr>
          <p:nvPr/>
        </p:nvPicPr>
        <p:blipFill>
          <a:blip r:embed="rId3" cstate="print"/>
          <a:stretch>
            <a:fillRect/>
          </a:stretch>
        </p:blipFill>
        <p:spPr>
          <a:xfrm>
            <a:off x="971600" y="3284984"/>
            <a:ext cx="6999002" cy="1728192"/>
          </a:xfrm>
          <a:prstGeom prst="rect">
            <a:avLst/>
          </a:prstGeom>
        </p:spPr>
      </p:pic>
    </p:spTree>
    <p:extLst>
      <p:ext uri="{BB962C8B-B14F-4D97-AF65-F5344CB8AC3E}">
        <p14:creationId xmlns:p14="http://schemas.microsoft.com/office/powerpoint/2010/main" val="401478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txBox="1">
            <a:spLocks noChangeArrowheads="1"/>
          </p:cNvSpPr>
          <p:nvPr/>
        </p:nvSpPr>
        <p:spPr bwMode="auto">
          <a:xfrm>
            <a:off x="376238"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r>
              <a:rPr lang="it-IT" sz="2000" u="none" dirty="0" smtClean="0">
                <a:solidFill>
                  <a:srgbClr val="133880"/>
                </a:solidFill>
                <a:latin typeface="Arial" panose="020B0604020202020204" pitchFamily="34" charset="0"/>
              </a:rPr>
              <a:t>Dall’interrelazione </a:t>
            </a:r>
            <a:r>
              <a:rPr lang="it-IT" sz="2000" u="none" dirty="0">
                <a:solidFill>
                  <a:srgbClr val="133880"/>
                </a:solidFill>
                <a:latin typeface="Arial" panose="020B0604020202020204" pitchFamily="34" charset="0"/>
              </a:rPr>
              <a:t>tra il livello di rischio inerente (tabelle 1 e 2) e quello di rischio specifico (tabelle A e B</a:t>
            </a:r>
            <a:r>
              <a:rPr lang="it-IT" sz="2000" u="none" dirty="0" smtClean="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si ottiene il livello di rischio </a:t>
            </a:r>
            <a:r>
              <a:rPr lang="it-IT" sz="2000" u="none" dirty="0" smtClean="0">
                <a:solidFill>
                  <a:srgbClr val="133880"/>
                </a:solidFill>
                <a:latin typeface="Arial" panose="020B0604020202020204" pitchFamily="34" charset="0"/>
              </a:rPr>
              <a:t>effettivo, la cui</a:t>
            </a:r>
            <a:r>
              <a:rPr lang="it-IT" sz="2000" u="none" dirty="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determinazione avviene </a:t>
            </a:r>
            <a:r>
              <a:rPr lang="it-IT" sz="2000" u="none" dirty="0">
                <a:solidFill>
                  <a:srgbClr val="133880"/>
                </a:solidFill>
                <a:latin typeface="Arial" panose="020B0604020202020204" pitchFamily="34" charset="0"/>
              </a:rPr>
              <a:t>mediante l’utilizzo di una matrice che prende in considerazione sia i valori del rischio inerente sia quelli del rischio specifico, basati su una ponderazione del 30% (rischio inerente) </a:t>
            </a:r>
            <a:r>
              <a:rPr lang="it-IT" sz="2000" u="none" dirty="0" smtClean="0">
                <a:solidFill>
                  <a:srgbClr val="133880"/>
                </a:solidFill>
                <a:latin typeface="Arial" panose="020B0604020202020204" pitchFamily="34" charset="0"/>
              </a:rPr>
              <a:t>e del </a:t>
            </a:r>
            <a:r>
              <a:rPr lang="it-IT" sz="2000" u="none" dirty="0">
                <a:solidFill>
                  <a:srgbClr val="133880"/>
                </a:solidFill>
                <a:latin typeface="Arial" panose="020B0604020202020204" pitchFamily="34" charset="0"/>
              </a:rPr>
              <a:t>70% (rischio specifico), muovendo dal presupposto che quest’ultimo abbia più rilevanza nel determinare il livello di rischio effettivo</a:t>
            </a:r>
            <a:r>
              <a:rPr lang="it-IT" sz="2000" u="none" dirty="0" smtClean="0">
                <a:solidFill>
                  <a:srgbClr val="133880"/>
                </a:solidFill>
                <a:latin typeface="Arial" panose="020B0604020202020204" pitchFamily="34" charset="0"/>
              </a:rPr>
              <a:t>.</a:t>
            </a:r>
            <a:endParaRPr lang="it-IT" sz="2000" u="none" dirty="0" smtClean="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Determinazione del rischio effettivo</a:t>
            </a:r>
            <a:endParaRPr lang="it-IT" sz="3200" b="1" dirty="0">
              <a:solidFill>
                <a:srgbClr val="005BA6"/>
              </a:solidFill>
            </a:endParaRPr>
          </a:p>
        </p:txBody>
      </p:sp>
      <p:pic>
        <p:nvPicPr>
          <p:cNvPr id="2" name="Immagine 1"/>
          <p:cNvPicPr>
            <a:picLocks noChangeAspect="1"/>
          </p:cNvPicPr>
          <p:nvPr/>
        </p:nvPicPr>
        <p:blipFill>
          <a:blip r:embed="rId3" cstate="print"/>
          <a:stretch>
            <a:fillRect/>
          </a:stretch>
        </p:blipFill>
        <p:spPr>
          <a:xfrm>
            <a:off x="899592" y="4005064"/>
            <a:ext cx="6941133" cy="2708920"/>
          </a:xfrm>
          <a:prstGeom prst="rect">
            <a:avLst/>
          </a:prstGeom>
        </p:spPr>
      </p:pic>
    </p:spTree>
    <p:extLst>
      <p:ext uri="{BB962C8B-B14F-4D97-AF65-F5344CB8AC3E}">
        <p14:creationId xmlns:p14="http://schemas.microsoft.com/office/powerpoint/2010/main" val="4161213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txBox="1">
            <a:spLocks noChangeArrowheads="1"/>
          </p:cNvSpPr>
          <p:nvPr/>
        </p:nvSpPr>
        <p:spPr bwMode="auto">
          <a:xfrm>
            <a:off x="376238"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r>
              <a:rPr lang="it-IT" sz="2000" u="none" dirty="0" smtClean="0">
                <a:solidFill>
                  <a:srgbClr val="133880"/>
                </a:solidFill>
                <a:latin typeface="Arial" panose="020B0604020202020204" pitchFamily="34" charset="0"/>
              </a:rPr>
              <a:t>Sulla </a:t>
            </a:r>
            <a:r>
              <a:rPr lang="it-IT" sz="2000" u="none" dirty="0">
                <a:solidFill>
                  <a:srgbClr val="133880"/>
                </a:solidFill>
                <a:latin typeface="Arial" panose="020B0604020202020204" pitchFamily="34" charset="0"/>
              </a:rPr>
              <a:t>base del livello di rischio effettivo determinato, il professionista dovrà adempiere </a:t>
            </a:r>
            <a:r>
              <a:rPr lang="it-IT" sz="2000" u="none" dirty="0" smtClean="0">
                <a:solidFill>
                  <a:srgbClr val="133880"/>
                </a:solidFill>
                <a:latin typeface="Arial" panose="020B0604020202020204" pitchFamily="34" charset="0"/>
              </a:rPr>
              <a:t>all’adeguata </a:t>
            </a:r>
            <a:r>
              <a:rPr lang="it-IT" sz="2000" u="none" dirty="0">
                <a:solidFill>
                  <a:srgbClr val="133880"/>
                </a:solidFill>
                <a:latin typeface="Arial" panose="020B0604020202020204" pitchFamily="34" charset="0"/>
              </a:rPr>
              <a:t>verifica secondo la seguente scala </a:t>
            </a:r>
            <a:r>
              <a:rPr lang="it-IT" sz="2000" u="none" dirty="0" smtClean="0">
                <a:solidFill>
                  <a:srgbClr val="133880"/>
                </a:solidFill>
                <a:latin typeface="Arial" panose="020B0604020202020204" pitchFamily="34" charset="0"/>
              </a:rPr>
              <a:t>graduata</a:t>
            </a: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Determinazione del rischio effettivo</a:t>
            </a:r>
            <a:endParaRPr lang="it-IT" sz="3200" b="1" dirty="0">
              <a:solidFill>
                <a:srgbClr val="005BA6"/>
              </a:solidFill>
            </a:endParaRPr>
          </a:p>
        </p:txBody>
      </p:sp>
      <p:pic>
        <p:nvPicPr>
          <p:cNvPr id="3" name="Immagine 2"/>
          <p:cNvPicPr>
            <a:picLocks noChangeAspect="1"/>
          </p:cNvPicPr>
          <p:nvPr/>
        </p:nvPicPr>
        <p:blipFill>
          <a:blip r:embed="rId3" cstate="print"/>
          <a:stretch>
            <a:fillRect/>
          </a:stretch>
        </p:blipFill>
        <p:spPr>
          <a:xfrm>
            <a:off x="376238" y="3140968"/>
            <a:ext cx="8237700" cy="2277035"/>
          </a:xfrm>
          <a:prstGeom prst="rect">
            <a:avLst/>
          </a:prstGeom>
        </p:spPr>
      </p:pic>
    </p:spTree>
    <p:extLst>
      <p:ext uri="{BB962C8B-B14F-4D97-AF65-F5344CB8AC3E}">
        <p14:creationId xmlns:p14="http://schemas.microsoft.com/office/powerpoint/2010/main" val="2856641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Contenuto dell’obbligo di adeguata verifica</a:t>
            </a:r>
            <a:endParaRPr lang="it-IT" sz="3200" b="1" dirty="0">
              <a:solidFill>
                <a:srgbClr val="005BA6"/>
              </a:solidFill>
            </a:endParaRPr>
          </a:p>
        </p:txBody>
      </p:sp>
      <p:sp>
        <p:nvSpPr>
          <p:cNvPr id="4099" name="Rectangle 3"/>
          <p:cNvSpPr txBox="1">
            <a:spLocks noChangeArrowheads="1"/>
          </p:cNvSpPr>
          <p:nvPr/>
        </p:nvSpPr>
        <p:spPr bwMode="auto">
          <a:xfrm>
            <a:off x="323850"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u="none" dirty="0">
                <a:solidFill>
                  <a:srgbClr val="133880"/>
                </a:solidFill>
                <a:latin typeface="Arial" panose="020B0604020202020204" pitchFamily="34" charset="0"/>
              </a:rPr>
              <a:t>Adempimenti:</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identificazione del cliente, dell’eventuale esecutore, e verifica della loro identità</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identificazione del titolare effettivo e verifica della sua identità</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acquisizione di informazioni sullo scopo e sulla natura prevista della prestazione professionale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controllo costante nel corso della prestazione </a:t>
            </a:r>
            <a:r>
              <a:rPr lang="it-IT" sz="2000" u="none" dirty="0" smtClean="0">
                <a:solidFill>
                  <a:srgbClr val="133880"/>
                </a:solidFill>
                <a:latin typeface="Arial" panose="020B0604020202020204" pitchFamily="34" charset="0"/>
              </a:rPr>
              <a:t>professionale</a:t>
            </a:r>
          </a:p>
          <a:p>
            <a:pPr marL="342900" indent="-342900">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0"/>
            <a:r>
              <a:rPr lang="it-IT" sz="2000" u="none" dirty="0" smtClean="0">
                <a:solidFill>
                  <a:srgbClr val="133880"/>
                </a:solidFill>
                <a:latin typeface="Arial" panose="020B0604020202020204" pitchFamily="34" charset="0"/>
              </a:rPr>
              <a:t>NB: esecutore</a:t>
            </a:r>
            <a:r>
              <a:rPr lang="it-IT" sz="2000" u="none" dirty="0">
                <a:solidFill>
                  <a:srgbClr val="133880"/>
                </a:solidFill>
                <a:latin typeface="Arial" panose="020B0604020202020204" pitchFamily="34" charset="0"/>
              </a:rPr>
              <a:t>: è il soggetto delegato ad operare in nome e per conto del cliente o a cui siano comunque conferiti poteri di rappresentanza che</a:t>
            </a:r>
          </a:p>
          <a:p>
            <a:r>
              <a:rPr lang="it-IT" sz="2000" u="none" dirty="0">
                <a:solidFill>
                  <a:srgbClr val="133880"/>
                </a:solidFill>
                <a:latin typeface="Arial" panose="020B0604020202020204" pitchFamily="34" charset="0"/>
              </a:rPr>
              <a:t>gli consentano di operare in nome e per conto del cliente </a:t>
            </a:r>
          </a:p>
          <a:p>
            <a:r>
              <a:rPr lang="en-US" sz="2000" u="none" dirty="0">
                <a:solidFill>
                  <a:srgbClr val="133880"/>
                </a:solidFill>
                <a:latin typeface="Arial" panose="020B0604020202020204" pitchFamily="34" charset="0"/>
              </a:rPr>
              <a:t>(art. 1 co. 2 </a:t>
            </a:r>
            <a:r>
              <a:rPr lang="en-US" sz="2000" u="none" dirty="0" err="1">
                <a:solidFill>
                  <a:srgbClr val="133880"/>
                </a:solidFill>
                <a:latin typeface="Arial" panose="020B0604020202020204" pitchFamily="34" charset="0"/>
              </a:rPr>
              <a:t>lett</a:t>
            </a:r>
            <a:r>
              <a:rPr lang="en-US" sz="2000" u="none" dirty="0">
                <a:solidFill>
                  <a:srgbClr val="133880"/>
                </a:solidFill>
                <a:latin typeface="Arial" panose="020B0604020202020204" pitchFamily="34" charset="0"/>
              </a:rPr>
              <a:t>. p) </a:t>
            </a:r>
            <a:r>
              <a:rPr lang="en-US" sz="2000" u="none" dirty="0" err="1">
                <a:solidFill>
                  <a:srgbClr val="133880"/>
                </a:solidFill>
                <a:latin typeface="Arial" panose="020B0604020202020204" pitchFamily="34" charset="0"/>
              </a:rPr>
              <a:t>DLgs</a:t>
            </a:r>
            <a:r>
              <a:rPr lang="en-US" sz="2000" u="none" dirty="0">
                <a:solidFill>
                  <a:srgbClr val="133880"/>
                </a:solidFill>
                <a:latin typeface="Arial" panose="020B0604020202020204" pitchFamily="34" charset="0"/>
              </a:rPr>
              <a:t>. 231/2007</a:t>
            </a:r>
            <a:r>
              <a:rPr lang="en-US" sz="2000" u="none" dirty="0" smtClean="0">
                <a:solidFill>
                  <a:srgbClr val="133880"/>
                </a:solidFill>
                <a:latin typeface="Arial" panose="020B0604020202020204" pitchFamily="34" charset="0"/>
              </a:rPr>
              <a:t>).</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586208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Delimitazione </a:t>
            </a:r>
            <a:r>
              <a:rPr kumimoji="1" lang="it-IT" sz="2200" dirty="0">
                <a:solidFill>
                  <a:srgbClr val="FB5D05"/>
                </a:solidFill>
                <a:latin typeface="Arial" panose="020B0604020202020204" pitchFamily="34" charset="0"/>
                <a:ea typeface="+mn-ea"/>
                <a:cs typeface="+mn-cs"/>
              </a:rPr>
              <a:t>dell’obbligo di adeguata verifica</a:t>
            </a:r>
            <a:endParaRPr lang="it-IT" sz="3200" b="1" dirty="0">
              <a:solidFill>
                <a:srgbClr val="005BA6"/>
              </a:solidFill>
            </a:endParaRPr>
          </a:p>
        </p:txBody>
      </p:sp>
      <p:sp>
        <p:nvSpPr>
          <p:cNvPr id="4099" name="Rectangle 3"/>
          <p:cNvSpPr txBox="1">
            <a:spLocks noChangeArrowheads="1"/>
          </p:cNvSpPr>
          <p:nvPr/>
        </p:nvSpPr>
        <p:spPr bwMode="auto">
          <a:xfrm>
            <a:off x="323850"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spcBef>
                <a:spcPct val="20000"/>
              </a:spcBef>
              <a:buSzPct val="90000"/>
            </a:pPr>
            <a:r>
              <a:rPr lang="it-IT" sz="2000" u="none" dirty="0" smtClean="0">
                <a:solidFill>
                  <a:srgbClr val="133880"/>
                </a:solidFill>
                <a:latin typeface="Arial" panose="020B0604020202020204" pitchFamily="34" charset="0"/>
              </a:rPr>
              <a:t>In base a quanto previsto dalla </a:t>
            </a:r>
            <a:r>
              <a:rPr lang="it-IT" sz="2000" dirty="0" smtClean="0">
                <a:solidFill>
                  <a:srgbClr val="133880"/>
                </a:solidFill>
                <a:latin typeface="Arial" panose="020B0604020202020204" pitchFamily="34" charset="0"/>
              </a:rPr>
              <a:t>Regola tecnica 2.3</a:t>
            </a:r>
            <a:r>
              <a:rPr lang="it-IT" sz="2000" u="none" dirty="0" smtClean="0">
                <a:solidFill>
                  <a:srgbClr val="133880"/>
                </a:solidFill>
                <a:latin typeface="Arial" panose="020B0604020202020204" pitchFamily="34" charset="0"/>
              </a:rPr>
              <a:t>, quando </a:t>
            </a:r>
            <a:r>
              <a:rPr lang="it-IT" sz="2000" u="none" dirty="0">
                <a:solidFill>
                  <a:srgbClr val="133880"/>
                </a:solidFill>
                <a:latin typeface="Arial" panose="020B0604020202020204" pitchFamily="34" charset="0"/>
              </a:rPr>
              <a:t>l’oggetto della prestazione coinvolge più parti, l’obbligo di adeguata verifica è espletato esclusivamente nei confronti del cliente che conferisce l’incarico per l’esecuzione della prestazione professionale e comporta l’identificazione e la verifica dell’identità del cliente e/o dell’esecutore, nonché del titolare </a:t>
            </a:r>
            <a:r>
              <a:rPr lang="it-IT" sz="2000" u="none" dirty="0" smtClean="0">
                <a:solidFill>
                  <a:srgbClr val="133880"/>
                </a:solidFill>
                <a:latin typeface="Arial" panose="020B0604020202020204" pitchFamily="34" charset="0"/>
              </a:rPr>
              <a:t>effettivo</a:t>
            </a:r>
            <a:endParaRPr lang="it-IT" sz="2000" u="none" dirty="0" smtClean="0">
              <a:solidFill>
                <a:srgbClr val="133880"/>
              </a:solidFill>
              <a:latin typeface="Arial" panose="020B0604020202020204" pitchFamily="34" charset="0"/>
            </a:endParaRPr>
          </a:p>
          <a:p>
            <a:pPr marL="0" indent="0">
              <a:spcBef>
                <a:spcPct val="20000"/>
              </a:spcBef>
              <a:buSzPct val="90000"/>
            </a:pPr>
            <a:r>
              <a:rPr lang="it-IT" sz="2000" u="none" dirty="0" smtClean="0">
                <a:solidFill>
                  <a:srgbClr val="133880"/>
                </a:solidFill>
                <a:latin typeface="Arial" panose="020B0604020202020204" pitchFamily="34" charset="0"/>
              </a:rPr>
              <a:t>La </a:t>
            </a:r>
            <a:r>
              <a:rPr lang="it-IT" sz="2000" u="none" dirty="0">
                <a:solidFill>
                  <a:srgbClr val="133880"/>
                </a:solidFill>
                <a:latin typeface="Arial" panose="020B0604020202020204" pitchFamily="34" charset="0"/>
              </a:rPr>
              <a:t>dichiarazione resa </a:t>
            </a:r>
            <a:r>
              <a:rPr lang="it-IT" sz="2000" dirty="0">
                <a:solidFill>
                  <a:srgbClr val="133880"/>
                </a:solidFill>
                <a:latin typeface="Arial" panose="020B0604020202020204" pitchFamily="34" charset="0"/>
              </a:rPr>
              <a:t>per iscritto</a:t>
            </a:r>
            <a:r>
              <a:rPr lang="it-IT" sz="2000" u="none" dirty="0">
                <a:solidFill>
                  <a:srgbClr val="133880"/>
                </a:solidFill>
                <a:latin typeface="Arial" panose="020B0604020202020204" pitchFamily="34" charset="0"/>
              </a:rPr>
              <a:t> dal cliente ai sensi dell’art. 22, co. 1, si presume veritiera in relazione ai dati e alle informazioni </a:t>
            </a:r>
            <a:r>
              <a:rPr lang="it-IT" sz="2000" u="none" dirty="0" smtClean="0">
                <a:solidFill>
                  <a:srgbClr val="133880"/>
                </a:solidFill>
                <a:latin typeface="Arial" panose="020B0604020202020204" pitchFamily="34" charset="0"/>
              </a:rPr>
              <a:t>fornite </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997586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Identificazione negli studi associati e nelle società tra professionisti</a:t>
            </a:r>
            <a:endParaRPr lang="it-IT" sz="3200" b="1" dirty="0">
              <a:solidFill>
                <a:srgbClr val="005BA6"/>
              </a:solidFill>
            </a:endParaRPr>
          </a:p>
        </p:txBody>
      </p:sp>
      <p:sp>
        <p:nvSpPr>
          <p:cNvPr id="4099" name="Rectangle 3"/>
          <p:cNvSpPr txBox="1">
            <a:spLocks noChangeArrowheads="1"/>
          </p:cNvSpPr>
          <p:nvPr/>
        </p:nvSpPr>
        <p:spPr bwMode="auto">
          <a:xfrm>
            <a:off x="323850"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spcBef>
                <a:spcPct val="20000"/>
              </a:spcBef>
              <a:buSzPct val="90000"/>
            </a:pPr>
            <a:r>
              <a:rPr lang="it-IT" sz="2000" u="none" dirty="0" smtClean="0">
                <a:solidFill>
                  <a:srgbClr val="133880"/>
                </a:solidFill>
                <a:latin typeface="Arial" panose="020B0604020202020204" pitchFamily="34" charset="0"/>
              </a:rPr>
              <a:t>In base a quanto previsto dalla </a:t>
            </a:r>
            <a:r>
              <a:rPr lang="it-IT" sz="2000" dirty="0" smtClean="0">
                <a:solidFill>
                  <a:srgbClr val="133880"/>
                </a:solidFill>
                <a:latin typeface="Arial" panose="020B0604020202020204" pitchFamily="34" charset="0"/>
              </a:rPr>
              <a:t>Regola tecnica 2.3</a:t>
            </a:r>
            <a:r>
              <a:rPr lang="it-IT" sz="2000" u="none" dirty="0" smtClean="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per gli incarichi conferiti ad uno studio associato o ad una società tra professionisti, l’identificazione del cliente, dell’esecutore e del titolare effettivo </a:t>
            </a:r>
            <a:r>
              <a:rPr lang="it-IT" sz="2000" dirty="0">
                <a:solidFill>
                  <a:srgbClr val="133880"/>
                </a:solidFill>
                <a:latin typeface="Arial" panose="020B0604020202020204" pitchFamily="34" charset="0"/>
              </a:rPr>
              <a:t>è svolta dal professionista incaricato dello svolgimento della prestazione, che ne è </a:t>
            </a:r>
            <a:r>
              <a:rPr lang="it-IT" sz="2000" b="1" dirty="0" smtClean="0">
                <a:solidFill>
                  <a:srgbClr val="133880"/>
                </a:solidFill>
                <a:latin typeface="Arial" panose="020B0604020202020204" pitchFamily="34" charset="0"/>
              </a:rPr>
              <a:t>responsabile</a:t>
            </a:r>
          </a:p>
          <a:p>
            <a:pPr marL="0" indent="0">
              <a:spcBef>
                <a:spcPct val="20000"/>
              </a:spcBef>
              <a:buSzPct val="90000"/>
            </a:pPr>
            <a:endParaRPr lang="it-IT" sz="2000" dirty="0" smtClean="0">
              <a:solidFill>
                <a:srgbClr val="133880"/>
              </a:solidFill>
              <a:latin typeface="Arial" panose="020B0604020202020204" pitchFamily="34" charset="0"/>
            </a:endParaRPr>
          </a:p>
          <a:p>
            <a:pPr marL="0" indent="0">
              <a:spcBef>
                <a:spcPct val="20000"/>
              </a:spcBef>
              <a:buSzPct val="90000"/>
            </a:pPr>
            <a:r>
              <a:rPr lang="it-IT" sz="2000" u="none" dirty="0" smtClean="0">
                <a:solidFill>
                  <a:srgbClr val="133880"/>
                </a:solidFill>
                <a:latin typeface="Arial" panose="020B0604020202020204" pitchFamily="34" charset="0"/>
              </a:rPr>
              <a:t>Gli </a:t>
            </a:r>
            <a:r>
              <a:rPr lang="it-IT" sz="2000" u="none" dirty="0">
                <a:solidFill>
                  <a:srgbClr val="133880"/>
                </a:solidFill>
                <a:latin typeface="Arial" panose="020B0604020202020204" pitchFamily="34" charset="0"/>
              </a:rPr>
              <a:t>adempimenti amministrativi inerenti all’identificazione possono essere delegati anche ai dipendenti e ai collaboratori dello </a:t>
            </a:r>
            <a:r>
              <a:rPr lang="it-IT" sz="2000" u="none" dirty="0" smtClean="0">
                <a:solidFill>
                  <a:srgbClr val="133880"/>
                </a:solidFill>
                <a:latin typeface="Arial" panose="020B0604020202020204" pitchFamily="34" charset="0"/>
              </a:rPr>
              <a:t>studio</a:t>
            </a:r>
          </a:p>
          <a:p>
            <a:pPr marL="0" indent="0">
              <a:spcBef>
                <a:spcPct val="20000"/>
              </a:spcBef>
              <a:buSzPct val="90000"/>
            </a:pPr>
            <a:endParaRPr lang="it-IT" sz="2000" u="none" dirty="0" smtClean="0">
              <a:solidFill>
                <a:srgbClr val="133880"/>
              </a:solidFill>
              <a:latin typeface="Arial" panose="020B0604020202020204" pitchFamily="34" charset="0"/>
            </a:endParaRPr>
          </a:p>
          <a:p>
            <a:pPr marL="0" indent="0">
              <a:spcBef>
                <a:spcPct val="20000"/>
              </a:spcBef>
              <a:buSzPct val="90000"/>
            </a:pPr>
            <a:r>
              <a:rPr lang="it-IT" sz="2000" u="none" dirty="0">
                <a:solidFill>
                  <a:srgbClr val="133880"/>
                </a:solidFill>
                <a:latin typeface="Arial" panose="020B0604020202020204" pitchFamily="34" charset="0"/>
              </a:rPr>
              <a:t>Per successivi incarichi professionali conferiti dal medesimo cliente allo studio associato/società tra professionisti, l’adeguata verifica può essere </a:t>
            </a:r>
            <a:r>
              <a:rPr lang="it-IT" sz="2000" u="none" dirty="0" smtClean="0">
                <a:solidFill>
                  <a:srgbClr val="133880"/>
                </a:solidFill>
                <a:latin typeface="Arial" panose="020B0604020202020204" pitchFamily="34" charset="0"/>
              </a:rPr>
              <a:t>assolta anche in assenza del cliente </a:t>
            </a:r>
            <a:r>
              <a:rPr lang="it-IT" sz="2000" u="none" dirty="0" smtClean="0">
                <a:solidFill>
                  <a:srgbClr val="133880"/>
                </a:solidFill>
                <a:latin typeface="Arial" panose="020B0604020202020204" pitchFamily="34" charset="0"/>
              </a:rPr>
              <a:t>purché </a:t>
            </a:r>
            <a:r>
              <a:rPr lang="it-IT" sz="2000" u="none" dirty="0" smtClean="0">
                <a:solidFill>
                  <a:srgbClr val="133880"/>
                </a:solidFill>
                <a:latin typeface="Arial" panose="020B0604020202020204" pitchFamily="34" charset="0"/>
              </a:rPr>
              <a:t>le informazioni siano aggiornate e adeguate rispetto al profilo di rischio associato al </a:t>
            </a:r>
            <a:r>
              <a:rPr lang="it-IT" sz="2000" u="none" dirty="0" smtClean="0">
                <a:solidFill>
                  <a:srgbClr val="133880"/>
                </a:solidFill>
                <a:latin typeface="Arial" panose="020B0604020202020204" pitchFamily="34" charset="0"/>
              </a:rPr>
              <a:t>cliente</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71727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ADEMPIMENTI</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23528" y="1772816"/>
            <a:ext cx="8136904" cy="4392488"/>
          </a:xfrm>
          <a:prstGeom prst="rect">
            <a:avLst/>
          </a:prstGeom>
          <a:noFill/>
          <a:ln/>
        </p:spPr>
        <p:txBody>
          <a:bodyPr/>
          <a:lstStyle/>
          <a:p>
            <a:pPr eaLnBrk="0" hangingPunct="0">
              <a:lnSpc>
                <a:spcPct val="90000"/>
              </a:lnSpc>
              <a:spcBef>
                <a:spcPct val="20000"/>
              </a:spcBef>
              <a:buClr>
                <a:srgbClr val="ED7D31"/>
              </a:buClr>
              <a:defRPr/>
            </a:pPr>
            <a:r>
              <a:rPr lang="it-IT" sz="2000" u="none" dirty="0" smtClean="0">
                <a:solidFill>
                  <a:srgbClr val="133880"/>
                </a:solidFill>
                <a:latin typeface="Arial" panose="020B0604020202020204" pitchFamily="34" charset="0"/>
              </a:rPr>
              <a:t>Autovalutazione </a:t>
            </a:r>
            <a:r>
              <a:rPr lang="it-IT" sz="2000" u="none" dirty="0">
                <a:solidFill>
                  <a:srgbClr val="133880"/>
                </a:solidFill>
                <a:latin typeface="Arial" panose="020B0604020202020204" pitchFamily="34" charset="0"/>
              </a:rPr>
              <a:t>del rischio </a:t>
            </a:r>
            <a:r>
              <a:rPr lang="it-IT" sz="2000" u="none" dirty="0" smtClean="0">
                <a:solidFill>
                  <a:srgbClr val="133880"/>
                </a:solidFill>
                <a:latin typeface="Arial" panose="020B0604020202020204" pitchFamily="34" charset="0"/>
              </a:rPr>
              <a:t>(artt</a:t>
            </a:r>
            <a:r>
              <a:rPr lang="it-IT" sz="2000" u="none" dirty="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15 e 16, regola tecnica n. 1)</a:t>
            </a:r>
          </a:p>
          <a:p>
            <a:pPr eaLnBrk="0" hangingPunct="0">
              <a:lnSpc>
                <a:spcPct val="90000"/>
              </a:lnSpc>
              <a:spcBef>
                <a:spcPct val="20000"/>
              </a:spcBef>
              <a:buClr>
                <a:srgbClr val="ED7D31"/>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Adeguata verifica della clientela (artt. 17 </a:t>
            </a:r>
            <a:r>
              <a:rPr lang="it-IT" sz="2000" u="none" dirty="0">
                <a:solidFill>
                  <a:srgbClr val="133880"/>
                </a:solidFill>
                <a:latin typeface="Arial" panose="020B0604020202020204" pitchFamily="34" charset="0"/>
              </a:rPr>
              <a:t>-</a:t>
            </a:r>
            <a:r>
              <a:rPr lang="it-IT" sz="2000" u="none" dirty="0" smtClean="0">
                <a:solidFill>
                  <a:srgbClr val="133880"/>
                </a:solidFill>
                <a:latin typeface="Arial" panose="020B0604020202020204" pitchFamily="34" charset="0"/>
              </a:rPr>
              <a:t> 30, regola tecnica n. 2)</a:t>
            </a:r>
            <a:endParaRPr lang="it-IT" sz="2000" u="none" dirty="0">
              <a:solidFill>
                <a:srgbClr val="133880"/>
              </a:solidFill>
              <a:latin typeface="Arial" panose="020B0604020202020204" pitchFamily="34" charset="0"/>
            </a:endParaRPr>
          </a:p>
          <a:p>
            <a:pPr marL="800100" lvl="1" indent="-342900" eaLnBrk="0" hangingPunct="0">
              <a:lnSpc>
                <a:spcPct val="90000"/>
              </a:lnSpc>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identificazione del cliente, dell’eventuale esecutore e del titolare effettivo e verifica della loro identità</a:t>
            </a:r>
          </a:p>
          <a:p>
            <a:pPr marL="800100" lvl="1" indent="-342900" eaLnBrk="0" hangingPunct="0">
              <a:lnSpc>
                <a:spcPct val="90000"/>
              </a:lnSpc>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acquisizione e valutazione di informazioni sullo scopo e sulla natura del rapporto continuativo o della prestazione professionale</a:t>
            </a:r>
          </a:p>
          <a:p>
            <a:pPr marL="800100" lvl="1" indent="-342900" eaLnBrk="0" hangingPunct="0">
              <a:lnSpc>
                <a:spcPct val="90000"/>
              </a:lnSpc>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controllo </a:t>
            </a:r>
            <a:r>
              <a:rPr lang="it-IT" sz="2000" u="none" dirty="0" smtClean="0">
                <a:solidFill>
                  <a:srgbClr val="133880"/>
                </a:solidFill>
                <a:latin typeface="Arial" panose="020B0604020202020204" pitchFamily="34" charset="0"/>
              </a:rPr>
              <a:t>costante</a:t>
            </a:r>
          </a:p>
          <a:p>
            <a:pPr eaLnBrk="0" hangingPunct="0">
              <a:lnSpc>
                <a:spcPct val="90000"/>
              </a:lnSpc>
              <a:spcBef>
                <a:spcPct val="20000"/>
              </a:spcBef>
              <a:buClr>
                <a:srgbClr val="005BA6"/>
              </a:buClr>
              <a:defRPr/>
            </a:pPr>
            <a:r>
              <a:rPr lang="it-IT" sz="2000" u="none" dirty="0" smtClean="0">
                <a:solidFill>
                  <a:srgbClr val="133880"/>
                </a:solidFill>
                <a:latin typeface="Arial" panose="020B0604020202020204" pitchFamily="34" charset="0"/>
              </a:rPr>
              <a:t>ordinaria, semplificata </a:t>
            </a:r>
            <a:r>
              <a:rPr lang="it-IT" sz="2000" u="none" dirty="0">
                <a:solidFill>
                  <a:srgbClr val="133880"/>
                </a:solidFill>
                <a:latin typeface="Arial" panose="020B0604020202020204" pitchFamily="34" charset="0"/>
              </a:rPr>
              <a:t>o </a:t>
            </a:r>
            <a:r>
              <a:rPr lang="it-IT" sz="2000" u="none" dirty="0" smtClean="0">
                <a:solidFill>
                  <a:srgbClr val="133880"/>
                </a:solidFill>
                <a:latin typeface="Arial" panose="020B0604020202020204" pitchFamily="34" charset="0"/>
              </a:rPr>
              <a:t>rafforzata a seconda del grado di rischio determinato</a:t>
            </a:r>
          </a:p>
          <a:p>
            <a:pPr eaLnBrk="0" hangingPunct="0">
              <a:lnSpc>
                <a:spcPct val="90000"/>
              </a:lnSpc>
              <a:spcBef>
                <a:spcPct val="20000"/>
              </a:spcBef>
              <a:buClr>
                <a:srgbClr val="005BA6"/>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Conservazione </a:t>
            </a:r>
            <a:r>
              <a:rPr lang="it-IT" sz="2000" u="none" dirty="0" smtClean="0">
                <a:solidFill>
                  <a:srgbClr val="133880"/>
                </a:solidFill>
                <a:latin typeface="Arial" panose="020B0604020202020204" pitchFamily="34" charset="0"/>
              </a:rPr>
              <a:t>dei dati, documenti e </a:t>
            </a:r>
            <a:r>
              <a:rPr lang="it-IT" sz="2000" u="none" dirty="0">
                <a:solidFill>
                  <a:srgbClr val="133880"/>
                </a:solidFill>
                <a:latin typeface="Arial" panose="020B0604020202020204" pitchFamily="34" charset="0"/>
              </a:rPr>
              <a:t>informazioni (artt. </a:t>
            </a:r>
            <a:r>
              <a:rPr lang="it-IT" sz="2000" u="none" dirty="0" smtClean="0">
                <a:solidFill>
                  <a:srgbClr val="133880"/>
                </a:solidFill>
                <a:latin typeface="Arial" panose="020B0604020202020204" pitchFamily="34" charset="0"/>
              </a:rPr>
              <a:t>31, 32 e 34, regola tecnica n. 3)</a:t>
            </a:r>
            <a:endParaRPr kumimoji="0" lang="it-IT" sz="2200" b="0" i="0" u="none" strike="noStrike" kern="0" cap="none" spc="0" normalizeH="0" baseline="0" noProof="0" dirty="0">
              <a:ln>
                <a:noFill/>
              </a:ln>
              <a:solidFill>
                <a:srgbClr val="005BA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4308744"/>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Identificazione negli studi associati e nelle società tra professionisti</a:t>
            </a:r>
            <a:endParaRPr lang="it-IT" sz="3200" b="1" dirty="0">
              <a:solidFill>
                <a:srgbClr val="005BA6"/>
              </a:solidFill>
            </a:endParaRPr>
          </a:p>
        </p:txBody>
      </p:sp>
      <p:sp>
        <p:nvSpPr>
          <p:cNvPr id="4099" name="Rectangle 3"/>
          <p:cNvSpPr txBox="1">
            <a:spLocks noChangeArrowheads="1"/>
          </p:cNvSpPr>
          <p:nvPr/>
        </p:nvSpPr>
        <p:spPr bwMode="auto">
          <a:xfrm>
            <a:off x="323850"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r>
              <a:rPr lang="it-IT" sz="2000" u="none" dirty="0">
                <a:solidFill>
                  <a:srgbClr val="133880"/>
                </a:solidFill>
                <a:latin typeface="Arial" panose="020B0604020202020204" pitchFamily="34" charset="0"/>
              </a:rPr>
              <a:t>Rimangono a carico del professionista di volta in volta interessato le </a:t>
            </a:r>
            <a:r>
              <a:rPr lang="it-IT" sz="2000" u="none" dirty="0" smtClean="0">
                <a:solidFill>
                  <a:srgbClr val="133880"/>
                </a:solidFill>
                <a:latin typeface="Arial" panose="020B0604020202020204" pitchFamily="34" charset="0"/>
              </a:rPr>
              <a:t>attività di: </a:t>
            </a:r>
          </a:p>
          <a:p>
            <a:pPr marL="0"/>
            <a:endParaRPr lang="it-IT" sz="2000" u="none" dirty="0">
              <a:solidFill>
                <a:srgbClr val="133880"/>
              </a:solidFill>
              <a:latin typeface="Arial" panose="020B0604020202020204" pitchFamily="34" charset="0"/>
            </a:endParaRPr>
          </a:p>
          <a:p>
            <a:pPr marL="0" indent="0"/>
            <a:r>
              <a:rPr lang="it-IT" sz="2000" u="none" dirty="0" smtClean="0">
                <a:solidFill>
                  <a:srgbClr val="133880"/>
                </a:solidFill>
                <a:latin typeface="Arial" panose="020B0604020202020204" pitchFamily="34" charset="0"/>
              </a:rPr>
              <a:t>acquisizione </a:t>
            </a:r>
            <a:r>
              <a:rPr lang="it-IT" sz="2000" u="none" dirty="0">
                <a:solidFill>
                  <a:srgbClr val="133880"/>
                </a:solidFill>
                <a:latin typeface="Arial" panose="020B0604020202020204" pitchFamily="34" charset="0"/>
              </a:rPr>
              <a:t>di informazioni su scopo e natura della prestazione professionale, in quanto si tratta necessariamente di dati specifici per ciascuna di </a:t>
            </a:r>
            <a:r>
              <a:rPr lang="it-IT" sz="2000" u="none" dirty="0" smtClean="0">
                <a:solidFill>
                  <a:srgbClr val="133880"/>
                </a:solidFill>
                <a:latin typeface="Arial" panose="020B0604020202020204" pitchFamily="34" charset="0"/>
              </a:rPr>
              <a:t>esse</a:t>
            </a:r>
            <a:endParaRPr lang="it-IT" sz="2000" u="none" dirty="0" smtClean="0">
              <a:solidFill>
                <a:srgbClr val="133880"/>
              </a:solidFill>
              <a:latin typeface="Arial" panose="020B0604020202020204" pitchFamily="34" charset="0"/>
            </a:endParaRPr>
          </a:p>
          <a:p>
            <a:pPr marL="0">
              <a:buFontTx/>
              <a:buChar char="-"/>
            </a:pPr>
            <a:endParaRPr lang="it-IT" sz="2000" u="none" dirty="0">
              <a:solidFill>
                <a:srgbClr val="133880"/>
              </a:solidFill>
              <a:latin typeface="Arial" panose="020B0604020202020204" pitchFamily="34" charset="0"/>
            </a:endParaRPr>
          </a:p>
          <a:p>
            <a:pPr marL="0" indent="0"/>
            <a:r>
              <a:rPr lang="it-IT" sz="2000" u="none" dirty="0" smtClean="0">
                <a:solidFill>
                  <a:srgbClr val="133880"/>
                </a:solidFill>
                <a:latin typeface="Arial" panose="020B0604020202020204" pitchFamily="34" charset="0"/>
              </a:rPr>
              <a:t>valutazione </a:t>
            </a:r>
            <a:r>
              <a:rPr lang="it-IT" sz="2000" u="none" dirty="0">
                <a:solidFill>
                  <a:srgbClr val="133880"/>
                </a:solidFill>
                <a:latin typeface="Arial" panose="020B0604020202020204" pitchFamily="34" charset="0"/>
              </a:rPr>
              <a:t>del rischio, che potrà essere arricchita dalla disponibilità delle valutazioni effettuate dagli altri professionisti associati/soci e dall’eventuale confronto con </a:t>
            </a:r>
            <a:r>
              <a:rPr lang="it-IT" sz="2000" u="none" dirty="0" smtClean="0">
                <a:solidFill>
                  <a:srgbClr val="133880"/>
                </a:solidFill>
                <a:latin typeface="Arial" panose="020B0604020202020204" pitchFamily="34" charset="0"/>
              </a:rPr>
              <a:t>questi</a:t>
            </a:r>
            <a:endParaRPr lang="it-IT" sz="2000" u="none" dirty="0" smtClean="0">
              <a:solidFill>
                <a:srgbClr val="133880"/>
              </a:solidFill>
              <a:latin typeface="Arial" panose="020B0604020202020204" pitchFamily="34" charset="0"/>
            </a:endParaRPr>
          </a:p>
          <a:p>
            <a:pPr marL="0">
              <a:buFontTx/>
              <a:buChar char="-"/>
            </a:pPr>
            <a:endParaRPr lang="it-IT" sz="2000" u="none" dirty="0">
              <a:solidFill>
                <a:srgbClr val="133880"/>
              </a:solidFill>
              <a:latin typeface="Arial" panose="020B0604020202020204" pitchFamily="34" charset="0"/>
            </a:endParaRPr>
          </a:p>
          <a:p>
            <a:pPr marL="0"/>
            <a:r>
              <a:rPr lang="it-IT" sz="2000" u="none" dirty="0" smtClean="0">
                <a:solidFill>
                  <a:srgbClr val="133880"/>
                </a:solidFill>
                <a:latin typeface="Arial" panose="020B0604020202020204" pitchFamily="34" charset="0"/>
              </a:rPr>
              <a:t>esecuzione </a:t>
            </a:r>
            <a:r>
              <a:rPr lang="it-IT" sz="2000" u="none" dirty="0">
                <a:solidFill>
                  <a:srgbClr val="133880"/>
                </a:solidFill>
                <a:latin typeface="Arial" panose="020B0604020202020204" pitchFamily="34" charset="0"/>
              </a:rPr>
              <a:t>del controllo costante, dovuto nel caso di prestazione professionale continuativa, con possibilità di ripartire le attività tra i professionisti/soci interessati e, ove ritenuto opportuno, condividerne le </a:t>
            </a:r>
            <a:r>
              <a:rPr lang="it-IT" sz="2000" u="none" dirty="0" smtClean="0">
                <a:solidFill>
                  <a:srgbClr val="133880"/>
                </a:solidFill>
                <a:latin typeface="Arial" panose="020B0604020202020204" pitchFamily="34" charset="0"/>
              </a:rPr>
              <a:t>conclusioni</a:t>
            </a:r>
            <a:endParaRPr lang="it-IT" sz="2000" u="none" dirty="0">
              <a:solidFill>
                <a:srgbClr val="133880"/>
              </a:solidFill>
              <a:latin typeface="Arial" panose="020B0604020202020204" pitchFamily="34" charset="0"/>
            </a:endParaRPr>
          </a:p>
          <a:p>
            <a:pPr marL="0" indent="0" algn="just">
              <a:spcBef>
                <a:spcPct val="20000"/>
              </a:spcBef>
              <a:buSzPct val="90000"/>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113440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Obblighi del cliente</a:t>
            </a:r>
            <a:endParaRPr lang="it-IT" sz="3200" b="1" dirty="0">
              <a:solidFill>
                <a:srgbClr val="005BA6"/>
              </a:solidFill>
            </a:endParaRPr>
          </a:p>
        </p:txBody>
      </p:sp>
      <p:sp>
        <p:nvSpPr>
          <p:cNvPr id="4099" name="Rectangle 3"/>
          <p:cNvSpPr txBox="1">
            <a:spLocks noChangeArrowheads="1"/>
          </p:cNvSpPr>
          <p:nvPr/>
        </p:nvSpPr>
        <p:spPr bwMode="auto">
          <a:xfrm>
            <a:off x="318659"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u="none" dirty="0">
                <a:solidFill>
                  <a:srgbClr val="133880"/>
                </a:solidFill>
                <a:latin typeface="Arial" panose="020B0604020202020204" pitchFamily="34" charset="0"/>
              </a:rPr>
              <a:t>I clienti forniscono </a:t>
            </a:r>
            <a:r>
              <a:rPr lang="it-IT" sz="2000" b="1" u="none" dirty="0">
                <a:solidFill>
                  <a:srgbClr val="133880"/>
                </a:solidFill>
                <a:latin typeface="Arial" panose="020B0604020202020204" pitchFamily="34" charset="0"/>
              </a:rPr>
              <a:t>per iscritto</a:t>
            </a:r>
            <a:r>
              <a:rPr lang="it-IT" sz="2000" u="none" dirty="0">
                <a:solidFill>
                  <a:srgbClr val="133880"/>
                </a:solidFill>
                <a:latin typeface="Arial" panose="020B0604020202020204" pitchFamily="34" charset="0"/>
              </a:rPr>
              <a:t>, </a:t>
            </a:r>
            <a:r>
              <a:rPr lang="it-IT" sz="2000" b="1" u="none" dirty="0">
                <a:solidFill>
                  <a:srgbClr val="133880"/>
                </a:solidFill>
                <a:latin typeface="Arial" panose="020B0604020202020204" pitchFamily="34" charset="0"/>
              </a:rPr>
              <a:t>sotto la propria responsabilità </a:t>
            </a:r>
            <a:r>
              <a:rPr lang="it-IT" sz="2000" u="none" dirty="0">
                <a:solidFill>
                  <a:srgbClr val="133880"/>
                </a:solidFill>
                <a:latin typeface="Arial" panose="020B0604020202020204" pitchFamily="34" charset="0"/>
              </a:rPr>
              <a:t>tutte le informazioni necessarie e aggiornate per consentire ai soggetti obbligati di adempiere agli obblighi di adeguata </a:t>
            </a:r>
            <a:r>
              <a:rPr lang="it-IT" sz="2000" u="none" dirty="0" smtClean="0">
                <a:solidFill>
                  <a:srgbClr val="133880"/>
                </a:solidFill>
                <a:latin typeface="Arial" panose="020B0604020202020204" pitchFamily="34" charset="0"/>
              </a:rPr>
              <a:t>verifica</a:t>
            </a: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r>
              <a:rPr lang="it-IT" sz="2000" u="none" dirty="0">
                <a:solidFill>
                  <a:srgbClr val="133880"/>
                </a:solidFill>
                <a:latin typeface="Arial" panose="020B0604020202020204" pitchFamily="34" charset="0"/>
              </a:rPr>
              <a:t>Salvo che il fatto costituisca più grave reato, chi fornisce </a:t>
            </a:r>
            <a:r>
              <a:rPr lang="it-IT" sz="2000" b="1" u="none" dirty="0">
                <a:solidFill>
                  <a:srgbClr val="133880"/>
                </a:solidFill>
                <a:latin typeface="Arial" panose="020B0604020202020204" pitchFamily="34" charset="0"/>
              </a:rPr>
              <a:t>dati falsi o informazioni non veritiere</a:t>
            </a:r>
            <a:r>
              <a:rPr lang="it-IT" sz="2000" u="none" dirty="0">
                <a:solidFill>
                  <a:srgbClr val="133880"/>
                </a:solidFill>
                <a:latin typeface="Arial" panose="020B0604020202020204" pitchFamily="34" charset="0"/>
              </a:rPr>
              <a:t> è punito:</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con la reclusione da 6 mesi a 3 anni 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con la multa da 10.000 a 30.000 </a:t>
            </a:r>
            <a:r>
              <a:rPr lang="it-IT" sz="2000" u="none" dirty="0" smtClean="0">
                <a:solidFill>
                  <a:srgbClr val="133880"/>
                </a:solidFill>
                <a:latin typeface="Arial" panose="020B0604020202020204" pitchFamily="34" charset="0"/>
              </a:rPr>
              <a:t>euro</a:t>
            </a: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234422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Identificazione del cliente e dell’esecutore</a:t>
            </a:r>
            <a:endParaRPr lang="it-IT" sz="3200" b="1" dirty="0">
              <a:solidFill>
                <a:srgbClr val="005BA6"/>
              </a:solidFill>
            </a:endParaRPr>
          </a:p>
        </p:txBody>
      </p:sp>
      <p:sp>
        <p:nvSpPr>
          <p:cNvPr id="4099" name="Rectangle 3"/>
          <p:cNvSpPr txBox="1">
            <a:spLocks noChangeArrowheads="1"/>
          </p:cNvSpPr>
          <p:nvPr/>
        </p:nvSpPr>
        <p:spPr bwMode="auto">
          <a:xfrm>
            <a:off x="318659" y="1772816"/>
            <a:ext cx="839152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A</a:t>
            </a:r>
            <a:r>
              <a:rPr lang="it-IT" sz="2000" u="none" dirty="0" smtClean="0">
                <a:solidFill>
                  <a:srgbClr val="133880"/>
                </a:solidFill>
                <a:latin typeface="Arial" panose="020B0604020202020204" pitchFamily="34" charset="0"/>
              </a:rPr>
              <a:t>l </a:t>
            </a:r>
            <a:r>
              <a:rPr lang="it-IT" sz="2000" u="none" dirty="0">
                <a:solidFill>
                  <a:srgbClr val="133880"/>
                </a:solidFill>
                <a:latin typeface="Arial" panose="020B0604020202020204" pitchFamily="34" charset="0"/>
              </a:rPr>
              <a:t>conferimento dell’incarico per lo svolgimento della prestazione professionale/dell’esecuzione dell’operazione occasionale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In presenza del cliente/esecutore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Mediante esibizione di un documento di riconoscimento in corso di validità, </a:t>
            </a:r>
            <a:r>
              <a:rPr lang="it-IT" sz="2000" b="1" u="none" dirty="0">
                <a:solidFill>
                  <a:srgbClr val="133880"/>
                </a:solidFill>
                <a:latin typeface="Arial" panose="020B0604020202020204" pitchFamily="34" charset="0"/>
              </a:rPr>
              <a:t>di cui acquisire copia</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Con verifica dell’esistenza </a:t>
            </a:r>
            <a:r>
              <a:rPr lang="it-IT" sz="2000" u="none" dirty="0" smtClean="0">
                <a:solidFill>
                  <a:srgbClr val="133880"/>
                </a:solidFill>
                <a:latin typeface="Arial" panose="020B0604020202020204" pitchFamily="34" charset="0"/>
              </a:rPr>
              <a:t>potere </a:t>
            </a:r>
            <a:r>
              <a:rPr lang="it-IT" sz="2000" u="none" dirty="0">
                <a:solidFill>
                  <a:srgbClr val="133880"/>
                </a:solidFill>
                <a:latin typeface="Arial" panose="020B0604020202020204" pitchFamily="34" charset="0"/>
              </a:rPr>
              <a:t>di rappresentanza </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Anche attraverso dipendenti o collaboratori (previa delega scritta)</a:t>
            </a: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755866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9132"/>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Identificazione senza la presenza fisica del cliente</a:t>
            </a:r>
            <a:endParaRPr lang="it-IT" sz="3200" b="1" dirty="0">
              <a:solidFill>
                <a:srgbClr val="005BA6"/>
              </a:solidFill>
            </a:endParaRPr>
          </a:p>
        </p:txBody>
      </p:sp>
      <p:sp>
        <p:nvSpPr>
          <p:cNvPr id="4099" name="Rectangle 3"/>
          <p:cNvSpPr txBox="1">
            <a:spLocks noChangeArrowheads="1"/>
          </p:cNvSpPr>
          <p:nvPr/>
        </p:nvSpPr>
        <p:spPr bwMode="auto">
          <a:xfrm>
            <a:off x="323850" y="1844824"/>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r>
              <a:rPr lang="it-IT" sz="2000" u="none" dirty="0">
                <a:solidFill>
                  <a:srgbClr val="133880"/>
                </a:solidFill>
                <a:latin typeface="Arial" panose="020B0604020202020204" pitchFamily="34" charset="0"/>
              </a:rPr>
              <a:t>Ammessa per i clienti:</a:t>
            </a:r>
          </a:p>
          <a:p>
            <a:pPr marL="342900" indent="-342900" algn="just">
              <a:lnSpc>
                <a:spcPct val="90000"/>
              </a:lnSpc>
              <a:spcBef>
                <a:spcPct val="20000"/>
              </a:spcBef>
              <a:buSzPct val="90000"/>
              <a:buFontTx/>
              <a:buChar char="-"/>
            </a:pPr>
            <a:r>
              <a:rPr lang="it-IT" sz="2000" u="none" dirty="0">
                <a:solidFill>
                  <a:srgbClr val="133880"/>
                </a:solidFill>
                <a:latin typeface="Arial" panose="020B0604020202020204" pitchFamily="34" charset="0"/>
              </a:rPr>
              <a:t>già identificati in relazione ad altra prestazione professionale in essere, purché le informazioni esistenti siano aggiornate e adeguate rispetto allo specifico profilo di rischio del cliente</a:t>
            </a:r>
          </a:p>
          <a:p>
            <a:pPr marL="342900" indent="-342900" algn="just">
              <a:lnSpc>
                <a:spcPct val="90000"/>
              </a:lnSpc>
              <a:spcBef>
                <a:spcPct val="20000"/>
              </a:spcBef>
              <a:buSzPct val="90000"/>
              <a:buFontTx/>
              <a:buChar char="-"/>
            </a:pPr>
            <a:r>
              <a:rPr lang="it-IT" sz="2000" u="none" dirty="0">
                <a:solidFill>
                  <a:srgbClr val="133880"/>
                </a:solidFill>
                <a:latin typeface="Arial" panose="020B0604020202020204" pitchFamily="34" charset="0"/>
              </a:rPr>
              <a:t>i cui dati identificativi risultano da atti pubblici, </a:t>
            </a:r>
            <a:r>
              <a:rPr lang="it-IT" sz="2000" u="none" dirty="0" smtClean="0">
                <a:solidFill>
                  <a:srgbClr val="133880"/>
                </a:solidFill>
                <a:latin typeface="Arial" panose="020B0604020202020204" pitchFamily="34" charset="0"/>
              </a:rPr>
              <a:t>scritture </a:t>
            </a:r>
            <a:r>
              <a:rPr lang="it-IT" sz="2000" u="none" dirty="0">
                <a:solidFill>
                  <a:srgbClr val="133880"/>
                </a:solidFill>
                <a:latin typeface="Arial" panose="020B0604020202020204" pitchFamily="34" charset="0"/>
              </a:rPr>
              <a:t>private autenticate o da certificati qualificati utilizzati per la generazione di una firma digitale associata a documenti informatici</a:t>
            </a:r>
          </a:p>
          <a:p>
            <a:pPr marL="342900" indent="-342900" algn="just">
              <a:lnSpc>
                <a:spcPct val="90000"/>
              </a:lnSpc>
              <a:spcBef>
                <a:spcPct val="20000"/>
              </a:spcBef>
              <a:buSzPct val="90000"/>
              <a:buFontTx/>
              <a:buChar char="-"/>
            </a:pPr>
            <a:r>
              <a:rPr lang="it-IT" sz="2000" u="none" dirty="0">
                <a:solidFill>
                  <a:srgbClr val="133880"/>
                </a:solidFill>
                <a:latin typeface="Arial" panose="020B0604020202020204" pitchFamily="34" charset="0"/>
              </a:rPr>
              <a:t>i cui dati identificativi risultino da dichiarazione della rappresentanza e dell’autorità consolare italiana</a:t>
            </a:r>
          </a:p>
          <a:p>
            <a:pPr marL="342900" indent="-342900" algn="just">
              <a:lnSpc>
                <a:spcPct val="90000"/>
              </a:lnSpc>
              <a:spcBef>
                <a:spcPct val="20000"/>
              </a:spcBef>
              <a:buSzPct val="90000"/>
              <a:buFontTx/>
              <a:buChar char="-"/>
            </a:pPr>
            <a:r>
              <a:rPr lang="it-IT" sz="2000" u="none" dirty="0">
                <a:solidFill>
                  <a:srgbClr val="133880"/>
                </a:solidFill>
                <a:latin typeface="Arial" panose="020B0604020202020204" pitchFamily="34" charset="0"/>
              </a:rPr>
              <a:t>in possesso di un’identità digitale, di livello massimo di sicurezza, nonché di un’identità digitale o di un certificato per la generazione di firma digitale</a:t>
            </a:r>
          </a:p>
        </p:txBody>
      </p:sp>
    </p:spTree>
    <p:extLst>
      <p:ext uri="{BB962C8B-B14F-4D97-AF65-F5344CB8AC3E}">
        <p14:creationId xmlns:p14="http://schemas.microsoft.com/office/powerpoint/2010/main" val="401123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Identificazione del titolare effettivo</a:t>
            </a:r>
            <a:endParaRPr lang="it-IT" sz="3200" b="1" dirty="0">
              <a:solidFill>
                <a:srgbClr val="005BA6"/>
              </a:solidFill>
            </a:endParaRPr>
          </a:p>
        </p:txBody>
      </p:sp>
      <p:sp>
        <p:nvSpPr>
          <p:cNvPr id="4099" name="Rectangle 3"/>
          <p:cNvSpPr txBox="1">
            <a:spLocks noChangeArrowheads="1"/>
          </p:cNvSpPr>
          <p:nvPr/>
        </p:nvSpPr>
        <p:spPr bwMode="auto">
          <a:xfrm>
            <a:off x="318659" y="1772816"/>
            <a:ext cx="8391525"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A</a:t>
            </a:r>
            <a:r>
              <a:rPr lang="it-IT" sz="2000" u="none" dirty="0" smtClean="0">
                <a:solidFill>
                  <a:srgbClr val="133880"/>
                </a:solidFill>
                <a:latin typeface="Arial" panose="020B0604020202020204" pitchFamily="34" charset="0"/>
              </a:rPr>
              <a:t>l </a:t>
            </a:r>
            <a:r>
              <a:rPr lang="it-IT" sz="2000" u="none" dirty="0">
                <a:solidFill>
                  <a:srgbClr val="133880"/>
                </a:solidFill>
                <a:latin typeface="Arial" panose="020B0604020202020204" pitchFamily="34" charset="0"/>
              </a:rPr>
              <a:t>conferimento dell’incarico per lo svolgimento della prestazione professionale/dell’esecuzione dell’operazione occasionale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In presenza del cliente/esecutore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Mediante acquisizione dei dati dichiarati dal cliente/esecutore</a:t>
            </a:r>
            <a:endParaRPr lang="it-IT" sz="2000" b="1" u="none" dirty="0">
              <a:solidFill>
                <a:srgbClr val="133880"/>
              </a:solidFill>
              <a:latin typeface="Arial" panose="020B0604020202020204" pitchFamily="34" charset="0"/>
            </a:endParaRP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Attraverso l’adozione di </a:t>
            </a:r>
            <a:r>
              <a:rPr lang="it-IT" sz="2000" b="1" u="none" dirty="0">
                <a:solidFill>
                  <a:srgbClr val="133880"/>
                </a:solidFill>
                <a:latin typeface="Arial" panose="020B0604020202020204" pitchFamily="34" charset="0"/>
              </a:rPr>
              <a:t>misure proporzionate al rischio</a:t>
            </a:r>
            <a:r>
              <a:rPr lang="it-IT" sz="2000" u="none" dirty="0">
                <a:solidFill>
                  <a:srgbClr val="133880"/>
                </a:solidFill>
                <a:latin typeface="Arial" panose="020B0604020202020204" pitchFamily="34" charset="0"/>
              </a:rPr>
              <a:t>, comprese quelle che consentano di ricostruire, con ragionevole attendibilità, l’assetto proprietario e di controllo del cliente</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Anche attraverso dipendenti o collaboratori (previa delega scritta)</a:t>
            </a: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162668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63894" y="1268413"/>
            <a:ext cx="8673421" cy="432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kumimoji="1" lang="it-IT" sz="2400" dirty="0">
                <a:solidFill>
                  <a:srgbClr val="FB5D05"/>
                </a:solidFill>
                <a:latin typeface="Arial" panose="020B0604020202020204" pitchFamily="34" charset="0"/>
                <a:ea typeface="+mn-ea"/>
                <a:cs typeface="+mn-cs"/>
              </a:rPr>
              <a:t>Verifica dell’identità del cliente, dell’esecutore e del titolare effettivo</a:t>
            </a:r>
            <a:r>
              <a:rPr kumimoji="1" lang="it-IT" sz="2200" dirty="0">
                <a:solidFill>
                  <a:srgbClr val="FB5D05"/>
                </a:solidFill>
                <a:latin typeface="Arial" panose="020B0604020202020204" pitchFamily="34" charset="0"/>
                <a:ea typeface="+mn-ea"/>
                <a:cs typeface="+mn-cs"/>
              </a:rPr>
              <a:t/>
            </a:r>
            <a:br>
              <a:rPr kumimoji="1" lang="it-IT" sz="2200" dirty="0">
                <a:solidFill>
                  <a:srgbClr val="FB5D05"/>
                </a:solidFill>
                <a:latin typeface="Arial" panose="020B0604020202020204" pitchFamily="34" charset="0"/>
                <a:ea typeface="+mn-ea"/>
                <a:cs typeface="+mn-cs"/>
              </a:rPr>
            </a:br>
            <a:endParaRPr lang="it-IT" sz="3200" b="1" dirty="0">
              <a:solidFill>
                <a:srgbClr val="005BA6"/>
              </a:solidFill>
            </a:endParaRPr>
          </a:p>
        </p:txBody>
      </p:sp>
      <p:sp>
        <p:nvSpPr>
          <p:cNvPr id="4099" name="Rectangle 3"/>
          <p:cNvSpPr txBox="1">
            <a:spLocks noChangeArrowheads="1"/>
          </p:cNvSpPr>
          <p:nvPr/>
        </p:nvSpPr>
        <p:spPr bwMode="auto">
          <a:xfrm>
            <a:off x="318659" y="1772816"/>
            <a:ext cx="8391525"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b="1" u="none" dirty="0" smtClean="0">
                <a:solidFill>
                  <a:srgbClr val="133880"/>
                </a:solidFill>
                <a:latin typeface="Arial" panose="020B0604020202020204" pitchFamily="34" charset="0"/>
              </a:rPr>
              <a:t>Riscontro </a:t>
            </a:r>
            <a:r>
              <a:rPr lang="it-IT" sz="2000" b="1" u="none" dirty="0">
                <a:solidFill>
                  <a:srgbClr val="133880"/>
                </a:solidFill>
                <a:latin typeface="Arial" panose="020B0604020202020204" pitchFamily="34" charset="0"/>
              </a:rPr>
              <a:t>della veridicità </a:t>
            </a:r>
            <a:r>
              <a:rPr lang="it-IT" sz="2000" u="none" dirty="0">
                <a:solidFill>
                  <a:srgbClr val="133880"/>
                </a:solidFill>
                <a:latin typeface="Arial" panose="020B0604020202020204" pitchFamily="34" charset="0"/>
              </a:rPr>
              <a:t>dei dati identificativi contenuti nei documenti e delle informazioni acquisiti all’atto dell’identificazione </a:t>
            </a:r>
            <a:r>
              <a:rPr lang="it-IT" sz="2000" b="1" u="none" dirty="0">
                <a:solidFill>
                  <a:srgbClr val="133880"/>
                </a:solidFill>
                <a:latin typeface="Arial" panose="020B0604020202020204" pitchFamily="34" charset="0"/>
              </a:rPr>
              <a:t>laddove in relazione ad essi sussistano dubbi, incertezze o incongruenze</a:t>
            </a:r>
          </a:p>
          <a:p>
            <a:pPr marL="0" indent="0">
              <a:lnSpc>
                <a:spcPct val="90000"/>
              </a:lnSpc>
              <a:spcBef>
                <a:spcPct val="20000"/>
              </a:spcBef>
              <a:buSzPct val="90000"/>
            </a:pPr>
            <a:endParaRPr lang="it-IT" sz="2000" b="1" u="none" dirty="0">
              <a:solidFill>
                <a:srgbClr val="133880"/>
              </a:solidFill>
              <a:latin typeface="Arial" panose="020B0604020202020204" pitchFamily="34" charset="0"/>
            </a:endParaRPr>
          </a:p>
          <a:p>
            <a:pPr marL="0" indent="0">
              <a:lnSpc>
                <a:spcPct val="90000"/>
              </a:lnSpc>
              <a:spcBef>
                <a:spcPct val="20000"/>
              </a:spcBef>
              <a:buSzPct val="90000"/>
            </a:pPr>
            <a:r>
              <a:rPr lang="it-IT" sz="2000" u="none" dirty="0">
                <a:solidFill>
                  <a:srgbClr val="133880"/>
                </a:solidFill>
                <a:latin typeface="Arial" panose="020B0604020202020204" pitchFamily="34" charset="0"/>
              </a:rPr>
              <a:t>Attraverso:</a:t>
            </a: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la consultazione del sistema pubblico per la prevenzione del furto di identità (d.lgs. 64/2011</a:t>
            </a:r>
            <a:r>
              <a:rPr lang="it-IT" sz="2000" u="none" dirty="0" smtClean="0">
                <a:solidFill>
                  <a:srgbClr val="133880"/>
                </a:solidFill>
                <a:latin typeface="Arial" panose="020B0604020202020204" pitchFamily="34" charset="0"/>
              </a:rPr>
              <a:t>), cosiddetto SCIPAFI</a:t>
            </a:r>
            <a:endParaRPr lang="it-IT" sz="2000" u="none" dirty="0">
              <a:solidFill>
                <a:srgbClr val="133880"/>
              </a:solidFill>
              <a:latin typeface="Arial" panose="020B0604020202020204" pitchFamily="34" charset="0"/>
            </a:endParaRP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il ricorso ad altre fonti attendibili e indipendenti (basi di dati ad accesso pubblico o subordinato ad autenticazione nonché quelle riferibili a soggetti privati autorizzati al rilascio di identità digitali ovvero di un regime di identificazione elettronica)</a:t>
            </a: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090811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648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just"/>
            <a:r>
              <a:rPr kumimoji="1" lang="it-IT" sz="2200" dirty="0">
                <a:solidFill>
                  <a:srgbClr val="FB5D05"/>
                </a:solidFill>
                <a:latin typeface="Arial" panose="020B0604020202020204" pitchFamily="34" charset="0"/>
                <a:ea typeface="+mn-ea"/>
                <a:cs typeface="+mn-cs"/>
              </a:rPr>
              <a:t>Acquisizione e valutazione di informazioni su scopo e natura della prestazione professionale </a:t>
            </a:r>
            <a:endParaRPr lang="it-IT" sz="2200" b="1" dirty="0">
              <a:solidFill>
                <a:srgbClr val="005BA6"/>
              </a:solidFill>
            </a:endParaRPr>
          </a:p>
        </p:txBody>
      </p:sp>
      <p:sp>
        <p:nvSpPr>
          <p:cNvPr id="4099" name="Rectangle 3"/>
          <p:cNvSpPr txBox="1">
            <a:spLocks noChangeArrowheads="1"/>
          </p:cNvSpPr>
          <p:nvPr/>
        </p:nvSpPr>
        <p:spPr bwMode="auto">
          <a:xfrm>
            <a:off x="318659" y="2132856"/>
            <a:ext cx="839152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u="none" dirty="0">
                <a:solidFill>
                  <a:srgbClr val="133880"/>
                </a:solidFill>
                <a:latin typeface="Arial" panose="020B0604020202020204" pitchFamily="34" charset="0"/>
              </a:rPr>
              <a:t>Acquisizione di informazioni relative:</a:t>
            </a:r>
          </a:p>
          <a:p>
            <a:pPr marL="0" indent="0">
              <a:lnSpc>
                <a:spcPct val="90000"/>
              </a:lnSpc>
              <a:spcBef>
                <a:spcPct val="20000"/>
              </a:spcBef>
              <a:buSzPct val="90000"/>
            </a:pPr>
            <a:r>
              <a:rPr lang="it-IT" sz="2000" u="none" dirty="0">
                <a:solidFill>
                  <a:srgbClr val="133880"/>
                </a:solidFill>
                <a:latin typeface="Arial" panose="020B0604020202020204" pitchFamily="34" charset="0"/>
              </a:rPr>
              <a:t>- alle relazioni tra il cliente e l’esecutore,</a:t>
            </a:r>
          </a:p>
          <a:p>
            <a:pPr marL="0" indent="0">
              <a:lnSpc>
                <a:spcPct val="90000"/>
              </a:lnSpc>
              <a:spcBef>
                <a:spcPct val="20000"/>
              </a:spcBef>
              <a:buSzPct val="90000"/>
            </a:pPr>
            <a:r>
              <a:rPr lang="it-IT" sz="2000" u="none" dirty="0">
                <a:solidFill>
                  <a:srgbClr val="133880"/>
                </a:solidFill>
                <a:latin typeface="Arial" panose="020B0604020202020204" pitchFamily="34" charset="0"/>
              </a:rPr>
              <a:t>- alle relazioni tra il cliente e il titolare effettivo</a:t>
            </a:r>
          </a:p>
          <a:p>
            <a:pPr marL="0" indent="0">
              <a:lnSpc>
                <a:spcPct val="90000"/>
              </a:lnSpc>
              <a:spcBef>
                <a:spcPct val="20000"/>
              </a:spcBef>
              <a:buSzPct val="90000"/>
            </a:pPr>
            <a:r>
              <a:rPr lang="it-IT" sz="2000" u="none" dirty="0">
                <a:solidFill>
                  <a:srgbClr val="133880"/>
                </a:solidFill>
                <a:latin typeface="Arial" panose="020B0604020202020204" pitchFamily="34" charset="0"/>
              </a:rPr>
              <a:t>- all’attività lavorativa</a:t>
            </a:r>
          </a:p>
          <a:p>
            <a:pPr marL="0" indent="0">
              <a:lnSpc>
                <a:spcPct val="90000"/>
              </a:lnSpc>
              <a:spcBef>
                <a:spcPct val="20000"/>
              </a:spcBef>
              <a:buSzPct val="90000"/>
            </a:pPr>
            <a:r>
              <a:rPr lang="it-IT" sz="2000" u="none" dirty="0">
                <a:solidFill>
                  <a:srgbClr val="133880"/>
                </a:solidFill>
                <a:latin typeface="Arial" panose="020B0604020202020204" pitchFamily="34" charset="0"/>
              </a:rPr>
              <a:t>- alla situazione economico -patrimoniale del cliente (in funzione del rischio)</a:t>
            </a:r>
          </a:p>
          <a:p>
            <a:pPr marL="0" indent="0">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r>
              <a:rPr lang="it-IT" sz="2000" u="none" dirty="0">
                <a:solidFill>
                  <a:srgbClr val="133880"/>
                </a:solidFill>
                <a:latin typeface="Arial" panose="020B0604020202020204" pitchFamily="34" charset="0"/>
              </a:rPr>
              <a:t>Verifica:</a:t>
            </a: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della </a:t>
            </a:r>
            <a:r>
              <a:rPr lang="it-IT" sz="2000" u="none" dirty="0">
                <a:solidFill>
                  <a:srgbClr val="133880"/>
                </a:solidFill>
                <a:latin typeface="Arial" panose="020B0604020202020204" pitchFamily="34" charset="0"/>
              </a:rPr>
              <a:t>compatibilità dei dati e delle informazioni fornite dal cliente con le informazioni acquisite autonomamente, anche avuto riguardo al complesso delle operazioni compiute in costanza del rapporto </a:t>
            </a:r>
            <a:r>
              <a:rPr lang="it-IT" sz="2000" u="none" dirty="0" smtClean="0">
                <a:solidFill>
                  <a:srgbClr val="133880"/>
                </a:solidFill>
                <a:latin typeface="Arial" panose="020B0604020202020204" pitchFamily="34" charset="0"/>
              </a:rPr>
              <a:t>professionale</a:t>
            </a: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1146728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648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just"/>
            <a:r>
              <a:rPr kumimoji="1" lang="it-IT" sz="2200" dirty="0">
                <a:solidFill>
                  <a:srgbClr val="FB5D05"/>
                </a:solidFill>
                <a:latin typeface="Arial" panose="020B0604020202020204" pitchFamily="34" charset="0"/>
                <a:ea typeface="+mn-ea"/>
                <a:cs typeface="+mn-cs"/>
              </a:rPr>
              <a:t>Acquisizione e valutazione di informazioni su scopo e natura della prestazione professionale </a:t>
            </a:r>
            <a:endParaRPr lang="it-IT" sz="2200" b="1" dirty="0">
              <a:solidFill>
                <a:srgbClr val="005BA6"/>
              </a:solidFill>
            </a:endParaRPr>
          </a:p>
        </p:txBody>
      </p:sp>
      <p:sp>
        <p:nvSpPr>
          <p:cNvPr id="4099" name="Rectangle 3"/>
          <p:cNvSpPr txBox="1">
            <a:spLocks noChangeArrowheads="1"/>
          </p:cNvSpPr>
          <p:nvPr/>
        </p:nvSpPr>
        <p:spPr bwMode="auto">
          <a:xfrm>
            <a:off x="318659" y="2132856"/>
            <a:ext cx="839152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u="none" dirty="0" smtClean="0">
                <a:solidFill>
                  <a:srgbClr val="133880"/>
                </a:solidFill>
                <a:latin typeface="Arial" panose="020B0604020202020204" pitchFamily="34" charset="0"/>
              </a:rPr>
              <a:t>SCOPO DELLA PRESTAZIONE</a:t>
            </a:r>
          </a:p>
          <a:p>
            <a:pPr marL="0" indent="0">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Si tratta del fine ultimo che il cliente intende perseguire attraverso la prestazione professionale richiesta (ad esempio cessione quote, tenuta contabilità, assistenza in contenzioso …)</a:t>
            </a:r>
          </a:p>
          <a:p>
            <a:pPr marL="0" indent="0">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NATURA DELLA PRESTAZIONE</a:t>
            </a:r>
          </a:p>
          <a:p>
            <a:pPr marL="0" indent="0">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r>
              <a:rPr lang="it-IT" sz="2000" u="none" dirty="0" smtClean="0">
                <a:solidFill>
                  <a:srgbClr val="133880"/>
                </a:solidFill>
                <a:latin typeface="Arial" panose="020B0604020202020204" pitchFamily="34" charset="0"/>
              </a:rPr>
              <a:t>Occorre distinguere se quest’ultima è di carattere ordinario o straordinario e se l’incarico conferito ha carattere occasionale o ricorrente</a:t>
            </a: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114672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bwMode="auto">
          <a:xfrm>
            <a:off x="285948" y="1268413"/>
            <a:ext cx="83185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Esecuzione degli obblighi di adeguata verifica da parte di terzi</a:t>
            </a:r>
          </a:p>
        </p:txBody>
      </p:sp>
      <p:sp>
        <p:nvSpPr>
          <p:cNvPr id="52227" name="Rectangle 3"/>
          <p:cNvSpPr txBox="1">
            <a:spLocks noChangeArrowheads="1"/>
          </p:cNvSpPr>
          <p:nvPr/>
        </p:nvSpPr>
        <p:spPr bwMode="auto">
          <a:xfrm>
            <a:off x="323850" y="1844824"/>
            <a:ext cx="84645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eaLnBrk="1" hangingPunct="1">
              <a:spcBef>
                <a:spcPct val="20000"/>
              </a:spcBef>
              <a:buClr>
                <a:srgbClr val="005BA6"/>
              </a:buClr>
              <a:defRPr/>
            </a:pPr>
            <a:r>
              <a:rPr lang="it-IT" sz="2000" u="none" dirty="0">
                <a:solidFill>
                  <a:srgbClr val="133880"/>
                </a:solidFill>
                <a:latin typeface="Arial" panose="020B0604020202020204" pitchFamily="34" charset="0"/>
              </a:rPr>
              <a:t>Responsabile finale dell’assolvimento degli obblighi è colui che ricorre a </a:t>
            </a:r>
            <a:r>
              <a:rPr lang="it-IT" sz="2000" u="none" dirty="0" smtClean="0">
                <a:solidFill>
                  <a:srgbClr val="133880"/>
                </a:solidFill>
                <a:latin typeface="Arial" panose="020B0604020202020204" pitchFamily="34" charset="0"/>
              </a:rPr>
              <a:t>terzi</a:t>
            </a:r>
          </a:p>
          <a:p>
            <a:pPr marL="0" indent="0" eaLnBrk="1" hangingPunct="1">
              <a:spcBef>
                <a:spcPct val="20000"/>
              </a:spcBef>
              <a:buClr>
                <a:srgbClr val="005BA6"/>
              </a:buClr>
              <a:defRPr/>
            </a:pPr>
            <a:endParaRPr lang="it-IT" sz="2000" u="none" dirty="0">
              <a:solidFill>
                <a:srgbClr val="133880"/>
              </a:solidFill>
              <a:latin typeface="Arial" panose="020B0604020202020204" pitchFamily="34" charset="0"/>
            </a:endParaRPr>
          </a:p>
          <a:p>
            <a:pPr marL="0" indent="0" eaLnBrk="1" hangingPunct="1">
              <a:spcBef>
                <a:spcPct val="20000"/>
              </a:spcBef>
              <a:buClr>
                <a:srgbClr val="005BA6"/>
              </a:buClr>
              <a:defRPr/>
            </a:pPr>
            <a:r>
              <a:rPr lang="it-IT" sz="2000" u="none" dirty="0">
                <a:solidFill>
                  <a:srgbClr val="133880"/>
                </a:solidFill>
                <a:latin typeface="Arial" panose="020B0604020202020204" pitchFamily="34" charset="0"/>
              </a:rPr>
              <a:t>E’ possibile ricorrere a terzi per:</a:t>
            </a:r>
          </a:p>
          <a:p>
            <a:pPr marL="800100" lvl="1" indent="-342900"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identificazione del cliente, dell’esecutore e del titolare effettivo</a:t>
            </a:r>
          </a:p>
          <a:p>
            <a:pPr marL="800100" lvl="1" indent="-342900"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Informazioni su scopo e natura della prestazione </a:t>
            </a:r>
            <a:r>
              <a:rPr lang="it-IT" sz="2000" u="none" dirty="0" smtClean="0">
                <a:solidFill>
                  <a:srgbClr val="133880"/>
                </a:solidFill>
                <a:latin typeface="Arial" panose="020B0604020202020204" pitchFamily="34" charset="0"/>
              </a:rPr>
              <a:t>professionale</a:t>
            </a:r>
          </a:p>
          <a:p>
            <a:pPr marL="800100" lvl="1" indent="-342900" eaLnBrk="1" hangingPunct="1">
              <a:spcBef>
                <a:spcPct val="20000"/>
              </a:spcBef>
              <a:buClr>
                <a:srgbClr val="005BA6"/>
              </a:buClr>
              <a:buFontTx/>
              <a:buChar char="-"/>
              <a:defRPr/>
            </a:pPr>
            <a:endParaRPr lang="it-IT" sz="2000" u="none" dirty="0">
              <a:solidFill>
                <a:srgbClr val="133880"/>
              </a:solidFill>
              <a:latin typeface="Arial" panose="020B0604020202020204" pitchFamily="34" charset="0"/>
            </a:endParaRPr>
          </a:p>
          <a:p>
            <a:pPr marL="0" indent="0" eaLnBrk="1" hangingPunct="1">
              <a:spcBef>
                <a:spcPct val="20000"/>
              </a:spcBef>
              <a:buClr>
                <a:srgbClr val="005BA6"/>
              </a:buClr>
              <a:defRPr/>
            </a:pPr>
            <a:r>
              <a:rPr lang="it-IT" sz="2000" u="none" dirty="0">
                <a:solidFill>
                  <a:srgbClr val="133880"/>
                </a:solidFill>
                <a:latin typeface="Arial" panose="020B0604020202020204" pitchFamily="34" charset="0"/>
              </a:rPr>
              <a:t>Si considerano terzi i professionisti nei confronti di altri </a:t>
            </a:r>
            <a:r>
              <a:rPr lang="it-IT" sz="2000" u="none" dirty="0" smtClean="0">
                <a:solidFill>
                  <a:srgbClr val="133880"/>
                </a:solidFill>
                <a:latin typeface="Arial" panose="020B0604020202020204" pitchFamily="34" charset="0"/>
              </a:rPr>
              <a:t>professionisti, quindi i professionisti possono richiedere l’attestazione a soggetti terzi elencati all’art.26 c.2 D.Lgs.231/2007, mentre possono rilasciarla solo ad altri </a:t>
            </a:r>
            <a:r>
              <a:rPr lang="it-IT" sz="2000" u="none" dirty="0" smtClean="0">
                <a:solidFill>
                  <a:srgbClr val="133880"/>
                </a:solidFill>
                <a:latin typeface="Arial" panose="020B0604020202020204" pitchFamily="34" charset="0"/>
              </a:rPr>
              <a:t>professionisti</a:t>
            </a:r>
          </a:p>
          <a:p>
            <a:pPr marL="0" indent="0" eaLnBrk="1" hangingPunct="1">
              <a:spcBef>
                <a:spcPct val="20000"/>
              </a:spcBef>
              <a:buClr>
                <a:srgbClr val="005BA6"/>
              </a:buClr>
              <a:defRPr/>
            </a:pPr>
            <a:endParaRPr lang="it-IT" sz="2000" u="none" dirty="0">
              <a:solidFill>
                <a:srgbClr val="133880"/>
              </a:solidFill>
              <a:latin typeface="Arial" panose="020B0604020202020204" pitchFamily="34" charset="0"/>
            </a:endParaRPr>
          </a:p>
          <a:p>
            <a:pPr marL="0" indent="0" eaLnBrk="1" hangingPunct="1">
              <a:spcBef>
                <a:spcPct val="20000"/>
              </a:spcBef>
              <a:buClr>
                <a:srgbClr val="005BA6"/>
              </a:buClr>
              <a:defRPr/>
            </a:pPr>
            <a:r>
              <a:rPr lang="it-IT" sz="2000" u="none" dirty="0">
                <a:solidFill>
                  <a:srgbClr val="133880"/>
                </a:solidFill>
                <a:latin typeface="Arial" panose="020B0604020202020204" pitchFamily="34" charset="0"/>
              </a:rPr>
              <a:t>E’ vietato avvalersi di terzi aventi sede in Paesi terzi ad alto rischio</a:t>
            </a:r>
          </a:p>
          <a:p>
            <a:pPr marL="0" indent="0" algn="just" eaLnBrk="1" hangingPunct="1">
              <a:spcBef>
                <a:spcPct val="20000"/>
              </a:spcBef>
              <a:buClr>
                <a:schemeClr val="accent2"/>
              </a:buClr>
              <a:defRPr/>
            </a:pPr>
            <a:endParaRPr lang="it-IT" sz="2000" u="none" dirty="0">
              <a:solidFill>
                <a:schemeClr val="accent2"/>
              </a:solidFill>
            </a:endParaRPr>
          </a:p>
        </p:txBody>
      </p:sp>
    </p:spTree>
    <p:extLst>
      <p:ext uri="{BB962C8B-B14F-4D97-AF65-F5344CB8AC3E}">
        <p14:creationId xmlns:p14="http://schemas.microsoft.com/office/powerpoint/2010/main" val="3407012145"/>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bwMode="auto">
          <a:xfrm>
            <a:off x="285948" y="1341140"/>
            <a:ext cx="831850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Esecuzione degli obblighi di adeguata verifica da parte di terzi</a:t>
            </a:r>
          </a:p>
        </p:txBody>
      </p:sp>
      <p:sp>
        <p:nvSpPr>
          <p:cNvPr id="52227" name="Rectangle 3"/>
          <p:cNvSpPr txBox="1">
            <a:spLocks noChangeArrowheads="1"/>
          </p:cNvSpPr>
          <p:nvPr/>
        </p:nvSpPr>
        <p:spPr bwMode="auto">
          <a:xfrm>
            <a:off x="323850" y="1844824"/>
            <a:ext cx="84645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eaLnBrk="1" hangingPunct="1">
              <a:spcBef>
                <a:spcPct val="20000"/>
              </a:spcBef>
              <a:buClr>
                <a:srgbClr val="005BA6"/>
              </a:buClr>
              <a:defRPr/>
            </a:pPr>
            <a:r>
              <a:rPr lang="it-IT" sz="2000" u="none" dirty="0">
                <a:solidFill>
                  <a:srgbClr val="133880"/>
                </a:solidFill>
                <a:latin typeface="Arial" panose="020B0604020202020204" pitchFamily="34" charset="0"/>
              </a:rPr>
              <a:t>Il terzo deve:</a:t>
            </a:r>
          </a:p>
          <a:p>
            <a:pPr lvl="1"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rilasciare idonea attestazione a lui univocamente riconducibile</a:t>
            </a:r>
          </a:p>
          <a:p>
            <a:pPr lvl="1"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trasmettere l’attestazione al soggetto obbligato che se ne avvale</a:t>
            </a:r>
          </a:p>
          <a:p>
            <a:pPr lvl="1"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confermare espressamente il corretto adempimento degli obblighi in relazione alle attività di  verifica effettuate e la coincidenza tra il cliente verificato e il soggetto cui l’attestazione si riferisce</a:t>
            </a:r>
          </a:p>
          <a:p>
            <a:pPr lvl="1"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mettere a disposizione del soggetto obbligato le informazioni </a:t>
            </a:r>
            <a:r>
              <a:rPr lang="it-IT" sz="2000" u="none" dirty="0" smtClean="0">
                <a:solidFill>
                  <a:srgbClr val="133880"/>
                </a:solidFill>
                <a:latin typeface="Arial" panose="020B0604020202020204" pitchFamily="34" charset="0"/>
              </a:rPr>
              <a:t>acquisite (attraverso strumenti veloci di trasmissione, quali ad esempio la posta elettronica)</a:t>
            </a:r>
            <a:endParaRPr lang="it-IT" sz="2000" u="none" dirty="0">
              <a:solidFill>
                <a:srgbClr val="133880"/>
              </a:solidFill>
              <a:latin typeface="Arial" panose="020B0604020202020204" pitchFamily="34" charset="0"/>
            </a:endParaRPr>
          </a:p>
          <a:p>
            <a:pPr lvl="1" eaLnBrk="1" hangingPunct="1">
              <a:spcBef>
                <a:spcPct val="20000"/>
              </a:spcBef>
              <a:buClr>
                <a:srgbClr val="005BA6"/>
              </a:buClr>
              <a:buFont typeface="Arial" panose="020B0604020202020204" pitchFamily="34" charset="0"/>
              <a:buChar char="-"/>
              <a:defRPr/>
            </a:pPr>
            <a:r>
              <a:rPr lang="it-IT" sz="2000" u="none" dirty="0">
                <a:solidFill>
                  <a:srgbClr val="133880"/>
                </a:solidFill>
                <a:latin typeface="Arial" panose="020B0604020202020204" pitchFamily="34" charset="0"/>
              </a:rPr>
              <a:t>su richiesta del soggetto obbligato trasmettere senza ritardo copia dei documenti acquisiti  </a:t>
            </a:r>
          </a:p>
          <a:p>
            <a:pPr lvl="1" algn="just" eaLnBrk="1" hangingPunct="1">
              <a:spcBef>
                <a:spcPct val="20000"/>
              </a:spcBef>
              <a:buClr>
                <a:srgbClr val="005BA6"/>
              </a:buClr>
              <a:buFont typeface="Arial" panose="020B0604020202020204" pitchFamily="34" charset="0"/>
              <a:buChar char="-"/>
              <a:defRPr/>
            </a:pPr>
            <a:endParaRPr lang="it-IT" sz="2000" u="none" dirty="0">
              <a:solidFill>
                <a:srgbClr val="133880"/>
              </a:solidFill>
              <a:latin typeface="Arial" panose="020B0604020202020204" pitchFamily="34" charset="0"/>
            </a:endParaRPr>
          </a:p>
          <a:p>
            <a:pPr marL="0" indent="0" algn="just" eaLnBrk="1" hangingPunct="1">
              <a:spcBef>
                <a:spcPct val="20000"/>
              </a:spcBef>
              <a:buClr>
                <a:schemeClr val="accent2"/>
              </a:buClr>
              <a:defRPr/>
            </a:pPr>
            <a:endParaRPr lang="it-IT" sz="2000" u="none" dirty="0">
              <a:solidFill>
                <a:schemeClr val="accent2"/>
              </a:solidFill>
            </a:endParaRPr>
          </a:p>
        </p:txBody>
      </p:sp>
    </p:spTree>
    <p:extLst>
      <p:ext uri="{BB962C8B-B14F-4D97-AF65-F5344CB8AC3E}">
        <p14:creationId xmlns:p14="http://schemas.microsoft.com/office/powerpoint/2010/main" val="3476317604"/>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ADEMPIMENTI</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23528" y="1772816"/>
            <a:ext cx="8136904" cy="4392488"/>
          </a:xfrm>
          <a:prstGeom prst="rect">
            <a:avLst/>
          </a:prstGeom>
          <a:noFill/>
          <a:ln/>
        </p:spPr>
        <p:txBody>
          <a:bodyPr/>
          <a:lstStyle/>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Segnalazione di operazioni sospette (artt. 35 - 41</a:t>
            </a:r>
            <a:r>
              <a:rPr lang="it-IT" sz="2000" u="none" dirty="0" smtClean="0">
                <a:solidFill>
                  <a:srgbClr val="133880"/>
                </a:solidFill>
                <a:latin typeface="Arial" panose="020B0604020202020204" pitchFamily="34" charset="0"/>
              </a:rPr>
              <a:t>)</a:t>
            </a:r>
          </a:p>
          <a:p>
            <a:pPr eaLnBrk="0" hangingPunct="0">
              <a:lnSpc>
                <a:spcPct val="90000"/>
              </a:lnSpc>
              <a:spcBef>
                <a:spcPct val="20000"/>
              </a:spcBef>
              <a:buClr>
                <a:srgbClr val="0063A1"/>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Obbligo di astensione (art. 42</a:t>
            </a:r>
            <a:r>
              <a:rPr lang="it-IT" sz="2000" u="none" dirty="0" smtClean="0">
                <a:solidFill>
                  <a:srgbClr val="133880"/>
                </a:solidFill>
                <a:latin typeface="Arial" panose="020B0604020202020204" pitchFamily="34" charset="0"/>
              </a:rPr>
              <a:t>)</a:t>
            </a:r>
          </a:p>
          <a:p>
            <a:pPr eaLnBrk="0" hangingPunct="0">
              <a:lnSpc>
                <a:spcPct val="90000"/>
              </a:lnSpc>
              <a:spcBef>
                <a:spcPct val="20000"/>
              </a:spcBef>
              <a:buClr>
                <a:srgbClr val="0063A1"/>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Comunicazioni degli organi di controllo dei soggetti obbligati (art. 46</a:t>
            </a:r>
            <a:r>
              <a:rPr lang="it-IT" sz="2000" u="none" dirty="0" smtClean="0">
                <a:solidFill>
                  <a:srgbClr val="133880"/>
                </a:solidFill>
                <a:latin typeface="Arial" panose="020B0604020202020204" pitchFamily="34" charset="0"/>
              </a:rPr>
              <a:t>)</a:t>
            </a:r>
          </a:p>
          <a:p>
            <a:pPr eaLnBrk="0" hangingPunct="0">
              <a:lnSpc>
                <a:spcPct val="90000"/>
              </a:lnSpc>
              <a:spcBef>
                <a:spcPct val="20000"/>
              </a:spcBef>
              <a:buClr>
                <a:srgbClr val="0063A1"/>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Comunicazioni oggettive (art. 47</a:t>
            </a:r>
            <a:r>
              <a:rPr lang="it-IT" sz="2000" u="none" dirty="0" smtClean="0">
                <a:solidFill>
                  <a:srgbClr val="133880"/>
                </a:solidFill>
                <a:latin typeface="Arial" panose="020B0604020202020204" pitchFamily="34" charset="0"/>
              </a:rPr>
              <a:t>)</a:t>
            </a:r>
          </a:p>
          <a:p>
            <a:pPr eaLnBrk="0" hangingPunct="0">
              <a:lnSpc>
                <a:spcPct val="90000"/>
              </a:lnSpc>
              <a:spcBef>
                <a:spcPct val="20000"/>
              </a:spcBef>
              <a:buClr>
                <a:srgbClr val="0063A1"/>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Sistemi interni di  segnalazione delle violazioni (art. 48</a:t>
            </a:r>
            <a:r>
              <a:rPr lang="it-IT" sz="2000" u="none" dirty="0" smtClean="0">
                <a:solidFill>
                  <a:srgbClr val="133880"/>
                </a:solidFill>
                <a:latin typeface="Arial" panose="020B0604020202020204" pitchFamily="34" charset="0"/>
              </a:rPr>
              <a:t>)</a:t>
            </a:r>
          </a:p>
          <a:p>
            <a:pPr eaLnBrk="0" hangingPunct="0">
              <a:lnSpc>
                <a:spcPct val="90000"/>
              </a:lnSpc>
              <a:spcBef>
                <a:spcPct val="20000"/>
              </a:spcBef>
              <a:buClr>
                <a:srgbClr val="0063A1"/>
              </a:buClr>
              <a:defRPr/>
            </a:pPr>
            <a:endParaRPr lang="it-IT" sz="2000" u="none" dirty="0">
              <a:solidFill>
                <a:srgbClr val="133880"/>
              </a:solidFill>
              <a:latin typeface="Arial" panose="020B0604020202020204" pitchFamily="34" charset="0"/>
            </a:endParaRPr>
          </a:p>
          <a:p>
            <a:pPr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Comunicazione delle infrazioni al divieto di trasferimento di contanti e titoli al portatore oltre soglia (artt. 49 - 51</a:t>
            </a:r>
            <a:r>
              <a:rPr lang="it-IT" sz="2000" u="none" dirty="0" smtClean="0">
                <a:solidFill>
                  <a:srgbClr val="133880"/>
                </a:solidFill>
                <a:latin typeface="Arial" panose="020B0604020202020204" pitchFamily="34" charset="0"/>
              </a:rPr>
              <a:t>)</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2747338628"/>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648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just"/>
            <a:r>
              <a:rPr kumimoji="1" lang="it-IT" sz="2200" dirty="0">
                <a:solidFill>
                  <a:srgbClr val="FB5D05"/>
                </a:solidFill>
                <a:latin typeface="Arial" panose="020B0604020202020204" pitchFamily="34" charset="0"/>
                <a:ea typeface="+mn-ea"/>
                <a:cs typeface="+mn-cs"/>
              </a:rPr>
              <a:t>Controllo costante</a:t>
            </a:r>
            <a:endParaRPr lang="it-IT" sz="2200" b="1" dirty="0">
              <a:solidFill>
                <a:srgbClr val="005BA6"/>
              </a:solidFill>
            </a:endParaRPr>
          </a:p>
        </p:txBody>
      </p:sp>
      <p:sp>
        <p:nvSpPr>
          <p:cNvPr id="4099" name="Rectangle 3"/>
          <p:cNvSpPr txBox="1">
            <a:spLocks noChangeArrowheads="1"/>
          </p:cNvSpPr>
          <p:nvPr/>
        </p:nvSpPr>
        <p:spPr bwMode="auto">
          <a:xfrm>
            <a:off x="318659" y="1844824"/>
            <a:ext cx="839152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nSpc>
                <a:spcPct val="90000"/>
              </a:lnSpc>
              <a:spcBef>
                <a:spcPct val="20000"/>
              </a:spcBef>
              <a:buSzPct val="90000"/>
            </a:pPr>
            <a:r>
              <a:rPr lang="it-IT" sz="2000" u="none" dirty="0">
                <a:solidFill>
                  <a:srgbClr val="133880"/>
                </a:solidFill>
                <a:latin typeface="Arial" panose="020B0604020202020204" pitchFamily="34" charset="0"/>
              </a:rPr>
              <a:t>La procedura di controllo costante trova applicazione nei soli casi di prestazioni professionali </a:t>
            </a:r>
            <a:r>
              <a:rPr lang="it-IT" sz="2000" u="none" dirty="0" smtClean="0">
                <a:solidFill>
                  <a:srgbClr val="133880"/>
                </a:solidFill>
                <a:latin typeface="Arial" panose="020B0604020202020204" pitchFamily="34" charset="0"/>
              </a:rPr>
              <a:t>continuative e consiste:</a:t>
            </a:r>
            <a:endParaRPr lang="it-IT" sz="2000" u="none" dirty="0">
              <a:solidFill>
                <a:srgbClr val="133880"/>
              </a:solidFill>
              <a:latin typeface="Arial" panose="020B0604020202020204" pitchFamily="34" charset="0"/>
            </a:endParaRPr>
          </a:p>
          <a:p>
            <a:pPr marL="0" indent="0">
              <a:lnSpc>
                <a:spcPct val="90000"/>
              </a:lnSpc>
              <a:spcBef>
                <a:spcPct val="20000"/>
              </a:spcBef>
              <a:buSzPct val="90000"/>
            </a:pPr>
            <a:endParaRPr lang="it-IT" sz="2000" u="none" dirty="0" smtClean="0">
              <a:solidFill>
                <a:srgbClr val="133880"/>
              </a:solidFill>
              <a:latin typeface="Arial" panose="020B0604020202020204" pitchFamily="34" charset="0"/>
            </a:endParaRPr>
          </a:p>
          <a:p>
            <a:pPr marL="342900" indent="-342900">
              <a:lnSpc>
                <a:spcPct val="90000"/>
              </a:lnSpc>
              <a:spcBef>
                <a:spcPct val="20000"/>
              </a:spcBef>
              <a:buSzPct val="90000"/>
              <a:buFontTx/>
              <a:buChar char="-"/>
            </a:pPr>
            <a:r>
              <a:rPr lang="it-IT" sz="2000" u="none" dirty="0">
                <a:solidFill>
                  <a:srgbClr val="133880"/>
                </a:solidFill>
                <a:latin typeface="Arial" panose="020B0604020202020204" pitchFamily="34" charset="0"/>
              </a:rPr>
              <a:t>n</a:t>
            </a:r>
            <a:r>
              <a:rPr lang="it-IT" sz="2000" u="none" dirty="0" smtClean="0">
                <a:solidFill>
                  <a:srgbClr val="133880"/>
                </a:solidFill>
                <a:latin typeface="Arial" panose="020B0604020202020204" pitchFamily="34" charset="0"/>
              </a:rPr>
              <a:t>ella verifica </a:t>
            </a:r>
            <a:r>
              <a:rPr lang="it-IT" sz="2000" u="none" dirty="0">
                <a:solidFill>
                  <a:srgbClr val="133880"/>
                </a:solidFill>
                <a:latin typeface="Arial" panose="020B0604020202020204" pitchFamily="34" charset="0"/>
              </a:rPr>
              <a:t>e aggiornamento dei dati e delle informazioni acquisite</a:t>
            </a:r>
          </a:p>
          <a:p>
            <a:pPr marL="342900" indent="-342900">
              <a:lnSpc>
                <a:spcPct val="90000"/>
              </a:lnSpc>
              <a:spcBef>
                <a:spcPct val="20000"/>
              </a:spcBef>
              <a:buSzPct val="90000"/>
              <a:buFontTx/>
              <a:buChar char="-"/>
            </a:pPr>
            <a:r>
              <a:rPr lang="it-IT" sz="2000" u="none" dirty="0" smtClean="0">
                <a:solidFill>
                  <a:srgbClr val="133880"/>
                </a:solidFill>
                <a:latin typeface="Arial" panose="020B0604020202020204" pitchFamily="34" charset="0"/>
              </a:rPr>
              <a:t>nell’esame </a:t>
            </a:r>
            <a:r>
              <a:rPr lang="it-IT" sz="2000" u="none" dirty="0">
                <a:solidFill>
                  <a:srgbClr val="133880"/>
                </a:solidFill>
                <a:latin typeface="Arial" panose="020B0604020202020204" pitchFamily="34" charset="0"/>
              </a:rPr>
              <a:t>della complessiva operatività del cliente e verifica della coerenza con la conoscenza del medesimo e del suo profilo di </a:t>
            </a:r>
            <a:r>
              <a:rPr lang="it-IT" sz="2000" u="none" dirty="0" smtClean="0">
                <a:solidFill>
                  <a:srgbClr val="133880"/>
                </a:solidFill>
                <a:latin typeface="Arial" panose="020B0604020202020204" pitchFamily="34" charset="0"/>
              </a:rPr>
              <a:t>rischio</a:t>
            </a:r>
            <a:endParaRPr lang="it-IT" sz="2000" u="none" dirty="0" smtClean="0">
              <a:solidFill>
                <a:srgbClr val="133880"/>
              </a:solidFill>
              <a:latin typeface="Arial" panose="020B0604020202020204" pitchFamily="34" charset="0"/>
            </a:endParaRPr>
          </a:p>
          <a:p>
            <a:pPr marL="0"/>
            <a:endParaRPr lang="it-IT" sz="2000" u="none" dirty="0" smtClean="0">
              <a:solidFill>
                <a:srgbClr val="133880"/>
              </a:solidFill>
              <a:latin typeface="Arial" panose="020B0604020202020204" pitchFamily="34" charset="0"/>
            </a:endParaRPr>
          </a:p>
          <a:p>
            <a:pPr marL="0"/>
            <a:r>
              <a:rPr lang="it-IT" sz="2000" u="none" dirty="0" smtClean="0">
                <a:solidFill>
                  <a:srgbClr val="133880"/>
                </a:solidFill>
                <a:latin typeface="Arial" panose="020B0604020202020204" pitchFamily="34" charset="0"/>
              </a:rPr>
              <a:t>Si attua analizzando le operazioni effettuate durante tutta la durata del rapporto professionale in modo da verificare che esse siano compatibili con la conoscenza che si ha del proprio cliente e del suo profilo di rischio, avendo riguardo, se necessario, all’origine dei fondi</a:t>
            </a:r>
          </a:p>
          <a:p>
            <a:pPr marL="0"/>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4094831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413"/>
            <a:ext cx="8713787" cy="6484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just"/>
            <a:r>
              <a:rPr kumimoji="1" lang="it-IT" sz="2200" dirty="0">
                <a:solidFill>
                  <a:srgbClr val="FB5D05"/>
                </a:solidFill>
                <a:latin typeface="Arial" panose="020B0604020202020204" pitchFamily="34" charset="0"/>
                <a:ea typeface="+mn-ea"/>
                <a:cs typeface="+mn-cs"/>
              </a:rPr>
              <a:t>Controllo costante</a:t>
            </a:r>
            <a:endParaRPr lang="it-IT" sz="2200" b="1" dirty="0">
              <a:solidFill>
                <a:srgbClr val="005BA6"/>
              </a:solidFill>
            </a:endParaRPr>
          </a:p>
        </p:txBody>
      </p:sp>
      <p:sp>
        <p:nvSpPr>
          <p:cNvPr id="4099" name="Rectangle 3"/>
          <p:cNvSpPr txBox="1">
            <a:spLocks noChangeArrowheads="1"/>
          </p:cNvSpPr>
          <p:nvPr/>
        </p:nvSpPr>
        <p:spPr bwMode="auto">
          <a:xfrm>
            <a:off x="318659" y="1628800"/>
            <a:ext cx="8391525"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a:r>
              <a:rPr lang="it-IT" sz="2000" u="none" dirty="0" smtClean="0">
                <a:solidFill>
                  <a:srgbClr val="133880"/>
                </a:solidFill>
                <a:latin typeface="Arial" panose="020B0604020202020204" pitchFamily="34" charset="0"/>
              </a:rPr>
              <a:t>Al momento dell’instaurazione del rapporto professionale, nell’ambito della determinazione del rischio effettivo e della tipologia di adeguata verifica da effettuare, si stabilisce la periodicità del controllo costante da impostare e quindi scadenzare: </a:t>
            </a:r>
          </a:p>
          <a:p>
            <a:pPr marL="0"/>
            <a:endParaRPr lang="it-IT" sz="2000" u="none" dirty="0" smtClean="0">
              <a:solidFill>
                <a:srgbClr val="133880"/>
              </a:solidFill>
              <a:latin typeface="Arial" panose="020B0604020202020204" pitchFamily="34" charset="0"/>
            </a:endParaRPr>
          </a:p>
          <a:p>
            <a:pPr marL="0"/>
            <a:r>
              <a:rPr lang="it-IT" sz="2000" u="none" dirty="0" smtClean="0">
                <a:solidFill>
                  <a:srgbClr val="133880"/>
                </a:solidFill>
                <a:latin typeface="Arial" panose="020B0604020202020204" pitchFamily="34" charset="0"/>
              </a:rPr>
              <a:t>Rischio effettivo non significativo, adeguata verifica semplificata, periodicità del controllo costante almeno ogni 36 mesi</a:t>
            </a:r>
          </a:p>
          <a:p>
            <a:pPr marL="0"/>
            <a:endParaRPr lang="it-IT" sz="2000" u="none" dirty="0" smtClean="0">
              <a:solidFill>
                <a:srgbClr val="133880"/>
              </a:solidFill>
              <a:latin typeface="Arial" panose="020B0604020202020204" pitchFamily="34" charset="0"/>
            </a:endParaRPr>
          </a:p>
          <a:p>
            <a:pPr marL="0"/>
            <a:r>
              <a:rPr lang="it-IT" sz="2000" u="none" dirty="0">
                <a:solidFill>
                  <a:srgbClr val="133880"/>
                </a:solidFill>
                <a:latin typeface="Arial" panose="020B0604020202020204" pitchFamily="34" charset="0"/>
              </a:rPr>
              <a:t>Rischio effettivo </a:t>
            </a:r>
            <a:r>
              <a:rPr lang="it-IT" sz="2000" u="none" dirty="0" smtClean="0">
                <a:solidFill>
                  <a:srgbClr val="133880"/>
                </a:solidFill>
                <a:latin typeface="Arial" panose="020B0604020202020204" pitchFamily="34" charset="0"/>
              </a:rPr>
              <a:t>poco </a:t>
            </a:r>
            <a:r>
              <a:rPr lang="it-IT" sz="2000" u="none" dirty="0">
                <a:solidFill>
                  <a:srgbClr val="133880"/>
                </a:solidFill>
                <a:latin typeface="Arial" panose="020B0604020202020204" pitchFamily="34" charset="0"/>
              </a:rPr>
              <a:t>significativo, adeguata verifica semplificata, periodicità del controllo costante almeno ogni 36 </a:t>
            </a:r>
            <a:r>
              <a:rPr lang="it-IT" sz="2000" u="none" dirty="0" smtClean="0">
                <a:solidFill>
                  <a:srgbClr val="133880"/>
                </a:solidFill>
                <a:latin typeface="Arial" panose="020B0604020202020204" pitchFamily="34" charset="0"/>
              </a:rPr>
              <a:t>mesi</a:t>
            </a:r>
          </a:p>
          <a:p>
            <a:pPr marL="0"/>
            <a:endParaRPr lang="it-IT" sz="2000" u="none" dirty="0" smtClean="0">
              <a:solidFill>
                <a:srgbClr val="133880"/>
              </a:solidFill>
              <a:latin typeface="Arial" panose="020B0604020202020204" pitchFamily="34" charset="0"/>
            </a:endParaRPr>
          </a:p>
          <a:p>
            <a:pPr marL="0"/>
            <a:r>
              <a:rPr lang="it-IT" sz="2000" u="none" dirty="0">
                <a:solidFill>
                  <a:srgbClr val="133880"/>
                </a:solidFill>
                <a:latin typeface="Arial" panose="020B0604020202020204" pitchFamily="34" charset="0"/>
              </a:rPr>
              <a:t>Rischio effettivo </a:t>
            </a:r>
            <a:r>
              <a:rPr lang="it-IT" sz="2000" u="none" dirty="0" smtClean="0">
                <a:solidFill>
                  <a:srgbClr val="133880"/>
                </a:solidFill>
                <a:latin typeface="Arial" panose="020B0604020202020204" pitchFamily="34" charset="0"/>
              </a:rPr>
              <a:t>abbastanza </a:t>
            </a:r>
            <a:r>
              <a:rPr lang="it-IT" sz="2000" u="none" dirty="0">
                <a:solidFill>
                  <a:srgbClr val="133880"/>
                </a:solidFill>
                <a:latin typeface="Arial" panose="020B0604020202020204" pitchFamily="34" charset="0"/>
              </a:rPr>
              <a:t>significativo, adeguata verifica </a:t>
            </a:r>
            <a:r>
              <a:rPr lang="it-IT" sz="2000" u="none" dirty="0" smtClean="0">
                <a:solidFill>
                  <a:srgbClr val="133880"/>
                </a:solidFill>
                <a:latin typeface="Arial" panose="020B0604020202020204" pitchFamily="34" charset="0"/>
              </a:rPr>
              <a:t>ordinaria, </a:t>
            </a:r>
            <a:r>
              <a:rPr lang="it-IT" sz="2000" u="none" dirty="0">
                <a:solidFill>
                  <a:srgbClr val="133880"/>
                </a:solidFill>
                <a:latin typeface="Arial" panose="020B0604020202020204" pitchFamily="34" charset="0"/>
              </a:rPr>
              <a:t>periodicità del controllo costante almeno ogni </a:t>
            </a:r>
            <a:r>
              <a:rPr lang="it-IT" sz="2000" u="none" dirty="0" smtClean="0">
                <a:solidFill>
                  <a:srgbClr val="133880"/>
                </a:solidFill>
                <a:latin typeface="Arial" panose="020B0604020202020204" pitchFamily="34" charset="0"/>
              </a:rPr>
              <a:t>24 mesi</a:t>
            </a:r>
          </a:p>
          <a:p>
            <a:pPr marL="0"/>
            <a:endParaRPr lang="it-IT" sz="2000" u="none" dirty="0">
              <a:solidFill>
                <a:srgbClr val="133880"/>
              </a:solidFill>
              <a:latin typeface="Arial" panose="020B0604020202020204" pitchFamily="34" charset="0"/>
            </a:endParaRPr>
          </a:p>
          <a:p>
            <a:pPr marL="0"/>
            <a:r>
              <a:rPr lang="it-IT" sz="2000" u="none" dirty="0">
                <a:solidFill>
                  <a:srgbClr val="133880"/>
                </a:solidFill>
                <a:latin typeface="Arial" panose="020B0604020202020204" pitchFamily="34" charset="0"/>
              </a:rPr>
              <a:t>Rischio effettivo </a:t>
            </a:r>
            <a:r>
              <a:rPr lang="it-IT" sz="2000" u="none" dirty="0" smtClean="0">
                <a:solidFill>
                  <a:srgbClr val="133880"/>
                </a:solidFill>
                <a:latin typeface="Arial" panose="020B0604020202020204" pitchFamily="34" charset="0"/>
              </a:rPr>
              <a:t>molto </a:t>
            </a:r>
            <a:r>
              <a:rPr lang="it-IT" sz="2000" u="none" dirty="0">
                <a:solidFill>
                  <a:srgbClr val="133880"/>
                </a:solidFill>
                <a:latin typeface="Arial" panose="020B0604020202020204" pitchFamily="34" charset="0"/>
              </a:rPr>
              <a:t>significativo, adeguata verifica </a:t>
            </a:r>
            <a:r>
              <a:rPr lang="it-IT" sz="2000" u="none" dirty="0" smtClean="0">
                <a:solidFill>
                  <a:srgbClr val="133880"/>
                </a:solidFill>
                <a:latin typeface="Arial" panose="020B0604020202020204" pitchFamily="34" charset="0"/>
              </a:rPr>
              <a:t>rafforzata, </a:t>
            </a:r>
            <a:r>
              <a:rPr lang="it-IT" sz="2000" u="none" dirty="0">
                <a:solidFill>
                  <a:srgbClr val="133880"/>
                </a:solidFill>
                <a:latin typeface="Arial" panose="020B0604020202020204" pitchFamily="34" charset="0"/>
              </a:rPr>
              <a:t>periodicità del controllo costante almeno ogni </a:t>
            </a:r>
            <a:r>
              <a:rPr lang="it-IT" sz="2000" u="none" dirty="0" smtClean="0">
                <a:solidFill>
                  <a:srgbClr val="133880"/>
                </a:solidFill>
                <a:latin typeface="Arial" panose="020B0604020202020204" pitchFamily="34" charset="0"/>
              </a:rPr>
              <a:t>6/12 </a:t>
            </a:r>
            <a:r>
              <a:rPr lang="it-IT" sz="2000" u="none" dirty="0">
                <a:solidFill>
                  <a:srgbClr val="133880"/>
                </a:solidFill>
                <a:latin typeface="Arial" panose="020B0604020202020204" pitchFamily="34" charset="0"/>
              </a:rPr>
              <a:t>mesi</a:t>
            </a:r>
          </a:p>
          <a:p>
            <a:pPr marL="0"/>
            <a:endParaRPr lang="it-IT" sz="2000" u="none" dirty="0">
              <a:solidFill>
                <a:srgbClr val="133880"/>
              </a:solidFill>
              <a:latin typeface="Arial" panose="020B0604020202020204" pitchFamily="34" charset="0"/>
            </a:endParaRPr>
          </a:p>
          <a:p>
            <a:pPr marL="0"/>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marL="342900" indent="-342900"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8252240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564904"/>
            <a:ext cx="7772400" cy="2016125"/>
          </a:xfrm>
          <a:prstGeom prst="rect">
            <a:avLst/>
          </a:prstGeom>
        </p:spPr>
        <p:txBody>
          <a:bodyPr/>
          <a:lstStyle/>
          <a:p>
            <a:pPr algn="ctr" eaLnBrk="0" hangingPunct="0">
              <a:defRPr/>
            </a:pPr>
            <a:endParaRPr kumimoji="1" lang="it-IT" sz="4000" u="none" dirty="0" smtClean="0">
              <a:solidFill>
                <a:srgbClr val="FB5D05"/>
              </a:solidFill>
              <a:latin typeface="Arial" panose="020B0604020202020204" pitchFamily="34" charset="0"/>
            </a:endParaRPr>
          </a:p>
          <a:p>
            <a:pPr algn="ctr" eaLnBrk="0" hangingPunct="0">
              <a:defRPr/>
            </a:pPr>
            <a:r>
              <a:rPr kumimoji="1" lang="it-IT" sz="4000" u="none" dirty="0" smtClean="0">
                <a:solidFill>
                  <a:srgbClr val="FB5D05"/>
                </a:solidFill>
                <a:latin typeface="Arial" panose="020B0604020202020204" pitchFamily="34" charset="0"/>
              </a:rPr>
              <a:t>Adeguata verifica semplificata</a:t>
            </a:r>
            <a:endParaRPr kumimoji="1" lang="it-IT" sz="4000" u="none" dirty="0">
              <a:solidFill>
                <a:srgbClr val="FB5D05"/>
              </a:solidFill>
              <a:latin typeface="Arial" panose="020B0604020202020204" pitchFamily="34" charset="0"/>
            </a:endParaRPr>
          </a:p>
        </p:txBody>
      </p:sp>
    </p:spTree>
    <p:extLst>
      <p:ext uri="{BB962C8B-B14F-4D97-AF65-F5344CB8AC3E}">
        <p14:creationId xmlns:p14="http://schemas.microsoft.com/office/powerpoint/2010/main" val="3726107773"/>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00202" y="1269132"/>
            <a:ext cx="8843798"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Quando</a:t>
            </a:r>
          </a:p>
        </p:txBody>
      </p:sp>
      <p:sp>
        <p:nvSpPr>
          <p:cNvPr id="4099" name="Rectangle 3"/>
          <p:cNvSpPr txBox="1">
            <a:spLocks noChangeArrowheads="1"/>
          </p:cNvSpPr>
          <p:nvPr/>
        </p:nvSpPr>
        <p:spPr bwMode="auto">
          <a:xfrm>
            <a:off x="300202" y="1700808"/>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SzPct val="90000"/>
            </a:pPr>
            <a:r>
              <a:rPr lang="it-IT" sz="2000" u="none" dirty="0" smtClean="0">
                <a:solidFill>
                  <a:srgbClr val="133880"/>
                </a:solidFill>
                <a:latin typeface="Arial" panose="020B0604020202020204" pitchFamily="34" charset="0"/>
              </a:rPr>
              <a:t>L’adeguata verifica semplificata trova applicazione:</a:t>
            </a:r>
          </a:p>
          <a:p>
            <a:pPr marL="0" indent="0" algn="just">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gn="just">
              <a:lnSpc>
                <a:spcPct val="90000"/>
              </a:lnSpc>
              <a:spcBef>
                <a:spcPct val="20000"/>
              </a:spcBef>
              <a:buSzPct val="90000"/>
            </a:pPr>
            <a:r>
              <a:rPr lang="it-IT" sz="2000" u="none" dirty="0" smtClean="0">
                <a:solidFill>
                  <a:srgbClr val="133880"/>
                </a:solidFill>
                <a:latin typeface="Arial" panose="020B0604020202020204" pitchFamily="34" charset="0"/>
              </a:rPr>
              <a:t>- nelle ipotesi di rischio effettivo poco significativo</a:t>
            </a:r>
          </a:p>
          <a:p>
            <a:pPr marL="0" indent="0" algn="just">
              <a:lnSpc>
                <a:spcPct val="90000"/>
              </a:lnSpc>
              <a:spcBef>
                <a:spcPct val="20000"/>
              </a:spcBef>
              <a:buSzPct val="90000"/>
            </a:pPr>
            <a:endParaRPr lang="it-IT" sz="2000" u="none" dirty="0" smtClean="0">
              <a:solidFill>
                <a:srgbClr val="133880"/>
              </a:solidFill>
              <a:latin typeface="Arial" panose="020B0604020202020204" pitchFamily="34" charset="0"/>
            </a:endParaRPr>
          </a:p>
          <a:p>
            <a:pPr marL="0" indent="0" algn="just">
              <a:lnSpc>
                <a:spcPct val="90000"/>
              </a:lnSpc>
              <a:spcBef>
                <a:spcPct val="20000"/>
              </a:spcBef>
              <a:buSzPct val="90000"/>
            </a:pPr>
            <a:r>
              <a:rPr lang="it-IT" sz="2000" u="none" dirty="0" smtClean="0">
                <a:solidFill>
                  <a:srgbClr val="133880"/>
                </a:solidFill>
                <a:latin typeface="Arial" panose="020B0604020202020204" pitchFamily="34" charset="0"/>
              </a:rPr>
              <a:t>- nei casi di rischio effettivo non significativo, con riferimento a prestazioni professionali differenti da quelle indicate nella tabella 1 per le quali il professionista può limitarsi ad applicare le regole di condotta ivi previste</a:t>
            </a: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6881258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00202" y="1269132"/>
            <a:ext cx="8843798"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Adeguata verifica semplificata</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300202" y="1700808"/>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nSpc>
                <a:spcPct val="90000"/>
              </a:lnSpc>
              <a:spcBef>
                <a:spcPct val="20000"/>
              </a:spcBef>
              <a:buClr>
                <a:srgbClr val="005BA6"/>
              </a:buClr>
              <a:buSzPct val="90000"/>
              <a:defRPr/>
            </a:pPr>
            <a:r>
              <a:rPr lang="it-IT" u="none" dirty="0">
                <a:solidFill>
                  <a:srgbClr val="133880"/>
                </a:solidFill>
              </a:rPr>
              <a:t>In tema di adeguata verifica semplificata, tenuto conto</a:t>
            </a:r>
          </a:p>
          <a:p>
            <a:pPr marL="342900" indent="-342900">
              <a:lnSpc>
                <a:spcPct val="90000"/>
              </a:lnSpc>
              <a:spcBef>
                <a:spcPct val="20000"/>
              </a:spcBef>
              <a:buClr>
                <a:srgbClr val="002060"/>
              </a:buClr>
              <a:buSzPct val="90000"/>
              <a:buFont typeface="Arial" panose="020B0604020202020204" pitchFamily="34" charset="0"/>
              <a:buChar char="•"/>
              <a:defRPr/>
            </a:pPr>
            <a:r>
              <a:rPr lang="it-IT" u="none" dirty="0" smtClean="0">
                <a:solidFill>
                  <a:srgbClr val="133880"/>
                </a:solidFill>
              </a:rPr>
              <a:t>che </a:t>
            </a:r>
            <a:r>
              <a:rPr lang="it-IT" u="none" dirty="0">
                <a:solidFill>
                  <a:srgbClr val="133880"/>
                </a:solidFill>
              </a:rPr>
              <a:t>l’estensione dell’adeguata verifica va commisurata al rischio in concreto rilevato dal professionista sulla base degli indici di cui all’articolo 23, commi 1 e 2, del </a:t>
            </a:r>
            <a:r>
              <a:rPr lang="it-IT" u="none" dirty="0" err="1">
                <a:solidFill>
                  <a:srgbClr val="133880"/>
                </a:solidFill>
              </a:rPr>
              <a:t>D.Lgs.</a:t>
            </a:r>
            <a:r>
              <a:rPr lang="it-IT" u="none" dirty="0">
                <a:solidFill>
                  <a:srgbClr val="133880"/>
                </a:solidFill>
              </a:rPr>
              <a:t> 231/07 (tipologia di clienti, di prodotti e servizi, operazioni o canali di distribuzione, nonché aree geografiche)</a:t>
            </a:r>
          </a:p>
          <a:p>
            <a:pPr marL="342900" indent="-342900">
              <a:lnSpc>
                <a:spcPct val="90000"/>
              </a:lnSpc>
              <a:spcBef>
                <a:spcPct val="20000"/>
              </a:spcBef>
              <a:buClr>
                <a:srgbClr val="002060"/>
              </a:buClr>
              <a:buSzPct val="90000"/>
              <a:buFont typeface="Arial" panose="020B0604020202020204" pitchFamily="34" charset="0"/>
              <a:buChar char="•"/>
              <a:defRPr/>
            </a:pPr>
            <a:r>
              <a:rPr lang="it-IT" u="none" dirty="0">
                <a:solidFill>
                  <a:srgbClr val="133880"/>
                </a:solidFill>
              </a:rPr>
              <a:t>che sono identificate nell’ambito degli indici di basso rischio relativi a tipologie di clienti le società quotate con obbligo di trasparenza, le Pubbliche amministrazioni o istituzioni o organismi che svolgono funzioni pubbliche conformemente al diritto dell’UE, i clienti residenti in aree geografiche a basso rischio</a:t>
            </a:r>
          </a:p>
          <a:p>
            <a:pPr>
              <a:lnSpc>
                <a:spcPct val="90000"/>
              </a:lnSpc>
              <a:spcBef>
                <a:spcPct val="20000"/>
              </a:spcBef>
              <a:buClr>
                <a:srgbClr val="005BA6"/>
              </a:buClr>
              <a:buSzPct val="90000"/>
              <a:defRPr/>
            </a:pPr>
            <a:r>
              <a:rPr lang="it-IT" u="none" dirty="0" smtClean="0">
                <a:solidFill>
                  <a:srgbClr val="133880"/>
                </a:solidFill>
              </a:rPr>
              <a:t>	devono </a:t>
            </a:r>
            <a:r>
              <a:rPr lang="it-IT" u="none" dirty="0">
                <a:solidFill>
                  <a:srgbClr val="133880"/>
                </a:solidFill>
              </a:rPr>
              <a:t>considerarsi, altresì, a basso rischio di riciclaggio, i soggetti sottoposti </a:t>
            </a:r>
            <a:r>
              <a:rPr lang="it-IT" u="none" dirty="0" smtClean="0">
                <a:solidFill>
                  <a:srgbClr val="133880"/>
                </a:solidFill>
              </a:rPr>
              <a:t>a vigilanza </a:t>
            </a:r>
            <a:r>
              <a:rPr lang="it-IT" u="none" dirty="0">
                <a:solidFill>
                  <a:srgbClr val="133880"/>
                </a:solidFill>
              </a:rPr>
              <a:t>ai sensi del </a:t>
            </a:r>
            <a:r>
              <a:rPr lang="it-IT" u="none" dirty="0" err="1">
                <a:solidFill>
                  <a:srgbClr val="133880"/>
                </a:solidFill>
              </a:rPr>
              <a:t>D.Lgs.</a:t>
            </a:r>
            <a:r>
              <a:rPr lang="it-IT" u="none" dirty="0">
                <a:solidFill>
                  <a:srgbClr val="133880"/>
                </a:solidFill>
              </a:rPr>
              <a:t> 385/93, del </a:t>
            </a:r>
            <a:r>
              <a:rPr lang="it-IT" u="none" dirty="0" err="1">
                <a:solidFill>
                  <a:srgbClr val="133880"/>
                </a:solidFill>
              </a:rPr>
              <a:t>D.Lgs.</a:t>
            </a:r>
            <a:r>
              <a:rPr lang="it-IT" u="none" dirty="0">
                <a:solidFill>
                  <a:srgbClr val="133880"/>
                </a:solidFill>
              </a:rPr>
              <a:t> 58/98 e del </a:t>
            </a:r>
            <a:r>
              <a:rPr lang="it-IT" u="none" dirty="0" err="1">
                <a:solidFill>
                  <a:srgbClr val="133880"/>
                </a:solidFill>
              </a:rPr>
              <a:t>D.Lgs.</a:t>
            </a:r>
            <a:r>
              <a:rPr lang="it-IT" u="none" dirty="0">
                <a:solidFill>
                  <a:srgbClr val="133880"/>
                </a:solidFill>
              </a:rPr>
              <a:t> 209/05, fermo restando il dovere di compiere una valutazione, seppure non formalizzata, del rischio rilevato con riferimento a tutti gli elementi.</a:t>
            </a:r>
          </a:p>
          <a:p>
            <a:pPr>
              <a:lnSpc>
                <a:spcPct val="90000"/>
              </a:lnSpc>
              <a:spcBef>
                <a:spcPct val="20000"/>
              </a:spcBef>
              <a:buClr>
                <a:srgbClr val="005BA6"/>
              </a:buClr>
              <a:buSzPct val="90000"/>
              <a:defRPr/>
            </a:pPr>
            <a:r>
              <a:rPr lang="it-IT" u="none" dirty="0" smtClean="0">
                <a:solidFill>
                  <a:srgbClr val="133880"/>
                </a:solidFill>
              </a:rPr>
              <a:t>	Nei </a:t>
            </a:r>
            <a:r>
              <a:rPr lang="it-IT" u="none" dirty="0">
                <a:solidFill>
                  <a:srgbClr val="133880"/>
                </a:solidFill>
              </a:rPr>
              <a:t>confronti di tali soggetti, laddove dalla valutazione emerga un basso rischio di riciclaggio, è possibile applicare misure semplificate di adeguata </a:t>
            </a:r>
            <a:r>
              <a:rPr lang="it-IT" u="none" dirty="0" smtClean="0">
                <a:solidFill>
                  <a:srgbClr val="133880"/>
                </a:solidFill>
              </a:rPr>
              <a:t>verifica</a:t>
            </a:r>
            <a:endParaRPr lang="it-IT" u="none" dirty="0">
              <a:solidFill>
                <a:srgbClr val="133880"/>
              </a:solidFill>
            </a:endParaRPr>
          </a:p>
        </p:txBody>
      </p:sp>
    </p:spTree>
    <p:extLst>
      <p:ext uri="{BB962C8B-B14F-4D97-AF65-F5344CB8AC3E}">
        <p14:creationId xmlns:p14="http://schemas.microsoft.com/office/powerpoint/2010/main" val="4232151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9132"/>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A</a:t>
            </a:r>
            <a:r>
              <a:rPr kumimoji="1" lang="it-IT" sz="2200" dirty="0" smtClean="0">
                <a:solidFill>
                  <a:srgbClr val="FB5D05"/>
                </a:solidFill>
                <a:latin typeface="Arial" panose="020B0604020202020204" pitchFamily="34" charset="0"/>
                <a:ea typeface="+mn-ea"/>
                <a:cs typeface="+mn-cs"/>
              </a:rPr>
              <a:t>deguata </a:t>
            </a:r>
            <a:r>
              <a:rPr kumimoji="1" lang="it-IT" sz="2200" dirty="0" smtClean="0">
                <a:solidFill>
                  <a:srgbClr val="FB5D05"/>
                </a:solidFill>
                <a:latin typeface="Arial" panose="020B0604020202020204" pitchFamily="34" charset="0"/>
                <a:ea typeface="+mn-ea"/>
                <a:cs typeface="+mn-cs"/>
              </a:rPr>
              <a:t>verifica semplificata</a:t>
            </a:r>
            <a:endParaRPr lang="it-IT" sz="3200" b="1" dirty="0">
              <a:solidFill>
                <a:srgbClr val="005BA6"/>
              </a:solidFill>
            </a:endParaRPr>
          </a:p>
        </p:txBody>
      </p:sp>
      <p:sp>
        <p:nvSpPr>
          <p:cNvPr id="4099" name="Rectangle 3"/>
          <p:cNvSpPr txBox="1">
            <a:spLocks noChangeArrowheads="1"/>
          </p:cNvSpPr>
          <p:nvPr/>
        </p:nvSpPr>
        <p:spPr bwMode="auto">
          <a:xfrm>
            <a:off x="372210" y="1772816"/>
            <a:ext cx="837625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nSpc>
                <a:spcPct val="90000"/>
              </a:lnSpc>
              <a:spcBef>
                <a:spcPct val="20000"/>
              </a:spcBef>
              <a:buClr>
                <a:srgbClr val="005BA6"/>
              </a:buClr>
              <a:buSzPct val="90000"/>
              <a:defRPr/>
            </a:pPr>
            <a:r>
              <a:rPr lang="it-IT" u="none" dirty="0">
                <a:solidFill>
                  <a:srgbClr val="133880"/>
                </a:solidFill>
              </a:rPr>
              <a:t>Le misure semplificate consistono</a:t>
            </a:r>
          </a:p>
          <a:p>
            <a:pPr marL="342900" indent="-342900">
              <a:lnSpc>
                <a:spcPct val="90000"/>
              </a:lnSpc>
              <a:spcBef>
                <a:spcPct val="20000"/>
              </a:spcBef>
              <a:buClr>
                <a:srgbClr val="002060"/>
              </a:buClr>
              <a:buSzPct val="90000"/>
              <a:buFont typeface="Arial" panose="020B0604020202020204" pitchFamily="34" charset="0"/>
              <a:buChar char="•"/>
              <a:defRPr/>
            </a:pPr>
            <a:r>
              <a:rPr lang="it-IT" u="none" dirty="0">
                <a:solidFill>
                  <a:srgbClr val="133880"/>
                </a:solidFill>
              </a:rPr>
              <a:t>nell’identificazione del cliente, dell’esecutore, e del legale rappresentante mediante acquisizione della dichiarazione resa dal cliente ai sensi dell’articolo 22 del </a:t>
            </a:r>
            <a:r>
              <a:rPr lang="it-IT" u="none" dirty="0" err="1">
                <a:solidFill>
                  <a:srgbClr val="133880"/>
                </a:solidFill>
              </a:rPr>
              <a:t>D.Lgs.</a:t>
            </a:r>
            <a:r>
              <a:rPr lang="it-IT" u="none" dirty="0">
                <a:solidFill>
                  <a:srgbClr val="133880"/>
                </a:solidFill>
              </a:rPr>
              <a:t> 231/07</a:t>
            </a:r>
          </a:p>
          <a:p>
            <a:pPr marL="342900" indent="-342900">
              <a:lnSpc>
                <a:spcPct val="90000"/>
              </a:lnSpc>
              <a:spcBef>
                <a:spcPct val="20000"/>
              </a:spcBef>
              <a:buClr>
                <a:srgbClr val="002060"/>
              </a:buClr>
              <a:buSzPct val="90000"/>
              <a:buFont typeface="Arial" panose="020B0604020202020204" pitchFamily="34" charset="0"/>
              <a:buChar char="•"/>
              <a:defRPr/>
            </a:pPr>
            <a:r>
              <a:rPr lang="it-IT" u="none" dirty="0">
                <a:solidFill>
                  <a:srgbClr val="133880"/>
                </a:solidFill>
              </a:rPr>
              <a:t>nell’identificazione del titolare effettivo mediante acquisizione della dichiarazione resa dal cliente ai sensi dell’articolo 22 del </a:t>
            </a:r>
            <a:r>
              <a:rPr lang="it-IT" u="none" dirty="0" err="1">
                <a:solidFill>
                  <a:srgbClr val="133880"/>
                </a:solidFill>
              </a:rPr>
              <a:t>D.Lgs.</a:t>
            </a:r>
            <a:r>
              <a:rPr lang="it-IT" u="none" dirty="0">
                <a:solidFill>
                  <a:srgbClr val="133880"/>
                </a:solidFill>
              </a:rPr>
              <a:t> 231/07</a:t>
            </a:r>
          </a:p>
          <a:p>
            <a:pPr marL="342900" indent="-342900">
              <a:lnSpc>
                <a:spcPct val="90000"/>
              </a:lnSpc>
              <a:spcBef>
                <a:spcPct val="20000"/>
              </a:spcBef>
              <a:buClr>
                <a:srgbClr val="002060"/>
              </a:buClr>
              <a:buSzPct val="90000"/>
              <a:buFont typeface="Arial" panose="020B0604020202020204" pitchFamily="34" charset="0"/>
              <a:buChar char="•"/>
              <a:defRPr/>
            </a:pPr>
            <a:r>
              <a:rPr lang="it-IT" u="none" dirty="0">
                <a:solidFill>
                  <a:srgbClr val="133880"/>
                </a:solidFill>
              </a:rPr>
              <a:t>nel controllo costante con cadenza maggiormente dilazionata nel tempo, essendo inoltre sufficiente raccogliere una dichiarazione del cliente dalla quale emerga che il quadro informativo a questi riferito non ha subito variazioni</a:t>
            </a:r>
          </a:p>
          <a:p>
            <a:pPr>
              <a:lnSpc>
                <a:spcPct val="90000"/>
              </a:lnSpc>
              <a:spcBef>
                <a:spcPct val="20000"/>
              </a:spcBef>
              <a:buClr>
                <a:srgbClr val="005BA6"/>
              </a:buClr>
              <a:buSzPct val="90000"/>
              <a:defRPr/>
            </a:pPr>
            <a:endParaRPr lang="it-IT" u="none" dirty="0">
              <a:solidFill>
                <a:srgbClr val="133880"/>
              </a:solidFill>
            </a:endParaRPr>
          </a:p>
          <a:p>
            <a:pPr>
              <a:lnSpc>
                <a:spcPct val="90000"/>
              </a:lnSpc>
              <a:spcBef>
                <a:spcPct val="20000"/>
              </a:spcBef>
              <a:buClr>
                <a:srgbClr val="005BA6"/>
              </a:buClr>
              <a:buSzPct val="90000"/>
              <a:defRPr/>
            </a:pPr>
            <a:r>
              <a:rPr lang="it-IT" u="none" dirty="0" smtClean="0">
                <a:solidFill>
                  <a:srgbClr val="133880"/>
                </a:solidFill>
              </a:rPr>
              <a:t>	Per </a:t>
            </a:r>
            <a:r>
              <a:rPr lang="it-IT" u="none" dirty="0">
                <a:solidFill>
                  <a:srgbClr val="133880"/>
                </a:solidFill>
              </a:rPr>
              <a:t>i clienti residenti in aree geografiche a basso rischio devono comunque essere acquisite le informazioni sullo scopo e sulla natura della prestazione professionale mediante acquisizione della dichiarazione del cliente</a:t>
            </a: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1766678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564904"/>
            <a:ext cx="7772400" cy="2016125"/>
          </a:xfrm>
          <a:prstGeom prst="rect">
            <a:avLst/>
          </a:prstGeom>
        </p:spPr>
        <p:txBody>
          <a:bodyPr/>
          <a:lstStyle/>
          <a:p>
            <a:pPr algn="ctr" eaLnBrk="0" hangingPunct="0">
              <a:defRPr/>
            </a:pPr>
            <a:endParaRPr kumimoji="1" lang="it-IT" sz="4000" u="none" dirty="0" smtClean="0">
              <a:solidFill>
                <a:srgbClr val="FB5D05"/>
              </a:solidFill>
              <a:latin typeface="Arial" panose="020B0604020202020204" pitchFamily="34" charset="0"/>
            </a:endParaRPr>
          </a:p>
          <a:p>
            <a:pPr algn="ctr" eaLnBrk="0" hangingPunct="0">
              <a:defRPr/>
            </a:pPr>
            <a:r>
              <a:rPr kumimoji="1" lang="it-IT" sz="4000" u="none" dirty="0" smtClean="0">
                <a:solidFill>
                  <a:srgbClr val="FB5D05"/>
                </a:solidFill>
                <a:latin typeface="Arial" panose="020B0604020202020204" pitchFamily="34" charset="0"/>
              </a:rPr>
              <a:t>Adeguata verifica rafforzata</a:t>
            </a:r>
            <a:endParaRPr kumimoji="1" lang="it-IT" sz="4000" u="none" dirty="0">
              <a:solidFill>
                <a:srgbClr val="FB5D05"/>
              </a:solidFill>
              <a:latin typeface="Arial" panose="020B0604020202020204" pitchFamily="34" charset="0"/>
            </a:endParaRPr>
          </a:p>
        </p:txBody>
      </p:sp>
    </p:spTree>
    <p:extLst>
      <p:ext uri="{BB962C8B-B14F-4D97-AF65-F5344CB8AC3E}">
        <p14:creationId xmlns:p14="http://schemas.microsoft.com/office/powerpoint/2010/main" val="434612534"/>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00202" y="1269132"/>
            <a:ext cx="8843798"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Quando</a:t>
            </a:r>
            <a:endParaRPr lang="it-IT" sz="3200" b="1" dirty="0">
              <a:solidFill>
                <a:srgbClr val="005BA6"/>
              </a:solidFill>
            </a:endParaRPr>
          </a:p>
        </p:txBody>
      </p:sp>
      <p:sp>
        <p:nvSpPr>
          <p:cNvPr id="4099" name="Rectangle 3"/>
          <p:cNvSpPr txBox="1">
            <a:spLocks noChangeArrowheads="1"/>
          </p:cNvSpPr>
          <p:nvPr/>
        </p:nvSpPr>
        <p:spPr bwMode="auto">
          <a:xfrm>
            <a:off x="300202" y="1700808"/>
            <a:ext cx="839152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nSpc>
                <a:spcPct val="90000"/>
              </a:lnSpc>
              <a:spcBef>
                <a:spcPct val="20000"/>
              </a:spcBef>
              <a:buClr>
                <a:srgbClr val="005BA6"/>
              </a:buClr>
              <a:buSzPct val="90000"/>
              <a:defRPr/>
            </a:pPr>
            <a:r>
              <a:rPr lang="it-IT" u="none" dirty="0" smtClean="0">
                <a:solidFill>
                  <a:srgbClr val="133880"/>
                </a:solidFill>
              </a:rPr>
              <a:t>	</a:t>
            </a:r>
            <a:r>
              <a:rPr lang="it-IT" sz="2200" u="none" dirty="0" smtClean="0">
                <a:solidFill>
                  <a:srgbClr val="133880"/>
                </a:solidFill>
              </a:rPr>
              <a:t>Il </a:t>
            </a:r>
            <a:r>
              <a:rPr lang="it-IT" sz="2200" u="none" dirty="0">
                <a:solidFill>
                  <a:srgbClr val="133880"/>
                </a:solidFill>
              </a:rPr>
              <a:t>professionista adotta misure di adeguata verifica rafforzata previa </a:t>
            </a:r>
            <a:r>
              <a:rPr lang="it-IT" sz="2200" u="none" dirty="0" smtClean="0">
                <a:solidFill>
                  <a:srgbClr val="133880"/>
                </a:solidFill>
              </a:rPr>
              <a:t>valutazione di </a:t>
            </a:r>
            <a:r>
              <a:rPr lang="it-IT" sz="2200" u="none" dirty="0">
                <a:solidFill>
                  <a:srgbClr val="133880"/>
                </a:solidFill>
              </a:rPr>
              <a:t>un elevato rischio di riciclaggio o di finanziamento del terrorismo e nelle ipotesi di rischio effettivo molto </a:t>
            </a:r>
            <a:r>
              <a:rPr lang="it-IT" sz="2200" u="none" dirty="0" smtClean="0">
                <a:solidFill>
                  <a:srgbClr val="133880"/>
                </a:solidFill>
              </a:rPr>
              <a:t>significativo</a:t>
            </a: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21881627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Come</a:t>
            </a: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lnSpc>
                <a:spcPct val="90000"/>
              </a:lnSpc>
              <a:spcBef>
                <a:spcPct val="20000"/>
              </a:spcBef>
              <a:buClr>
                <a:srgbClr val="005BA6"/>
              </a:buClr>
              <a:buSzPct val="90000"/>
              <a:buFont typeface="Arial" panose="020B0604020202020204" pitchFamily="34" charset="0"/>
              <a:buChar char="-"/>
            </a:pPr>
            <a:r>
              <a:rPr lang="it-IT" sz="2000" u="none" dirty="0">
                <a:solidFill>
                  <a:srgbClr val="133880"/>
                </a:solidFill>
                <a:latin typeface="Arial" panose="020B0604020202020204" pitchFamily="34" charset="0"/>
              </a:rPr>
              <a:t>Gli organismi di autoregolamentazione:</a:t>
            </a:r>
          </a:p>
          <a:p>
            <a:pPr marL="704850" lvl="1" indent="-342900" algn="just">
              <a:lnSpc>
                <a:spcPct val="90000"/>
              </a:lnSpc>
              <a:spcBef>
                <a:spcPct val="20000"/>
              </a:spcBef>
              <a:buClr>
                <a:srgbClr val="002B56"/>
              </a:buClr>
              <a:buSzPct val="90000"/>
              <a:buFont typeface="Arial" panose="020B0604020202020204" pitchFamily="34" charset="0"/>
              <a:buChar char="•"/>
            </a:pPr>
            <a:r>
              <a:rPr lang="it-IT" sz="2000" u="none" dirty="0">
                <a:solidFill>
                  <a:srgbClr val="133880"/>
                </a:solidFill>
                <a:latin typeface="Arial" panose="020B0604020202020204" pitchFamily="34" charset="0"/>
              </a:rPr>
              <a:t>possono stabilire misure rafforzate di adeguata verifica ulteriori</a:t>
            </a:r>
          </a:p>
          <a:p>
            <a:pPr marL="704850" lvl="1" indent="-342900" algn="just">
              <a:lnSpc>
                <a:spcPct val="90000"/>
              </a:lnSpc>
              <a:spcBef>
                <a:spcPct val="20000"/>
              </a:spcBef>
              <a:buClr>
                <a:srgbClr val="002B56"/>
              </a:buClr>
              <a:buSzPct val="90000"/>
              <a:buFont typeface="Arial" panose="020B0604020202020204" pitchFamily="34" charset="0"/>
              <a:buChar char="•"/>
            </a:pPr>
            <a:r>
              <a:rPr lang="it-IT" sz="2000" u="none" dirty="0">
                <a:solidFill>
                  <a:srgbClr val="133880"/>
                </a:solidFill>
                <a:latin typeface="Arial" panose="020B0604020202020204" pitchFamily="34" charset="0"/>
              </a:rPr>
              <a:t>possono individuare fattori di rischio ulteriori da prendere in considerazione</a:t>
            </a:r>
          </a:p>
          <a:p>
            <a:pPr marL="342900" indent="-342900" algn="just">
              <a:lnSpc>
                <a:spcPct val="90000"/>
              </a:lnSpc>
              <a:spcBef>
                <a:spcPct val="20000"/>
              </a:spcBef>
              <a:buSzPct val="90000"/>
              <a:buFontTx/>
              <a:buChar char="-"/>
            </a:pPr>
            <a:r>
              <a:rPr lang="it-IT" sz="2000" u="none" dirty="0">
                <a:solidFill>
                  <a:srgbClr val="133880"/>
                </a:solidFill>
                <a:latin typeface="Arial" panose="020B0604020202020204" pitchFamily="34" charset="0"/>
              </a:rPr>
              <a:t>L’estensione va commisurata al rischio in concreto rilevato tenendo conto dei seguenti indici di alto rischio:</a:t>
            </a:r>
          </a:p>
          <a:p>
            <a:pPr marL="704850" lvl="1" indent="-342900" algn="just">
              <a:lnSpc>
                <a:spcPct val="90000"/>
              </a:lnSpc>
              <a:spcBef>
                <a:spcPct val="20000"/>
              </a:spcBef>
              <a:buSzPct val="90000"/>
              <a:buFont typeface="Arial" panose="020B0604020202020204" pitchFamily="34" charset="0"/>
              <a:buChar char="•"/>
            </a:pPr>
            <a:r>
              <a:rPr lang="it-IT" sz="2000" u="none" dirty="0">
                <a:solidFill>
                  <a:srgbClr val="133880"/>
                </a:solidFill>
                <a:latin typeface="Arial" panose="020B0604020202020204" pitchFamily="34" charset="0"/>
              </a:rPr>
              <a:t>tipologia di clienti</a:t>
            </a:r>
          </a:p>
          <a:p>
            <a:pPr marL="704850" lvl="1" indent="-342900" algn="just">
              <a:lnSpc>
                <a:spcPct val="90000"/>
              </a:lnSpc>
              <a:spcBef>
                <a:spcPct val="20000"/>
              </a:spcBef>
              <a:buSzPct val="90000"/>
              <a:buFont typeface="Arial" panose="020B0604020202020204" pitchFamily="34" charset="0"/>
              <a:buChar char="•"/>
            </a:pPr>
            <a:r>
              <a:rPr lang="it-IT" sz="2000" u="none" dirty="0">
                <a:solidFill>
                  <a:srgbClr val="133880"/>
                </a:solidFill>
                <a:latin typeface="Arial" panose="020B0604020202020204" pitchFamily="34" charset="0"/>
              </a:rPr>
              <a:t>tipologie di prodotti, servizi, operazioni o canali di distribuzione</a:t>
            </a:r>
          </a:p>
          <a:p>
            <a:pPr marL="704850" lvl="1" indent="-342900" algn="just">
              <a:lnSpc>
                <a:spcPct val="90000"/>
              </a:lnSpc>
              <a:spcBef>
                <a:spcPct val="20000"/>
              </a:spcBef>
              <a:buSzPct val="90000"/>
              <a:buFont typeface="Arial" panose="020B0604020202020204" pitchFamily="34" charset="0"/>
              <a:buChar char="•"/>
            </a:pPr>
            <a:r>
              <a:rPr lang="it-IT" sz="2000" u="none" dirty="0">
                <a:solidFill>
                  <a:srgbClr val="133880"/>
                </a:solidFill>
                <a:latin typeface="Arial" panose="020B0604020202020204" pitchFamily="34" charset="0"/>
              </a:rPr>
              <a:t>aree geografiche</a:t>
            </a:r>
          </a:p>
          <a:p>
            <a:pPr marL="361950" lvl="1" indent="0" algn="just">
              <a:lnSpc>
                <a:spcPct val="90000"/>
              </a:lnSpc>
              <a:spcBef>
                <a:spcPct val="20000"/>
              </a:spcBef>
              <a:buClr>
                <a:srgbClr val="005BA6"/>
              </a:buClr>
              <a:buSzPct val="90000"/>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1738341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9132"/>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Indicatori </a:t>
            </a:r>
            <a:r>
              <a:rPr kumimoji="1" lang="it-IT" sz="2200" dirty="0">
                <a:solidFill>
                  <a:srgbClr val="FB5D05"/>
                </a:solidFill>
                <a:latin typeface="Arial" panose="020B0604020202020204" pitchFamily="34" charset="0"/>
                <a:ea typeface="+mn-ea"/>
                <a:cs typeface="+mn-cs"/>
              </a:rPr>
              <a:t>di rischio</a:t>
            </a:r>
            <a:endParaRPr lang="it-IT" sz="3200" b="1" dirty="0">
              <a:solidFill>
                <a:srgbClr val="005BA6"/>
              </a:solidFill>
            </a:endParaRP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Clr>
                <a:srgbClr val="005BA6"/>
              </a:buClr>
              <a:buSzPct val="90000"/>
            </a:pPr>
            <a:r>
              <a:rPr lang="it-IT" sz="2000" b="1" u="none" dirty="0">
                <a:solidFill>
                  <a:srgbClr val="133880"/>
                </a:solidFill>
                <a:latin typeface="Arial" panose="020B0604020202020204" pitchFamily="34" charset="0"/>
              </a:rPr>
              <a:t>Relativi al cliente</a:t>
            </a:r>
            <a:r>
              <a:rPr lang="it-IT" sz="2000" u="none" dirty="0">
                <a:solidFill>
                  <a:srgbClr val="133880"/>
                </a:solidFill>
                <a:latin typeface="Arial" panose="020B0604020202020204" pitchFamily="34" charset="0"/>
              </a:rPr>
              <a:t>:</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prestazioni professionali eseguite in circostanze anomale</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residenza o sede in aree geografiche ad alto rischio</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strutture qualificabili come veicoli di interposizione patrimoniale</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società che hanno emesso azioni al portatore o sono partecipate da fiduciari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attività economiche caratterizzate da elevato utilizzo di contante</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assetto proprietario della società cliente anomalo o eccessivamente complesso in relazione alla natura dell’attività svolta</a:t>
            </a:r>
          </a:p>
          <a:p>
            <a:pPr marL="342900" indent="-342900" algn="just">
              <a:lnSpc>
                <a:spcPct val="90000"/>
              </a:lnSpc>
              <a:spcBef>
                <a:spcPct val="20000"/>
              </a:spcBef>
              <a:buClr>
                <a:srgbClr val="005BA6"/>
              </a:buClr>
              <a:buSzPct val="90000"/>
              <a:buFont typeface="Arial" panose="020B0604020202020204" pitchFamily="34" charset="0"/>
              <a:buChar char="-"/>
            </a:pPr>
            <a:endParaRPr lang="it-IT" sz="2000" u="none" dirty="0">
              <a:solidFill>
                <a:srgbClr val="005BA6"/>
              </a:solidFill>
              <a:cs typeface="Times New Roman" pitchFamily="18" charset="0"/>
            </a:endParaRPr>
          </a:p>
          <a:p>
            <a:pPr marL="0" indent="0" algn="just">
              <a:lnSpc>
                <a:spcPct val="90000"/>
              </a:lnSpc>
              <a:spcBef>
                <a:spcPct val="20000"/>
              </a:spcBef>
              <a:buSzPct val="90000"/>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400846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323924" y="1340768"/>
            <a:ext cx="80645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PRIVACY</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323528" y="1916832"/>
            <a:ext cx="8136904" cy="4392488"/>
          </a:xfrm>
          <a:prstGeom prst="rect">
            <a:avLst/>
          </a:prstGeom>
          <a:noFill/>
          <a:ln/>
        </p:spPr>
        <p:txBody>
          <a:bodyPr/>
          <a:lstStyle/>
          <a:p>
            <a:pPr algn="just" eaLnBrk="0" hangingPunct="0">
              <a:lnSpc>
                <a:spcPct val="90000"/>
              </a:lnSpc>
              <a:spcBef>
                <a:spcPct val="20000"/>
              </a:spcBef>
              <a:buClr>
                <a:srgbClr val="0063A1"/>
              </a:buClr>
              <a:defRPr/>
            </a:pPr>
            <a:r>
              <a:rPr lang="it-IT" sz="2000" u="none" dirty="0">
                <a:solidFill>
                  <a:srgbClr val="133880"/>
                </a:solidFill>
                <a:latin typeface="Arial" panose="020B0604020202020204" pitchFamily="34" charset="0"/>
              </a:rPr>
              <a:t>I soggetti obbligati assicurano che il trattamento dei dati acquisiti nell’adempimento degli obblighi:</a:t>
            </a:r>
          </a:p>
          <a:p>
            <a:pPr marL="342900" indent="-342900" algn="just" eaLnBrk="0" hangingPunct="0">
              <a:lnSpc>
                <a:spcPct val="90000"/>
              </a:lnSpc>
              <a:spcBef>
                <a:spcPct val="20000"/>
              </a:spcBef>
              <a:buClr>
                <a:srgbClr val="0063A1"/>
              </a:buClr>
              <a:buFontTx/>
              <a:buChar char="-"/>
              <a:defRPr/>
            </a:pPr>
            <a:r>
              <a:rPr lang="it-IT" sz="2000" u="none" dirty="0">
                <a:solidFill>
                  <a:srgbClr val="133880"/>
                </a:solidFill>
                <a:latin typeface="Arial" panose="020B0604020202020204" pitchFamily="34" charset="0"/>
              </a:rPr>
              <a:t>avvenga per i soli scopi e per le attività da esso previsti</a:t>
            </a:r>
          </a:p>
          <a:p>
            <a:pPr marL="342900" indent="-342900" algn="just" eaLnBrk="0" hangingPunct="0">
              <a:lnSpc>
                <a:spcPct val="90000"/>
              </a:lnSpc>
              <a:spcBef>
                <a:spcPct val="20000"/>
              </a:spcBef>
              <a:buClr>
                <a:srgbClr val="0063A1"/>
              </a:buClr>
              <a:buFontTx/>
              <a:buChar char="-"/>
              <a:defRPr/>
            </a:pPr>
            <a:r>
              <a:rPr lang="it-IT" sz="2000" u="none" dirty="0">
                <a:solidFill>
                  <a:srgbClr val="133880"/>
                </a:solidFill>
                <a:latin typeface="Arial" panose="020B0604020202020204" pitchFamily="34" charset="0"/>
              </a:rPr>
              <a:t>nel rispetto delle prescrizioni e delle garanzie stabilite dal Codice in materia di protezione dei dati personali</a:t>
            </a:r>
          </a:p>
          <a:p>
            <a:pPr algn="just" eaLnBrk="0" hangingPunct="0">
              <a:lnSpc>
                <a:spcPct val="90000"/>
              </a:lnSpc>
              <a:spcBef>
                <a:spcPct val="20000"/>
              </a:spcBef>
              <a:buClr>
                <a:srgbClr val="0063A1"/>
              </a:buClr>
              <a:defRPr/>
            </a:pPr>
            <a:endParaRPr kumimoji="0" lang="it-IT" sz="2200" b="0" i="0" u="none" strike="noStrike" kern="0" cap="none" spc="0" normalizeH="0" baseline="0" noProof="0" dirty="0">
              <a:ln>
                <a:noFill/>
              </a:ln>
              <a:solidFill>
                <a:srgbClr val="005BA6"/>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90000"/>
              </a:lnSpc>
              <a:spcBef>
                <a:spcPct val="20000"/>
              </a:spcBef>
              <a:spcAft>
                <a:spcPct val="0"/>
              </a:spcAft>
              <a:buClr>
                <a:srgbClr val="ED7D31"/>
              </a:buClr>
              <a:buSzTx/>
              <a:buFontTx/>
              <a:buChar char="-"/>
              <a:tabLst/>
              <a:defRPr/>
            </a:pPr>
            <a:endParaRPr kumimoji="0" lang="it-IT" sz="2200" b="0" i="0" u="none" strike="noStrike" kern="0" cap="none" spc="0" normalizeH="0" baseline="0" noProof="0" dirty="0">
              <a:ln>
                <a:noFill/>
              </a:ln>
              <a:solidFill>
                <a:srgbClr val="005BA6"/>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90000"/>
              </a:lnSpc>
              <a:spcBef>
                <a:spcPct val="20000"/>
              </a:spcBef>
              <a:spcAft>
                <a:spcPct val="0"/>
              </a:spcAft>
              <a:buClr>
                <a:srgbClr val="ED7D31"/>
              </a:buClr>
              <a:buSzTx/>
              <a:buFontTx/>
              <a:buChar char="-"/>
              <a:tabLst/>
              <a:defRPr/>
            </a:pPr>
            <a:endParaRPr kumimoji="0" lang="it-IT" sz="2200" b="0" i="0" u="none" strike="noStrike" kern="0" cap="none" spc="0" normalizeH="0" baseline="0" noProof="0" dirty="0">
              <a:ln>
                <a:noFill/>
              </a:ln>
              <a:solidFill>
                <a:srgbClr val="005BA6"/>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90000"/>
              </a:lnSpc>
              <a:spcBef>
                <a:spcPct val="20000"/>
              </a:spcBef>
              <a:spcAft>
                <a:spcPct val="0"/>
              </a:spcAft>
              <a:buClr>
                <a:srgbClr val="ED7D31"/>
              </a:buClr>
              <a:buSzTx/>
              <a:buFontTx/>
              <a:buChar char="-"/>
              <a:tabLst/>
              <a:defRPr/>
            </a:pPr>
            <a:endParaRPr kumimoji="0" lang="it-IT" sz="2400" b="0" i="0" u="none" strike="noStrike" kern="0" cap="none" spc="0" normalizeH="0" baseline="0" noProof="0" dirty="0">
              <a:ln>
                <a:noFill/>
              </a:ln>
              <a:solidFill>
                <a:srgbClr val="ED7D3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12847"/>
      </p:ext>
    </p:extLst>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341140"/>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rPr>
              <a:t>Indicatori</a:t>
            </a:r>
            <a:r>
              <a:rPr kumimoji="1" lang="it-IT" sz="2200" dirty="0" smtClean="0">
                <a:solidFill>
                  <a:srgbClr val="FB5D05"/>
                </a:solidFill>
                <a:latin typeface="Arial" panose="020B0604020202020204" pitchFamily="34" charset="0"/>
                <a:ea typeface="+mn-ea"/>
                <a:cs typeface="+mn-cs"/>
              </a:rPr>
              <a:t> </a:t>
            </a:r>
            <a:r>
              <a:rPr kumimoji="1" lang="it-IT" sz="2200" dirty="0">
                <a:solidFill>
                  <a:srgbClr val="FB5D05"/>
                </a:solidFill>
                <a:latin typeface="Arial" panose="020B0604020202020204" pitchFamily="34" charset="0"/>
                <a:ea typeface="+mn-ea"/>
                <a:cs typeface="+mn-cs"/>
              </a:rPr>
              <a:t>di rischio</a:t>
            </a:r>
            <a:endParaRPr lang="it-IT" sz="3200" b="1" dirty="0">
              <a:solidFill>
                <a:srgbClr val="005BA6"/>
              </a:solidFill>
            </a:endParaRPr>
          </a:p>
        </p:txBody>
      </p:sp>
      <p:sp>
        <p:nvSpPr>
          <p:cNvPr id="4099" name="Rectangle 3"/>
          <p:cNvSpPr txBox="1">
            <a:spLocks noChangeArrowheads="1"/>
          </p:cNvSpPr>
          <p:nvPr/>
        </p:nvSpPr>
        <p:spPr bwMode="auto">
          <a:xfrm>
            <a:off x="300202" y="1844824"/>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Clr>
                <a:srgbClr val="005BA6"/>
              </a:buClr>
              <a:buSzPct val="90000"/>
            </a:pPr>
            <a:r>
              <a:rPr lang="it-IT" sz="2000" b="1" u="none" dirty="0">
                <a:solidFill>
                  <a:srgbClr val="133880"/>
                </a:solidFill>
                <a:latin typeface="Arial" panose="020B0604020202020204" pitchFamily="34" charset="0"/>
              </a:rPr>
              <a:t>Relativi prodotti, servizi, operazioni o canali di distribuzione</a:t>
            </a:r>
            <a:r>
              <a:rPr lang="it-IT" sz="2000" u="none" dirty="0">
                <a:solidFill>
                  <a:srgbClr val="133880"/>
                </a:solidFill>
                <a:latin typeface="Arial" panose="020B0604020202020204" pitchFamily="34" charset="0"/>
              </a:rPr>
              <a:t>:</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operazioni che potrebbero favorire l’anonimato</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prestazioni professionali o operazioni occasionali a distanza non assistite da adeguati meccanismi e procedure di riconoscimento</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pagamenti ricevuti da terzi privi di un evidente collegamento con il cliente o con la sua attività</a:t>
            </a:r>
            <a:endParaRPr lang="it-IT" sz="2000" u="none" dirty="0">
              <a:solidFill>
                <a:srgbClr val="005BA6"/>
              </a:solidFill>
              <a:cs typeface="Times New Roman" pitchFamily="18" charset="0"/>
            </a:endParaRPr>
          </a:p>
          <a:p>
            <a:pPr marL="0" indent="0" algn="just">
              <a:lnSpc>
                <a:spcPct val="90000"/>
              </a:lnSpc>
              <a:spcBef>
                <a:spcPct val="20000"/>
              </a:spcBef>
              <a:buSzPct val="90000"/>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3369045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9132"/>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rPr>
              <a:t>Indicatori</a:t>
            </a:r>
            <a:r>
              <a:rPr kumimoji="1" lang="it-IT" sz="2200" dirty="0" smtClean="0">
                <a:solidFill>
                  <a:srgbClr val="FB5D05"/>
                </a:solidFill>
                <a:latin typeface="Arial" panose="020B0604020202020204" pitchFamily="34" charset="0"/>
                <a:ea typeface="+mn-ea"/>
                <a:cs typeface="+mn-cs"/>
              </a:rPr>
              <a:t> </a:t>
            </a:r>
            <a:r>
              <a:rPr kumimoji="1" lang="it-IT" sz="2200" dirty="0">
                <a:solidFill>
                  <a:srgbClr val="FB5D05"/>
                </a:solidFill>
                <a:latin typeface="Arial" panose="020B0604020202020204" pitchFamily="34" charset="0"/>
                <a:ea typeface="+mn-ea"/>
                <a:cs typeface="+mn-cs"/>
              </a:rPr>
              <a:t>di rischio</a:t>
            </a:r>
            <a:endParaRPr lang="it-IT" sz="3200" b="1" dirty="0">
              <a:solidFill>
                <a:srgbClr val="005BA6"/>
              </a:solidFill>
            </a:endParaRPr>
          </a:p>
        </p:txBody>
      </p:sp>
      <p:sp>
        <p:nvSpPr>
          <p:cNvPr id="4099" name="Rectangle 3"/>
          <p:cNvSpPr txBox="1">
            <a:spLocks noChangeArrowheads="1"/>
          </p:cNvSpPr>
          <p:nvPr/>
        </p:nvSpPr>
        <p:spPr bwMode="auto">
          <a:xfrm>
            <a:off x="300202" y="1700808"/>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Clr>
                <a:srgbClr val="005BA6"/>
              </a:buClr>
              <a:buSzPct val="90000"/>
            </a:pPr>
            <a:r>
              <a:rPr lang="it-IT" sz="2000" b="1" u="none" dirty="0">
                <a:solidFill>
                  <a:srgbClr val="133880"/>
                </a:solidFill>
                <a:latin typeface="Arial" panose="020B0604020202020204" pitchFamily="34" charset="0"/>
              </a:rPr>
              <a:t>Geografici: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Paesi terzi ritenuti carenti di efficaci presidi di prevenzione del R/FT coerenti con le raccomandazioni GAFI, secondo fonti autorevoli e indipendenti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Paesi terzi caratterizzati da un elevato livello di corruzione o di permeabilità ad altre attività criminose, secondo fonti autorevoli e indipendenti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Paesi soggetti a sanzioni, embargo o misure analoghe emanate dai competenti organismi nazionali e internazionali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Paesi che finanziano o sostengono attività terroristiche o nei quali operano organizzazioni terroristiche</a:t>
            </a:r>
          </a:p>
          <a:p>
            <a:pPr marL="0" indent="0" algn="just">
              <a:lnSpc>
                <a:spcPct val="90000"/>
              </a:lnSpc>
              <a:spcBef>
                <a:spcPct val="20000"/>
              </a:spcBef>
              <a:buSzPct val="90000"/>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11092167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9132"/>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Attenzione a </a:t>
            </a:r>
            <a:endParaRPr lang="it-IT" sz="3200" b="1" dirty="0">
              <a:solidFill>
                <a:srgbClr val="005BA6"/>
              </a:solidFill>
            </a:endParaRPr>
          </a:p>
        </p:txBody>
      </p:sp>
      <p:sp>
        <p:nvSpPr>
          <p:cNvPr id="4099" name="Rectangle 3"/>
          <p:cNvSpPr txBox="1">
            <a:spLocks noChangeArrowheads="1"/>
          </p:cNvSpPr>
          <p:nvPr/>
        </p:nvSpPr>
        <p:spPr bwMode="auto">
          <a:xfrm>
            <a:off x="300202" y="1772816"/>
            <a:ext cx="839152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Clr>
                <a:srgbClr val="005BA6"/>
              </a:buClr>
              <a:buSzPct val="90000"/>
            </a:pPr>
            <a:r>
              <a:rPr lang="it-IT" sz="2000" u="none" dirty="0">
                <a:solidFill>
                  <a:srgbClr val="133880"/>
                </a:solidFill>
                <a:latin typeface="Arial" panose="020B0604020202020204" pitchFamily="34" charset="0"/>
              </a:rPr>
              <a:t>Operazioni:</a:t>
            </a:r>
          </a:p>
          <a:p>
            <a:pPr marL="704850" lvl="1" indent="-342900" algn="just">
              <a:lnSpc>
                <a:spcPct val="90000"/>
              </a:lnSpc>
              <a:spcBef>
                <a:spcPct val="20000"/>
              </a:spcBef>
              <a:buClr>
                <a:srgbClr val="005BA6"/>
              </a:buClr>
              <a:buSzPct val="90000"/>
              <a:buFont typeface="Arial" panose="020B0604020202020204" pitchFamily="34" charset="0"/>
              <a:buChar char="•"/>
            </a:pPr>
            <a:r>
              <a:rPr lang="it-IT" sz="2000" u="none" dirty="0">
                <a:solidFill>
                  <a:srgbClr val="133880"/>
                </a:solidFill>
                <a:latin typeface="Arial" panose="020B0604020202020204" pitchFamily="34" charset="0"/>
              </a:rPr>
              <a:t>caratterizzate da importi insolitamente elevati</a:t>
            </a:r>
          </a:p>
          <a:p>
            <a:pPr marL="704850" lvl="1" indent="-342900" algn="just">
              <a:lnSpc>
                <a:spcPct val="90000"/>
              </a:lnSpc>
              <a:spcBef>
                <a:spcPct val="20000"/>
              </a:spcBef>
              <a:buClr>
                <a:srgbClr val="005BA6"/>
              </a:buClr>
              <a:buSzPct val="90000"/>
              <a:buFont typeface="Arial" panose="020B0604020202020204" pitchFamily="34" charset="0"/>
              <a:buChar char="•"/>
            </a:pPr>
            <a:r>
              <a:rPr lang="it-IT" sz="2000" u="none" dirty="0">
                <a:solidFill>
                  <a:srgbClr val="133880"/>
                </a:solidFill>
                <a:latin typeface="Arial" panose="020B0604020202020204" pitchFamily="34" charset="0"/>
              </a:rPr>
              <a:t>rispetto alle quali sussistono dubbi circa la finalità cui le medesime sono in concreto preordinate</a:t>
            </a:r>
          </a:p>
          <a:p>
            <a:pPr marL="361950" lvl="1" indent="0" algn="just">
              <a:lnSpc>
                <a:spcPct val="90000"/>
              </a:lnSpc>
              <a:spcBef>
                <a:spcPct val="20000"/>
              </a:spcBef>
              <a:buClr>
                <a:srgbClr val="005BA6"/>
              </a:buClr>
              <a:buSzPct val="90000"/>
            </a:pPr>
            <a:endParaRPr lang="it-IT" sz="2000" u="none" dirty="0">
              <a:solidFill>
                <a:srgbClr val="133880"/>
              </a:solidFill>
              <a:latin typeface="Arial" panose="020B0604020202020204" pitchFamily="34" charset="0"/>
            </a:endParaRPr>
          </a:p>
          <a:p>
            <a:pPr marL="1562100" lvl="3" indent="-342900" algn="just">
              <a:lnSpc>
                <a:spcPct val="90000"/>
              </a:lnSpc>
              <a:spcBef>
                <a:spcPct val="20000"/>
              </a:spcBef>
              <a:buClr>
                <a:srgbClr val="005BA6"/>
              </a:buClr>
              <a:buSzPct val="90000"/>
              <a:buFont typeface="Courier New" panose="02070309020205020404" pitchFamily="49" charset="0"/>
              <a:buChar char="o"/>
            </a:pPr>
            <a:r>
              <a:rPr lang="it-IT" sz="2000" u="none" dirty="0">
                <a:solidFill>
                  <a:srgbClr val="133880"/>
                </a:solidFill>
                <a:latin typeface="Arial" panose="020B0604020202020204" pitchFamily="34" charset="0"/>
              </a:rPr>
              <a:t> 	esaminare contesto e finalità</a:t>
            </a:r>
          </a:p>
          <a:p>
            <a:pPr marL="1562100" lvl="3" indent="-342900" algn="just">
              <a:lnSpc>
                <a:spcPct val="90000"/>
              </a:lnSpc>
              <a:spcBef>
                <a:spcPct val="20000"/>
              </a:spcBef>
              <a:buClr>
                <a:srgbClr val="005BA6"/>
              </a:buClr>
              <a:buSzPct val="90000"/>
              <a:buFont typeface="Courier New" panose="02070309020205020404" pitchFamily="49" charset="0"/>
              <a:buChar char="o"/>
            </a:pPr>
            <a:r>
              <a:rPr lang="it-IT" sz="2000" u="none" dirty="0">
                <a:solidFill>
                  <a:srgbClr val="133880"/>
                </a:solidFill>
                <a:latin typeface="Arial" panose="020B0604020202020204" pitchFamily="34" charset="0"/>
              </a:rPr>
              <a:t> 	rafforzare il grado e la natura delle verifiche volte a 	determinare se le operazioni siano sospette</a:t>
            </a:r>
          </a:p>
          <a:p>
            <a:pPr marL="342900" indent="-342900" algn="just">
              <a:lnSpc>
                <a:spcPct val="90000"/>
              </a:lnSpc>
              <a:spcBef>
                <a:spcPct val="20000"/>
              </a:spcBef>
              <a:buClr>
                <a:srgbClr val="005BA6"/>
              </a:buClr>
              <a:buSzPct val="90000"/>
              <a:buFont typeface="Arial" panose="020B0604020202020204" pitchFamily="34" charset="0"/>
              <a:buChar char="-"/>
            </a:pPr>
            <a:endParaRPr lang="it-IT" sz="2000" u="none" dirty="0">
              <a:solidFill>
                <a:srgbClr val="005BA6"/>
              </a:solidFill>
              <a:cs typeface="Times New Roman" pitchFamily="18" charset="0"/>
            </a:endParaRPr>
          </a:p>
          <a:p>
            <a:pPr marL="342900" indent="-342900" algn="just">
              <a:lnSpc>
                <a:spcPct val="90000"/>
              </a:lnSpc>
              <a:spcBef>
                <a:spcPct val="20000"/>
              </a:spcBef>
              <a:buClr>
                <a:srgbClr val="005BA6"/>
              </a:buClr>
              <a:buSzPct val="90000"/>
              <a:buFont typeface="Arial" panose="020B0604020202020204" pitchFamily="34" charset="0"/>
              <a:buChar char="-"/>
            </a:pPr>
            <a:endParaRPr lang="it-IT" sz="2000" u="none" dirty="0">
              <a:solidFill>
                <a:srgbClr val="005BA6"/>
              </a:solidFill>
              <a:cs typeface="Times New Roman" pitchFamily="18" charset="0"/>
            </a:endParaRPr>
          </a:p>
          <a:p>
            <a:pPr marL="342900" indent="-342900" algn="just">
              <a:lnSpc>
                <a:spcPct val="90000"/>
              </a:lnSpc>
              <a:spcBef>
                <a:spcPct val="20000"/>
              </a:spcBef>
              <a:buClr>
                <a:srgbClr val="005BA6"/>
              </a:buClr>
              <a:buSzPct val="90000"/>
              <a:buFont typeface="Arial" panose="020B0604020202020204" pitchFamily="34" charset="0"/>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
        <p:nvSpPr>
          <p:cNvPr id="4" name="Freccia a destra 3"/>
          <p:cNvSpPr/>
          <p:nvPr/>
        </p:nvSpPr>
        <p:spPr>
          <a:xfrm>
            <a:off x="467544" y="35044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54402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56335"/>
            <a:ext cx="8713787"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Adempimenti</a:t>
            </a:r>
          </a:p>
        </p:txBody>
      </p:sp>
      <p:sp>
        <p:nvSpPr>
          <p:cNvPr id="4099" name="Rectangle 3"/>
          <p:cNvSpPr txBox="1">
            <a:spLocks noChangeArrowheads="1"/>
          </p:cNvSpPr>
          <p:nvPr/>
        </p:nvSpPr>
        <p:spPr bwMode="auto">
          <a:xfrm>
            <a:off x="300202" y="1844824"/>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nSpc>
                <a:spcPct val="90000"/>
              </a:lnSpc>
              <a:spcBef>
                <a:spcPct val="20000"/>
              </a:spcBef>
              <a:buClr>
                <a:srgbClr val="005BA6"/>
              </a:buClr>
              <a:buSzPct val="90000"/>
              <a:defRPr/>
            </a:pPr>
            <a:r>
              <a:rPr lang="it-IT" sz="2000" u="none" dirty="0" smtClean="0">
                <a:solidFill>
                  <a:srgbClr val="133880"/>
                </a:solidFill>
              </a:rPr>
              <a:t>	Sotto </a:t>
            </a:r>
            <a:r>
              <a:rPr lang="it-IT" sz="2000" u="none" dirty="0">
                <a:solidFill>
                  <a:srgbClr val="133880"/>
                </a:solidFill>
              </a:rPr>
              <a:t>il profilo operativo l’adeguata verifica rafforzata può </a:t>
            </a:r>
            <a:r>
              <a:rPr lang="it-IT" sz="2000" u="none" dirty="0" smtClean="0">
                <a:solidFill>
                  <a:srgbClr val="133880"/>
                </a:solidFill>
              </a:rPr>
              <a:t>essere effettuata </a:t>
            </a:r>
            <a:r>
              <a:rPr lang="it-IT" sz="2000" u="none" dirty="0">
                <a:solidFill>
                  <a:srgbClr val="133880"/>
                </a:solidFill>
              </a:rPr>
              <a:t>mediante l’adozione di una o più delle seguenti ulteriori misure, anche in tempi diversi</a:t>
            </a:r>
          </a:p>
          <a:p>
            <a:pPr marL="0" indent="0">
              <a:lnSpc>
                <a:spcPct val="90000"/>
              </a:lnSpc>
              <a:spcBef>
                <a:spcPct val="20000"/>
              </a:spcBef>
              <a:buClr>
                <a:srgbClr val="002060"/>
              </a:buClr>
              <a:buSzPct val="90000"/>
              <a:defRPr/>
            </a:pPr>
            <a:r>
              <a:rPr lang="it-IT" sz="2000" u="none" dirty="0">
                <a:solidFill>
                  <a:srgbClr val="133880"/>
                </a:solidFill>
              </a:rPr>
              <a:t>	- acquisizione di almeno due documenti di riconoscimento del </a:t>
            </a:r>
            <a:r>
              <a:rPr lang="it-IT" sz="2000" u="none" dirty="0" smtClean="0">
                <a:solidFill>
                  <a:srgbClr val="133880"/>
                </a:solidFill>
              </a:rPr>
              <a:t>	cliente in corso </a:t>
            </a:r>
            <a:r>
              <a:rPr lang="it-IT" sz="2000" u="none" dirty="0">
                <a:solidFill>
                  <a:srgbClr val="133880"/>
                </a:solidFill>
              </a:rPr>
              <a:t>di </a:t>
            </a:r>
            <a:r>
              <a:rPr lang="it-IT" sz="2000" u="none" dirty="0" smtClean="0">
                <a:solidFill>
                  <a:srgbClr val="133880"/>
                </a:solidFill>
              </a:rPr>
              <a:t>validità</a:t>
            </a:r>
            <a:endParaRPr lang="it-IT" sz="2000" u="none" dirty="0">
              <a:solidFill>
                <a:srgbClr val="133880"/>
              </a:solidFill>
            </a:endParaRPr>
          </a:p>
          <a:p>
            <a:pPr marL="0" indent="0">
              <a:lnSpc>
                <a:spcPct val="90000"/>
              </a:lnSpc>
              <a:spcBef>
                <a:spcPct val="20000"/>
              </a:spcBef>
              <a:buClr>
                <a:srgbClr val="002060"/>
              </a:buClr>
              <a:buSzPct val="90000"/>
              <a:defRPr/>
            </a:pPr>
            <a:r>
              <a:rPr lang="it-IT" sz="2000" u="none" dirty="0">
                <a:solidFill>
                  <a:srgbClr val="133880"/>
                </a:solidFill>
              </a:rPr>
              <a:t>	- verifica del rilascio di un dispositivo di firma digitale del cliente</a:t>
            </a:r>
          </a:p>
          <a:p>
            <a:pPr marL="0" indent="0">
              <a:lnSpc>
                <a:spcPct val="90000"/>
              </a:lnSpc>
              <a:spcBef>
                <a:spcPct val="20000"/>
              </a:spcBef>
              <a:buClr>
                <a:srgbClr val="002060"/>
              </a:buClr>
              <a:buSzPct val="90000"/>
              <a:defRPr/>
            </a:pPr>
            <a:r>
              <a:rPr lang="it-IT" sz="2000" u="none" dirty="0">
                <a:solidFill>
                  <a:srgbClr val="133880"/>
                </a:solidFill>
              </a:rPr>
              <a:t>	- richiesta di un documento che attesti l’esistenza in capo al </a:t>
            </a:r>
            <a:r>
              <a:rPr lang="it-IT" sz="2000" u="none" dirty="0" smtClean="0">
                <a:solidFill>
                  <a:srgbClr val="133880"/>
                </a:solidFill>
              </a:rPr>
              <a:t>	cliente </a:t>
            </a:r>
            <a:r>
              <a:rPr lang="it-IT" sz="2000" u="none" dirty="0">
                <a:solidFill>
                  <a:srgbClr val="133880"/>
                </a:solidFill>
              </a:rPr>
              <a:t>di </a:t>
            </a:r>
            <a:r>
              <a:rPr lang="it-IT" sz="2000" u="none" dirty="0" smtClean="0">
                <a:solidFill>
                  <a:srgbClr val="133880"/>
                </a:solidFill>
              </a:rPr>
              <a:t>un </a:t>
            </a:r>
            <a:r>
              <a:rPr lang="it-IT" sz="2000" u="none" dirty="0">
                <a:solidFill>
                  <a:srgbClr val="133880"/>
                </a:solidFill>
              </a:rPr>
              <a:t>rapporto bancario e/o assicurativo</a:t>
            </a:r>
          </a:p>
          <a:p>
            <a:pPr marL="0" indent="0">
              <a:lnSpc>
                <a:spcPct val="90000"/>
              </a:lnSpc>
              <a:spcBef>
                <a:spcPct val="20000"/>
              </a:spcBef>
              <a:buClr>
                <a:srgbClr val="002060"/>
              </a:buClr>
              <a:buSzPct val="90000"/>
              <a:defRPr/>
            </a:pPr>
            <a:r>
              <a:rPr lang="it-IT" sz="2000" u="none" dirty="0">
                <a:solidFill>
                  <a:srgbClr val="133880"/>
                </a:solidFill>
              </a:rPr>
              <a:t>	- consultazione di banche dati liberamente accessibili</a:t>
            </a:r>
          </a:p>
          <a:p>
            <a:pPr marL="0" indent="0">
              <a:lnSpc>
                <a:spcPct val="90000"/>
              </a:lnSpc>
              <a:spcBef>
                <a:spcPct val="20000"/>
              </a:spcBef>
              <a:buClr>
                <a:srgbClr val="002060"/>
              </a:buClr>
              <a:buSzPct val="90000"/>
              <a:defRPr/>
            </a:pPr>
            <a:r>
              <a:rPr lang="it-IT" sz="2000" u="none" dirty="0">
                <a:solidFill>
                  <a:srgbClr val="133880"/>
                </a:solidFill>
              </a:rPr>
              <a:t>	- verifica della provenienza dei fondi utilizzati per il compimento 	dell’operazione</a:t>
            </a:r>
          </a:p>
          <a:p>
            <a:pPr marL="0" indent="0">
              <a:lnSpc>
                <a:spcPct val="90000"/>
              </a:lnSpc>
              <a:spcBef>
                <a:spcPct val="20000"/>
              </a:spcBef>
              <a:buClr>
                <a:srgbClr val="002060"/>
              </a:buClr>
              <a:buSzPct val="90000"/>
              <a:defRPr/>
            </a:pPr>
            <a:r>
              <a:rPr lang="it-IT" sz="2000" u="none" dirty="0">
                <a:solidFill>
                  <a:srgbClr val="133880"/>
                </a:solidFill>
              </a:rPr>
              <a:t>	- maggiore frequenza del controllo costante</a:t>
            </a: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2462854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Persone esposte politicamente (PEP)</a:t>
            </a: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eaLnBrk="1" hangingPunct="1">
              <a:lnSpc>
                <a:spcPct val="80000"/>
              </a:lnSpc>
              <a:spcBef>
                <a:spcPct val="20000"/>
              </a:spcBef>
              <a:buClr>
                <a:srgbClr val="005BA6"/>
              </a:buClr>
              <a:buSzPct val="90000"/>
              <a:buFont typeface="Arial" charset="0"/>
              <a:buChar char="-"/>
            </a:pPr>
            <a:r>
              <a:rPr lang="it-IT" sz="2000" u="none" dirty="0">
                <a:solidFill>
                  <a:srgbClr val="133880"/>
                </a:solidFill>
                <a:latin typeface="Arial" panose="020B0604020202020204" pitchFamily="34" charset="0"/>
              </a:rPr>
              <a:t>persone fisiche che occupano o hanno cessato di occupare da meno di un anno importanti cariche pubbliche</a:t>
            </a:r>
          </a:p>
          <a:p>
            <a:pPr marL="342900" indent="-342900" algn="just" eaLnBrk="1" hangingPunct="1">
              <a:lnSpc>
                <a:spcPct val="80000"/>
              </a:lnSpc>
              <a:spcBef>
                <a:spcPct val="20000"/>
              </a:spcBef>
              <a:buClr>
                <a:srgbClr val="005BA6"/>
              </a:buClr>
              <a:buSzPct val="90000"/>
              <a:buFont typeface="Arial" charset="0"/>
              <a:buChar char="-"/>
            </a:pPr>
            <a:r>
              <a:rPr lang="it-IT" sz="2000" u="none" dirty="0">
                <a:solidFill>
                  <a:srgbClr val="133880"/>
                </a:solidFill>
                <a:latin typeface="Arial" panose="020B0604020202020204" pitchFamily="34" charset="0"/>
              </a:rPr>
              <a:t>i loro familiari</a:t>
            </a:r>
          </a:p>
          <a:p>
            <a:pPr marL="342900" indent="-342900" algn="just" eaLnBrk="1" hangingPunct="1">
              <a:lnSpc>
                <a:spcPct val="80000"/>
              </a:lnSpc>
              <a:spcBef>
                <a:spcPct val="20000"/>
              </a:spcBef>
              <a:buClr>
                <a:srgbClr val="005BA6"/>
              </a:buClr>
              <a:buSzPct val="90000"/>
              <a:buFont typeface="Arial" charset="0"/>
              <a:buChar char="-"/>
            </a:pPr>
            <a:r>
              <a:rPr lang="it-IT" sz="2000" u="none" dirty="0">
                <a:solidFill>
                  <a:srgbClr val="133880"/>
                </a:solidFill>
                <a:latin typeface="Arial" panose="020B0604020202020204" pitchFamily="34" charset="0"/>
              </a:rPr>
              <a:t>coloro che con tali soggetti intrattengono notoriamente stretti legami</a:t>
            </a:r>
          </a:p>
          <a:p>
            <a:pPr marL="0" indent="0" algn="just" eaLnBrk="1" hangingPunct="1">
              <a:lnSpc>
                <a:spcPct val="80000"/>
              </a:lnSpc>
              <a:spcBef>
                <a:spcPct val="20000"/>
              </a:spcBef>
              <a:buClr>
                <a:srgbClr val="005BA6"/>
              </a:buClr>
              <a:buSzPct val="90000"/>
            </a:pPr>
            <a:endParaRPr lang="it-IT" sz="2000" u="none" dirty="0">
              <a:solidFill>
                <a:srgbClr val="133880"/>
              </a:solidFill>
              <a:latin typeface="Arial" panose="020B0604020202020204" pitchFamily="34" charset="0"/>
            </a:endParaRPr>
          </a:p>
          <a:p>
            <a:pPr marL="342900" indent="-342900" algn="ctr" eaLnBrk="1" hangingPunct="1">
              <a:lnSpc>
                <a:spcPct val="80000"/>
              </a:lnSpc>
              <a:spcBef>
                <a:spcPct val="20000"/>
              </a:spcBef>
              <a:buClr>
                <a:srgbClr val="005BA6"/>
              </a:buClr>
              <a:buSzPct val="90000"/>
            </a:pPr>
            <a:r>
              <a:rPr lang="it-IT" sz="2000" u="none" dirty="0">
                <a:solidFill>
                  <a:srgbClr val="133880"/>
                </a:solidFill>
                <a:latin typeface="Arial" panose="020B0604020202020204" pitchFamily="34" charset="0"/>
              </a:rPr>
              <a:t>		</a:t>
            </a:r>
            <a:r>
              <a:rPr lang="it-IT" sz="2000" b="1" u="none" dirty="0">
                <a:solidFill>
                  <a:srgbClr val="133880"/>
                </a:solidFill>
                <a:latin typeface="Arial" panose="020B0604020202020204" pitchFamily="34" charset="0"/>
              </a:rPr>
              <a:t>ovunque residenti</a:t>
            </a:r>
          </a:p>
          <a:p>
            <a:pPr marL="342900" indent="-342900" algn="ctr" eaLnBrk="1" hangingPunct="1">
              <a:lnSpc>
                <a:spcPct val="80000"/>
              </a:lnSpc>
              <a:spcBef>
                <a:spcPct val="20000"/>
              </a:spcBef>
              <a:buClr>
                <a:srgbClr val="005BA6"/>
              </a:buClr>
              <a:buSzPct val="90000"/>
            </a:pPr>
            <a:endParaRPr lang="it-IT" sz="2000" b="1" u="none" dirty="0">
              <a:solidFill>
                <a:srgbClr val="133880"/>
              </a:solidFill>
              <a:latin typeface="Arial" panose="020B0604020202020204" pitchFamily="34" charset="0"/>
            </a:endParaRPr>
          </a:p>
          <a:p>
            <a:pPr marL="342900" indent="-342900" algn="r" eaLnBrk="1" hangingPunct="1">
              <a:lnSpc>
                <a:spcPct val="80000"/>
              </a:lnSpc>
              <a:spcBef>
                <a:spcPct val="20000"/>
              </a:spcBef>
              <a:buClr>
                <a:srgbClr val="005BA6"/>
              </a:buClr>
              <a:buSzPct val="90000"/>
            </a:pPr>
            <a:r>
              <a:rPr lang="it-IT" sz="2000" u="none" dirty="0">
                <a:solidFill>
                  <a:srgbClr val="133880"/>
                </a:solidFill>
                <a:latin typeface="Arial" panose="020B0604020202020204" pitchFamily="34" charset="0"/>
              </a:rPr>
              <a:t>(art. 1, comma 2, lett. </a:t>
            </a:r>
            <a:r>
              <a:rPr lang="it-IT" sz="2000" u="none" dirty="0" err="1">
                <a:solidFill>
                  <a:srgbClr val="133880"/>
                </a:solidFill>
                <a:latin typeface="Arial" panose="020B0604020202020204" pitchFamily="34" charset="0"/>
              </a:rPr>
              <a:t>dd</a:t>
            </a:r>
            <a:r>
              <a:rPr lang="it-IT" sz="2000" u="none" dirty="0">
                <a:solidFill>
                  <a:srgbClr val="133880"/>
                </a:solidFill>
                <a:latin typeface="Arial" panose="020B0604020202020204" pitchFamily="34" charset="0"/>
              </a:rPr>
              <a:t>)</a:t>
            </a: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1390607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Persone esposte politicamente (PEP)</a:t>
            </a: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Presidente della Repubblica, Presidente del Consiglio, Ministro, Vice-Ministro e Sottosegretario, </a:t>
            </a:r>
            <a:r>
              <a:rPr lang="it-IT" sz="2000" b="1" u="none" dirty="0">
                <a:solidFill>
                  <a:srgbClr val="133880"/>
                </a:solidFill>
                <a:latin typeface="Arial" panose="020B0604020202020204" pitchFamily="34" charset="0"/>
              </a:rPr>
              <a:t>Presidente di Regione, assessore regionale, sindaco di capoluogo di provincia o città metropolitana, sindaco di comune con popolazione non inferiore a 15.000 abitanti</a:t>
            </a:r>
            <a:r>
              <a:rPr lang="it-IT" sz="2000" u="none" dirty="0">
                <a:solidFill>
                  <a:srgbClr val="133880"/>
                </a:solidFill>
                <a:latin typeface="Arial" panose="020B0604020202020204" pitchFamily="34" charset="0"/>
              </a:rPr>
              <a:t> nonché cariche analoghe di Stati esteri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Deputato, senatore, parlamentare europeo, </a:t>
            </a:r>
            <a:r>
              <a:rPr lang="it-IT" sz="2000" b="1" u="none" dirty="0">
                <a:solidFill>
                  <a:srgbClr val="133880"/>
                </a:solidFill>
                <a:latin typeface="Arial" panose="020B0604020202020204" pitchFamily="34" charset="0"/>
              </a:rPr>
              <a:t>consigliere regionale </a:t>
            </a:r>
            <a:r>
              <a:rPr lang="it-IT" sz="2000" u="none" dirty="0">
                <a:solidFill>
                  <a:srgbClr val="133880"/>
                </a:solidFill>
                <a:latin typeface="Arial" panose="020B0604020202020204" pitchFamily="34" charset="0"/>
              </a:rPr>
              <a:t>nonché cariche analoghe di Stati esteri</a:t>
            </a:r>
          </a:p>
          <a:p>
            <a:pPr marL="342900" indent="-342900" algn="just">
              <a:lnSpc>
                <a:spcPct val="90000"/>
              </a:lnSpc>
              <a:spcBef>
                <a:spcPct val="20000"/>
              </a:spcBef>
              <a:buClr>
                <a:srgbClr val="005BA6"/>
              </a:buClr>
              <a:buSzPct val="90000"/>
              <a:buFontTx/>
              <a:buChar char="-"/>
            </a:pPr>
            <a:r>
              <a:rPr lang="it-IT" sz="2000" b="1" u="none" dirty="0">
                <a:solidFill>
                  <a:srgbClr val="133880"/>
                </a:solidFill>
                <a:latin typeface="Arial" panose="020B0604020202020204" pitchFamily="34" charset="0"/>
              </a:rPr>
              <a:t>Membro degli organi direttivi centrali di partiti politici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Giudice della Corte Costituzionale, magistrato della Corte di Cassazione o della Corte dei conti, consigliere di Stato e altri componenti del Consiglio di Giustizia Amministrativa per la Regione siciliana nonché cariche analoghe in Stati esteri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Membro degli organi direttivi delle banche centrali e delle autorità indipendenti</a:t>
            </a:r>
          </a:p>
          <a:p>
            <a:pPr marL="0" indent="0" algn="just">
              <a:lnSpc>
                <a:spcPct val="90000"/>
              </a:lnSpc>
              <a:spcBef>
                <a:spcPct val="20000"/>
              </a:spcBef>
              <a:buClr>
                <a:srgbClr val="005BA6"/>
              </a:buClr>
              <a:buSzPct val="90000"/>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1896885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Persone esposte politicamente (PEP)</a:t>
            </a: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Ambasciatore, incaricato d’affari ovvero cariche equivalenti in Stati esteri, ufficiale di grado apicale delle forze armate ovvero cariche analoghe in Stati esteri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Componente degli organi di amministrazione, direzione o controllo delle imprese controllate, anche indirettamente, dallo Stato italiano o da uno Stato estero ovvero </a:t>
            </a:r>
            <a:r>
              <a:rPr lang="it-IT" sz="2000" b="1" u="none" dirty="0">
                <a:solidFill>
                  <a:srgbClr val="133880"/>
                </a:solidFill>
                <a:latin typeface="Arial" panose="020B0604020202020204" pitchFamily="34" charset="0"/>
              </a:rPr>
              <a:t>partecipate, in misura prevalente o totalitaria, dalle Regioni, da comuni capoluoghi di provincia e città metropolitane e da comuni con popolazione complessivamente non inferiore a 15.000 abitanti</a:t>
            </a:r>
          </a:p>
          <a:p>
            <a:pPr marL="342900" indent="-342900" algn="just">
              <a:lnSpc>
                <a:spcPct val="90000"/>
              </a:lnSpc>
              <a:spcBef>
                <a:spcPct val="20000"/>
              </a:spcBef>
              <a:buClr>
                <a:srgbClr val="005BA6"/>
              </a:buClr>
              <a:buSzPct val="90000"/>
              <a:buFontTx/>
              <a:buChar char="-"/>
            </a:pPr>
            <a:r>
              <a:rPr lang="it-IT" sz="2000" b="1" u="none" dirty="0">
                <a:solidFill>
                  <a:srgbClr val="133880"/>
                </a:solidFill>
                <a:latin typeface="Arial" panose="020B0604020202020204" pitchFamily="34" charset="0"/>
              </a:rPr>
              <a:t>Direttore generale di ASL e di azienda ospedaliera, di azienda ospedaliera universitaria e degli enti del servizio sanitario nazionale</a:t>
            </a:r>
          </a:p>
          <a:p>
            <a:pPr marL="342900" indent="-342900" algn="just">
              <a:lnSpc>
                <a:spcPct val="90000"/>
              </a:lnSpc>
              <a:spcBef>
                <a:spcPct val="20000"/>
              </a:spcBef>
              <a:buClr>
                <a:srgbClr val="005BA6"/>
              </a:buClr>
              <a:buSzPct val="90000"/>
              <a:buFontTx/>
              <a:buChar char="-"/>
            </a:pPr>
            <a:r>
              <a:rPr lang="it-IT" sz="2000" b="1" u="none" dirty="0">
                <a:solidFill>
                  <a:srgbClr val="133880"/>
                </a:solidFill>
                <a:latin typeface="Arial" panose="020B0604020202020204" pitchFamily="34" charset="0"/>
              </a:rPr>
              <a:t>Direttore, vicedirettore e membro dell’organo di gestione o </a:t>
            </a:r>
            <a:r>
              <a:rPr lang="it-IT" sz="2000" b="1" u="none" dirty="0" smtClean="0">
                <a:solidFill>
                  <a:srgbClr val="133880"/>
                </a:solidFill>
                <a:latin typeface="Arial" panose="020B0604020202020204" pitchFamily="34" charset="0"/>
              </a:rPr>
              <a:t>soggetti </a:t>
            </a:r>
            <a:r>
              <a:rPr lang="it-IT" sz="2000" b="1" u="none" dirty="0">
                <a:solidFill>
                  <a:srgbClr val="133880"/>
                </a:solidFill>
                <a:latin typeface="Arial" panose="020B0604020202020204" pitchFamily="34" charset="0"/>
              </a:rPr>
              <a:t>svolgenti funzioni equivalenti in organizzazioni internazionali</a:t>
            </a:r>
          </a:p>
          <a:p>
            <a:pPr marL="0" indent="0" algn="just">
              <a:lnSpc>
                <a:spcPct val="90000"/>
              </a:lnSpc>
              <a:spcBef>
                <a:spcPct val="20000"/>
              </a:spcBef>
              <a:buSzPct val="90000"/>
            </a:pPr>
            <a:endParaRPr lang="it-IT" sz="2200" u="none" dirty="0">
              <a:solidFill>
                <a:srgbClr val="005BA6"/>
              </a:solidFill>
              <a:cs typeface="Times New Roman" pitchFamily="18" charset="0"/>
            </a:endParaRPr>
          </a:p>
          <a:p>
            <a:pPr marL="704850" lvl="1"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a:p>
            <a:pPr marL="342900" indent="-342900" algn="just">
              <a:lnSpc>
                <a:spcPct val="90000"/>
              </a:lnSpc>
              <a:spcBef>
                <a:spcPct val="20000"/>
              </a:spcBef>
              <a:buSzPct val="90000"/>
              <a:buFontTx/>
              <a:buChar char="-"/>
            </a:pPr>
            <a:endParaRPr lang="it-IT" sz="2200" u="none" dirty="0">
              <a:solidFill>
                <a:srgbClr val="005BA6"/>
              </a:solidFill>
              <a:cs typeface="Times New Roman" pitchFamily="18" charset="0"/>
            </a:endParaRPr>
          </a:p>
        </p:txBody>
      </p:sp>
    </p:spTree>
    <p:extLst>
      <p:ext uri="{BB962C8B-B14F-4D97-AF65-F5344CB8AC3E}">
        <p14:creationId xmlns:p14="http://schemas.microsoft.com/office/powerpoint/2010/main" val="538899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Familiari di PEP</a:t>
            </a: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Genitori, coniuge o persona legata in unione civile o convivenza di fatto o istituti assimilabili alla PEP</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Figli e loro coniugi nonché persone legate ai figli in unione civile o convivenza di fatto o istituti assimilabili</a:t>
            </a:r>
          </a:p>
        </p:txBody>
      </p:sp>
    </p:spTree>
    <p:extLst>
      <p:ext uri="{BB962C8B-B14F-4D97-AF65-F5344CB8AC3E}">
        <p14:creationId xmlns:p14="http://schemas.microsoft.com/office/powerpoint/2010/main" val="2458415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30213"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Persone con cui le PEP intrattengono notoriamente stretti legami</a:t>
            </a:r>
          </a:p>
        </p:txBody>
      </p:sp>
      <p:sp>
        <p:nvSpPr>
          <p:cNvPr id="4099" name="Rectangle 3"/>
          <p:cNvSpPr txBox="1">
            <a:spLocks noChangeArrowheads="1"/>
          </p:cNvSpPr>
          <p:nvPr/>
        </p:nvSpPr>
        <p:spPr bwMode="auto">
          <a:xfrm>
            <a:off x="300202"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Persone fisiche legate alla PEP per via della titolarità effettiva congiunta di enti giuridici o di altro stretto rapporto d’affari</a:t>
            </a:r>
          </a:p>
          <a:p>
            <a:pPr marL="342900" indent="-342900" algn="just">
              <a:lnSpc>
                <a:spcPct val="90000"/>
              </a:lnSpc>
              <a:spcBef>
                <a:spcPct val="20000"/>
              </a:spcBef>
              <a:buClr>
                <a:srgbClr val="005BA6"/>
              </a:buClr>
              <a:buSzPct val="90000"/>
              <a:buFontTx/>
              <a:buChar char="-"/>
            </a:pPr>
            <a:r>
              <a:rPr lang="it-IT" sz="2000" u="none" dirty="0">
                <a:solidFill>
                  <a:srgbClr val="133880"/>
                </a:solidFill>
                <a:latin typeface="Arial" panose="020B0604020202020204" pitchFamily="34" charset="0"/>
              </a:rPr>
              <a:t>Persone fisiche che detengono solo formalmente il controllo totalitario di un’entità notoriamente costituita, di fatto, nell’interesse e a beneficio di una PEP</a:t>
            </a:r>
          </a:p>
          <a:p>
            <a:pPr marL="0" indent="0" algn="just">
              <a:lnSpc>
                <a:spcPct val="90000"/>
              </a:lnSpc>
              <a:spcBef>
                <a:spcPct val="20000"/>
              </a:spcBef>
              <a:buClr>
                <a:srgbClr val="005BA6"/>
              </a:buClr>
              <a:buSzPct val="90000"/>
            </a:pP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34134994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Adempimenti</a:t>
            </a:r>
          </a:p>
        </p:txBody>
      </p:sp>
      <p:sp>
        <p:nvSpPr>
          <p:cNvPr id="4099" name="Rectangle 3"/>
          <p:cNvSpPr txBox="1">
            <a:spLocks noChangeArrowheads="1"/>
          </p:cNvSpPr>
          <p:nvPr/>
        </p:nvSpPr>
        <p:spPr bwMode="auto">
          <a:xfrm>
            <a:off x="323528" y="1747884"/>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lnSpc>
                <a:spcPct val="90000"/>
              </a:lnSpc>
              <a:spcBef>
                <a:spcPct val="20000"/>
              </a:spcBef>
              <a:buClr>
                <a:srgbClr val="005BA6"/>
              </a:buClr>
              <a:buSzPct val="90000"/>
              <a:defRPr/>
            </a:pPr>
            <a:r>
              <a:rPr lang="it-IT" sz="2000" u="none" dirty="0">
                <a:solidFill>
                  <a:srgbClr val="133880"/>
                </a:solidFill>
                <a:latin typeface="Arial" panose="020B0604020202020204" pitchFamily="34" charset="0"/>
              </a:rPr>
              <a:t>Definire adeguate procedure, basate sul rischio,  per determinare </a:t>
            </a:r>
            <a:r>
              <a:rPr lang="it-IT" sz="2000" b="1" u="none" dirty="0">
                <a:solidFill>
                  <a:srgbClr val="133880"/>
                </a:solidFill>
                <a:latin typeface="Arial" panose="020B0604020202020204" pitchFamily="34" charset="0"/>
              </a:rPr>
              <a:t>se il cliente sia una PEP</a:t>
            </a:r>
          </a:p>
          <a:p>
            <a:pPr marL="0" indent="0" algn="just">
              <a:lnSpc>
                <a:spcPct val="90000"/>
              </a:lnSpc>
              <a:spcBef>
                <a:spcPct val="20000"/>
              </a:spcBef>
              <a:buClr>
                <a:srgbClr val="005BA6"/>
              </a:buClr>
              <a:buSzPct val="90000"/>
              <a:defRPr/>
            </a:pPr>
            <a:endParaRPr lang="it-IT" sz="2000" u="none" dirty="0">
              <a:solidFill>
                <a:srgbClr val="133880"/>
              </a:solidFill>
              <a:latin typeface="Arial" panose="020B0604020202020204" pitchFamily="34" charset="0"/>
            </a:endParaRPr>
          </a:p>
          <a:p>
            <a:pPr marL="0" indent="0" algn="just">
              <a:lnSpc>
                <a:spcPct val="90000"/>
              </a:lnSpc>
              <a:spcBef>
                <a:spcPct val="20000"/>
              </a:spcBef>
              <a:buClr>
                <a:srgbClr val="005BA6"/>
              </a:buClr>
              <a:buSzPct val="90000"/>
              <a:defRPr/>
            </a:pPr>
            <a:r>
              <a:rPr lang="it-IT" sz="2000" u="none" dirty="0">
                <a:solidFill>
                  <a:srgbClr val="133880"/>
                </a:solidFill>
                <a:latin typeface="Arial" panose="020B0604020202020204" pitchFamily="34" charset="0"/>
              </a:rPr>
              <a:t>In caso di </a:t>
            </a:r>
            <a:r>
              <a:rPr lang="it-IT" sz="2000" b="1" u="none" dirty="0">
                <a:solidFill>
                  <a:srgbClr val="133880"/>
                </a:solidFill>
                <a:latin typeface="Arial" panose="020B0604020202020204" pitchFamily="34" charset="0"/>
              </a:rPr>
              <a:t>prestazioni con cliente PEP</a:t>
            </a:r>
            <a:r>
              <a:rPr lang="it-IT" sz="2000" u="none" dirty="0">
                <a:solidFill>
                  <a:srgbClr val="133880"/>
                </a:solidFill>
                <a:latin typeface="Arial" panose="020B0604020202020204" pitchFamily="34" charset="0"/>
              </a:rPr>
              <a:t>:</a:t>
            </a:r>
          </a:p>
          <a:p>
            <a:pPr marL="342900" indent="-342900" algn="just">
              <a:lnSpc>
                <a:spcPct val="90000"/>
              </a:lnSpc>
              <a:spcBef>
                <a:spcPct val="20000"/>
              </a:spcBef>
              <a:buClr>
                <a:srgbClr val="005BA6"/>
              </a:buClr>
              <a:buSzPct val="90000"/>
              <a:buFontTx/>
              <a:buChar char="-"/>
              <a:defRPr/>
            </a:pPr>
            <a:r>
              <a:rPr lang="it-IT" sz="2000" u="none" dirty="0">
                <a:solidFill>
                  <a:srgbClr val="133880"/>
                </a:solidFill>
                <a:latin typeface="Arial" panose="020B0604020202020204" pitchFamily="34" charset="0"/>
              </a:rPr>
              <a:t>applicare misure adeguate per stabilire origine del patrimonio e dei fondi impiegati nell’operazione</a:t>
            </a:r>
          </a:p>
          <a:p>
            <a:pPr marL="342900" indent="-342900" algn="just">
              <a:lnSpc>
                <a:spcPct val="90000"/>
              </a:lnSpc>
              <a:spcBef>
                <a:spcPct val="20000"/>
              </a:spcBef>
              <a:buClr>
                <a:srgbClr val="005BA6"/>
              </a:buClr>
              <a:buSzPct val="90000"/>
              <a:buFontTx/>
              <a:buChar char="-"/>
              <a:defRPr/>
            </a:pPr>
            <a:r>
              <a:rPr lang="it-IT" sz="2000" u="none" dirty="0">
                <a:solidFill>
                  <a:srgbClr val="133880"/>
                </a:solidFill>
                <a:latin typeface="Arial" panose="020B0604020202020204" pitchFamily="34" charset="0"/>
              </a:rPr>
              <a:t>assicurare un controllo costante e rafforzato della prestazione professionale</a:t>
            </a:r>
          </a:p>
        </p:txBody>
      </p:sp>
    </p:spTree>
    <p:extLst>
      <p:ext uri="{BB962C8B-B14F-4D97-AF65-F5344CB8AC3E}">
        <p14:creationId xmlns:p14="http://schemas.microsoft.com/office/powerpoint/2010/main" val="7933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492896"/>
            <a:ext cx="7772400" cy="2016125"/>
          </a:xfrm>
          <a:prstGeom prst="rect">
            <a:avLst/>
          </a:prstGeom>
        </p:spPr>
        <p:txBody>
          <a:bodyPr/>
          <a:lstStyle/>
          <a:p>
            <a:pPr algn="ctr" eaLnBrk="0" hangingPunct="0">
              <a:defRPr/>
            </a:pPr>
            <a:endParaRPr kumimoji="1" lang="it-IT" sz="4000" u="none" dirty="0" smtClean="0">
              <a:solidFill>
                <a:srgbClr val="FB5D05"/>
              </a:solidFill>
              <a:latin typeface="Arial" panose="020B0604020202020204" pitchFamily="34" charset="0"/>
            </a:endParaRPr>
          </a:p>
          <a:p>
            <a:pPr algn="ctr" eaLnBrk="0" hangingPunct="0">
              <a:defRPr/>
            </a:pPr>
            <a:r>
              <a:rPr kumimoji="1" lang="it-IT" sz="4000" u="none" dirty="0" smtClean="0">
                <a:solidFill>
                  <a:srgbClr val="FB5D05"/>
                </a:solidFill>
                <a:latin typeface="Arial" panose="020B0604020202020204" pitchFamily="34" charset="0"/>
              </a:rPr>
              <a:t>Autovalutazione </a:t>
            </a:r>
            <a:r>
              <a:rPr kumimoji="1" lang="it-IT" sz="4000" u="none" dirty="0">
                <a:solidFill>
                  <a:srgbClr val="FB5D05"/>
                </a:solidFill>
                <a:latin typeface="Arial" panose="020B0604020202020204" pitchFamily="34" charset="0"/>
              </a:rPr>
              <a:t>del rischio</a:t>
            </a:r>
          </a:p>
        </p:txBody>
      </p:sp>
    </p:spTree>
    <p:extLst>
      <p:ext uri="{BB962C8B-B14F-4D97-AF65-F5344CB8AC3E}">
        <p14:creationId xmlns:p14="http://schemas.microsoft.com/office/powerpoint/2010/main" val="3012763215"/>
      </p:ext>
    </p:extLst>
  </p:cSld>
  <p:clrMapOvr>
    <a:masterClrMapping/>
  </p:clrMapOvr>
  <p:transition spd="med">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709019"/>
            <a:ext cx="7772400" cy="1008013"/>
          </a:xfrm>
          <a:prstGeom prst="rect">
            <a:avLst/>
          </a:prstGeom>
        </p:spPr>
        <p:txBody>
          <a:bodyPr/>
          <a:lstStyle/>
          <a:p>
            <a:pPr algn="ctr" eaLnBrk="0" hangingPunct="0">
              <a:defRPr/>
            </a:pPr>
            <a:endParaRPr kumimoji="1" lang="it-IT" sz="4000" u="none" dirty="0" smtClean="0">
              <a:solidFill>
                <a:srgbClr val="FB5D05"/>
              </a:solidFill>
              <a:latin typeface="Arial" panose="020B0604020202020204" pitchFamily="34" charset="0"/>
            </a:endParaRPr>
          </a:p>
          <a:p>
            <a:pPr algn="ctr" eaLnBrk="0" hangingPunct="0">
              <a:defRPr/>
            </a:pPr>
            <a:r>
              <a:rPr kumimoji="1" lang="it-IT" sz="4000" u="none" dirty="0" smtClean="0">
                <a:solidFill>
                  <a:srgbClr val="FB5D05"/>
                </a:solidFill>
                <a:latin typeface="Arial" panose="020B0604020202020204" pitchFamily="34" charset="0"/>
              </a:rPr>
              <a:t>Registrazione</a:t>
            </a:r>
            <a:endParaRPr kumimoji="1" lang="it-IT" sz="4000" u="none" dirty="0">
              <a:solidFill>
                <a:srgbClr val="FB5D05"/>
              </a:solidFill>
              <a:latin typeface="Arial" panose="020B0604020202020204" pitchFamily="34" charset="0"/>
            </a:endParaRPr>
          </a:p>
        </p:txBody>
      </p:sp>
    </p:spTree>
    <p:extLst>
      <p:ext uri="{BB962C8B-B14F-4D97-AF65-F5344CB8AC3E}">
        <p14:creationId xmlns:p14="http://schemas.microsoft.com/office/powerpoint/2010/main" val="174008742"/>
      </p:ext>
    </p:extLst>
  </p:cSld>
  <p:clrMapOvr>
    <a:masterClrMapping/>
  </p:clrMapOvr>
  <p:transition spd="med">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txBox="1">
            <a:spLocks noChangeArrowheads="1"/>
          </p:cNvSpPr>
          <p:nvPr/>
        </p:nvSpPr>
        <p:spPr bwMode="auto">
          <a:xfrm>
            <a:off x="107504" y="1628800"/>
            <a:ext cx="8712968"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20000"/>
              </a:spcBef>
              <a:buClr>
                <a:schemeClr val="accent2"/>
              </a:buClr>
              <a:buFont typeface="Wingdings" pitchFamily="2" charset="2"/>
              <a:buNone/>
            </a:pPr>
            <a:r>
              <a:rPr lang="it-IT" sz="2200" u="none" dirty="0">
                <a:solidFill>
                  <a:srgbClr val="005BA6"/>
                </a:solidFill>
              </a:rPr>
              <a:t>	</a:t>
            </a:r>
            <a:r>
              <a:rPr lang="it-IT" sz="2000" u="none" dirty="0">
                <a:solidFill>
                  <a:srgbClr val="133880"/>
                </a:solidFill>
                <a:latin typeface="Arial" panose="020B0604020202020204" pitchFamily="34" charset="0"/>
              </a:rPr>
              <a:t>Non è più previsto l’obbligo di registrazione dei dati del cliente e della prestazione nell’archivio cartaceo o informatico</a:t>
            </a:r>
          </a:p>
          <a:p>
            <a:pPr marL="361950" lvl="1" indent="0" algn="just" eaLnBrk="1" hangingPunct="1">
              <a:spcBef>
                <a:spcPct val="20000"/>
              </a:spcBef>
              <a:buClr>
                <a:srgbClr val="005BA6"/>
              </a:buClr>
              <a:defRPr/>
            </a:pPr>
            <a:endParaRPr lang="it-IT" sz="2200" b="1" u="none" dirty="0">
              <a:solidFill>
                <a:srgbClr val="005BA6"/>
              </a:solidFill>
            </a:endParaRPr>
          </a:p>
          <a:p>
            <a:pPr marL="361950" lvl="1" indent="0" algn="just" eaLnBrk="1" hangingPunct="1">
              <a:spcBef>
                <a:spcPct val="20000"/>
              </a:spcBef>
              <a:buClr>
                <a:srgbClr val="005BA6"/>
              </a:buClr>
              <a:defRPr/>
            </a:pPr>
            <a:r>
              <a:rPr lang="it-IT" sz="2000" i="1" u="none" dirty="0">
                <a:solidFill>
                  <a:srgbClr val="133880"/>
                </a:solidFill>
                <a:latin typeface="Arial" panose="020B0604020202020204" pitchFamily="34" charset="0"/>
              </a:rPr>
              <a:t>Ex</a:t>
            </a:r>
            <a:r>
              <a:rPr lang="it-IT" sz="2000" u="none" dirty="0">
                <a:solidFill>
                  <a:srgbClr val="133880"/>
                </a:solidFill>
                <a:latin typeface="Arial" panose="020B0604020202020204" pitchFamily="34" charset="0"/>
              </a:rPr>
              <a:t> art. 69, comma 1, non possono più essere oggetto di contestazione le violazioni in materia di registrazione previste dalla normativa previgente </a:t>
            </a:r>
          </a:p>
          <a:p>
            <a:pPr marL="361950" lvl="1" indent="0" algn="just" eaLnBrk="1" hangingPunct="1">
              <a:spcBef>
                <a:spcPct val="20000"/>
              </a:spcBef>
              <a:buClr>
                <a:srgbClr val="005BA6"/>
              </a:buClr>
              <a:defRPr/>
            </a:pPr>
            <a:r>
              <a:rPr lang="it-IT" sz="2000" u="none" dirty="0">
                <a:solidFill>
                  <a:srgbClr val="133880"/>
                </a:solidFill>
                <a:latin typeface="Arial" panose="020B0604020202020204" pitchFamily="34" charset="0"/>
              </a:rPr>
              <a:t>Risultano quindi tacitamente abrogate le sanzioni in materia di: </a:t>
            </a:r>
          </a:p>
          <a:p>
            <a:pPr marL="704850" lvl="1"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omessa registrazione (art. 55, comma 4 previgente d.lgs. 231/2007) </a:t>
            </a:r>
          </a:p>
          <a:p>
            <a:pPr marL="704850" lvl="1"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omessa istituzione del registro della clientela (art. 57, comma 3 previgente d.lgs. 231/2007)</a:t>
            </a:r>
          </a:p>
          <a:p>
            <a:pPr marL="0" indent="0" algn="just" eaLnBrk="1" hangingPunct="1">
              <a:spcBef>
                <a:spcPct val="20000"/>
              </a:spcBef>
              <a:buClr>
                <a:srgbClr val="005BA6"/>
              </a:buClr>
              <a:defRPr/>
            </a:pPr>
            <a:endParaRPr lang="it-IT" sz="2200" dirty="0">
              <a:solidFill>
                <a:schemeClr val="bg1"/>
              </a:solidFill>
            </a:endParaRPr>
          </a:p>
        </p:txBody>
      </p:sp>
      <p:sp>
        <p:nvSpPr>
          <p:cNvPr id="81922" name="Rectangle 2"/>
          <p:cNvSpPr>
            <a:spLocks noGrp="1" noRot="1" noChangeArrowheads="1"/>
          </p:cNvSpPr>
          <p:nvPr>
            <p:ph type="title" idx="4294967295"/>
          </p:nvPr>
        </p:nvSpPr>
        <p:spPr bwMode="auto">
          <a:xfrm>
            <a:off x="467544" y="1268760"/>
            <a:ext cx="8676456" cy="575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it-IT" sz="2200" dirty="0">
                <a:solidFill>
                  <a:srgbClr val="FB5D05"/>
                </a:solidFill>
                <a:latin typeface="Arial" panose="020B0604020202020204" pitchFamily="34" charset="0"/>
                <a:ea typeface="+mn-ea"/>
                <a:cs typeface="+mn-cs"/>
              </a:rPr>
              <a:t>Registrazione</a:t>
            </a:r>
          </a:p>
        </p:txBody>
      </p:sp>
    </p:spTree>
    <p:extLst>
      <p:ext uri="{BB962C8B-B14F-4D97-AF65-F5344CB8AC3E}">
        <p14:creationId xmlns:p14="http://schemas.microsoft.com/office/powerpoint/2010/main" val="37087474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636912"/>
            <a:ext cx="7772400" cy="1008112"/>
          </a:xfrm>
          <a:prstGeom prst="rect">
            <a:avLst/>
          </a:prstGeom>
        </p:spPr>
        <p:txBody>
          <a:bodyPr/>
          <a:lstStyle/>
          <a:p>
            <a:pPr algn="ctr" eaLnBrk="0" hangingPunct="0">
              <a:defRPr/>
            </a:pPr>
            <a:endParaRPr kumimoji="1" lang="it-IT" sz="4000" u="none" dirty="0" smtClean="0">
              <a:solidFill>
                <a:srgbClr val="FB5D05"/>
              </a:solidFill>
              <a:latin typeface="Arial" panose="020B0604020202020204" pitchFamily="34" charset="0"/>
            </a:endParaRPr>
          </a:p>
          <a:p>
            <a:pPr algn="ctr" eaLnBrk="0" hangingPunct="0">
              <a:defRPr/>
            </a:pPr>
            <a:r>
              <a:rPr kumimoji="1" lang="it-IT" sz="4000" u="none" dirty="0" smtClean="0">
                <a:solidFill>
                  <a:srgbClr val="FB5D05"/>
                </a:solidFill>
                <a:latin typeface="Arial" panose="020B0604020202020204" pitchFamily="34" charset="0"/>
              </a:rPr>
              <a:t>Conservazione</a:t>
            </a:r>
            <a:endParaRPr kumimoji="1" lang="it-IT" sz="4000" u="none" dirty="0">
              <a:solidFill>
                <a:srgbClr val="FB5D05"/>
              </a:solidFill>
              <a:latin typeface="Arial" panose="020B0604020202020204" pitchFamily="34" charset="0"/>
            </a:endParaRPr>
          </a:p>
        </p:txBody>
      </p:sp>
    </p:spTree>
    <p:extLst>
      <p:ext uri="{BB962C8B-B14F-4D97-AF65-F5344CB8AC3E}">
        <p14:creationId xmlns:p14="http://schemas.microsoft.com/office/powerpoint/2010/main" val="4200331296"/>
      </p:ext>
    </p:extLst>
  </p:cSld>
  <p:clrMapOvr>
    <a:masterClrMapping/>
  </p:clrMapOvr>
  <p:transition spd="med">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20889" y="1340421"/>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Finalità e tempo</a:t>
            </a:r>
          </a:p>
        </p:txBody>
      </p:sp>
      <p:sp>
        <p:nvSpPr>
          <p:cNvPr id="4099" name="Rectangle 3"/>
          <p:cNvSpPr txBox="1">
            <a:spLocks noChangeArrowheads="1"/>
          </p:cNvSpPr>
          <p:nvPr/>
        </p:nvSpPr>
        <p:spPr bwMode="auto">
          <a:xfrm>
            <a:off x="467544" y="1844824"/>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a:solidFill>
                  <a:srgbClr val="133880"/>
                </a:solidFill>
                <a:latin typeface="Arial" panose="020B0604020202020204" pitchFamily="34" charset="0"/>
              </a:rPr>
              <a:t>Finalità:</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prevenzione, individuazione o accertamento di attività di riciclaggio e di finanziamento del terrorismo</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analisi UIF o altre autorità competenti</a:t>
            </a:r>
          </a:p>
          <a:p>
            <a:pPr marL="0" indent="0" algn="r">
              <a:spcBef>
                <a:spcPct val="20000"/>
              </a:spcBef>
              <a:buClr>
                <a:srgbClr val="00448B"/>
              </a:buClr>
              <a:defRPr/>
            </a:pPr>
            <a:r>
              <a:rPr lang="it-IT" sz="2000" u="none" dirty="0">
                <a:solidFill>
                  <a:srgbClr val="133880"/>
                </a:solidFill>
                <a:latin typeface="Arial" panose="020B0604020202020204" pitchFamily="34" charset="0"/>
              </a:rPr>
              <a:t>(art. 31, comma 1)</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Utilizzabilità a fini fiscali (art. 34, comma 1)</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marL="0" indent="0" algn="just">
              <a:spcBef>
                <a:spcPct val="20000"/>
              </a:spcBef>
              <a:buClr>
                <a:srgbClr val="00448B"/>
              </a:buClr>
              <a:defRPr/>
            </a:pPr>
            <a:r>
              <a:rPr lang="it-IT" sz="2000" u="none" dirty="0">
                <a:solidFill>
                  <a:srgbClr val="133880"/>
                </a:solidFill>
                <a:latin typeface="Arial" panose="020B0604020202020204" pitchFamily="34" charset="0"/>
              </a:rPr>
              <a:t>I documenti, i dati e le informazioni acquisiti sono conservati per </a:t>
            </a:r>
            <a:r>
              <a:rPr lang="it-IT" sz="2000" b="1" u="none" dirty="0">
                <a:solidFill>
                  <a:srgbClr val="133880"/>
                </a:solidFill>
                <a:latin typeface="Arial" panose="020B0604020202020204" pitchFamily="34" charset="0"/>
              </a:rPr>
              <a:t>10 anni </a:t>
            </a:r>
            <a:r>
              <a:rPr lang="it-IT" sz="2000" u="none" dirty="0">
                <a:solidFill>
                  <a:srgbClr val="133880"/>
                </a:solidFill>
                <a:latin typeface="Arial" panose="020B0604020202020204" pitchFamily="34" charset="0"/>
              </a:rPr>
              <a:t>dalla cessazione della prestazione professionale o dall’esecuzione dell’operazione occasionale (art. 31, comma 3)</a:t>
            </a:r>
          </a:p>
          <a:p>
            <a:pPr marL="0" indent="0" algn="just">
              <a:spcBef>
                <a:spcPct val="20000"/>
              </a:spcBef>
              <a:buClr>
                <a:srgbClr val="00448B"/>
              </a:buClr>
              <a:defRPr/>
            </a:pP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986033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02227" y="1268413"/>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Clr>
                <a:schemeClr val="tx1"/>
              </a:buClr>
              <a:defRPr/>
            </a:pPr>
            <a:r>
              <a:rPr kumimoji="1" lang="it-IT" sz="2200" dirty="0">
                <a:solidFill>
                  <a:srgbClr val="FB5D05"/>
                </a:solidFill>
                <a:latin typeface="Arial" panose="020B0604020202020204" pitchFamily="34" charset="0"/>
                <a:ea typeface="+mn-ea"/>
                <a:cs typeface="+mn-cs"/>
              </a:rPr>
              <a:t>Oggetto dell’obbligo di conservazione</a:t>
            </a:r>
          </a:p>
        </p:txBody>
      </p:sp>
      <p:sp>
        <p:nvSpPr>
          <p:cNvPr id="4099" name="Rectangle 3"/>
          <p:cNvSpPr txBox="1">
            <a:spLocks noChangeArrowheads="1"/>
          </p:cNvSpPr>
          <p:nvPr/>
        </p:nvSpPr>
        <p:spPr bwMode="auto">
          <a:xfrm>
            <a:off x="395536"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Copia dei documenti acquisiti in occasione dell’adeguata verifica</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Originale, o copia avente efficacia probatoria ai sensi della normativa vigente, delle scritture e registrazioni inerenti le operazioni</a:t>
            </a:r>
          </a:p>
          <a:p>
            <a:pPr marL="0" indent="0" algn="just">
              <a:spcBef>
                <a:spcPct val="20000"/>
              </a:spcBef>
              <a:buClr>
                <a:srgbClr val="00448B"/>
              </a:buClr>
              <a:defRPr/>
            </a:pPr>
            <a:endParaRPr lang="it-IT" sz="2200" u="none" kern="0" dirty="0">
              <a:solidFill>
                <a:srgbClr val="005BA6"/>
              </a:solidFill>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pPr>
            <a:r>
              <a:rPr lang="it-IT" sz="2000" u="none" dirty="0" smtClean="0">
                <a:solidFill>
                  <a:srgbClr val="133880"/>
                </a:solidFill>
                <a:latin typeface="Arial" panose="020B0604020202020204" pitchFamily="34" charset="0"/>
              </a:rPr>
              <a:t>Art.31 c.2</a:t>
            </a: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
        <p:nvSpPr>
          <p:cNvPr id="4" name="Rectangle 3">
            <a:extLst>
              <a:ext uri="{FF2B5EF4-FFF2-40B4-BE49-F238E27FC236}">
                <a16:creationId xmlns="" xmlns:a16="http://schemas.microsoft.com/office/drawing/2014/main" id="{F4F91CBA-DD4B-45BB-A87A-6614A94DE639}"/>
              </a:ext>
            </a:extLst>
          </p:cNvPr>
          <p:cNvSpPr txBox="1">
            <a:spLocks noChangeArrowheads="1"/>
          </p:cNvSpPr>
          <p:nvPr/>
        </p:nvSpPr>
        <p:spPr bwMode="auto">
          <a:xfrm>
            <a:off x="1835696" y="2852936"/>
            <a:ext cx="6807671"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a:solidFill>
                  <a:srgbClr val="133880"/>
                </a:solidFill>
                <a:latin typeface="Arial" panose="020B0604020202020204" pitchFamily="34" charset="0"/>
              </a:rPr>
              <a:t>La documentazione conservata deve </a:t>
            </a:r>
            <a:r>
              <a:rPr lang="it-IT" sz="2000" b="1" u="none" dirty="0">
                <a:solidFill>
                  <a:srgbClr val="133880"/>
                </a:solidFill>
                <a:latin typeface="Arial" panose="020B0604020202020204" pitchFamily="34" charset="0"/>
              </a:rPr>
              <a:t>consentire</a:t>
            </a:r>
            <a:r>
              <a:rPr lang="it-IT" sz="2000" u="none" dirty="0">
                <a:solidFill>
                  <a:srgbClr val="133880"/>
                </a:solidFill>
                <a:latin typeface="Arial" panose="020B0604020202020204" pitchFamily="34" charset="0"/>
              </a:rPr>
              <a:t> quanto meno </a:t>
            </a:r>
            <a:r>
              <a:rPr lang="it-IT" sz="2000" b="1" u="none" dirty="0">
                <a:solidFill>
                  <a:srgbClr val="133880"/>
                </a:solidFill>
                <a:latin typeface="Arial" panose="020B0604020202020204" pitchFamily="34" charset="0"/>
              </a:rPr>
              <a:t>di ricostruire univocamente</a:t>
            </a:r>
            <a:r>
              <a:rPr lang="it-IT" sz="2000" u="none" dirty="0">
                <a:solidFill>
                  <a:srgbClr val="133880"/>
                </a:solidFill>
                <a:latin typeface="Arial" panose="020B0604020202020204" pitchFamily="34" charset="0"/>
              </a:rPr>
              <a:t>:</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data di conferimento dell’incarico</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dati identificativi del cliente, del titolare effettivo, dell’esecutore</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scopo e natura della prestazione professionale</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data, importo e causale dell’operazione</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mezzi di pagamento </a:t>
            </a:r>
            <a:r>
              <a:rPr lang="it-IT" sz="2000" u="none" dirty="0" smtClean="0">
                <a:solidFill>
                  <a:srgbClr val="133880"/>
                </a:solidFill>
                <a:latin typeface="Arial" panose="020B0604020202020204" pitchFamily="34" charset="0"/>
              </a:rPr>
              <a:t>utilizzati (</a:t>
            </a:r>
            <a:r>
              <a:rPr lang="it-IT" sz="2000" dirty="0" smtClean="0">
                <a:solidFill>
                  <a:srgbClr val="133880"/>
                </a:solidFill>
                <a:latin typeface="Arial" panose="020B0604020202020204" pitchFamily="34" charset="0"/>
              </a:rPr>
              <a:t>solo nel caso in cui la movimentazione di mezzi di pagamento costituisca l’oggetto della prestazione professionale – </a:t>
            </a:r>
            <a:r>
              <a:rPr lang="it-IT" sz="2000" dirty="0" err="1" smtClean="0">
                <a:solidFill>
                  <a:srgbClr val="133880"/>
                </a:solidFill>
                <a:latin typeface="Arial" panose="020B0604020202020204" pitchFamily="34" charset="0"/>
              </a:rPr>
              <a:t>Reg.tecnica</a:t>
            </a:r>
            <a:r>
              <a:rPr lang="it-IT" sz="2000" dirty="0" smtClean="0">
                <a:solidFill>
                  <a:srgbClr val="133880"/>
                </a:solidFill>
                <a:latin typeface="Arial" panose="020B0604020202020204" pitchFamily="34" charset="0"/>
              </a:rPr>
              <a:t> N.3</a:t>
            </a:r>
            <a:r>
              <a:rPr lang="it-IT" sz="2000" u="none" dirty="0" smtClean="0">
                <a:solidFill>
                  <a:srgbClr val="133880"/>
                </a:solidFill>
                <a:latin typeface="Arial" panose="020B0604020202020204" pitchFamily="34" charset="0"/>
              </a:rPr>
              <a:t>)</a:t>
            </a: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endParaRPr lang="it-IT" sz="2200" u="none" dirty="0">
              <a:solidFill>
                <a:schemeClr val="accent2"/>
              </a:solidFill>
              <a:cs typeface="Times New Roman" pitchFamily="18" charset="0"/>
            </a:endParaRPr>
          </a:p>
          <a:p>
            <a:pPr marL="457200" lvl="1" indent="0" algn="just">
              <a:lnSpc>
                <a:spcPct val="90000"/>
              </a:lnSpc>
              <a:spcBef>
                <a:spcPct val="20000"/>
              </a:spcBef>
              <a:buClr>
                <a:schemeClr val="accent2"/>
              </a:buCl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pic>
        <p:nvPicPr>
          <p:cNvPr id="5" name="Immagine 4">
            <a:extLst>
              <a:ext uri="{FF2B5EF4-FFF2-40B4-BE49-F238E27FC236}">
                <a16:creationId xmlns="" xmlns:a16="http://schemas.microsoft.com/office/drawing/2014/main" id="{8A2053D3-8F4D-4DC3-8ECD-0A5B42913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649960"/>
            <a:ext cx="1219200" cy="1219200"/>
          </a:xfrm>
          <a:prstGeom prst="rect">
            <a:avLst/>
          </a:prstGeom>
        </p:spPr>
      </p:pic>
    </p:spTree>
    <p:extLst>
      <p:ext uri="{BB962C8B-B14F-4D97-AF65-F5344CB8AC3E}">
        <p14:creationId xmlns:p14="http://schemas.microsoft.com/office/powerpoint/2010/main" val="30351238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268413"/>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Clr>
                <a:schemeClr val="tx1"/>
              </a:buClr>
              <a:defRPr/>
            </a:pPr>
            <a:r>
              <a:rPr kumimoji="1" lang="it-IT" sz="2200" dirty="0">
                <a:solidFill>
                  <a:srgbClr val="FB5D05"/>
                </a:solidFill>
                <a:latin typeface="Arial" panose="020B0604020202020204" pitchFamily="34" charset="0"/>
                <a:ea typeface="+mn-ea"/>
                <a:cs typeface="+mn-cs"/>
              </a:rPr>
              <a:t>Modalità di conservazione</a:t>
            </a:r>
          </a:p>
        </p:txBody>
      </p:sp>
      <p:sp>
        <p:nvSpPr>
          <p:cNvPr id="4099" name="Rectangle 3"/>
          <p:cNvSpPr txBox="1">
            <a:spLocks noChangeArrowheads="1"/>
          </p:cNvSpPr>
          <p:nvPr/>
        </p:nvSpPr>
        <p:spPr bwMode="auto">
          <a:xfrm>
            <a:off x="4675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Rispetto codice della privacy</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Trattamento dei dati per le sole finalità del decreto</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Idoneità a prevenire qualsiasi perdita di dati e informazioni</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Idoneità a garantire la ricostruzione dell’operatività o attività del cliente</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Indicazione esplicita dei soggetti legittimati:</a:t>
            </a:r>
          </a:p>
          <a:p>
            <a:pPr marL="742950" lvl="2" indent="-342900" algn="just" eaLnBrk="1" hangingPunct="1">
              <a:spcBef>
                <a:spcPct val="20000"/>
              </a:spcBef>
              <a:buClr>
                <a:srgbClr val="002B56"/>
              </a:buClr>
              <a:buFont typeface="Arial" panose="020B0604020202020204" pitchFamily="34" charset="0"/>
              <a:buChar char="•"/>
              <a:defRPr/>
            </a:pPr>
            <a:r>
              <a:rPr lang="it-IT" sz="2000" u="none" dirty="0">
                <a:solidFill>
                  <a:srgbClr val="133880"/>
                </a:solidFill>
                <a:latin typeface="Arial" panose="020B0604020202020204" pitchFamily="34" charset="0"/>
              </a:rPr>
              <a:t>ad alimentare il sistema di conservazione e </a:t>
            </a:r>
          </a:p>
          <a:p>
            <a:pPr marL="742950" lvl="2" indent="-342900" algn="just" eaLnBrk="1" hangingPunct="1">
              <a:spcBef>
                <a:spcPct val="20000"/>
              </a:spcBef>
              <a:buClr>
                <a:srgbClr val="002B56"/>
              </a:buClr>
              <a:buFont typeface="Arial" panose="020B0604020202020204" pitchFamily="34" charset="0"/>
              <a:buChar char="•"/>
              <a:defRPr/>
            </a:pPr>
            <a:r>
              <a:rPr lang="it-IT" sz="2000" u="none" dirty="0">
                <a:solidFill>
                  <a:srgbClr val="133880"/>
                </a:solidFill>
                <a:latin typeface="Arial" panose="020B0604020202020204" pitchFamily="34" charset="0"/>
              </a:rPr>
              <a:t>ad accedere ai dati e alle informazioni ivi conservati</a:t>
            </a:r>
          </a:p>
          <a:p>
            <a:pPr marL="400050" lvl="2" indent="0" algn="r" eaLnBrk="1" hangingPunct="1">
              <a:spcBef>
                <a:spcPct val="20000"/>
              </a:spcBef>
              <a:buClr>
                <a:srgbClr val="002B56"/>
              </a:buClr>
              <a:defRPr/>
            </a:pPr>
            <a:r>
              <a:rPr lang="it-IT" sz="2000" u="none" dirty="0">
                <a:solidFill>
                  <a:srgbClr val="133880"/>
                </a:solidFill>
                <a:latin typeface="Arial" panose="020B0604020202020204" pitchFamily="34" charset="0"/>
              </a:rPr>
              <a:t>(art. 32, commi 1 e 2)</a:t>
            </a:r>
          </a:p>
          <a:p>
            <a:pPr marL="0" indent="0" algn="just">
              <a:spcBef>
                <a:spcPct val="20000"/>
              </a:spcBef>
              <a:buClr>
                <a:srgbClr val="00448B"/>
              </a:buClr>
              <a:defRP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2979756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268413"/>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Modalità di conservazione</a:t>
            </a:r>
          </a:p>
        </p:txBody>
      </p:sp>
      <p:sp>
        <p:nvSpPr>
          <p:cNvPr id="4099" name="Rectangle 3"/>
          <p:cNvSpPr txBox="1">
            <a:spLocks noChangeArrowheads="1"/>
          </p:cNvSpPr>
          <p:nvPr/>
        </p:nvSpPr>
        <p:spPr bwMode="auto">
          <a:xfrm>
            <a:off x="4675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Accessibilità completa e tempestiva ai dati e alle informazioni da parte delle autorità</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Tempestiva acquisizione dei documenti, dei dati e delle informazioni, con indicazione della relativa data (è considerata tempestiva l’acquisizione conclusa entro </a:t>
            </a:r>
            <a:r>
              <a:rPr lang="it-IT" sz="2000" b="1" u="none" dirty="0">
                <a:solidFill>
                  <a:srgbClr val="133880"/>
                </a:solidFill>
                <a:latin typeface="Arial" panose="020B0604020202020204" pitchFamily="34" charset="0"/>
              </a:rPr>
              <a:t>30 giorni</a:t>
            </a:r>
            <a:r>
              <a:rPr lang="it-IT" sz="2000" u="none" dirty="0">
                <a:solidFill>
                  <a:srgbClr val="133880"/>
                </a:solidFill>
                <a:latin typeface="Arial" panose="020B0604020202020204" pitchFamily="34" charset="0"/>
              </a:rPr>
              <a:t>)</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Integrità dei dati e delle informazioni e non alterabilità degli stessi dopo la loro acquisizione</a:t>
            </a:r>
          </a:p>
          <a:p>
            <a:pPr marL="342900" indent="-342900" algn="just" eaLnBrk="1" hangingPunct="1">
              <a:spcBef>
                <a:spcPct val="20000"/>
              </a:spcBef>
              <a:buClr>
                <a:srgbClr val="005BA6"/>
              </a:buClr>
              <a:buFontTx/>
              <a:buChar char="-"/>
              <a:defRPr/>
            </a:pPr>
            <a:r>
              <a:rPr lang="it-IT" sz="2000" u="none" dirty="0">
                <a:solidFill>
                  <a:srgbClr val="133880"/>
                </a:solidFill>
                <a:latin typeface="Arial" panose="020B0604020202020204" pitchFamily="34" charset="0"/>
              </a:rPr>
              <a:t>Trasparenza, completezza e chiarezza dei dati e delle informazioni e mantenimento della loro storicità</a:t>
            </a:r>
          </a:p>
          <a:p>
            <a:pPr marL="0" indent="0" algn="r" eaLnBrk="1" hangingPunct="1">
              <a:spcBef>
                <a:spcPct val="20000"/>
              </a:spcBef>
              <a:buClr>
                <a:srgbClr val="005BA6"/>
              </a:buClr>
              <a:defRPr/>
            </a:pPr>
            <a:r>
              <a:rPr lang="it-IT" sz="2000" u="none" dirty="0">
                <a:solidFill>
                  <a:srgbClr val="133880"/>
                </a:solidFill>
                <a:latin typeface="Arial" panose="020B0604020202020204" pitchFamily="34" charset="0"/>
              </a:rPr>
              <a:t>(art. 32, comma 2)</a:t>
            </a:r>
          </a:p>
          <a:p>
            <a:pPr marL="342900" indent="-342900" algn="just" eaLnBrk="1" hangingPunct="1">
              <a:spcBef>
                <a:spcPct val="20000"/>
              </a:spcBef>
              <a:buClr>
                <a:srgbClr val="005BA6"/>
              </a:buClr>
              <a:buFontTx/>
              <a:buChar char="-"/>
              <a:defRPr/>
            </a:pP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27682788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268413"/>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Centro di servizi</a:t>
            </a:r>
          </a:p>
        </p:txBody>
      </p:sp>
      <p:sp>
        <p:nvSpPr>
          <p:cNvPr id="4099" name="Rectangle 3"/>
          <p:cNvSpPr txBox="1">
            <a:spLocks noChangeArrowheads="1"/>
          </p:cNvSpPr>
          <p:nvPr/>
        </p:nvSpPr>
        <p:spPr bwMode="auto">
          <a:xfrm>
            <a:off x="4675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a:spcBef>
                <a:spcPct val="20000"/>
              </a:spcBef>
              <a:buClr>
                <a:srgbClr val="00448B"/>
              </a:buClr>
              <a:defRPr/>
            </a:pPr>
            <a:r>
              <a:rPr lang="it-IT" sz="2000" u="none" dirty="0">
                <a:solidFill>
                  <a:srgbClr val="133880"/>
                </a:solidFill>
                <a:latin typeface="Arial" panose="020B0604020202020204" pitchFamily="34" charset="0"/>
              </a:rPr>
              <a:t>E’ possibile avvalersi di un autonomo centro di servizi:</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ferma restando la responsabilità del soggetto obbligato</a:t>
            </a:r>
          </a:p>
          <a:p>
            <a:pPr marL="342900" indent="-342900" algn="just">
              <a:spcBef>
                <a:spcPct val="20000"/>
              </a:spcBef>
              <a:buClr>
                <a:srgbClr val="00448B"/>
              </a:buClr>
              <a:buFontTx/>
              <a:buChar char="-"/>
              <a:defRPr/>
            </a:pPr>
            <a:r>
              <a:rPr lang="it-IT" sz="2000" u="none" dirty="0">
                <a:solidFill>
                  <a:srgbClr val="133880"/>
                </a:solidFill>
                <a:latin typeface="Arial" panose="020B0604020202020204" pitchFamily="34" charset="0"/>
              </a:rPr>
              <a:t>purché al soggetto obbligato sia assicurato l’accesso diretto e immediato al sistema di conservazione</a:t>
            </a:r>
          </a:p>
          <a:p>
            <a:pPr marL="0" indent="0" algn="r">
              <a:spcBef>
                <a:spcPct val="20000"/>
              </a:spcBef>
              <a:buClr>
                <a:srgbClr val="00448B"/>
              </a:buClr>
              <a:defRPr/>
            </a:pPr>
            <a:r>
              <a:rPr lang="it-IT" sz="2000" u="none" dirty="0">
                <a:solidFill>
                  <a:srgbClr val="133880"/>
                </a:solidFill>
                <a:latin typeface="Arial" panose="020B0604020202020204" pitchFamily="34" charset="0"/>
              </a:rPr>
              <a:t>(art. 32, comma 3)</a:t>
            </a:r>
          </a:p>
          <a:p>
            <a:pPr lvl="1" algn="just">
              <a:lnSpc>
                <a:spcPct val="90000"/>
              </a:lnSpc>
              <a:spcBef>
                <a:spcPct val="20000"/>
              </a:spcBef>
              <a:buClr>
                <a:schemeClr val="accent2"/>
              </a:buClr>
              <a:buFont typeface="Arial"/>
              <a:buChar char="•"/>
            </a:pP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1168563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341140"/>
            <a:ext cx="8676456"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Fascicolo del cliente</a:t>
            </a:r>
          </a:p>
        </p:txBody>
      </p:sp>
      <p:sp>
        <p:nvSpPr>
          <p:cNvPr id="4099" name="Rectangle 3"/>
          <p:cNvSpPr txBox="1">
            <a:spLocks noChangeArrowheads="1"/>
          </p:cNvSpPr>
          <p:nvPr/>
        </p:nvSpPr>
        <p:spPr bwMode="auto">
          <a:xfrm>
            <a:off x="467544" y="1844824"/>
            <a:ext cx="8175501" cy="122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a:solidFill>
                  <a:srgbClr val="133880"/>
                </a:solidFill>
                <a:latin typeface="Arial" panose="020B0604020202020204" pitchFamily="34" charset="0"/>
              </a:rPr>
              <a:t>Il fascicolo del cliente conforme a quanto indicato costituisce idonea modalità di conservazione </a:t>
            </a:r>
          </a:p>
          <a:p>
            <a:pPr marL="0" indent="0" algn="r" eaLnBrk="1" hangingPunct="1">
              <a:spcBef>
                <a:spcPct val="20000"/>
              </a:spcBef>
              <a:buClr>
                <a:srgbClr val="005BA6"/>
              </a:buClr>
              <a:defRPr/>
            </a:pPr>
            <a:r>
              <a:rPr lang="it-IT" sz="2000" u="none" dirty="0">
                <a:solidFill>
                  <a:srgbClr val="133880"/>
                </a:solidFill>
                <a:latin typeface="Arial" panose="020B0604020202020204" pitchFamily="34" charset="0"/>
              </a:rPr>
              <a:t>(art. 34, comma 2</a:t>
            </a:r>
            <a:r>
              <a:rPr lang="it-IT" sz="2000" u="none" dirty="0" smtClean="0">
                <a:solidFill>
                  <a:srgbClr val="133880"/>
                </a:solidFill>
                <a:latin typeface="Arial" panose="020B0604020202020204" pitchFamily="34" charset="0"/>
              </a:rPr>
              <a:t>)</a:t>
            </a:r>
          </a:p>
          <a:p>
            <a:pPr marL="0" indent="0" algn="r"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pPr marL="0" indent="0" algn="ctr" eaLnBrk="1" hangingPunct="1">
              <a:spcBef>
                <a:spcPct val="20000"/>
              </a:spcBef>
              <a:buClr>
                <a:srgbClr val="005BA6"/>
              </a:buClr>
              <a:defRPr/>
            </a:pPr>
            <a:r>
              <a:rPr lang="it-IT" sz="2000" b="1" u="none" dirty="0" smtClean="0">
                <a:solidFill>
                  <a:srgbClr val="133880"/>
                </a:solidFill>
                <a:latin typeface="Arial" panose="020B0604020202020204" pitchFamily="34" charset="0"/>
              </a:rPr>
              <a:t>Quindi</a:t>
            </a:r>
          </a:p>
          <a:p>
            <a:pPr marL="0" indent="0" algn="ctr"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Per </a:t>
            </a:r>
            <a:r>
              <a:rPr lang="it-IT" sz="2000" b="1" dirty="0" smtClean="0">
                <a:solidFill>
                  <a:srgbClr val="133880"/>
                </a:solidFill>
                <a:latin typeface="Arial" panose="020B0604020202020204" pitchFamily="34" charset="0"/>
              </a:rPr>
              <a:t>i clienti acquisiti ante 4 luglio 2017</a:t>
            </a:r>
            <a:r>
              <a:rPr lang="it-IT" sz="2000" b="1" u="none" dirty="0" smtClean="0">
                <a:solidFill>
                  <a:srgbClr val="133880"/>
                </a:solidFill>
                <a:latin typeface="Arial" panose="020B0604020202020204" pitchFamily="34" charset="0"/>
              </a:rPr>
              <a:t> </a:t>
            </a:r>
            <a:r>
              <a:rPr lang="it-IT" sz="2000" u="none" dirty="0" smtClean="0">
                <a:solidFill>
                  <a:srgbClr val="133880"/>
                </a:solidFill>
                <a:latin typeface="Arial" panose="020B0604020202020204" pitchFamily="34" charset="0"/>
              </a:rPr>
              <a:t>il fascicolo deve essere aggiornato secondo le nuove regole di conservazione.</a:t>
            </a:r>
          </a:p>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Per </a:t>
            </a:r>
            <a:r>
              <a:rPr lang="it-IT" sz="2000" b="1" dirty="0" smtClean="0">
                <a:solidFill>
                  <a:srgbClr val="133880"/>
                </a:solidFill>
                <a:latin typeface="Arial" panose="020B0604020202020204" pitchFamily="34" charset="0"/>
              </a:rPr>
              <a:t>i nuovi clienti</a:t>
            </a:r>
            <a:r>
              <a:rPr lang="it-IT" sz="2000" u="none" dirty="0" smtClean="0">
                <a:solidFill>
                  <a:srgbClr val="133880"/>
                </a:solidFill>
                <a:latin typeface="Arial" panose="020B0604020202020204" pitchFamily="34" charset="0"/>
              </a:rPr>
              <a:t> il fascicolo deve essere istituito secondo le nuove regole di conservazione</a:t>
            </a:r>
            <a:endParaRPr lang="it-IT" sz="2000" u="none" dirty="0">
              <a:solidFill>
                <a:srgbClr val="133880"/>
              </a:solidFill>
              <a:latin typeface="Arial" panose="020B0604020202020204" pitchFamily="34" charset="0"/>
            </a:endParaRPr>
          </a:p>
        </p:txBody>
      </p:sp>
    </p:spTree>
    <p:extLst>
      <p:ext uri="{BB962C8B-B14F-4D97-AF65-F5344CB8AC3E}">
        <p14:creationId xmlns:p14="http://schemas.microsoft.com/office/powerpoint/2010/main" val="4050963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319636"/>
            <a:ext cx="8676456" cy="525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Fascicolo del cliente</a:t>
            </a:r>
          </a:p>
        </p:txBody>
      </p:sp>
      <p:sp>
        <p:nvSpPr>
          <p:cNvPr id="4099" name="Rectangle 3"/>
          <p:cNvSpPr txBox="1">
            <a:spLocks noChangeArrowheads="1"/>
          </p:cNvSpPr>
          <p:nvPr/>
        </p:nvSpPr>
        <p:spPr bwMode="auto">
          <a:xfrm>
            <a:off x="467544" y="1772816"/>
            <a:ext cx="824783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E’ istituito all’atto del conferimento dell’incarico professionale</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E’ aggiornato costantemente</a:t>
            </a:r>
          </a:p>
          <a:p>
            <a:pPr marL="0" indent="0" algn="just">
              <a:lnSpc>
                <a:spcPct val="90000"/>
              </a:lnSpc>
              <a:spcBef>
                <a:spcPct val="20000"/>
              </a:spcBef>
              <a:buSzPct val="90000"/>
            </a:pPr>
            <a:endParaRPr lang="it-IT" sz="2000" u="none" dirty="0">
              <a:solidFill>
                <a:srgbClr val="133880"/>
              </a:solidFill>
              <a:latin typeface="Arial" panose="020B0604020202020204" pitchFamily="34" charset="0"/>
            </a:endParaRPr>
          </a:p>
          <a:p>
            <a:pPr marL="0" indent="0" algn="just">
              <a:lnSpc>
                <a:spcPct val="90000"/>
              </a:lnSpc>
              <a:spcBef>
                <a:spcPct val="20000"/>
              </a:spcBef>
              <a:buSzPct val="90000"/>
            </a:pPr>
            <a:r>
              <a:rPr lang="it-IT" sz="2000" u="none" dirty="0">
                <a:solidFill>
                  <a:srgbClr val="133880"/>
                </a:solidFill>
                <a:latin typeface="Arial" panose="020B0604020202020204" pitchFamily="34" charset="0"/>
              </a:rPr>
              <a:t>Contiene</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Copia del documento di riconoscimento</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Fotocopia codice fiscale e partita iva</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Visura camerale</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Verbale </a:t>
            </a:r>
            <a:r>
              <a:rPr lang="it-IT" sz="2000" u="none" dirty="0" err="1">
                <a:solidFill>
                  <a:srgbClr val="133880"/>
                </a:solidFill>
                <a:latin typeface="Arial" panose="020B0604020202020204" pitchFamily="34" charset="0"/>
              </a:rPr>
              <a:t>CdA</a:t>
            </a:r>
            <a:r>
              <a:rPr lang="it-IT" sz="2000" u="none" dirty="0">
                <a:solidFill>
                  <a:srgbClr val="133880"/>
                </a:solidFill>
                <a:latin typeface="Arial" panose="020B0604020202020204" pitchFamily="34" charset="0"/>
              </a:rPr>
              <a:t> di nomina</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Documentazione acquisita dal professionista per l’individuazione del titolare effettivo</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Documentazione in base alla quale si è verificata la possibilità di applicare obblighi semplificati o rafforzati di adeguata verifica</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Dichiarazione del cliente</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Scheda di valutazione del rischio</a:t>
            </a: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pPr>
            <a:endParaRPr lang="it-IT" sz="2200" u="none" dirty="0">
              <a:solidFill>
                <a:schemeClr val="accent2"/>
              </a:solidFill>
              <a:cs typeface="Times New Roman" pitchFamily="18" charset="0"/>
            </a:endParaRPr>
          </a:p>
        </p:txBody>
      </p:sp>
    </p:spTree>
    <p:extLst>
      <p:ext uri="{BB962C8B-B14F-4D97-AF65-F5344CB8AC3E}">
        <p14:creationId xmlns:p14="http://schemas.microsoft.com/office/powerpoint/2010/main" val="126642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bwMode="auto">
          <a:xfrm>
            <a:off x="251916" y="1269008"/>
            <a:ext cx="8352532"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it-IT" sz="2200" dirty="0" smtClean="0">
                <a:solidFill>
                  <a:srgbClr val="FB5D05"/>
                </a:solidFill>
                <a:latin typeface="Arial" panose="020B0604020202020204" pitchFamily="34" charset="0"/>
                <a:ea typeface="+mn-ea"/>
                <a:cs typeface="+mn-cs"/>
              </a:rPr>
              <a:t>AUTOVALUTAZIONE </a:t>
            </a:r>
            <a:r>
              <a:rPr kumimoji="1" lang="it-IT" sz="2200" dirty="0">
                <a:solidFill>
                  <a:srgbClr val="FB5D05"/>
                </a:solidFill>
                <a:latin typeface="Arial" panose="020B0604020202020204" pitchFamily="34" charset="0"/>
                <a:ea typeface="+mn-ea"/>
                <a:cs typeface="+mn-cs"/>
              </a:rPr>
              <a:t>DEL RISCHIO</a:t>
            </a:r>
            <a:endParaRPr kumimoji="1" lang="it-IT" sz="2200" dirty="0">
              <a:solidFill>
                <a:srgbClr val="FB5D05"/>
              </a:solidFill>
              <a:latin typeface="Arial" panose="020B0604020202020204" pitchFamily="34" charset="0"/>
              <a:ea typeface="+mn-ea"/>
              <a:cs typeface="+mn-cs"/>
            </a:endParaRPr>
          </a:p>
        </p:txBody>
      </p:sp>
      <p:sp>
        <p:nvSpPr>
          <p:cNvPr id="11" name="Rectangle 3"/>
          <p:cNvSpPr txBox="1">
            <a:spLocks noChangeArrowheads="1"/>
          </p:cNvSpPr>
          <p:nvPr/>
        </p:nvSpPr>
        <p:spPr>
          <a:xfrm>
            <a:off x="251916" y="1947766"/>
            <a:ext cx="8136904" cy="4392488"/>
          </a:xfrm>
          <a:prstGeom prst="rect">
            <a:avLst/>
          </a:prstGeom>
          <a:noFill/>
          <a:ln/>
        </p:spPr>
        <p:txBody>
          <a:bodyPr/>
          <a:lstStyle/>
          <a:p>
            <a:r>
              <a:rPr lang="it-IT" sz="2000" u="none" dirty="0">
                <a:solidFill>
                  <a:srgbClr val="133880"/>
                </a:solidFill>
                <a:latin typeface="Arial" panose="020B0604020202020204" pitchFamily="34" charset="0"/>
              </a:rPr>
              <a:t>Ai sensi degli artt. 15 e 16 del </a:t>
            </a:r>
            <a:r>
              <a:rPr lang="it-IT" sz="2000" u="none" dirty="0" smtClean="0">
                <a:solidFill>
                  <a:srgbClr val="133880"/>
                </a:solidFill>
                <a:latin typeface="Arial" panose="020B0604020202020204" pitchFamily="34" charset="0"/>
              </a:rPr>
              <a:t>D.Lgs.231/2007, </a:t>
            </a:r>
            <a:r>
              <a:rPr lang="it-IT" sz="2000" u="none" dirty="0">
                <a:solidFill>
                  <a:srgbClr val="133880"/>
                </a:solidFill>
                <a:latin typeface="Arial" panose="020B0604020202020204" pitchFamily="34" charset="0"/>
              </a:rPr>
              <a:t>i soggetti </a:t>
            </a:r>
            <a:r>
              <a:rPr lang="it-IT" sz="2000" u="none" dirty="0" smtClean="0">
                <a:solidFill>
                  <a:srgbClr val="133880"/>
                </a:solidFill>
                <a:latin typeface="Arial" panose="020B0604020202020204" pitchFamily="34" charset="0"/>
              </a:rPr>
              <a:t>obbligati </a:t>
            </a:r>
            <a:endParaRPr lang="it-IT" sz="2000" u="none" dirty="0">
              <a:solidFill>
                <a:srgbClr val="133880"/>
              </a:solidFill>
              <a:latin typeface="Arial" panose="020B0604020202020204" pitchFamily="34" charset="0"/>
            </a:endParaRPr>
          </a:p>
          <a:p>
            <a:endParaRPr lang="it-IT" sz="2000" u="none" dirty="0">
              <a:solidFill>
                <a:srgbClr val="133880"/>
              </a:solidFill>
              <a:latin typeface="Arial" panose="020B0604020202020204" pitchFamily="34" charset="0"/>
            </a:endParaRPr>
          </a:p>
          <a:p>
            <a:pPr marL="342900" indent="-342900">
              <a:buFont typeface="Arial" panose="020B0604020202020204" pitchFamily="34" charset="0"/>
              <a:buChar char="•"/>
            </a:pPr>
            <a:r>
              <a:rPr lang="it-IT" sz="2000" u="none" dirty="0">
                <a:solidFill>
                  <a:srgbClr val="133880"/>
                </a:solidFill>
                <a:latin typeface="Arial" panose="020B0604020202020204" pitchFamily="34" charset="0"/>
              </a:rPr>
              <a:t>adottano </a:t>
            </a:r>
            <a:r>
              <a:rPr lang="it-IT" sz="2000" b="1" u="none" dirty="0">
                <a:solidFill>
                  <a:srgbClr val="133880"/>
                </a:solidFill>
                <a:latin typeface="Arial" panose="020B0604020202020204" pitchFamily="34" charset="0"/>
              </a:rPr>
              <a:t>misure di </a:t>
            </a:r>
            <a:r>
              <a:rPr lang="it-IT" sz="2000" b="1" u="none" dirty="0" smtClean="0">
                <a:solidFill>
                  <a:srgbClr val="133880"/>
                </a:solidFill>
                <a:latin typeface="Arial" panose="020B0604020202020204" pitchFamily="34" charset="0"/>
              </a:rPr>
              <a:t>valutazione </a:t>
            </a:r>
            <a:r>
              <a:rPr lang="it-IT" sz="2000" b="1" u="none" dirty="0">
                <a:solidFill>
                  <a:srgbClr val="133880"/>
                </a:solidFill>
                <a:latin typeface="Arial" panose="020B0604020202020204" pitchFamily="34" charset="0"/>
              </a:rPr>
              <a:t>del </a:t>
            </a:r>
            <a:r>
              <a:rPr lang="it-IT" sz="2000" b="1" u="none" dirty="0" smtClean="0">
                <a:solidFill>
                  <a:srgbClr val="133880"/>
                </a:solidFill>
                <a:latin typeface="Arial" panose="020B0604020202020204" pitchFamily="34" charset="0"/>
              </a:rPr>
              <a:t>rischio connesso alla propria attività professionale</a:t>
            </a:r>
            <a:r>
              <a:rPr lang="it-IT" sz="2000" u="none" dirty="0" smtClean="0">
                <a:solidFill>
                  <a:srgbClr val="133880"/>
                </a:solidFill>
                <a:latin typeface="Arial" panose="020B0604020202020204" pitchFamily="34" charset="0"/>
              </a:rPr>
              <a:t> proporzionate </a:t>
            </a:r>
            <a:r>
              <a:rPr lang="it-IT" sz="2000" u="none" dirty="0">
                <a:solidFill>
                  <a:srgbClr val="133880"/>
                </a:solidFill>
                <a:latin typeface="Arial" panose="020B0604020202020204" pitchFamily="34" charset="0"/>
              </a:rPr>
              <a:t>alla loro natura e alle loro dimensioni, tenendo conto dei fattori relativi ai clienti, ai Paesi, ai prodotti, alle operazioni, ecc.</a:t>
            </a:r>
          </a:p>
          <a:p>
            <a:pPr marL="342900" indent="-342900">
              <a:buFont typeface="Arial" panose="020B0604020202020204" pitchFamily="34" charset="0"/>
              <a:buChar char="•"/>
            </a:pPr>
            <a:r>
              <a:rPr lang="it-IT" sz="2000" u="none" dirty="0">
                <a:solidFill>
                  <a:srgbClr val="133880"/>
                </a:solidFill>
                <a:latin typeface="Arial" panose="020B0604020202020204" pitchFamily="34" charset="0"/>
              </a:rPr>
              <a:t>documentano e aggiornano tali valutazioni per metterle a disposizione delle autorità competenti e degli organismi di autoregolamentazione </a:t>
            </a:r>
            <a:r>
              <a:rPr lang="it-IT" sz="2000" u="none" dirty="0" smtClean="0">
                <a:solidFill>
                  <a:srgbClr val="133880"/>
                </a:solidFill>
                <a:latin typeface="Arial" panose="020B0604020202020204" pitchFamily="34" charset="0"/>
              </a:rPr>
              <a:t>(</a:t>
            </a:r>
            <a:r>
              <a:rPr lang="it-IT" sz="2000" u="none" dirty="0" smtClean="0">
                <a:solidFill>
                  <a:srgbClr val="133880"/>
                </a:solidFill>
                <a:latin typeface="Arial" panose="020B0604020202020204" pitchFamily="34" charset="0"/>
              </a:rPr>
              <a:t>tra i quali</a:t>
            </a:r>
            <a:r>
              <a:rPr lang="it-IT" sz="2000" u="none" dirty="0" smtClean="0">
                <a:solidFill>
                  <a:srgbClr val="133880"/>
                </a:solidFill>
                <a:latin typeface="Arial" panose="020B0604020202020204" pitchFamily="34" charset="0"/>
              </a:rPr>
              <a:t> </a:t>
            </a:r>
            <a:r>
              <a:rPr lang="it-IT" sz="2000" u="none" dirty="0">
                <a:solidFill>
                  <a:srgbClr val="133880"/>
                </a:solidFill>
                <a:latin typeface="Arial" panose="020B0604020202020204" pitchFamily="34" charset="0"/>
              </a:rPr>
              <a:t>gli Ordini professionali e le loro articolazioni territoriali, compresi i Consigli di disciplina) </a:t>
            </a:r>
          </a:p>
          <a:p>
            <a:pPr marL="342900" indent="-342900">
              <a:buFont typeface="Arial" panose="020B0604020202020204" pitchFamily="34" charset="0"/>
              <a:buChar char="•"/>
            </a:pPr>
            <a:r>
              <a:rPr lang="it-IT" sz="2000" u="none" dirty="0">
                <a:solidFill>
                  <a:srgbClr val="133880"/>
                </a:solidFill>
                <a:latin typeface="Arial" panose="020B0604020202020204" pitchFamily="34" charset="0"/>
              </a:rPr>
              <a:t>adottano politiche, controlli e </a:t>
            </a:r>
            <a:r>
              <a:rPr lang="it-IT" sz="2000" b="1" u="none" dirty="0">
                <a:solidFill>
                  <a:srgbClr val="133880"/>
                </a:solidFill>
                <a:latin typeface="Arial" panose="020B0604020202020204" pitchFamily="34" charset="0"/>
              </a:rPr>
              <a:t>procedure di gestione e mitigazione del rischio</a:t>
            </a:r>
            <a:r>
              <a:rPr lang="it-IT" sz="2000" u="none" dirty="0">
                <a:solidFill>
                  <a:srgbClr val="133880"/>
                </a:solidFill>
                <a:latin typeface="Arial" panose="020B0604020202020204" pitchFamily="34" charset="0"/>
              </a:rPr>
              <a:t>, commisurati alla loro natura e alle loro dimensioni</a:t>
            </a:r>
          </a:p>
        </p:txBody>
      </p:sp>
    </p:spTree>
    <p:extLst>
      <p:ext uri="{BB962C8B-B14F-4D97-AF65-F5344CB8AC3E}">
        <p14:creationId xmlns:p14="http://schemas.microsoft.com/office/powerpoint/2010/main" val="2922811240"/>
      </p:ext>
    </p:extLst>
  </p:cSld>
  <p:clrMapOvr>
    <a:masterClrMapping/>
  </p:clrMapOvr>
  <p:transition spd="med">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67544" y="1309681"/>
            <a:ext cx="8676456" cy="607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Fascicolo del cliente</a:t>
            </a:r>
          </a:p>
        </p:txBody>
      </p:sp>
      <p:sp>
        <p:nvSpPr>
          <p:cNvPr id="4099" name="Rectangle 3"/>
          <p:cNvSpPr txBox="1">
            <a:spLocks noChangeArrowheads="1"/>
          </p:cNvSpPr>
          <p:nvPr/>
        </p:nvSpPr>
        <p:spPr bwMode="auto">
          <a:xfrm>
            <a:off x="467544" y="2060848"/>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Eventuale attestazione in caso di esecuzione dell’obbligo di adeguata verifica da parte di terzi</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Copia del mandato </a:t>
            </a:r>
            <a:r>
              <a:rPr lang="it-IT" sz="2000" u="none" dirty="0" smtClean="0">
                <a:solidFill>
                  <a:srgbClr val="133880"/>
                </a:solidFill>
                <a:latin typeface="Arial" panose="020B0604020202020204" pitchFamily="34" charset="0"/>
              </a:rPr>
              <a:t>professionale</a:t>
            </a: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Documentazione relativa alla cessazione della prestazione professionale</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Eventuale documentazione comprovante l’attività di consulenza </a:t>
            </a:r>
            <a:r>
              <a:rPr lang="it-IT" sz="2000" u="none" dirty="0" err="1">
                <a:solidFill>
                  <a:srgbClr val="133880"/>
                </a:solidFill>
                <a:latin typeface="Arial" panose="020B0604020202020204" pitchFamily="34" charset="0"/>
              </a:rPr>
              <a:t>pre</a:t>
            </a:r>
            <a:r>
              <a:rPr lang="it-IT" sz="2000" u="none" dirty="0">
                <a:solidFill>
                  <a:srgbClr val="133880"/>
                </a:solidFill>
                <a:latin typeface="Arial" panose="020B0604020202020204" pitchFamily="34" charset="0"/>
              </a:rPr>
              <a:t> contenzioso svolta</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Scheda di controllo periodico sul rispetto delle limitazioni all’uso del contante</a:t>
            </a:r>
          </a:p>
          <a:p>
            <a:pPr algn="just">
              <a:lnSpc>
                <a:spcPct val="90000"/>
              </a:lnSpc>
              <a:spcBef>
                <a:spcPct val="20000"/>
              </a:spcBef>
              <a:buSzPct val="90000"/>
              <a:buFontTx/>
              <a:buChar char="-"/>
            </a:pPr>
            <a:r>
              <a:rPr lang="it-IT" sz="2000" u="none" dirty="0">
                <a:solidFill>
                  <a:srgbClr val="133880"/>
                </a:solidFill>
                <a:latin typeface="Arial" panose="020B0604020202020204" pitchFamily="34" charset="0"/>
              </a:rPr>
              <a:t>Ogni altro documento o annotazione che il professionista ritenga opportuno conservare ai fini della normativa antiriciclaggio</a:t>
            </a: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pPr>
            <a:endParaRPr lang="it-IT" sz="2200" u="none" dirty="0">
              <a:solidFill>
                <a:schemeClr val="accent2"/>
              </a:solidFill>
              <a:cs typeface="Times New Roman" pitchFamily="18" charset="0"/>
            </a:endParaRPr>
          </a:p>
        </p:txBody>
      </p:sp>
    </p:spTree>
    <p:extLst>
      <p:ext uri="{BB962C8B-B14F-4D97-AF65-F5344CB8AC3E}">
        <p14:creationId xmlns:p14="http://schemas.microsoft.com/office/powerpoint/2010/main" val="4965645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48882" y="1268413"/>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Regola tecnica N.3: Conservazione dei dati e delle informazioni</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4389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UTILIZZABILITA’ ARCHIVI </a:t>
            </a:r>
            <a:r>
              <a:rPr lang="it-IT" sz="2000" u="none" dirty="0" smtClean="0">
                <a:solidFill>
                  <a:srgbClr val="133880"/>
                </a:solidFill>
                <a:latin typeface="Arial" panose="020B0604020202020204" pitchFamily="34" charset="0"/>
              </a:rPr>
              <a:t>UNICI INFORMATICI</a:t>
            </a:r>
            <a:endParaRPr lang="it-IT" sz="2000" u="none" dirty="0" smtClean="0">
              <a:solidFill>
                <a:srgbClr val="133880"/>
              </a:solidFill>
              <a:latin typeface="Arial" panose="020B0604020202020204" pitchFamily="34" charset="0"/>
            </a:endParaRPr>
          </a:p>
          <a:p>
            <a:pPr marL="0" indent="0" algn="just"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Nell’ambito delle possibilità di conservazione </a:t>
            </a:r>
            <a:r>
              <a:rPr lang="it-IT" sz="2000" b="1" dirty="0" smtClean="0">
                <a:solidFill>
                  <a:srgbClr val="133880"/>
                </a:solidFill>
                <a:latin typeface="Arial" panose="020B0604020202020204" pitchFamily="34" charset="0"/>
              </a:rPr>
              <a:t>cartacea ed informatica </a:t>
            </a:r>
            <a:r>
              <a:rPr lang="it-IT" sz="2000" u="none" dirty="0" smtClean="0">
                <a:solidFill>
                  <a:srgbClr val="133880"/>
                </a:solidFill>
                <a:latin typeface="Arial" panose="020B0604020202020204" pitchFamily="34" charset="0"/>
              </a:rPr>
              <a:t>e nel rispetto dei principi di semplificazione, economicità ed efficienza, </a:t>
            </a:r>
            <a:r>
              <a:rPr lang="it-IT" sz="2000" u="none" dirty="0" smtClean="0">
                <a:solidFill>
                  <a:srgbClr val="133880"/>
                </a:solidFill>
                <a:latin typeface="Arial" panose="020B0604020202020204" pitchFamily="34" charset="0"/>
              </a:rPr>
              <a:t>i </a:t>
            </a:r>
            <a:r>
              <a:rPr lang="it-IT" sz="2000" u="none" dirty="0" smtClean="0">
                <a:solidFill>
                  <a:srgbClr val="133880"/>
                </a:solidFill>
                <a:latin typeface="Arial" panose="020B0604020202020204" pitchFamily="34" charset="0"/>
              </a:rPr>
              <a:t>professionisti possono continuare ad alimentare gli archivi cartacei o informatici già istituiti alla data di entrata in vigore delle disposizioni previste nel </a:t>
            </a:r>
            <a:r>
              <a:rPr lang="it-IT" sz="2000" u="none" dirty="0" err="1" smtClean="0">
                <a:solidFill>
                  <a:srgbClr val="133880"/>
                </a:solidFill>
                <a:latin typeface="Arial" panose="020B0604020202020204" pitchFamily="34" charset="0"/>
              </a:rPr>
              <a:t>d.lgs</a:t>
            </a:r>
            <a:r>
              <a:rPr lang="it-IT" sz="2000" u="none" dirty="0" smtClean="0">
                <a:solidFill>
                  <a:srgbClr val="133880"/>
                </a:solidFill>
                <a:latin typeface="Arial" panose="020B0604020202020204" pitchFamily="34" charset="0"/>
              </a:rPr>
              <a:t> 90/2017, integrando secondo quanto previsto dalle nuove disposizioni i dati relativi al titolare effettivo e alle informazioni sullo scopo e la natura del rapporto ed elidendo i dati non più </a:t>
            </a:r>
            <a:r>
              <a:rPr lang="it-IT" sz="2000" u="none" dirty="0" smtClean="0">
                <a:solidFill>
                  <a:srgbClr val="133880"/>
                </a:solidFill>
                <a:latin typeface="Arial" panose="020B0604020202020204" pitchFamily="34" charset="0"/>
              </a:rPr>
              <a:t>obbligatori</a:t>
            </a:r>
            <a:endParaRPr lang="it-IT" sz="2000" u="none" dirty="0">
              <a:solidFill>
                <a:srgbClr val="133880"/>
              </a:solidFill>
              <a:latin typeface="Arial" panose="020B0604020202020204" pitchFamily="34" charset="0"/>
            </a:endParaRPr>
          </a:p>
          <a:p>
            <a:pPr marL="342900" indent="-342900" algn="just" eaLnBrk="1" hangingPunct="1">
              <a:spcBef>
                <a:spcPct val="20000"/>
              </a:spcBef>
              <a:buClr>
                <a:srgbClr val="005BA6"/>
              </a:buClr>
              <a:buFontTx/>
              <a:buChar char="-"/>
              <a:defRPr/>
            </a:pP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15165481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48882" y="1268413"/>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Regola tecnica N.3: Conservazione dei dati e delle informazioni</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4389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CONSERVAZIONE CARTACEA</a:t>
            </a:r>
          </a:p>
          <a:p>
            <a:pPr marL="0" indent="0" algn="just"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pPr algn="just">
              <a:buFont typeface="Arial" pitchFamily="34" charset="0"/>
              <a:buChar char="•"/>
            </a:pPr>
            <a:r>
              <a:rPr lang="it-IT" sz="2000" u="none" dirty="0" smtClean="0">
                <a:solidFill>
                  <a:srgbClr val="133880"/>
                </a:solidFill>
                <a:latin typeface="Arial" panose="020B0604020202020204" pitchFamily="34" charset="0"/>
              </a:rPr>
              <a:t>Tale modalità di conservazione dei documenti deve soddisfare gli obiettivi previsti dalla legge, impedendo la perdita o la distruzione dei documenti e mantenendo nel tempo le loro caratteristiche di integrità, leggibilità e reperibilità. </a:t>
            </a:r>
          </a:p>
          <a:p>
            <a:pPr algn="just">
              <a:buFont typeface="Arial" pitchFamily="34" charset="0"/>
              <a:buChar char="•"/>
            </a:pPr>
            <a:endParaRPr lang="it-IT" sz="2000" u="none" dirty="0" smtClean="0">
              <a:solidFill>
                <a:srgbClr val="133880"/>
              </a:solidFill>
              <a:latin typeface="Arial" panose="020B0604020202020204" pitchFamily="34" charset="0"/>
            </a:endParaRPr>
          </a:p>
          <a:p>
            <a:pPr algn="just">
              <a:buFont typeface="Arial" pitchFamily="34" charset="0"/>
              <a:buChar char="•"/>
            </a:pPr>
            <a:r>
              <a:rPr lang="it-IT" sz="2000" u="none" dirty="0" smtClean="0">
                <a:solidFill>
                  <a:srgbClr val="133880"/>
                </a:solidFill>
                <a:latin typeface="Arial" panose="020B0604020202020204" pitchFamily="34" charset="0"/>
              </a:rPr>
              <a:t>Al fine di soddisfare il requisito della storicità, </a:t>
            </a:r>
            <a:r>
              <a:rPr lang="it-IT" sz="2000" dirty="0" smtClean="0">
                <a:solidFill>
                  <a:srgbClr val="133880"/>
                </a:solidFill>
                <a:latin typeface="Arial" panose="020B0604020202020204" pitchFamily="34" charset="0"/>
              </a:rPr>
              <a:t>tutti i documenti </a:t>
            </a:r>
            <a:r>
              <a:rPr lang="it-IT" sz="2000" u="none" dirty="0" smtClean="0">
                <a:solidFill>
                  <a:srgbClr val="133880"/>
                </a:solidFill>
                <a:latin typeface="Arial" panose="020B0604020202020204" pitchFamily="34" charset="0"/>
              </a:rPr>
              <a:t>conservati in modalità cartacea devono essere </a:t>
            </a:r>
            <a:r>
              <a:rPr lang="it-IT" sz="2000" dirty="0" smtClean="0">
                <a:solidFill>
                  <a:srgbClr val="133880"/>
                </a:solidFill>
                <a:latin typeface="Arial" panose="020B0604020202020204" pitchFamily="34" charset="0"/>
              </a:rPr>
              <a:t>datati e sottoscritti </a:t>
            </a:r>
            <a:r>
              <a:rPr lang="it-IT" sz="2000" u="none" dirty="0" smtClean="0">
                <a:solidFill>
                  <a:srgbClr val="133880"/>
                </a:solidFill>
                <a:latin typeface="Arial" panose="020B0604020202020204" pitchFamily="34" charset="0"/>
              </a:rPr>
              <a:t>dal professionista o da un suo delegato. </a:t>
            </a:r>
          </a:p>
          <a:p>
            <a:pPr algn="just">
              <a:buFont typeface="Arial" pitchFamily="34" charset="0"/>
              <a:buChar char="•"/>
            </a:pPr>
            <a:endParaRPr lang="it-IT" sz="2000" u="none" dirty="0" smtClean="0">
              <a:solidFill>
                <a:srgbClr val="133880"/>
              </a:solidFill>
              <a:latin typeface="Arial" panose="020B0604020202020204" pitchFamily="34" charset="0"/>
            </a:endParaRPr>
          </a:p>
          <a:p>
            <a:pPr algn="just">
              <a:buFont typeface="Arial" pitchFamily="34" charset="0"/>
              <a:buChar char="•"/>
            </a:pPr>
            <a:r>
              <a:rPr lang="it-IT" sz="2000" u="none" dirty="0" smtClean="0">
                <a:solidFill>
                  <a:srgbClr val="133880"/>
                </a:solidFill>
                <a:latin typeface="Arial" panose="020B0604020202020204" pitchFamily="34" charset="0"/>
              </a:rPr>
              <a:t>l fascicolo del cliente può comunque rimandare ad alcuni documenti conservati in formato elettronico non modificabile all’interno del sistema informatico dello studio professionale (ad es. visure estratte da pubblici registri). </a:t>
            </a:r>
          </a:p>
          <a:p>
            <a:pPr algn="just">
              <a:buFont typeface="Arial" pitchFamily="34" charset="0"/>
              <a:buChar char="•"/>
            </a:pPr>
            <a:endParaRPr lang="it-IT" sz="2200" u="none" dirty="0">
              <a:solidFill>
                <a:schemeClr val="accent2"/>
              </a:solidFill>
            </a:endParaRPr>
          </a:p>
          <a:p>
            <a:pPr lvl="1" algn="just">
              <a:lnSpc>
                <a:spcPct val="90000"/>
              </a:lnSpc>
              <a:spcBef>
                <a:spcPct val="20000"/>
              </a:spcBef>
              <a:buClr>
                <a:schemeClr val="accent2"/>
              </a:buClr>
              <a:buFont typeface="Arial"/>
              <a:buChar char="•"/>
            </a:pPr>
            <a:endParaRPr lang="it-IT" sz="2200" dirty="0">
              <a:solidFill>
                <a:schemeClr val="accent2"/>
              </a:solidFill>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SzPct val="90000"/>
              <a:buFontTx/>
              <a:buChar char="-"/>
            </a:pPr>
            <a:endParaRPr lang="it-IT" sz="2200" u="none" dirty="0">
              <a:solidFill>
                <a:schemeClr val="accent2"/>
              </a:solidFill>
              <a:cs typeface="Times New Roman" pitchFamily="18" charset="0"/>
            </a:endParaRPr>
          </a:p>
          <a:p>
            <a:pPr lvl="1" algn="just">
              <a:lnSpc>
                <a:spcPct val="90000"/>
              </a:lnSpc>
              <a:spcBef>
                <a:spcPct val="20000"/>
              </a:spcBef>
              <a:buSzPct val="90000"/>
              <a:buFontTx/>
              <a:buChar char="-"/>
            </a:pPr>
            <a:endParaRPr lang="it-IT" sz="2200" u="none" dirty="0">
              <a:solidFill>
                <a:schemeClr val="accent2"/>
              </a:solidFill>
              <a:cs typeface="Times New Roman" pitchFamily="18"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26200827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48882" y="1268413"/>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Regola tecnica N.3: Conservazione dei dati e delle informazioni</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4389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CONSERVAZIONE INFORMATICA</a:t>
            </a:r>
          </a:p>
          <a:p>
            <a:pPr marL="0" indent="0" algn="just"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I professionisti possono avvalersi: </a:t>
            </a:r>
          </a:p>
          <a:p>
            <a:endParaRPr lang="it-IT" sz="2000" u="none" dirty="0" smtClean="0">
              <a:solidFill>
                <a:srgbClr val="133880"/>
              </a:solidFill>
              <a:latin typeface="Arial" panose="020B0604020202020204" pitchFamily="34" charset="0"/>
            </a:endParaRPr>
          </a:p>
          <a:p>
            <a:r>
              <a:rPr lang="it-IT" sz="2000" u="none" dirty="0" smtClean="0">
                <a:solidFill>
                  <a:srgbClr val="133880"/>
                </a:solidFill>
                <a:latin typeface="Arial" panose="020B0604020202020204" pitchFamily="34" charset="0"/>
              </a:rPr>
              <a:t>• di un modello interno per cui il processo/sistema di conservazione è realizzato all’interno della struttura organizzativa del soggetto produttore dei documenti informatici; </a:t>
            </a:r>
          </a:p>
          <a:p>
            <a:r>
              <a:rPr lang="it-IT" sz="2000" u="none" dirty="0" smtClean="0">
                <a:solidFill>
                  <a:srgbClr val="133880"/>
                </a:solidFill>
                <a:latin typeface="Arial" panose="020B0604020202020204" pitchFamily="34" charset="0"/>
              </a:rPr>
              <a:t>• di un modello esterno per cui il responsabile della conservazione può affidare il processo/sistema di conservazione, in modo totale o parziale, a soggetti terzi pubblici o privati che offrono idonee garanzie organizzative e tecnologiche. </a:t>
            </a:r>
          </a:p>
          <a:p>
            <a:endParaRPr lang="it-IT" sz="2000" u="none" dirty="0" smtClean="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1249647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48882" y="1268413"/>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Regola tecnica N.3: Conservazione dei dati e delle informazioni</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4389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CONSERVAZIONE INFORMATICA</a:t>
            </a:r>
          </a:p>
          <a:p>
            <a:pPr marL="0" indent="0" algn="just"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pPr marL="0" algn="just"/>
            <a:r>
              <a:rPr lang="it-IT" sz="2000" u="none" dirty="0" smtClean="0">
                <a:solidFill>
                  <a:srgbClr val="133880"/>
                </a:solidFill>
                <a:latin typeface="Arial" panose="020B0604020202020204" pitchFamily="34" charset="0"/>
              </a:rPr>
              <a:t>In entrambi i casi il sistema di conservazione informatico deve garantire l’accesso all’oggetto conservato, per il periodo prescritto dalla norma, indipendentemente dall’evolversi del contesto tecnologico. </a:t>
            </a:r>
          </a:p>
          <a:p>
            <a:pPr algn="just"/>
            <a:endParaRPr lang="it-IT" sz="2000" u="none" dirty="0" smtClean="0">
              <a:solidFill>
                <a:srgbClr val="133880"/>
              </a:solidFill>
              <a:latin typeface="Arial" panose="020B0604020202020204" pitchFamily="34" charset="0"/>
            </a:endParaRPr>
          </a:p>
          <a:p>
            <a:pPr marL="0" algn="just"/>
            <a:r>
              <a:rPr lang="it-IT" sz="2000" u="none" dirty="0" smtClean="0">
                <a:solidFill>
                  <a:srgbClr val="133880"/>
                </a:solidFill>
                <a:latin typeface="Arial" panose="020B0604020202020204" pitchFamily="34" charset="0"/>
              </a:rPr>
              <a:t>I documenti informatici, i dati e le informazioni possono essere conservati in cartelle intestate a ciascun cliente. Anche in caso di conservazione informatica, il sistema adottato può rimandare ad alcuni documenti conservati in formato cartaceo all’interno dello studio professionale. </a:t>
            </a:r>
            <a:endParaRPr lang="it-IT" sz="2000" u="none" dirty="0">
              <a:solidFill>
                <a:srgbClr val="133880"/>
              </a:solidFill>
              <a:latin typeface="Arial" panose="020B0604020202020204" pitchFamily="34" charset="0"/>
            </a:endParaRPr>
          </a:p>
          <a:p>
            <a:pPr lvl="1" algn="just">
              <a:lnSpc>
                <a:spcPct val="90000"/>
              </a:lnSpc>
              <a:spcBef>
                <a:spcPct val="20000"/>
              </a:spcBef>
              <a:buClr>
                <a:schemeClr val="accent2"/>
              </a:buClr>
              <a:buFont typeface="Arial"/>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30753008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448882" y="1268413"/>
            <a:ext cx="8676456" cy="5044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smtClean="0">
                <a:solidFill>
                  <a:srgbClr val="FB5D05"/>
                </a:solidFill>
                <a:latin typeface="Arial" panose="020B0604020202020204" pitchFamily="34" charset="0"/>
                <a:ea typeface="+mn-ea"/>
                <a:cs typeface="+mn-cs"/>
              </a:rPr>
              <a:t>Regola tecnica N.3: Conservazione dei dati e delle informazioni</a:t>
            </a:r>
            <a:endParaRPr kumimoji="1" lang="it-IT" sz="2200" dirty="0">
              <a:solidFill>
                <a:srgbClr val="FB5D05"/>
              </a:solidFill>
              <a:latin typeface="Arial" panose="020B0604020202020204" pitchFamily="34" charset="0"/>
              <a:ea typeface="+mn-ea"/>
              <a:cs typeface="+mn-cs"/>
            </a:endParaRPr>
          </a:p>
        </p:txBody>
      </p:sp>
      <p:sp>
        <p:nvSpPr>
          <p:cNvPr id="4099" name="Rectangle 3"/>
          <p:cNvSpPr txBox="1">
            <a:spLocks noChangeArrowheads="1"/>
          </p:cNvSpPr>
          <p:nvPr/>
        </p:nvSpPr>
        <p:spPr bwMode="auto">
          <a:xfrm>
            <a:off x="438944" y="1772816"/>
            <a:ext cx="82478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0" indent="0" algn="just" eaLnBrk="1" hangingPunct="1">
              <a:spcBef>
                <a:spcPct val="20000"/>
              </a:spcBef>
              <a:buClr>
                <a:srgbClr val="005BA6"/>
              </a:buClr>
              <a:defRPr/>
            </a:pPr>
            <a:r>
              <a:rPr lang="it-IT" sz="2000" u="none" dirty="0" smtClean="0">
                <a:solidFill>
                  <a:srgbClr val="133880"/>
                </a:solidFill>
                <a:latin typeface="Arial" panose="020B0604020202020204" pitchFamily="34" charset="0"/>
              </a:rPr>
              <a:t>CONSERVAZIONE NEGLI STUDI ASSOCIATI</a:t>
            </a:r>
          </a:p>
          <a:p>
            <a:pPr marL="0" indent="0" algn="just" eaLnBrk="1" hangingPunct="1">
              <a:spcBef>
                <a:spcPct val="20000"/>
              </a:spcBef>
              <a:buClr>
                <a:srgbClr val="005BA6"/>
              </a:buClr>
              <a:defRPr/>
            </a:pPr>
            <a:endParaRPr lang="it-IT" sz="2000" u="none" dirty="0" smtClean="0">
              <a:solidFill>
                <a:srgbClr val="133880"/>
              </a:solidFill>
              <a:latin typeface="Arial" panose="020B0604020202020204" pitchFamily="34" charset="0"/>
            </a:endParaRPr>
          </a:p>
          <a:p>
            <a:pPr marL="0" algn="just"/>
            <a:r>
              <a:rPr lang="it-IT" sz="2000" u="none" dirty="0" smtClean="0">
                <a:solidFill>
                  <a:srgbClr val="133880"/>
                </a:solidFill>
                <a:latin typeface="Arial" panose="020B0604020202020204" pitchFamily="34" charset="0"/>
              </a:rPr>
              <a:t>Potranno essere appositamente regolamentate, mediante idonee procedure interne, modalità organizzative che prevedano una funzione generale e accentrata di conservazione, per tutti i professionisti associati, sia dei dati raccolti per l’identificazione del cliente, dell’esecutore e del titolare effettivo, sia delle altre informazioni e/o documentazioni raccolte dal singolo professionista che riceve l’incarico ovvero dal responsabile della funzione antiriciclaggio. </a:t>
            </a:r>
          </a:p>
          <a:p>
            <a:pPr lvl="1"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lvl="1" algn="just">
              <a:lnSpc>
                <a:spcPct val="90000"/>
              </a:lnSpc>
              <a:spcBef>
                <a:spcPct val="20000"/>
              </a:spcBef>
              <a:buSzPct val="90000"/>
              <a:buFontTx/>
              <a:buChar char="-"/>
            </a:pPr>
            <a:endParaRPr lang="it-IT" sz="2000" u="none" dirty="0">
              <a:solidFill>
                <a:srgbClr val="133880"/>
              </a:solidFill>
              <a:latin typeface="Arial" panose="020B0604020202020204" pitchFamily="34" charset="0"/>
            </a:endParaRPr>
          </a:p>
          <a:p>
            <a:pPr algn="just">
              <a:lnSpc>
                <a:spcPct val="90000"/>
              </a:lnSpc>
              <a:spcBef>
                <a:spcPct val="20000"/>
              </a:spcBef>
              <a:buClr>
                <a:schemeClr val="bg1"/>
              </a:buClr>
              <a:buFont typeface="Wingdings" pitchFamily="2" charset="2"/>
              <a:buNone/>
            </a:pPr>
            <a:endParaRPr lang="it-IT" sz="2200" dirty="0">
              <a:solidFill>
                <a:schemeClr val="accent2"/>
              </a:solidFill>
            </a:endParaRPr>
          </a:p>
        </p:txBody>
      </p:sp>
    </p:spTree>
    <p:extLst>
      <p:ext uri="{BB962C8B-B14F-4D97-AF65-F5344CB8AC3E}">
        <p14:creationId xmlns:p14="http://schemas.microsoft.com/office/powerpoint/2010/main" val="31537051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642938" y="2564904"/>
            <a:ext cx="7772400" cy="2016125"/>
          </a:xfrm>
          <a:prstGeom prst="rect">
            <a:avLst/>
          </a:prstGeom>
        </p:spPr>
        <p:txBody>
          <a:bodyPr/>
          <a:lstStyle/>
          <a:p>
            <a:pPr algn="ctr" eaLnBrk="0" hangingPunct="0">
              <a:defRPr/>
            </a:pPr>
            <a:r>
              <a:rPr kumimoji="1" lang="it-IT" sz="4000" u="none" dirty="0">
                <a:solidFill>
                  <a:srgbClr val="FB5D05"/>
                </a:solidFill>
                <a:latin typeface="Arial" panose="020B0604020202020204" pitchFamily="34" charset="0"/>
              </a:rPr>
              <a:t>Registro </a:t>
            </a:r>
          </a:p>
          <a:p>
            <a:pPr algn="ctr" eaLnBrk="0" hangingPunct="0">
              <a:defRPr/>
            </a:pPr>
            <a:r>
              <a:rPr kumimoji="1" lang="it-IT" sz="4000" u="none" dirty="0">
                <a:solidFill>
                  <a:srgbClr val="FB5D05"/>
                </a:solidFill>
                <a:latin typeface="Arial" panose="020B0604020202020204" pitchFamily="34" charset="0"/>
              </a:rPr>
              <a:t>dei titolari effettivi</a:t>
            </a:r>
          </a:p>
        </p:txBody>
      </p:sp>
    </p:spTree>
    <p:extLst>
      <p:ext uri="{BB962C8B-B14F-4D97-AF65-F5344CB8AC3E}">
        <p14:creationId xmlns:p14="http://schemas.microsoft.com/office/powerpoint/2010/main" val="2163878587"/>
      </p:ext>
    </p:extLst>
  </p:cSld>
  <p:clrMapOvr>
    <a:masterClrMapping/>
  </p:clrMapOvr>
  <p:transition spd="med">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Obbligo di acquisizione e conservazione dati</a:t>
            </a:r>
          </a:p>
        </p:txBody>
      </p:sp>
      <p:sp>
        <p:nvSpPr>
          <p:cNvPr id="4099" name="Rectangle 3"/>
          <p:cNvSpPr txBox="1">
            <a:spLocks noChangeArrowheads="1"/>
          </p:cNvSpPr>
          <p:nvPr/>
        </p:nvSpPr>
        <p:spPr bwMode="auto">
          <a:xfrm>
            <a:off x="323528" y="1772816"/>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spcBef>
                <a:spcPct val="20000"/>
              </a:spcBef>
              <a:buClr>
                <a:srgbClr val="00448B"/>
              </a:buClr>
            </a:pPr>
            <a:r>
              <a:rPr lang="it-IT" sz="2000" b="1" u="none" dirty="0">
                <a:solidFill>
                  <a:srgbClr val="133880"/>
                </a:solidFill>
                <a:latin typeface="Arial" panose="020B0604020202020204" pitchFamily="34" charset="0"/>
              </a:rPr>
              <a:t>Imprese dotate di personalità giuridica tenute all’iscrizione nel Registro Imprese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Informazioni adeguate, accurate  e aggiornate sulla propria titolarità effettiva, da fornire ai soggetti obbligati</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A carico degli amministratori</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Sulla base di quanto risultante dalle scritture contabili e dai bilanci, dal libro dei soci, dalle comunicazioni relative all’assetto proprietario e al controllo dell’ente cui l’impresa è tenuta, dalle comunicazioni ricevute dai soci, da ogni altro dato a disposizione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Conservazione per un periodo non inferiore a cinque anni</a:t>
            </a:r>
          </a:p>
          <a:p>
            <a:pPr marL="342900" indent="-342900" algn="r">
              <a:spcBef>
                <a:spcPct val="20000"/>
              </a:spcBef>
              <a:buClr>
                <a:srgbClr val="00448B"/>
              </a:buClr>
            </a:pPr>
            <a:r>
              <a:rPr lang="it-IT" sz="2000" u="none" dirty="0">
                <a:solidFill>
                  <a:srgbClr val="133880"/>
                </a:solidFill>
                <a:latin typeface="Arial" panose="020B0604020202020204" pitchFamily="34" charset="0"/>
              </a:rPr>
              <a:t>(art. 22, comma 3)</a:t>
            </a:r>
          </a:p>
        </p:txBody>
      </p:sp>
    </p:spTree>
    <p:extLst>
      <p:ext uri="{BB962C8B-B14F-4D97-AF65-F5344CB8AC3E}">
        <p14:creationId xmlns:p14="http://schemas.microsoft.com/office/powerpoint/2010/main" val="6169153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Obbligo di acquisizione e conservazione dati</a:t>
            </a:r>
          </a:p>
        </p:txBody>
      </p:sp>
      <p:sp>
        <p:nvSpPr>
          <p:cNvPr id="4099" name="Rectangle 3"/>
          <p:cNvSpPr txBox="1">
            <a:spLocks noChangeArrowheads="1"/>
          </p:cNvSpPr>
          <p:nvPr/>
        </p:nvSpPr>
        <p:spPr bwMode="auto">
          <a:xfrm>
            <a:off x="323528" y="1988840"/>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spcBef>
                <a:spcPct val="20000"/>
              </a:spcBef>
              <a:buClr>
                <a:srgbClr val="00448B"/>
              </a:buClr>
            </a:pPr>
            <a:r>
              <a:rPr lang="it-IT" sz="2000" b="1" u="none" dirty="0">
                <a:solidFill>
                  <a:srgbClr val="133880"/>
                </a:solidFill>
                <a:latin typeface="Arial" panose="020B0604020202020204" pitchFamily="34" charset="0"/>
              </a:rPr>
              <a:t>Imprese dotate di personalità giuridica tenute all’iscrizione nel Registro Imprese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L’inerzia o il rifiuto ingiustificati del socio nel fornire agli amministratori le informazioni richieste o l’indicazione di informazioni palesemente fraudolente rendono inesercitabile il relativo diritto di voto e comportano l’impugnabilità ex 2377 c.c. delle deliberazioni eventualmente assunte con il suo voto determinante </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Si applicano in quanto compatibili gli artt. 120 e 122 TUF, 74 e 77 CAP e 2341 ter c.c.</a:t>
            </a:r>
          </a:p>
          <a:p>
            <a:pPr marL="342900" indent="-342900" algn="r">
              <a:spcBef>
                <a:spcPct val="20000"/>
              </a:spcBef>
              <a:buClr>
                <a:srgbClr val="00448B"/>
              </a:buClr>
            </a:pPr>
            <a:r>
              <a:rPr lang="it-IT" sz="2000" u="none" dirty="0">
                <a:solidFill>
                  <a:srgbClr val="133880"/>
                </a:solidFill>
                <a:latin typeface="Arial" panose="020B0604020202020204" pitchFamily="34" charset="0"/>
              </a:rPr>
              <a:t>(art. 22, comma 3)</a:t>
            </a:r>
          </a:p>
        </p:txBody>
      </p:sp>
    </p:spTree>
    <p:extLst>
      <p:ext uri="{BB962C8B-B14F-4D97-AF65-F5344CB8AC3E}">
        <p14:creationId xmlns:p14="http://schemas.microsoft.com/office/powerpoint/2010/main" val="23868201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idx="4294967295"/>
          </p:nvPr>
        </p:nvSpPr>
        <p:spPr bwMode="auto">
          <a:xfrm>
            <a:off x="323528" y="1268760"/>
            <a:ext cx="8713787" cy="503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kumimoji="1" lang="it-IT" sz="2200" dirty="0">
                <a:solidFill>
                  <a:srgbClr val="FB5D05"/>
                </a:solidFill>
                <a:latin typeface="Arial" panose="020B0604020202020204" pitchFamily="34" charset="0"/>
                <a:ea typeface="+mn-ea"/>
                <a:cs typeface="+mn-cs"/>
              </a:rPr>
              <a:t>Obbligo di acquisizione e conservazione dati</a:t>
            </a:r>
          </a:p>
        </p:txBody>
      </p:sp>
      <p:sp>
        <p:nvSpPr>
          <p:cNvPr id="4099" name="Rectangle 3"/>
          <p:cNvSpPr txBox="1">
            <a:spLocks noChangeArrowheads="1"/>
          </p:cNvSpPr>
          <p:nvPr/>
        </p:nvSpPr>
        <p:spPr bwMode="auto">
          <a:xfrm>
            <a:off x="323528" y="1772022"/>
            <a:ext cx="839152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marL="342900" indent="-342900" algn="just">
              <a:spcBef>
                <a:spcPct val="20000"/>
              </a:spcBef>
              <a:buClr>
                <a:srgbClr val="00448B"/>
              </a:buClr>
            </a:pPr>
            <a:r>
              <a:rPr lang="it-IT" sz="2000" b="1" u="none" dirty="0">
                <a:solidFill>
                  <a:srgbClr val="133880"/>
                </a:solidFill>
                <a:latin typeface="Arial" panose="020B0604020202020204" pitchFamily="34" charset="0"/>
              </a:rPr>
              <a:t>Persone giuridiche private, tenute all’iscrizione nel Registro delle persone giuridiche private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Informazioni adeguate, accurate  e aggiornate sulla propria titolarità effettiva, da fornire ai soggetti obbligati</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A carico del fondatore, ove in vita, ovvero dei soggetti cui è attribuita la rappresentanza e l’amministrazione dell’ente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Sulla base di quanto risultante dallo statuto, dall’atto costitutivo, dalle scritture contabili e da ogni altra comunicazione o dato a disposizione</a:t>
            </a:r>
          </a:p>
          <a:p>
            <a:pPr marL="342900" indent="-342900" algn="just">
              <a:spcBef>
                <a:spcPct val="20000"/>
              </a:spcBef>
              <a:buClr>
                <a:srgbClr val="00448B"/>
              </a:buClr>
              <a:buFontTx/>
              <a:buChar char="-"/>
            </a:pPr>
            <a:r>
              <a:rPr lang="it-IT" sz="2000" u="none" dirty="0">
                <a:solidFill>
                  <a:srgbClr val="133880"/>
                </a:solidFill>
                <a:latin typeface="Arial" panose="020B0604020202020204" pitchFamily="34" charset="0"/>
              </a:rPr>
              <a:t>Conservazione per un periodo non inferiore a cinque anni</a:t>
            </a:r>
          </a:p>
          <a:p>
            <a:pPr marL="342900" indent="-342900" algn="r">
              <a:spcBef>
                <a:spcPct val="20000"/>
              </a:spcBef>
              <a:buClr>
                <a:srgbClr val="00448B"/>
              </a:buClr>
            </a:pPr>
            <a:r>
              <a:rPr lang="it-IT" sz="2000" u="none" dirty="0">
                <a:solidFill>
                  <a:srgbClr val="133880"/>
                </a:solidFill>
                <a:latin typeface="Arial" panose="020B0604020202020204" pitchFamily="34" charset="0"/>
              </a:rPr>
              <a:t>(art. 22, commi 2 e 4)</a:t>
            </a:r>
          </a:p>
          <a:p>
            <a:pPr marL="342900" indent="-342900" algn="just">
              <a:spcBef>
                <a:spcPct val="20000"/>
              </a:spcBef>
              <a:buClr>
                <a:srgbClr val="00448B"/>
              </a:buClr>
            </a:pPr>
            <a:endParaRPr lang="it-IT" sz="2000" u="none" dirty="0">
              <a:solidFill>
                <a:srgbClr val="133880"/>
              </a:solidFill>
              <a:latin typeface="Arial" panose="020B0604020202020204" pitchFamily="34" charset="0"/>
            </a:endParaRPr>
          </a:p>
          <a:p>
            <a:pPr marL="342900" indent="-342900" algn="just">
              <a:spcBef>
                <a:spcPct val="20000"/>
              </a:spcBef>
              <a:buClr>
                <a:srgbClr val="00448B"/>
              </a:buClr>
              <a:buFont typeface="Arial" charset="0"/>
              <a:buChar char="-"/>
            </a:pPr>
            <a:endParaRPr lang="it-IT" sz="2000" u="none" dirty="0">
              <a:solidFill>
                <a:srgbClr val="005BA6"/>
              </a:solidFill>
            </a:endParaRPr>
          </a:p>
        </p:txBody>
      </p:sp>
    </p:spTree>
    <p:extLst>
      <p:ext uri="{BB962C8B-B14F-4D97-AF65-F5344CB8AC3E}">
        <p14:creationId xmlns:p14="http://schemas.microsoft.com/office/powerpoint/2010/main" val="18000376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Nl9gWpN8qVzBpwqCYfdkeH"/>
</p:tagLst>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17641</TotalTime>
  <Words>13789</Words>
  <Application>Microsoft Office PowerPoint</Application>
  <PresentationFormat>Presentazione su schermo (4:3)</PresentationFormat>
  <Paragraphs>1633</Paragraphs>
  <Slides>191</Slides>
  <Notes>160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191</vt:i4>
      </vt:variant>
    </vt:vector>
  </HeadingPairs>
  <TitlesOfParts>
    <vt:vector size="200" baseType="lpstr">
      <vt:lpstr>Arial Unicode MS</vt:lpstr>
      <vt:lpstr>Arial</vt:lpstr>
      <vt:lpstr>Calibri</vt:lpstr>
      <vt:lpstr>Calibri Light</vt:lpstr>
      <vt:lpstr>Courier New</vt:lpstr>
      <vt:lpstr>Times New Roman</vt:lpstr>
      <vt:lpstr>Wingdings</vt:lpstr>
      <vt:lpstr>Personalizza struttura</vt:lpstr>
      <vt:lpstr>1_Personalizza struttura</vt:lpstr>
      <vt:lpstr>Presentazione standard di PowerPoint</vt:lpstr>
      <vt:lpstr>REGOLE TECNICHE ANTIRICICLAGGIO</vt:lpstr>
      <vt:lpstr>LINEE GUIDA  ANTIRICICLAGGIO</vt:lpstr>
      <vt:lpstr>QUADRO NORMATIVO</vt:lpstr>
      <vt:lpstr>ADEMPIMENTI</vt:lpstr>
      <vt:lpstr>ADEMPIMENTI</vt:lpstr>
      <vt:lpstr>PRIVACY</vt:lpstr>
      <vt:lpstr>Presentazione standard di PowerPoint</vt:lpstr>
      <vt:lpstr>AUTOVALUTAZIONE DEL RISCHIO</vt:lpstr>
      <vt:lpstr>AUTOVALUTAZIONE DEL RISCHIO</vt:lpstr>
      <vt:lpstr>AUTOVALUTAZIONE DEL RISCHIO</vt:lpstr>
      <vt:lpstr>VALUTAZIONE DEL RISCHIO INERENTE</vt:lpstr>
      <vt:lpstr>ANALISI DELLE VULNERABILITÀ</vt:lpstr>
      <vt:lpstr>ANALISI DELLE VULNERABILITÀ</vt:lpstr>
      <vt:lpstr>ANALISI DELLE VULNERABILITÀ</vt:lpstr>
      <vt:lpstr>DETERMINAZIONE DEL RISCHIO RESIDUO E AZIONI DI MITIGAZIONE</vt:lpstr>
      <vt:lpstr>DETERMINAZIONE DEL RISCHIO RESIDUO E AZIONI DI MITIGAZIONE</vt:lpstr>
      <vt:lpstr>DETERMINAZIONE DEL RISCHIO RESIDUO E AZIONI DI MITIGAZIONE</vt:lpstr>
      <vt:lpstr>DETERMINAZIONE DEL RISCHIO RESIDUO E AZIONI DI MITIGAZIONE</vt:lpstr>
      <vt:lpstr>DETERMINAZIONE DEL RISCHIO RESIDUO E AZIONI DI MITIGAZIONE</vt:lpstr>
      <vt:lpstr>ESEMPIO</vt:lpstr>
      <vt:lpstr>ESEMPIO</vt:lpstr>
      <vt:lpstr>ESEMPIO</vt:lpstr>
      <vt:lpstr>Presentazione standard di PowerPoint</vt:lpstr>
      <vt:lpstr>Adeguata verifica della clientela: come</vt:lpstr>
      <vt:lpstr>Adeguata verifica della clientela: quando</vt:lpstr>
      <vt:lpstr>Prestazioni professionali (Regole Tecniche)</vt:lpstr>
      <vt:lpstr>Esclusioni</vt:lpstr>
      <vt:lpstr>Regola Tecnica N. 2: Adeguata verifica della clientela, Rischio inerente</vt:lpstr>
      <vt:lpstr>Presentazione standard di PowerPoint</vt:lpstr>
      <vt:lpstr>Presentazione standard di PowerPoint</vt:lpstr>
      <vt:lpstr>Tabella 1: prestazioni a rischio inerente non significativo </vt:lpstr>
      <vt:lpstr>Tabella 1: prestazioni a rischio inerente non significativo </vt:lpstr>
      <vt:lpstr>Tabella 1: prestazioni a rischio inerente non significativo </vt:lpstr>
      <vt:lpstr>Tabella 1: prestazioni a rischio inerente non significativo </vt:lpstr>
      <vt:lpstr>Tabella 1: prestazioni a rischio inerente non significativo </vt:lpstr>
      <vt:lpstr>Tabella 2: prestazioni a rischio inerente poco, significativo, abbastanza e molto significativo </vt:lpstr>
      <vt:lpstr>Tabella 2: prestazioni a rischio inerente poco, significativo, abbastanza e molto significativo </vt:lpstr>
      <vt:lpstr>In caso di pluralità di prestazioni rese allo stesso cliente, dovendo il rischio inerente rapportarsi ad un unico livello, si ritiene opportuno allineare il complesso delle prestazioni al grado di rischio più alto fra quelli singolarmente attribuibili alle singole tipologie professionali   Per le prestazioni professionali eventualmente non previste nelle tabelle 1 e 2, il soggetto obbligato assegnerà di volta in volta il relativo grado (e punteggio) di rischio inerente, a seguito di specifica valutazione  </vt:lpstr>
      <vt:lpstr>Regola Tecnica N. 2: Adeguata verifica della clientela, Rischio specifico</vt:lpstr>
      <vt:lpstr>Valutazione del rischio specifico, tabella A</vt:lpstr>
      <vt:lpstr>Valutazione del rischio specifico, tabella B</vt:lpstr>
      <vt:lpstr>Calcolo del rischio specifico</vt:lpstr>
      <vt:lpstr>Attribuzione del rischio specifico</vt:lpstr>
      <vt:lpstr>Determinazione del rischio effettivo</vt:lpstr>
      <vt:lpstr>Determinazione del rischio effettivo</vt:lpstr>
      <vt:lpstr>Contenuto dell’obbligo di adeguata verifica</vt:lpstr>
      <vt:lpstr>Delimitazione dell’obbligo di adeguata verifica</vt:lpstr>
      <vt:lpstr>Identificazione negli studi associati e nelle società tra professionisti</vt:lpstr>
      <vt:lpstr>Identificazione negli studi associati e nelle società tra professionisti</vt:lpstr>
      <vt:lpstr>Obblighi del cliente</vt:lpstr>
      <vt:lpstr>Identificazione del cliente e dell’esecutore</vt:lpstr>
      <vt:lpstr>Identificazione senza la presenza fisica del cliente</vt:lpstr>
      <vt:lpstr>Identificazione del titolare effettivo</vt:lpstr>
      <vt:lpstr>Verifica dell’identità del cliente, dell’esecutore e del titolare effettivo </vt:lpstr>
      <vt:lpstr>Acquisizione e valutazione di informazioni su scopo e natura della prestazione professionale </vt:lpstr>
      <vt:lpstr>Acquisizione e valutazione di informazioni su scopo e natura della prestazione professionale </vt:lpstr>
      <vt:lpstr>Esecuzione degli obblighi di adeguata verifica da parte di terzi</vt:lpstr>
      <vt:lpstr>Esecuzione degli obblighi di adeguata verifica da parte di terzi</vt:lpstr>
      <vt:lpstr>Controllo costante</vt:lpstr>
      <vt:lpstr>Controllo costante</vt:lpstr>
      <vt:lpstr>Presentazione standard di PowerPoint</vt:lpstr>
      <vt:lpstr>Quando</vt:lpstr>
      <vt:lpstr>Adeguata verifica semplificata</vt:lpstr>
      <vt:lpstr>Adeguata verifica semplificata</vt:lpstr>
      <vt:lpstr>Presentazione standard di PowerPoint</vt:lpstr>
      <vt:lpstr>Quando</vt:lpstr>
      <vt:lpstr>Come</vt:lpstr>
      <vt:lpstr>Indicatori di rischio</vt:lpstr>
      <vt:lpstr>Indicatori di rischio</vt:lpstr>
      <vt:lpstr>Indicatori di rischio</vt:lpstr>
      <vt:lpstr>Attenzione a </vt:lpstr>
      <vt:lpstr>Adempimenti</vt:lpstr>
      <vt:lpstr>Persone esposte politicamente (PEP)</vt:lpstr>
      <vt:lpstr>Persone esposte politicamente (PEP)</vt:lpstr>
      <vt:lpstr>Persone esposte politicamente (PEP)</vt:lpstr>
      <vt:lpstr>Familiari di PEP</vt:lpstr>
      <vt:lpstr>Persone con cui le PEP intrattengono notoriamente stretti legami</vt:lpstr>
      <vt:lpstr>Adempimenti</vt:lpstr>
      <vt:lpstr>Presentazione standard di PowerPoint</vt:lpstr>
      <vt:lpstr>Registrazione</vt:lpstr>
      <vt:lpstr>Presentazione standard di PowerPoint</vt:lpstr>
      <vt:lpstr>Finalità e tempo</vt:lpstr>
      <vt:lpstr>Oggetto dell’obbligo di conservazione</vt:lpstr>
      <vt:lpstr>Modalità di conservazione</vt:lpstr>
      <vt:lpstr>Modalità di conservazione</vt:lpstr>
      <vt:lpstr>Centro di servizi</vt:lpstr>
      <vt:lpstr>Fascicolo del cliente</vt:lpstr>
      <vt:lpstr>Fascicolo del cliente</vt:lpstr>
      <vt:lpstr>Fascicolo del cliente</vt:lpstr>
      <vt:lpstr>Regola tecnica N.3: Conservazione dei dati e delle informazioni</vt:lpstr>
      <vt:lpstr>Regola tecnica N.3: Conservazione dei dati e delle informazioni</vt:lpstr>
      <vt:lpstr>Regola tecnica N.3: Conservazione dei dati e delle informazioni</vt:lpstr>
      <vt:lpstr>Regola tecnica N.3: Conservazione dei dati e delle informazioni</vt:lpstr>
      <vt:lpstr>Regola tecnica N.3: Conservazione dei dati e delle informazioni</vt:lpstr>
      <vt:lpstr>Presentazione standard di PowerPoint</vt:lpstr>
      <vt:lpstr>Obbligo di acquisizione e conservazione dati</vt:lpstr>
      <vt:lpstr>Obbligo di acquisizione e conservazione dati</vt:lpstr>
      <vt:lpstr>Obbligo di acquisizione e conservazione dati</vt:lpstr>
      <vt:lpstr>Obbligo di acquisizione e conservazione dati</vt:lpstr>
      <vt:lpstr>Comunicazione titolari effettivi al Registro Imprese</vt:lpstr>
      <vt:lpstr>Accesso ai dati</vt:lpstr>
      <vt:lpstr>Decreto attuativo</vt:lpstr>
      <vt:lpstr>Consultazione del Registro e tracciabilità</vt:lpstr>
      <vt:lpstr>Titolare effettivo - Definizione</vt:lpstr>
      <vt:lpstr>Titolare effettivo di società di capitali</vt:lpstr>
      <vt:lpstr>Titolare effettivo di società di capitali</vt:lpstr>
      <vt:lpstr>Titolare effettivo di società di capitali</vt:lpstr>
      <vt:lpstr>Titolare effettivo di persone giuridiche private</vt:lpstr>
      <vt:lpstr>Titolare effettivo di trust</vt:lpstr>
      <vt:lpstr>Titolare effettivo di società di persone</vt:lpstr>
      <vt:lpstr>Presentazione standard di PowerPoint</vt:lpstr>
      <vt:lpstr>Formazione del personale</vt:lpstr>
      <vt:lpstr>Piano di formazione del CNDCEC</vt:lpstr>
      <vt:lpstr>Presentazione standard di PowerPoint</vt:lpstr>
      <vt:lpstr>Trasferimento di contante</vt:lpstr>
      <vt:lpstr>Soglie dal 1° gennaio 2016 (l. 208/2015) </vt:lpstr>
      <vt:lpstr>Soglie precedenti</vt:lpstr>
      <vt:lpstr>Libretti  di deposito bancari o postali</vt:lpstr>
      <vt:lpstr>Assegni</vt:lpstr>
      <vt:lpstr>Obblighi dei professionisti</vt:lpstr>
      <vt:lpstr>Inoltro telematico con SIAR</vt:lpstr>
      <vt:lpstr>Infrazione al divieto di  trasferimento di contanti</vt:lpstr>
      <vt:lpstr>Compensazioni</vt:lpstr>
      <vt:lpstr>Prelevamento dal proprio c/c bancario</vt:lpstr>
      <vt:lpstr>Pagamenti frazionati </vt:lpstr>
      <vt:lpstr>Pagamenti frazionati e «7 giorni» </vt:lpstr>
      <vt:lpstr>Pagamento di stipendi in tranches  </vt:lpstr>
      <vt:lpstr>Presentazione standard di PowerPoint</vt:lpstr>
      <vt:lpstr>Presentazione standard di PowerPoint</vt:lpstr>
      <vt:lpstr>Presentazione standard di PowerPoint</vt:lpstr>
      <vt:lpstr>Presentazione standard di PowerPoint</vt:lpstr>
      <vt:lpstr>Presentazione standard di PowerPoint</vt:lpstr>
      <vt:lpstr>Finalità normativa</vt:lpstr>
      <vt:lpstr>Riciclaggio </vt:lpstr>
      <vt:lpstr>Riciclaggio </vt:lpstr>
      <vt:lpstr>Finanziamento del terrorismo </vt:lpstr>
      <vt:lpstr>Finanziamento del terrorismo </vt:lpstr>
      <vt:lpstr>Segnalazione di operazione sospetta</vt:lpstr>
      <vt:lpstr>Sospetto</vt:lpstr>
      <vt:lpstr>Indicatori di anomalia e schemi di comportamenti anomali </vt:lpstr>
      <vt:lpstr>Norme transitorie (comunicato UIF) </vt:lpstr>
      <vt:lpstr>Norme transitorie (comunicato UIF) </vt:lpstr>
      <vt:lpstr>Norme transitorie (comunicato UIF) </vt:lpstr>
      <vt:lpstr>Presentazione standard di PowerPoint</vt:lpstr>
      <vt:lpstr>Presentazione standard di PowerPoint</vt:lpstr>
      <vt:lpstr>Presentazione standard di PowerPoint</vt:lpstr>
      <vt:lpstr>Presentazione standard di PowerPoint</vt:lpstr>
      <vt:lpstr>Com. UIF 23 aprile 2012 - Operatività connessa con le frodi nelle fatturazioni - Esempi</vt:lpstr>
      <vt:lpstr>Com. UIF 23 aprile 2012 - Operatività connessa con le frodi nelle fatturazioni – Esempi</vt:lpstr>
      <vt:lpstr>Quaderni dell’antiriciclaggio – aprile 2015</vt:lpstr>
      <vt:lpstr>Quaderni dell’antiriciclaggio – aprile 2015</vt:lpstr>
      <vt:lpstr>Esclusione</vt:lpstr>
      <vt:lpstr>Tempi della segnalazione</vt:lpstr>
      <vt:lpstr>Modalità di segnalazione</vt:lpstr>
      <vt:lpstr>Riservatezza</vt:lpstr>
      <vt:lpstr>Responsabilità</vt:lpstr>
      <vt:lpstr>Presentazione standard di PowerPoint</vt:lpstr>
      <vt:lpstr>Comunicazioni oggettive (art. 47)</vt:lpstr>
      <vt:lpstr>Istruzioni in materia di comunicazioni oggettive per intermediari finanziari</vt:lpstr>
      <vt:lpstr>Presentazione standard di PowerPoint</vt:lpstr>
      <vt:lpstr>Sistemi interni di segnalazione (art. 48)</vt:lpstr>
      <vt:lpstr>Sistemi interni di segnalazione (art. 48)</vt:lpstr>
      <vt:lpstr>Presentazione standard di PowerPoint</vt:lpstr>
      <vt:lpstr>Nuovo impianto sanzionatorio</vt:lpstr>
      <vt:lpstr>Successione di leggi nel tempo – sanzioni amministrative (art. 69)</vt:lpstr>
      <vt:lpstr>Applicazione della sanzione amministrativa in misura ridotta (art. 68)</vt:lpstr>
      <vt:lpstr>Criteri per l’applicazione delle sanzioni amministrative (art. 67)</vt:lpstr>
      <vt:lpstr>Criteri per l’applicazione delle sanzioni amministrative (art. 67)</vt:lpstr>
      <vt:lpstr>Fattispecie base e fattispecie qualificate (art. 67)</vt:lpstr>
      <vt:lpstr>Sanzioni penali (art. 55)</vt:lpstr>
      <vt:lpstr>Sanzioni penali (art. 55)</vt:lpstr>
      <vt:lpstr>Sanzioni penali (art. 55)</vt:lpstr>
      <vt:lpstr>Sanzioni amministrative (art. 56)</vt:lpstr>
      <vt:lpstr>Sanzioni amministrative (art. 57)</vt:lpstr>
      <vt:lpstr>Sanzioni amministrative (art. 58)</vt:lpstr>
      <vt:lpstr>Sanzioni amministrative (art. 58)</vt:lpstr>
      <vt:lpstr>Sanzioni amministrative (art. 63)</vt:lpstr>
      <vt:lpstr>Sanzioni amministrative (artt. 46 e 60)</vt:lpstr>
      <vt:lpstr>Sanzioni amministrative (art. 62)</vt:lpstr>
      <vt:lpstr>Sanzioni amministrative (art. 62)</vt:lpstr>
      <vt:lpstr>Misure ulteriori (art. 66)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Caf Do.C.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andrea.sciarretta</dc:creator>
  <cp:lastModifiedBy>studio Monasterolo</cp:lastModifiedBy>
  <cp:revision>1081</cp:revision>
  <cp:lastPrinted>2016-10-26T06:16:40Z</cp:lastPrinted>
  <dcterms:created xsi:type="dcterms:W3CDTF">2009-11-12T11:08:37Z</dcterms:created>
  <dcterms:modified xsi:type="dcterms:W3CDTF">2019-09-18T16:48:12Z</dcterms:modified>
</cp:coreProperties>
</file>