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70" r:id="rId6"/>
    <p:sldId id="271" r:id="rId7"/>
    <p:sldId id="274" r:id="rId8"/>
    <p:sldId id="257" r:id="rId9"/>
    <p:sldId id="258" r:id="rId10"/>
    <p:sldId id="259" r:id="rId11"/>
    <p:sldId id="262" r:id="rId12"/>
    <p:sldId id="263" r:id="rId13"/>
    <p:sldId id="267" r:id="rId14"/>
    <p:sldId id="268" r:id="rId15"/>
    <p:sldId id="269" r:id="rId16"/>
    <p:sldId id="284" r:id="rId17"/>
    <p:sldId id="275" r:id="rId18"/>
    <p:sldId id="276" r:id="rId19"/>
    <p:sldId id="277" r:id="rId20"/>
    <p:sldId id="278" r:id="rId21"/>
    <p:sldId id="279" r:id="rId22"/>
    <p:sldId id="281" r:id="rId23"/>
    <p:sldId id="282" r:id="rId24"/>
    <p:sldId id="283"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42" r:id="rId41"/>
    <p:sldId id="300" r:id="rId42"/>
    <p:sldId id="301" r:id="rId43"/>
    <p:sldId id="302" r:id="rId44"/>
    <p:sldId id="303" r:id="rId45"/>
    <p:sldId id="304" r:id="rId46"/>
    <p:sldId id="305" r:id="rId47"/>
    <p:sldId id="306" r:id="rId48"/>
    <p:sldId id="343"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 id="328" r:id="rId70"/>
    <p:sldId id="329" r:id="rId71"/>
    <p:sldId id="330" r:id="rId72"/>
    <p:sldId id="331" r:id="rId73"/>
    <p:sldId id="332" r:id="rId74"/>
    <p:sldId id="333" r:id="rId75"/>
    <p:sldId id="334" r:id="rId76"/>
    <p:sldId id="336" r:id="rId77"/>
    <p:sldId id="337" r:id="rId78"/>
    <p:sldId id="338" r:id="rId79"/>
    <p:sldId id="339" r:id="rId80"/>
    <p:sldId id="340" r:id="rId81"/>
    <p:sldId id="341" r:id="rId8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587756-F47F-430A-A139-C8A3629DEBC9}" v="35" dt="2022-04-15T17:27:07.778"/>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viewProps" Target="viewProp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microsoft.com/office/2015/10/relationships/revisionInfo" Target="revisionInfo.xml"/><Relationship Id="rId61" Type="http://schemas.openxmlformats.org/officeDocument/2006/relationships/slide" Target="slides/slide57.xml"/><Relationship Id="rId82" Type="http://schemas.openxmlformats.org/officeDocument/2006/relationships/slide" Target="slides/slide7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F6B523AC-4D15-44E4-92E0-F59AEAC0F184}" type="datetimeFigureOut">
              <a:rPr lang="it-IT" smtClean="0"/>
              <a:t>20/04/2022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5D61FCD-0A28-408D-AF4A-60C85BB74A0E}" type="slidenum">
              <a:rPr lang="it-IT" smtClean="0"/>
              <a:t>‹N›</a:t>
            </a:fld>
            <a:endParaRPr lang="it-IT"/>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7741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F6B523AC-4D15-44E4-92E0-F59AEAC0F184}" type="datetimeFigureOut">
              <a:rPr lang="it-IT" smtClean="0"/>
              <a:t>20/04/2022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5D61FCD-0A28-408D-AF4A-60C85BB74A0E}" type="slidenum">
              <a:rPr lang="it-IT" smtClean="0"/>
              <a:t>‹N›</a:t>
            </a:fld>
            <a:endParaRPr lang="it-IT"/>
          </a:p>
        </p:txBody>
      </p:sp>
    </p:spTree>
    <p:extLst>
      <p:ext uri="{BB962C8B-B14F-4D97-AF65-F5344CB8AC3E}">
        <p14:creationId xmlns:p14="http://schemas.microsoft.com/office/powerpoint/2010/main" val="373242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6B523AC-4D15-44E4-92E0-F59AEAC0F184}" type="datetimeFigureOut">
              <a:rPr lang="it-IT" smtClean="0"/>
              <a:t>20/04/2022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5D61FCD-0A28-408D-AF4A-60C85BB74A0E}" type="slidenum">
              <a:rPr lang="it-IT" smtClean="0"/>
              <a:t>‹N›</a:t>
            </a:fld>
            <a:endParaRPr lang="it-IT"/>
          </a:p>
        </p:txBody>
      </p:sp>
    </p:spTree>
    <p:extLst>
      <p:ext uri="{BB962C8B-B14F-4D97-AF65-F5344CB8AC3E}">
        <p14:creationId xmlns:p14="http://schemas.microsoft.com/office/powerpoint/2010/main" val="1894762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6B523AC-4D15-44E4-92E0-F59AEAC0F184}" type="datetimeFigureOut">
              <a:rPr lang="it-IT" smtClean="0"/>
              <a:t>20/04/2022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5D61FCD-0A28-408D-AF4A-60C85BB74A0E}" type="slidenum">
              <a:rPr lang="it-IT" smtClean="0"/>
              <a:t>‹N›</a:t>
            </a:fld>
            <a:endParaRPr lang="it-IT"/>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68220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6B523AC-4D15-44E4-92E0-F59AEAC0F184}" type="datetimeFigureOut">
              <a:rPr lang="it-IT" smtClean="0"/>
              <a:t>20/04/2022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5D61FCD-0A28-408D-AF4A-60C85BB74A0E}" type="slidenum">
              <a:rPr lang="it-IT" smtClean="0"/>
              <a:t>‹N›</a:t>
            </a:fld>
            <a:endParaRPr lang="it-IT"/>
          </a:p>
        </p:txBody>
      </p:sp>
    </p:spTree>
    <p:extLst>
      <p:ext uri="{BB962C8B-B14F-4D97-AF65-F5344CB8AC3E}">
        <p14:creationId xmlns:p14="http://schemas.microsoft.com/office/powerpoint/2010/main" val="2293774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6B523AC-4D15-44E4-92E0-F59AEAC0F184}" type="datetimeFigureOut">
              <a:rPr lang="it-IT" smtClean="0"/>
              <a:t>20/04/2022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5D61FCD-0A28-408D-AF4A-60C85BB74A0E}" type="slidenum">
              <a:rPr lang="it-IT" smtClean="0"/>
              <a:t>‹N›</a:t>
            </a:fld>
            <a:endParaRPr lang="it-IT"/>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17728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6B523AC-4D15-44E4-92E0-F59AEAC0F184}" type="datetimeFigureOut">
              <a:rPr lang="it-IT" smtClean="0"/>
              <a:t>20/04/2022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5D61FCD-0A28-408D-AF4A-60C85BB74A0E}" type="slidenum">
              <a:rPr lang="it-IT" smtClean="0"/>
              <a:t>‹N›</a:t>
            </a:fld>
            <a:endParaRPr lang="it-IT"/>
          </a:p>
        </p:txBody>
      </p:sp>
    </p:spTree>
    <p:extLst>
      <p:ext uri="{BB962C8B-B14F-4D97-AF65-F5344CB8AC3E}">
        <p14:creationId xmlns:p14="http://schemas.microsoft.com/office/powerpoint/2010/main" val="2002599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6B523AC-4D15-44E4-92E0-F59AEAC0F184}" type="datetimeFigureOut">
              <a:rPr lang="it-IT" smtClean="0"/>
              <a:t>20/04/2022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5D61FCD-0A28-408D-AF4A-60C85BB74A0E}" type="slidenum">
              <a:rPr lang="it-IT" smtClean="0"/>
              <a:t>‹N›</a:t>
            </a:fld>
            <a:endParaRPr lang="it-IT"/>
          </a:p>
        </p:txBody>
      </p:sp>
    </p:spTree>
    <p:extLst>
      <p:ext uri="{BB962C8B-B14F-4D97-AF65-F5344CB8AC3E}">
        <p14:creationId xmlns:p14="http://schemas.microsoft.com/office/powerpoint/2010/main" val="746866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6B523AC-4D15-44E4-92E0-F59AEAC0F184}" type="datetimeFigureOut">
              <a:rPr lang="it-IT" smtClean="0"/>
              <a:t>20/04/2022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5D61FCD-0A28-408D-AF4A-60C85BB74A0E}" type="slidenum">
              <a:rPr lang="it-IT" smtClean="0"/>
              <a:t>‹N›</a:t>
            </a:fld>
            <a:endParaRPr lang="it-IT"/>
          </a:p>
        </p:txBody>
      </p:sp>
    </p:spTree>
    <p:extLst>
      <p:ext uri="{BB962C8B-B14F-4D97-AF65-F5344CB8AC3E}">
        <p14:creationId xmlns:p14="http://schemas.microsoft.com/office/powerpoint/2010/main" val="3291473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6B523AC-4D15-44E4-92E0-F59AEAC0F184}" type="datetimeFigureOut">
              <a:rPr lang="it-IT" smtClean="0"/>
              <a:t>20/04/2022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5D61FCD-0A28-408D-AF4A-60C85BB74A0E}" type="slidenum">
              <a:rPr lang="it-IT" smtClean="0"/>
              <a:t>‹N›</a:t>
            </a:fld>
            <a:endParaRPr lang="it-IT"/>
          </a:p>
        </p:txBody>
      </p:sp>
    </p:spTree>
    <p:extLst>
      <p:ext uri="{BB962C8B-B14F-4D97-AF65-F5344CB8AC3E}">
        <p14:creationId xmlns:p14="http://schemas.microsoft.com/office/powerpoint/2010/main" val="2433728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6B523AC-4D15-44E4-92E0-F59AEAC0F184}" type="datetimeFigureOut">
              <a:rPr lang="it-IT" smtClean="0"/>
              <a:t>20/04/2022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5D61FCD-0A28-408D-AF4A-60C85BB74A0E}" type="slidenum">
              <a:rPr lang="it-IT" smtClean="0"/>
              <a:t>‹N›</a:t>
            </a:fld>
            <a:endParaRPr lang="it-IT"/>
          </a:p>
        </p:txBody>
      </p:sp>
    </p:spTree>
    <p:extLst>
      <p:ext uri="{BB962C8B-B14F-4D97-AF65-F5344CB8AC3E}">
        <p14:creationId xmlns:p14="http://schemas.microsoft.com/office/powerpoint/2010/main" val="1381806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F6B523AC-4D15-44E4-92E0-F59AEAC0F184}" type="datetimeFigureOut">
              <a:rPr lang="it-IT" smtClean="0"/>
              <a:t>20/04/2022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5D61FCD-0A28-408D-AF4A-60C85BB74A0E}" type="slidenum">
              <a:rPr lang="it-IT" smtClean="0"/>
              <a:t>‹N›</a:t>
            </a:fld>
            <a:endParaRPr lang="it-IT"/>
          </a:p>
        </p:txBody>
      </p:sp>
    </p:spTree>
    <p:extLst>
      <p:ext uri="{BB962C8B-B14F-4D97-AF65-F5344CB8AC3E}">
        <p14:creationId xmlns:p14="http://schemas.microsoft.com/office/powerpoint/2010/main" val="2534411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6B523AC-4D15-44E4-92E0-F59AEAC0F184}" type="datetimeFigureOut">
              <a:rPr lang="it-IT" smtClean="0"/>
              <a:t>20/04/2022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5D61FCD-0A28-408D-AF4A-60C85BB74A0E}" type="slidenum">
              <a:rPr lang="it-IT" smtClean="0"/>
              <a:t>‹N›</a:t>
            </a:fld>
            <a:endParaRPr lang="it-IT"/>
          </a:p>
        </p:txBody>
      </p:sp>
    </p:spTree>
    <p:extLst>
      <p:ext uri="{BB962C8B-B14F-4D97-AF65-F5344CB8AC3E}">
        <p14:creationId xmlns:p14="http://schemas.microsoft.com/office/powerpoint/2010/main" val="2972249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F6B523AC-4D15-44E4-92E0-F59AEAC0F184}" type="datetimeFigureOut">
              <a:rPr lang="it-IT" smtClean="0"/>
              <a:t>20/04/2022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5D61FCD-0A28-408D-AF4A-60C85BB74A0E}" type="slidenum">
              <a:rPr lang="it-IT" smtClean="0"/>
              <a:t>‹N›</a:t>
            </a:fld>
            <a:endParaRPr lang="it-IT"/>
          </a:p>
        </p:txBody>
      </p:sp>
    </p:spTree>
    <p:extLst>
      <p:ext uri="{BB962C8B-B14F-4D97-AF65-F5344CB8AC3E}">
        <p14:creationId xmlns:p14="http://schemas.microsoft.com/office/powerpoint/2010/main" val="188208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B523AC-4D15-44E4-92E0-F59AEAC0F184}" type="datetimeFigureOut">
              <a:rPr lang="it-IT" smtClean="0"/>
              <a:t>20/04/2022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5D61FCD-0A28-408D-AF4A-60C85BB74A0E}" type="slidenum">
              <a:rPr lang="it-IT" smtClean="0"/>
              <a:t>‹N›</a:t>
            </a:fld>
            <a:endParaRPr lang="it-IT"/>
          </a:p>
        </p:txBody>
      </p:sp>
    </p:spTree>
    <p:extLst>
      <p:ext uri="{BB962C8B-B14F-4D97-AF65-F5344CB8AC3E}">
        <p14:creationId xmlns:p14="http://schemas.microsoft.com/office/powerpoint/2010/main" val="2029079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6B523AC-4D15-44E4-92E0-F59AEAC0F184}" type="datetimeFigureOut">
              <a:rPr lang="it-IT" smtClean="0"/>
              <a:t>20/04/2022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5D61FCD-0A28-408D-AF4A-60C85BB74A0E}" type="slidenum">
              <a:rPr lang="it-IT" smtClean="0"/>
              <a:t>‹N›</a:t>
            </a:fld>
            <a:endParaRPr lang="it-IT"/>
          </a:p>
        </p:txBody>
      </p:sp>
    </p:spTree>
    <p:extLst>
      <p:ext uri="{BB962C8B-B14F-4D97-AF65-F5344CB8AC3E}">
        <p14:creationId xmlns:p14="http://schemas.microsoft.com/office/powerpoint/2010/main" val="3413359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6B523AC-4D15-44E4-92E0-F59AEAC0F184}" type="datetimeFigureOut">
              <a:rPr lang="it-IT" smtClean="0"/>
              <a:t>20/04/2022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5D61FCD-0A28-408D-AF4A-60C85BB74A0E}" type="slidenum">
              <a:rPr lang="it-IT" smtClean="0"/>
              <a:t>‹N›</a:t>
            </a:fld>
            <a:endParaRPr lang="it-IT"/>
          </a:p>
        </p:txBody>
      </p:sp>
    </p:spTree>
    <p:extLst>
      <p:ext uri="{BB962C8B-B14F-4D97-AF65-F5344CB8AC3E}">
        <p14:creationId xmlns:p14="http://schemas.microsoft.com/office/powerpoint/2010/main" val="1859711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6B523AC-4D15-44E4-92E0-F59AEAC0F184}" type="datetimeFigureOut">
              <a:rPr lang="it-IT" smtClean="0"/>
              <a:t>20/04/2022</a:t>
            </a:fld>
            <a:endParaRPr lang="it-IT"/>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it-IT"/>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F5D61FCD-0A28-408D-AF4A-60C85BB74A0E}" type="slidenum">
              <a:rPr lang="it-IT" smtClean="0"/>
              <a:t>‹N›</a:t>
            </a:fld>
            <a:endParaRPr lang="it-IT"/>
          </a:p>
        </p:txBody>
      </p:sp>
    </p:spTree>
    <p:extLst>
      <p:ext uri="{BB962C8B-B14F-4D97-AF65-F5344CB8AC3E}">
        <p14:creationId xmlns:p14="http://schemas.microsoft.com/office/powerpoint/2010/main" val="37542156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onefiscale.wolterskluwer.it/normativa/10LX0000924671SOMM?pathId=87e0957efa2b9" TargetMode="External"/><Relationship Id="rId2" Type="http://schemas.openxmlformats.org/officeDocument/2006/relationships/hyperlink" Target="https://onefiscale.wolterskluwer.it/normativa/10LX0000921671ART111?pathId=87e0957efa2b9" TargetMode="External"/><Relationship Id="rId1" Type="http://schemas.openxmlformats.org/officeDocument/2006/relationships/slideLayout" Target="../slideLayouts/slideLayout2.xml"/><Relationship Id="rId4" Type="http://schemas.openxmlformats.org/officeDocument/2006/relationships/hyperlink" Target="https://onefiscale.wolterskluwer.it/document/05AC00001700?pathId=87e0957efa2b9"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C7E3CB-5BA5-4966-A590-6E89F72F871D}"/>
              </a:ext>
            </a:extLst>
          </p:cNvPr>
          <p:cNvSpPr>
            <a:spLocks noGrp="1"/>
          </p:cNvSpPr>
          <p:nvPr>
            <p:ph type="ctrTitle"/>
          </p:nvPr>
        </p:nvSpPr>
        <p:spPr>
          <a:xfrm>
            <a:off x="684212" y="685799"/>
            <a:ext cx="8515206" cy="2971801"/>
          </a:xfrm>
        </p:spPr>
        <p:txBody>
          <a:bodyPr/>
          <a:lstStyle/>
          <a:p>
            <a:pPr algn="ctr"/>
            <a:r>
              <a:rPr lang="it-IT" dirty="0"/>
              <a:t>Bilancio d’esercizio: </a:t>
            </a:r>
            <a:br>
              <a:rPr lang="it-IT" dirty="0"/>
            </a:br>
            <a:r>
              <a:rPr lang="it-IT" dirty="0"/>
              <a:t>le novità per l’esercizio 2021</a:t>
            </a:r>
          </a:p>
        </p:txBody>
      </p:sp>
      <p:sp>
        <p:nvSpPr>
          <p:cNvPr id="3" name="Sottotitolo 2">
            <a:extLst>
              <a:ext uri="{FF2B5EF4-FFF2-40B4-BE49-F238E27FC236}">
                <a16:creationId xmlns:a16="http://schemas.microsoft.com/office/drawing/2014/main" id="{82F364F3-A501-4164-85DE-157D4091E092}"/>
              </a:ext>
            </a:extLst>
          </p:cNvPr>
          <p:cNvSpPr>
            <a:spLocks noGrp="1"/>
          </p:cNvSpPr>
          <p:nvPr>
            <p:ph type="subTitle" idx="1"/>
          </p:nvPr>
        </p:nvSpPr>
        <p:spPr/>
        <p:txBody>
          <a:bodyPr/>
          <a:lstStyle/>
          <a:p>
            <a:r>
              <a:rPr lang="it-IT" dirty="0"/>
              <a:t>Salerno	21 aprile 2022</a:t>
            </a:r>
          </a:p>
          <a:p>
            <a:endParaRPr lang="it-IT" dirty="0"/>
          </a:p>
          <a:p>
            <a:r>
              <a:rPr lang="it-IT" dirty="0"/>
              <a:t>	dott. Salvatore Giordano</a:t>
            </a:r>
          </a:p>
        </p:txBody>
      </p:sp>
    </p:spTree>
    <p:extLst>
      <p:ext uri="{BB962C8B-B14F-4D97-AF65-F5344CB8AC3E}">
        <p14:creationId xmlns:p14="http://schemas.microsoft.com/office/powerpoint/2010/main" val="588644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38BFBF-C6CC-4AD6-BC0A-C88215F79E06}"/>
              </a:ext>
            </a:extLst>
          </p:cNvPr>
          <p:cNvSpPr>
            <a:spLocks noGrp="1"/>
          </p:cNvSpPr>
          <p:nvPr>
            <p:ph type="title"/>
          </p:nvPr>
        </p:nvSpPr>
        <p:spPr>
          <a:xfrm>
            <a:off x="558377" y="6216241"/>
            <a:ext cx="8534400" cy="415721"/>
          </a:xfrm>
        </p:spPr>
        <p:txBody>
          <a:bodyPr>
            <a:normAutofit fontScale="90000"/>
          </a:bodyPr>
          <a:lstStyle/>
          <a:p>
            <a:pPr algn="ctr"/>
            <a:r>
              <a:rPr lang="it-IT" dirty="0"/>
              <a:t>Le norme di riferimento</a:t>
            </a:r>
          </a:p>
        </p:txBody>
      </p:sp>
      <p:sp>
        <p:nvSpPr>
          <p:cNvPr id="3" name="Segnaposto contenuto 2">
            <a:extLst>
              <a:ext uri="{FF2B5EF4-FFF2-40B4-BE49-F238E27FC236}">
                <a16:creationId xmlns:a16="http://schemas.microsoft.com/office/drawing/2014/main" id="{E716A5AB-5B6E-403A-BE2A-959A431B1918}"/>
              </a:ext>
            </a:extLst>
          </p:cNvPr>
          <p:cNvSpPr>
            <a:spLocks noGrp="1"/>
          </p:cNvSpPr>
          <p:nvPr>
            <p:ph idx="1"/>
          </p:nvPr>
        </p:nvSpPr>
        <p:spPr>
          <a:xfrm>
            <a:off x="684212" y="159391"/>
            <a:ext cx="9256742" cy="6056850"/>
          </a:xfrm>
        </p:spPr>
        <p:txBody>
          <a:bodyPr>
            <a:normAutofit fontScale="25000" lnSpcReduction="20000"/>
          </a:bodyPr>
          <a:lstStyle/>
          <a:p>
            <a:pPr algn="just"/>
            <a:r>
              <a:rPr lang="it-IT" sz="6400" dirty="0"/>
              <a:t>Tutte le società di capitali potranno coprire le perdite generatesi nel corso dell'esercizio 2021 entro l'approvazione del bilancio relativo all'esercizio 2026.</a:t>
            </a:r>
          </a:p>
          <a:p>
            <a:pPr algn="just"/>
            <a:r>
              <a:rPr lang="it-IT" sz="6400" dirty="0"/>
              <a:t>Non opererà nel corso del 2022 l'eventuale causa di scioglimento per perdite generate nell'esercizio 2021.</a:t>
            </a:r>
          </a:p>
          <a:p>
            <a:pPr algn="just"/>
            <a:r>
              <a:rPr lang="it-IT" sz="6400" dirty="0"/>
              <a:t>Come per le perdite prodotte nell'esercizio in corso al 31 dicembre 2020 quindi, anche le perdite (covid e non) imputabili all'esercizio in corso al 31 dicembre 2021 potranno essere recuperate entro il quinto esercizio successivo.</a:t>
            </a:r>
          </a:p>
          <a:p>
            <a:pPr algn="just"/>
            <a:r>
              <a:rPr lang="it-IT" sz="6400" dirty="0"/>
              <a:t>Il decreto di conversione del dl 228/2021 (cd Milleproroghe) introduce un apposito slittamento dei termini in merito alla copertura delle perdite delle srl, spa, sapa, cooperative.</a:t>
            </a:r>
          </a:p>
          <a:p>
            <a:pPr algn="just"/>
            <a:r>
              <a:rPr lang="it-IT" sz="6400" dirty="0"/>
              <a:t>Lo fa attraverso l'art. 3, comma 1-ter (proroga dei termini in materia economica e finanziaria) che modifica l'art. 6 comma 1 del dl 8 aprile 2020 n. 23 convertito con modificazioni dalla legge 5 giugno 2020 n. 40.</a:t>
            </a:r>
          </a:p>
          <a:p>
            <a:pPr algn="just"/>
            <a:r>
              <a:rPr lang="it-IT" sz="6400" dirty="0"/>
              <a:t>Come visto, si prevede che per le perdite civilistiche emerse nell'esercizio in corso al 31 dicembre 2021 «non si applicano gli articoli 2446, secondo e terzo comma, 2447, 2482 bis, quarto quinto e sesto comma , e 2482- ter del codice civile e non opera la causa di scioglimento delle società per riduzione o perdita del capitale di cui all'art. 2484, comma 1, n. 4 e 2545 –</a:t>
            </a:r>
            <a:r>
              <a:rPr lang="it-IT" sz="6400" dirty="0" err="1"/>
              <a:t>duedecies</a:t>
            </a:r>
            <a:r>
              <a:rPr lang="it-IT" sz="6400" dirty="0"/>
              <a:t>, del codice civile».</a:t>
            </a:r>
          </a:p>
          <a:p>
            <a:pPr algn="just"/>
            <a:r>
              <a:rPr lang="it-IT" sz="6400" dirty="0"/>
              <a:t>Così come per il 2020 anche per il 2021 non si fa riferimento alle perdite generatesi nell'esercizio solare ma all'esercizio in corso al 31/12/2021.</a:t>
            </a:r>
          </a:p>
          <a:p>
            <a:endParaRPr lang="it-IT" sz="6400" dirty="0"/>
          </a:p>
        </p:txBody>
      </p:sp>
    </p:spTree>
    <p:extLst>
      <p:ext uri="{BB962C8B-B14F-4D97-AF65-F5344CB8AC3E}">
        <p14:creationId xmlns:p14="http://schemas.microsoft.com/office/powerpoint/2010/main" val="2628955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620ACB-6A64-465E-92F5-EF9C6FC0AE34}"/>
              </a:ext>
            </a:extLst>
          </p:cNvPr>
          <p:cNvSpPr>
            <a:spLocks noGrp="1"/>
          </p:cNvSpPr>
          <p:nvPr>
            <p:ph type="title"/>
          </p:nvPr>
        </p:nvSpPr>
        <p:spPr>
          <a:xfrm>
            <a:off x="684212" y="6006517"/>
            <a:ext cx="8534400" cy="412755"/>
          </a:xfrm>
        </p:spPr>
        <p:txBody>
          <a:bodyPr>
            <a:normAutofit fontScale="90000"/>
          </a:bodyPr>
          <a:lstStyle/>
          <a:p>
            <a:pPr algn="ctr"/>
            <a:r>
              <a:rPr lang="it-IT" sz="2600" dirty="0"/>
              <a:t>Le norme di riferimento</a:t>
            </a:r>
          </a:p>
        </p:txBody>
      </p:sp>
      <p:sp>
        <p:nvSpPr>
          <p:cNvPr id="3" name="Segnaposto contenuto 2">
            <a:extLst>
              <a:ext uri="{FF2B5EF4-FFF2-40B4-BE49-F238E27FC236}">
                <a16:creationId xmlns:a16="http://schemas.microsoft.com/office/drawing/2014/main" id="{8CF4A07B-FEE7-49B7-94A4-D41F0687BE17}"/>
              </a:ext>
            </a:extLst>
          </p:cNvPr>
          <p:cNvSpPr>
            <a:spLocks noGrp="1"/>
          </p:cNvSpPr>
          <p:nvPr>
            <p:ph idx="1"/>
          </p:nvPr>
        </p:nvSpPr>
        <p:spPr>
          <a:xfrm>
            <a:off x="684212" y="267855"/>
            <a:ext cx="8534400" cy="5587661"/>
          </a:xfrm>
        </p:spPr>
        <p:txBody>
          <a:bodyPr>
            <a:normAutofit/>
          </a:bodyPr>
          <a:lstStyle/>
          <a:p>
            <a:pPr algn="just"/>
            <a:r>
              <a:rPr lang="it-IT" b="0" i="0" dirty="0">
                <a:solidFill>
                  <a:srgbClr val="000000"/>
                </a:solidFill>
                <a:effectLst/>
                <a:latin typeface="Lato" panose="020F0502020204030203" pitchFamily="34" charset="0"/>
              </a:rPr>
              <a:t>Da ciò consegue che anche dei nuovi termini di proroga potranno beneficiare le società con esercizi a cavallo d'anno, a condizione che il termine del 31/12/2021 rientri nel corso dell'esercizio.</a:t>
            </a:r>
          </a:p>
          <a:p>
            <a:pPr algn="just"/>
            <a:r>
              <a:rPr lang="it-IT" b="0" i="0" dirty="0">
                <a:solidFill>
                  <a:srgbClr val="000000"/>
                </a:solidFill>
                <a:effectLst/>
                <a:latin typeface="Lato" panose="020F0502020204030203" pitchFamily="34" charset="0"/>
              </a:rPr>
              <a:t>Della sospensione, quindi, potranno beneficiare anche le società con esercizio attualmente aperto come ad esempio quelle con esercizio sociale 1° luglio 2021 - 30 giugno 2022.</a:t>
            </a:r>
          </a:p>
          <a:p>
            <a:pPr algn="just"/>
            <a:r>
              <a:rPr lang="it-IT" b="0" i="0" dirty="0">
                <a:solidFill>
                  <a:srgbClr val="000000"/>
                </a:solidFill>
                <a:effectLst/>
                <a:latin typeface="Lato" panose="020F0502020204030203" pitchFamily="34" charset="0"/>
              </a:rPr>
              <a:t>Il quinquennio per la copertura delle perdite 2021 sarà autonomo rispetto a quello entro il quale dovranno essere «coperte» le perdite relative al 2020.</a:t>
            </a:r>
          </a:p>
          <a:p>
            <a:pPr algn="just"/>
            <a:r>
              <a:rPr lang="it-IT" b="0" i="0" dirty="0">
                <a:solidFill>
                  <a:srgbClr val="000000"/>
                </a:solidFill>
                <a:effectLst/>
                <a:latin typeface="Lato" panose="020F0502020204030203" pitchFamily="34" charset="0"/>
              </a:rPr>
              <a:t>Ne deriva che mentre le prime (perdite 2020) dovranno essere recuperate entro l'approvazione del bilancio relativo al 2025 (cioè nella primavera del 2026) le seconde (perdite 2021) potranno essere «ridotte a meno di un terzo del capitale» entro l'approvazione del bilancio 2026 e quindi entro i mesi di aprile - giugno 2027 in relazione all'assemblea che andrà ad approvare i risultati dell'esercizio 2026.</a:t>
            </a:r>
          </a:p>
          <a:p>
            <a:endParaRPr lang="it-IT" dirty="0"/>
          </a:p>
        </p:txBody>
      </p:sp>
    </p:spTree>
    <p:extLst>
      <p:ext uri="{BB962C8B-B14F-4D97-AF65-F5344CB8AC3E}">
        <p14:creationId xmlns:p14="http://schemas.microsoft.com/office/powerpoint/2010/main" val="1091358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BCC2EE-5AA2-4CDA-ADF8-5219B9F5D658}"/>
              </a:ext>
            </a:extLst>
          </p:cNvPr>
          <p:cNvSpPr>
            <a:spLocks noGrp="1"/>
          </p:cNvSpPr>
          <p:nvPr>
            <p:ph type="title"/>
          </p:nvPr>
        </p:nvSpPr>
        <p:spPr>
          <a:xfrm>
            <a:off x="759713" y="5819418"/>
            <a:ext cx="8534400" cy="535708"/>
          </a:xfrm>
        </p:spPr>
        <p:txBody>
          <a:bodyPr>
            <a:normAutofit fontScale="90000"/>
          </a:bodyPr>
          <a:lstStyle/>
          <a:p>
            <a:pPr algn="ctr"/>
            <a:r>
              <a:rPr lang="it-IT" dirty="0"/>
              <a:t>I limiti applicativi della norma</a:t>
            </a:r>
          </a:p>
        </p:txBody>
      </p:sp>
      <p:sp>
        <p:nvSpPr>
          <p:cNvPr id="3" name="Segnaposto contenuto 2">
            <a:extLst>
              <a:ext uri="{FF2B5EF4-FFF2-40B4-BE49-F238E27FC236}">
                <a16:creationId xmlns:a16="http://schemas.microsoft.com/office/drawing/2014/main" id="{2CB03F15-5E22-437A-9662-B84C280A5E7C}"/>
              </a:ext>
            </a:extLst>
          </p:cNvPr>
          <p:cNvSpPr>
            <a:spLocks noGrp="1"/>
          </p:cNvSpPr>
          <p:nvPr>
            <p:ph idx="1"/>
          </p:nvPr>
        </p:nvSpPr>
        <p:spPr>
          <a:xfrm>
            <a:off x="684212" y="295564"/>
            <a:ext cx="8534400" cy="5383783"/>
          </a:xfrm>
        </p:spPr>
        <p:txBody>
          <a:bodyPr>
            <a:normAutofit fontScale="92500" lnSpcReduction="20000"/>
          </a:bodyPr>
          <a:lstStyle/>
          <a:p>
            <a:pPr algn="just"/>
            <a:r>
              <a:rPr lang="it-IT" sz="1900" b="0" i="0" dirty="0">
                <a:solidFill>
                  <a:srgbClr val="000000"/>
                </a:solidFill>
                <a:effectLst/>
                <a:latin typeface="Lato" panose="020F0502020204030203" pitchFamily="34" charset="0"/>
              </a:rPr>
              <a:t>Anche la sterilizzazione delle perdite 2021 opera esclusivamente al fine di sospendere gli obblighi di riduzione del capitale o di ricapitalizzazione (previsti dagli artt. 2446 e 2447 per le spa e 2482 bis e ter per le srl) nonché la causa di scioglimento della società (prevista dall'art. 2484, comma 1, n. 4 per le srl e le spa e dell'articolo 2545 –</a:t>
            </a:r>
            <a:r>
              <a:rPr lang="it-IT" sz="1900" b="0" i="0" dirty="0" err="1">
                <a:solidFill>
                  <a:srgbClr val="000000"/>
                </a:solidFill>
                <a:effectLst/>
                <a:latin typeface="Lato" panose="020F0502020204030203" pitchFamily="34" charset="0"/>
              </a:rPr>
              <a:t>duedecies</a:t>
            </a:r>
            <a:r>
              <a:rPr lang="it-IT" sz="1900" b="0" i="0" dirty="0">
                <a:solidFill>
                  <a:srgbClr val="000000"/>
                </a:solidFill>
                <a:effectLst/>
                <a:latin typeface="Lato" panose="020F0502020204030203" pitchFamily="34" charset="0"/>
              </a:rPr>
              <a:t> c.c. per le cooperative).</a:t>
            </a:r>
          </a:p>
          <a:p>
            <a:pPr algn="just"/>
            <a:r>
              <a:rPr lang="it-IT" sz="1900" b="0" i="0" dirty="0">
                <a:solidFill>
                  <a:srgbClr val="000000"/>
                </a:solidFill>
                <a:effectLst/>
                <a:latin typeface="Lato" panose="020F0502020204030203" pitchFamily="34" charset="0"/>
              </a:rPr>
              <a:t>Tale sterilizzazione non ha quindi effetti sulle altri articoli che il codice fa derivare dalla produzione di perdite.</a:t>
            </a:r>
          </a:p>
          <a:p>
            <a:pPr algn="l"/>
            <a:r>
              <a:rPr lang="it-IT" sz="1900" b="0" i="0" dirty="0">
                <a:solidFill>
                  <a:srgbClr val="000000"/>
                </a:solidFill>
                <a:effectLst/>
                <a:latin typeface="Lato" panose="020F0502020204030203" pitchFamily="34" charset="0"/>
              </a:rPr>
              <a:t>Ne consegue ad esempio che:</a:t>
            </a:r>
          </a:p>
          <a:p>
            <a:pPr algn="just"/>
            <a:r>
              <a:rPr lang="it-IT" sz="1900" b="0" i="0" dirty="0">
                <a:solidFill>
                  <a:srgbClr val="000000"/>
                </a:solidFill>
                <a:effectLst/>
                <a:latin typeface="Lato" panose="020F0502020204030203" pitchFamily="34" charset="0"/>
              </a:rPr>
              <a:t>1) se la perdita «erode» il capitale sociale la società </a:t>
            </a:r>
            <a:r>
              <a:rPr lang="it-IT" sz="1900" b="1" i="0" dirty="0">
                <a:solidFill>
                  <a:srgbClr val="000000"/>
                </a:solidFill>
                <a:effectLst/>
                <a:latin typeface="Lato" panose="020F0502020204030203" pitchFamily="34" charset="0"/>
              </a:rPr>
              <a:t>non potrà provvedere alla distribuzione di dividendi </a:t>
            </a:r>
            <a:r>
              <a:rPr lang="it-IT" sz="1900" b="0" i="0" dirty="0">
                <a:solidFill>
                  <a:srgbClr val="000000"/>
                </a:solidFill>
                <a:effectLst/>
                <a:latin typeface="Lato" panose="020F0502020204030203" pitchFamily="34" charset="0"/>
              </a:rPr>
              <a:t>fino a che il capitale non sia reintegrato o ridotto in misura corrispondente (art. 2433 </a:t>
            </a:r>
            <a:r>
              <a:rPr lang="it-IT" sz="1900" b="0" i="0" dirty="0" err="1">
                <a:solidFill>
                  <a:srgbClr val="000000"/>
                </a:solidFill>
                <a:effectLst/>
                <a:latin typeface="Lato" panose="020F0502020204030203" pitchFamily="34" charset="0"/>
              </a:rPr>
              <a:t>c.c</a:t>
            </a:r>
            <a:r>
              <a:rPr lang="it-IT" sz="1900" b="0" i="0" dirty="0">
                <a:solidFill>
                  <a:srgbClr val="000000"/>
                </a:solidFill>
                <a:effectLst/>
                <a:latin typeface="Lato" panose="020F0502020204030203" pitchFamily="34" charset="0"/>
              </a:rPr>
              <a:t>, comma 3°);</a:t>
            </a:r>
          </a:p>
          <a:p>
            <a:pPr algn="just"/>
            <a:r>
              <a:rPr lang="it-IT" sz="1900" b="0" i="0" dirty="0">
                <a:solidFill>
                  <a:srgbClr val="000000"/>
                </a:solidFill>
                <a:effectLst/>
                <a:latin typeface="Lato" panose="020F0502020204030203" pitchFamily="34" charset="0"/>
              </a:rPr>
              <a:t>2) le perdite modificano i limiti previsti dall'art. 2412 c.c. entro i quali le società per azioni è legittimata </a:t>
            </a:r>
            <a:r>
              <a:rPr lang="it-IT" sz="1900" b="1" i="0" dirty="0">
                <a:solidFill>
                  <a:srgbClr val="000000"/>
                </a:solidFill>
                <a:effectLst/>
                <a:latin typeface="Lato" panose="020F0502020204030203" pitchFamily="34" charset="0"/>
              </a:rPr>
              <a:t>all'emissione dei prestiti obbligazionari </a:t>
            </a:r>
            <a:r>
              <a:rPr lang="it-IT" sz="1900" b="0" i="0" dirty="0">
                <a:solidFill>
                  <a:srgbClr val="000000"/>
                </a:solidFill>
                <a:effectLst/>
                <a:latin typeface="Lato" panose="020F0502020204030203" pitchFamily="34" charset="0"/>
              </a:rPr>
              <a:t>(pari al doppio del capitale sociale);</a:t>
            </a:r>
          </a:p>
          <a:p>
            <a:pPr algn="just"/>
            <a:r>
              <a:rPr lang="it-IT" sz="1900" b="0" i="0" dirty="0">
                <a:solidFill>
                  <a:srgbClr val="000000"/>
                </a:solidFill>
                <a:effectLst/>
                <a:latin typeface="Lato" panose="020F0502020204030203" pitchFamily="34" charset="0"/>
              </a:rPr>
              <a:t>3) la perdita incide sulla </a:t>
            </a:r>
            <a:r>
              <a:rPr lang="it-IT" sz="1900" b="1" i="0" dirty="0">
                <a:solidFill>
                  <a:srgbClr val="000000"/>
                </a:solidFill>
                <a:effectLst/>
                <a:latin typeface="Lato" panose="020F0502020204030203" pitchFamily="34" charset="0"/>
              </a:rPr>
              <a:t>necessità di reintegrare la riserva legale </a:t>
            </a:r>
            <a:r>
              <a:rPr lang="it-IT" sz="1900" b="0" i="0" dirty="0">
                <a:solidFill>
                  <a:srgbClr val="000000"/>
                </a:solidFill>
                <a:effectLst/>
                <a:latin typeface="Lato" panose="020F0502020204030203" pitchFamily="34" charset="0"/>
              </a:rPr>
              <a:t>(che deve raggiungere il quinto del capitale sociale, ex art. 2430 c.c.).</a:t>
            </a:r>
          </a:p>
          <a:p>
            <a:pPr algn="just"/>
            <a:r>
              <a:rPr lang="it-IT" sz="1900" b="0" i="0" dirty="0">
                <a:solidFill>
                  <a:srgbClr val="000000"/>
                </a:solidFill>
                <a:effectLst/>
                <a:latin typeface="Lato" panose="020F0502020204030203" pitchFamily="34" charset="0"/>
              </a:rPr>
              <a:t>L'effettiva consistenza del capitale, al netto di tutte le perdite accertate, dovrà inoltre emergere ai fini dell'indicazione negli atti e nella corrispondenza della società (art. 2250, comma 2 c.c. c.c.).</a:t>
            </a:r>
          </a:p>
          <a:p>
            <a:endParaRPr lang="it-IT" dirty="0"/>
          </a:p>
        </p:txBody>
      </p:sp>
    </p:spTree>
    <p:extLst>
      <p:ext uri="{BB962C8B-B14F-4D97-AF65-F5344CB8AC3E}">
        <p14:creationId xmlns:p14="http://schemas.microsoft.com/office/powerpoint/2010/main" val="2468366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5F315E-9EA1-4C4A-A231-7698AF326C4A}"/>
              </a:ext>
            </a:extLst>
          </p:cNvPr>
          <p:cNvSpPr>
            <a:spLocks noGrp="1"/>
          </p:cNvSpPr>
          <p:nvPr>
            <p:ph type="title"/>
          </p:nvPr>
        </p:nvSpPr>
        <p:spPr>
          <a:xfrm>
            <a:off x="684212" y="5897228"/>
            <a:ext cx="8534400" cy="549944"/>
          </a:xfrm>
        </p:spPr>
        <p:txBody>
          <a:bodyPr>
            <a:normAutofit fontScale="90000"/>
          </a:bodyPr>
          <a:lstStyle/>
          <a:p>
            <a:pPr algn="ctr"/>
            <a:r>
              <a:rPr lang="it-IT" dirty="0"/>
              <a:t>Sospensione ammortamenti 2021</a:t>
            </a:r>
          </a:p>
        </p:txBody>
      </p:sp>
      <p:sp>
        <p:nvSpPr>
          <p:cNvPr id="3" name="Segnaposto contenuto 2">
            <a:extLst>
              <a:ext uri="{FF2B5EF4-FFF2-40B4-BE49-F238E27FC236}">
                <a16:creationId xmlns:a16="http://schemas.microsoft.com/office/drawing/2014/main" id="{0D77AD8C-E4FF-4228-B07C-5C2DB3E3DCB2}"/>
              </a:ext>
            </a:extLst>
          </p:cNvPr>
          <p:cNvSpPr>
            <a:spLocks noGrp="1"/>
          </p:cNvSpPr>
          <p:nvPr>
            <p:ph idx="1"/>
          </p:nvPr>
        </p:nvSpPr>
        <p:spPr>
          <a:xfrm>
            <a:off x="684212" y="327172"/>
            <a:ext cx="8534400" cy="5352176"/>
          </a:xfrm>
        </p:spPr>
        <p:txBody>
          <a:bodyPr>
            <a:normAutofit fontScale="92500" lnSpcReduction="20000"/>
          </a:bodyPr>
          <a:lstStyle/>
          <a:p>
            <a:pPr algn="just"/>
            <a:r>
              <a:rPr lang="it-IT" sz="2100" dirty="0">
                <a:hlinkClick r:id="rId2">
                  <a:extLst>
                    <a:ext uri="{A12FA001-AC4F-418D-AE19-62706E023703}">
                      <ahyp:hlinkClr xmlns:ahyp="http://schemas.microsoft.com/office/drawing/2018/hyperlinkcolor" val="tx"/>
                    </a:ext>
                  </a:extLst>
                </a:hlinkClick>
              </a:rPr>
              <a:t>L’art. 5-bis, comma 1, lett. a) e b), D.L. 27 gennaio 2022, n. 4</a:t>
            </a:r>
            <a:r>
              <a:rPr lang="it-IT" sz="2100" dirty="0"/>
              <a:t>, convertito, con modificazioni, dalla </a:t>
            </a:r>
            <a:r>
              <a:rPr lang="it-IT" sz="2100" dirty="0">
                <a:hlinkClick r:id="rId3">
                  <a:extLst>
                    <a:ext uri="{A12FA001-AC4F-418D-AE19-62706E023703}">
                      <ahyp:hlinkClr xmlns:ahyp="http://schemas.microsoft.com/office/drawing/2018/hyperlinkcolor" val="tx"/>
                    </a:ext>
                  </a:extLst>
                </a:hlinkClick>
              </a:rPr>
              <a:t>L. 28 marzo 2022, n. 25</a:t>
            </a:r>
            <a:r>
              <a:rPr lang="it-IT" sz="2100" dirty="0"/>
              <a:t> ha modificato l’art. 60, comma 7-bis della D.L. 104/2020 che recita: I soggetti che non adottano i princìpi contabili internazionali, negli </a:t>
            </a:r>
            <a:r>
              <a:rPr lang="it-IT" sz="2100" b="1" dirty="0"/>
              <a:t>esercizi in corso al 31 dicembre 2021 e al 31 dicembre 2022</a:t>
            </a:r>
            <a:r>
              <a:rPr lang="it-IT" sz="2100" dirty="0"/>
              <a:t>, possono, anche in deroga all'</a:t>
            </a:r>
            <a:r>
              <a:rPr lang="it-IT" sz="2100" dirty="0">
                <a:hlinkClick r:id="rId4">
                  <a:extLst>
                    <a:ext uri="{A12FA001-AC4F-418D-AE19-62706E023703}">
                      <ahyp:hlinkClr xmlns:ahyp="http://schemas.microsoft.com/office/drawing/2018/hyperlinkcolor" val="tx"/>
                    </a:ext>
                  </a:extLst>
                </a:hlinkClick>
              </a:rPr>
              <a:t>articolo 2426, primo comma, numero 2), del codice civile</a:t>
            </a:r>
            <a:r>
              <a:rPr lang="it-IT" sz="2100" dirty="0"/>
              <a:t>, non effettuare fino al 100 per cento dell'ammortamento annuo del costo delle immobilizzazioni materiali e immateriali, mantenendo il loro valore di iscrizione, così come risultante dall'ultimo bilancio annuale regolarmente approvato.</a:t>
            </a:r>
          </a:p>
          <a:p>
            <a:r>
              <a:rPr lang="it-IT" dirty="0"/>
              <a:t>La deroga del 2020:</a:t>
            </a:r>
          </a:p>
          <a:p>
            <a:r>
              <a:rPr lang="it-IT" dirty="0"/>
              <a:t>1) riguardava i soggetti che non applicano gli IFRS (vale anche per il 2021);</a:t>
            </a:r>
          </a:p>
          <a:p>
            <a:pPr algn="just"/>
            <a:r>
              <a:rPr lang="it-IT" dirty="0"/>
              <a:t>2) si riferiva all’esercizio in corso al 15/8/2020 (31/12/2020, bilanci </a:t>
            </a:r>
            <a:r>
              <a:rPr lang="it-IT" dirty="0" err="1"/>
              <a:t>infrannuali</a:t>
            </a:r>
            <a:r>
              <a:rPr lang="it-IT" dirty="0"/>
              <a:t> e bilanci consolidati);</a:t>
            </a:r>
          </a:p>
          <a:p>
            <a:pPr algn="just"/>
            <a:r>
              <a:rPr lang="it-IT" dirty="0"/>
              <a:t>3) prevedeva la possibilità di non effettuare fino al 100% dell’ammortamento annuo del costo delle immobilizzazioni materiali ed immateriali (comprese quelle acquistate in corso d’anno e può essere anche su singolo cespite). Vale anche per il 2021 e 2022</a:t>
            </a:r>
          </a:p>
        </p:txBody>
      </p:sp>
    </p:spTree>
    <p:extLst>
      <p:ext uri="{BB962C8B-B14F-4D97-AF65-F5344CB8AC3E}">
        <p14:creationId xmlns:p14="http://schemas.microsoft.com/office/powerpoint/2010/main" val="1722337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E8E033-C112-493A-AF59-33419A1696B3}"/>
              </a:ext>
            </a:extLst>
          </p:cNvPr>
          <p:cNvSpPr>
            <a:spLocks noGrp="1"/>
          </p:cNvSpPr>
          <p:nvPr>
            <p:ph type="title"/>
          </p:nvPr>
        </p:nvSpPr>
        <p:spPr>
          <a:xfrm>
            <a:off x="684212" y="5847127"/>
            <a:ext cx="8534400" cy="713064"/>
          </a:xfrm>
        </p:spPr>
        <p:txBody>
          <a:bodyPr>
            <a:normAutofit fontScale="90000"/>
          </a:bodyPr>
          <a:lstStyle/>
          <a:p>
            <a:pPr algn="ctr"/>
            <a:r>
              <a:rPr lang="it-IT" sz="2400" dirty="0"/>
              <a:t>La sospensione degli ammortamenti: deroga covid</a:t>
            </a:r>
          </a:p>
        </p:txBody>
      </p:sp>
      <p:sp>
        <p:nvSpPr>
          <p:cNvPr id="3" name="Segnaposto contenuto 2">
            <a:extLst>
              <a:ext uri="{FF2B5EF4-FFF2-40B4-BE49-F238E27FC236}">
                <a16:creationId xmlns:a16="http://schemas.microsoft.com/office/drawing/2014/main" id="{4984E3C1-1461-4DC2-BD7C-ED9C9558BA2E}"/>
              </a:ext>
            </a:extLst>
          </p:cNvPr>
          <p:cNvSpPr>
            <a:spLocks noGrp="1"/>
          </p:cNvSpPr>
          <p:nvPr>
            <p:ph idx="1"/>
          </p:nvPr>
        </p:nvSpPr>
        <p:spPr>
          <a:xfrm>
            <a:off x="684212" y="685799"/>
            <a:ext cx="8534400" cy="5253607"/>
          </a:xfrm>
        </p:spPr>
        <p:txBody>
          <a:bodyPr/>
          <a:lstStyle/>
          <a:p>
            <a:r>
              <a:rPr lang="it-IT" dirty="0"/>
              <a:t>OIC 16 – paragrafo 57 e 58</a:t>
            </a:r>
          </a:p>
          <a:p>
            <a:pPr algn="just"/>
            <a:r>
              <a:rPr lang="it-IT" dirty="0"/>
              <a:t>Tutte le immobilizzazioni devono essere ammortizzate tranne i cespiti la cui utilità non si esaurisce (terreni) e comprese le immobilizzazioni temporaneamente non utilizzate.</a:t>
            </a:r>
          </a:p>
          <a:p>
            <a:r>
              <a:rPr lang="it-IT" dirty="0"/>
              <a:t>Valore da ammortizzare:</a:t>
            </a:r>
          </a:p>
          <a:p>
            <a:r>
              <a:rPr lang="it-IT" dirty="0"/>
              <a:t>Costo storico – Valore residuo stimato</a:t>
            </a:r>
          </a:p>
          <a:p>
            <a:r>
              <a:rPr lang="it-IT" b="1" dirty="0"/>
              <a:t>Interruzione ammortamento:</a:t>
            </a:r>
          </a:p>
          <a:p>
            <a:r>
              <a:rPr lang="it-IT" dirty="0"/>
              <a:t>a) valore residuo stimato &gt; del valore netto contabile (par. 62);</a:t>
            </a:r>
          </a:p>
          <a:p>
            <a:r>
              <a:rPr lang="it-IT" dirty="0"/>
              <a:t>b) bene destinato alla vendita (par. 79);</a:t>
            </a:r>
          </a:p>
          <a:p>
            <a:r>
              <a:rPr lang="it-IT" dirty="0"/>
              <a:t>c) beni obsoleti (par. 80).</a:t>
            </a:r>
          </a:p>
        </p:txBody>
      </p:sp>
    </p:spTree>
    <p:extLst>
      <p:ext uri="{BB962C8B-B14F-4D97-AF65-F5344CB8AC3E}">
        <p14:creationId xmlns:p14="http://schemas.microsoft.com/office/powerpoint/2010/main" val="137388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663B56-2A8F-4A7D-BF41-06064676E4B7}"/>
              </a:ext>
            </a:extLst>
          </p:cNvPr>
          <p:cNvSpPr>
            <a:spLocks noGrp="1"/>
          </p:cNvSpPr>
          <p:nvPr>
            <p:ph type="title"/>
          </p:nvPr>
        </p:nvSpPr>
        <p:spPr>
          <a:xfrm>
            <a:off x="684212" y="5696124"/>
            <a:ext cx="8534400" cy="811635"/>
          </a:xfrm>
        </p:spPr>
        <p:txBody>
          <a:bodyPr>
            <a:normAutofit/>
          </a:bodyPr>
          <a:lstStyle/>
          <a:p>
            <a:pPr algn="ctr"/>
            <a:r>
              <a:rPr lang="it-IT" sz="3000" dirty="0"/>
              <a:t>Modifica del piano di ammortamento</a:t>
            </a:r>
          </a:p>
        </p:txBody>
      </p:sp>
      <p:sp>
        <p:nvSpPr>
          <p:cNvPr id="3" name="Segnaposto contenuto 2">
            <a:extLst>
              <a:ext uri="{FF2B5EF4-FFF2-40B4-BE49-F238E27FC236}">
                <a16:creationId xmlns:a16="http://schemas.microsoft.com/office/drawing/2014/main" id="{D859E4B1-6969-4761-B52C-1373B567940C}"/>
              </a:ext>
            </a:extLst>
          </p:cNvPr>
          <p:cNvSpPr>
            <a:spLocks noGrp="1"/>
          </p:cNvSpPr>
          <p:nvPr>
            <p:ph idx="1"/>
          </p:nvPr>
        </p:nvSpPr>
        <p:spPr>
          <a:xfrm>
            <a:off x="684212" y="685800"/>
            <a:ext cx="8534400" cy="4892964"/>
          </a:xfrm>
        </p:spPr>
        <p:txBody>
          <a:bodyPr/>
          <a:lstStyle/>
          <a:p>
            <a:pPr algn="just"/>
            <a:r>
              <a:rPr lang="it-IT" dirty="0"/>
              <a:t>Il par. 70 dell’OIC 16 richiede la revisione periodica del piano di ammortamento che deve essere – in caso di cambiamento – adeguatamente motivato in Nota Integrativa.</a:t>
            </a:r>
          </a:p>
          <a:p>
            <a:pPr algn="just"/>
            <a:r>
              <a:rPr lang="it-IT" dirty="0"/>
              <a:t>Nel caso di </a:t>
            </a:r>
            <a:r>
              <a:rPr lang="it-IT" b="1" dirty="0"/>
              <a:t>mancanza di motivazioni in Nota Integrativa</a:t>
            </a:r>
            <a:r>
              <a:rPr lang="it-IT" dirty="0"/>
              <a:t>, non sono deducibili gli ammortamenti iscritti in bilancio per la quota eccedente quella indicata nei precedenti esercizi in caso di violazione delle disposizioni che richiedono l’indicazione delle motivazioni alla base di tale decisione in Nota Integrativa (Cfr. Cass. 20678/2015)</a:t>
            </a:r>
          </a:p>
          <a:p>
            <a:endParaRPr lang="it-IT" dirty="0"/>
          </a:p>
        </p:txBody>
      </p:sp>
    </p:spTree>
    <p:extLst>
      <p:ext uri="{BB962C8B-B14F-4D97-AF65-F5344CB8AC3E}">
        <p14:creationId xmlns:p14="http://schemas.microsoft.com/office/powerpoint/2010/main" val="3189852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5C4F4E-3960-4596-A768-ACEA3A20D49D}"/>
              </a:ext>
            </a:extLst>
          </p:cNvPr>
          <p:cNvSpPr>
            <a:spLocks noGrp="1"/>
          </p:cNvSpPr>
          <p:nvPr>
            <p:ph type="title"/>
          </p:nvPr>
        </p:nvSpPr>
        <p:spPr>
          <a:xfrm>
            <a:off x="684212" y="5696125"/>
            <a:ext cx="8534400" cy="692557"/>
          </a:xfrm>
        </p:spPr>
        <p:txBody>
          <a:bodyPr>
            <a:noAutofit/>
          </a:bodyPr>
          <a:lstStyle/>
          <a:p>
            <a:r>
              <a:rPr lang="it-IT" sz="2600" dirty="0"/>
              <a:t>Variazione dei coefficienti di ammortamento</a:t>
            </a:r>
          </a:p>
        </p:txBody>
      </p:sp>
      <p:sp>
        <p:nvSpPr>
          <p:cNvPr id="3" name="Segnaposto contenuto 2">
            <a:extLst>
              <a:ext uri="{FF2B5EF4-FFF2-40B4-BE49-F238E27FC236}">
                <a16:creationId xmlns:a16="http://schemas.microsoft.com/office/drawing/2014/main" id="{1E5BDD8E-3792-4BD1-B5D4-EE4D6F532092}"/>
              </a:ext>
            </a:extLst>
          </p:cNvPr>
          <p:cNvSpPr>
            <a:spLocks noGrp="1"/>
          </p:cNvSpPr>
          <p:nvPr>
            <p:ph idx="1"/>
          </p:nvPr>
        </p:nvSpPr>
        <p:spPr>
          <a:xfrm>
            <a:off x="684212" y="685800"/>
            <a:ext cx="8534400" cy="5010325"/>
          </a:xfrm>
        </p:spPr>
        <p:txBody>
          <a:bodyPr/>
          <a:lstStyle/>
          <a:p>
            <a:pPr algn="just"/>
            <a:r>
              <a:rPr lang="it-IT" dirty="0"/>
              <a:t>Gli accertatori hanno contestato la deduzione di quote di ammortamento relative a beni strumentali in quanto, per alcuni esercizi, il contribuente ha applicato coefficienti pari al 50% (coefficienti DM 31/12/1988) e successivamente il piano di ammortamento era stato immotivatamente modificato applicando coefficienti al 100%.</a:t>
            </a:r>
          </a:p>
          <a:p>
            <a:pPr algn="just"/>
            <a:r>
              <a:rPr lang="it-IT" dirty="0"/>
              <a:t>La Corte richiama l’art. 2426 c.c.: «il costo delle immobilizzazioni, materiali ed immateriali, la cui utilizzazione è limitata nel tempo deve essere sistematicamente ammortizzato in ogni esercizio in relazione alla residua possibilità di utilizzazione. </a:t>
            </a:r>
            <a:r>
              <a:rPr lang="it-IT" b="1" dirty="0"/>
              <a:t>Eventuali modifiche dei criteri di ammortamento e dei coefficienti applicati devono essere motivate nella nota integrativa</a:t>
            </a:r>
            <a:r>
              <a:rPr lang="it-IT" dirty="0"/>
              <a:t>».</a:t>
            </a:r>
          </a:p>
          <a:p>
            <a:r>
              <a:rPr lang="it-IT" dirty="0"/>
              <a:t>Cfr. Cassazione 22016/2014</a:t>
            </a:r>
          </a:p>
        </p:txBody>
      </p:sp>
    </p:spTree>
    <p:extLst>
      <p:ext uri="{BB962C8B-B14F-4D97-AF65-F5344CB8AC3E}">
        <p14:creationId xmlns:p14="http://schemas.microsoft.com/office/powerpoint/2010/main" val="4263904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80739A-AF30-48AC-B2B5-EED2AED58292}"/>
              </a:ext>
            </a:extLst>
          </p:cNvPr>
          <p:cNvSpPr>
            <a:spLocks noGrp="1"/>
          </p:cNvSpPr>
          <p:nvPr>
            <p:ph type="title"/>
          </p:nvPr>
        </p:nvSpPr>
        <p:spPr>
          <a:xfrm>
            <a:off x="684212" y="5859477"/>
            <a:ext cx="8534400" cy="625445"/>
          </a:xfrm>
        </p:spPr>
        <p:txBody>
          <a:bodyPr>
            <a:noAutofit/>
          </a:bodyPr>
          <a:lstStyle/>
          <a:p>
            <a:r>
              <a:rPr lang="it-IT" sz="2600" dirty="0"/>
              <a:t>Variazione dei coefficienti di ammortamento</a:t>
            </a:r>
          </a:p>
        </p:txBody>
      </p:sp>
      <p:sp>
        <p:nvSpPr>
          <p:cNvPr id="3" name="Segnaposto contenuto 2">
            <a:extLst>
              <a:ext uri="{FF2B5EF4-FFF2-40B4-BE49-F238E27FC236}">
                <a16:creationId xmlns:a16="http://schemas.microsoft.com/office/drawing/2014/main" id="{A08CF443-1994-44F8-9D3A-9DA3105F9D4E}"/>
              </a:ext>
            </a:extLst>
          </p:cNvPr>
          <p:cNvSpPr>
            <a:spLocks noGrp="1"/>
          </p:cNvSpPr>
          <p:nvPr>
            <p:ph idx="1"/>
          </p:nvPr>
        </p:nvSpPr>
        <p:spPr>
          <a:xfrm>
            <a:off x="684212" y="685800"/>
            <a:ext cx="8534400" cy="5173677"/>
          </a:xfrm>
        </p:spPr>
        <p:txBody>
          <a:bodyPr>
            <a:normAutofit lnSpcReduction="10000"/>
          </a:bodyPr>
          <a:lstStyle/>
          <a:p>
            <a:pPr algn="just"/>
            <a:r>
              <a:rPr lang="it-IT" dirty="0"/>
              <a:t>Secondo la Cassazione, tale omissione implica una violazione che non è formale, ma direttamente contraria all’obbligo di verità e chiarezza nella redazione del bilancio d’esercizio e che non si esaurisce con la prima annualità in cui si determina la variazione, ma permane per tutte le annualità in cui si rileva uno scostamento del criterio di ammortamento originario.</a:t>
            </a:r>
          </a:p>
          <a:p>
            <a:pPr algn="just"/>
            <a:r>
              <a:rPr lang="it-IT" dirty="0"/>
              <a:t>La variazione del criterio di valutazione, senza che la Nota Integrativa rechi un’adeguata motivazione rende </a:t>
            </a:r>
            <a:r>
              <a:rPr lang="it-IT" b="1" dirty="0"/>
              <a:t>nullo il bilancio</a:t>
            </a:r>
            <a:r>
              <a:rPr lang="it-IT" dirty="0"/>
              <a:t>.</a:t>
            </a:r>
          </a:p>
          <a:p>
            <a:pPr algn="just"/>
            <a:r>
              <a:rPr lang="it-IT" dirty="0"/>
              <a:t>Al contribuente non è riconosciuta una piena discrezionalità nel determinare, in sede di dichiarazione dei redditi, le quote di ammortamento deducibili, variandole di anno in anno. Le disposizioni civilistiche del bilancio valgono anche ai fini fiscali (derivazione rafforzata) e l’ammortamento non può che uniformarsi al criterio di sistematicità di cui all’art. 2426, comma 1 n. 2 c.c.</a:t>
            </a:r>
          </a:p>
        </p:txBody>
      </p:sp>
    </p:spTree>
    <p:extLst>
      <p:ext uri="{BB962C8B-B14F-4D97-AF65-F5344CB8AC3E}">
        <p14:creationId xmlns:p14="http://schemas.microsoft.com/office/powerpoint/2010/main" val="4270416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40AE05-4A2A-49C5-A393-84425FE4075B}"/>
              </a:ext>
            </a:extLst>
          </p:cNvPr>
          <p:cNvSpPr>
            <a:spLocks noGrp="1"/>
          </p:cNvSpPr>
          <p:nvPr>
            <p:ph type="title"/>
          </p:nvPr>
        </p:nvSpPr>
        <p:spPr>
          <a:xfrm>
            <a:off x="684212" y="5662569"/>
            <a:ext cx="8534400" cy="776447"/>
          </a:xfrm>
        </p:spPr>
        <p:txBody>
          <a:bodyPr>
            <a:noAutofit/>
          </a:bodyPr>
          <a:lstStyle/>
          <a:p>
            <a:r>
              <a:rPr lang="it-IT" sz="2400" dirty="0"/>
              <a:t>Metodo di ammortamento per </a:t>
            </a:r>
            <a:r>
              <a:rPr lang="it-IT" sz="2400" dirty="0" err="1"/>
              <a:t>unita’</a:t>
            </a:r>
            <a:r>
              <a:rPr lang="it-IT" sz="2400" dirty="0"/>
              <a:t> di prodotto</a:t>
            </a:r>
          </a:p>
        </p:txBody>
      </p:sp>
      <p:sp>
        <p:nvSpPr>
          <p:cNvPr id="3" name="Segnaposto contenuto 2">
            <a:extLst>
              <a:ext uri="{FF2B5EF4-FFF2-40B4-BE49-F238E27FC236}">
                <a16:creationId xmlns:a16="http://schemas.microsoft.com/office/drawing/2014/main" id="{973AD630-BD81-40EC-AA25-D411A00B14E0}"/>
              </a:ext>
            </a:extLst>
          </p:cNvPr>
          <p:cNvSpPr>
            <a:spLocks noGrp="1"/>
          </p:cNvSpPr>
          <p:nvPr>
            <p:ph idx="1"/>
          </p:nvPr>
        </p:nvSpPr>
        <p:spPr>
          <a:xfrm>
            <a:off x="684212" y="685800"/>
            <a:ext cx="8534400" cy="4976769"/>
          </a:xfrm>
        </p:spPr>
        <p:txBody>
          <a:bodyPr/>
          <a:lstStyle/>
          <a:p>
            <a:r>
              <a:rPr lang="it-IT" dirty="0"/>
              <a:t>In caso di passaggio al </a:t>
            </a:r>
            <a:r>
              <a:rPr lang="it-IT" b="1" dirty="0"/>
              <a:t>metodo per unità di prodotto</a:t>
            </a:r>
            <a:r>
              <a:rPr lang="it-IT" dirty="0"/>
              <a:t>:</a:t>
            </a:r>
          </a:p>
          <a:p>
            <a:pPr algn="just"/>
            <a:r>
              <a:rPr lang="it-IT" dirty="0"/>
              <a:t>1) stimare la </a:t>
            </a:r>
            <a:r>
              <a:rPr lang="it-IT" u="sng" dirty="0"/>
              <a:t>capacità produttiva residua </a:t>
            </a:r>
            <a:r>
              <a:rPr lang="it-IT" dirty="0"/>
              <a:t>dell’immobilizzazione alla data del cambiamento di metodo;</a:t>
            </a:r>
          </a:p>
          <a:p>
            <a:r>
              <a:rPr lang="it-IT" dirty="0"/>
              <a:t>2) determinare le </a:t>
            </a:r>
            <a:r>
              <a:rPr lang="it-IT" u="sng" dirty="0"/>
              <a:t>quantità prodotte nell’esercizio</a:t>
            </a:r>
            <a:r>
              <a:rPr lang="it-IT" dirty="0"/>
              <a:t>;</a:t>
            </a:r>
          </a:p>
          <a:p>
            <a:pPr algn="just"/>
            <a:r>
              <a:rPr lang="it-IT" dirty="0"/>
              <a:t>3) calcolare la quota di ammortamento da imputare a C. E. applicando il coefficiente annuale al valore netto contabile dell’immobilizzazione.</a:t>
            </a:r>
          </a:p>
          <a:p>
            <a:r>
              <a:rPr lang="it-IT" dirty="0"/>
              <a:t>Informazioni in </a:t>
            </a:r>
            <a:r>
              <a:rPr lang="it-IT" b="1" dirty="0"/>
              <a:t>Nota Integrativa</a:t>
            </a:r>
            <a:r>
              <a:rPr lang="it-IT" dirty="0"/>
              <a:t>:</a:t>
            </a:r>
          </a:p>
          <a:p>
            <a:pPr algn="just"/>
            <a:r>
              <a:rPr lang="it-IT" dirty="0"/>
              <a:t>1) art. 2426 comma 2: modifica del criterio di ammortamento e dei coefficienti applicati;</a:t>
            </a:r>
          </a:p>
          <a:p>
            <a:pPr algn="just"/>
            <a:r>
              <a:rPr lang="it-IT" dirty="0"/>
              <a:t>2) OIC 29: trattandosi di un cambiamento di stima non legato al normale processo di ammortamento specificare le ragioni del cambiamento, l’effetto dello stesso e l’incidenza fiscale.</a:t>
            </a:r>
          </a:p>
        </p:txBody>
      </p:sp>
    </p:spTree>
    <p:extLst>
      <p:ext uri="{BB962C8B-B14F-4D97-AF65-F5344CB8AC3E}">
        <p14:creationId xmlns:p14="http://schemas.microsoft.com/office/powerpoint/2010/main" val="2556384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14A8A4-96DD-415F-8FFE-79B67D147840}"/>
              </a:ext>
            </a:extLst>
          </p:cNvPr>
          <p:cNvSpPr>
            <a:spLocks noGrp="1"/>
          </p:cNvSpPr>
          <p:nvPr>
            <p:ph type="title"/>
          </p:nvPr>
        </p:nvSpPr>
        <p:spPr>
          <a:xfrm>
            <a:off x="7085012" y="685800"/>
            <a:ext cx="3657600" cy="606105"/>
          </a:xfrm>
        </p:spPr>
        <p:txBody>
          <a:bodyPr/>
          <a:lstStyle/>
          <a:p>
            <a:pPr algn="ctr"/>
            <a:r>
              <a:rPr lang="it-IT" dirty="0"/>
              <a:t>esempio</a:t>
            </a:r>
          </a:p>
        </p:txBody>
      </p:sp>
      <p:graphicFrame>
        <p:nvGraphicFramePr>
          <p:cNvPr id="5" name="Tabella 5">
            <a:extLst>
              <a:ext uri="{FF2B5EF4-FFF2-40B4-BE49-F238E27FC236}">
                <a16:creationId xmlns:a16="http://schemas.microsoft.com/office/drawing/2014/main" id="{E89B9697-0DA7-4915-88F2-D206015AB7A7}"/>
              </a:ext>
            </a:extLst>
          </p:cNvPr>
          <p:cNvGraphicFramePr>
            <a:graphicFrameLocks noGrp="1"/>
          </p:cNvGraphicFramePr>
          <p:nvPr>
            <p:ph idx="1"/>
            <p:extLst>
              <p:ext uri="{D42A27DB-BD31-4B8C-83A1-F6EECF244321}">
                <p14:modId xmlns:p14="http://schemas.microsoft.com/office/powerpoint/2010/main" val="3450913716"/>
              </p:ext>
            </p:extLst>
          </p:nvPr>
        </p:nvGraphicFramePr>
        <p:xfrm>
          <a:off x="285227" y="685800"/>
          <a:ext cx="6376139" cy="4750266"/>
        </p:xfrm>
        <a:graphic>
          <a:graphicData uri="http://schemas.openxmlformats.org/drawingml/2006/table">
            <a:tbl>
              <a:tblPr firstRow="1" bandRow="1">
                <a:tableStyleId>{5C22544A-7EE6-4342-B048-85BDC9FD1C3A}</a:tableStyleId>
              </a:tblPr>
              <a:tblGrid>
                <a:gridCol w="755008">
                  <a:extLst>
                    <a:ext uri="{9D8B030D-6E8A-4147-A177-3AD203B41FA5}">
                      <a16:colId xmlns:a16="http://schemas.microsoft.com/office/drawing/2014/main" val="2373294626"/>
                    </a:ext>
                  </a:extLst>
                </a:gridCol>
                <a:gridCol w="755009">
                  <a:extLst>
                    <a:ext uri="{9D8B030D-6E8A-4147-A177-3AD203B41FA5}">
                      <a16:colId xmlns:a16="http://schemas.microsoft.com/office/drawing/2014/main" val="2642192625"/>
                    </a:ext>
                  </a:extLst>
                </a:gridCol>
                <a:gridCol w="939567">
                  <a:extLst>
                    <a:ext uri="{9D8B030D-6E8A-4147-A177-3AD203B41FA5}">
                      <a16:colId xmlns:a16="http://schemas.microsoft.com/office/drawing/2014/main" val="2531977723"/>
                    </a:ext>
                  </a:extLst>
                </a:gridCol>
                <a:gridCol w="1275127">
                  <a:extLst>
                    <a:ext uri="{9D8B030D-6E8A-4147-A177-3AD203B41FA5}">
                      <a16:colId xmlns:a16="http://schemas.microsoft.com/office/drawing/2014/main" val="1308907492"/>
                    </a:ext>
                  </a:extLst>
                </a:gridCol>
                <a:gridCol w="914400">
                  <a:extLst>
                    <a:ext uri="{9D8B030D-6E8A-4147-A177-3AD203B41FA5}">
                      <a16:colId xmlns:a16="http://schemas.microsoft.com/office/drawing/2014/main" val="527069106"/>
                    </a:ext>
                  </a:extLst>
                </a:gridCol>
                <a:gridCol w="826151">
                  <a:extLst>
                    <a:ext uri="{9D8B030D-6E8A-4147-A177-3AD203B41FA5}">
                      <a16:colId xmlns:a16="http://schemas.microsoft.com/office/drawing/2014/main" val="1828359903"/>
                    </a:ext>
                  </a:extLst>
                </a:gridCol>
                <a:gridCol w="910877">
                  <a:extLst>
                    <a:ext uri="{9D8B030D-6E8A-4147-A177-3AD203B41FA5}">
                      <a16:colId xmlns:a16="http://schemas.microsoft.com/office/drawing/2014/main" val="979130991"/>
                    </a:ext>
                  </a:extLst>
                </a:gridCol>
              </a:tblGrid>
              <a:tr h="558447">
                <a:tc>
                  <a:txBody>
                    <a:bodyPr/>
                    <a:lstStyle/>
                    <a:p>
                      <a:r>
                        <a:rPr lang="it-IT" sz="1400" dirty="0"/>
                        <a:t>Anno</a:t>
                      </a:r>
                    </a:p>
                  </a:txBody>
                  <a:tcPr/>
                </a:tc>
                <a:tc>
                  <a:txBody>
                    <a:bodyPr/>
                    <a:lstStyle/>
                    <a:p>
                      <a:r>
                        <a:rPr lang="it-IT" sz="1400" dirty="0"/>
                        <a:t>VNC</a:t>
                      </a:r>
                    </a:p>
                  </a:txBody>
                  <a:tcPr/>
                </a:tc>
                <a:tc>
                  <a:txBody>
                    <a:bodyPr/>
                    <a:lstStyle/>
                    <a:p>
                      <a:r>
                        <a:rPr lang="it-IT" sz="1400" dirty="0"/>
                        <a:t>Quantità prodotte</a:t>
                      </a:r>
                    </a:p>
                  </a:txBody>
                  <a:tcPr/>
                </a:tc>
                <a:tc>
                  <a:txBody>
                    <a:bodyPr/>
                    <a:lstStyle/>
                    <a:p>
                      <a:r>
                        <a:rPr lang="it-IT" sz="1400" dirty="0"/>
                        <a:t>Coefficiente annuale</a:t>
                      </a:r>
                    </a:p>
                  </a:txBody>
                  <a:tcPr/>
                </a:tc>
                <a:tc>
                  <a:txBody>
                    <a:bodyPr/>
                    <a:lstStyle/>
                    <a:p>
                      <a:r>
                        <a:rPr lang="it-IT" sz="1400" dirty="0"/>
                        <a:t>Quota amm.to</a:t>
                      </a:r>
                    </a:p>
                  </a:txBody>
                  <a:tcPr/>
                </a:tc>
                <a:tc>
                  <a:txBody>
                    <a:bodyPr/>
                    <a:lstStyle/>
                    <a:p>
                      <a:r>
                        <a:rPr lang="it-IT" sz="1400" dirty="0"/>
                        <a:t>Fondo</a:t>
                      </a:r>
                    </a:p>
                  </a:txBody>
                  <a:tcPr/>
                </a:tc>
                <a:tc>
                  <a:txBody>
                    <a:bodyPr/>
                    <a:lstStyle/>
                    <a:p>
                      <a:r>
                        <a:rPr lang="it-IT" sz="1400" dirty="0"/>
                        <a:t>VNC residuo</a:t>
                      </a:r>
                    </a:p>
                  </a:txBody>
                  <a:tcPr/>
                </a:tc>
                <a:extLst>
                  <a:ext uri="{0D108BD9-81ED-4DB2-BD59-A6C34878D82A}">
                    <a16:rowId xmlns:a16="http://schemas.microsoft.com/office/drawing/2014/main" val="1517412736"/>
                  </a:ext>
                </a:extLst>
              </a:tr>
              <a:tr h="915543">
                <a:tc>
                  <a:txBody>
                    <a:bodyPr/>
                    <a:lstStyle/>
                    <a:p>
                      <a:r>
                        <a:rPr lang="it-IT" sz="1400" dirty="0"/>
                        <a:t>2021</a:t>
                      </a:r>
                    </a:p>
                  </a:txBody>
                  <a:tcPr/>
                </a:tc>
                <a:tc>
                  <a:txBody>
                    <a:bodyPr/>
                    <a:lstStyle/>
                    <a:p>
                      <a:r>
                        <a:rPr lang="it-IT" sz="1400" dirty="0"/>
                        <a:t>20.000</a:t>
                      </a:r>
                    </a:p>
                  </a:txBody>
                  <a:tcPr/>
                </a:tc>
                <a:tc>
                  <a:txBody>
                    <a:bodyPr/>
                    <a:lstStyle/>
                    <a:p>
                      <a:r>
                        <a:rPr lang="it-IT" sz="1400" dirty="0"/>
                        <a:t>100</a:t>
                      </a:r>
                    </a:p>
                  </a:txBody>
                  <a:tcPr/>
                </a:tc>
                <a:tc>
                  <a:txBody>
                    <a:bodyPr/>
                    <a:lstStyle/>
                    <a:p>
                      <a:r>
                        <a:rPr lang="it-IT" sz="1400" dirty="0"/>
                        <a:t>10%</a:t>
                      </a:r>
                    </a:p>
                  </a:txBody>
                  <a:tcPr/>
                </a:tc>
                <a:tc>
                  <a:txBody>
                    <a:bodyPr/>
                    <a:lstStyle/>
                    <a:p>
                      <a:r>
                        <a:rPr lang="it-IT" sz="1400" dirty="0"/>
                        <a:t>2.000</a:t>
                      </a:r>
                    </a:p>
                  </a:txBody>
                  <a:tcPr/>
                </a:tc>
                <a:tc>
                  <a:txBody>
                    <a:bodyPr/>
                    <a:lstStyle/>
                    <a:p>
                      <a:r>
                        <a:rPr lang="it-IT" sz="1400" dirty="0"/>
                        <a:t>2.000</a:t>
                      </a:r>
                    </a:p>
                  </a:txBody>
                  <a:tcPr/>
                </a:tc>
                <a:tc>
                  <a:txBody>
                    <a:bodyPr/>
                    <a:lstStyle/>
                    <a:p>
                      <a:r>
                        <a:rPr lang="it-IT" sz="1400" dirty="0"/>
                        <a:t>18.000</a:t>
                      </a:r>
                    </a:p>
                  </a:txBody>
                  <a:tcPr/>
                </a:tc>
                <a:extLst>
                  <a:ext uri="{0D108BD9-81ED-4DB2-BD59-A6C34878D82A}">
                    <a16:rowId xmlns:a16="http://schemas.microsoft.com/office/drawing/2014/main" val="4127253363"/>
                  </a:ext>
                </a:extLst>
              </a:tr>
              <a:tr h="915543">
                <a:tc>
                  <a:txBody>
                    <a:bodyPr/>
                    <a:lstStyle/>
                    <a:p>
                      <a:r>
                        <a:rPr lang="it-IT" sz="1400" dirty="0"/>
                        <a:t>2022</a:t>
                      </a:r>
                    </a:p>
                  </a:txBody>
                  <a:tcPr/>
                </a:tc>
                <a:tc>
                  <a:txBody>
                    <a:bodyPr/>
                    <a:lstStyle/>
                    <a:p>
                      <a:r>
                        <a:rPr lang="it-IT" sz="1400" dirty="0"/>
                        <a:t>20.000</a:t>
                      </a:r>
                    </a:p>
                  </a:txBody>
                  <a:tcPr/>
                </a:tc>
                <a:tc>
                  <a:txBody>
                    <a:bodyPr/>
                    <a:lstStyle/>
                    <a:p>
                      <a:r>
                        <a:rPr lang="it-IT" sz="1400" dirty="0"/>
                        <a:t>200</a:t>
                      </a:r>
                    </a:p>
                  </a:txBody>
                  <a:tcPr/>
                </a:tc>
                <a:tc>
                  <a:txBody>
                    <a:bodyPr/>
                    <a:lstStyle/>
                    <a:p>
                      <a:r>
                        <a:rPr lang="it-IT" sz="1400" dirty="0"/>
                        <a:t>20%</a:t>
                      </a:r>
                    </a:p>
                  </a:txBody>
                  <a:tcPr/>
                </a:tc>
                <a:tc>
                  <a:txBody>
                    <a:bodyPr/>
                    <a:lstStyle/>
                    <a:p>
                      <a:r>
                        <a:rPr lang="it-IT" sz="1400" dirty="0"/>
                        <a:t>4.000</a:t>
                      </a:r>
                    </a:p>
                  </a:txBody>
                  <a:tcPr/>
                </a:tc>
                <a:tc>
                  <a:txBody>
                    <a:bodyPr/>
                    <a:lstStyle/>
                    <a:p>
                      <a:r>
                        <a:rPr lang="it-IT" sz="1400" dirty="0"/>
                        <a:t>6.000</a:t>
                      </a:r>
                    </a:p>
                  </a:txBody>
                  <a:tcPr/>
                </a:tc>
                <a:tc>
                  <a:txBody>
                    <a:bodyPr/>
                    <a:lstStyle/>
                    <a:p>
                      <a:r>
                        <a:rPr lang="it-IT" sz="1400" dirty="0"/>
                        <a:t>14.000</a:t>
                      </a:r>
                    </a:p>
                  </a:txBody>
                  <a:tcPr/>
                </a:tc>
                <a:extLst>
                  <a:ext uri="{0D108BD9-81ED-4DB2-BD59-A6C34878D82A}">
                    <a16:rowId xmlns:a16="http://schemas.microsoft.com/office/drawing/2014/main" val="2939051057"/>
                  </a:ext>
                </a:extLst>
              </a:tr>
              <a:tr h="915543">
                <a:tc>
                  <a:txBody>
                    <a:bodyPr/>
                    <a:lstStyle/>
                    <a:p>
                      <a:r>
                        <a:rPr lang="it-IT" sz="1400" dirty="0"/>
                        <a:t>2023</a:t>
                      </a:r>
                    </a:p>
                  </a:txBody>
                  <a:tcPr/>
                </a:tc>
                <a:tc>
                  <a:txBody>
                    <a:bodyPr/>
                    <a:lstStyle/>
                    <a:p>
                      <a:r>
                        <a:rPr lang="it-IT" sz="1400" dirty="0"/>
                        <a:t>20.000</a:t>
                      </a:r>
                    </a:p>
                  </a:txBody>
                  <a:tcPr/>
                </a:tc>
                <a:tc>
                  <a:txBody>
                    <a:bodyPr/>
                    <a:lstStyle/>
                    <a:p>
                      <a:r>
                        <a:rPr lang="it-IT" sz="1400" dirty="0"/>
                        <a:t>400</a:t>
                      </a:r>
                    </a:p>
                  </a:txBody>
                  <a:tcPr/>
                </a:tc>
                <a:tc>
                  <a:txBody>
                    <a:bodyPr/>
                    <a:lstStyle/>
                    <a:p>
                      <a:r>
                        <a:rPr lang="it-IT" sz="1400" dirty="0"/>
                        <a:t>40%</a:t>
                      </a:r>
                    </a:p>
                  </a:txBody>
                  <a:tcPr/>
                </a:tc>
                <a:tc>
                  <a:txBody>
                    <a:bodyPr/>
                    <a:lstStyle/>
                    <a:p>
                      <a:r>
                        <a:rPr lang="it-IT" sz="1400" dirty="0"/>
                        <a:t>8.000</a:t>
                      </a:r>
                    </a:p>
                  </a:txBody>
                  <a:tcPr/>
                </a:tc>
                <a:tc>
                  <a:txBody>
                    <a:bodyPr/>
                    <a:lstStyle/>
                    <a:p>
                      <a:r>
                        <a:rPr lang="it-IT" sz="1400" dirty="0"/>
                        <a:t>14.000</a:t>
                      </a:r>
                    </a:p>
                  </a:txBody>
                  <a:tcPr/>
                </a:tc>
                <a:tc>
                  <a:txBody>
                    <a:bodyPr/>
                    <a:lstStyle/>
                    <a:p>
                      <a:r>
                        <a:rPr lang="it-IT" sz="1400" dirty="0"/>
                        <a:t>6.000</a:t>
                      </a:r>
                    </a:p>
                  </a:txBody>
                  <a:tcPr/>
                </a:tc>
                <a:extLst>
                  <a:ext uri="{0D108BD9-81ED-4DB2-BD59-A6C34878D82A}">
                    <a16:rowId xmlns:a16="http://schemas.microsoft.com/office/drawing/2014/main" val="2981341279"/>
                  </a:ext>
                </a:extLst>
              </a:tr>
              <a:tr h="915543">
                <a:tc>
                  <a:txBody>
                    <a:bodyPr/>
                    <a:lstStyle/>
                    <a:p>
                      <a:r>
                        <a:rPr lang="it-IT" sz="1400" dirty="0"/>
                        <a:t>2024</a:t>
                      </a:r>
                    </a:p>
                  </a:txBody>
                  <a:tcPr/>
                </a:tc>
                <a:tc>
                  <a:txBody>
                    <a:bodyPr/>
                    <a:lstStyle/>
                    <a:p>
                      <a:r>
                        <a:rPr lang="it-IT" sz="1400" dirty="0"/>
                        <a:t>20.000</a:t>
                      </a:r>
                    </a:p>
                  </a:txBody>
                  <a:tcPr/>
                </a:tc>
                <a:tc>
                  <a:txBody>
                    <a:bodyPr/>
                    <a:lstStyle/>
                    <a:p>
                      <a:r>
                        <a:rPr lang="it-IT" sz="1400" dirty="0"/>
                        <a:t>300</a:t>
                      </a:r>
                    </a:p>
                  </a:txBody>
                  <a:tcPr/>
                </a:tc>
                <a:tc>
                  <a:txBody>
                    <a:bodyPr/>
                    <a:lstStyle/>
                    <a:p>
                      <a:r>
                        <a:rPr lang="it-IT" sz="1400" dirty="0"/>
                        <a:t>30%</a:t>
                      </a:r>
                    </a:p>
                  </a:txBody>
                  <a:tcPr/>
                </a:tc>
                <a:tc>
                  <a:txBody>
                    <a:bodyPr/>
                    <a:lstStyle/>
                    <a:p>
                      <a:r>
                        <a:rPr lang="it-IT" sz="1400" dirty="0"/>
                        <a:t>6.000</a:t>
                      </a:r>
                    </a:p>
                  </a:txBody>
                  <a:tcPr/>
                </a:tc>
                <a:tc>
                  <a:txBody>
                    <a:bodyPr/>
                    <a:lstStyle/>
                    <a:p>
                      <a:r>
                        <a:rPr lang="it-IT" sz="1400" dirty="0"/>
                        <a:t>20.000</a:t>
                      </a:r>
                    </a:p>
                  </a:txBody>
                  <a:tcPr/>
                </a:tc>
                <a:tc>
                  <a:txBody>
                    <a:bodyPr/>
                    <a:lstStyle/>
                    <a:p>
                      <a:r>
                        <a:rPr lang="it-IT" sz="1400" dirty="0"/>
                        <a:t>0</a:t>
                      </a:r>
                    </a:p>
                  </a:txBody>
                  <a:tcPr/>
                </a:tc>
                <a:extLst>
                  <a:ext uri="{0D108BD9-81ED-4DB2-BD59-A6C34878D82A}">
                    <a16:rowId xmlns:a16="http://schemas.microsoft.com/office/drawing/2014/main" val="77660835"/>
                  </a:ext>
                </a:extLst>
              </a:tr>
              <a:tr h="529647">
                <a:tc>
                  <a:txBody>
                    <a:bodyPr/>
                    <a:lstStyle/>
                    <a:p>
                      <a:r>
                        <a:rPr lang="it-IT" sz="1400" dirty="0"/>
                        <a:t>Totale</a:t>
                      </a:r>
                    </a:p>
                  </a:txBody>
                  <a:tcPr/>
                </a:tc>
                <a:tc>
                  <a:txBody>
                    <a:bodyPr/>
                    <a:lstStyle/>
                    <a:p>
                      <a:endParaRPr lang="it-IT" sz="1400" dirty="0"/>
                    </a:p>
                  </a:txBody>
                  <a:tcPr/>
                </a:tc>
                <a:tc>
                  <a:txBody>
                    <a:bodyPr/>
                    <a:lstStyle/>
                    <a:p>
                      <a:r>
                        <a:rPr lang="it-IT" sz="1400" dirty="0"/>
                        <a:t>1.000</a:t>
                      </a:r>
                    </a:p>
                  </a:txBody>
                  <a:tcPr/>
                </a:tc>
                <a:tc>
                  <a:txBody>
                    <a:bodyPr/>
                    <a:lstStyle/>
                    <a:p>
                      <a:r>
                        <a:rPr lang="it-IT" sz="1400" dirty="0"/>
                        <a:t>100%</a:t>
                      </a:r>
                    </a:p>
                  </a:txBody>
                  <a:tcPr/>
                </a:tc>
                <a:tc>
                  <a:txBody>
                    <a:bodyPr/>
                    <a:lstStyle/>
                    <a:p>
                      <a:r>
                        <a:rPr lang="it-IT" sz="1400" dirty="0"/>
                        <a:t>20.000</a:t>
                      </a:r>
                    </a:p>
                  </a:txBody>
                  <a:tcPr/>
                </a:tc>
                <a:tc>
                  <a:txBody>
                    <a:bodyPr/>
                    <a:lstStyle/>
                    <a:p>
                      <a:endParaRPr lang="it-IT" sz="1400"/>
                    </a:p>
                  </a:txBody>
                  <a:tcPr/>
                </a:tc>
                <a:tc>
                  <a:txBody>
                    <a:bodyPr/>
                    <a:lstStyle/>
                    <a:p>
                      <a:endParaRPr lang="it-IT" sz="1400" dirty="0"/>
                    </a:p>
                  </a:txBody>
                  <a:tcPr/>
                </a:tc>
                <a:extLst>
                  <a:ext uri="{0D108BD9-81ED-4DB2-BD59-A6C34878D82A}">
                    <a16:rowId xmlns:a16="http://schemas.microsoft.com/office/drawing/2014/main" val="51967798"/>
                  </a:ext>
                </a:extLst>
              </a:tr>
            </a:tbl>
          </a:graphicData>
        </a:graphic>
      </p:graphicFrame>
      <p:sp>
        <p:nvSpPr>
          <p:cNvPr id="4" name="Segnaposto testo 3">
            <a:extLst>
              <a:ext uri="{FF2B5EF4-FFF2-40B4-BE49-F238E27FC236}">
                <a16:creationId xmlns:a16="http://schemas.microsoft.com/office/drawing/2014/main" id="{42AB309B-B54B-42BB-9679-D60F78BC9D2F}"/>
              </a:ext>
            </a:extLst>
          </p:cNvPr>
          <p:cNvSpPr>
            <a:spLocks noGrp="1"/>
          </p:cNvSpPr>
          <p:nvPr>
            <p:ph type="body" sz="half" idx="2"/>
          </p:nvPr>
        </p:nvSpPr>
        <p:spPr>
          <a:xfrm>
            <a:off x="6736360" y="1501629"/>
            <a:ext cx="4588778" cy="4379054"/>
          </a:xfrm>
        </p:spPr>
        <p:txBody>
          <a:bodyPr>
            <a:normAutofit/>
          </a:bodyPr>
          <a:lstStyle/>
          <a:p>
            <a:r>
              <a:rPr lang="it-IT" dirty="0"/>
              <a:t>Macchinario ammortizzato a quote costanti</a:t>
            </a:r>
          </a:p>
          <a:p>
            <a:r>
              <a:rPr lang="it-IT" dirty="0"/>
              <a:t>Costo storico: 100.000,00</a:t>
            </a:r>
          </a:p>
          <a:p>
            <a:r>
              <a:rPr lang="it-IT" dirty="0"/>
              <a:t>Fondo amm.to 2020: 80.000,00</a:t>
            </a:r>
          </a:p>
          <a:p>
            <a:r>
              <a:rPr lang="it-IT" dirty="0"/>
              <a:t>V. N. C. 31/12/2020: 20.000,00 (vita residua 1 anno)</a:t>
            </a:r>
          </a:p>
          <a:p>
            <a:r>
              <a:rPr lang="it-IT" dirty="0"/>
              <a:t>Nel 2021 si passa all’amm.to per unità di prodotto</a:t>
            </a:r>
          </a:p>
          <a:p>
            <a:r>
              <a:rPr lang="it-IT" dirty="0"/>
              <a:t>Si stima la vita utile in 4 anni e si valutano i volumi 2021-2024 (1.000) – </a:t>
            </a:r>
            <a:r>
              <a:rPr lang="it-IT" b="1" dirty="0"/>
              <a:t>capacità produttiva</a:t>
            </a:r>
            <a:endParaRPr lang="it-IT" dirty="0"/>
          </a:p>
        </p:txBody>
      </p:sp>
    </p:spTree>
    <p:extLst>
      <p:ext uri="{BB962C8B-B14F-4D97-AF65-F5344CB8AC3E}">
        <p14:creationId xmlns:p14="http://schemas.microsoft.com/office/powerpoint/2010/main" val="1079231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E6806B-1CFA-4E30-8FC7-E3C0BA9543CA}"/>
              </a:ext>
            </a:extLst>
          </p:cNvPr>
          <p:cNvSpPr>
            <a:spLocks noGrp="1"/>
          </p:cNvSpPr>
          <p:nvPr>
            <p:ph type="title"/>
          </p:nvPr>
        </p:nvSpPr>
        <p:spPr>
          <a:xfrm>
            <a:off x="684212" y="5545123"/>
            <a:ext cx="8534400" cy="826781"/>
          </a:xfrm>
        </p:spPr>
        <p:txBody>
          <a:bodyPr>
            <a:normAutofit fontScale="90000"/>
          </a:bodyPr>
          <a:lstStyle/>
          <a:p>
            <a:pPr algn="ctr"/>
            <a:r>
              <a:rPr lang="it-IT" dirty="0"/>
              <a:t>Perdite oggetto della sospensione</a:t>
            </a:r>
          </a:p>
        </p:txBody>
      </p:sp>
      <p:sp>
        <p:nvSpPr>
          <p:cNvPr id="3" name="Segnaposto contenuto 2">
            <a:extLst>
              <a:ext uri="{FF2B5EF4-FFF2-40B4-BE49-F238E27FC236}">
                <a16:creationId xmlns:a16="http://schemas.microsoft.com/office/drawing/2014/main" id="{25B803AA-6CA2-466D-9126-76AE468BA0E6}"/>
              </a:ext>
            </a:extLst>
          </p:cNvPr>
          <p:cNvSpPr>
            <a:spLocks noGrp="1"/>
          </p:cNvSpPr>
          <p:nvPr>
            <p:ph idx="1"/>
          </p:nvPr>
        </p:nvSpPr>
        <p:spPr>
          <a:xfrm>
            <a:off x="684212" y="685800"/>
            <a:ext cx="8534400" cy="4859323"/>
          </a:xfrm>
        </p:spPr>
        <p:txBody>
          <a:bodyPr/>
          <a:lstStyle/>
          <a:p>
            <a:pPr algn="just"/>
            <a:r>
              <a:rPr lang="it-IT" dirty="0"/>
              <a:t>Nella sua prima versione l’art. 6 del dl 23/2020 prendeva in considerazione le «perdite di capitale», ossia le perdite emerse in qualsiasi epoca che non essendo state assorbite da riserve incidevano sul capitale nominale (criterio patrimoniale).</a:t>
            </a:r>
          </a:p>
          <a:p>
            <a:pPr algn="just"/>
            <a:r>
              <a:rPr lang="it-IT" dirty="0"/>
              <a:t>Nella versione attuale prende in considerazione </a:t>
            </a:r>
            <a:r>
              <a:rPr lang="it-IT" b="1" dirty="0"/>
              <a:t>le perdite d’esercizio</a:t>
            </a:r>
            <a:r>
              <a:rPr lang="it-IT" dirty="0"/>
              <a:t>, ossia il risultato economico negativo di un singolo esercizio sociale (quello ritenuto anomalo a causa dell’emergenza Covid nel 2020 o quello del 2021), al lordo di eventuali riserve in grado di compensarlo o ridurlo (criterio economico).</a:t>
            </a:r>
          </a:p>
          <a:p>
            <a:endParaRPr lang="it-IT" dirty="0"/>
          </a:p>
        </p:txBody>
      </p:sp>
    </p:spTree>
    <p:extLst>
      <p:ext uri="{BB962C8B-B14F-4D97-AF65-F5344CB8AC3E}">
        <p14:creationId xmlns:p14="http://schemas.microsoft.com/office/powerpoint/2010/main" val="2810184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544EEE-7199-48EB-BF3D-BDE8B98A0318}"/>
              </a:ext>
            </a:extLst>
          </p:cNvPr>
          <p:cNvSpPr>
            <a:spLocks noGrp="1"/>
          </p:cNvSpPr>
          <p:nvPr>
            <p:ph type="title"/>
          </p:nvPr>
        </p:nvSpPr>
        <p:spPr>
          <a:xfrm>
            <a:off x="684212" y="5876255"/>
            <a:ext cx="8534400" cy="591889"/>
          </a:xfrm>
        </p:spPr>
        <p:txBody>
          <a:bodyPr>
            <a:normAutofit/>
          </a:bodyPr>
          <a:lstStyle/>
          <a:p>
            <a:r>
              <a:rPr lang="it-IT" sz="2800" dirty="0"/>
              <a:t>Informazioni in nota integrativa - esempio</a:t>
            </a:r>
          </a:p>
        </p:txBody>
      </p:sp>
      <p:sp>
        <p:nvSpPr>
          <p:cNvPr id="3" name="Segnaposto contenuto 2">
            <a:extLst>
              <a:ext uri="{FF2B5EF4-FFF2-40B4-BE49-F238E27FC236}">
                <a16:creationId xmlns:a16="http://schemas.microsoft.com/office/drawing/2014/main" id="{CC5B017C-F8EE-434A-ACF1-83AE5868BE70}"/>
              </a:ext>
            </a:extLst>
          </p:cNvPr>
          <p:cNvSpPr>
            <a:spLocks noGrp="1"/>
          </p:cNvSpPr>
          <p:nvPr>
            <p:ph idx="1"/>
          </p:nvPr>
        </p:nvSpPr>
        <p:spPr>
          <a:xfrm>
            <a:off x="684212" y="685800"/>
            <a:ext cx="8534400" cy="5110993"/>
          </a:xfrm>
        </p:spPr>
        <p:txBody>
          <a:bodyPr/>
          <a:lstStyle/>
          <a:p>
            <a:pPr algn="just"/>
            <a:r>
              <a:rPr lang="it-IT" dirty="0"/>
              <a:t>La società ha optato per la modifica del criterio di ammortamento adottato fino al 2020 passando da un modello di determinazione dell’ammortamento a quote costanti </a:t>
            </a:r>
            <a:r>
              <a:rPr lang="it-IT" u="sng" dirty="0"/>
              <a:t>a quello per unità di prodotto</a:t>
            </a:r>
            <a:r>
              <a:rPr lang="it-IT" dirty="0"/>
              <a:t>.</a:t>
            </a:r>
          </a:p>
          <a:p>
            <a:pPr algn="just"/>
            <a:r>
              <a:rPr lang="it-IT" dirty="0"/>
              <a:t>La </a:t>
            </a:r>
            <a:r>
              <a:rPr lang="it-IT" u="sng" dirty="0"/>
              <a:t>motivazione</a:t>
            </a:r>
            <a:r>
              <a:rPr lang="it-IT" dirty="0"/>
              <a:t> del cambiamento è da ricondursi non al normale processo di revisione delle stime bensì alla </a:t>
            </a:r>
            <a:r>
              <a:rPr lang="it-IT" b="1" dirty="0"/>
              <a:t>pandemia che ha colpito il nostro Paese e l’azienda</a:t>
            </a:r>
            <a:r>
              <a:rPr lang="it-IT" dirty="0"/>
              <a:t> comportando un periodo di chiusura ed un rallentamento significativo del processo produttivo a causa delle riduzioni della domanda di prodotti.</a:t>
            </a:r>
          </a:p>
          <a:p>
            <a:pPr algn="just"/>
            <a:r>
              <a:rPr lang="it-IT" dirty="0"/>
              <a:t>L’ammortamento per unità di prodotto corrispondente ad un minor utilizzo del bene nel corso degli anni comporta un </a:t>
            </a:r>
            <a:r>
              <a:rPr lang="it-IT" u="sng" dirty="0"/>
              <a:t>allungamento della vita utile che si stima essere pari a 4 anni</a:t>
            </a:r>
            <a:r>
              <a:rPr lang="it-IT" dirty="0"/>
              <a:t>.</a:t>
            </a:r>
          </a:p>
          <a:p>
            <a:endParaRPr lang="it-IT" dirty="0"/>
          </a:p>
        </p:txBody>
      </p:sp>
    </p:spTree>
    <p:extLst>
      <p:ext uri="{BB962C8B-B14F-4D97-AF65-F5344CB8AC3E}">
        <p14:creationId xmlns:p14="http://schemas.microsoft.com/office/powerpoint/2010/main" val="1847559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F4D893-58E2-43BD-8DB8-F1A771154177}"/>
              </a:ext>
            </a:extLst>
          </p:cNvPr>
          <p:cNvSpPr>
            <a:spLocks noGrp="1"/>
          </p:cNvSpPr>
          <p:nvPr>
            <p:ph type="title"/>
          </p:nvPr>
        </p:nvSpPr>
        <p:spPr>
          <a:xfrm>
            <a:off x="751324" y="5813338"/>
            <a:ext cx="8534400" cy="717724"/>
          </a:xfrm>
        </p:spPr>
        <p:txBody>
          <a:bodyPr/>
          <a:lstStyle/>
          <a:p>
            <a:pPr algn="ctr"/>
            <a:r>
              <a:rPr lang="it-IT" dirty="0"/>
              <a:t>Modifica vita utile</a:t>
            </a:r>
          </a:p>
        </p:txBody>
      </p:sp>
      <p:sp>
        <p:nvSpPr>
          <p:cNvPr id="3" name="Segnaposto contenuto 2">
            <a:extLst>
              <a:ext uri="{FF2B5EF4-FFF2-40B4-BE49-F238E27FC236}">
                <a16:creationId xmlns:a16="http://schemas.microsoft.com/office/drawing/2014/main" id="{EBBB6F34-B8BB-4E13-8FCA-0BB6DDBEBBD7}"/>
              </a:ext>
            </a:extLst>
          </p:cNvPr>
          <p:cNvSpPr>
            <a:spLocks noGrp="1"/>
          </p:cNvSpPr>
          <p:nvPr>
            <p:ph idx="1"/>
          </p:nvPr>
        </p:nvSpPr>
        <p:spPr>
          <a:xfrm>
            <a:off x="684212" y="685800"/>
            <a:ext cx="8534400" cy="5127538"/>
          </a:xfrm>
        </p:spPr>
        <p:txBody>
          <a:bodyPr/>
          <a:lstStyle/>
          <a:p>
            <a:pPr algn="just"/>
            <a:r>
              <a:rPr lang="it-IT" dirty="0"/>
              <a:t>La pandemia può richiedere la modifica della vita utile anche nel caso di ammortamento a quote costanti ed in tal caso è un cambio di stima (Cfr. OIC 29).</a:t>
            </a:r>
          </a:p>
          <a:p>
            <a:pPr algn="just"/>
            <a:r>
              <a:rPr lang="it-IT" dirty="0"/>
              <a:t>La sola variazione del fatturato non pare giustificare la modifica del piano di ammortamento (CFR. OIC 16 par. 10 e 65).</a:t>
            </a:r>
          </a:p>
          <a:p>
            <a:pPr algn="just"/>
            <a:r>
              <a:rPr lang="it-IT" dirty="0"/>
              <a:t>La modifica del piano potrebbe essere giustificata se il minor utilizzo dell’immobilizzazione non riguarda solo il 2020 ma si protrae anche negli esercizi futuri (ad es. </a:t>
            </a:r>
            <a:r>
              <a:rPr lang="it-IT" b="1" dirty="0"/>
              <a:t>riduzione della richiesta di mercato, minore utilizzo a seguito della rivisitazione dei turni di lavoro</a:t>
            </a:r>
            <a:r>
              <a:rPr lang="it-IT" dirty="0"/>
              <a:t>).</a:t>
            </a:r>
          </a:p>
          <a:p>
            <a:endParaRPr lang="it-IT" dirty="0"/>
          </a:p>
        </p:txBody>
      </p:sp>
    </p:spTree>
    <p:extLst>
      <p:ext uri="{BB962C8B-B14F-4D97-AF65-F5344CB8AC3E}">
        <p14:creationId xmlns:p14="http://schemas.microsoft.com/office/powerpoint/2010/main" val="997823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9316E1-7C0F-48F1-95B0-64DC42B74536}"/>
              </a:ext>
            </a:extLst>
          </p:cNvPr>
          <p:cNvSpPr>
            <a:spLocks noGrp="1"/>
          </p:cNvSpPr>
          <p:nvPr>
            <p:ph type="title"/>
          </p:nvPr>
        </p:nvSpPr>
        <p:spPr>
          <a:xfrm>
            <a:off x="684212" y="5780015"/>
            <a:ext cx="8534400" cy="659001"/>
          </a:xfrm>
        </p:spPr>
        <p:txBody>
          <a:bodyPr/>
          <a:lstStyle/>
          <a:p>
            <a:r>
              <a:rPr lang="it-IT" dirty="0"/>
              <a:t>Sospensione ammortamenti 2021</a:t>
            </a:r>
          </a:p>
        </p:txBody>
      </p:sp>
      <p:sp>
        <p:nvSpPr>
          <p:cNvPr id="3" name="Segnaposto contenuto 2">
            <a:extLst>
              <a:ext uri="{FF2B5EF4-FFF2-40B4-BE49-F238E27FC236}">
                <a16:creationId xmlns:a16="http://schemas.microsoft.com/office/drawing/2014/main" id="{CC33B153-3203-4DE5-A2B9-CCC8C685B7B6}"/>
              </a:ext>
            </a:extLst>
          </p:cNvPr>
          <p:cNvSpPr>
            <a:spLocks noGrp="1"/>
          </p:cNvSpPr>
          <p:nvPr>
            <p:ph idx="1"/>
          </p:nvPr>
        </p:nvSpPr>
        <p:spPr>
          <a:xfrm>
            <a:off x="684212" y="685800"/>
            <a:ext cx="8534400" cy="4876101"/>
          </a:xfrm>
        </p:spPr>
        <p:txBody>
          <a:bodyPr>
            <a:normAutofit lnSpcReduction="10000"/>
          </a:bodyPr>
          <a:lstStyle/>
          <a:p>
            <a:pPr algn="just"/>
            <a:r>
              <a:rPr lang="it-IT" dirty="0"/>
              <a:t>La quota di ammortamento non effettuata comporta </a:t>
            </a:r>
            <a:r>
              <a:rPr lang="it-IT" b="1" dirty="0"/>
              <a:t>l’allungamento del piano di ammortamento </a:t>
            </a:r>
            <a:r>
              <a:rPr lang="it-IT" dirty="0"/>
              <a:t>originario di un anno.</a:t>
            </a:r>
          </a:p>
          <a:p>
            <a:r>
              <a:rPr lang="it-IT" b="1" dirty="0"/>
              <a:t>Esempio</a:t>
            </a:r>
          </a:p>
          <a:p>
            <a:r>
              <a:rPr lang="it-IT" u="sng" dirty="0"/>
              <a:t>Beni per cui </a:t>
            </a:r>
            <a:r>
              <a:rPr lang="it-IT" b="1" u="sng" dirty="0"/>
              <a:t>è possibile </a:t>
            </a:r>
            <a:r>
              <a:rPr lang="it-IT" u="sng" dirty="0"/>
              <a:t>aggiornare la vita utile</a:t>
            </a:r>
          </a:p>
          <a:p>
            <a:r>
              <a:rPr lang="it-IT" dirty="0"/>
              <a:t>Costo storico bene acquistato anni precedenti:		2.000</a:t>
            </a:r>
          </a:p>
          <a:p>
            <a:r>
              <a:rPr lang="it-IT" dirty="0"/>
              <a:t>F.do amm.to 31/12/2020:								1.000</a:t>
            </a:r>
          </a:p>
          <a:p>
            <a:r>
              <a:rPr lang="it-IT" dirty="0"/>
              <a:t>Vita utile residua al 31/12/2020: 5 anni (amm.to 200)</a:t>
            </a:r>
          </a:p>
          <a:p>
            <a:r>
              <a:rPr lang="it-IT" dirty="0"/>
              <a:t>Sospensione 2021: 200</a:t>
            </a:r>
          </a:p>
          <a:p>
            <a:r>
              <a:rPr lang="it-IT" dirty="0"/>
              <a:t>Vita utile residua 2021: 4 anni</a:t>
            </a:r>
          </a:p>
          <a:p>
            <a:r>
              <a:rPr lang="it-IT" dirty="0"/>
              <a:t>Allungamento vita utile: 1 anno</a:t>
            </a:r>
          </a:p>
          <a:p>
            <a:r>
              <a:rPr lang="it-IT" dirty="0"/>
              <a:t>Ammortamento 2022/2026: 200</a:t>
            </a:r>
          </a:p>
        </p:txBody>
      </p:sp>
    </p:spTree>
    <p:extLst>
      <p:ext uri="{BB962C8B-B14F-4D97-AF65-F5344CB8AC3E}">
        <p14:creationId xmlns:p14="http://schemas.microsoft.com/office/powerpoint/2010/main" val="2112965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405E70-2A15-4FA5-9817-79F2075EBEE6}"/>
              </a:ext>
            </a:extLst>
          </p:cNvPr>
          <p:cNvSpPr>
            <a:spLocks noGrp="1"/>
          </p:cNvSpPr>
          <p:nvPr>
            <p:ph type="title"/>
          </p:nvPr>
        </p:nvSpPr>
        <p:spPr>
          <a:xfrm>
            <a:off x="684212" y="5796793"/>
            <a:ext cx="8534400" cy="583500"/>
          </a:xfrm>
        </p:spPr>
        <p:txBody>
          <a:bodyPr>
            <a:normAutofit fontScale="90000"/>
          </a:bodyPr>
          <a:lstStyle/>
          <a:p>
            <a:r>
              <a:rPr lang="it-IT" dirty="0"/>
              <a:t>Sospensione ammortamenti 2021</a:t>
            </a:r>
          </a:p>
        </p:txBody>
      </p:sp>
      <p:sp>
        <p:nvSpPr>
          <p:cNvPr id="3" name="Segnaposto contenuto 2">
            <a:extLst>
              <a:ext uri="{FF2B5EF4-FFF2-40B4-BE49-F238E27FC236}">
                <a16:creationId xmlns:a16="http://schemas.microsoft.com/office/drawing/2014/main" id="{49BCB43D-9C7F-4D6B-A505-535C608D60BE}"/>
              </a:ext>
            </a:extLst>
          </p:cNvPr>
          <p:cNvSpPr>
            <a:spLocks noGrp="1"/>
          </p:cNvSpPr>
          <p:nvPr>
            <p:ph idx="1"/>
          </p:nvPr>
        </p:nvSpPr>
        <p:spPr>
          <a:xfrm>
            <a:off x="684212" y="685800"/>
            <a:ext cx="8534400" cy="5035492"/>
          </a:xfrm>
        </p:spPr>
        <p:txBody>
          <a:bodyPr/>
          <a:lstStyle/>
          <a:p>
            <a:r>
              <a:rPr lang="it-IT" b="1" dirty="0"/>
              <a:t>Esempio</a:t>
            </a:r>
          </a:p>
          <a:p>
            <a:r>
              <a:rPr lang="it-IT" u="sng" dirty="0"/>
              <a:t>Beni per cui </a:t>
            </a:r>
            <a:r>
              <a:rPr lang="it-IT" b="1" u="sng" dirty="0"/>
              <a:t>non è possibile </a:t>
            </a:r>
            <a:r>
              <a:rPr lang="it-IT" u="sng" dirty="0"/>
              <a:t>aggiornare la vita utile</a:t>
            </a:r>
          </a:p>
          <a:p>
            <a:r>
              <a:rPr lang="it-IT" dirty="0"/>
              <a:t>Costo storico bene acquistato anni precedenti:		2.000</a:t>
            </a:r>
          </a:p>
          <a:p>
            <a:r>
              <a:rPr lang="it-IT" dirty="0"/>
              <a:t>F.do amm.to 31/12/2020:								400</a:t>
            </a:r>
          </a:p>
          <a:p>
            <a:r>
              <a:rPr lang="it-IT" dirty="0"/>
              <a:t>Vita utile residua al 31/12/2020: 4 anni (amm.to 400)</a:t>
            </a:r>
          </a:p>
          <a:p>
            <a:r>
              <a:rPr lang="it-IT" dirty="0"/>
              <a:t>Sospensione 2021: 400</a:t>
            </a:r>
          </a:p>
          <a:p>
            <a:r>
              <a:rPr lang="it-IT" dirty="0"/>
              <a:t>Vita utile residua 2021: 3 anni</a:t>
            </a:r>
          </a:p>
          <a:p>
            <a:r>
              <a:rPr lang="it-IT" dirty="0"/>
              <a:t>Ammortamento 2022/2024: 533,33 (1.600/3)</a:t>
            </a:r>
          </a:p>
        </p:txBody>
      </p:sp>
    </p:spTree>
    <p:extLst>
      <p:ext uri="{BB962C8B-B14F-4D97-AF65-F5344CB8AC3E}">
        <p14:creationId xmlns:p14="http://schemas.microsoft.com/office/powerpoint/2010/main" val="943301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14E3DD-F798-4890-A327-EAC56AD866D1}"/>
              </a:ext>
            </a:extLst>
          </p:cNvPr>
          <p:cNvSpPr>
            <a:spLocks noGrp="1"/>
          </p:cNvSpPr>
          <p:nvPr>
            <p:ph type="title"/>
          </p:nvPr>
        </p:nvSpPr>
        <p:spPr>
          <a:xfrm>
            <a:off x="684212" y="6082017"/>
            <a:ext cx="8534400" cy="356765"/>
          </a:xfrm>
        </p:spPr>
        <p:txBody>
          <a:bodyPr>
            <a:normAutofit fontScale="90000"/>
          </a:bodyPr>
          <a:lstStyle/>
          <a:p>
            <a:pPr algn="ctr"/>
            <a:r>
              <a:rPr lang="it-IT" dirty="0"/>
              <a:t>Adempimenti contabili</a:t>
            </a:r>
          </a:p>
        </p:txBody>
      </p:sp>
      <p:sp>
        <p:nvSpPr>
          <p:cNvPr id="3" name="Segnaposto contenuto 2">
            <a:extLst>
              <a:ext uri="{FF2B5EF4-FFF2-40B4-BE49-F238E27FC236}">
                <a16:creationId xmlns:a16="http://schemas.microsoft.com/office/drawing/2014/main" id="{8B3EF804-F6D1-49EE-B76E-0E0CCE7E18A7}"/>
              </a:ext>
            </a:extLst>
          </p:cNvPr>
          <p:cNvSpPr>
            <a:spLocks noGrp="1"/>
          </p:cNvSpPr>
          <p:nvPr>
            <p:ph idx="1"/>
          </p:nvPr>
        </p:nvSpPr>
        <p:spPr>
          <a:xfrm>
            <a:off x="684211" y="243282"/>
            <a:ext cx="9130907" cy="5662568"/>
          </a:xfrm>
        </p:spPr>
        <p:txBody>
          <a:bodyPr>
            <a:normAutofit lnSpcReduction="10000"/>
          </a:bodyPr>
          <a:lstStyle/>
          <a:p>
            <a:pPr algn="just"/>
            <a:r>
              <a:rPr lang="it-IT" dirty="0"/>
              <a:t>1) Utili 2021 &gt; ammortamenti sospesi: vincolo di una riserva indisponibile di importo pari agli ammortamenti (comma 7-ter);</a:t>
            </a:r>
          </a:p>
          <a:p>
            <a:pPr algn="just"/>
            <a:r>
              <a:rPr lang="it-IT" dirty="0"/>
              <a:t>2) Utili 2021 &lt; ammortamenti sospesi ma presenza di riserve sufficienti: destinazione utile a riserva non distribuibile e per la differenza giroconto di riserve pregresse;</a:t>
            </a:r>
          </a:p>
          <a:p>
            <a:pPr algn="just"/>
            <a:r>
              <a:rPr lang="it-IT" dirty="0"/>
              <a:t>3) Utili 2021 &lt; ammortamenti sospesi e assenza di riserve: destinazione utili successivi.</a:t>
            </a:r>
          </a:p>
          <a:p>
            <a:pPr algn="just"/>
            <a:r>
              <a:rPr lang="it-IT" dirty="0"/>
              <a:t>Le riserve tornano disponibili quando gli ammortamenti sospesi vengono stanziati nel C. E.</a:t>
            </a:r>
          </a:p>
          <a:p>
            <a:r>
              <a:rPr lang="it-IT" dirty="0"/>
              <a:t>Occorre indicare in </a:t>
            </a:r>
            <a:r>
              <a:rPr lang="it-IT" b="1" dirty="0"/>
              <a:t>Nota Integrativa (art. 60, comma 7-quater)</a:t>
            </a:r>
            <a:r>
              <a:rPr lang="it-IT" dirty="0"/>
              <a:t>:</a:t>
            </a:r>
          </a:p>
          <a:p>
            <a:r>
              <a:rPr lang="it-IT" dirty="0"/>
              <a:t>1) le ragioni che hanno indotto la società a ridurre gli ammortamenti;</a:t>
            </a:r>
          </a:p>
          <a:p>
            <a:r>
              <a:rPr lang="it-IT" dirty="0"/>
              <a:t>2) iscrizione ed importo della riserva indisponibile;</a:t>
            </a:r>
          </a:p>
          <a:p>
            <a:pPr algn="just"/>
            <a:r>
              <a:rPr lang="it-IT" dirty="0"/>
              <a:t>3) influenza della sospensione sulla situazione patrimoniale, finanziaria e sul risultato economico.</a:t>
            </a:r>
          </a:p>
          <a:p>
            <a:pPr algn="just"/>
            <a:r>
              <a:rPr lang="it-IT" dirty="0"/>
              <a:t>Ci deve essere coerenza tra valore e ragioni della riduzione  (Interpretativo 9 OIC)</a:t>
            </a:r>
          </a:p>
        </p:txBody>
      </p:sp>
    </p:spTree>
    <p:extLst>
      <p:ext uri="{BB962C8B-B14F-4D97-AF65-F5344CB8AC3E}">
        <p14:creationId xmlns:p14="http://schemas.microsoft.com/office/powerpoint/2010/main" val="2490084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768673-225B-41C2-AEC4-51077A60E2AA}"/>
              </a:ext>
            </a:extLst>
          </p:cNvPr>
          <p:cNvSpPr>
            <a:spLocks noGrp="1"/>
          </p:cNvSpPr>
          <p:nvPr>
            <p:ph type="title"/>
          </p:nvPr>
        </p:nvSpPr>
        <p:spPr>
          <a:xfrm>
            <a:off x="684212" y="5897228"/>
            <a:ext cx="8534400" cy="549944"/>
          </a:xfrm>
        </p:spPr>
        <p:txBody>
          <a:bodyPr>
            <a:normAutofit fontScale="90000"/>
          </a:bodyPr>
          <a:lstStyle/>
          <a:p>
            <a:pPr algn="ctr"/>
            <a:r>
              <a:rPr lang="it-IT" dirty="0"/>
              <a:t>Aspetti fiscali della sospensione</a:t>
            </a:r>
          </a:p>
        </p:txBody>
      </p:sp>
      <p:sp>
        <p:nvSpPr>
          <p:cNvPr id="3" name="Segnaposto contenuto 2">
            <a:extLst>
              <a:ext uri="{FF2B5EF4-FFF2-40B4-BE49-F238E27FC236}">
                <a16:creationId xmlns:a16="http://schemas.microsoft.com/office/drawing/2014/main" id="{0F5ECE12-74F2-4BD3-B5AA-21464E1C0CE8}"/>
              </a:ext>
            </a:extLst>
          </p:cNvPr>
          <p:cNvSpPr>
            <a:spLocks noGrp="1"/>
          </p:cNvSpPr>
          <p:nvPr>
            <p:ph idx="1"/>
          </p:nvPr>
        </p:nvSpPr>
        <p:spPr>
          <a:xfrm>
            <a:off x="684212" y="410828"/>
            <a:ext cx="8534400" cy="5486400"/>
          </a:xfrm>
        </p:spPr>
        <p:txBody>
          <a:bodyPr>
            <a:normAutofit fontScale="92500" lnSpcReduction="10000"/>
          </a:bodyPr>
          <a:lstStyle/>
          <a:p>
            <a:r>
              <a:rPr lang="it-IT" b="1" dirty="0"/>
              <a:t>Art 60, comma 7-quinquies DL 104/2020</a:t>
            </a:r>
          </a:p>
          <a:p>
            <a:pPr algn="just"/>
            <a:r>
              <a:rPr lang="it-IT" dirty="0"/>
              <a:t>In deroga al principio di derivazione rafforzata vi è la possibilità di deduzione fiscale a prescindere dall’imputazione a C. E. (risposta 607/2021 </a:t>
            </a:r>
            <a:r>
              <a:rPr lang="it-IT" dirty="0" err="1"/>
              <a:t>AdE</a:t>
            </a:r>
            <a:r>
              <a:rPr lang="it-IT" dirty="0"/>
              <a:t>).</a:t>
            </a:r>
          </a:p>
          <a:p>
            <a:pPr algn="just"/>
            <a:r>
              <a:rPr lang="it-IT" dirty="0"/>
              <a:t>In caso di disallineamento civilistico-fiscale, va fatto lo stanziamento delle </a:t>
            </a:r>
            <a:r>
              <a:rPr lang="it-IT" b="1" dirty="0"/>
              <a:t>imposte differite </a:t>
            </a:r>
            <a:r>
              <a:rPr lang="it-IT" dirty="0"/>
              <a:t>e l’iscrizione al relativo fondo.</a:t>
            </a:r>
          </a:p>
          <a:p>
            <a:pPr algn="just"/>
            <a:r>
              <a:rPr lang="it-IT" dirty="0"/>
              <a:t>E’ stato chiesto se, nel caso che l’impresa decida di dedurre fiscalmente gli ammortamenti sospesi, per la qualificazione della variazione in diminuzione occorra far riferimento ai piani di ammortamento effettivamente utilizzati dal contribuente negli esercizi precedenti o ci si possa rapportare alla misura massima consentita fiscalmente.</a:t>
            </a:r>
          </a:p>
          <a:p>
            <a:pPr algn="just"/>
            <a:r>
              <a:rPr lang="it-IT" dirty="0"/>
              <a:t>Secondo l’amministrazione il rimando, da parte del comma 7-quinquies al comma 7-ter che si riferisce alla «quota di ammortamento non effettuata», induce a ritenere che per la quantificazione della quota di ammortamento deducibile occorra </a:t>
            </a:r>
            <a:r>
              <a:rPr lang="it-IT" b="1" dirty="0"/>
              <a:t>far riferimento ai piani di ammortamento effettivamente utilizzati dal contribuente negli esercizi precedenti</a:t>
            </a:r>
            <a:r>
              <a:rPr lang="it-IT" dirty="0"/>
              <a:t>.</a:t>
            </a:r>
          </a:p>
        </p:txBody>
      </p:sp>
    </p:spTree>
    <p:extLst>
      <p:ext uri="{BB962C8B-B14F-4D97-AF65-F5344CB8AC3E}">
        <p14:creationId xmlns:p14="http://schemas.microsoft.com/office/powerpoint/2010/main" val="1916847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82F4BF-F8DE-499A-B7D1-169CECF65A56}"/>
              </a:ext>
            </a:extLst>
          </p:cNvPr>
          <p:cNvSpPr>
            <a:spLocks noGrp="1"/>
          </p:cNvSpPr>
          <p:nvPr>
            <p:ph type="title"/>
          </p:nvPr>
        </p:nvSpPr>
        <p:spPr>
          <a:xfrm>
            <a:off x="7085012" y="685800"/>
            <a:ext cx="3657600" cy="421547"/>
          </a:xfrm>
        </p:spPr>
        <p:txBody>
          <a:bodyPr>
            <a:normAutofit fontScale="90000"/>
          </a:bodyPr>
          <a:lstStyle/>
          <a:p>
            <a:r>
              <a:rPr lang="it-IT" dirty="0"/>
              <a:t>Esempio</a:t>
            </a:r>
          </a:p>
        </p:txBody>
      </p:sp>
      <p:graphicFrame>
        <p:nvGraphicFramePr>
          <p:cNvPr id="5" name="Tabella 5">
            <a:extLst>
              <a:ext uri="{FF2B5EF4-FFF2-40B4-BE49-F238E27FC236}">
                <a16:creationId xmlns:a16="http://schemas.microsoft.com/office/drawing/2014/main" id="{6EF3798B-1B57-4216-AB0D-E827256B9AE5}"/>
              </a:ext>
            </a:extLst>
          </p:cNvPr>
          <p:cNvGraphicFramePr>
            <a:graphicFrameLocks noGrp="1"/>
          </p:cNvGraphicFramePr>
          <p:nvPr>
            <p:ph idx="1"/>
            <p:extLst>
              <p:ext uri="{D42A27DB-BD31-4B8C-83A1-F6EECF244321}">
                <p14:modId xmlns:p14="http://schemas.microsoft.com/office/powerpoint/2010/main" val="4231752625"/>
              </p:ext>
            </p:extLst>
          </p:nvPr>
        </p:nvGraphicFramePr>
        <p:xfrm>
          <a:off x="717769" y="1113638"/>
          <a:ext cx="5943600" cy="4503672"/>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667275484"/>
                    </a:ext>
                  </a:extLst>
                </a:gridCol>
                <a:gridCol w="990600">
                  <a:extLst>
                    <a:ext uri="{9D8B030D-6E8A-4147-A177-3AD203B41FA5}">
                      <a16:colId xmlns:a16="http://schemas.microsoft.com/office/drawing/2014/main" val="3069549680"/>
                    </a:ext>
                  </a:extLst>
                </a:gridCol>
                <a:gridCol w="899908">
                  <a:extLst>
                    <a:ext uri="{9D8B030D-6E8A-4147-A177-3AD203B41FA5}">
                      <a16:colId xmlns:a16="http://schemas.microsoft.com/office/drawing/2014/main" val="2731173834"/>
                    </a:ext>
                  </a:extLst>
                </a:gridCol>
                <a:gridCol w="1081292">
                  <a:extLst>
                    <a:ext uri="{9D8B030D-6E8A-4147-A177-3AD203B41FA5}">
                      <a16:colId xmlns:a16="http://schemas.microsoft.com/office/drawing/2014/main" val="3734195905"/>
                    </a:ext>
                  </a:extLst>
                </a:gridCol>
                <a:gridCol w="990600">
                  <a:extLst>
                    <a:ext uri="{9D8B030D-6E8A-4147-A177-3AD203B41FA5}">
                      <a16:colId xmlns:a16="http://schemas.microsoft.com/office/drawing/2014/main" val="914748509"/>
                    </a:ext>
                  </a:extLst>
                </a:gridCol>
                <a:gridCol w="990600">
                  <a:extLst>
                    <a:ext uri="{9D8B030D-6E8A-4147-A177-3AD203B41FA5}">
                      <a16:colId xmlns:a16="http://schemas.microsoft.com/office/drawing/2014/main" val="973544301"/>
                    </a:ext>
                  </a:extLst>
                </a:gridCol>
              </a:tblGrid>
              <a:tr h="444849">
                <a:tc>
                  <a:txBody>
                    <a:bodyPr/>
                    <a:lstStyle/>
                    <a:p>
                      <a:r>
                        <a:rPr lang="it-IT" sz="1400" dirty="0"/>
                        <a:t>Anno</a:t>
                      </a:r>
                    </a:p>
                  </a:txBody>
                  <a:tcPr/>
                </a:tc>
                <a:tc>
                  <a:txBody>
                    <a:bodyPr/>
                    <a:lstStyle/>
                    <a:p>
                      <a:r>
                        <a:rPr lang="it-IT" sz="1400" dirty="0"/>
                        <a:t>Amm.to civilistico</a:t>
                      </a:r>
                    </a:p>
                  </a:txBody>
                  <a:tcPr/>
                </a:tc>
                <a:tc>
                  <a:txBody>
                    <a:bodyPr/>
                    <a:lstStyle/>
                    <a:p>
                      <a:r>
                        <a:rPr lang="it-IT" sz="1400" dirty="0"/>
                        <a:t>Amm.to fiscale</a:t>
                      </a:r>
                    </a:p>
                  </a:txBody>
                  <a:tcPr/>
                </a:tc>
                <a:tc>
                  <a:txBody>
                    <a:bodyPr/>
                    <a:lstStyle/>
                    <a:p>
                      <a:r>
                        <a:rPr lang="it-IT" sz="1400" dirty="0"/>
                        <a:t>Variazioni (diminuzione e aumento)</a:t>
                      </a:r>
                    </a:p>
                  </a:txBody>
                  <a:tcPr/>
                </a:tc>
                <a:tc>
                  <a:txBody>
                    <a:bodyPr/>
                    <a:lstStyle/>
                    <a:p>
                      <a:r>
                        <a:rPr lang="it-IT" sz="1200" dirty="0"/>
                        <a:t>F.do imposte differite (</a:t>
                      </a:r>
                      <a:r>
                        <a:rPr lang="it-IT" sz="1200" dirty="0" err="1"/>
                        <a:t>aliq</a:t>
                      </a:r>
                      <a:r>
                        <a:rPr lang="it-IT" sz="1200" dirty="0"/>
                        <a:t>. 30%)</a:t>
                      </a:r>
                    </a:p>
                  </a:txBody>
                  <a:tcPr/>
                </a:tc>
                <a:tc>
                  <a:txBody>
                    <a:bodyPr/>
                    <a:lstStyle/>
                    <a:p>
                      <a:r>
                        <a:rPr lang="it-IT" sz="1400" dirty="0"/>
                        <a:t>Imposte differite (C.E.)</a:t>
                      </a:r>
                    </a:p>
                  </a:txBody>
                  <a:tcPr/>
                </a:tc>
                <a:extLst>
                  <a:ext uri="{0D108BD9-81ED-4DB2-BD59-A6C34878D82A}">
                    <a16:rowId xmlns:a16="http://schemas.microsoft.com/office/drawing/2014/main" val="912077428"/>
                  </a:ext>
                </a:extLst>
              </a:tr>
              <a:tr h="444849">
                <a:tc>
                  <a:txBody>
                    <a:bodyPr/>
                    <a:lstStyle/>
                    <a:p>
                      <a:r>
                        <a:rPr lang="it-IT" sz="1400" dirty="0"/>
                        <a:t>2019</a:t>
                      </a:r>
                    </a:p>
                  </a:txBody>
                  <a:tcPr/>
                </a:tc>
                <a:tc>
                  <a:txBody>
                    <a:bodyPr/>
                    <a:lstStyle/>
                    <a:p>
                      <a:r>
                        <a:rPr lang="it-IT" sz="1400" dirty="0"/>
                        <a:t>2.000</a:t>
                      </a:r>
                    </a:p>
                  </a:txBody>
                  <a:tcPr/>
                </a:tc>
                <a:tc>
                  <a:txBody>
                    <a:bodyPr/>
                    <a:lstStyle/>
                    <a:p>
                      <a:r>
                        <a:rPr lang="it-IT" sz="1400" dirty="0"/>
                        <a:t>2.000</a:t>
                      </a:r>
                    </a:p>
                  </a:txBody>
                  <a:tcPr/>
                </a:tc>
                <a:tc>
                  <a:txBody>
                    <a:bodyPr/>
                    <a:lstStyle/>
                    <a:p>
                      <a:endParaRPr lang="it-IT" sz="1400" dirty="0"/>
                    </a:p>
                  </a:txBody>
                  <a:tcPr/>
                </a:tc>
                <a:tc>
                  <a:txBody>
                    <a:bodyPr/>
                    <a:lstStyle/>
                    <a:p>
                      <a:r>
                        <a:rPr lang="it-IT" sz="1400" dirty="0"/>
                        <a:t>-</a:t>
                      </a:r>
                    </a:p>
                  </a:txBody>
                  <a:tcPr/>
                </a:tc>
                <a:tc>
                  <a:txBody>
                    <a:bodyPr/>
                    <a:lstStyle/>
                    <a:p>
                      <a:endParaRPr lang="it-IT" sz="1400" dirty="0"/>
                    </a:p>
                  </a:txBody>
                  <a:tcPr/>
                </a:tc>
                <a:extLst>
                  <a:ext uri="{0D108BD9-81ED-4DB2-BD59-A6C34878D82A}">
                    <a16:rowId xmlns:a16="http://schemas.microsoft.com/office/drawing/2014/main" val="912228720"/>
                  </a:ext>
                </a:extLst>
              </a:tr>
              <a:tr h="444849">
                <a:tc>
                  <a:txBody>
                    <a:bodyPr/>
                    <a:lstStyle/>
                    <a:p>
                      <a:r>
                        <a:rPr lang="it-IT" sz="1400" dirty="0"/>
                        <a:t>2020</a:t>
                      </a:r>
                    </a:p>
                  </a:txBody>
                  <a:tcPr/>
                </a:tc>
                <a:tc>
                  <a:txBody>
                    <a:bodyPr/>
                    <a:lstStyle/>
                    <a:p>
                      <a:r>
                        <a:rPr lang="it-IT" sz="1400" dirty="0"/>
                        <a:t>-</a:t>
                      </a:r>
                    </a:p>
                  </a:txBody>
                  <a:tcPr/>
                </a:tc>
                <a:tc>
                  <a:txBody>
                    <a:bodyPr/>
                    <a:lstStyle/>
                    <a:p>
                      <a:r>
                        <a:rPr lang="it-IT" sz="1400" dirty="0"/>
                        <a:t>2.000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400" dirty="0"/>
                        <a:t>(2.000)</a:t>
                      </a:r>
                    </a:p>
                  </a:txBody>
                  <a:tcPr/>
                </a:tc>
                <a:tc>
                  <a:txBody>
                    <a:bodyPr/>
                    <a:lstStyle/>
                    <a:p>
                      <a:r>
                        <a:rPr lang="it-IT" sz="1400" dirty="0"/>
                        <a:t>600</a:t>
                      </a:r>
                    </a:p>
                  </a:txBody>
                  <a:tcPr/>
                </a:tc>
                <a:tc>
                  <a:txBody>
                    <a:bodyPr/>
                    <a:lstStyle/>
                    <a:p>
                      <a:r>
                        <a:rPr lang="it-IT" sz="1400" dirty="0"/>
                        <a:t>600</a:t>
                      </a:r>
                    </a:p>
                  </a:txBody>
                  <a:tcPr/>
                </a:tc>
                <a:extLst>
                  <a:ext uri="{0D108BD9-81ED-4DB2-BD59-A6C34878D82A}">
                    <a16:rowId xmlns:a16="http://schemas.microsoft.com/office/drawing/2014/main" val="962283587"/>
                  </a:ext>
                </a:extLst>
              </a:tr>
              <a:tr h="444849">
                <a:tc>
                  <a:txBody>
                    <a:bodyPr/>
                    <a:lstStyle/>
                    <a:p>
                      <a:r>
                        <a:rPr lang="it-IT" sz="1400" dirty="0"/>
                        <a:t>2021</a:t>
                      </a:r>
                    </a:p>
                  </a:txBody>
                  <a:tcPr/>
                </a:tc>
                <a:tc>
                  <a:txBody>
                    <a:bodyPr/>
                    <a:lstStyle/>
                    <a:p>
                      <a:r>
                        <a:rPr lang="it-IT" sz="1400" dirty="0"/>
                        <a:t>-</a:t>
                      </a:r>
                    </a:p>
                  </a:txBody>
                  <a:tcPr/>
                </a:tc>
                <a:tc>
                  <a:txBody>
                    <a:bodyPr/>
                    <a:lstStyle/>
                    <a:p>
                      <a:r>
                        <a:rPr lang="it-IT" sz="1400" dirty="0"/>
                        <a:t>2.000</a:t>
                      </a:r>
                    </a:p>
                  </a:txBody>
                  <a:tcPr/>
                </a:tc>
                <a:tc>
                  <a:txBody>
                    <a:bodyPr/>
                    <a:lstStyle/>
                    <a:p>
                      <a:r>
                        <a:rPr lang="it-IT" sz="1400" dirty="0"/>
                        <a:t>(2.000)</a:t>
                      </a:r>
                    </a:p>
                  </a:txBody>
                  <a:tcPr/>
                </a:tc>
                <a:tc>
                  <a:txBody>
                    <a:bodyPr/>
                    <a:lstStyle/>
                    <a:p>
                      <a:r>
                        <a:rPr lang="it-IT" sz="1400" dirty="0"/>
                        <a:t>1.200</a:t>
                      </a:r>
                    </a:p>
                  </a:txBody>
                  <a:tcPr/>
                </a:tc>
                <a:tc>
                  <a:txBody>
                    <a:bodyPr/>
                    <a:lstStyle/>
                    <a:p>
                      <a:r>
                        <a:rPr lang="it-IT" sz="1400" dirty="0"/>
                        <a:t>600</a:t>
                      </a:r>
                    </a:p>
                  </a:txBody>
                  <a:tcPr/>
                </a:tc>
                <a:extLst>
                  <a:ext uri="{0D108BD9-81ED-4DB2-BD59-A6C34878D82A}">
                    <a16:rowId xmlns:a16="http://schemas.microsoft.com/office/drawing/2014/main" val="116731033"/>
                  </a:ext>
                </a:extLst>
              </a:tr>
              <a:tr h="444849">
                <a:tc>
                  <a:txBody>
                    <a:bodyPr/>
                    <a:lstStyle/>
                    <a:p>
                      <a:r>
                        <a:rPr lang="it-IT" sz="1400" dirty="0"/>
                        <a:t>2022</a:t>
                      </a:r>
                    </a:p>
                  </a:txBody>
                  <a:tcPr/>
                </a:tc>
                <a:tc>
                  <a:txBody>
                    <a:bodyPr/>
                    <a:lstStyle/>
                    <a:p>
                      <a:r>
                        <a:rPr lang="it-IT" sz="1400" dirty="0"/>
                        <a:t>2.000</a:t>
                      </a:r>
                    </a:p>
                  </a:txBody>
                  <a:tcPr/>
                </a:tc>
                <a:tc>
                  <a:txBody>
                    <a:bodyPr/>
                    <a:lstStyle/>
                    <a:p>
                      <a:r>
                        <a:rPr lang="it-IT" sz="1400" dirty="0"/>
                        <a:t>2.000</a:t>
                      </a:r>
                    </a:p>
                  </a:txBody>
                  <a:tcPr/>
                </a:tc>
                <a:tc>
                  <a:txBody>
                    <a:bodyPr/>
                    <a:lstStyle/>
                    <a:p>
                      <a:endParaRPr lang="it-IT" sz="1400" dirty="0"/>
                    </a:p>
                  </a:txBody>
                  <a:tcPr/>
                </a:tc>
                <a:tc>
                  <a:txBody>
                    <a:bodyPr/>
                    <a:lstStyle/>
                    <a:p>
                      <a:r>
                        <a:rPr lang="it-IT" sz="1400" dirty="0"/>
                        <a:t>1.200</a:t>
                      </a:r>
                    </a:p>
                  </a:txBody>
                  <a:tcPr/>
                </a:tc>
                <a:tc>
                  <a:txBody>
                    <a:bodyPr/>
                    <a:lstStyle/>
                    <a:p>
                      <a:endParaRPr lang="it-IT" sz="1400" dirty="0"/>
                    </a:p>
                  </a:txBody>
                  <a:tcPr/>
                </a:tc>
                <a:extLst>
                  <a:ext uri="{0D108BD9-81ED-4DB2-BD59-A6C34878D82A}">
                    <a16:rowId xmlns:a16="http://schemas.microsoft.com/office/drawing/2014/main" val="3376657267"/>
                  </a:ext>
                </a:extLst>
              </a:tr>
              <a:tr h="444849">
                <a:tc>
                  <a:txBody>
                    <a:bodyPr/>
                    <a:lstStyle/>
                    <a:p>
                      <a:r>
                        <a:rPr lang="it-IT" sz="1400" dirty="0"/>
                        <a:t>2023</a:t>
                      </a:r>
                    </a:p>
                  </a:txBody>
                  <a:tcPr/>
                </a:tc>
                <a:tc>
                  <a:txBody>
                    <a:bodyPr/>
                    <a:lstStyle/>
                    <a:p>
                      <a:r>
                        <a:rPr lang="it-IT" sz="1400" dirty="0"/>
                        <a:t>2.000</a:t>
                      </a:r>
                    </a:p>
                  </a:txBody>
                  <a:tcPr/>
                </a:tc>
                <a:tc>
                  <a:txBody>
                    <a:bodyPr/>
                    <a:lstStyle/>
                    <a:p>
                      <a:r>
                        <a:rPr lang="it-IT" sz="1400" dirty="0"/>
                        <a:t>2.000</a:t>
                      </a:r>
                    </a:p>
                  </a:txBody>
                  <a:tcPr/>
                </a:tc>
                <a:tc>
                  <a:txBody>
                    <a:bodyPr/>
                    <a:lstStyle/>
                    <a:p>
                      <a:endParaRPr lang="it-IT" sz="1400" dirty="0"/>
                    </a:p>
                  </a:txBody>
                  <a:tcPr/>
                </a:tc>
                <a:tc>
                  <a:txBody>
                    <a:bodyPr/>
                    <a:lstStyle/>
                    <a:p>
                      <a:r>
                        <a:rPr lang="it-IT" sz="1400" dirty="0"/>
                        <a:t>1.200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it-IT" sz="1400" dirty="0"/>
                    </a:p>
                  </a:txBody>
                  <a:tcPr/>
                </a:tc>
                <a:extLst>
                  <a:ext uri="{0D108BD9-81ED-4DB2-BD59-A6C34878D82A}">
                    <a16:rowId xmlns:a16="http://schemas.microsoft.com/office/drawing/2014/main" val="3269091253"/>
                  </a:ext>
                </a:extLst>
              </a:tr>
              <a:tr h="444849">
                <a:tc>
                  <a:txBody>
                    <a:bodyPr/>
                    <a:lstStyle/>
                    <a:p>
                      <a:r>
                        <a:rPr lang="it-IT" sz="1400" dirty="0"/>
                        <a:t>2024</a:t>
                      </a:r>
                    </a:p>
                  </a:txBody>
                  <a:tcPr/>
                </a:tc>
                <a:tc>
                  <a:txBody>
                    <a:bodyPr/>
                    <a:lstStyle/>
                    <a:p>
                      <a:r>
                        <a:rPr lang="it-IT" sz="1400" dirty="0"/>
                        <a:t>2.000</a:t>
                      </a:r>
                    </a:p>
                  </a:txBody>
                  <a:tcPr/>
                </a:tc>
                <a:tc>
                  <a:txBody>
                    <a:bodyPr/>
                    <a:lstStyle/>
                    <a:p>
                      <a:endParaRPr lang="it-IT" sz="1400"/>
                    </a:p>
                  </a:txBody>
                  <a:tcPr/>
                </a:tc>
                <a:tc>
                  <a:txBody>
                    <a:bodyPr/>
                    <a:lstStyle/>
                    <a:p>
                      <a:r>
                        <a:rPr lang="it-IT" sz="1400" dirty="0"/>
                        <a:t>2.000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400" dirty="0"/>
                        <a:t>600</a:t>
                      </a:r>
                    </a:p>
                  </a:txBody>
                  <a:tcPr/>
                </a:tc>
                <a:tc>
                  <a:txBody>
                    <a:bodyPr/>
                    <a:lstStyle/>
                    <a:p>
                      <a:r>
                        <a:rPr lang="it-IT" sz="1400" dirty="0"/>
                        <a:t>(600)</a:t>
                      </a:r>
                    </a:p>
                  </a:txBody>
                  <a:tcPr/>
                </a:tc>
                <a:extLst>
                  <a:ext uri="{0D108BD9-81ED-4DB2-BD59-A6C34878D82A}">
                    <a16:rowId xmlns:a16="http://schemas.microsoft.com/office/drawing/2014/main" val="730774994"/>
                  </a:ext>
                </a:extLst>
              </a:tr>
              <a:tr h="444849">
                <a:tc>
                  <a:txBody>
                    <a:bodyPr/>
                    <a:lstStyle/>
                    <a:p>
                      <a:r>
                        <a:rPr lang="it-IT" sz="1400" dirty="0"/>
                        <a:t>2025</a:t>
                      </a:r>
                    </a:p>
                  </a:txBody>
                  <a:tcPr/>
                </a:tc>
                <a:tc>
                  <a:txBody>
                    <a:bodyPr/>
                    <a:lstStyle/>
                    <a:p>
                      <a:r>
                        <a:rPr lang="it-IT" sz="1400" dirty="0"/>
                        <a:t>2.000</a:t>
                      </a:r>
                    </a:p>
                  </a:txBody>
                  <a:tcPr/>
                </a:tc>
                <a:tc>
                  <a:txBody>
                    <a:bodyPr/>
                    <a:lstStyle/>
                    <a:p>
                      <a:endParaRPr lang="it-IT" sz="1400"/>
                    </a:p>
                  </a:txBody>
                  <a:tcPr/>
                </a:tc>
                <a:tc>
                  <a:txBody>
                    <a:bodyPr/>
                    <a:lstStyle/>
                    <a:p>
                      <a:r>
                        <a:rPr lang="it-IT" sz="1400" dirty="0"/>
                        <a:t>2.000</a:t>
                      </a:r>
                    </a:p>
                  </a:txBody>
                  <a:tcPr/>
                </a:tc>
                <a:tc>
                  <a:txBody>
                    <a:bodyPr/>
                    <a:lstStyle/>
                    <a:p>
                      <a:r>
                        <a:rPr lang="it-IT" sz="1400" dirty="0"/>
                        <a: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400" dirty="0"/>
                        <a:t>(600)</a:t>
                      </a:r>
                    </a:p>
                  </a:txBody>
                  <a:tcPr/>
                </a:tc>
                <a:extLst>
                  <a:ext uri="{0D108BD9-81ED-4DB2-BD59-A6C34878D82A}">
                    <a16:rowId xmlns:a16="http://schemas.microsoft.com/office/drawing/2014/main" val="4163695018"/>
                  </a:ext>
                </a:extLst>
              </a:tr>
              <a:tr h="444849">
                <a:tc>
                  <a:txBody>
                    <a:bodyPr/>
                    <a:lstStyle/>
                    <a:p>
                      <a:endParaRPr lang="it-IT" sz="1400"/>
                    </a:p>
                  </a:txBody>
                  <a:tcPr/>
                </a:tc>
                <a:tc>
                  <a:txBody>
                    <a:bodyPr/>
                    <a:lstStyle/>
                    <a:p>
                      <a:r>
                        <a:rPr lang="it-IT" sz="1400" dirty="0"/>
                        <a:t>10.000</a:t>
                      </a:r>
                    </a:p>
                  </a:txBody>
                  <a:tcPr/>
                </a:tc>
                <a:tc>
                  <a:txBody>
                    <a:bodyPr/>
                    <a:lstStyle/>
                    <a:p>
                      <a:r>
                        <a:rPr lang="it-IT" sz="1400" dirty="0"/>
                        <a:t>10.000</a:t>
                      </a:r>
                    </a:p>
                  </a:txBody>
                  <a:tcPr/>
                </a:tc>
                <a:tc>
                  <a:txBody>
                    <a:bodyPr/>
                    <a:lstStyle/>
                    <a:p>
                      <a:endParaRPr lang="it-IT" sz="1400"/>
                    </a:p>
                  </a:txBody>
                  <a:tcPr/>
                </a:tc>
                <a:tc>
                  <a:txBody>
                    <a:bodyPr/>
                    <a:lstStyle/>
                    <a:p>
                      <a:endParaRPr lang="it-IT" sz="1400"/>
                    </a:p>
                  </a:txBody>
                  <a:tcPr/>
                </a:tc>
                <a:tc>
                  <a:txBody>
                    <a:bodyPr/>
                    <a:lstStyle/>
                    <a:p>
                      <a:endParaRPr lang="it-IT" sz="1400" dirty="0"/>
                    </a:p>
                  </a:txBody>
                  <a:tcPr/>
                </a:tc>
                <a:extLst>
                  <a:ext uri="{0D108BD9-81ED-4DB2-BD59-A6C34878D82A}">
                    <a16:rowId xmlns:a16="http://schemas.microsoft.com/office/drawing/2014/main" val="1910960446"/>
                  </a:ext>
                </a:extLst>
              </a:tr>
            </a:tbl>
          </a:graphicData>
        </a:graphic>
      </p:graphicFrame>
      <p:sp>
        <p:nvSpPr>
          <p:cNvPr id="4" name="Segnaposto testo 3">
            <a:extLst>
              <a:ext uri="{FF2B5EF4-FFF2-40B4-BE49-F238E27FC236}">
                <a16:creationId xmlns:a16="http://schemas.microsoft.com/office/drawing/2014/main" id="{3EA41077-A7CF-4BC0-944F-C33E8D3D4BA2}"/>
              </a:ext>
            </a:extLst>
          </p:cNvPr>
          <p:cNvSpPr>
            <a:spLocks noGrp="1"/>
          </p:cNvSpPr>
          <p:nvPr>
            <p:ph type="body" sz="half" idx="2"/>
          </p:nvPr>
        </p:nvSpPr>
        <p:spPr>
          <a:xfrm>
            <a:off x="7085012" y="1107347"/>
            <a:ext cx="3657600" cy="3193719"/>
          </a:xfrm>
        </p:spPr>
        <p:txBody>
          <a:bodyPr/>
          <a:lstStyle/>
          <a:p>
            <a:r>
              <a:rPr lang="it-IT" dirty="0"/>
              <a:t>Macchinario ammortizzato a quote costanti</a:t>
            </a:r>
          </a:p>
          <a:p>
            <a:r>
              <a:rPr lang="it-IT" dirty="0"/>
              <a:t>Costo storico				10.000</a:t>
            </a:r>
          </a:p>
          <a:p>
            <a:r>
              <a:rPr lang="it-IT" dirty="0"/>
              <a:t>F.do amm.to 31/12/2019 	2.000</a:t>
            </a:r>
          </a:p>
          <a:p>
            <a:r>
              <a:rPr lang="it-IT" dirty="0"/>
              <a:t>V.N.C. 31/12/20219		8.000</a:t>
            </a:r>
          </a:p>
          <a:p>
            <a:endParaRPr lang="it-IT" dirty="0"/>
          </a:p>
        </p:txBody>
      </p:sp>
    </p:spTree>
    <p:extLst>
      <p:ext uri="{BB962C8B-B14F-4D97-AF65-F5344CB8AC3E}">
        <p14:creationId xmlns:p14="http://schemas.microsoft.com/office/powerpoint/2010/main" val="5602805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85E64C-C863-400F-85AA-710F55BCAF2E}"/>
              </a:ext>
            </a:extLst>
          </p:cNvPr>
          <p:cNvSpPr>
            <a:spLocks noGrp="1"/>
          </p:cNvSpPr>
          <p:nvPr>
            <p:ph type="title"/>
          </p:nvPr>
        </p:nvSpPr>
        <p:spPr>
          <a:xfrm>
            <a:off x="684212" y="5918200"/>
            <a:ext cx="8534400" cy="507999"/>
          </a:xfrm>
        </p:spPr>
        <p:txBody>
          <a:bodyPr>
            <a:normAutofit fontScale="90000"/>
          </a:bodyPr>
          <a:lstStyle/>
          <a:p>
            <a:pPr algn="ctr"/>
            <a:r>
              <a:rPr lang="it-IT" dirty="0"/>
              <a:t>Informazioni in nota integrativa</a:t>
            </a:r>
          </a:p>
        </p:txBody>
      </p:sp>
      <p:sp>
        <p:nvSpPr>
          <p:cNvPr id="3" name="Segnaposto contenuto 2">
            <a:extLst>
              <a:ext uri="{FF2B5EF4-FFF2-40B4-BE49-F238E27FC236}">
                <a16:creationId xmlns:a16="http://schemas.microsoft.com/office/drawing/2014/main" id="{64F5016F-2B3D-4C00-BB8C-389BDE2D0650}"/>
              </a:ext>
            </a:extLst>
          </p:cNvPr>
          <p:cNvSpPr>
            <a:spLocks noGrp="1"/>
          </p:cNvSpPr>
          <p:nvPr>
            <p:ph idx="1"/>
          </p:nvPr>
        </p:nvSpPr>
        <p:spPr>
          <a:xfrm>
            <a:off x="684212" y="685800"/>
            <a:ext cx="8534400" cy="5085826"/>
          </a:xfrm>
        </p:spPr>
        <p:txBody>
          <a:bodyPr/>
          <a:lstStyle/>
          <a:p>
            <a:pPr algn="just"/>
            <a:r>
              <a:rPr lang="it-IT" dirty="0"/>
              <a:t>In sede di destinazione del risultato netto occorre vincolare una quota di utile pari ad € 2.000 sia nel 2020 che nel 2021.</a:t>
            </a:r>
          </a:p>
          <a:p>
            <a:r>
              <a:rPr lang="it-IT" dirty="0"/>
              <a:t>N.I. 2021 - esempio:</a:t>
            </a:r>
          </a:p>
          <a:p>
            <a:pPr algn="just"/>
            <a:r>
              <a:rPr lang="it-IT" dirty="0"/>
              <a:t>La società ha optato per l’esercizio della deroga prevista dall’art. 60, comma 7-bis DL 124/2020 successivamente estesa al bilancio 2021 dalla L. 234/2021 e successive modificazioni in quanto, a seguito della pandemia che ha colpito il nostro Paese, la società anche nel 2021 ha visto ridurre gli ordinativi dei clienti rispetto all’esercizio 2019. Questo ha avuto un conseguente impatto sui risultati economici. In particolare la società si è avvalsa della facoltà di sospendere l’ammortamento per un importo pari al 100% dell’ammortamento annuo del costo delle immobilizzazioni materiali, mantenendo il loro valore di iscrizione come risultante dal bilancio 2020.</a:t>
            </a:r>
          </a:p>
        </p:txBody>
      </p:sp>
    </p:spTree>
    <p:extLst>
      <p:ext uri="{BB962C8B-B14F-4D97-AF65-F5344CB8AC3E}">
        <p14:creationId xmlns:p14="http://schemas.microsoft.com/office/powerpoint/2010/main" val="38771813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FADD6F-B279-4AAA-9566-D7C2D53B1F70}"/>
              </a:ext>
            </a:extLst>
          </p:cNvPr>
          <p:cNvSpPr>
            <a:spLocks noGrp="1"/>
          </p:cNvSpPr>
          <p:nvPr>
            <p:ph type="title"/>
          </p:nvPr>
        </p:nvSpPr>
        <p:spPr>
          <a:xfrm>
            <a:off x="684212" y="6035645"/>
            <a:ext cx="8534400" cy="524777"/>
          </a:xfrm>
        </p:spPr>
        <p:txBody>
          <a:bodyPr>
            <a:normAutofit/>
          </a:bodyPr>
          <a:lstStyle/>
          <a:p>
            <a:pPr algn="ctr"/>
            <a:r>
              <a:rPr lang="it-IT" sz="2600" dirty="0"/>
              <a:t>Informazioni in nota integrativa - esempio</a:t>
            </a:r>
          </a:p>
        </p:txBody>
      </p:sp>
      <p:sp>
        <p:nvSpPr>
          <p:cNvPr id="3" name="Segnaposto contenuto 2">
            <a:extLst>
              <a:ext uri="{FF2B5EF4-FFF2-40B4-BE49-F238E27FC236}">
                <a16:creationId xmlns:a16="http://schemas.microsoft.com/office/drawing/2014/main" id="{91A6C3C2-9326-4427-B745-DB46B0DA4C38}"/>
              </a:ext>
            </a:extLst>
          </p:cNvPr>
          <p:cNvSpPr>
            <a:spLocks noGrp="1"/>
          </p:cNvSpPr>
          <p:nvPr>
            <p:ph idx="1"/>
          </p:nvPr>
        </p:nvSpPr>
        <p:spPr>
          <a:xfrm>
            <a:off x="684212" y="423412"/>
            <a:ext cx="8534400" cy="5390159"/>
          </a:xfrm>
        </p:spPr>
        <p:txBody>
          <a:bodyPr/>
          <a:lstStyle/>
          <a:p>
            <a:pPr algn="just"/>
            <a:r>
              <a:rPr lang="it-IT" dirty="0"/>
              <a:t>In sede di approvazione del bilancio 2021, così come risultante dalle delibere assembleari e come risultante dalla tabella di cui all’art. 2427, punto 7-bis c.c., la società ha provveduto ad accantonare una parte di utile, pari ad € 2.000 in una riserva non disponibile (deroga ex art. 2426 comma 2).</a:t>
            </a:r>
          </a:p>
          <a:p>
            <a:pPr algn="just"/>
            <a:r>
              <a:rPr lang="it-IT" dirty="0"/>
              <a:t>L’esercizio della deroga ha avuto un impatto positivo sia in termini di patrimonio netto che in termini di risultato economico. Nello specifico, a livello di C. E. si è avuta una minore incidenza dei costi di produzione di 2.000 € (pari al ---% del fatturato).</a:t>
            </a:r>
          </a:p>
          <a:p>
            <a:pPr algn="just"/>
            <a:r>
              <a:rPr lang="it-IT" dirty="0"/>
              <a:t>La deroga non ha avuto alcun impatto sulla situazione finanziaria, essendo l’ammortamento un costo non monetario e avendo ugualmente dedotto fiscalmente la quota di ammortamento non spesata a C. E.</a:t>
            </a:r>
          </a:p>
        </p:txBody>
      </p:sp>
    </p:spTree>
    <p:extLst>
      <p:ext uri="{BB962C8B-B14F-4D97-AF65-F5344CB8AC3E}">
        <p14:creationId xmlns:p14="http://schemas.microsoft.com/office/powerpoint/2010/main" val="233275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7BA726-6FAB-4B4C-8048-E1FE5A61E176}"/>
              </a:ext>
            </a:extLst>
          </p:cNvPr>
          <p:cNvSpPr>
            <a:spLocks noGrp="1"/>
          </p:cNvSpPr>
          <p:nvPr>
            <p:ph type="title"/>
          </p:nvPr>
        </p:nvSpPr>
        <p:spPr>
          <a:xfrm>
            <a:off x="684212" y="6031685"/>
            <a:ext cx="8534400" cy="533166"/>
          </a:xfrm>
        </p:spPr>
        <p:txBody>
          <a:bodyPr>
            <a:normAutofit fontScale="90000"/>
          </a:bodyPr>
          <a:lstStyle/>
          <a:p>
            <a:pPr algn="ctr"/>
            <a:r>
              <a:rPr lang="it-IT" dirty="0"/>
              <a:t>Moratorie ex art. 56 dl 18/2020</a:t>
            </a:r>
          </a:p>
        </p:txBody>
      </p:sp>
      <p:sp>
        <p:nvSpPr>
          <p:cNvPr id="3" name="Segnaposto contenuto 2">
            <a:extLst>
              <a:ext uri="{FF2B5EF4-FFF2-40B4-BE49-F238E27FC236}">
                <a16:creationId xmlns:a16="http://schemas.microsoft.com/office/drawing/2014/main" id="{90BBF2E9-B91C-4AAF-A21F-A5EAF404A2D1}"/>
              </a:ext>
            </a:extLst>
          </p:cNvPr>
          <p:cNvSpPr>
            <a:spLocks noGrp="1"/>
          </p:cNvSpPr>
          <p:nvPr>
            <p:ph idx="1"/>
          </p:nvPr>
        </p:nvSpPr>
        <p:spPr>
          <a:xfrm>
            <a:off x="684212" y="293150"/>
            <a:ext cx="8534400" cy="5637868"/>
          </a:xfrm>
        </p:spPr>
        <p:txBody>
          <a:bodyPr/>
          <a:lstStyle/>
          <a:p>
            <a:pPr algn="just"/>
            <a:r>
              <a:rPr lang="it-IT" dirty="0"/>
              <a:t>Alle PMI che autocertifichino di avere subito </a:t>
            </a:r>
            <a:r>
              <a:rPr lang="it-IT" u="sng" dirty="0"/>
              <a:t>temporanea carenza di liquidità in seguito all’emergenza Covid </a:t>
            </a:r>
            <a:r>
              <a:rPr lang="it-IT" dirty="0"/>
              <a:t>è stata data la possibilità di usufruire di una </a:t>
            </a:r>
            <a:r>
              <a:rPr lang="it-IT" b="1" dirty="0"/>
              <a:t>moratoria ex lege sui finanziamenti</a:t>
            </a:r>
            <a:r>
              <a:rPr lang="it-IT" dirty="0"/>
              <a:t> in essere.</a:t>
            </a:r>
          </a:p>
          <a:p>
            <a:pPr algn="just"/>
            <a:r>
              <a:rPr lang="it-IT" dirty="0"/>
              <a:t>Sono applicabili indipendentemente dalla valutazione di merito creditizio e garantiscono pari trattamento a tutti coloro che vi accedono.</a:t>
            </a:r>
          </a:p>
          <a:p>
            <a:r>
              <a:rPr lang="it-IT" dirty="0"/>
              <a:t>La moratoria ha riguardato:</a:t>
            </a:r>
          </a:p>
          <a:p>
            <a:pPr algn="just"/>
            <a:r>
              <a:rPr lang="it-IT" dirty="0"/>
              <a:t>- la revocabilità delle linee di credito accordate «sino a revoca» e dei finanziamenti accordati a fronte di anticipi su crediti;</a:t>
            </a:r>
          </a:p>
          <a:p>
            <a:r>
              <a:rPr lang="it-IT" dirty="0"/>
              <a:t>- la restituzione dei prestiti non rateali;</a:t>
            </a:r>
          </a:p>
          <a:p>
            <a:r>
              <a:rPr lang="it-IT" dirty="0"/>
              <a:t>- il pagamento delle rate dei prestiti.</a:t>
            </a:r>
          </a:p>
        </p:txBody>
      </p:sp>
    </p:spTree>
    <p:extLst>
      <p:ext uri="{BB962C8B-B14F-4D97-AF65-F5344CB8AC3E}">
        <p14:creationId xmlns:p14="http://schemas.microsoft.com/office/powerpoint/2010/main" val="2851039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EA57BF-2C04-4CA9-80A3-32EED64FAE1D}"/>
              </a:ext>
            </a:extLst>
          </p:cNvPr>
          <p:cNvSpPr>
            <a:spLocks noGrp="1"/>
          </p:cNvSpPr>
          <p:nvPr>
            <p:ph type="title"/>
          </p:nvPr>
        </p:nvSpPr>
        <p:spPr>
          <a:xfrm>
            <a:off x="684212" y="5661891"/>
            <a:ext cx="8534400" cy="768736"/>
          </a:xfrm>
        </p:spPr>
        <p:txBody>
          <a:bodyPr>
            <a:normAutofit fontScale="90000"/>
          </a:bodyPr>
          <a:lstStyle/>
          <a:p>
            <a:pPr algn="ctr"/>
            <a:r>
              <a:rPr lang="it-IT" dirty="0"/>
              <a:t>Perdite oggetto della sospensione</a:t>
            </a:r>
          </a:p>
        </p:txBody>
      </p:sp>
      <p:sp>
        <p:nvSpPr>
          <p:cNvPr id="3" name="Segnaposto contenuto 2">
            <a:extLst>
              <a:ext uri="{FF2B5EF4-FFF2-40B4-BE49-F238E27FC236}">
                <a16:creationId xmlns:a16="http://schemas.microsoft.com/office/drawing/2014/main" id="{896A9398-4DA2-4EEE-9C02-F9202C37A77C}"/>
              </a:ext>
            </a:extLst>
          </p:cNvPr>
          <p:cNvSpPr>
            <a:spLocks noGrp="1"/>
          </p:cNvSpPr>
          <p:nvPr>
            <p:ph idx="1"/>
          </p:nvPr>
        </p:nvSpPr>
        <p:spPr>
          <a:xfrm>
            <a:off x="684212" y="685800"/>
            <a:ext cx="8534400" cy="4754418"/>
          </a:xfrm>
        </p:spPr>
        <p:txBody>
          <a:bodyPr/>
          <a:lstStyle/>
          <a:p>
            <a:pPr algn="just"/>
            <a:r>
              <a:rPr lang="it-IT" dirty="0"/>
              <a:t>Ne consegue che l’entità delle perdite oggetto di sterilizzazione in forza della disposizione di cui all’art. 6 del dl 23/2020 è quella complessiva che emerge dal Conto Economico del bilancio relativo all’esercizio che comprende il 31 dicembre 2021 (2020) alla voce 21 dell’art. 2425 c.c. e riportata nella voce IX della lettera A del passivo dello Stato Patrimoniale e non solo quella parte di essa che incide sul capitale nominale in quanto non assorbita da riserve.</a:t>
            </a:r>
          </a:p>
        </p:txBody>
      </p:sp>
    </p:spTree>
    <p:extLst>
      <p:ext uri="{BB962C8B-B14F-4D97-AF65-F5344CB8AC3E}">
        <p14:creationId xmlns:p14="http://schemas.microsoft.com/office/powerpoint/2010/main" val="3746504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99ACA0-AD2A-4C9A-BC33-2958D1A50A44}"/>
              </a:ext>
            </a:extLst>
          </p:cNvPr>
          <p:cNvSpPr>
            <a:spLocks noGrp="1"/>
          </p:cNvSpPr>
          <p:nvPr>
            <p:ph type="title"/>
          </p:nvPr>
        </p:nvSpPr>
        <p:spPr>
          <a:xfrm>
            <a:off x="684212" y="5998129"/>
            <a:ext cx="8534400" cy="474443"/>
          </a:xfrm>
        </p:spPr>
        <p:txBody>
          <a:bodyPr>
            <a:normAutofit fontScale="90000"/>
          </a:bodyPr>
          <a:lstStyle/>
          <a:p>
            <a:r>
              <a:rPr lang="it-IT" dirty="0"/>
              <a:t>Moratorie ex art. 56 dl 18/2020</a:t>
            </a:r>
          </a:p>
        </p:txBody>
      </p:sp>
      <p:sp>
        <p:nvSpPr>
          <p:cNvPr id="3" name="Segnaposto contenuto 2">
            <a:extLst>
              <a:ext uri="{FF2B5EF4-FFF2-40B4-BE49-F238E27FC236}">
                <a16:creationId xmlns:a16="http://schemas.microsoft.com/office/drawing/2014/main" id="{54C0C7A6-209C-483D-8D6D-0C1F54B10DF9}"/>
              </a:ext>
            </a:extLst>
          </p:cNvPr>
          <p:cNvSpPr>
            <a:spLocks noGrp="1"/>
          </p:cNvSpPr>
          <p:nvPr>
            <p:ph idx="1"/>
          </p:nvPr>
        </p:nvSpPr>
        <p:spPr>
          <a:xfrm>
            <a:off x="684212" y="685800"/>
            <a:ext cx="8534400" cy="5220050"/>
          </a:xfrm>
        </p:spPr>
        <p:txBody>
          <a:bodyPr/>
          <a:lstStyle/>
          <a:p>
            <a:pPr algn="just"/>
            <a:r>
              <a:rPr lang="it-IT" dirty="0"/>
              <a:t>La fine delle moratorie si ha con l’attuale esercizio (2022).</a:t>
            </a:r>
          </a:p>
          <a:p>
            <a:r>
              <a:rPr lang="it-IT" dirty="0"/>
              <a:t>Art. 56 DL 18/2020: moratoria fino al 30/9/2020;</a:t>
            </a:r>
          </a:p>
          <a:p>
            <a:r>
              <a:rPr lang="it-IT" dirty="0"/>
              <a:t>Dl 104/2020: proroga fino al 31/1/2021;</a:t>
            </a:r>
          </a:p>
          <a:p>
            <a:r>
              <a:rPr lang="it-IT" dirty="0"/>
              <a:t>L. 178/2020: proroga fino al 30/6/2021;</a:t>
            </a:r>
          </a:p>
          <a:p>
            <a:r>
              <a:rPr lang="it-IT" dirty="0"/>
              <a:t>Dl 73/2021: proroga fino al 31/12/2021.</a:t>
            </a:r>
          </a:p>
          <a:p>
            <a:pPr algn="just"/>
            <a:r>
              <a:rPr lang="it-IT" dirty="0"/>
              <a:t>Con l’ultima proroga, tuttavia, non vi sono semplificazioni in merito alla classificazione delle banche per cui la posizione può essere stata classificata in </a:t>
            </a:r>
            <a:r>
              <a:rPr lang="it-IT" dirty="0" err="1"/>
              <a:t>forborne</a:t>
            </a:r>
            <a:r>
              <a:rPr lang="it-IT" dirty="0"/>
              <a:t>.</a:t>
            </a:r>
          </a:p>
          <a:p>
            <a:pPr algn="just"/>
            <a:r>
              <a:rPr lang="it-IT" dirty="0"/>
              <a:t>Attenzione alle nuove linee guida sul credito che prevedono inoltre che per affidamenti di medio/lungo termine occorre calcolare il </a:t>
            </a:r>
            <a:r>
              <a:rPr lang="it-IT" b="1" dirty="0"/>
              <a:t>DSCR</a:t>
            </a:r>
            <a:r>
              <a:rPr lang="it-IT" dirty="0"/>
              <a:t>.</a:t>
            </a:r>
          </a:p>
        </p:txBody>
      </p:sp>
    </p:spTree>
    <p:extLst>
      <p:ext uri="{BB962C8B-B14F-4D97-AF65-F5344CB8AC3E}">
        <p14:creationId xmlns:p14="http://schemas.microsoft.com/office/powerpoint/2010/main" val="15664922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4F51A2-A176-47B8-BEC4-DBC824B9D482}"/>
              </a:ext>
            </a:extLst>
          </p:cNvPr>
          <p:cNvSpPr>
            <a:spLocks noGrp="1"/>
          </p:cNvSpPr>
          <p:nvPr>
            <p:ph type="title"/>
          </p:nvPr>
        </p:nvSpPr>
        <p:spPr>
          <a:xfrm>
            <a:off x="684212" y="6040074"/>
            <a:ext cx="8534400" cy="449276"/>
          </a:xfrm>
        </p:spPr>
        <p:txBody>
          <a:bodyPr>
            <a:normAutofit fontScale="90000"/>
          </a:bodyPr>
          <a:lstStyle/>
          <a:p>
            <a:pPr algn="ctr"/>
            <a:r>
              <a:rPr lang="it-IT" dirty="0"/>
              <a:t>Problematiche contabili</a:t>
            </a:r>
          </a:p>
        </p:txBody>
      </p:sp>
      <p:sp>
        <p:nvSpPr>
          <p:cNvPr id="3" name="Segnaposto contenuto 2">
            <a:extLst>
              <a:ext uri="{FF2B5EF4-FFF2-40B4-BE49-F238E27FC236}">
                <a16:creationId xmlns:a16="http://schemas.microsoft.com/office/drawing/2014/main" id="{5F6069E3-8E74-4975-9A25-4056C768BB69}"/>
              </a:ext>
            </a:extLst>
          </p:cNvPr>
          <p:cNvSpPr>
            <a:spLocks noGrp="1"/>
          </p:cNvSpPr>
          <p:nvPr>
            <p:ph idx="1"/>
          </p:nvPr>
        </p:nvSpPr>
        <p:spPr>
          <a:xfrm>
            <a:off x="684211" y="685800"/>
            <a:ext cx="8870849" cy="5194883"/>
          </a:xfrm>
        </p:spPr>
        <p:txBody>
          <a:bodyPr/>
          <a:lstStyle/>
          <a:p>
            <a:pPr algn="just"/>
            <a:r>
              <a:rPr lang="it-IT" dirty="0"/>
              <a:t>Il DL 18/2020 non pone alcuna deroga ai criteri di valutazione del bilancio. </a:t>
            </a:r>
          </a:p>
          <a:p>
            <a:pPr algn="just"/>
            <a:r>
              <a:rPr lang="it-IT" dirty="0"/>
              <a:t>Il tema rientra nell’OIC 19 (debiti) par. 73 C (no costo ammortizzato):</a:t>
            </a:r>
          </a:p>
          <a:p>
            <a:pPr algn="just"/>
            <a:r>
              <a:rPr lang="it-IT" dirty="0"/>
              <a:t>- costi di transazione sono imputati a C. E. nell’esercizio in cui viene ricevuto il beneficio derivante dalla variazione dei termini contrattuali;</a:t>
            </a:r>
          </a:p>
          <a:p>
            <a:pPr algn="just"/>
            <a:r>
              <a:rPr lang="it-IT" dirty="0"/>
              <a:t>- beneficio rilevato per competenza lungo la durata del debito residuo (tecnica dei risconti).</a:t>
            </a:r>
          </a:p>
        </p:txBody>
      </p:sp>
    </p:spTree>
    <p:extLst>
      <p:ext uri="{BB962C8B-B14F-4D97-AF65-F5344CB8AC3E}">
        <p14:creationId xmlns:p14="http://schemas.microsoft.com/office/powerpoint/2010/main" val="41635973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3CE6C2-AA61-43BF-A0EE-88288DF5712F}"/>
              </a:ext>
            </a:extLst>
          </p:cNvPr>
          <p:cNvSpPr>
            <a:spLocks noGrp="1"/>
          </p:cNvSpPr>
          <p:nvPr>
            <p:ph type="title"/>
          </p:nvPr>
        </p:nvSpPr>
        <p:spPr>
          <a:xfrm>
            <a:off x="684212" y="5905617"/>
            <a:ext cx="8534400" cy="533166"/>
          </a:xfrm>
        </p:spPr>
        <p:txBody>
          <a:bodyPr>
            <a:normAutofit fontScale="90000"/>
          </a:bodyPr>
          <a:lstStyle/>
          <a:p>
            <a:pPr algn="ctr"/>
            <a:r>
              <a:rPr lang="it-IT" dirty="0"/>
              <a:t>Problematiche contabili</a:t>
            </a:r>
          </a:p>
        </p:txBody>
      </p:sp>
      <p:sp>
        <p:nvSpPr>
          <p:cNvPr id="3" name="Segnaposto contenuto 2">
            <a:extLst>
              <a:ext uri="{FF2B5EF4-FFF2-40B4-BE49-F238E27FC236}">
                <a16:creationId xmlns:a16="http://schemas.microsoft.com/office/drawing/2014/main" id="{45F86E94-45AD-48D9-B4B6-42760FFBE8F8}"/>
              </a:ext>
            </a:extLst>
          </p:cNvPr>
          <p:cNvSpPr>
            <a:spLocks noGrp="1"/>
          </p:cNvSpPr>
          <p:nvPr>
            <p:ph idx="1"/>
          </p:nvPr>
        </p:nvSpPr>
        <p:spPr>
          <a:xfrm>
            <a:off x="684212" y="685800"/>
            <a:ext cx="8534400" cy="5052270"/>
          </a:xfrm>
        </p:spPr>
        <p:txBody>
          <a:bodyPr/>
          <a:lstStyle/>
          <a:p>
            <a:r>
              <a:rPr lang="it-IT" b="1" dirty="0"/>
              <a:t>Moratoria in caso di sospensione della quota capitale:</a:t>
            </a:r>
          </a:p>
          <a:p>
            <a:r>
              <a:rPr lang="it-IT" dirty="0"/>
              <a:t>1) traslazione piano d’ammortamento;</a:t>
            </a:r>
          </a:p>
          <a:p>
            <a:r>
              <a:rPr lang="it-IT" dirty="0"/>
              <a:t>2) interessi corrisposti alla scadenza originaria.</a:t>
            </a:r>
          </a:p>
          <a:p>
            <a:r>
              <a:rPr lang="it-IT" u="sng" dirty="0"/>
              <a:t>Nessun problema contabile:</a:t>
            </a:r>
          </a:p>
          <a:p>
            <a:pPr algn="just"/>
            <a:r>
              <a:rPr lang="it-IT" dirty="0"/>
              <a:t>a) nel C. E. vanno gli interessi maturati e corrisposti (e non) per competenza;</a:t>
            </a:r>
          </a:p>
          <a:p>
            <a:pPr algn="just"/>
            <a:r>
              <a:rPr lang="it-IT" dirty="0"/>
              <a:t>b) nello S. P. il debito è cristallizzato per l’intera durata della moratoria</a:t>
            </a:r>
          </a:p>
        </p:txBody>
      </p:sp>
    </p:spTree>
    <p:extLst>
      <p:ext uri="{BB962C8B-B14F-4D97-AF65-F5344CB8AC3E}">
        <p14:creationId xmlns:p14="http://schemas.microsoft.com/office/powerpoint/2010/main" val="39966110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8D580A-C6D5-46E9-8928-177CBD15184E}"/>
              </a:ext>
            </a:extLst>
          </p:cNvPr>
          <p:cNvSpPr>
            <a:spLocks noGrp="1"/>
          </p:cNvSpPr>
          <p:nvPr>
            <p:ph type="title"/>
          </p:nvPr>
        </p:nvSpPr>
        <p:spPr>
          <a:xfrm>
            <a:off x="684212" y="6140741"/>
            <a:ext cx="8534400" cy="348376"/>
          </a:xfrm>
        </p:spPr>
        <p:txBody>
          <a:bodyPr>
            <a:normAutofit fontScale="90000"/>
          </a:bodyPr>
          <a:lstStyle/>
          <a:p>
            <a:pPr algn="ctr"/>
            <a:r>
              <a:rPr lang="it-IT" dirty="0"/>
              <a:t>Problematiche contabili</a:t>
            </a:r>
          </a:p>
        </p:txBody>
      </p:sp>
      <p:sp>
        <p:nvSpPr>
          <p:cNvPr id="3" name="Segnaposto contenuto 2">
            <a:extLst>
              <a:ext uri="{FF2B5EF4-FFF2-40B4-BE49-F238E27FC236}">
                <a16:creationId xmlns:a16="http://schemas.microsoft.com/office/drawing/2014/main" id="{B4B424CC-8CA7-43D3-9FB0-04F381542812}"/>
              </a:ext>
            </a:extLst>
          </p:cNvPr>
          <p:cNvSpPr>
            <a:spLocks noGrp="1"/>
          </p:cNvSpPr>
          <p:nvPr>
            <p:ph idx="1"/>
          </p:nvPr>
        </p:nvSpPr>
        <p:spPr>
          <a:xfrm>
            <a:off x="684212" y="192947"/>
            <a:ext cx="8862460" cy="5821959"/>
          </a:xfrm>
        </p:spPr>
        <p:txBody>
          <a:bodyPr/>
          <a:lstStyle/>
          <a:p>
            <a:r>
              <a:rPr lang="it-IT" b="1" dirty="0"/>
              <a:t>Moratoria in caso di sospensione della RATA:</a:t>
            </a:r>
          </a:p>
          <a:p>
            <a:r>
              <a:rPr lang="it-IT" dirty="0"/>
              <a:t>1) traslazione piano d’ammortamento;</a:t>
            </a:r>
          </a:p>
          <a:p>
            <a:pPr algn="just"/>
            <a:r>
              <a:rPr lang="it-IT" dirty="0"/>
              <a:t>2) interessi maturati sul debito al tasso originario ripartito in quote costanti.</a:t>
            </a:r>
          </a:p>
          <a:p>
            <a:r>
              <a:rPr lang="it-IT" b="1" dirty="0"/>
              <a:t>In questo caso vi sono problemi contabili</a:t>
            </a:r>
            <a:r>
              <a:rPr lang="it-IT" dirty="0"/>
              <a:t>.</a:t>
            </a:r>
          </a:p>
          <a:p>
            <a:r>
              <a:rPr lang="it-IT" dirty="0"/>
              <a:t>Verifichiamo </a:t>
            </a:r>
            <a:r>
              <a:rPr lang="it-IT" u="sng" dirty="0"/>
              <a:t>il caso in cui non si applica il costo ammortizzato</a:t>
            </a:r>
            <a:r>
              <a:rPr lang="it-IT" dirty="0"/>
              <a:t>.</a:t>
            </a:r>
          </a:p>
          <a:p>
            <a:pPr algn="just"/>
            <a:r>
              <a:rPr lang="it-IT" dirty="0"/>
              <a:t>Oneri finanziari: determinazione della quota di competenza maturata.</a:t>
            </a:r>
          </a:p>
          <a:p>
            <a:pPr algn="just"/>
            <a:r>
              <a:rPr lang="it-IT" dirty="0"/>
              <a:t>Costi di transazione: riparametrati lungo tutta la durata del contratto.</a:t>
            </a:r>
          </a:p>
          <a:p>
            <a:pPr algn="just"/>
            <a:r>
              <a:rPr lang="it-IT" dirty="0"/>
              <a:t>Adeguata informativa in Nota Integrativa ed illustrazione dell’effetto della moratoria sugli indicatori finanziari della relazione sulla gestione (PFN, PFN/MOL).</a:t>
            </a:r>
          </a:p>
          <a:p>
            <a:endParaRPr lang="it-IT" dirty="0"/>
          </a:p>
        </p:txBody>
      </p:sp>
    </p:spTree>
    <p:extLst>
      <p:ext uri="{BB962C8B-B14F-4D97-AF65-F5344CB8AC3E}">
        <p14:creationId xmlns:p14="http://schemas.microsoft.com/office/powerpoint/2010/main" val="2600964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D6B256-1C49-40E6-A083-FD46346F8E1F}"/>
              </a:ext>
            </a:extLst>
          </p:cNvPr>
          <p:cNvSpPr>
            <a:spLocks noGrp="1"/>
          </p:cNvSpPr>
          <p:nvPr>
            <p:ph type="title"/>
          </p:nvPr>
        </p:nvSpPr>
        <p:spPr>
          <a:xfrm>
            <a:off x="684212" y="5947562"/>
            <a:ext cx="8534400" cy="449276"/>
          </a:xfrm>
        </p:spPr>
        <p:txBody>
          <a:bodyPr>
            <a:normAutofit fontScale="90000"/>
          </a:bodyPr>
          <a:lstStyle/>
          <a:p>
            <a:pPr algn="ctr"/>
            <a:r>
              <a:rPr lang="it-IT" dirty="0"/>
              <a:t>esempio</a:t>
            </a:r>
          </a:p>
        </p:txBody>
      </p:sp>
      <p:sp>
        <p:nvSpPr>
          <p:cNvPr id="3" name="Segnaposto contenuto 2">
            <a:extLst>
              <a:ext uri="{FF2B5EF4-FFF2-40B4-BE49-F238E27FC236}">
                <a16:creationId xmlns:a16="http://schemas.microsoft.com/office/drawing/2014/main" id="{53E87664-78E1-4322-8EFA-E3C8708D3E67}"/>
              </a:ext>
            </a:extLst>
          </p:cNvPr>
          <p:cNvSpPr>
            <a:spLocks noGrp="1"/>
          </p:cNvSpPr>
          <p:nvPr>
            <p:ph idx="1"/>
          </p:nvPr>
        </p:nvSpPr>
        <p:spPr>
          <a:xfrm>
            <a:off x="684212" y="685800"/>
            <a:ext cx="8534400" cy="5119382"/>
          </a:xfrm>
        </p:spPr>
        <p:txBody>
          <a:bodyPr/>
          <a:lstStyle/>
          <a:p>
            <a:pPr algn="ctr"/>
            <a:r>
              <a:rPr lang="it-IT" b="1" dirty="0"/>
              <a:t>Finanziamento e moratoria</a:t>
            </a:r>
          </a:p>
          <a:p>
            <a:r>
              <a:rPr lang="it-IT" dirty="0"/>
              <a:t>Durata:		72 mesi</a:t>
            </a:r>
          </a:p>
          <a:p>
            <a:r>
              <a:rPr lang="it-IT" dirty="0"/>
              <a:t>Erogazione: 1/1/2019</a:t>
            </a:r>
          </a:p>
          <a:p>
            <a:r>
              <a:rPr lang="it-IT" dirty="0"/>
              <a:t>Importo:		50.000</a:t>
            </a:r>
          </a:p>
          <a:p>
            <a:r>
              <a:rPr lang="it-IT" dirty="0"/>
              <a:t>Tasso:		4%</a:t>
            </a:r>
          </a:p>
          <a:p>
            <a:r>
              <a:rPr lang="it-IT" dirty="0"/>
              <a:t>Rate: trimestrali</a:t>
            </a:r>
          </a:p>
          <a:p>
            <a:r>
              <a:rPr lang="it-IT" dirty="0"/>
              <a:t>Importo rata trimestrale: 2.353,67 €</a:t>
            </a:r>
          </a:p>
          <a:p>
            <a:r>
              <a:rPr lang="it-IT" dirty="0"/>
              <a:t>Costi di transazione: 3.000,00 €</a:t>
            </a:r>
          </a:p>
          <a:p>
            <a:r>
              <a:rPr lang="it-IT" dirty="0"/>
              <a:t>Moratoria 1/4/2020 – 30/6/2021 (intera rata)</a:t>
            </a:r>
          </a:p>
          <a:p>
            <a:r>
              <a:rPr lang="it-IT" dirty="0"/>
              <a:t>Moratoria 1/7/2021 – 31/12/2021 (quota capitale)</a:t>
            </a:r>
          </a:p>
        </p:txBody>
      </p:sp>
    </p:spTree>
    <p:extLst>
      <p:ext uri="{BB962C8B-B14F-4D97-AF65-F5344CB8AC3E}">
        <p14:creationId xmlns:p14="http://schemas.microsoft.com/office/powerpoint/2010/main" val="18689876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86A09B-8958-4301-AB23-80FAEB4D303F}"/>
              </a:ext>
            </a:extLst>
          </p:cNvPr>
          <p:cNvSpPr>
            <a:spLocks noGrp="1"/>
          </p:cNvSpPr>
          <p:nvPr>
            <p:ph type="title"/>
          </p:nvPr>
        </p:nvSpPr>
        <p:spPr>
          <a:xfrm>
            <a:off x="684212" y="5972962"/>
            <a:ext cx="8534400" cy="583500"/>
          </a:xfrm>
        </p:spPr>
        <p:txBody>
          <a:bodyPr>
            <a:normAutofit fontScale="90000"/>
          </a:bodyPr>
          <a:lstStyle/>
          <a:p>
            <a:pPr algn="ctr"/>
            <a:r>
              <a:rPr lang="it-IT" dirty="0"/>
              <a:t>esempio</a:t>
            </a:r>
          </a:p>
        </p:txBody>
      </p:sp>
      <p:sp>
        <p:nvSpPr>
          <p:cNvPr id="3" name="Segnaposto contenuto 2">
            <a:extLst>
              <a:ext uri="{FF2B5EF4-FFF2-40B4-BE49-F238E27FC236}">
                <a16:creationId xmlns:a16="http://schemas.microsoft.com/office/drawing/2014/main" id="{5BB84DFC-C2C1-42D7-93CE-50DEFD1AD7A9}"/>
              </a:ext>
            </a:extLst>
          </p:cNvPr>
          <p:cNvSpPr>
            <a:spLocks noGrp="1"/>
          </p:cNvSpPr>
          <p:nvPr>
            <p:ph idx="1"/>
          </p:nvPr>
        </p:nvSpPr>
        <p:spPr>
          <a:xfrm>
            <a:off x="684212" y="301538"/>
            <a:ext cx="8534400" cy="5671424"/>
          </a:xfrm>
        </p:spPr>
        <p:txBody>
          <a:bodyPr>
            <a:normAutofit lnSpcReduction="10000"/>
          </a:bodyPr>
          <a:lstStyle/>
          <a:p>
            <a:pPr algn="just"/>
            <a:r>
              <a:rPr lang="it-IT" sz="1800" dirty="0"/>
              <a:t>Per il periodo di moratoria (1/4/2020 – 30/6/2021) in cui viene </a:t>
            </a:r>
            <a:r>
              <a:rPr lang="it-IT" sz="1800" b="1" dirty="0"/>
              <a:t>sospesa l’intera rata </a:t>
            </a:r>
            <a:r>
              <a:rPr lang="it-IT" sz="1800" dirty="0"/>
              <a:t>andranno inseriti per competenza gli interessi originari calcolati sul capitale residuo al 31/3/2020 (ad es. 400,00).</a:t>
            </a:r>
          </a:p>
          <a:p>
            <a:r>
              <a:rPr lang="it-IT" sz="1800" dirty="0"/>
              <a:t>Scritture ante-moratoria (rata costante € 2.353,67)</a:t>
            </a:r>
          </a:p>
          <a:p>
            <a:r>
              <a:rPr lang="it-IT" sz="1800" dirty="0"/>
              <a:t>_____________________	31/3/2020	__________________________________</a:t>
            </a:r>
          </a:p>
          <a:p>
            <a:r>
              <a:rPr lang="it-IT" sz="1800" dirty="0"/>
              <a:t>Debiti v/banche					1.928,94</a:t>
            </a:r>
          </a:p>
          <a:p>
            <a:r>
              <a:rPr lang="it-IT" sz="1800" dirty="0"/>
              <a:t>Interessi v/banche				424,73</a:t>
            </a:r>
          </a:p>
          <a:p>
            <a:r>
              <a:rPr lang="it-IT" sz="1800" dirty="0"/>
              <a:t>Banca c/c											2.353,67</a:t>
            </a:r>
          </a:p>
          <a:p>
            <a:endParaRPr lang="it-IT" sz="1800" dirty="0"/>
          </a:p>
          <a:p>
            <a:r>
              <a:rPr lang="it-IT" sz="1800" dirty="0"/>
              <a:t>Scritture post moratoria anno 2020 (tre trimestri [1/4-30/9] a € 400,00); gli interessi vengono imputati ma non pagati</a:t>
            </a:r>
          </a:p>
          <a:p>
            <a:r>
              <a:rPr lang="it-IT" sz="1800" dirty="0"/>
              <a:t>_________________________			_____________________________</a:t>
            </a:r>
          </a:p>
          <a:p>
            <a:r>
              <a:rPr lang="it-IT" sz="1800" dirty="0"/>
              <a:t>Interessi passivi						1.200,00</a:t>
            </a:r>
          </a:p>
          <a:p>
            <a:r>
              <a:rPr lang="it-IT" sz="1800" dirty="0"/>
              <a:t>Banche c/</a:t>
            </a:r>
            <a:r>
              <a:rPr lang="it-IT" sz="1800" dirty="0" err="1"/>
              <a:t>int</a:t>
            </a:r>
            <a:r>
              <a:rPr lang="it-IT" sz="1800" dirty="0"/>
              <a:t>. da liquidare							1.200,00</a:t>
            </a:r>
          </a:p>
          <a:p>
            <a:r>
              <a:rPr lang="it-IT" dirty="0"/>
              <a:t>Tale scrittura la si farà anche per i primi due trimestri 2021.</a:t>
            </a:r>
          </a:p>
        </p:txBody>
      </p:sp>
    </p:spTree>
    <p:extLst>
      <p:ext uri="{BB962C8B-B14F-4D97-AF65-F5344CB8AC3E}">
        <p14:creationId xmlns:p14="http://schemas.microsoft.com/office/powerpoint/2010/main" val="28274194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BD649C-F7E6-4471-B100-7A89D53BE24B}"/>
              </a:ext>
            </a:extLst>
          </p:cNvPr>
          <p:cNvSpPr>
            <a:spLocks noGrp="1"/>
          </p:cNvSpPr>
          <p:nvPr>
            <p:ph type="title"/>
          </p:nvPr>
        </p:nvSpPr>
        <p:spPr>
          <a:xfrm>
            <a:off x="684212" y="5914006"/>
            <a:ext cx="8534400" cy="516388"/>
          </a:xfrm>
        </p:spPr>
        <p:txBody>
          <a:bodyPr>
            <a:normAutofit fontScale="90000"/>
          </a:bodyPr>
          <a:lstStyle/>
          <a:p>
            <a:pPr algn="ctr"/>
            <a:r>
              <a:rPr lang="it-IT" dirty="0"/>
              <a:t>Costi di transazione</a:t>
            </a:r>
          </a:p>
        </p:txBody>
      </p:sp>
      <p:sp>
        <p:nvSpPr>
          <p:cNvPr id="3" name="Segnaposto contenuto 2">
            <a:extLst>
              <a:ext uri="{FF2B5EF4-FFF2-40B4-BE49-F238E27FC236}">
                <a16:creationId xmlns:a16="http://schemas.microsoft.com/office/drawing/2014/main" id="{91D1EB9C-05AD-4AE0-B1DC-76343F88A36D}"/>
              </a:ext>
            </a:extLst>
          </p:cNvPr>
          <p:cNvSpPr>
            <a:spLocks noGrp="1"/>
          </p:cNvSpPr>
          <p:nvPr>
            <p:ph idx="1"/>
          </p:nvPr>
        </p:nvSpPr>
        <p:spPr>
          <a:xfrm>
            <a:off x="684212" y="260060"/>
            <a:ext cx="8534400" cy="5503178"/>
          </a:xfrm>
        </p:spPr>
        <p:txBody>
          <a:bodyPr>
            <a:normAutofit fontScale="85000" lnSpcReduction="10000"/>
          </a:bodyPr>
          <a:lstStyle/>
          <a:p>
            <a:r>
              <a:rPr lang="it-IT" dirty="0"/>
              <a:t>Va rideterminata la quota dei </a:t>
            </a:r>
            <a:r>
              <a:rPr lang="it-IT" b="1" dirty="0"/>
              <a:t>costi di transazione </a:t>
            </a:r>
            <a:r>
              <a:rPr lang="it-IT" dirty="0"/>
              <a:t>di competenza del </a:t>
            </a:r>
            <a:r>
              <a:rPr lang="it-IT" b="1" dirty="0"/>
              <a:t>2020</a:t>
            </a:r>
            <a:r>
              <a:rPr lang="it-IT" dirty="0"/>
              <a:t> rispetto alla nuova durata del finanziamento.</a:t>
            </a:r>
          </a:p>
          <a:p>
            <a:r>
              <a:rPr lang="it-IT" dirty="0"/>
              <a:t>Il costo di € 3.000 va ripartito inizialmente per 72 mesi (41,67 mensili)</a:t>
            </a:r>
          </a:p>
          <a:p>
            <a:r>
              <a:rPr lang="it-IT" dirty="0"/>
              <a:t>Nel 2019 avremo € 41,67 * 12 = 500</a:t>
            </a:r>
          </a:p>
          <a:p>
            <a:r>
              <a:rPr lang="it-IT" dirty="0"/>
              <a:t>Nel 2020 nei primi tre mesi il costo è pari ad € 41,67 * 3 = 125</a:t>
            </a:r>
          </a:p>
          <a:p>
            <a:r>
              <a:rPr lang="it-IT" dirty="0"/>
              <a:t>Dai primo aprile 2020 al 31 dicembre 2021 vi è la sospensione (21 mesi) per cui il costo residuo di € (3.000 – 500 – 125) 2.375 va ripartito dal 1 aprile 2020 al 30 settembre 2026 (72 – 15 + 21 = 78 mesi) con un importo mensile di € 30,45</a:t>
            </a:r>
          </a:p>
          <a:p>
            <a:r>
              <a:rPr lang="it-IT" dirty="0"/>
              <a:t>Nel 2020 negli ultimi tre trimestri il costo è pari ad € 30,45 * 9 = 274,05 per un importo complessivo nel 2020 di € 399,05</a:t>
            </a:r>
          </a:p>
          <a:p>
            <a:r>
              <a:rPr lang="it-IT" dirty="0"/>
              <a:t>Negli anni 2021-2025 avremo € 30,45 * 12 = 365,40</a:t>
            </a:r>
          </a:p>
          <a:p>
            <a:r>
              <a:rPr lang="it-IT" dirty="0"/>
              <a:t>Nel 2026 avremo € 30,45 * 9 = 274,05 per un importo complessivo di € 3.000</a:t>
            </a:r>
          </a:p>
          <a:p>
            <a:r>
              <a:rPr lang="it-IT" dirty="0"/>
              <a:t>____________________________ 31/12/2019 ___________________________</a:t>
            </a:r>
          </a:p>
          <a:p>
            <a:r>
              <a:rPr lang="it-IT" dirty="0"/>
              <a:t>Risconti attivi 					a		Costi di transazione		2.500</a:t>
            </a:r>
          </a:p>
          <a:p>
            <a:r>
              <a:rPr lang="it-IT" dirty="0"/>
              <a:t>____________________________ 31/12/2020 ___________________________</a:t>
            </a:r>
          </a:p>
          <a:p>
            <a:r>
              <a:rPr lang="it-IT" dirty="0"/>
              <a:t>Interessi passivi					a		Risconti attivi			399,05</a:t>
            </a:r>
          </a:p>
          <a:p>
            <a:endParaRPr lang="it-IT" dirty="0"/>
          </a:p>
        </p:txBody>
      </p:sp>
    </p:spTree>
    <p:extLst>
      <p:ext uri="{BB962C8B-B14F-4D97-AF65-F5344CB8AC3E}">
        <p14:creationId xmlns:p14="http://schemas.microsoft.com/office/powerpoint/2010/main" val="25611496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7F8DCD-98F8-4054-8AA9-9BB0CFF30290}"/>
              </a:ext>
            </a:extLst>
          </p:cNvPr>
          <p:cNvSpPr>
            <a:spLocks noGrp="1"/>
          </p:cNvSpPr>
          <p:nvPr>
            <p:ph type="title"/>
          </p:nvPr>
        </p:nvSpPr>
        <p:spPr>
          <a:xfrm>
            <a:off x="684212" y="5478011"/>
            <a:ext cx="8534400" cy="516388"/>
          </a:xfrm>
        </p:spPr>
        <p:txBody>
          <a:bodyPr>
            <a:normAutofit fontScale="90000"/>
          </a:bodyPr>
          <a:lstStyle/>
          <a:p>
            <a:pPr algn="ctr"/>
            <a:r>
              <a:rPr lang="it-IT" dirty="0"/>
              <a:t>Costi di transazione</a:t>
            </a:r>
          </a:p>
        </p:txBody>
      </p:sp>
      <p:graphicFrame>
        <p:nvGraphicFramePr>
          <p:cNvPr id="4" name="Tabella 4">
            <a:extLst>
              <a:ext uri="{FF2B5EF4-FFF2-40B4-BE49-F238E27FC236}">
                <a16:creationId xmlns:a16="http://schemas.microsoft.com/office/drawing/2014/main" id="{87B856A7-4B6A-43B9-9592-4F1379B47106}"/>
              </a:ext>
            </a:extLst>
          </p:cNvPr>
          <p:cNvGraphicFramePr>
            <a:graphicFrameLocks noGrp="1"/>
          </p:cNvGraphicFramePr>
          <p:nvPr>
            <p:ph idx="1"/>
            <p:extLst>
              <p:ext uri="{D42A27DB-BD31-4B8C-83A1-F6EECF244321}">
                <p14:modId xmlns:p14="http://schemas.microsoft.com/office/powerpoint/2010/main" val="3349271151"/>
              </p:ext>
            </p:extLst>
          </p:nvPr>
        </p:nvGraphicFramePr>
        <p:xfrm>
          <a:off x="684213" y="685800"/>
          <a:ext cx="8534400" cy="3708400"/>
        </p:xfrm>
        <a:graphic>
          <a:graphicData uri="http://schemas.openxmlformats.org/drawingml/2006/table">
            <a:tbl>
              <a:tblPr firstRow="1" bandRow="1">
                <a:tableStyleId>{5C22544A-7EE6-4342-B048-85BDC9FD1C3A}</a:tableStyleId>
              </a:tblPr>
              <a:tblGrid>
                <a:gridCol w="4267200">
                  <a:extLst>
                    <a:ext uri="{9D8B030D-6E8A-4147-A177-3AD203B41FA5}">
                      <a16:colId xmlns:a16="http://schemas.microsoft.com/office/drawing/2014/main" val="2683822539"/>
                    </a:ext>
                  </a:extLst>
                </a:gridCol>
                <a:gridCol w="4267200">
                  <a:extLst>
                    <a:ext uri="{9D8B030D-6E8A-4147-A177-3AD203B41FA5}">
                      <a16:colId xmlns:a16="http://schemas.microsoft.com/office/drawing/2014/main" val="1289696668"/>
                    </a:ext>
                  </a:extLst>
                </a:gridCol>
              </a:tblGrid>
              <a:tr h="370840">
                <a:tc>
                  <a:txBody>
                    <a:bodyPr/>
                    <a:lstStyle/>
                    <a:p>
                      <a:r>
                        <a:rPr lang="it-IT" dirty="0" err="1"/>
                        <a:t>Annualita’</a:t>
                      </a:r>
                      <a:endParaRPr lang="it-IT" dirty="0"/>
                    </a:p>
                  </a:txBody>
                  <a:tcPr/>
                </a:tc>
                <a:tc>
                  <a:txBody>
                    <a:bodyPr/>
                    <a:lstStyle/>
                    <a:p>
                      <a:r>
                        <a:rPr lang="it-IT" dirty="0"/>
                        <a:t>Costo di competenza</a:t>
                      </a:r>
                    </a:p>
                  </a:txBody>
                  <a:tcPr/>
                </a:tc>
                <a:extLst>
                  <a:ext uri="{0D108BD9-81ED-4DB2-BD59-A6C34878D82A}">
                    <a16:rowId xmlns:a16="http://schemas.microsoft.com/office/drawing/2014/main" val="28630535"/>
                  </a:ext>
                </a:extLst>
              </a:tr>
              <a:tr h="370840">
                <a:tc>
                  <a:txBody>
                    <a:bodyPr/>
                    <a:lstStyle/>
                    <a:p>
                      <a:r>
                        <a:rPr lang="it-IT" dirty="0"/>
                        <a:t>2019</a:t>
                      </a:r>
                    </a:p>
                  </a:txBody>
                  <a:tcPr/>
                </a:tc>
                <a:tc>
                  <a:txBody>
                    <a:bodyPr/>
                    <a:lstStyle/>
                    <a:p>
                      <a:r>
                        <a:rPr lang="it-IT" dirty="0"/>
                        <a:t>500,00</a:t>
                      </a:r>
                    </a:p>
                  </a:txBody>
                  <a:tcPr/>
                </a:tc>
                <a:extLst>
                  <a:ext uri="{0D108BD9-81ED-4DB2-BD59-A6C34878D82A}">
                    <a16:rowId xmlns:a16="http://schemas.microsoft.com/office/drawing/2014/main" val="3577036955"/>
                  </a:ext>
                </a:extLst>
              </a:tr>
              <a:tr h="370840">
                <a:tc>
                  <a:txBody>
                    <a:bodyPr/>
                    <a:lstStyle/>
                    <a:p>
                      <a:r>
                        <a:rPr lang="it-IT" dirty="0"/>
                        <a:t>2020</a:t>
                      </a:r>
                    </a:p>
                  </a:txBody>
                  <a:tcPr/>
                </a:tc>
                <a:tc>
                  <a:txBody>
                    <a:bodyPr/>
                    <a:lstStyle/>
                    <a:p>
                      <a:r>
                        <a:rPr lang="it-IT" dirty="0"/>
                        <a:t>399,00</a:t>
                      </a:r>
                    </a:p>
                  </a:txBody>
                  <a:tcPr/>
                </a:tc>
                <a:extLst>
                  <a:ext uri="{0D108BD9-81ED-4DB2-BD59-A6C34878D82A}">
                    <a16:rowId xmlns:a16="http://schemas.microsoft.com/office/drawing/2014/main" val="2520902741"/>
                  </a:ext>
                </a:extLst>
              </a:tr>
              <a:tr h="370840">
                <a:tc>
                  <a:txBody>
                    <a:bodyPr/>
                    <a:lstStyle/>
                    <a:p>
                      <a:r>
                        <a:rPr lang="it-IT" dirty="0"/>
                        <a:t>2021</a:t>
                      </a:r>
                    </a:p>
                  </a:txBody>
                  <a:tcPr/>
                </a:tc>
                <a:tc>
                  <a:txBody>
                    <a:bodyPr/>
                    <a:lstStyle/>
                    <a:p>
                      <a:r>
                        <a:rPr lang="it-IT" dirty="0"/>
                        <a:t>365,40</a:t>
                      </a:r>
                    </a:p>
                  </a:txBody>
                  <a:tcPr/>
                </a:tc>
                <a:extLst>
                  <a:ext uri="{0D108BD9-81ED-4DB2-BD59-A6C34878D82A}">
                    <a16:rowId xmlns:a16="http://schemas.microsoft.com/office/drawing/2014/main" val="3993000244"/>
                  </a:ext>
                </a:extLst>
              </a:tr>
              <a:tr h="370840">
                <a:tc>
                  <a:txBody>
                    <a:bodyPr/>
                    <a:lstStyle/>
                    <a:p>
                      <a:r>
                        <a:rPr lang="it-IT" dirty="0"/>
                        <a:t>2022</a:t>
                      </a:r>
                    </a:p>
                  </a:txBody>
                  <a:tcPr/>
                </a:tc>
                <a:tc>
                  <a:txBody>
                    <a:bodyPr/>
                    <a:lstStyle/>
                    <a:p>
                      <a:r>
                        <a:rPr lang="it-IT" dirty="0"/>
                        <a:t>365,40</a:t>
                      </a:r>
                    </a:p>
                  </a:txBody>
                  <a:tcPr/>
                </a:tc>
                <a:extLst>
                  <a:ext uri="{0D108BD9-81ED-4DB2-BD59-A6C34878D82A}">
                    <a16:rowId xmlns:a16="http://schemas.microsoft.com/office/drawing/2014/main" val="4049111537"/>
                  </a:ext>
                </a:extLst>
              </a:tr>
              <a:tr h="370840">
                <a:tc>
                  <a:txBody>
                    <a:bodyPr/>
                    <a:lstStyle/>
                    <a:p>
                      <a:r>
                        <a:rPr lang="it-IT" dirty="0"/>
                        <a:t>2023</a:t>
                      </a:r>
                    </a:p>
                  </a:txBody>
                  <a:tcPr/>
                </a:tc>
                <a:tc>
                  <a:txBody>
                    <a:bodyPr/>
                    <a:lstStyle/>
                    <a:p>
                      <a:r>
                        <a:rPr lang="it-IT" dirty="0"/>
                        <a:t>365,40</a:t>
                      </a:r>
                    </a:p>
                  </a:txBody>
                  <a:tcPr/>
                </a:tc>
                <a:extLst>
                  <a:ext uri="{0D108BD9-81ED-4DB2-BD59-A6C34878D82A}">
                    <a16:rowId xmlns:a16="http://schemas.microsoft.com/office/drawing/2014/main" val="4017378843"/>
                  </a:ext>
                </a:extLst>
              </a:tr>
              <a:tr h="370840">
                <a:tc>
                  <a:txBody>
                    <a:bodyPr/>
                    <a:lstStyle/>
                    <a:p>
                      <a:r>
                        <a:rPr lang="it-IT" dirty="0"/>
                        <a:t>2024</a:t>
                      </a:r>
                    </a:p>
                  </a:txBody>
                  <a:tcPr/>
                </a:tc>
                <a:tc>
                  <a:txBody>
                    <a:bodyPr/>
                    <a:lstStyle/>
                    <a:p>
                      <a:r>
                        <a:rPr lang="it-IT" dirty="0"/>
                        <a:t>365,40</a:t>
                      </a:r>
                    </a:p>
                  </a:txBody>
                  <a:tcPr/>
                </a:tc>
                <a:extLst>
                  <a:ext uri="{0D108BD9-81ED-4DB2-BD59-A6C34878D82A}">
                    <a16:rowId xmlns:a16="http://schemas.microsoft.com/office/drawing/2014/main" val="555965187"/>
                  </a:ext>
                </a:extLst>
              </a:tr>
              <a:tr h="370840">
                <a:tc>
                  <a:txBody>
                    <a:bodyPr/>
                    <a:lstStyle/>
                    <a:p>
                      <a:r>
                        <a:rPr lang="it-IT" dirty="0"/>
                        <a:t>2025</a:t>
                      </a:r>
                    </a:p>
                  </a:txBody>
                  <a:tcPr/>
                </a:tc>
                <a:tc>
                  <a:txBody>
                    <a:bodyPr/>
                    <a:lstStyle/>
                    <a:p>
                      <a:r>
                        <a:rPr lang="it-IT" dirty="0"/>
                        <a:t>365,40</a:t>
                      </a:r>
                    </a:p>
                  </a:txBody>
                  <a:tcPr/>
                </a:tc>
                <a:extLst>
                  <a:ext uri="{0D108BD9-81ED-4DB2-BD59-A6C34878D82A}">
                    <a16:rowId xmlns:a16="http://schemas.microsoft.com/office/drawing/2014/main" val="2309592197"/>
                  </a:ext>
                </a:extLst>
              </a:tr>
              <a:tr h="370840">
                <a:tc>
                  <a:txBody>
                    <a:bodyPr/>
                    <a:lstStyle/>
                    <a:p>
                      <a:r>
                        <a:rPr lang="it-IT" dirty="0"/>
                        <a:t>2026</a:t>
                      </a:r>
                    </a:p>
                  </a:txBody>
                  <a:tcPr/>
                </a:tc>
                <a:tc>
                  <a:txBody>
                    <a:bodyPr/>
                    <a:lstStyle/>
                    <a:p>
                      <a:r>
                        <a:rPr lang="it-IT" dirty="0"/>
                        <a:t>274,00</a:t>
                      </a:r>
                    </a:p>
                  </a:txBody>
                  <a:tcPr/>
                </a:tc>
                <a:extLst>
                  <a:ext uri="{0D108BD9-81ED-4DB2-BD59-A6C34878D82A}">
                    <a16:rowId xmlns:a16="http://schemas.microsoft.com/office/drawing/2014/main" val="473974959"/>
                  </a:ext>
                </a:extLst>
              </a:tr>
              <a:tr h="370840">
                <a:tc>
                  <a:txBody>
                    <a:bodyPr/>
                    <a:lstStyle/>
                    <a:p>
                      <a:endParaRPr lang="it-IT"/>
                    </a:p>
                  </a:txBody>
                  <a:tcPr/>
                </a:tc>
                <a:tc>
                  <a:txBody>
                    <a:bodyPr/>
                    <a:lstStyle/>
                    <a:p>
                      <a:r>
                        <a:rPr lang="it-IT" dirty="0"/>
                        <a:t>3.000</a:t>
                      </a:r>
                    </a:p>
                  </a:txBody>
                  <a:tcPr/>
                </a:tc>
                <a:extLst>
                  <a:ext uri="{0D108BD9-81ED-4DB2-BD59-A6C34878D82A}">
                    <a16:rowId xmlns:a16="http://schemas.microsoft.com/office/drawing/2014/main" val="614823151"/>
                  </a:ext>
                </a:extLst>
              </a:tr>
            </a:tbl>
          </a:graphicData>
        </a:graphic>
      </p:graphicFrame>
    </p:spTree>
    <p:extLst>
      <p:ext uri="{BB962C8B-B14F-4D97-AF65-F5344CB8AC3E}">
        <p14:creationId xmlns:p14="http://schemas.microsoft.com/office/powerpoint/2010/main" val="17106685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EA2552-69BE-401D-80EF-72AD866CF3FB}"/>
              </a:ext>
            </a:extLst>
          </p:cNvPr>
          <p:cNvSpPr>
            <a:spLocks noGrp="1"/>
          </p:cNvSpPr>
          <p:nvPr>
            <p:ph type="title"/>
          </p:nvPr>
        </p:nvSpPr>
        <p:spPr>
          <a:xfrm>
            <a:off x="684212" y="5796793"/>
            <a:ext cx="8534400" cy="591889"/>
          </a:xfrm>
        </p:spPr>
        <p:txBody>
          <a:bodyPr>
            <a:normAutofit fontScale="90000"/>
          </a:bodyPr>
          <a:lstStyle/>
          <a:p>
            <a:pPr algn="ctr"/>
            <a:r>
              <a:rPr lang="it-IT" dirty="0"/>
              <a:t>Moratoria intera rata</a:t>
            </a:r>
          </a:p>
        </p:txBody>
      </p:sp>
      <p:sp>
        <p:nvSpPr>
          <p:cNvPr id="3" name="Segnaposto contenuto 2">
            <a:extLst>
              <a:ext uri="{FF2B5EF4-FFF2-40B4-BE49-F238E27FC236}">
                <a16:creationId xmlns:a16="http://schemas.microsoft.com/office/drawing/2014/main" id="{D296C77E-56BA-467F-AE75-35E1E2209233}"/>
              </a:ext>
            </a:extLst>
          </p:cNvPr>
          <p:cNvSpPr>
            <a:spLocks noGrp="1"/>
          </p:cNvSpPr>
          <p:nvPr>
            <p:ph idx="1"/>
          </p:nvPr>
        </p:nvSpPr>
        <p:spPr>
          <a:xfrm>
            <a:off x="684212" y="343949"/>
            <a:ext cx="8534400" cy="5360565"/>
          </a:xfrm>
        </p:spPr>
        <p:txBody>
          <a:bodyPr>
            <a:normAutofit fontScale="92500" lnSpcReduction="10000"/>
          </a:bodyPr>
          <a:lstStyle/>
          <a:p>
            <a:pPr algn="just"/>
            <a:r>
              <a:rPr lang="it-IT" dirty="0"/>
              <a:t>Da settembre 2021 (terzo trimestre 2021) inizia il pagamento delle rate composte solo da interessi passivi maturati durante il periodo (€ 400) a cui si somma una quota di onere finanziario maturato durante il periodo di moratoria dell’intera rata (supponiamo 95 €)</a:t>
            </a:r>
          </a:p>
          <a:p>
            <a:r>
              <a:rPr lang="it-IT" dirty="0"/>
              <a:t>__________________________ 30/9/2021 _________________________</a:t>
            </a:r>
          </a:p>
          <a:p>
            <a:r>
              <a:rPr lang="it-IT" dirty="0"/>
              <a:t>Interessi passivi							400,00</a:t>
            </a:r>
          </a:p>
          <a:p>
            <a:r>
              <a:rPr lang="it-IT" dirty="0"/>
              <a:t>Banche c/</a:t>
            </a:r>
            <a:r>
              <a:rPr lang="it-IT" dirty="0" err="1"/>
              <a:t>int</a:t>
            </a:r>
            <a:r>
              <a:rPr lang="it-IT" dirty="0"/>
              <a:t>. Da liquidare				95,00</a:t>
            </a:r>
          </a:p>
          <a:p>
            <a:r>
              <a:rPr lang="it-IT" dirty="0"/>
              <a:t>Banche c/c											495,00</a:t>
            </a:r>
          </a:p>
          <a:p>
            <a:r>
              <a:rPr lang="it-IT" dirty="0"/>
              <a:t>Stessa scrittura anche al 31 dicembre 2021</a:t>
            </a:r>
          </a:p>
          <a:p>
            <a:r>
              <a:rPr lang="it-IT" dirty="0"/>
              <a:t>In tale data occorre imputare la quota restante di interessi passivi maturati durante il periodo di moratoria (1/1/2021 – 30/6/2021) pari ad € 400,00 * 2</a:t>
            </a:r>
          </a:p>
          <a:p>
            <a:r>
              <a:rPr lang="it-IT" dirty="0"/>
              <a:t>__________________________ 31/12/2021 _________________________</a:t>
            </a:r>
          </a:p>
          <a:p>
            <a:r>
              <a:rPr lang="it-IT" dirty="0"/>
              <a:t>Interessi passivi							800,00</a:t>
            </a:r>
          </a:p>
          <a:p>
            <a:r>
              <a:rPr lang="it-IT" dirty="0"/>
              <a:t>Banche c/</a:t>
            </a:r>
            <a:r>
              <a:rPr lang="it-IT" dirty="0" err="1"/>
              <a:t>int</a:t>
            </a:r>
            <a:r>
              <a:rPr lang="it-IT" dirty="0"/>
              <a:t>. Da liquidare							800,00</a:t>
            </a:r>
          </a:p>
          <a:p>
            <a:endParaRPr lang="it-IT" dirty="0"/>
          </a:p>
        </p:txBody>
      </p:sp>
    </p:spTree>
    <p:extLst>
      <p:ext uri="{BB962C8B-B14F-4D97-AF65-F5344CB8AC3E}">
        <p14:creationId xmlns:p14="http://schemas.microsoft.com/office/powerpoint/2010/main" val="19104134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3E1EA6-F057-446D-97F3-AFF71E8953D4}"/>
              </a:ext>
            </a:extLst>
          </p:cNvPr>
          <p:cNvSpPr>
            <a:spLocks noGrp="1"/>
          </p:cNvSpPr>
          <p:nvPr>
            <p:ph type="title"/>
          </p:nvPr>
        </p:nvSpPr>
        <p:spPr>
          <a:xfrm>
            <a:off x="684212" y="5943367"/>
            <a:ext cx="8534400" cy="457665"/>
          </a:xfrm>
        </p:spPr>
        <p:txBody>
          <a:bodyPr>
            <a:normAutofit fontScale="90000"/>
          </a:bodyPr>
          <a:lstStyle/>
          <a:p>
            <a:pPr algn="ctr"/>
            <a:r>
              <a:rPr lang="it-IT" dirty="0"/>
              <a:t>Moratoria intera rata</a:t>
            </a:r>
          </a:p>
        </p:txBody>
      </p:sp>
      <p:sp>
        <p:nvSpPr>
          <p:cNvPr id="3" name="Segnaposto contenuto 2">
            <a:extLst>
              <a:ext uri="{FF2B5EF4-FFF2-40B4-BE49-F238E27FC236}">
                <a16:creationId xmlns:a16="http://schemas.microsoft.com/office/drawing/2014/main" id="{8F83CA46-26D9-4207-B0A2-E93215001103}"/>
              </a:ext>
            </a:extLst>
          </p:cNvPr>
          <p:cNvSpPr>
            <a:spLocks noGrp="1"/>
          </p:cNvSpPr>
          <p:nvPr>
            <p:ph idx="1"/>
          </p:nvPr>
        </p:nvSpPr>
        <p:spPr>
          <a:xfrm>
            <a:off x="684212" y="318782"/>
            <a:ext cx="8534400" cy="5519956"/>
          </a:xfrm>
        </p:spPr>
        <p:txBody>
          <a:bodyPr/>
          <a:lstStyle/>
          <a:p>
            <a:r>
              <a:rPr lang="it-IT" dirty="0"/>
              <a:t>Da gennaio 2022 cominciano le rate aggiornate post moratoria</a:t>
            </a:r>
          </a:p>
          <a:p>
            <a:r>
              <a:rPr lang="it-IT" dirty="0"/>
              <a:t>______________________ 31/3/2022 _____________________________</a:t>
            </a:r>
          </a:p>
          <a:p>
            <a:r>
              <a:rPr lang="it-IT" dirty="0"/>
              <a:t>Mutui passivi							1.948,23</a:t>
            </a:r>
          </a:p>
          <a:p>
            <a:r>
              <a:rPr lang="it-IT" dirty="0"/>
              <a:t>Interessi passivi						405,44</a:t>
            </a:r>
          </a:p>
          <a:p>
            <a:r>
              <a:rPr lang="it-IT" dirty="0"/>
              <a:t>Interessi da moratoria				95,00</a:t>
            </a:r>
          </a:p>
          <a:p>
            <a:r>
              <a:rPr lang="it-IT" dirty="0"/>
              <a:t>Banca c/c											2.448,67</a:t>
            </a:r>
          </a:p>
          <a:p>
            <a:r>
              <a:rPr lang="it-IT" dirty="0"/>
              <a:t>Avremo scritture analoghe fino al 30/9/2026</a:t>
            </a:r>
          </a:p>
        </p:txBody>
      </p:sp>
    </p:spTree>
    <p:extLst>
      <p:ext uri="{BB962C8B-B14F-4D97-AF65-F5344CB8AC3E}">
        <p14:creationId xmlns:p14="http://schemas.microsoft.com/office/powerpoint/2010/main" val="4078120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057524-921D-4AEA-B293-46F159C49148}"/>
              </a:ext>
            </a:extLst>
          </p:cNvPr>
          <p:cNvSpPr>
            <a:spLocks noGrp="1"/>
          </p:cNvSpPr>
          <p:nvPr>
            <p:ph type="title"/>
          </p:nvPr>
        </p:nvSpPr>
        <p:spPr>
          <a:xfrm>
            <a:off x="684212" y="5410899"/>
            <a:ext cx="8534400" cy="935838"/>
          </a:xfrm>
        </p:spPr>
        <p:txBody>
          <a:bodyPr>
            <a:normAutofit fontScale="90000"/>
          </a:bodyPr>
          <a:lstStyle/>
          <a:p>
            <a:pPr algn="ctr"/>
            <a:r>
              <a:rPr lang="it-IT" dirty="0"/>
              <a:t>Consiglio Nazionale del Notariato</a:t>
            </a:r>
          </a:p>
        </p:txBody>
      </p:sp>
      <p:sp>
        <p:nvSpPr>
          <p:cNvPr id="3" name="Segnaposto contenuto 2">
            <a:extLst>
              <a:ext uri="{FF2B5EF4-FFF2-40B4-BE49-F238E27FC236}">
                <a16:creationId xmlns:a16="http://schemas.microsoft.com/office/drawing/2014/main" id="{C0E240DA-FA4F-4191-A97E-6CE9E671359A}"/>
              </a:ext>
            </a:extLst>
          </p:cNvPr>
          <p:cNvSpPr>
            <a:spLocks noGrp="1"/>
          </p:cNvSpPr>
          <p:nvPr>
            <p:ph idx="1"/>
          </p:nvPr>
        </p:nvSpPr>
        <p:spPr>
          <a:xfrm>
            <a:off x="684212" y="685800"/>
            <a:ext cx="8534400" cy="4725099"/>
          </a:xfrm>
        </p:spPr>
        <p:txBody>
          <a:bodyPr>
            <a:normAutofit fontScale="92500"/>
          </a:bodyPr>
          <a:lstStyle/>
          <a:p>
            <a:pPr algn="just"/>
            <a:r>
              <a:rPr lang="it-IT" dirty="0"/>
              <a:t>Le scelte degli amministratori (da verificare con una valutazione ex-ante e tenendo conto del contesto di estrema incertezza in cui si opera nonché alla luce dei criteri dell’art. 2086 c.c.) dovranno considerare le </a:t>
            </a:r>
            <a:r>
              <a:rPr lang="it-IT" b="1" dirty="0"/>
              <a:t>effettive prospettive di recupero</a:t>
            </a:r>
            <a:r>
              <a:rPr lang="it-IT" dirty="0"/>
              <a:t>, nell’orizzonte di un </a:t>
            </a:r>
            <a:r>
              <a:rPr lang="it-IT" u="sng" dirty="0"/>
              <a:t>riassorbimento delle perdite rilevanti entro il quinquennio</a:t>
            </a:r>
            <a:r>
              <a:rPr lang="it-IT" dirty="0"/>
              <a:t>, che deve risultare perlomeno probabile, in base agli elementi disponibili nel momento in cui si assume la decisione.</a:t>
            </a:r>
          </a:p>
          <a:p>
            <a:pPr algn="just"/>
            <a:r>
              <a:rPr lang="it-IT" dirty="0"/>
              <a:t>La possibilità di non ricapitalizzare fino al 2026 (2025) le riduzioni del capitale sociale rilevanti dell’esercizio 2021 (2020) potrà indurre i curatori fallimentari a verificare maggiormente la presenza di presupposti per la redazione del bilancio 2022 (2021) nella </a:t>
            </a:r>
            <a:r>
              <a:rPr lang="it-IT" b="1" dirty="0"/>
              <a:t>prospettiva del </a:t>
            </a:r>
            <a:r>
              <a:rPr lang="it-IT" b="1" dirty="0" err="1"/>
              <a:t>going</a:t>
            </a:r>
            <a:r>
              <a:rPr lang="it-IT" b="1" dirty="0"/>
              <a:t> </a:t>
            </a:r>
            <a:r>
              <a:rPr lang="it-IT" b="1" dirty="0" err="1"/>
              <a:t>concern</a:t>
            </a:r>
            <a:r>
              <a:rPr lang="it-IT" dirty="0"/>
              <a:t>.</a:t>
            </a:r>
          </a:p>
          <a:p>
            <a:pPr algn="just"/>
            <a:r>
              <a:rPr lang="it-IT" dirty="0"/>
              <a:t>Assume pertanto, particolare rilevanza l’adeguatezza e completezza </a:t>
            </a:r>
            <a:r>
              <a:rPr lang="it-IT" b="1" dirty="0"/>
              <a:t>dell’informativa riportata nella Nota Integrativa </a:t>
            </a:r>
            <a:r>
              <a:rPr lang="it-IT" dirty="0"/>
              <a:t>al bilancio 2022 (2021). </a:t>
            </a:r>
          </a:p>
        </p:txBody>
      </p:sp>
    </p:spTree>
    <p:extLst>
      <p:ext uri="{BB962C8B-B14F-4D97-AF65-F5344CB8AC3E}">
        <p14:creationId xmlns:p14="http://schemas.microsoft.com/office/powerpoint/2010/main" val="15313577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B9EDC3-D387-4042-9291-803697723555}"/>
              </a:ext>
            </a:extLst>
          </p:cNvPr>
          <p:cNvSpPr>
            <a:spLocks noGrp="1"/>
          </p:cNvSpPr>
          <p:nvPr>
            <p:ph type="title"/>
          </p:nvPr>
        </p:nvSpPr>
        <p:spPr>
          <a:xfrm>
            <a:off x="684212" y="5945697"/>
            <a:ext cx="8534400" cy="453005"/>
          </a:xfrm>
        </p:spPr>
        <p:txBody>
          <a:bodyPr>
            <a:normAutofit fontScale="90000"/>
          </a:bodyPr>
          <a:lstStyle/>
          <a:p>
            <a:pPr algn="ctr"/>
            <a:r>
              <a:rPr lang="it-IT" dirty="0"/>
              <a:t>Moratorie leasing</a:t>
            </a:r>
          </a:p>
        </p:txBody>
      </p:sp>
      <p:sp>
        <p:nvSpPr>
          <p:cNvPr id="3" name="Segnaposto contenuto 2">
            <a:extLst>
              <a:ext uri="{FF2B5EF4-FFF2-40B4-BE49-F238E27FC236}">
                <a16:creationId xmlns:a16="http://schemas.microsoft.com/office/drawing/2014/main" id="{8F16E3DC-74B3-4915-8E81-8E8AB6EDBB86}"/>
              </a:ext>
            </a:extLst>
          </p:cNvPr>
          <p:cNvSpPr>
            <a:spLocks noGrp="1"/>
          </p:cNvSpPr>
          <p:nvPr>
            <p:ph idx="1"/>
          </p:nvPr>
        </p:nvSpPr>
        <p:spPr>
          <a:xfrm>
            <a:off x="684212" y="685800"/>
            <a:ext cx="8534400" cy="4934824"/>
          </a:xfrm>
        </p:spPr>
        <p:txBody>
          <a:bodyPr/>
          <a:lstStyle/>
          <a:p>
            <a:pPr algn="just"/>
            <a:r>
              <a:rPr lang="it-IT" dirty="0"/>
              <a:t>Fino a giugno 2021 si poteva prevedere la sospensione del pagamento della quota capitale o della stessa e degli interessi.</a:t>
            </a:r>
          </a:p>
          <a:p>
            <a:pPr algn="just"/>
            <a:r>
              <a:rPr lang="it-IT" dirty="0"/>
              <a:t>Da luglio a dicembre 2021 si è prevista la sola sospensione della quota capitale, comportando l’allungamento della durata contrattuale.</a:t>
            </a:r>
          </a:p>
          <a:p>
            <a:pPr algn="just"/>
            <a:r>
              <a:rPr lang="it-IT" dirty="0"/>
              <a:t>Occorre rimodulare l’imputazione a C. E. dei canoni di leasing residui posticipati al termine del periodo di sospensione e dell’eventuale risconto relativo al maxi canone.</a:t>
            </a:r>
          </a:p>
          <a:p>
            <a:r>
              <a:rPr lang="it-IT" dirty="0"/>
              <a:t>Nuovo canone = </a:t>
            </a:r>
          </a:p>
          <a:p>
            <a:r>
              <a:rPr lang="it-IT" sz="1800" u="sng" dirty="0" err="1"/>
              <a:t>Maxicanone</a:t>
            </a:r>
            <a:r>
              <a:rPr lang="it-IT" sz="1800" u="sng" dirty="0"/>
              <a:t> iniziale non ancora imputato + canoni da corrispondere</a:t>
            </a:r>
            <a:endParaRPr lang="it-IT" sz="1200" u="sng" dirty="0"/>
          </a:p>
          <a:p>
            <a:r>
              <a:rPr lang="it-IT" sz="1200" dirty="0"/>
              <a:t>                                                           </a:t>
            </a:r>
            <a:r>
              <a:rPr lang="it-IT" sz="1800" dirty="0"/>
              <a:t>Durata residua</a:t>
            </a:r>
          </a:p>
        </p:txBody>
      </p:sp>
    </p:spTree>
    <p:extLst>
      <p:ext uri="{BB962C8B-B14F-4D97-AF65-F5344CB8AC3E}">
        <p14:creationId xmlns:p14="http://schemas.microsoft.com/office/powerpoint/2010/main" val="32528317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4E9474-E4EE-4CD3-A097-9BF4E7714E5F}"/>
              </a:ext>
            </a:extLst>
          </p:cNvPr>
          <p:cNvSpPr>
            <a:spLocks noGrp="1"/>
          </p:cNvSpPr>
          <p:nvPr>
            <p:ph type="title"/>
          </p:nvPr>
        </p:nvSpPr>
        <p:spPr>
          <a:xfrm>
            <a:off x="684212" y="6098797"/>
            <a:ext cx="8534400" cy="449276"/>
          </a:xfrm>
        </p:spPr>
        <p:txBody>
          <a:bodyPr>
            <a:normAutofit fontScale="90000"/>
          </a:bodyPr>
          <a:lstStyle/>
          <a:p>
            <a:pPr algn="ctr"/>
            <a:r>
              <a:rPr lang="it-IT" dirty="0"/>
              <a:t>Moratorie leasing - esempio</a:t>
            </a:r>
          </a:p>
        </p:txBody>
      </p:sp>
      <p:sp>
        <p:nvSpPr>
          <p:cNvPr id="3" name="Segnaposto contenuto 2">
            <a:extLst>
              <a:ext uri="{FF2B5EF4-FFF2-40B4-BE49-F238E27FC236}">
                <a16:creationId xmlns:a16="http://schemas.microsoft.com/office/drawing/2014/main" id="{EA11B580-DD5A-4889-A844-C69CB6B7E591}"/>
              </a:ext>
            </a:extLst>
          </p:cNvPr>
          <p:cNvSpPr>
            <a:spLocks noGrp="1"/>
          </p:cNvSpPr>
          <p:nvPr>
            <p:ph idx="1"/>
          </p:nvPr>
        </p:nvSpPr>
        <p:spPr>
          <a:xfrm>
            <a:off x="684212" y="309927"/>
            <a:ext cx="8534400" cy="5612701"/>
          </a:xfrm>
        </p:spPr>
        <p:txBody>
          <a:bodyPr/>
          <a:lstStyle/>
          <a:p>
            <a:r>
              <a:rPr lang="it-IT" dirty="0"/>
              <a:t>Durata: 18 anni</a:t>
            </a:r>
          </a:p>
          <a:p>
            <a:r>
              <a:rPr lang="it-IT" dirty="0"/>
              <a:t>Stipula: 1/1/2011</a:t>
            </a:r>
          </a:p>
          <a:p>
            <a:r>
              <a:rPr lang="it-IT" dirty="0"/>
              <a:t>Scadenza: 31/12/2028</a:t>
            </a:r>
          </a:p>
          <a:p>
            <a:r>
              <a:rPr lang="it-IT" dirty="0"/>
              <a:t>Riscatto: 282.650</a:t>
            </a:r>
          </a:p>
          <a:p>
            <a:r>
              <a:rPr lang="it-IT" dirty="0"/>
              <a:t>216 rate mensili: 26.107</a:t>
            </a:r>
          </a:p>
          <a:p>
            <a:r>
              <a:rPr lang="it-IT" dirty="0" err="1"/>
              <a:t>Maxicanone</a:t>
            </a:r>
            <a:r>
              <a:rPr lang="it-IT" dirty="0"/>
              <a:t>: 1.387.143</a:t>
            </a:r>
          </a:p>
          <a:p>
            <a:r>
              <a:rPr lang="it-IT" dirty="0"/>
              <a:t>Moratoria: 1/4/2020 – 30/6/2021</a:t>
            </a:r>
          </a:p>
          <a:p>
            <a:r>
              <a:rPr lang="it-IT" dirty="0"/>
              <a:t>Tipologia: quota capitale</a:t>
            </a:r>
          </a:p>
        </p:txBody>
      </p:sp>
    </p:spTree>
    <p:extLst>
      <p:ext uri="{BB962C8B-B14F-4D97-AF65-F5344CB8AC3E}">
        <p14:creationId xmlns:p14="http://schemas.microsoft.com/office/powerpoint/2010/main" val="1600745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90FD54-5946-46D2-A7E8-71516F6EA548}"/>
              </a:ext>
            </a:extLst>
          </p:cNvPr>
          <p:cNvSpPr>
            <a:spLocks noGrp="1"/>
          </p:cNvSpPr>
          <p:nvPr>
            <p:ph type="title"/>
          </p:nvPr>
        </p:nvSpPr>
        <p:spPr>
          <a:xfrm>
            <a:off x="684212" y="6023296"/>
            <a:ext cx="8534400" cy="549944"/>
          </a:xfrm>
        </p:spPr>
        <p:txBody>
          <a:bodyPr>
            <a:normAutofit fontScale="90000"/>
          </a:bodyPr>
          <a:lstStyle/>
          <a:p>
            <a:pPr algn="ctr"/>
            <a:r>
              <a:rPr lang="it-IT" dirty="0"/>
              <a:t>esempio</a:t>
            </a:r>
          </a:p>
        </p:txBody>
      </p:sp>
      <p:sp>
        <p:nvSpPr>
          <p:cNvPr id="3" name="Segnaposto contenuto 2">
            <a:extLst>
              <a:ext uri="{FF2B5EF4-FFF2-40B4-BE49-F238E27FC236}">
                <a16:creationId xmlns:a16="http://schemas.microsoft.com/office/drawing/2014/main" id="{F48A5828-EDE7-4DBD-A9D0-3B1576A81F60}"/>
              </a:ext>
            </a:extLst>
          </p:cNvPr>
          <p:cNvSpPr>
            <a:spLocks noGrp="1"/>
          </p:cNvSpPr>
          <p:nvPr>
            <p:ph idx="1"/>
          </p:nvPr>
        </p:nvSpPr>
        <p:spPr>
          <a:xfrm>
            <a:off x="684212" y="685800"/>
            <a:ext cx="8534400" cy="5228439"/>
          </a:xfrm>
        </p:spPr>
        <p:txBody>
          <a:bodyPr>
            <a:normAutofit lnSpcReduction="10000"/>
          </a:bodyPr>
          <a:lstStyle/>
          <a:p>
            <a:r>
              <a:rPr lang="it-IT" dirty="0"/>
              <a:t>Fino a marzo 2020 – ante moratoria</a:t>
            </a:r>
          </a:p>
          <a:p>
            <a:r>
              <a:rPr lang="it-IT" dirty="0"/>
              <a:t>Maxi canone iniziale					€ 1.387.143</a:t>
            </a:r>
          </a:p>
          <a:p>
            <a:r>
              <a:rPr lang="it-IT" dirty="0" err="1"/>
              <a:t>Maxicanone</a:t>
            </a:r>
            <a:r>
              <a:rPr lang="it-IT" dirty="0"/>
              <a:t> mensile (216 mesi)		€ 6.421</a:t>
            </a:r>
          </a:p>
          <a:p>
            <a:r>
              <a:rPr lang="it-IT" dirty="0" err="1"/>
              <a:t>Maxicanone</a:t>
            </a:r>
            <a:r>
              <a:rPr lang="it-IT" dirty="0"/>
              <a:t> annuale (€ 6.421 * 12)	€ 77.063</a:t>
            </a:r>
          </a:p>
          <a:p>
            <a:r>
              <a:rPr lang="it-IT" dirty="0"/>
              <a:t>Canone di competenza annuale:</a:t>
            </a:r>
          </a:p>
          <a:p>
            <a:r>
              <a:rPr lang="it-IT" dirty="0" err="1"/>
              <a:t>Maxicanone</a:t>
            </a:r>
            <a:r>
              <a:rPr lang="it-IT" dirty="0"/>
              <a:t> annuale (€ 6.421 * 12)	€ 77.063</a:t>
            </a:r>
          </a:p>
          <a:p>
            <a:r>
              <a:rPr lang="it-IT" dirty="0"/>
              <a:t>12 canoni mensili (26.106 * 12)			</a:t>
            </a:r>
            <a:r>
              <a:rPr lang="it-IT" u="sng" dirty="0"/>
              <a:t>€ 313.272</a:t>
            </a:r>
          </a:p>
          <a:p>
            <a:r>
              <a:rPr lang="it-IT" dirty="0"/>
              <a:t>Totale annuale							€ 390.335</a:t>
            </a:r>
          </a:p>
          <a:p>
            <a:endParaRPr lang="it-IT" u="sng" dirty="0"/>
          </a:p>
          <a:p>
            <a:r>
              <a:rPr lang="it-IT" dirty="0"/>
              <a:t>Infatti:</a:t>
            </a:r>
          </a:p>
          <a:p>
            <a:r>
              <a:rPr lang="it-IT" u="sng" dirty="0"/>
              <a:t>1.387.143 + (26.106 *12)</a:t>
            </a:r>
            <a:r>
              <a:rPr lang="it-IT" dirty="0"/>
              <a:t> = 390.335</a:t>
            </a:r>
            <a:endParaRPr lang="it-IT" u="sng" dirty="0"/>
          </a:p>
          <a:p>
            <a:r>
              <a:rPr lang="it-IT" dirty="0"/>
              <a:t>             216</a:t>
            </a:r>
          </a:p>
        </p:txBody>
      </p:sp>
    </p:spTree>
    <p:extLst>
      <p:ext uri="{BB962C8B-B14F-4D97-AF65-F5344CB8AC3E}">
        <p14:creationId xmlns:p14="http://schemas.microsoft.com/office/powerpoint/2010/main" val="35497183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1BB971-D4C4-46C6-8923-C0143DA4ACA1}"/>
              </a:ext>
            </a:extLst>
          </p:cNvPr>
          <p:cNvSpPr>
            <a:spLocks noGrp="1"/>
          </p:cNvSpPr>
          <p:nvPr>
            <p:ph type="title"/>
          </p:nvPr>
        </p:nvSpPr>
        <p:spPr>
          <a:xfrm>
            <a:off x="684212" y="5934978"/>
            <a:ext cx="8534400" cy="474443"/>
          </a:xfrm>
        </p:spPr>
        <p:txBody>
          <a:bodyPr>
            <a:normAutofit fontScale="90000"/>
          </a:bodyPr>
          <a:lstStyle/>
          <a:p>
            <a:pPr algn="ctr"/>
            <a:r>
              <a:rPr lang="it-IT" dirty="0"/>
              <a:t>esempio</a:t>
            </a:r>
          </a:p>
        </p:txBody>
      </p:sp>
      <p:sp>
        <p:nvSpPr>
          <p:cNvPr id="3" name="Segnaposto contenuto 2">
            <a:extLst>
              <a:ext uri="{FF2B5EF4-FFF2-40B4-BE49-F238E27FC236}">
                <a16:creationId xmlns:a16="http://schemas.microsoft.com/office/drawing/2014/main" id="{A4CC9A54-6E7A-46B3-8F47-BEA992D0BD28}"/>
              </a:ext>
            </a:extLst>
          </p:cNvPr>
          <p:cNvSpPr>
            <a:spLocks noGrp="1"/>
          </p:cNvSpPr>
          <p:nvPr>
            <p:ph idx="1"/>
          </p:nvPr>
        </p:nvSpPr>
        <p:spPr>
          <a:xfrm>
            <a:off x="684212" y="685800"/>
            <a:ext cx="8534400" cy="5018714"/>
          </a:xfrm>
        </p:spPr>
        <p:txBody>
          <a:bodyPr/>
          <a:lstStyle/>
          <a:p>
            <a:r>
              <a:rPr lang="it-IT" dirty="0" err="1"/>
              <a:t>Maxicanone</a:t>
            </a:r>
            <a:r>
              <a:rPr lang="it-IT" dirty="0"/>
              <a:t> iniziale corrisposto		€ 1.387.143</a:t>
            </a:r>
          </a:p>
          <a:p>
            <a:r>
              <a:rPr lang="it-IT" dirty="0" err="1"/>
              <a:t>Maxicanone</a:t>
            </a:r>
            <a:r>
              <a:rPr lang="it-IT" dirty="0"/>
              <a:t> imputato al 31/12/2019	</a:t>
            </a:r>
            <a:r>
              <a:rPr lang="it-IT" u="sng" dirty="0"/>
              <a:t>€ 693.567</a:t>
            </a:r>
            <a:r>
              <a:rPr lang="it-IT" dirty="0"/>
              <a:t>    (77.063 *9 anni)</a:t>
            </a:r>
            <a:endParaRPr lang="it-IT" u="sng" dirty="0"/>
          </a:p>
          <a:p>
            <a:r>
              <a:rPr lang="it-IT" dirty="0" err="1"/>
              <a:t>Maxicanone</a:t>
            </a:r>
            <a:r>
              <a:rPr lang="it-IT" dirty="0"/>
              <a:t> al 31/12/2019				€ 693.567 -</a:t>
            </a:r>
          </a:p>
          <a:p>
            <a:r>
              <a:rPr lang="it-IT" dirty="0" err="1"/>
              <a:t>Maxicanone</a:t>
            </a:r>
            <a:r>
              <a:rPr lang="it-IT" dirty="0"/>
              <a:t> primo trimestre 2020		</a:t>
            </a:r>
            <a:r>
              <a:rPr lang="it-IT" u="sng" dirty="0"/>
              <a:t>€ 19.263</a:t>
            </a:r>
            <a:r>
              <a:rPr lang="it-IT" dirty="0"/>
              <a:t> =	(77.063/4 trim.)</a:t>
            </a:r>
            <a:endParaRPr lang="it-IT" u="sng" dirty="0"/>
          </a:p>
          <a:p>
            <a:r>
              <a:rPr lang="it-IT" dirty="0" err="1"/>
              <a:t>Maxicanone</a:t>
            </a:r>
            <a:r>
              <a:rPr lang="it-IT" dirty="0"/>
              <a:t> al 31 marzo 2020			€ 674.304</a:t>
            </a:r>
          </a:p>
          <a:p>
            <a:r>
              <a:rPr lang="it-IT" dirty="0"/>
              <a:t>Canoni 1/1/2020 – 31/3/2020	€ 26.107 *3 = 78.321</a:t>
            </a:r>
          </a:p>
          <a:p>
            <a:r>
              <a:rPr lang="it-IT" dirty="0"/>
              <a:t>A fronte della moratoria per il periodo aprile 2020 – giugno 2021 viene rideterminata la competenza dei canoni</a:t>
            </a:r>
          </a:p>
        </p:txBody>
      </p:sp>
    </p:spTree>
    <p:extLst>
      <p:ext uri="{BB962C8B-B14F-4D97-AF65-F5344CB8AC3E}">
        <p14:creationId xmlns:p14="http://schemas.microsoft.com/office/powerpoint/2010/main" val="6374671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5E3DE1-1A7E-4E3F-8630-65322B3783C8}"/>
              </a:ext>
            </a:extLst>
          </p:cNvPr>
          <p:cNvSpPr>
            <a:spLocks noGrp="1"/>
          </p:cNvSpPr>
          <p:nvPr>
            <p:ph type="title"/>
          </p:nvPr>
        </p:nvSpPr>
        <p:spPr>
          <a:xfrm>
            <a:off x="684212" y="6107186"/>
            <a:ext cx="8534400" cy="449276"/>
          </a:xfrm>
        </p:spPr>
        <p:txBody>
          <a:bodyPr>
            <a:normAutofit fontScale="90000"/>
          </a:bodyPr>
          <a:lstStyle/>
          <a:p>
            <a:pPr algn="ctr"/>
            <a:r>
              <a:rPr lang="it-IT" dirty="0"/>
              <a:t>esempio</a:t>
            </a:r>
          </a:p>
        </p:txBody>
      </p:sp>
      <p:sp>
        <p:nvSpPr>
          <p:cNvPr id="3" name="Segnaposto contenuto 2">
            <a:extLst>
              <a:ext uri="{FF2B5EF4-FFF2-40B4-BE49-F238E27FC236}">
                <a16:creationId xmlns:a16="http://schemas.microsoft.com/office/drawing/2014/main" id="{6FAD1CA2-C5A4-43C5-9249-6245C0A8A1C7}"/>
              </a:ext>
            </a:extLst>
          </p:cNvPr>
          <p:cNvSpPr>
            <a:spLocks noGrp="1"/>
          </p:cNvSpPr>
          <p:nvPr>
            <p:ph idx="1"/>
          </p:nvPr>
        </p:nvSpPr>
        <p:spPr>
          <a:xfrm>
            <a:off x="684212" y="385894"/>
            <a:ext cx="8534400" cy="5536734"/>
          </a:xfrm>
        </p:spPr>
        <p:txBody>
          <a:bodyPr>
            <a:normAutofit fontScale="92500" lnSpcReduction="10000"/>
          </a:bodyPr>
          <a:lstStyle/>
          <a:p>
            <a:r>
              <a:rPr lang="it-IT" b="1" dirty="0"/>
              <a:t>Da aprile 2020 a dicembre 2020, post moratoria</a:t>
            </a:r>
          </a:p>
          <a:p>
            <a:r>
              <a:rPr lang="it-IT" dirty="0"/>
              <a:t>Consideriamo che nel periodo di sospensione gli interessi mensili siano di 8.400 mensili (15 mesi di cui 9 nel 2020). Dal 1 aprile 2020 al 31 dicembre 2028 mancano 105 mesi</a:t>
            </a:r>
          </a:p>
          <a:p>
            <a:r>
              <a:rPr lang="it-IT" u="sng" dirty="0"/>
              <a:t>674.304 + (8.400 *15) + (26.107 *105)</a:t>
            </a:r>
            <a:r>
              <a:rPr lang="it-IT" dirty="0"/>
              <a:t> = 29.513</a:t>
            </a:r>
            <a:endParaRPr lang="it-IT" u="sng" dirty="0"/>
          </a:p>
          <a:p>
            <a:r>
              <a:rPr lang="it-IT" dirty="0"/>
              <a:t>                    120</a:t>
            </a:r>
          </a:p>
          <a:p>
            <a:r>
              <a:rPr lang="it-IT" dirty="0"/>
              <a:t>Canoni periodo aprile 2020 – dicembre 2020</a:t>
            </a:r>
          </a:p>
          <a:p>
            <a:r>
              <a:rPr lang="it-IT" dirty="0"/>
              <a:t>canoni di competenza € 29.513 * 9 = 			€ 265.617 - </a:t>
            </a:r>
          </a:p>
          <a:p>
            <a:r>
              <a:rPr lang="it-IT" dirty="0"/>
              <a:t>canoni corrisposti € 8.400 * 9 = 					</a:t>
            </a:r>
            <a:r>
              <a:rPr lang="it-IT" u="sng" dirty="0"/>
              <a:t>€   75.600 =</a:t>
            </a:r>
          </a:p>
          <a:p>
            <a:r>
              <a:rPr lang="it-IT" dirty="0"/>
              <a:t>                                                                                 	€ 190.017</a:t>
            </a:r>
          </a:p>
          <a:p>
            <a:r>
              <a:rPr lang="it-IT" dirty="0" err="1"/>
              <a:t>Maxicanone</a:t>
            </a:r>
            <a:r>
              <a:rPr lang="it-IT" dirty="0"/>
              <a:t>	 31 marzo 2020						€ 674.304 –</a:t>
            </a:r>
          </a:p>
          <a:p>
            <a:r>
              <a:rPr lang="it-IT" dirty="0"/>
              <a:t>Canoni non corrisposti (</a:t>
            </a:r>
            <a:r>
              <a:rPr lang="it-IT" sz="1400" dirty="0"/>
              <a:t>da imputare per competenza)</a:t>
            </a:r>
            <a:r>
              <a:rPr lang="it-IT" dirty="0"/>
              <a:t>	</a:t>
            </a:r>
            <a:r>
              <a:rPr lang="it-IT" u="sng" dirty="0"/>
              <a:t>€ 190.017 =</a:t>
            </a:r>
          </a:p>
          <a:p>
            <a:r>
              <a:rPr lang="it-IT" dirty="0" err="1"/>
              <a:t>Maxicanone</a:t>
            </a:r>
            <a:r>
              <a:rPr lang="it-IT" dirty="0"/>
              <a:t> al 31/12/2020                                    	€ 484.287</a:t>
            </a:r>
          </a:p>
          <a:p>
            <a:r>
              <a:rPr lang="it-IT" dirty="0"/>
              <a:t>		</a:t>
            </a:r>
          </a:p>
        </p:txBody>
      </p:sp>
    </p:spTree>
    <p:extLst>
      <p:ext uri="{BB962C8B-B14F-4D97-AF65-F5344CB8AC3E}">
        <p14:creationId xmlns:p14="http://schemas.microsoft.com/office/powerpoint/2010/main" val="28087032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5E3DE1-1A7E-4E3F-8630-65322B3783C8}"/>
              </a:ext>
            </a:extLst>
          </p:cNvPr>
          <p:cNvSpPr>
            <a:spLocks noGrp="1"/>
          </p:cNvSpPr>
          <p:nvPr>
            <p:ph type="title"/>
          </p:nvPr>
        </p:nvSpPr>
        <p:spPr>
          <a:xfrm>
            <a:off x="684212" y="6107186"/>
            <a:ext cx="8534400" cy="449276"/>
          </a:xfrm>
        </p:spPr>
        <p:txBody>
          <a:bodyPr>
            <a:normAutofit fontScale="90000"/>
          </a:bodyPr>
          <a:lstStyle/>
          <a:p>
            <a:pPr algn="ctr"/>
            <a:r>
              <a:rPr lang="it-IT" dirty="0"/>
              <a:t>esempio</a:t>
            </a:r>
          </a:p>
        </p:txBody>
      </p:sp>
      <p:sp>
        <p:nvSpPr>
          <p:cNvPr id="3" name="Segnaposto contenuto 2">
            <a:extLst>
              <a:ext uri="{FF2B5EF4-FFF2-40B4-BE49-F238E27FC236}">
                <a16:creationId xmlns:a16="http://schemas.microsoft.com/office/drawing/2014/main" id="{6FAD1CA2-C5A4-43C5-9249-6245C0A8A1C7}"/>
              </a:ext>
            </a:extLst>
          </p:cNvPr>
          <p:cNvSpPr>
            <a:spLocks noGrp="1"/>
          </p:cNvSpPr>
          <p:nvPr>
            <p:ph idx="1"/>
          </p:nvPr>
        </p:nvSpPr>
        <p:spPr>
          <a:xfrm>
            <a:off x="684212" y="385894"/>
            <a:ext cx="8534400" cy="5536734"/>
          </a:xfrm>
        </p:spPr>
        <p:txBody>
          <a:bodyPr>
            <a:normAutofit fontScale="92500" lnSpcReduction="10000"/>
          </a:bodyPr>
          <a:lstStyle/>
          <a:p>
            <a:r>
              <a:rPr lang="it-IT" b="1" dirty="0"/>
              <a:t>Da gennaio 2021 a giugno 2021, post moratoria</a:t>
            </a:r>
          </a:p>
          <a:p>
            <a:r>
              <a:rPr lang="it-IT" dirty="0"/>
              <a:t>Consideriamo che nel periodo di sospensione gli interessi mensili siano di 8.400 mensili (15 mesi di cui 6 nel 2021). Dal 1 aprile 2020 al 31 dicembre 2028 mancano 105 mesi</a:t>
            </a:r>
          </a:p>
          <a:p>
            <a:r>
              <a:rPr lang="it-IT" u="sng" dirty="0"/>
              <a:t>674.304 + (8.400 *15) + (26.107 *105)</a:t>
            </a:r>
            <a:r>
              <a:rPr lang="it-IT" dirty="0"/>
              <a:t> = 29.513</a:t>
            </a:r>
            <a:endParaRPr lang="it-IT" u="sng" dirty="0"/>
          </a:p>
          <a:p>
            <a:r>
              <a:rPr lang="it-IT" dirty="0"/>
              <a:t>                    120</a:t>
            </a:r>
          </a:p>
          <a:p>
            <a:r>
              <a:rPr lang="it-IT" dirty="0"/>
              <a:t>Canoni periodo gennaio 2021 – giugno 2021</a:t>
            </a:r>
          </a:p>
          <a:p>
            <a:r>
              <a:rPr lang="it-IT" dirty="0"/>
              <a:t>canoni di competenza € 29.513 * 6 = 			€ 177.078 - </a:t>
            </a:r>
          </a:p>
          <a:p>
            <a:r>
              <a:rPr lang="it-IT" dirty="0"/>
              <a:t>canoni corrisposti € 8.400 * 6 = 					</a:t>
            </a:r>
            <a:r>
              <a:rPr lang="it-IT" u="sng" dirty="0"/>
              <a:t>€   50.400 =</a:t>
            </a:r>
          </a:p>
          <a:p>
            <a:r>
              <a:rPr lang="it-IT" dirty="0"/>
              <a:t>                                                                               	€ 126.678</a:t>
            </a:r>
          </a:p>
          <a:p>
            <a:r>
              <a:rPr lang="it-IT" dirty="0" err="1"/>
              <a:t>Maxicanone</a:t>
            </a:r>
            <a:r>
              <a:rPr lang="it-IT" dirty="0"/>
              <a:t>	 al 31/12/2020						€ 484.287 –</a:t>
            </a:r>
          </a:p>
          <a:p>
            <a:r>
              <a:rPr lang="it-IT" dirty="0"/>
              <a:t>Canoni non corrisposti (</a:t>
            </a:r>
            <a:r>
              <a:rPr lang="it-IT" sz="1400" dirty="0"/>
              <a:t>da imputare per competenza)</a:t>
            </a:r>
            <a:r>
              <a:rPr lang="it-IT" dirty="0"/>
              <a:t>	</a:t>
            </a:r>
            <a:r>
              <a:rPr lang="it-IT" u="sng" dirty="0"/>
              <a:t>€ 126.678 =</a:t>
            </a:r>
          </a:p>
          <a:p>
            <a:r>
              <a:rPr lang="it-IT" dirty="0" err="1"/>
              <a:t>Maxicanone</a:t>
            </a:r>
            <a:r>
              <a:rPr lang="it-IT" dirty="0"/>
              <a:t> al 30/6/2021                                    	€ 357.609</a:t>
            </a:r>
          </a:p>
          <a:p>
            <a:r>
              <a:rPr lang="it-IT" dirty="0"/>
              <a:t>		</a:t>
            </a:r>
          </a:p>
        </p:txBody>
      </p:sp>
    </p:spTree>
    <p:extLst>
      <p:ext uri="{BB962C8B-B14F-4D97-AF65-F5344CB8AC3E}">
        <p14:creationId xmlns:p14="http://schemas.microsoft.com/office/powerpoint/2010/main" val="35075750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5E3DE1-1A7E-4E3F-8630-65322B3783C8}"/>
              </a:ext>
            </a:extLst>
          </p:cNvPr>
          <p:cNvSpPr>
            <a:spLocks noGrp="1"/>
          </p:cNvSpPr>
          <p:nvPr>
            <p:ph type="title"/>
          </p:nvPr>
        </p:nvSpPr>
        <p:spPr>
          <a:xfrm>
            <a:off x="684212" y="6107186"/>
            <a:ext cx="8534400" cy="449276"/>
          </a:xfrm>
        </p:spPr>
        <p:txBody>
          <a:bodyPr>
            <a:normAutofit fontScale="90000"/>
          </a:bodyPr>
          <a:lstStyle/>
          <a:p>
            <a:pPr algn="ctr"/>
            <a:r>
              <a:rPr lang="it-IT" dirty="0"/>
              <a:t>esempio</a:t>
            </a:r>
          </a:p>
        </p:txBody>
      </p:sp>
      <p:sp>
        <p:nvSpPr>
          <p:cNvPr id="3" name="Segnaposto contenuto 2">
            <a:extLst>
              <a:ext uri="{FF2B5EF4-FFF2-40B4-BE49-F238E27FC236}">
                <a16:creationId xmlns:a16="http://schemas.microsoft.com/office/drawing/2014/main" id="{6FAD1CA2-C5A4-43C5-9249-6245C0A8A1C7}"/>
              </a:ext>
            </a:extLst>
          </p:cNvPr>
          <p:cNvSpPr>
            <a:spLocks noGrp="1"/>
          </p:cNvSpPr>
          <p:nvPr>
            <p:ph idx="1"/>
          </p:nvPr>
        </p:nvSpPr>
        <p:spPr>
          <a:xfrm>
            <a:off x="684212" y="385894"/>
            <a:ext cx="8534400" cy="5536734"/>
          </a:xfrm>
        </p:spPr>
        <p:txBody>
          <a:bodyPr>
            <a:normAutofit/>
          </a:bodyPr>
          <a:lstStyle/>
          <a:p>
            <a:r>
              <a:rPr lang="it-IT" b="1" dirty="0"/>
              <a:t>Da luglio 2021, post « nuova» moratoria</a:t>
            </a:r>
          </a:p>
          <a:p>
            <a:r>
              <a:rPr lang="it-IT" u="sng" dirty="0"/>
              <a:t>357.609 + (8.400 *6) + (26.107 *105)</a:t>
            </a:r>
            <a:r>
              <a:rPr lang="it-IT" dirty="0"/>
              <a:t> = 28.372</a:t>
            </a:r>
            <a:endParaRPr lang="it-IT" u="sng" dirty="0"/>
          </a:p>
          <a:p>
            <a:r>
              <a:rPr lang="it-IT" dirty="0"/>
              <a:t>                    111</a:t>
            </a:r>
          </a:p>
          <a:p>
            <a:r>
              <a:rPr lang="it-IT" dirty="0"/>
              <a:t>Canoni periodo luglio 2021 – dicembre 2021</a:t>
            </a:r>
          </a:p>
          <a:p>
            <a:r>
              <a:rPr lang="it-IT" dirty="0"/>
              <a:t>canoni di competenza € 28.372 * 6 = 			€ 170.232 - </a:t>
            </a:r>
          </a:p>
          <a:p>
            <a:r>
              <a:rPr lang="it-IT" dirty="0"/>
              <a:t>canoni corrisposti € 8.400 * 6 =	 				</a:t>
            </a:r>
            <a:r>
              <a:rPr lang="it-IT" u="sng" dirty="0"/>
              <a:t>€   50.400 =</a:t>
            </a:r>
          </a:p>
          <a:p>
            <a:r>
              <a:rPr lang="it-IT" dirty="0"/>
              <a:t>                                                                                 € 119.832</a:t>
            </a:r>
          </a:p>
          <a:p>
            <a:r>
              <a:rPr lang="it-IT" dirty="0" err="1"/>
              <a:t>Maxicanone</a:t>
            </a:r>
            <a:r>
              <a:rPr lang="it-IT" dirty="0"/>
              <a:t>									€ 357.609 –</a:t>
            </a:r>
          </a:p>
          <a:p>
            <a:r>
              <a:rPr lang="it-IT" dirty="0"/>
              <a:t>Canoni non corrisposti (</a:t>
            </a:r>
            <a:r>
              <a:rPr lang="it-IT" sz="1400" dirty="0"/>
              <a:t>da imputare per competenza)</a:t>
            </a:r>
            <a:r>
              <a:rPr lang="it-IT" dirty="0"/>
              <a:t>	</a:t>
            </a:r>
            <a:r>
              <a:rPr lang="it-IT" u="sng" dirty="0"/>
              <a:t>€ 119.832 =</a:t>
            </a:r>
          </a:p>
          <a:p>
            <a:r>
              <a:rPr lang="it-IT" dirty="0" err="1"/>
              <a:t>Maxicanone</a:t>
            </a:r>
            <a:r>
              <a:rPr lang="it-IT" dirty="0"/>
              <a:t> al 31/12/2021                                  € 237.777</a:t>
            </a:r>
          </a:p>
          <a:p>
            <a:r>
              <a:rPr lang="it-IT" dirty="0"/>
              <a:t>		</a:t>
            </a:r>
          </a:p>
        </p:txBody>
      </p:sp>
    </p:spTree>
    <p:extLst>
      <p:ext uri="{BB962C8B-B14F-4D97-AF65-F5344CB8AC3E}">
        <p14:creationId xmlns:p14="http://schemas.microsoft.com/office/powerpoint/2010/main" val="25992515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3D90E5-DDE0-4F5E-AE9F-448EF4EB875E}"/>
              </a:ext>
            </a:extLst>
          </p:cNvPr>
          <p:cNvSpPr>
            <a:spLocks noGrp="1"/>
          </p:cNvSpPr>
          <p:nvPr>
            <p:ph type="title"/>
          </p:nvPr>
        </p:nvSpPr>
        <p:spPr>
          <a:xfrm>
            <a:off x="684212" y="5805182"/>
            <a:ext cx="8534400" cy="591889"/>
          </a:xfrm>
        </p:spPr>
        <p:txBody>
          <a:bodyPr>
            <a:normAutofit fontScale="90000"/>
          </a:bodyPr>
          <a:lstStyle/>
          <a:p>
            <a:pPr algn="ctr"/>
            <a:r>
              <a:rPr lang="it-IT" dirty="0"/>
              <a:t>esempio</a:t>
            </a:r>
          </a:p>
        </p:txBody>
      </p:sp>
      <p:sp>
        <p:nvSpPr>
          <p:cNvPr id="3" name="Segnaposto contenuto 2">
            <a:extLst>
              <a:ext uri="{FF2B5EF4-FFF2-40B4-BE49-F238E27FC236}">
                <a16:creationId xmlns:a16="http://schemas.microsoft.com/office/drawing/2014/main" id="{8D6F119C-54A0-40F7-996F-9AB60CD001B6}"/>
              </a:ext>
            </a:extLst>
          </p:cNvPr>
          <p:cNvSpPr>
            <a:spLocks noGrp="1"/>
          </p:cNvSpPr>
          <p:nvPr>
            <p:ph idx="1"/>
          </p:nvPr>
        </p:nvSpPr>
        <p:spPr>
          <a:xfrm>
            <a:off x="684212" y="343949"/>
            <a:ext cx="8534400" cy="5368954"/>
          </a:xfrm>
        </p:spPr>
        <p:txBody>
          <a:bodyPr>
            <a:normAutofit/>
          </a:bodyPr>
          <a:lstStyle/>
          <a:p>
            <a:r>
              <a:rPr lang="it-IT" dirty="0"/>
              <a:t>Scritture contabili 2021</a:t>
            </a:r>
          </a:p>
          <a:p>
            <a:r>
              <a:rPr lang="it-IT" dirty="0"/>
              <a:t>Per i 12 mesi:</a:t>
            </a:r>
          </a:p>
          <a:p>
            <a:r>
              <a:rPr lang="it-IT" dirty="0"/>
              <a:t>___________________			___________________________________</a:t>
            </a:r>
          </a:p>
          <a:p>
            <a:r>
              <a:rPr lang="it-IT" dirty="0"/>
              <a:t>Canone di leasing		a		Debiti v/fornitori	8.400,00</a:t>
            </a:r>
          </a:p>
          <a:p>
            <a:r>
              <a:rPr lang="it-IT" dirty="0"/>
              <a:t>Al 31/12/2021</a:t>
            </a:r>
          </a:p>
          <a:p>
            <a:r>
              <a:rPr lang="it-IT" dirty="0"/>
              <a:t>___________________			___________________________________</a:t>
            </a:r>
          </a:p>
          <a:p>
            <a:r>
              <a:rPr lang="it-IT" dirty="0"/>
              <a:t>Canone di leasing		a		Risconti attivi		246.510,00</a:t>
            </a:r>
          </a:p>
          <a:p>
            <a:r>
              <a:rPr lang="it-IT" dirty="0"/>
              <a:t>(29.513 *6 + 28.372 * 6) – (8,400 * 12)</a:t>
            </a:r>
          </a:p>
          <a:p>
            <a:r>
              <a:rPr lang="it-IT" dirty="0"/>
              <a:t>Canoni di competenza dal 2022 al 2029 (96 mesi):</a:t>
            </a:r>
          </a:p>
          <a:p>
            <a:r>
              <a:rPr lang="it-IT" dirty="0"/>
              <a:t>28.372 * 12 = 340.464</a:t>
            </a:r>
          </a:p>
          <a:p>
            <a:r>
              <a:rPr lang="it-IT" dirty="0"/>
              <a:t>Canoni di competenza 2030 (9 mesi):</a:t>
            </a:r>
          </a:p>
          <a:p>
            <a:r>
              <a:rPr lang="it-IT" dirty="0"/>
              <a:t>28.372 * 9 = 255.195</a:t>
            </a:r>
          </a:p>
          <a:p>
            <a:endParaRPr lang="it-IT" dirty="0"/>
          </a:p>
        </p:txBody>
      </p:sp>
    </p:spTree>
    <p:extLst>
      <p:ext uri="{BB962C8B-B14F-4D97-AF65-F5344CB8AC3E}">
        <p14:creationId xmlns:p14="http://schemas.microsoft.com/office/powerpoint/2010/main" val="34612509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4F4DA9-4061-43FF-9D40-DC35E18DB21A}"/>
              </a:ext>
            </a:extLst>
          </p:cNvPr>
          <p:cNvSpPr>
            <a:spLocks noGrp="1"/>
          </p:cNvSpPr>
          <p:nvPr>
            <p:ph type="title"/>
          </p:nvPr>
        </p:nvSpPr>
        <p:spPr>
          <a:xfrm>
            <a:off x="684212" y="5377343"/>
            <a:ext cx="8534400" cy="617056"/>
          </a:xfrm>
        </p:spPr>
        <p:txBody>
          <a:bodyPr>
            <a:normAutofit fontScale="90000"/>
          </a:bodyPr>
          <a:lstStyle/>
          <a:p>
            <a:pPr algn="ctr"/>
            <a:r>
              <a:rPr lang="it-IT" dirty="0"/>
              <a:t>Movimentazione 2022 - 2030</a:t>
            </a:r>
          </a:p>
        </p:txBody>
      </p:sp>
      <p:graphicFrame>
        <p:nvGraphicFramePr>
          <p:cNvPr id="4" name="Tabella 4">
            <a:extLst>
              <a:ext uri="{FF2B5EF4-FFF2-40B4-BE49-F238E27FC236}">
                <a16:creationId xmlns:a16="http://schemas.microsoft.com/office/drawing/2014/main" id="{BC2EB06E-C871-409B-A007-0B0AF62249D8}"/>
              </a:ext>
            </a:extLst>
          </p:cNvPr>
          <p:cNvGraphicFramePr>
            <a:graphicFrameLocks noGrp="1"/>
          </p:cNvGraphicFramePr>
          <p:nvPr>
            <p:ph idx="1"/>
            <p:extLst>
              <p:ext uri="{D42A27DB-BD31-4B8C-83A1-F6EECF244321}">
                <p14:modId xmlns:p14="http://schemas.microsoft.com/office/powerpoint/2010/main" val="346960421"/>
              </p:ext>
            </p:extLst>
          </p:nvPr>
        </p:nvGraphicFramePr>
        <p:xfrm>
          <a:off x="684213" y="685800"/>
          <a:ext cx="8534400" cy="3977640"/>
        </p:xfrm>
        <a:graphic>
          <a:graphicData uri="http://schemas.openxmlformats.org/drawingml/2006/table">
            <a:tbl>
              <a:tblPr firstRow="1" bandRow="1">
                <a:tableStyleId>{5C22544A-7EE6-4342-B048-85BDC9FD1C3A}</a:tableStyleId>
              </a:tblPr>
              <a:tblGrid>
                <a:gridCol w="901306">
                  <a:extLst>
                    <a:ext uri="{9D8B030D-6E8A-4147-A177-3AD203B41FA5}">
                      <a16:colId xmlns:a16="http://schemas.microsoft.com/office/drawing/2014/main" val="2468401829"/>
                    </a:ext>
                  </a:extLst>
                </a:gridCol>
                <a:gridCol w="1652631">
                  <a:extLst>
                    <a:ext uri="{9D8B030D-6E8A-4147-A177-3AD203B41FA5}">
                      <a16:colId xmlns:a16="http://schemas.microsoft.com/office/drawing/2014/main" val="1322375290"/>
                    </a:ext>
                  </a:extLst>
                </a:gridCol>
                <a:gridCol w="1082180">
                  <a:extLst>
                    <a:ext uri="{9D8B030D-6E8A-4147-A177-3AD203B41FA5}">
                      <a16:colId xmlns:a16="http://schemas.microsoft.com/office/drawing/2014/main" val="1881723522"/>
                    </a:ext>
                  </a:extLst>
                </a:gridCol>
                <a:gridCol w="1619076">
                  <a:extLst>
                    <a:ext uri="{9D8B030D-6E8A-4147-A177-3AD203B41FA5}">
                      <a16:colId xmlns:a16="http://schemas.microsoft.com/office/drawing/2014/main" val="730694086"/>
                    </a:ext>
                  </a:extLst>
                </a:gridCol>
                <a:gridCol w="1610686">
                  <a:extLst>
                    <a:ext uri="{9D8B030D-6E8A-4147-A177-3AD203B41FA5}">
                      <a16:colId xmlns:a16="http://schemas.microsoft.com/office/drawing/2014/main" val="1693986753"/>
                    </a:ext>
                  </a:extLst>
                </a:gridCol>
                <a:gridCol w="1668521">
                  <a:extLst>
                    <a:ext uri="{9D8B030D-6E8A-4147-A177-3AD203B41FA5}">
                      <a16:colId xmlns:a16="http://schemas.microsoft.com/office/drawing/2014/main" val="1892270438"/>
                    </a:ext>
                  </a:extLst>
                </a:gridCol>
              </a:tblGrid>
              <a:tr h="370840">
                <a:tc>
                  <a:txBody>
                    <a:bodyPr/>
                    <a:lstStyle/>
                    <a:p>
                      <a:r>
                        <a:rPr lang="it-IT" dirty="0"/>
                        <a:t>Anno</a:t>
                      </a:r>
                    </a:p>
                  </a:txBody>
                  <a:tcPr/>
                </a:tc>
                <a:tc>
                  <a:txBody>
                    <a:bodyPr/>
                    <a:lstStyle/>
                    <a:p>
                      <a:r>
                        <a:rPr lang="it-IT" dirty="0" err="1"/>
                        <a:t>Maxicanone</a:t>
                      </a:r>
                      <a:r>
                        <a:rPr lang="it-IT" dirty="0"/>
                        <a:t> iniziale</a:t>
                      </a:r>
                    </a:p>
                  </a:txBody>
                  <a:tcPr/>
                </a:tc>
                <a:tc>
                  <a:txBody>
                    <a:bodyPr/>
                    <a:lstStyle/>
                    <a:p>
                      <a:r>
                        <a:rPr lang="it-IT" dirty="0"/>
                        <a:t>Canoni rilevati</a:t>
                      </a:r>
                    </a:p>
                  </a:txBody>
                  <a:tcPr/>
                </a:tc>
                <a:tc>
                  <a:txBody>
                    <a:bodyPr/>
                    <a:lstStyle/>
                    <a:p>
                      <a:r>
                        <a:rPr lang="it-IT" dirty="0"/>
                        <a:t>Canoni di competenza</a:t>
                      </a:r>
                    </a:p>
                  </a:txBody>
                  <a:tcPr/>
                </a:tc>
                <a:tc>
                  <a:txBody>
                    <a:bodyPr/>
                    <a:lstStyle/>
                    <a:p>
                      <a:r>
                        <a:rPr lang="it-IT" dirty="0"/>
                        <a:t>Quota </a:t>
                      </a:r>
                      <a:r>
                        <a:rPr lang="it-IT" dirty="0" err="1"/>
                        <a:t>maxicanone</a:t>
                      </a:r>
                      <a:endParaRPr lang="it-IT" dirty="0"/>
                    </a:p>
                  </a:txBody>
                  <a:tcPr/>
                </a:tc>
                <a:tc>
                  <a:txBody>
                    <a:bodyPr/>
                    <a:lstStyle/>
                    <a:p>
                      <a:r>
                        <a:rPr lang="it-IT" dirty="0" err="1"/>
                        <a:t>Maxicanone</a:t>
                      </a:r>
                      <a:r>
                        <a:rPr lang="it-IT" dirty="0"/>
                        <a:t> finale</a:t>
                      </a:r>
                    </a:p>
                  </a:txBody>
                  <a:tcPr/>
                </a:tc>
                <a:extLst>
                  <a:ext uri="{0D108BD9-81ED-4DB2-BD59-A6C34878D82A}">
                    <a16:rowId xmlns:a16="http://schemas.microsoft.com/office/drawing/2014/main" val="2645029329"/>
                  </a:ext>
                </a:extLst>
              </a:tr>
              <a:tr h="370840">
                <a:tc>
                  <a:txBody>
                    <a:bodyPr/>
                    <a:lstStyle/>
                    <a:p>
                      <a:r>
                        <a:rPr lang="it-IT" dirty="0"/>
                        <a:t>2022</a:t>
                      </a:r>
                    </a:p>
                  </a:txBody>
                  <a:tcPr/>
                </a:tc>
                <a:tc>
                  <a:txBody>
                    <a:bodyPr/>
                    <a:lstStyle/>
                    <a:p>
                      <a:r>
                        <a:rPr lang="it-IT" dirty="0"/>
                        <a:t>237.777</a:t>
                      </a:r>
                    </a:p>
                  </a:txBody>
                  <a:tcPr/>
                </a:tc>
                <a:tc>
                  <a:txBody>
                    <a:bodyPr/>
                    <a:lstStyle/>
                    <a:p>
                      <a:r>
                        <a:rPr lang="it-IT" dirty="0"/>
                        <a:t>313.272</a:t>
                      </a:r>
                    </a:p>
                  </a:txBody>
                  <a:tcPr/>
                </a:tc>
                <a:tc>
                  <a:txBody>
                    <a:bodyPr/>
                    <a:lstStyle/>
                    <a:p>
                      <a:r>
                        <a:rPr lang="it-IT" dirty="0"/>
                        <a:t>340.464</a:t>
                      </a:r>
                    </a:p>
                  </a:txBody>
                  <a:tcPr/>
                </a:tc>
                <a:tc>
                  <a:txBody>
                    <a:bodyPr/>
                    <a:lstStyle/>
                    <a:p>
                      <a:r>
                        <a:rPr lang="it-IT" dirty="0"/>
                        <a:t>27.192</a:t>
                      </a:r>
                    </a:p>
                  </a:txBody>
                  <a:tcPr/>
                </a:tc>
                <a:tc>
                  <a:txBody>
                    <a:bodyPr/>
                    <a:lstStyle/>
                    <a:p>
                      <a:r>
                        <a:rPr lang="it-IT" dirty="0"/>
                        <a:t>210.585</a:t>
                      </a:r>
                    </a:p>
                  </a:txBody>
                  <a:tcPr/>
                </a:tc>
                <a:extLst>
                  <a:ext uri="{0D108BD9-81ED-4DB2-BD59-A6C34878D82A}">
                    <a16:rowId xmlns:a16="http://schemas.microsoft.com/office/drawing/2014/main" val="251273053"/>
                  </a:ext>
                </a:extLst>
              </a:tr>
              <a:tr h="370840">
                <a:tc>
                  <a:txBody>
                    <a:bodyPr/>
                    <a:lstStyle/>
                    <a:p>
                      <a:r>
                        <a:rPr lang="it-IT" dirty="0"/>
                        <a:t>2023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210.585</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313.272</a:t>
                      </a:r>
                      <a:endParaRPr kumimoji="0" lang="it-IT"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entury Gothic" panose="020B0502020202020204"/>
                          <a:ea typeface="+mn-ea"/>
                          <a:cs typeface="+mn-cs"/>
                        </a:rPr>
                        <a:t>340.464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27.192</a:t>
                      </a:r>
                    </a:p>
                  </a:txBody>
                  <a:tcPr/>
                </a:tc>
                <a:tc>
                  <a:txBody>
                    <a:bodyPr/>
                    <a:lstStyle/>
                    <a:p>
                      <a:r>
                        <a:rPr lang="it-IT" dirty="0"/>
                        <a:t>183.393</a:t>
                      </a:r>
                    </a:p>
                  </a:txBody>
                  <a:tcPr/>
                </a:tc>
                <a:extLst>
                  <a:ext uri="{0D108BD9-81ED-4DB2-BD59-A6C34878D82A}">
                    <a16:rowId xmlns:a16="http://schemas.microsoft.com/office/drawing/2014/main" val="2853223950"/>
                  </a:ext>
                </a:extLst>
              </a:tr>
              <a:tr h="370840">
                <a:tc>
                  <a:txBody>
                    <a:bodyPr/>
                    <a:lstStyle/>
                    <a:p>
                      <a:r>
                        <a:rPr lang="it-IT" dirty="0"/>
                        <a:t>2024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183.393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313.272</a:t>
                      </a:r>
                      <a:endParaRPr kumimoji="0" lang="it-IT"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entury Gothic" panose="020B0502020202020204"/>
                          <a:ea typeface="+mn-ea"/>
                          <a:cs typeface="+mn-cs"/>
                        </a:rPr>
                        <a:t>340.464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27.192</a:t>
                      </a:r>
                    </a:p>
                  </a:txBody>
                  <a:tcPr/>
                </a:tc>
                <a:tc>
                  <a:txBody>
                    <a:bodyPr/>
                    <a:lstStyle/>
                    <a:p>
                      <a:r>
                        <a:rPr lang="it-IT" dirty="0"/>
                        <a:t>156.201</a:t>
                      </a:r>
                    </a:p>
                  </a:txBody>
                  <a:tcPr/>
                </a:tc>
                <a:extLst>
                  <a:ext uri="{0D108BD9-81ED-4DB2-BD59-A6C34878D82A}">
                    <a16:rowId xmlns:a16="http://schemas.microsoft.com/office/drawing/2014/main" val="1230698818"/>
                  </a:ext>
                </a:extLst>
              </a:tr>
              <a:tr h="370840">
                <a:tc>
                  <a:txBody>
                    <a:bodyPr/>
                    <a:lstStyle/>
                    <a:p>
                      <a:r>
                        <a:rPr lang="it-IT" dirty="0"/>
                        <a:t>2025</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156.201</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entury Gothic" panose="020B0502020202020204"/>
                          <a:ea typeface="+mn-ea"/>
                          <a:cs typeface="+mn-cs"/>
                        </a:rPr>
                        <a:t>313.272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entury Gothic" panose="020B0502020202020204"/>
                          <a:ea typeface="+mn-ea"/>
                          <a:cs typeface="+mn-cs"/>
                        </a:rPr>
                        <a:t>340.464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27.192</a:t>
                      </a:r>
                    </a:p>
                  </a:txBody>
                  <a:tcPr/>
                </a:tc>
                <a:tc>
                  <a:txBody>
                    <a:bodyPr/>
                    <a:lstStyle/>
                    <a:p>
                      <a:r>
                        <a:rPr lang="it-IT" dirty="0"/>
                        <a:t>129.009</a:t>
                      </a:r>
                    </a:p>
                  </a:txBody>
                  <a:tcPr/>
                </a:tc>
                <a:extLst>
                  <a:ext uri="{0D108BD9-81ED-4DB2-BD59-A6C34878D82A}">
                    <a16:rowId xmlns:a16="http://schemas.microsoft.com/office/drawing/2014/main" val="2762089418"/>
                  </a:ext>
                </a:extLst>
              </a:tr>
              <a:tr h="370840">
                <a:tc>
                  <a:txBody>
                    <a:bodyPr/>
                    <a:lstStyle/>
                    <a:p>
                      <a:r>
                        <a:rPr lang="it-IT" dirty="0"/>
                        <a:t>2026</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129.009</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entury Gothic" panose="020B0502020202020204"/>
                          <a:ea typeface="+mn-ea"/>
                          <a:cs typeface="+mn-cs"/>
                        </a:rPr>
                        <a:t>313.272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entury Gothic" panose="020B0502020202020204"/>
                          <a:ea typeface="+mn-ea"/>
                          <a:cs typeface="+mn-cs"/>
                        </a:rPr>
                        <a:t>340.464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27.192</a:t>
                      </a:r>
                    </a:p>
                  </a:txBody>
                  <a:tcPr/>
                </a:tc>
                <a:tc>
                  <a:txBody>
                    <a:bodyPr/>
                    <a:lstStyle/>
                    <a:p>
                      <a:r>
                        <a:rPr lang="it-IT" dirty="0"/>
                        <a:t>101.817</a:t>
                      </a:r>
                    </a:p>
                  </a:txBody>
                  <a:tcPr/>
                </a:tc>
                <a:extLst>
                  <a:ext uri="{0D108BD9-81ED-4DB2-BD59-A6C34878D82A}">
                    <a16:rowId xmlns:a16="http://schemas.microsoft.com/office/drawing/2014/main" val="353191115"/>
                  </a:ext>
                </a:extLst>
              </a:tr>
              <a:tr h="370840">
                <a:tc>
                  <a:txBody>
                    <a:bodyPr/>
                    <a:lstStyle/>
                    <a:p>
                      <a:r>
                        <a:rPr lang="it-IT" dirty="0"/>
                        <a:t>2027</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101.817</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entury Gothic" panose="020B0502020202020204"/>
                          <a:ea typeface="+mn-ea"/>
                          <a:cs typeface="+mn-cs"/>
                        </a:rPr>
                        <a:t>313.272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entury Gothic" panose="020B0502020202020204"/>
                          <a:ea typeface="+mn-ea"/>
                          <a:cs typeface="+mn-cs"/>
                        </a:rPr>
                        <a:t>340.464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27.192</a:t>
                      </a:r>
                    </a:p>
                  </a:txBody>
                  <a:tcPr/>
                </a:tc>
                <a:tc>
                  <a:txBody>
                    <a:bodyPr/>
                    <a:lstStyle/>
                    <a:p>
                      <a:r>
                        <a:rPr lang="it-IT" dirty="0"/>
                        <a:t>74.625</a:t>
                      </a:r>
                    </a:p>
                  </a:txBody>
                  <a:tcPr/>
                </a:tc>
                <a:extLst>
                  <a:ext uri="{0D108BD9-81ED-4DB2-BD59-A6C34878D82A}">
                    <a16:rowId xmlns:a16="http://schemas.microsoft.com/office/drawing/2014/main" val="3113749228"/>
                  </a:ext>
                </a:extLst>
              </a:tr>
              <a:tr h="370840">
                <a:tc>
                  <a:txBody>
                    <a:bodyPr/>
                    <a:lstStyle/>
                    <a:p>
                      <a:r>
                        <a:rPr lang="it-IT" dirty="0"/>
                        <a:t>2028</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74.625</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entury Gothic" panose="020B0502020202020204"/>
                          <a:ea typeface="+mn-ea"/>
                          <a:cs typeface="+mn-cs"/>
                        </a:rPr>
                        <a:t>313.272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entury Gothic" panose="020B0502020202020204"/>
                          <a:ea typeface="+mn-ea"/>
                          <a:cs typeface="+mn-cs"/>
                        </a:rPr>
                        <a:t>340.464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27.192</a:t>
                      </a:r>
                    </a:p>
                  </a:txBody>
                  <a:tcPr/>
                </a:tc>
                <a:tc>
                  <a:txBody>
                    <a:bodyPr/>
                    <a:lstStyle/>
                    <a:p>
                      <a:r>
                        <a:rPr lang="it-IT" dirty="0"/>
                        <a:t>47.433</a:t>
                      </a:r>
                    </a:p>
                  </a:txBody>
                  <a:tcPr/>
                </a:tc>
                <a:extLst>
                  <a:ext uri="{0D108BD9-81ED-4DB2-BD59-A6C34878D82A}">
                    <a16:rowId xmlns:a16="http://schemas.microsoft.com/office/drawing/2014/main" val="1739371107"/>
                  </a:ext>
                </a:extLst>
              </a:tr>
              <a:tr h="370840">
                <a:tc>
                  <a:txBody>
                    <a:bodyPr/>
                    <a:lstStyle/>
                    <a:p>
                      <a:r>
                        <a:rPr lang="it-IT" dirty="0"/>
                        <a:t>2029</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47.423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entury Gothic" panose="020B0502020202020204"/>
                          <a:ea typeface="+mn-ea"/>
                          <a:cs typeface="+mn-cs"/>
                        </a:rPr>
                        <a:t>313.272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entury Gothic" panose="020B0502020202020204"/>
                          <a:ea typeface="+mn-ea"/>
                          <a:cs typeface="+mn-cs"/>
                        </a:rPr>
                        <a:t>340.464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27.192</a:t>
                      </a:r>
                    </a:p>
                  </a:txBody>
                  <a:tcPr/>
                </a:tc>
                <a:tc>
                  <a:txBody>
                    <a:bodyPr/>
                    <a:lstStyle/>
                    <a:p>
                      <a:r>
                        <a:rPr lang="it-IT" dirty="0"/>
                        <a:t>20.241</a:t>
                      </a:r>
                    </a:p>
                  </a:txBody>
                  <a:tcPr/>
                </a:tc>
                <a:extLst>
                  <a:ext uri="{0D108BD9-81ED-4DB2-BD59-A6C34878D82A}">
                    <a16:rowId xmlns:a16="http://schemas.microsoft.com/office/drawing/2014/main" val="705817510"/>
                  </a:ext>
                </a:extLst>
              </a:tr>
              <a:tr h="370840">
                <a:tc>
                  <a:txBody>
                    <a:bodyPr/>
                    <a:lstStyle/>
                    <a:p>
                      <a:r>
                        <a:rPr lang="it-IT" dirty="0"/>
                        <a:t>2030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20.241</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entury Gothic" panose="020B0502020202020204"/>
                          <a:ea typeface="+mn-ea"/>
                          <a:cs typeface="+mn-cs"/>
                        </a:rPr>
                        <a:t>234.954</a:t>
                      </a:r>
                    </a:p>
                  </a:txBody>
                  <a:tcPr/>
                </a:tc>
                <a:tc>
                  <a:txBody>
                    <a:bodyPr/>
                    <a:lstStyle/>
                    <a:p>
                      <a:r>
                        <a:rPr lang="it-IT" dirty="0"/>
                        <a:t>255.195</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20.241</a:t>
                      </a:r>
                    </a:p>
                  </a:txBody>
                  <a:tcPr/>
                </a:tc>
                <a:tc>
                  <a:txBody>
                    <a:bodyPr/>
                    <a:lstStyle/>
                    <a:p>
                      <a:r>
                        <a:rPr lang="it-IT" dirty="0"/>
                        <a:t>0</a:t>
                      </a:r>
                    </a:p>
                  </a:txBody>
                  <a:tcPr/>
                </a:tc>
                <a:extLst>
                  <a:ext uri="{0D108BD9-81ED-4DB2-BD59-A6C34878D82A}">
                    <a16:rowId xmlns:a16="http://schemas.microsoft.com/office/drawing/2014/main" val="1160590283"/>
                  </a:ext>
                </a:extLst>
              </a:tr>
            </a:tbl>
          </a:graphicData>
        </a:graphic>
      </p:graphicFrame>
    </p:spTree>
    <p:extLst>
      <p:ext uri="{BB962C8B-B14F-4D97-AF65-F5344CB8AC3E}">
        <p14:creationId xmlns:p14="http://schemas.microsoft.com/office/powerpoint/2010/main" val="2091649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F1D450-F5C2-4CEE-9DBC-6D9F45007743}"/>
              </a:ext>
            </a:extLst>
          </p:cNvPr>
          <p:cNvSpPr>
            <a:spLocks noGrp="1"/>
          </p:cNvSpPr>
          <p:nvPr>
            <p:ph type="title"/>
          </p:nvPr>
        </p:nvSpPr>
        <p:spPr>
          <a:xfrm>
            <a:off x="684212" y="5243119"/>
            <a:ext cx="8534400" cy="751280"/>
          </a:xfrm>
        </p:spPr>
        <p:txBody>
          <a:bodyPr>
            <a:normAutofit fontScale="90000"/>
          </a:bodyPr>
          <a:lstStyle/>
          <a:p>
            <a:r>
              <a:rPr lang="it-IT" dirty="0"/>
              <a:t>Bonus fiscali cedibili ex art. 34/2020</a:t>
            </a:r>
          </a:p>
        </p:txBody>
      </p:sp>
      <p:sp>
        <p:nvSpPr>
          <p:cNvPr id="3" name="Segnaposto contenuto 2">
            <a:extLst>
              <a:ext uri="{FF2B5EF4-FFF2-40B4-BE49-F238E27FC236}">
                <a16:creationId xmlns:a16="http://schemas.microsoft.com/office/drawing/2014/main" id="{27A03283-82B0-41F0-AD2D-68A18D60AC17}"/>
              </a:ext>
            </a:extLst>
          </p:cNvPr>
          <p:cNvSpPr>
            <a:spLocks noGrp="1"/>
          </p:cNvSpPr>
          <p:nvPr>
            <p:ph idx="1"/>
          </p:nvPr>
        </p:nvSpPr>
        <p:spPr>
          <a:xfrm>
            <a:off x="684212" y="478172"/>
            <a:ext cx="8534400" cy="4764947"/>
          </a:xfrm>
        </p:spPr>
        <p:txBody>
          <a:bodyPr>
            <a:normAutofit/>
          </a:bodyPr>
          <a:lstStyle/>
          <a:p>
            <a:r>
              <a:rPr lang="it-IT" dirty="0"/>
              <a:t>Il contribuente può:</a:t>
            </a:r>
          </a:p>
          <a:p>
            <a:r>
              <a:rPr lang="it-IT" dirty="0"/>
              <a:t>- fruire direttamente del beneficio fiscale;</a:t>
            </a:r>
          </a:p>
          <a:p>
            <a:r>
              <a:rPr lang="it-IT" dirty="0"/>
              <a:t>- ottenere un contributo sotto forma di sconto in fattura;</a:t>
            </a:r>
          </a:p>
          <a:p>
            <a:r>
              <a:rPr lang="it-IT" dirty="0"/>
              <a:t>- cedere a terzi il credito.</a:t>
            </a:r>
          </a:p>
          <a:p>
            <a:r>
              <a:rPr lang="it-IT" dirty="0"/>
              <a:t>Vedremo:</a:t>
            </a:r>
          </a:p>
          <a:p>
            <a:pPr algn="just"/>
            <a:r>
              <a:rPr lang="it-IT" dirty="0"/>
              <a:t>A) contabilizzazione nel bilancio della società committente del diritto alla detrazione;</a:t>
            </a:r>
          </a:p>
          <a:p>
            <a:pPr algn="just"/>
            <a:r>
              <a:rPr lang="it-IT" dirty="0"/>
              <a:t>B) contabilizzazione nel bilancio della società commissionaria dello sconto in fattura;</a:t>
            </a:r>
          </a:p>
          <a:p>
            <a:pPr algn="just"/>
            <a:r>
              <a:rPr lang="it-IT" dirty="0"/>
              <a:t>C) contabilizzazione nel bilancio della società committente della cessione del credito.</a:t>
            </a:r>
          </a:p>
        </p:txBody>
      </p:sp>
    </p:spTree>
    <p:extLst>
      <p:ext uri="{BB962C8B-B14F-4D97-AF65-F5344CB8AC3E}">
        <p14:creationId xmlns:p14="http://schemas.microsoft.com/office/powerpoint/2010/main" val="2415949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C6C1F7-A569-47D1-8CC2-2D8E3F32CE91}"/>
              </a:ext>
            </a:extLst>
          </p:cNvPr>
          <p:cNvSpPr>
            <a:spLocks noGrp="1"/>
          </p:cNvSpPr>
          <p:nvPr>
            <p:ph type="title"/>
          </p:nvPr>
        </p:nvSpPr>
        <p:spPr>
          <a:xfrm>
            <a:off x="684212" y="5402510"/>
            <a:ext cx="8534400" cy="591889"/>
          </a:xfrm>
        </p:spPr>
        <p:txBody>
          <a:bodyPr>
            <a:normAutofit/>
          </a:bodyPr>
          <a:lstStyle/>
          <a:p>
            <a:pPr algn="ctr"/>
            <a:r>
              <a:rPr lang="it-IT" sz="2400" dirty="0"/>
              <a:t>Riduzione del capitale per perdite nel bilancio 2021</a:t>
            </a:r>
          </a:p>
        </p:txBody>
      </p:sp>
      <p:sp>
        <p:nvSpPr>
          <p:cNvPr id="3" name="Segnaposto contenuto 2">
            <a:extLst>
              <a:ext uri="{FF2B5EF4-FFF2-40B4-BE49-F238E27FC236}">
                <a16:creationId xmlns:a16="http://schemas.microsoft.com/office/drawing/2014/main" id="{C4DE0A3D-3D52-4E04-A1C5-2551D5899543}"/>
              </a:ext>
            </a:extLst>
          </p:cNvPr>
          <p:cNvSpPr>
            <a:spLocks noGrp="1"/>
          </p:cNvSpPr>
          <p:nvPr>
            <p:ph idx="1"/>
          </p:nvPr>
        </p:nvSpPr>
        <p:spPr>
          <a:xfrm>
            <a:off x="684212" y="685800"/>
            <a:ext cx="8534400" cy="4716710"/>
          </a:xfrm>
        </p:spPr>
        <p:txBody>
          <a:bodyPr/>
          <a:lstStyle/>
          <a:p>
            <a:r>
              <a:rPr lang="it-IT" dirty="0"/>
              <a:t>Art. 6 D. L. 23/2020</a:t>
            </a:r>
          </a:p>
          <a:p>
            <a:r>
              <a:rPr lang="it-IT" dirty="0"/>
              <a:t>In vigore dal 1 marzo 2022</a:t>
            </a:r>
          </a:p>
          <a:p>
            <a:pPr algn="just"/>
            <a:r>
              <a:rPr lang="it-IT" dirty="0"/>
              <a:t>1. Per le perdite emerse nell'esercizio in corso alla data del </a:t>
            </a:r>
            <a:r>
              <a:rPr lang="it-IT" b="1" u="sng" dirty="0"/>
              <a:t>31 dicembre 2021</a:t>
            </a:r>
            <a:r>
              <a:rPr lang="it-IT" dirty="0"/>
              <a:t> non si applicano gli articoli 2446, secondo e terzo comma, 2447, 2482-bis, quarto, quinto e sesto comma, e 2482-ter del codice civile e non opera la causa di scioglimento della società per riduzione o perdita del capitale sociale di cui agli articoli 2484, primo comma, numero 4), e 2545-duodecies del codice civile.</a:t>
            </a:r>
          </a:p>
          <a:p>
            <a:pPr algn="just"/>
            <a:r>
              <a:rPr lang="it-IT" dirty="0"/>
              <a:t>Si ricorda che la versione precedente prevedeva la data del 31/12/2020.</a:t>
            </a:r>
          </a:p>
        </p:txBody>
      </p:sp>
    </p:spTree>
    <p:extLst>
      <p:ext uri="{BB962C8B-B14F-4D97-AF65-F5344CB8AC3E}">
        <p14:creationId xmlns:p14="http://schemas.microsoft.com/office/powerpoint/2010/main" val="42074781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DBB580-079E-467C-98FF-984D66E5047F}"/>
              </a:ext>
            </a:extLst>
          </p:cNvPr>
          <p:cNvSpPr>
            <a:spLocks noGrp="1"/>
          </p:cNvSpPr>
          <p:nvPr>
            <p:ph type="title"/>
          </p:nvPr>
        </p:nvSpPr>
        <p:spPr>
          <a:xfrm>
            <a:off x="684212" y="5167618"/>
            <a:ext cx="8534400" cy="826781"/>
          </a:xfrm>
        </p:spPr>
        <p:txBody>
          <a:bodyPr/>
          <a:lstStyle/>
          <a:p>
            <a:pPr algn="ctr"/>
            <a:r>
              <a:rPr lang="it-IT" dirty="0"/>
              <a:t>Diritto alla detrazione fiscale</a:t>
            </a:r>
          </a:p>
        </p:txBody>
      </p:sp>
      <p:sp>
        <p:nvSpPr>
          <p:cNvPr id="3" name="Segnaposto contenuto 2">
            <a:extLst>
              <a:ext uri="{FF2B5EF4-FFF2-40B4-BE49-F238E27FC236}">
                <a16:creationId xmlns:a16="http://schemas.microsoft.com/office/drawing/2014/main" id="{3757A575-5FC8-40CE-8EF1-407205085B32}"/>
              </a:ext>
            </a:extLst>
          </p:cNvPr>
          <p:cNvSpPr>
            <a:spLocks noGrp="1"/>
          </p:cNvSpPr>
          <p:nvPr>
            <p:ph idx="1"/>
          </p:nvPr>
        </p:nvSpPr>
        <p:spPr>
          <a:xfrm>
            <a:off x="684212" y="685800"/>
            <a:ext cx="8534400" cy="4481818"/>
          </a:xfrm>
        </p:spPr>
        <p:txBody>
          <a:bodyPr/>
          <a:lstStyle/>
          <a:p>
            <a:pPr algn="just"/>
            <a:r>
              <a:rPr lang="it-IT" dirty="0"/>
              <a:t>L’impresa committente, a seguito della realizzazione degli investimenti agevolati, acquisisce il diritto a compensare i debiti tributari ammissibili (</a:t>
            </a:r>
            <a:r>
              <a:rPr lang="it-IT" b="1" dirty="0"/>
              <a:t>compensazione orizzontale </a:t>
            </a:r>
            <a:r>
              <a:rPr lang="it-IT" dirty="0"/>
              <a:t>in F 24).</a:t>
            </a:r>
          </a:p>
          <a:p>
            <a:pPr algn="just"/>
            <a:r>
              <a:rPr lang="it-IT" dirty="0"/>
              <a:t>Per l’impresa committente, tale diritto a compensare debiti tributari è assimilabile ad un </a:t>
            </a:r>
            <a:r>
              <a:rPr lang="it-IT" b="1" dirty="0"/>
              <a:t>contributo in conto impianti</a:t>
            </a:r>
            <a:r>
              <a:rPr lang="it-IT" dirty="0"/>
              <a:t>.</a:t>
            </a:r>
          </a:p>
          <a:p>
            <a:r>
              <a:rPr lang="it-IT" dirty="0"/>
              <a:t>La definizione è contenuta nel par. 86 dell’OIC 16:</a:t>
            </a:r>
          </a:p>
          <a:p>
            <a:pPr algn="just"/>
            <a:r>
              <a:rPr lang="it-IT" dirty="0"/>
              <a:t>I contributi in conto impianti sono somme erogate da un soggetto pubblico alla società per la realizzazione di iniziative dirette alla costruzione, riattivazione e ampliamento di immobilizzazioni materiali, commisurati al costo delle medesime.</a:t>
            </a:r>
          </a:p>
        </p:txBody>
      </p:sp>
    </p:spTree>
    <p:extLst>
      <p:ext uri="{BB962C8B-B14F-4D97-AF65-F5344CB8AC3E}">
        <p14:creationId xmlns:p14="http://schemas.microsoft.com/office/powerpoint/2010/main" val="29521715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16EA0E-EF7B-4AF4-9558-ED8BE10CF89D}"/>
              </a:ext>
            </a:extLst>
          </p:cNvPr>
          <p:cNvSpPr>
            <a:spLocks noGrp="1"/>
          </p:cNvSpPr>
          <p:nvPr>
            <p:ph type="title"/>
          </p:nvPr>
        </p:nvSpPr>
        <p:spPr>
          <a:xfrm>
            <a:off x="684212" y="5360565"/>
            <a:ext cx="8534400" cy="633834"/>
          </a:xfrm>
        </p:spPr>
        <p:txBody>
          <a:bodyPr>
            <a:normAutofit fontScale="90000"/>
          </a:bodyPr>
          <a:lstStyle/>
          <a:p>
            <a:pPr algn="ctr"/>
            <a:r>
              <a:rPr lang="it-IT" dirty="0"/>
              <a:t>Diritto alla detrazione fiscale</a:t>
            </a:r>
          </a:p>
        </p:txBody>
      </p:sp>
      <p:sp>
        <p:nvSpPr>
          <p:cNvPr id="3" name="Segnaposto contenuto 2">
            <a:extLst>
              <a:ext uri="{FF2B5EF4-FFF2-40B4-BE49-F238E27FC236}">
                <a16:creationId xmlns:a16="http://schemas.microsoft.com/office/drawing/2014/main" id="{7C4A1E77-80F1-4C4D-84AF-9850B0BBADB9}"/>
              </a:ext>
            </a:extLst>
          </p:cNvPr>
          <p:cNvSpPr>
            <a:spLocks noGrp="1"/>
          </p:cNvSpPr>
          <p:nvPr>
            <p:ph idx="1"/>
          </p:nvPr>
        </p:nvSpPr>
        <p:spPr>
          <a:xfrm>
            <a:off x="684212" y="685800"/>
            <a:ext cx="8534400" cy="4674765"/>
          </a:xfrm>
        </p:spPr>
        <p:txBody>
          <a:bodyPr/>
          <a:lstStyle/>
          <a:p>
            <a:pPr algn="just"/>
            <a:r>
              <a:rPr lang="it-IT" dirty="0"/>
              <a:t>L’OIC richiede quindi che la detrazione sia contabilizzata nel rispetto delle indicazioni fornite dall’OIC 16 con riferimento al contributo in conto impianti (par. 87-88).</a:t>
            </a:r>
          </a:p>
          <a:p>
            <a:pPr algn="just"/>
            <a:r>
              <a:rPr lang="it-IT" dirty="0"/>
              <a:t>I contributi devono essere rilevati come CREDITO TRIBUTARIO quando esiste una ragionevole certezza che:</a:t>
            </a:r>
          </a:p>
          <a:p>
            <a:pPr algn="just"/>
            <a:r>
              <a:rPr lang="it-IT" dirty="0"/>
              <a:t>1) le condizioni previste per il riconoscimento del contributo saranno soddisfatte;</a:t>
            </a:r>
          </a:p>
          <a:p>
            <a:r>
              <a:rPr lang="it-IT" dirty="0"/>
              <a:t>2) i contributi saranno erogati.</a:t>
            </a:r>
          </a:p>
        </p:txBody>
      </p:sp>
    </p:spTree>
    <p:extLst>
      <p:ext uri="{BB962C8B-B14F-4D97-AF65-F5344CB8AC3E}">
        <p14:creationId xmlns:p14="http://schemas.microsoft.com/office/powerpoint/2010/main" val="8830535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C61C5B-4E86-4BE6-A8AD-93574944B2E2}"/>
              </a:ext>
            </a:extLst>
          </p:cNvPr>
          <p:cNvSpPr>
            <a:spLocks noGrp="1"/>
          </p:cNvSpPr>
          <p:nvPr>
            <p:ph type="title"/>
          </p:nvPr>
        </p:nvSpPr>
        <p:spPr>
          <a:xfrm>
            <a:off x="684212" y="5444455"/>
            <a:ext cx="8534400" cy="549944"/>
          </a:xfrm>
        </p:spPr>
        <p:txBody>
          <a:bodyPr>
            <a:normAutofit fontScale="90000"/>
          </a:bodyPr>
          <a:lstStyle/>
          <a:p>
            <a:pPr algn="ctr"/>
            <a:r>
              <a:rPr lang="it-IT" dirty="0"/>
              <a:t>Diritto alla detrazione fiscale</a:t>
            </a:r>
          </a:p>
        </p:txBody>
      </p:sp>
      <p:sp>
        <p:nvSpPr>
          <p:cNvPr id="3" name="Segnaposto contenuto 2">
            <a:extLst>
              <a:ext uri="{FF2B5EF4-FFF2-40B4-BE49-F238E27FC236}">
                <a16:creationId xmlns:a16="http://schemas.microsoft.com/office/drawing/2014/main" id="{BAB760D7-6CCE-4EFE-8C1E-8822ECAA14C4}"/>
              </a:ext>
            </a:extLst>
          </p:cNvPr>
          <p:cNvSpPr>
            <a:spLocks noGrp="1"/>
          </p:cNvSpPr>
          <p:nvPr>
            <p:ph idx="1"/>
          </p:nvPr>
        </p:nvSpPr>
        <p:spPr>
          <a:xfrm>
            <a:off x="684212" y="685800"/>
            <a:ext cx="8534400" cy="4758655"/>
          </a:xfrm>
        </p:spPr>
        <p:txBody>
          <a:bodyPr/>
          <a:lstStyle/>
          <a:p>
            <a:pPr algn="just"/>
            <a:r>
              <a:rPr lang="it-IT" dirty="0"/>
              <a:t>In contropartita al credito tributario la società può contabilizzare il CONTRIBUTO IN CONTO IMPIANTI adottando uno dei due metodi previsti dall’OIC 16:</a:t>
            </a:r>
          </a:p>
          <a:p>
            <a:r>
              <a:rPr lang="it-IT" dirty="0"/>
              <a:t>1) a diretta riduzione dell’investimento sostenuto;</a:t>
            </a:r>
          </a:p>
          <a:p>
            <a:pPr algn="just"/>
            <a:r>
              <a:rPr lang="it-IT" dirty="0"/>
              <a:t>2) iscrivendo un risconto passivo che sarà imputato a C. E. nel periodo d’ammortamento dell’immobilizzazione materiale iscritta.</a:t>
            </a:r>
          </a:p>
        </p:txBody>
      </p:sp>
    </p:spTree>
    <p:extLst>
      <p:ext uri="{BB962C8B-B14F-4D97-AF65-F5344CB8AC3E}">
        <p14:creationId xmlns:p14="http://schemas.microsoft.com/office/powerpoint/2010/main" val="13761280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440B33-7889-43B3-8251-71E5B29F0666}"/>
              </a:ext>
            </a:extLst>
          </p:cNvPr>
          <p:cNvSpPr>
            <a:spLocks noGrp="1"/>
          </p:cNvSpPr>
          <p:nvPr>
            <p:ph type="title"/>
          </p:nvPr>
        </p:nvSpPr>
        <p:spPr>
          <a:xfrm>
            <a:off x="684212" y="5394121"/>
            <a:ext cx="8534400" cy="600278"/>
          </a:xfrm>
        </p:spPr>
        <p:txBody>
          <a:bodyPr>
            <a:normAutofit fontScale="90000"/>
          </a:bodyPr>
          <a:lstStyle/>
          <a:p>
            <a:pPr algn="ctr"/>
            <a:r>
              <a:rPr lang="it-IT" dirty="0"/>
              <a:t>Diritto alla detrazione fiscale</a:t>
            </a:r>
          </a:p>
        </p:txBody>
      </p:sp>
      <p:sp>
        <p:nvSpPr>
          <p:cNvPr id="3" name="Segnaposto contenuto 2">
            <a:extLst>
              <a:ext uri="{FF2B5EF4-FFF2-40B4-BE49-F238E27FC236}">
                <a16:creationId xmlns:a16="http://schemas.microsoft.com/office/drawing/2014/main" id="{001338B4-D2C4-42FF-9581-DBF207BE0167}"/>
              </a:ext>
            </a:extLst>
          </p:cNvPr>
          <p:cNvSpPr>
            <a:spLocks noGrp="1"/>
          </p:cNvSpPr>
          <p:nvPr>
            <p:ph idx="1"/>
          </p:nvPr>
        </p:nvSpPr>
        <p:spPr>
          <a:xfrm>
            <a:off x="684212" y="685800"/>
            <a:ext cx="8534400" cy="4590875"/>
          </a:xfrm>
        </p:spPr>
        <p:txBody>
          <a:bodyPr/>
          <a:lstStyle/>
          <a:p>
            <a:pPr algn="just"/>
            <a:r>
              <a:rPr lang="it-IT" dirty="0"/>
              <a:t>Trattandosi di un credito iscritto nell’attivo di S. P. deve essere rilevato inizialmente e valutato successivamente secondo i normali criteri di valutazione previsti dal c.c.</a:t>
            </a:r>
          </a:p>
          <a:p>
            <a:pPr algn="just"/>
            <a:r>
              <a:rPr lang="it-IT" dirty="0"/>
              <a:t>1) Bilancio ordinario: </a:t>
            </a:r>
            <a:r>
              <a:rPr lang="it-IT" b="1" dirty="0"/>
              <a:t>costo ammortizzato </a:t>
            </a:r>
            <a:r>
              <a:rPr lang="it-IT" dirty="0"/>
              <a:t>in presenza di attualizzazione;</a:t>
            </a:r>
          </a:p>
          <a:p>
            <a:r>
              <a:rPr lang="it-IT" dirty="0"/>
              <a:t>2) bilancio abbreviato/micro: </a:t>
            </a:r>
            <a:r>
              <a:rPr lang="it-IT" b="1" dirty="0"/>
              <a:t>valore nominale</a:t>
            </a:r>
          </a:p>
        </p:txBody>
      </p:sp>
    </p:spTree>
    <p:extLst>
      <p:ext uri="{BB962C8B-B14F-4D97-AF65-F5344CB8AC3E}">
        <p14:creationId xmlns:p14="http://schemas.microsoft.com/office/powerpoint/2010/main" val="40822500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824F2F-ED98-4321-B689-0D2066ACD0EB}"/>
              </a:ext>
            </a:extLst>
          </p:cNvPr>
          <p:cNvSpPr>
            <a:spLocks noGrp="1"/>
          </p:cNvSpPr>
          <p:nvPr>
            <p:ph type="title"/>
          </p:nvPr>
        </p:nvSpPr>
        <p:spPr>
          <a:xfrm>
            <a:off x="684212" y="5519955"/>
            <a:ext cx="8534400" cy="474443"/>
          </a:xfrm>
        </p:spPr>
        <p:txBody>
          <a:bodyPr>
            <a:noAutofit/>
          </a:bodyPr>
          <a:lstStyle/>
          <a:p>
            <a:pPr algn="ctr"/>
            <a:r>
              <a:rPr lang="it-IT" sz="2200" dirty="0"/>
              <a:t>Costo ammortizzato in presenza di attualizzazione</a:t>
            </a:r>
          </a:p>
        </p:txBody>
      </p:sp>
      <p:sp>
        <p:nvSpPr>
          <p:cNvPr id="3" name="Segnaposto contenuto 2">
            <a:extLst>
              <a:ext uri="{FF2B5EF4-FFF2-40B4-BE49-F238E27FC236}">
                <a16:creationId xmlns:a16="http://schemas.microsoft.com/office/drawing/2014/main" id="{E23C93C2-5D8D-4CA1-BDD4-330B0A48D814}"/>
              </a:ext>
            </a:extLst>
          </p:cNvPr>
          <p:cNvSpPr>
            <a:spLocks noGrp="1"/>
          </p:cNvSpPr>
          <p:nvPr>
            <p:ph idx="1"/>
          </p:nvPr>
        </p:nvSpPr>
        <p:spPr>
          <a:xfrm>
            <a:off x="684212" y="685800"/>
            <a:ext cx="8534400" cy="4708321"/>
          </a:xfrm>
        </p:spPr>
        <p:txBody>
          <a:bodyPr/>
          <a:lstStyle/>
          <a:p>
            <a:pPr algn="just"/>
            <a:r>
              <a:rPr lang="it-IT" dirty="0"/>
              <a:t>L’art. 2426, comma 1, numero 8, prescrive che occorre tener conto del fattore temporale (attualizzazione) nella valutazione dei crediti (e dei debiti).</a:t>
            </a:r>
          </a:p>
          <a:p>
            <a:pPr algn="just"/>
            <a:r>
              <a:rPr lang="it-IT" dirty="0"/>
              <a:t>L’OIC 15, par. 41 specifica che si applica </a:t>
            </a:r>
            <a:r>
              <a:rPr lang="it-IT" b="1" dirty="0"/>
              <a:t>il tasso d’interesse desumibile dalle condizioni contrattuali </a:t>
            </a:r>
            <a:r>
              <a:rPr lang="it-IT" dirty="0"/>
              <a:t>o, se significativamente diverso, il tasso d’interesse di mercato.</a:t>
            </a:r>
          </a:p>
          <a:p>
            <a:pPr algn="just"/>
            <a:r>
              <a:rPr lang="it-IT" dirty="0"/>
              <a:t>Il credito in questione va iscritto al valore attuale  dei flussi futuri determinato </a:t>
            </a:r>
            <a:r>
              <a:rPr lang="it-IT" u="sng" dirty="0"/>
              <a:t>utilizzando il tasso d’interesse di mercato</a:t>
            </a:r>
            <a:r>
              <a:rPr lang="it-IT" dirty="0"/>
              <a:t>.</a:t>
            </a:r>
          </a:p>
        </p:txBody>
      </p:sp>
    </p:spTree>
    <p:extLst>
      <p:ext uri="{BB962C8B-B14F-4D97-AF65-F5344CB8AC3E}">
        <p14:creationId xmlns:p14="http://schemas.microsoft.com/office/powerpoint/2010/main" val="32191547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C28B9B-AC3F-47FB-AFEC-AE4EA032E1F6}"/>
              </a:ext>
            </a:extLst>
          </p:cNvPr>
          <p:cNvSpPr>
            <a:spLocks noGrp="1"/>
          </p:cNvSpPr>
          <p:nvPr>
            <p:ph type="title"/>
          </p:nvPr>
        </p:nvSpPr>
        <p:spPr>
          <a:xfrm>
            <a:off x="684212" y="5368954"/>
            <a:ext cx="8534400" cy="625445"/>
          </a:xfrm>
        </p:spPr>
        <p:txBody>
          <a:bodyPr>
            <a:normAutofit/>
          </a:bodyPr>
          <a:lstStyle/>
          <a:p>
            <a:pPr algn="ctr"/>
            <a:r>
              <a:rPr lang="it-IT" sz="2200" dirty="0"/>
              <a:t>Costo ammortizzato in presenza di attualizzazione</a:t>
            </a:r>
          </a:p>
        </p:txBody>
      </p:sp>
      <p:sp>
        <p:nvSpPr>
          <p:cNvPr id="3" name="Segnaposto contenuto 2">
            <a:extLst>
              <a:ext uri="{FF2B5EF4-FFF2-40B4-BE49-F238E27FC236}">
                <a16:creationId xmlns:a16="http://schemas.microsoft.com/office/drawing/2014/main" id="{3D2E7DE0-624B-4520-B78D-AB2F6C16715B}"/>
              </a:ext>
            </a:extLst>
          </p:cNvPr>
          <p:cNvSpPr>
            <a:spLocks noGrp="1"/>
          </p:cNvSpPr>
          <p:nvPr>
            <p:ph idx="1"/>
          </p:nvPr>
        </p:nvSpPr>
        <p:spPr>
          <a:xfrm>
            <a:off x="684212" y="685800"/>
            <a:ext cx="8534400" cy="4683154"/>
          </a:xfrm>
        </p:spPr>
        <p:txBody>
          <a:bodyPr/>
          <a:lstStyle/>
          <a:p>
            <a:pPr algn="just"/>
            <a:r>
              <a:rPr lang="it-IT" dirty="0"/>
              <a:t>In considerazione dell’onere che comporterebbe il dover individuare un tasso di interesse di mercato di un’operazione similare e del fatto che tale credito non presenta un rischio di controparte (compensazione con debiti tributari), l’OIC afferma che si può presumere che il tasso di mercato possa corrispondere al tasso di interesse desumibile dalle condizioni di mercato (</a:t>
            </a:r>
            <a:r>
              <a:rPr lang="it-IT" b="1" dirty="0"/>
              <a:t>tasso di interesse implicito del credito</a:t>
            </a:r>
            <a:r>
              <a:rPr lang="it-IT" dirty="0"/>
              <a:t>).</a:t>
            </a:r>
          </a:p>
        </p:txBody>
      </p:sp>
    </p:spTree>
    <p:extLst>
      <p:ext uri="{BB962C8B-B14F-4D97-AF65-F5344CB8AC3E}">
        <p14:creationId xmlns:p14="http://schemas.microsoft.com/office/powerpoint/2010/main" val="29700764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2B6D66-C2CC-4C55-BFAC-4D58AC054EFE}"/>
              </a:ext>
            </a:extLst>
          </p:cNvPr>
          <p:cNvSpPr>
            <a:spLocks noGrp="1"/>
          </p:cNvSpPr>
          <p:nvPr>
            <p:ph type="title"/>
          </p:nvPr>
        </p:nvSpPr>
        <p:spPr>
          <a:xfrm>
            <a:off x="684212" y="5478011"/>
            <a:ext cx="8534400" cy="516388"/>
          </a:xfrm>
        </p:spPr>
        <p:txBody>
          <a:bodyPr>
            <a:normAutofit/>
          </a:bodyPr>
          <a:lstStyle/>
          <a:p>
            <a:r>
              <a:rPr lang="it-IT" sz="2200" dirty="0"/>
              <a:t>Costo ammortizzato in presenza di attualizzazione</a:t>
            </a:r>
          </a:p>
        </p:txBody>
      </p:sp>
      <p:sp>
        <p:nvSpPr>
          <p:cNvPr id="3" name="Segnaposto contenuto 2">
            <a:extLst>
              <a:ext uri="{FF2B5EF4-FFF2-40B4-BE49-F238E27FC236}">
                <a16:creationId xmlns:a16="http://schemas.microsoft.com/office/drawing/2014/main" id="{A709B00C-D8A9-4585-AA7A-3470763B383C}"/>
              </a:ext>
            </a:extLst>
          </p:cNvPr>
          <p:cNvSpPr>
            <a:spLocks noGrp="1"/>
          </p:cNvSpPr>
          <p:nvPr>
            <p:ph idx="1"/>
          </p:nvPr>
        </p:nvSpPr>
        <p:spPr>
          <a:xfrm>
            <a:off x="684212" y="685800"/>
            <a:ext cx="8534400" cy="4733488"/>
          </a:xfrm>
        </p:spPr>
        <p:txBody>
          <a:bodyPr/>
          <a:lstStyle/>
          <a:p>
            <a:pPr algn="just"/>
            <a:r>
              <a:rPr lang="it-IT" dirty="0"/>
              <a:t>Pertanto il credito tributario si iscrive in bilancio per un ammontare pari al COSTO SOSTENUTO PER GLI INVESTIMENTI PREVISTI DALLA NORMA (110%, 90%, 80%, 65%, 50%).</a:t>
            </a:r>
          </a:p>
          <a:p>
            <a:pPr algn="just"/>
            <a:r>
              <a:rPr lang="it-IT" dirty="0"/>
              <a:t>All’iscrizione iniziale la società determina il tasso d’interesse effettivo pari al TIR che rende equivalente il valore attuale delle compensazioni future al valore iniziale del credito (vale in pratica per il 110%).</a:t>
            </a:r>
          </a:p>
          <a:p>
            <a:pPr algn="just"/>
            <a:r>
              <a:rPr lang="it-IT" dirty="0"/>
              <a:t>Per gli altri bonus fiscali l’iscrizione iniziale sarà data dal valore nominale al netto del costo richiesto dagli intermediari finanziari in caso di cessione del credito.</a:t>
            </a:r>
          </a:p>
          <a:p>
            <a:endParaRPr lang="it-IT" dirty="0"/>
          </a:p>
        </p:txBody>
      </p:sp>
    </p:spTree>
    <p:extLst>
      <p:ext uri="{BB962C8B-B14F-4D97-AF65-F5344CB8AC3E}">
        <p14:creationId xmlns:p14="http://schemas.microsoft.com/office/powerpoint/2010/main" val="29503322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2508AB-75E2-4E5F-A5D0-761DAF53C72C}"/>
              </a:ext>
            </a:extLst>
          </p:cNvPr>
          <p:cNvSpPr>
            <a:spLocks noGrp="1"/>
          </p:cNvSpPr>
          <p:nvPr>
            <p:ph type="title"/>
          </p:nvPr>
        </p:nvSpPr>
        <p:spPr>
          <a:xfrm>
            <a:off x="684212" y="5629013"/>
            <a:ext cx="8534400" cy="365386"/>
          </a:xfrm>
        </p:spPr>
        <p:txBody>
          <a:bodyPr>
            <a:normAutofit fontScale="90000"/>
          </a:bodyPr>
          <a:lstStyle/>
          <a:p>
            <a:pPr algn="ctr"/>
            <a:r>
              <a:rPr lang="it-IT" sz="2200" dirty="0"/>
              <a:t>Scritture contabili - Diritto alla detrazione fiscale</a:t>
            </a:r>
          </a:p>
        </p:txBody>
      </p:sp>
      <p:sp>
        <p:nvSpPr>
          <p:cNvPr id="3" name="Segnaposto contenuto 2">
            <a:extLst>
              <a:ext uri="{FF2B5EF4-FFF2-40B4-BE49-F238E27FC236}">
                <a16:creationId xmlns:a16="http://schemas.microsoft.com/office/drawing/2014/main" id="{3F11C9C5-AE62-4223-A617-30AAD9F923D2}"/>
              </a:ext>
            </a:extLst>
          </p:cNvPr>
          <p:cNvSpPr>
            <a:spLocks noGrp="1"/>
          </p:cNvSpPr>
          <p:nvPr>
            <p:ph idx="1"/>
          </p:nvPr>
        </p:nvSpPr>
        <p:spPr>
          <a:xfrm>
            <a:off x="684212" y="685800"/>
            <a:ext cx="8534400" cy="4884490"/>
          </a:xfrm>
        </p:spPr>
        <p:txBody>
          <a:bodyPr/>
          <a:lstStyle/>
          <a:p>
            <a:pPr algn="just"/>
            <a:r>
              <a:rPr lang="it-IT" dirty="0"/>
              <a:t>La società Lapenta Srl realizza un intervento trainante ai sensi della normativa del 110%:</a:t>
            </a:r>
          </a:p>
          <a:p>
            <a:r>
              <a:rPr lang="it-IT" dirty="0"/>
              <a:t>Costo lavori		€ 100.000,00</a:t>
            </a:r>
          </a:p>
          <a:p>
            <a:r>
              <a:rPr lang="it-IT" dirty="0"/>
              <a:t>IVA 10%			</a:t>
            </a:r>
            <a:r>
              <a:rPr lang="it-IT" u="sng" dirty="0"/>
              <a:t>€   10.000,00</a:t>
            </a:r>
          </a:p>
          <a:p>
            <a:r>
              <a:rPr lang="it-IT" dirty="0"/>
              <a:t>Totale			€ 110.000,00</a:t>
            </a:r>
          </a:p>
          <a:p>
            <a:pPr algn="just"/>
            <a:r>
              <a:rPr lang="it-IT" dirty="0"/>
              <a:t>L’IVA è detraibile e non va conteggiata ai fini del beneficio fiscale.</a:t>
            </a:r>
          </a:p>
          <a:p>
            <a:r>
              <a:rPr lang="it-IT" dirty="0"/>
              <a:t>Beneficio fiscale	 € 110.000,00 (100.000,00 * 110%)</a:t>
            </a:r>
          </a:p>
        </p:txBody>
      </p:sp>
    </p:spTree>
    <p:extLst>
      <p:ext uri="{BB962C8B-B14F-4D97-AF65-F5344CB8AC3E}">
        <p14:creationId xmlns:p14="http://schemas.microsoft.com/office/powerpoint/2010/main" val="24342164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0566A6-1880-481C-B7FF-80B0321E9529}"/>
              </a:ext>
            </a:extLst>
          </p:cNvPr>
          <p:cNvSpPr>
            <a:spLocks noGrp="1"/>
          </p:cNvSpPr>
          <p:nvPr>
            <p:ph type="title"/>
          </p:nvPr>
        </p:nvSpPr>
        <p:spPr>
          <a:xfrm>
            <a:off x="684212" y="5511567"/>
            <a:ext cx="8534400" cy="482832"/>
          </a:xfrm>
        </p:spPr>
        <p:txBody>
          <a:bodyPr>
            <a:normAutofit/>
          </a:bodyPr>
          <a:lstStyle/>
          <a:p>
            <a:r>
              <a:rPr lang="it-IT" sz="2200" dirty="0"/>
              <a:t>Scritture contabili - Diritto alla detrazione fiscale</a:t>
            </a:r>
          </a:p>
        </p:txBody>
      </p:sp>
      <p:sp>
        <p:nvSpPr>
          <p:cNvPr id="3" name="Segnaposto contenuto 2">
            <a:extLst>
              <a:ext uri="{FF2B5EF4-FFF2-40B4-BE49-F238E27FC236}">
                <a16:creationId xmlns:a16="http://schemas.microsoft.com/office/drawing/2014/main" id="{D8DBA3C5-D0C4-4B0C-93C1-B022383CAE6D}"/>
              </a:ext>
            </a:extLst>
          </p:cNvPr>
          <p:cNvSpPr>
            <a:spLocks noGrp="1"/>
          </p:cNvSpPr>
          <p:nvPr>
            <p:ph idx="1"/>
          </p:nvPr>
        </p:nvSpPr>
        <p:spPr>
          <a:xfrm>
            <a:off x="684212" y="685800"/>
            <a:ext cx="8534400" cy="4767044"/>
          </a:xfrm>
        </p:spPr>
        <p:txBody>
          <a:bodyPr/>
          <a:lstStyle/>
          <a:p>
            <a:r>
              <a:rPr lang="it-IT" dirty="0"/>
              <a:t>RILEVAZIONE INIZIALE</a:t>
            </a:r>
          </a:p>
          <a:p>
            <a:r>
              <a:rPr lang="it-IT" dirty="0"/>
              <a:t>____________________________	31/12/2021 ______________________</a:t>
            </a:r>
          </a:p>
          <a:p>
            <a:r>
              <a:rPr lang="it-IT" dirty="0"/>
              <a:t>Lavori di ristrutturazione						100.000</a:t>
            </a:r>
          </a:p>
          <a:p>
            <a:r>
              <a:rPr lang="it-IT" dirty="0"/>
              <a:t>IVA ns credito								  10.000</a:t>
            </a:r>
          </a:p>
          <a:p>
            <a:r>
              <a:rPr lang="it-IT" dirty="0"/>
              <a:t>Fornitori													110.000</a:t>
            </a:r>
          </a:p>
          <a:p>
            <a:endParaRPr lang="it-IT" dirty="0"/>
          </a:p>
          <a:p>
            <a:r>
              <a:rPr lang="it-IT" dirty="0"/>
              <a:t>____________________________	31/12/2021 ______________________</a:t>
            </a:r>
          </a:p>
          <a:p>
            <a:r>
              <a:rPr lang="it-IT" dirty="0"/>
              <a:t>Fornitori										110.000</a:t>
            </a:r>
          </a:p>
          <a:p>
            <a:r>
              <a:rPr lang="it-IT" dirty="0"/>
              <a:t>Banca c/c												110.000</a:t>
            </a:r>
          </a:p>
          <a:p>
            <a:endParaRPr lang="it-IT" dirty="0"/>
          </a:p>
        </p:txBody>
      </p:sp>
    </p:spTree>
    <p:extLst>
      <p:ext uri="{BB962C8B-B14F-4D97-AF65-F5344CB8AC3E}">
        <p14:creationId xmlns:p14="http://schemas.microsoft.com/office/powerpoint/2010/main" val="72619727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EC2921-7562-4BDA-9058-1CF965EEFA39}"/>
              </a:ext>
            </a:extLst>
          </p:cNvPr>
          <p:cNvSpPr>
            <a:spLocks noGrp="1"/>
          </p:cNvSpPr>
          <p:nvPr>
            <p:ph type="title"/>
          </p:nvPr>
        </p:nvSpPr>
        <p:spPr>
          <a:xfrm>
            <a:off x="684212" y="5670958"/>
            <a:ext cx="8534400" cy="323441"/>
          </a:xfrm>
        </p:spPr>
        <p:txBody>
          <a:bodyPr>
            <a:normAutofit fontScale="90000"/>
          </a:bodyPr>
          <a:lstStyle/>
          <a:p>
            <a:pPr algn="ctr"/>
            <a:r>
              <a:rPr lang="it-IT" sz="2200" dirty="0"/>
              <a:t>Scritture contabili - Diritto alla detrazione fiscale</a:t>
            </a:r>
          </a:p>
        </p:txBody>
      </p:sp>
      <p:sp>
        <p:nvSpPr>
          <p:cNvPr id="3" name="Segnaposto contenuto 2">
            <a:extLst>
              <a:ext uri="{FF2B5EF4-FFF2-40B4-BE49-F238E27FC236}">
                <a16:creationId xmlns:a16="http://schemas.microsoft.com/office/drawing/2014/main" id="{8618EDB4-491D-4CE0-91CE-316F03F18561}"/>
              </a:ext>
            </a:extLst>
          </p:cNvPr>
          <p:cNvSpPr>
            <a:spLocks noGrp="1"/>
          </p:cNvSpPr>
          <p:nvPr>
            <p:ph idx="1"/>
          </p:nvPr>
        </p:nvSpPr>
        <p:spPr>
          <a:xfrm>
            <a:off x="684212" y="685800"/>
            <a:ext cx="8534400" cy="4985158"/>
          </a:xfrm>
        </p:spPr>
        <p:txBody>
          <a:bodyPr/>
          <a:lstStyle/>
          <a:p>
            <a:r>
              <a:rPr lang="it-IT" dirty="0"/>
              <a:t>RILEVAZIONE INIZIALE</a:t>
            </a:r>
          </a:p>
          <a:p>
            <a:r>
              <a:rPr lang="it-IT" dirty="0"/>
              <a:t>Iscrizione del credito tributario al suo valore attuale</a:t>
            </a:r>
          </a:p>
          <a:p>
            <a:r>
              <a:rPr lang="it-IT" dirty="0"/>
              <a:t> ____________________________	31/12/2021 ______________________</a:t>
            </a:r>
          </a:p>
          <a:p>
            <a:r>
              <a:rPr lang="it-IT" dirty="0"/>
              <a:t>Credito tributario							100.000</a:t>
            </a:r>
          </a:p>
          <a:p>
            <a:r>
              <a:rPr lang="it-IT" dirty="0"/>
              <a:t>Contributo in c/impianti									100.000</a:t>
            </a:r>
          </a:p>
          <a:p>
            <a:r>
              <a:rPr lang="it-IT" dirty="0"/>
              <a:t>____________________________	31/12/2021 ______________________</a:t>
            </a:r>
          </a:p>
          <a:p>
            <a:r>
              <a:rPr lang="it-IT" dirty="0"/>
              <a:t>Contributo in c/impianti 					100.000</a:t>
            </a:r>
          </a:p>
          <a:p>
            <a:r>
              <a:rPr lang="it-IT" dirty="0"/>
              <a:t>Lavori di ristrutturazione										100.000</a:t>
            </a:r>
          </a:p>
          <a:p>
            <a:r>
              <a:rPr lang="it-IT" dirty="0"/>
              <a:t>Si potrebbe adottare anche la tecnica dei risconti</a:t>
            </a:r>
          </a:p>
        </p:txBody>
      </p:sp>
    </p:spTree>
    <p:extLst>
      <p:ext uri="{BB962C8B-B14F-4D97-AF65-F5344CB8AC3E}">
        <p14:creationId xmlns:p14="http://schemas.microsoft.com/office/powerpoint/2010/main" val="492693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26C9B5-E486-4F68-9B6D-A3ED583980E7}"/>
              </a:ext>
            </a:extLst>
          </p:cNvPr>
          <p:cNvSpPr>
            <a:spLocks noGrp="1"/>
          </p:cNvSpPr>
          <p:nvPr>
            <p:ph type="title"/>
          </p:nvPr>
        </p:nvSpPr>
        <p:spPr>
          <a:xfrm>
            <a:off x="684212" y="5192785"/>
            <a:ext cx="8534400" cy="801614"/>
          </a:xfrm>
        </p:spPr>
        <p:txBody>
          <a:bodyPr>
            <a:normAutofit fontScale="90000"/>
          </a:bodyPr>
          <a:lstStyle/>
          <a:p>
            <a:pPr algn="ctr"/>
            <a:r>
              <a:rPr lang="it-IT" sz="2400" dirty="0"/>
              <a:t>Disposizione temporanee in materia di riduzione del capitale sociale</a:t>
            </a:r>
          </a:p>
        </p:txBody>
      </p:sp>
      <p:sp>
        <p:nvSpPr>
          <p:cNvPr id="3" name="Segnaposto contenuto 2">
            <a:extLst>
              <a:ext uri="{FF2B5EF4-FFF2-40B4-BE49-F238E27FC236}">
                <a16:creationId xmlns:a16="http://schemas.microsoft.com/office/drawing/2014/main" id="{F21B961D-B1BD-4644-A67E-9972610895A9}"/>
              </a:ext>
            </a:extLst>
          </p:cNvPr>
          <p:cNvSpPr>
            <a:spLocks noGrp="1"/>
          </p:cNvSpPr>
          <p:nvPr>
            <p:ph idx="1"/>
          </p:nvPr>
        </p:nvSpPr>
        <p:spPr>
          <a:xfrm>
            <a:off x="684212" y="443345"/>
            <a:ext cx="8534400" cy="4657161"/>
          </a:xfrm>
        </p:spPr>
        <p:txBody>
          <a:bodyPr>
            <a:normAutofit/>
          </a:bodyPr>
          <a:lstStyle/>
          <a:p>
            <a:pPr algn="just"/>
            <a:r>
              <a:rPr lang="it-IT" sz="2400" dirty="0"/>
              <a:t>2. Il termine entro il quale la perdita deve risultare diminuita a meno di un terzo stabilito dagli articoli 2446, secondo comma, e 2482-bis, quarto comma, del codice civile, è posticipato al quinto esercizio successivo </a:t>
            </a:r>
            <a:r>
              <a:rPr lang="it-IT" sz="2400" b="1" dirty="0"/>
              <a:t>(31/12/2025 o 31/12/2026)</a:t>
            </a:r>
            <a:r>
              <a:rPr lang="it-IT" sz="2400" dirty="0"/>
              <a:t>; l'assemblea che approva il bilancio di tale esercizio deve ridurre il capitale in proporzione delle perdite accertate. </a:t>
            </a:r>
          </a:p>
        </p:txBody>
      </p:sp>
    </p:spTree>
    <p:extLst>
      <p:ext uri="{BB962C8B-B14F-4D97-AF65-F5344CB8AC3E}">
        <p14:creationId xmlns:p14="http://schemas.microsoft.com/office/powerpoint/2010/main" val="37440111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0BFCF2-0660-4C90-9F34-37FA07B7E337}"/>
              </a:ext>
            </a:extLst>
          </p:cNvPr>
          <p:cNvSpPr>
            <a:spLocks noGrp="1"/>
          </p:cNvSpPr>
          <p:nvPr>
            <p:ph type="title"/>
          </p:nvPr>
        </p:nvSpPr>
        <p:spPr>
          <a:xfrm>
            <a:off x="7085012" y="360727"/>
            <a:ext cx="3657600" cy="1149291"/>
          </a:xfrm>
        </p:spPr>
        <p:txBody>
          <a:bodyPr>
            <a:normAutofit fontScale="90000"/>
          </a:bodyPr>
          <a:lstStyle/>
          <a:p>
            <a:r>
              <a:rPr lang="it-IT" sz="2400" dirty="0"/>
              <a:t>Scritture contabili - Diritto alla detrazione fiscale</a:t>
            </a:r>
            <a:endParaRPr lang="it-IT" dirty="0"/>
          </a:p>
        </p:txBody>
      </p:sp>
      <p:graphicFrame>
        <p:nvGraphicFramePr>
          <p:cNvPr id="5" name="Tabella 5">
            <a:extLst>
              <a:ext uri="{FF2B5EF4-FFF2-40B4-BE49-F238E27FC236}">
                <a16:creationId xmlns:a16="http://schemas.microsoft.com/office/drawing/2014/main" id="{B116F2F4-9F41-4223-95FE-0E1DDE9CF45A}"/>
              </a:ext>
            </a:extLst>
          </p:cNvPr>
          <p:cNvGraphicFramePr>
            <a:graphicFrameLocks noGrp="1"/>
          </p:cNvGraphicFramePr>
          <p:nvPr>
            <p:ph idx="1"/>
            <p:extLst>
              <p:ext uri="{D42A27DB-BD31-4B8C-83A1-F6EECF244321}">
                <p14:modId xmlns:p14="http://schemas.microsoft.com/office/powerpoint/2010/main" val="53332913"/>
              </p:ext>
            </p:extLst>
          </p:nvPr>
        </p:nvGraphicFramePr>
        <p:xfrm>
          <a:off x="684213" y="685800"/>
          <a:ext cx="5943600" cy="5796441"/>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988437235"/>
                    </a:ext>
                  </a:extLst>
                </a:gridCol>
                <a:gridCol w="2971800">
                  <a:extLst>
                    <a:ext uri="{9D8B030D-6E8A-4147-A177-3AD203B41FA5}">
                      <a16:colId xmlns:a16="http://schemas.microsoft.com/office/drawing/2014/main" val="1441812753"/>
                    </a:ext>
                  </a:extLst>
                </a:gridCol>
              </a:tblGrid>
              <a:tr h="828063">
                <a:tc>
                  <a:txBody>
                    <a:bodyPr/>
                    <a:lstStyle/>
                    <a:p>
                      <a:r>
                        <a:rPr lang="it-IT" dirty="0"/>
                        <a:t>ANNO</a:t>
                      </a:r>
                    </a:p>
                  </a:txBody>
                  <a:tcPr/>
                </a:tc>
                <a:tc>
                  <a:txBody>
                    <a:bodyPr/>
                    <a:lstStyle/>
                    <a:p>
                      <a:r>
                        <a:rPr lang="it-IT" dirty="0"/>
                        <a:t>FLUSSI</a:t>
                      </a:r>
                    </a:p>
                  </a:txBody>
                  <a:tcPr/>
                </a:tc>
                <a:extLst>
                  <a:ext uri="{0D108BD9-81ED-4DB2-BD59-A6C34878D82A}">
                    <a16:rowId xmlns:a16="http://schemas.microsoft.com/office/drawing/2014/main" val="891227738"/>
                  </a:ext>
                </a:extLst>
              </a:tr>
              <a:tr h="828063">
                <a:tc>
                  <a:txBody>
                    <a:bodyPr/>
                    <a:lstStyle/>
                    <a:p>
                      <a:r>
                        <a:rPr lang="it-IT" dirty="0"/>
                        <a:t>2021</a:t>
                      </a:r>
                    </a:p>
                  </a:txBody>
                  <a:tcPr/>
                </a:tc>
                <a:tc>
                  <a:txBody>
                    <a:bodyPr/>
                    <a:lstStyle/>
                    <a:p>
                      <a:r>
                        <a:rPr lang="it-IT" dirty="0"/>
                        <a:t>100.000</a:t>
                      </a:r>
                    </a:p>
                  </a:txBody>
                  <a:tcPr/>
                </a:tc>
                <a:extLst>
                  <a:ext uri="{0D108BD9-81ED-4DB2-BD59-A6C34878D82A}">
                    <a16:rowId xmlns:a16="http://schemas.microsoft.com/office/drawing/2014/main" val="711631708"/>
                  </a:ext>
                </a:extLst>
              </a:tr>
              <a:tr h="828063">
                <a:tc>
                  <a:txBody>
                    <a:bodyPr/>
                    <a:lstStyle/>
                    <a:p>
                      <a:r>
                        <a:rPr lang="it-IT" dirty="0"/>
                        <a:t>2022</a:t>
                      </a:r>
                    </a:p>
                  </a:txBody>
                  <a:tcPr/>
                </a:tc>
                <a:tc>
                  <a:txBody>
                    <a:bodyPr/>
                    <a:lstStyle/>
                    <a:p>
                      <a:r>
                        <a:rPr lang="it-IT" dirty="0"/>
                        <a:t>- 22.000</a:t>
                      </a:r>
                    </a:p>
                  </a:txBody>
                  <a:tcPr/>
                </a:tc>
                <a:extLst>
                  <a:ext uri="{0D108BD9-81ED-4DB2-BD59-A6C34878D82A}">
                    <a16:rowId xmlns:a16="http://schemas.microsoft.com/office/drawing/2014/main" val="1951613931"/>
                  </a:ext>
                </a:extLst>
              </a:tr>
              <a:tr h="828063">
                <a:tc>
                  <a:txBody>
                    <a:bodyPr/>
                    <a:lstStyle/>
                    <a:p>
                      <a:r>
                        <a:rPr lang="it-IT" dirty="0"/>
                        <a:t>2023</a:t>
                      </a:r>
                    </a:p>
                  </a:txBody>
                  <a:tcPr/>
                </a:tc>
                <a:tc>
                  <a:txBody>
                    <a:bodyPr/>
                    <a:lstStyle/>
                    <a:p>
                      <a:r>
                        <a:rPr lang="it-IT" dirty="0"/>
                        <a:t>- 22.000</a:t>
                      </a:r>
                    </a:p>
                  </a:txBody>
                  <a:tcPr/>
                </a:tc>
                <a:extLst>
                  <a:ext uri="{0D108BD9-81ED-4DB2-BD59-A6C34878D82A}">
                    <a16:rowId xmlns:a16="http://schemas.microsoft.com/office/drawing/2014/main" val="2662984083"/>
                  </a:ext>
                </a:extLst>
              </a:tr>
              <a:tr h="828063">
                <a:tc>
                  <a:txBody>
                    <a:bodyPr/>
                    <a:lstStyle/>
                    <a:p>
                      <a:r>
                        <a:rPr lang="it-IT" dirty="0"/>
                        <a:t>2024</a:t>
                      </a:r>
                    </a:p>
                  </a:txBody>
                  <a:tcPr/>
                </a:tc>
                <a:tc>
                  <a:txBody>
                    <a:bodyPr/>
                    <a:lstStyle/>
                    <a:p>
                      <a:r>
                        <a:rPr lang="it-IT" dirty="0"/>
                        <a:t>- 22.000</a:t>
                      </a:r>
                    </a:p>
                  </a:txBody>
                  <a:tcPr/>
                </a:tc>
                <a:extLst>
                  <a:ext uri="{0D108BD9-81ED-4DB2-BD59-A6C34878D82A}">
                    <a16:rowId xmlns:a16="http://schemas.microsoft.com/office/drawing/2014/main" val="384627178"/>
                  </a:ext>
                </a:extLst>
              </a:tr>
              <a:tr h="828063">
                <a:tc>
                  <a:txBody>
                    <a:bodyPr/>
                    <a:lstStyle/>
                    <a:p>
                      <a:r>
                        <a:rPr lang="it-IT" dirty="0"/>
                        <a:t>2025</a:t>
                      </a:r>
                    </a:p>
                  </a:txBody>
                  <a:tcPr/>
                </a:tc>
                <a:tc>
                  <a:txBody>
                    <a:bodyPr/>
                    <a:lstStyle/>
                    <a:p>
                      <a:r>
                        <a:rPr lang="it-IT" dirty="0"/>
                        <a:t>- 22.000</a:t>
                      </a:r>
                    </a:p>
                  </a:txBody>
                  <a:tcPr/>
                </a:tc>
                <a:extLst>
                  <a:ext uri="{0D108BD9-81ED-4DB2-BD59-A6C34878D82A}">
                    <a16:rowId xmlns:a16="http://schemas.microsoft.com/office/drawing/2014/main" val="87795512"/>
                  </a:ext>
                </a:extLst>
              </a:tr>
              <a:tr h="828063">
                <a:tc>
                  <a:txBody>
                    <a:bodyPr/>
                    <a:lstStyle/>
                    <a:p>
                      <a:r>
                        <a:rPr lang="it-IT" dirty="0"/>
                        <a:t>2026</a:t>
                      </a:r>
                    </a:p>
                  </a:txBody>
                  <a:tcPr/>
                </a:tc>
                <a:tc>
                  <a:txBody>
                    <a:bodyPr/>
                    <a:lstStyle/>
                    <a:p>
                      <a:r>
                        <a:rPr lang="it-IT" dirty="0"/>
                        <a:t>- 22.000</a:t>
                      </a:r>
                    </a:p>
                  </a:txBody>
                  <a:tcPr/>
                </a:tc>
                <a:extLst>
                  <a:ext uri="{0D108BD9-81ED-4DB2-BD59-A6C34878D82A}">
                    <a16:rowId xmlns:a16="http://schemas.microsoft.com/office/drawing/2014/main" val="1050735108"/>
                  </a:ext>
                </a:extLst>
              </a:tr>
            </a:tbl>
          </a:graphicData>
        </a:graphic>
      </p:graphicFrame>
      <p:sp>
        <p:nvSpPr>
          <p:cNvPr id="4" name="Segnaposto testo 3">
            <a:extLst>
              <a:ext uri="{FF2B5EF4-FFF2-40B4-BE49-F238E27FC236}">
                <a16:creationId xmlns:a16="http://schemas.microsoft.com/office/drawing/2014/main" id="{EB8A0737-1109-43D4-B413-4A5F86ED0623}"/>
              </a:ext>
            </a:extLst>
          </p:cNvPr>
          <p:cNvSpPr>
            <a:spLocks noGrp="1"/>
          </p:cNvSpPr>
          <p:nvPr>
            <p:ph type="body" sz="half" idx="2"/>
          </p:nvPr>
        </p:nvSpPr>
        <p:spPr>
          <a:xfrm>
            <a:off x="7085012" y="1619075"/>
            <a:ext cx="3657600" cy="4375325"/>
          </a:xfrm>
        </p:spPr>
        <p:txBody>
          <a:bodyPr>
            <a:normAutofit fontScale="85000" lnSpcReduction="20000"/>
          </a:bodyPr>
          <a:lstStyle/>
          <a:p>
            <a:pPr algn="just"/>
            <a:r>
              <a:rPr lang="it-IT" sz="1800" b="0" i="0" u="none" strike="noStrike" baseline="0" dirty="0">
                <a:solidFill>
                  <a:srgbClr val="000000"/>
                </a:solidFill>
                <a:latin typeface="Verdana" panose="020B0604030504040204" pitchFamily="34" charset="0"/>
              </a:rPr>
              <a:t>Calcoliamo il </a:t>
            </a:r>
            <a:r>
              <a:rPr lang="it-IT" sz="1800" b="1" i="0" u="none" strike="noStrike" baseline="0" dirty="0">
                <a:solidFill>
                  <a:srgbClr val="000000"/>
                </a:solidFill>
                <a:latin typeface="Verdana" panose="020B0604030504040204" pitchFamily="34" charset="0"/>
              </a:rPr>
              <a:t>Tasso Interno di Rendimento</a:t>
            </a:r>
            <a:r>
              <a:rPr lang="it-IT" sz="1800" b="0" i="0" u="none" strike="noStrike" baseline="0" dirty="0">
                <a:solidFill>
                  <a:srgbClr val="000000"/>
                </a:solidFill>
                <a:latin typeface="Verdana" panose="020B0604030504040204" pitchFamily="34" charset="0"/>
              </a:rPr>
              <a:t>(</a:t>
            </a:r>
            <a:r>
              <a:rPr lang="it-IT" sz="1800" b="1" i="0" u="none" strike="noStrike" baseline="0" dirty="0">
                <a:solidFill>
                  <a:srgbClr val="000000"/>
                </a:solidFill>
                <a:latin typeface="Verdana" panose="020B0604030504040204" pitchFamily="34" charset="0"/>
              </a:rPr>
              <a:t>TIR</a:t>
            </a:r>
            <a:r>
              <a:rPr lang="it-IT" sz="1800" b="0" i="0" u="none" strike="noStrike" baseline="0" dirty="0">
                <a:solidFill>
                  <a:srgbClr val="000000"/>
                </a:solidFill>
                <a:latin typeface="Verdana" panose="020B0604030504040204" pitchFamily="34" charset="0"/>
              </a:rPr>
              <a:t>) ricordando che è quel tasso che rende pari a zero la sommatoria dei flussi finanziari attualizzati relativi ad una specifica attività o passività finanziaria.</a:t>
            </a:r>
          </a:p>
          <a:p>
            <a:pPr algn="just"/>
            <a:r>
              <a:rPr lang="it-IT" sz="1800" b="0" i="0" u="none" strike="noStrike" baseline="0" dirty="0">
                <a:solidFill>
                  <a:srgbClr val="000000"/>
                </a:solidFill>
                <a:latin typeface="Verdana" panose="020B0604030504040204" pitchFamily="34" charset="0"/>
              </a:rPr>
              <a:t>Avendo il credito la durata di 5 anni, la formula da applicare è la seguente:</a:t>
            </a:r>
          </a:p>
          <a:p>
            <a:r>
              <a:rPr lang="nn-NO" sz="1800" b="0" i="0" u="none" strike="noStrike" baseline="0" dirty="0">
                <a:solidFill>
                  <a:srgbClr val="000000"/>
                </a:solidFill>
                <a:latin typeface="Verdana" panose="020B0604030504040204" pitchFamily="34" charset="0"/>
              </a:rPr>
              <a:t>Cin - R (1+i)</a:t>
            </a:r>
            <a:r>
              <a:rPr lang="nn-NO" sz="1800" b="0" i="0" u="none" strike="noStrike" baseline="30000" dirty="0">
                <a:solidFill>
                  <a:srgbClr val="000000"/>
                </a:solidFill>
                <a:latin typeface="Verdana" panose="020B0604030504040204" pitchFamily="34" charset="0"/>
              </a:rPr>
              <a:t>-1 </a:t>
            </a:r>
            <a:r>
              <a:rPr lang="nn-NO" sz="1800" b="0" i="0" u="none" strike="noStrike" baseline="0" dirty="0">
                <a:solidFill>
                  <a:srgbClr val="000000"/>
                </a:solidFill>
                <a:latin typeface="Verdana" panose="020B0604030504040204" pitchFamily="34" charset="0"/>
              </a:rPr>
              <a:t>- R (1+i)</a:t>
            </a:r>
            <a:r>
              <a:rPr lang="nn-NO" sz="1800" b="0" i="0" u="none" strike="noStrike" baseline="30000" dirty="0">
                <a:solidFill>
                  <a:srgbClr val="000000"/>
                </a:solidFill>
                <a:latin typeface="Verdana" panose="020B0604030504040204" pitchFamily="34" charset="0"/>
              </a:rPr>
              <a:t>-2 </a:t>
            </a:r>
            <a:r>
              <a:rPr lang="nn-NO" sz="1800" b="0" i="0" u="none" strike="noStrike" baseline="0" dirty="0">
                <a:solidFill>
                  <a:srgbClr val="000000"/>
                </a:solidFill>
                <a:latin typeface="Verdana" panose="020B0604030504040204" pitchFamily="34" charset="0"/>
              </a:rPr>
              <a:t>- R (1+i)</a:t>
            </a:r>
            <a:r>
              <a:rPr lang="nn-NO" sz="1800" b="0" i="0" u="none" strike="noStrike" baseline="30000" dirty="0">
                <a:solidFill>
                  <a:srgbClr val="000000"/>
                </a:solidFill>
                <a:latin typeface="Verdana" panose="020B0604030504040204" pitchFamily="34" charset="0"/>
              </a:rPr>
              <a:t>-3 </a:t>
            </a:r>
            <a:r>
              <a:rPr lang="nn-NO" sz="1800" b="0" i="0" u="none" strike="noStrike" baseline="0" dirty="0">
                <a:solidFill>
                  <a:srgbClr val="000000"/>
                </a:solidFill>
                <a:latin typeface="Verdana" panose="020B0604030504040204" pitchFamily="34" charset="0"/>
              </a:rPr>
              <a:t>- R (1+i)</a:t>
            </a:r>
            <a:r>
              <a:rPr lang="nn-NO" sz="1800" b="0" i="0" u="none" strike="noStrike" baseline="30000" dirty="0">
                <a:solidFill>
                  <a:srgbClr val="000000"/>
                </a:solidFill>
                <a:latin typeface="Verdana" panose="020B0604030504040204" pitchFamily="34" charset="0"/>
              </a:rPr>
              <a:t>-4 </a:t>
            </a:r>
            <a:r>
              <a:rPr lang="nn-NO" sz="1800" b="0" i="0" u="none" strike="noStrike" baseline="0" dirty="0">
                <a:solidFill>
                  <a:srgbClr val="000000"/>
                </a:solidFill>
                <a:latin typeface="Verdana" panose="020B0604030504040204" pitchFamily="34" charset="0"/>
              </a:rPr>
              <a:t>- R(1+i)</a:t>
            </a:r>
            <a:r>
              <a:rPr lang="nn-NO" sz="1800" b="0" i="0" u="none" strike="noStrike" baseline="30000" dirty="0">
                <a:solidFill>
                  <a:srgbClr val="000000"/>
                </a:solidFill>
                <a:latin typeface="Verdana" panose="020B0604030504040204" pitchFamily="34" charset="0"/>
              </a:rPr>
              <a:t>-5</a:t>
            </a:r>
            <a:r>
              <a:rPr lang="nn-NO" sz="1800" b="0" i="0" u="none" strike="noStrike" baseline="0" dirty="0">
                <a:solidFill>
                  <a:srgbClr val="000000"/>
                </a:solidFill>
                <a:latin typeface="Verdana" panose="020B0604030504040204" pitchFamily="34" charset="0"/>
              </a:rPr>
              <a:t>= 0.</a:t>
            </a:r>
          </a:p>
          <a:p>
            <a:r>
              <a:rPr lang="it-IT" sz="1800" b="0" i="0" u="none" strike="noStrike" baseline="0" dirty="0">
                <a:solidFill>
                  <a:srgbClr val="000000"/>
                </a:solidFill>
                <a:latin typeface="Verdana" panose="020B0604030504040204" pitchFamily="34" charset="0"/>
              </a:rPr>
              <a:t>Dove:  Cin è il capitale iniziale</a:t>
            </a:r>
          </a:p>
          <a:p>
            <a:r>
              <a:rPr lang="it-IT" b="0" i="0" u="none" strike="noStrike" baseline="0" dirty="0">
                <a:solidFill>
                  <a:srgbClr val="000000"/>
                </a:solidFill>
                <a:latin typeface="Verdana" panose="020B0604030504040204" pitchFamily="34" charset="0"/>
              </a:rPr>
              <a:t>R è la rata di credito da compensare</a:t>
            </a:r>
          </a:p>
          <a:p>
            <a:r>
              <a:rPr lang="it-IT" sz="1800" b="0" i="0" u="none" strike="noStrike" baseline="0" dirty="0">
                <a:solidFill>
                  <a:srgbClr val="000000"/>
                </a:solidFill>
                <a:latin typeface="Verdana" panose="020B0604030504040204" pitchFamily="34" charset="0"/>
              </a:rPr>
              <a:t>Sostituendo i nostri valori avremo: </a:t>
            </a:r>
            <a:r>
              <a:rPr lang="it-IT" sz="1800" b="0" i="1" u="none" strike="noStrike" baseline="0" dirty="0">
                <a:solidFill>
                  <a:srgbClr val="000000"/>
                </a:solidFill>
                <a:latin typeface="Verdana" panose="020B0604030504040204" pitchFamily="34" charset="0"/>
              </a:rPr>
              <a:t>100.000 - 22.000 (1+i)</a:t>
            </a:r>
            <a:r>
              <a:rPr lang="it-IT" sz="1800" b="0" i="1" u="none" strike="noStrike" baseline="30000" dirty="0">
                <a:solidFill>
                  <a:srgbClr val="000000"/>
                </a:solidFill>
                <a:latin typeface="Verdana" panose="020B0604030504040204" pitchFamily="34" charset="0"/>
              </a:rPr>
              <a:t>-1</a:t>
            </a:r>
            <a:r>
              <a:rPr lang="it-IT" sz="1800" b="0" i="1" u="none" strike="noStrike" baseline="0" dirty="0">
                <a:solidFill>
                  <a:srgbClr val="000000"/>
                </a:solidFill>
                <a:latin typeface="Verdana" panose="020B0604030504040204" pitchFamily="34" charset="0"/>
              </a:rPr>
              <a:t> - 22.000 (1+i)</a:t>
            </a:r>
            <a:r>
              <a:rPr lang="it-IT" sz="1800" b="0" i="1" u="none" strike="noStrike" baseline="30000" dirty="0">
                <a:solidFill>
                  <a:srgbClr val="000000"/>
                </a:solidFill>
                <a:latin typeface="Verdana" panose="020B0604030504040204" pitchFamily="34" charset="0"/>
              </a:rPr>
              <a:t>-2 </a:t>
            </a:r>
            <a:r>
              <a:rPr lang="it-IT" sz="1800" b="0" i="1" u="none" strike="noStrike" baseline="0" dirty="0">
                <a:solidFill>
                  <a:srgbClr val="000000"/>
                </a:solidFill>
                <a:latin typeface="Verdana" panose="020B0604030504040204" pitchFamily="34" charset="0"/>
              </a:rPr>
              <a:t>- 22.000 (1+i)</a:t>
            </a:r>
            <a:r>
              <a:rPr lang="it-IT" sz="1800" b="0" i="1" u="none" strike="noStrike" baseline="30000" dirty="0">
                <a:solidFill>
                  <a:srgbClr val="000000"/>
                </a:solidFill>
                <a:latin typeface="Verdana" panose="020B0604030504040204" pitchFamily="34" charset="0"/>
              </a:rPr>
              <a:t>-3</a:t>
            </a:r>
            <a:r>
              <a:rPr lang="it-IT" sz="1800" b="0" i="1" u="none" strike="noStrike" baseline="0" dirty="0">
                <a:solidFill>
                  <a:srgbClr val="000000"/>
                </a:solidFill>
                <a:latin typeface="Verdana" panose="020B0604030504040204" pitchFamily="34" charset="0"/>
              </a:rPr>
              <a:t> - 22.000 (1+i)</a:t>
            </a:r>
            <a:r>
              <a:rPr lang="it-IT" sz="1800" b="0" i="1" u="none" strike="noStrike" baseline="30000" dirty="0">
                <a:solidFill>
                  <a:srgbClr val="000000"/>
                </a:solidFill>
                <a:latin typeface="Verdana" panose="020B0604030504040204" pitchFamily="34" charset="0"/>
              </a:rPr>
              <a:t>-4 </a:t>
            </a:r>
            <a:r>
              <a:rPr lang="it-IT" sz="1800" b="0" i="1" u="none" strike="noStrike" baseline="0" dirty="0">
                <a:solidFill>
                  <a:srgbClr val="000000"/>
                </a:solidFill>
                <a:latin typeface="Verdana" panose="020B0604030504040204" pitchFamily="34" charset="0"/>
              </a:rPr>
              <a:t>- 22.000 (1+i)</a:t>
            </a:r>
            <a:r>
              <a:rPr lang="it-IT" sz="1800" b="0" i="1" u="none" strike="noStrike" baseline="30000" dirty="0">
                <a:solidFill>
                  <a:srgbClr val="000000"/>
                </a:solidFill>
                <a:latin typeface="Verdana" panose="020B0604030504040204" pitchFamily="34" charset="0"/>
              </a:rPr>
              <a:t>-5</a:t>
            </a:r>
            <a:r>
              <a:rPr lang="it-IT" sz="1800" b="0" i="1" u="none" strike="noStrike" baseline="0" dirty="0">
                <a:solidFill>
                  <a:srgbClr val="000000"/>
                </a:solidFill>
                <a:latin typeface="Verdana" panose="020B0604030504040204" pitchFamily="34" charset="0"/>
              </a:rPr>
              <a:t>= 0.</a:t>
            </a:r>
          </a:p>
          <a:p>
            <a:r>
              <a:rPr lang="it-IT" sz="1800" i="1" dirty="0">
                <a:solidFill>
                  <a:srgbClr val="000000"/>
                </a:solidFill>
                <a:latin typeface="Verdana" panose="020B0604030504040204" pitchFamily="34" charset="0"/>
              </a:rPr>
              <a:t>T.I.R. = 3,26%</a:t>
            </a:r>
            <a:endParaRPr lang="it-IT" dirty="0"/>
          </a:p>
        </p:txBody>
      </p:sp>
    </p:spTree>
    <p:extLst>
      <p:ext uri="{BB962C8B-B14F-4D97-AF65-F5344CB8AC3E}">
        <p14:creationId xmlns:p14="http://schemas.microsoft.com/office/powerpoint/2010/main" val="17684908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78E6D6-AF6E-4998-B3CC-E3CF405F8F8E}"/>
              </a:ext>
            </a:extLst>
          </p:cNvPr>
          <p:cNvSpPr>
            <a:spLocks noGrp="1"/>
          </p:cNvSpPr>
          <p:nvPr>
            <p:ph type="title"/>
          </p:nvPr>
        </p:nvSpPr>
        <p:spPr>
          <a:xfrm>
            <a:off x="684212" y="5427677"/>
            <a:ext cx="8534400" cy="566722"/>
          </a:xfrm>
        </p:spPr>
        <p:txBody>
          <a:bodyPr>
            <a:normAutofit/>
          </a:bodyPr>
          <a:lstStyle/>
          <a:p>
            <a:pPr algn="ctr"/>
            <a:r>
              <a:rPr lang="it-IT" sz="2200" dirty="0"/>
              <a:t>Scritture contabili - Diritto alla detrazione fiscale</a:t>
            </a:r>
          </a:p>
        </p:txBody>
      </p:sp>
      <p:graphicFrame>
        <p:nvGraphicFramePr>
          <p:cNvPr id="4" name="Tabella 4">
            <a:extLst>
              <a:ext uri="{FF2B5EF4-FFF2-40B4-BE49-F238E27FC236}">
                <a16:creationId xmlns:a16="http://schemas.microsoft.com/office/drawing/2014/main" id="{1565DC8F-70C6-43B6-9696-2B2A45579901}"/>
              </a:ext>
            </a:extLst>
          </p:cNvPr>
          <p:cNvGraphicFramePr>
            <a:graphicFrameLocks noGrp="1"/>
          </p:cNvGraphicFramePr>
          <p:nvPr>
            <p:ph idx="1"/>
            <p:extLst>
              <p:ext uri="{D42A27DB-BD31-4B8C-83A1-F6EECF244321}">
                <p14:modId xmlns:p14="http://schemas.microsoft.com/office/powerpoint/2010/main" val="2430649560"/>
              </p:ext>
            </p:extLst>
          </p:nvPr>
        </p:nvGraphicFramePr>
        <p:xfrm>
          <a:off x="684213" y="685800"/>
          <a:ext cx="8534400" cy="4702117"/>
        </p:xfrm>
        <a:graphic>
          <a:graphicData uri="http://schemas.openxmlformats.org/drawingml/2006/table">
            <a:tbl>
              <a:tblPr firstRow="1" bandRow="1">
                <a:tableStyleId>{5C22544A-7EE6-4342-B048-85BDC9FD1C3A}</a:tableStyleId>
              </a:tblPr>
              <a:tblGrid>
                <a:gridCol w="1706880">
                  <a:extLst>
                    <a:ext uri="{9D8B030D-6E8A-4147-A177-3AD203B41FA5}">
                      <a16:colId xmlns:a16="http://schemas.microsoft.com/office/drawing/2014/main" val="1034520838"/>
                    </a:ext>
                  </a:extLst>
                </a:gridCol>
                <a:gridCol w="1706880">
                  <a:extLst>
                    <a:ext uri="{9D8B030D-6E8A-4147-A177-3AD203B41FA5}">
                      <a16:colId xmlns:a16="http://schemas.microsoft.com/office/drawing/2014/main" val="2466243113"/>
                    </a:ext>
                  </a:extLst>
                </a:gridCol>
                <a:gridCol w="1706880">
                  <a:extLst>
                    <a:ext uri="{9D8B030D-6E8A-4147-A177-3AD203B41FA5}">
                      <a16:colId xmlns:a16="http://schemas.microsoft.com/office/drawing/2014/main" val="2600558149"/>
                    </a:ext>
                  </a:extLst>
                </a:gridCol>
                <a:gridCol w="1706880">
                  <a:extLst>
                    <a:ext uri="{9D8B030D-6E8A-4147-A177-3AD203B41FA5}">
                      <a16:colId xmlns:a16="http://schemas.microsoft.com/office/drawing/2014/main" val="2326215443"/>
                    </a:ext>
                  </a:extLst>
                </a:gridCol>
                <a:gridCol w="1706880">
                  <a:extLst>
                    <a:ext uri="{9D8B030D-6E8A-4147-A177-3AD203B41FA5}">
                      <a16:colId xmlns:a16="http://schemas.microsoft.com/office/drawing/2014/main" val="1858203244"/>
                    </a:ext>
                  </a:extLst>
                </a:gridCol>
              </a:tblGrid>
              <a:tr h="519331">
                <a:tc>
                  <a:txBody>
                    <a:bodyPr/>
                    <a:lstStyle/>
                    <a:p>
                      <a:r>
                        <a:rPr lang="it-IT" dirty="0"/>
                        <a:t>anno</a:t>
                      </a:r>
                    </a:p>
                  </a:txBody>
                  <a:tcPr/>
                </a:tc>
                <a:tc>
                  <a:txBody>
                    <a:bodyPr/>
                    <a:lstStyle/>
                    <a:p>
                      <a:r>
                        <a:rPr lang="it-IT" dirty="0"/>
                        <a:t>Valore iniziale (A)</a:t>
                      </a:r>
                    </a:p>
                  </a:txBody>
                  <a:tcPr/>
                </a:tc>
                <a:tc>
                  <a:txBody>
                    <a:bodyPr/>
                    <a:lstStyle/>
                    <a:p>
                      <a:r>
                        <a:rPr lang="it-IT" sz="1600" dirty="0"/>
                        <a:t>Utilizzo credito (B)</a:t>
                      </a:r>
                    </a:p>
                  </a:txBody>
                  <a:tcPr/>
                </a:tc>
                <a:tc>
                  <a:txBody>
                    <a:bodyPr/>
                    <a:lstStyle/>
                    <a:p>
                      <a:r>
                        <a:rPr lang="it-IT" sz="1600" dirty="0"/>
                        <a:t>Proventi finanziari di competenza (C = 3,26% * A)</a:t>
                      </a:r>
                    </a:p>
                  </a:txBody>
                  <a:tcPr/>
                </a:tc>
                <a:tc>
                  <a:txBody>
                    <a:bodyPr/>
                    <a:lstStyle/>
                    <a:p>
                      <a:r>
                        <a:rPr lang="it-IT" sz="1600" dirty="0"/>
                        <a:t>Valore finale (D = A – B + C)</a:t>
                      </a:r>
                    </a:p>
                  </a:txBody>
                  <a:tcPr/>
                </a:tc>
                <a:extLst>
                  <a:ext uri="{0D108BD9-81ED-4DB2-BD59-A6C34878D82A}">
                    <a16:rowId xmlns:a16="http://schemas.microsoft.com/office/drawing/2014/main" val="4208397129"/>
                  </a:ext>
                </a:extLst>
              </a:tr>
              <a:tr h="519331">
                <a:tc>
                  <a:txBody>
                    <a:bodyPr/>
                    <a:lstStyle/>
                    <a:p>
                      <a:r>
                        <a:rPr lang="it-IT" dirty="0"/>
                        <a:t>2021</a:t>
                      </a:r>
                    </a:p>
                  </a:txBody>
                  <a:tcPr/>
                </a:tc>
                <a:tc>
                  <a:txBody>
                    <a:bodyPr/>
                    <a:lstStyle/>
                    <a:p>
                      <a:r>
                        <a:rPr lang="it-IT" dirty="0"/>
                        <a:t>100.000</a:t>
                      </a:r>
                    </a:p>
                  </a:txBody>
                  <a:tcPr/>
                </a:tc>
                <a:tc>
                  <a:txBody>
                    <a:bodyPr/>
                    <a:lstStyle/>
                    <a:p>
                      <a:endParaRPr lang="it-IT"/>
                    </a:p>
                  </a:txBody>
                  <a:tcPr/>
                </a:tc>
                <a:tc>
                  <a:txBody>
                    <a:bodyPr/>
                    <a:lstStyle/>
                    <a:p>
                      <a:endParaRPr lang="it-IT" dirty="0"/>
                    </a:p>
                  </a:txBody>
                  <a:tcPr/>
                </a:tc>
                <a:tc>
                  <a:txBody>
                    <a:bodyPr/>
                    <a:lstStyle/>
                    <a:p>
                      <a:endParaRPr lang="it-IT" dirty="0"/>
                    </a:p>
                  </a:txBody>
                  <a:tcPr/>
                </a:tc>
                <a:extLst>
                  <a:ext uri="{0D108BD9-81ED-4DB2-BD59-A6C34878D82A}">
                    <a16:rowId xmlns:a16="http://schemas.microsoft.com/office/drawing/2014/main" val="3219572017"/>
                  </a:ext>
                </a:extLst>
              </a:tr>
              <a:tr h="519331">
                <a:tc>
                  <a:txBody>
                    <a:bodyPr/>
                    <a:lstStyle/>
                    <a:p>
                      <a:r>
                        <a:rPr lang="it-IT" dirty="0"/>
                        <a:t>2022</a:t>
                      </a:r>
                    </a:p>
                  </a:txBody>
                  <a:tcPr/>
                </a:tc>
                <a:tc>
                  <a:txBody>
                    <a:bodyPr/>
                    <a:lstStyle/>
                    <a:p>
                      <a:r>
                        <a:rPr lang="it-IT" dirty="0"/>
                        <a:t>100.000</a:t>
                      </a:r>
                    </a:p>
                  </a:txBody>
                  <a:tcPr/>
                </a:tc>
                <a:tc>
                  <a:txBody>
                    <a:bodyPr/>
                    <a:lstStyle/>
                    <a:p>
                      <a:r>
                        <a:rPr lang="it-IT" dirty="0"/>
                        <a:t>22.000</a:t>
                      </a:r>
                    </a:p>
                  </a:txBody>
                  <a:tcPr/>
                </a:tc>
                <a:tc>
                  <a:txBody>
                    <a:bodyPr/>
                    <a:lstStyle/>
                    <a:p>
                      <a:r>
                        <a:rPr lang="it-IT" dirty="0"/>
                        <a:t>3.260</a:t>
                      </a:r>
                    </a:p>
                  </a:txBody>
                  <a:tcPr/>
                </a:tc>
                <a:tc>
                  <a:txBody>
                    <a:bodyPr/>
                    <a:lstStyle/>
                    <a:p>
                      <a:r>
                        <a:rPr lang="it-IT" dirty="0"/>
                        <a:t>81.260</a:t>
                      </a:r>
                    </a:p>
                  </a:txBody>
                  <a:tcPr/>
                </a:tc>
                <a:extLst>
                  <a:ext uri="{0D108BD9-81ED-4DB2-BD59-A6C34878D82A}">
                    <a16:rowId xmlns:a16="http://schemas.microsoft.com/office/drawing/2014/main" val="1990162060"/>
                  </a:ext>
                </a:extLst>
              </a:tr>
              <a:tr h="519331">
                <a:tc>
                  <a:txBody>
                    <a:bodyPr/>
                    <a:lstStyle/>
                    <a:p>
                      <a:r>
                        <a:rPr lang="it-IT" dirty="0"/>
                        <a:t>2023</a:t>
                      </a:r>
                    </a:p>
                  </a:txBody>
                  <a:tcPr/>
                </a:tc>
                <a:tc>
                  <a:txBody>
                    <a:bodyPr/>
                    <a:lstStyle/>
                    <a:p>
                      <a:r>
                        <a:rPr lang="it-IT" dirty="0"/>
                        <a:t>81.260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22.000</a:t>
                      </a:r>
                    </a:p>
                  </a:txBody>
                  <a:tcPr/>
                </a:tc>
                <a:tc>
                  <a:txBody>
                    <a:bodyPr/>
                    <a:lstStyle/>
                    <a:p>
                      <a:r>
                        <a:rPr lang="it-IT" dirty="0"/>
                        <a:t>2.649</a:t>
                      </a:r>
                    </a:p>
                  </a:txBody>
                  <a:tcPr/>
                </a:tc>
                <a:tc>
                  <a:txBody>
                    <a:bodyPr/>
                    <a:lstStyle/>
                    <a:p>
                      <a:r>
                        <a:rPr lang="it-IT" dirty="0"/>
                        <a:t>61.909</a:t>
                      </a:r>
                    </a:p>
                  </a:txBody>
                  <a:tcPr/>
                </a:tc>
                <a:extLst>
                  <a:ext uri="{0D108BD9-81ED-4DB2-BD59-A6C34878D82A}">
                    <a16:rowId xmlns:a16="http://schemas.microsoft.com/office/drawing/2014/main" val="462976217"/>
                  </a:ext>
                </a:extLst>
              </a:tr>
              <a:tr h="519331">
                <a:tc>
                  <a:txBody>
                    <a:bodyPr/>
                    <a:lstStyle/>
                    <a:p>
                      <a:r>
                        <a:rPr lang="it-IT" dirty="0"/>
                        <a:t>2024</a:t>
                      </a:r>
                    </a:p>
                  </a:txBody>
                  <a:tcPr/>
                </a:tc>
                <a:tc>
                  <a:txBody>
                    <a:bodyPr/>
                    <a:lstStyle/>
                    <a:p>
                      <a:r>
                        <a:rPr lang="it-IT" dirty="0"/>
                        <a:t>61.909</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22.000</a:t>
                      </a:r>
                    </a:p>
                  </a:txBody>
                  <a:tcPr/>
                </a:tc>
                <a:tc>
                  <a:txBody>
                    <a:bodyPr/>
                    <a:lstStyle/>
                    <a:p>
                      <a:r>
                        <a:rPr lang="it-IT" dirty="0"/>
                        <a:t>2.018</a:t>
                      </a:r>
                    </a:p>
                  </a:txBody>
                  <a:tcPr/>
                </a:tc>
                <a:tc>
                  <a:txBody>
                    <a:bodyPr/>
                    <a:lstStyle/>
                    <a:p>
                      <a:r>
                        <a:rPr lang="it-IT" dirty="0"/>
                        <a:t>41.927</a:t>
                      </a:r>
                    </a:p>
                  </a:txBody>
                  <a:tcPr/>
                </a:tc>
                <a:extLst>
                  <a:ext uri="{0D108BD9-81ED-4DB2-BD59-A6C34878D82A}">
                    <a16:rowId xmlns:a16="http://schemas.microsoft.com/office/drawing/2014/main" val="1519762144"/>
                  </a:ext>
                </a:extLst>
              </a:tr>
              <a:tr h="519331">
                <a:tc>
                  <a:txBody>
                    <a:bodyPr/>
                    <a:lstStyle/>
                    <a:p>
                      <a:r>
                        <a:rPr lang="it-IT" dirty="0"/>
                        <a:t>2025</a:t>
                      </a:r>
                    </a:p>
                  </a:txBody>
                  <a:tcPr/>
                </a:tc>
                <a:tc>
                  <a:txBody>
                    <a:bodyPr/>
                    <a:lstStyle/>
                    <a:p>
                      <a:r>
                        <a:rPr lang="it-IT" dirty="0"/>
                        <a:t>41.927</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22.000</a:t>
                      </a:r>
                    </a:p>
                  </a:txBody>
                  <a:tcPr/>
                </a:tc>
                <a:tc>
                  <a:txBody>
                    <a:bodyPr/>
                    <a:lstStyle/>
                    <a:p>
                      <a:r>
                        <a:rPr lang="it-IT" dirty="0"/>
                        <a:t>1.367</a:t>
                      </a:r>
                    </a:p>
                  </a:txBody>
                  <a:tcPr/>
                </a:tc>
                <a:tc>
                  <a:txBody>
                    <a:bodyPr/>
                    <a:lstStyle/>
                    <a:p>
                      <a:r>
                        <a:rPr lang="it-IT" dirty="0"/>
                        <a:t>21.294</a:t>
                      </a:r>
                    </a:p>
                  </a:txBody>
                  <a:tcPr/>
                </a:tc>
                <a:extLst>
                  <a:ext uri="{0D108BD9-81ED-4DB2-BD59-A6C34878D82A}">
                    <a16:rowId xmlns:a16="http://schemas.microsoft.com/office/drawing/2014/main" val="1162164931"/>
                  </a:ext>
                </a:extLst>
              </a:tr>
              <a:tr h="519331">
                <a:tc>
                  <a:txBody>
                    <a:bodyPr/>
                    <a:lstStyle/>
                    <a:p>
                      <a:r>
                        <a:rPr lang="it-IT" dirty="0"/>
                        <a:t>2026</a:t>
                      </a:r>
                    </a:p>
                  </a:txBody>
                  <a:tcPr/>
                </a:tc>
                <a:tc>
                  <a:txBody>
                    <a:bodyPr/>
                    <a:lstStyle/>
                    <a:p>
                      <a:r>
                        <a:rPr lang="it-IT" dirty="0"/>
                        <a:t>21.294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22.000</a:t>
                      </a:r>
                    </a:p>
                  </a:txBody>
                  <a:tcPr/>
                </a:tc>
                <a:tc>
                  <a:txBody>
                    <a:bodyPr/>
                    <a:lstStyle/>
                    <a:p>
                      <a:r>
                        <a:rPr lang="it-IT" dirty="0"/>
                        <a:t>706</a:t>
                      </a:r>
                    </a:p>
                  </a:txBody>
                  <a:tcPr/>
                </a:tc>
                <a:tc>
                  <a:txBody>
                    <a:bodyPr/>
                    <a:lstStyle/>
                    <a:p>
                      <a:r>
                        <a:rPr lang="it-IT" dirty="0"/>
                        <a:t>0</a:t>
                      </a:r>
                    </a:p>
                  </a:txBody>
                  <a:tcPr/>
                </a:tc>
                <a:extLst>
                  <a:ext uri="{0D108BD9-81ED-4DB2-BD59-A6C34878D82A}">
                    <a16:rowId xmlns:a16="http://schemas.microsoft.com/office/drawing/2014/main" val="2729301810"/>
                  </a:ext>
                </a:extLst>
              </a:tr>
              <a:tr h="519331">
                <a:tc>
                  <a:txBody>
                    <a:bodyPr/>
                    <a:lstStyle/>
                    <a:p>
                      <a:r>
                        <a:rPr lang="it-IT" dirty="0"/>
                        <a:t>TOTALE</a:t>
                      </a:r>
                    </a:p>
                  </a:txBody>
                  <a:tcPr/>
                </a:tc>
                <a:tc>
                  <a:txBody>
                    <a:bodyPr/>
                    <a:lstStyle/>
                    <a:p>
                      <a:endParaRPr lang="it-IT"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110.000</a:t>
                      </a:r>
                    </a:p>
                  </a:txBody>
                  <a:tcPr/>
                </a:tc>
                <a:tc>
                  <a:txBody>
                    <a:bodyPr/>
                    <a:lstStyle/>
                    <a:p>
                      <a:r>
                        <a:rPr lang="it-IT" dirty="0"/>
                        <a:t>10.000</a:t>
                      </a:r>
                    </a:p>
                  </a:txBody>
                  <a:tcPr/>
                </a:tc>
                <a:tc>
                  <a:txBody>
                    <a:bodyPr/>
                    <a:lstStyle/>
                    <a:p>
                      <a:endParaRPr lang="it-IT" dirty="0"/>
                    </a:p>
                  </a:txBody>
                  <a:tcPr/>
                </a:tc>
                <a:extLst>
                  <a:ext uri="{0D108BD9-81ED-4DB2-BD59-A6C34878D82A}">
                    <a16:rowId xmlns:a16="http://schemas.microsoft.com/office/drawing/2014/main" val="2042432849"/>
                  </a:ext>
                </a:extLst>
              </a:tr>
            </a:tbl>
          </a:graphicData>
        </a:graphic>
      </p:graphicFrame>
    </p:spTree>
    <p:extLst>
      <p:ext uri="{BB962C8B-B14F-4D97-AF65-F5344CB8AC3E}">
        <p14:creationId xmlns:p14="http://schemas.microsoft.com/office/powerpoint/2010/main" val="31346691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C121E9-6EB8-4108-86EF-E407DF8A608A}"/>
              </a:ext>
            </a:extLst>
          </p:cNvPr>
          <p:cNvSpPr>
            <a:spLocks noGrp="1"/>
          </p:cNvSpPr>
          <p:nvPr>
            <p:ph type="title"/>
          </p:nvPr>
        </p:nvSpPr>
        <p:spPr>
          <a:xfrm>
            <a:off x="684212" y="5360565"/>
            <a:ext cx="8534400" cy="633834"/>
          </a:xfrm>
        </p:spPr>
        <p:txBody>
          <a:bodyPr>
            <a:normAutofit fontScale="90000"/>
          </a:bodyPr>
          <a:lstStyle/>
          <a:p>
            <a:pPr algn="ctr"/>
            <a:r>
              <a:rPr lang="it-IT" dirty="0"/>
              <a:t>RILEVAZIONE SUCCESSIVA</a:t>
            </a:r>
          </a:p>
        </p:txBody>
      </p:sp>
      <p:sp>
        <p:nvSpPr>
          <p:cNvPr id="3" name="Segnaposto contenuto 2">
            <a:extLst>
              <a:ext uri="{FF2B5EF4-FFF2-40B4-BE49-F238E27FC236}">
                <a16:creationId xmlns:a16="http://schemas.microsoft.com/office/drawing/2014/main" id="{62C93F46-FFF5-4111-99CA-A557A5ADCEBA}"/>
              </a:ext>
            </a:extLst>
          </p:cNvPr>
          <p:cNvSpPr>
            <a:spLocks noGrp="1"/>
          </p:cNvSpPr>
          <p:nvPr>
            <p:ph idx="1"/>
          </p:nvPr>
        </p:nvSpPr>
        <p:spPr>
          <a:xfrm>
            <a:off x="684212" y="685800"/>
            <a:ext cx="8534400" cy="4590875"/>
          </a:xfrm>
        </p:spPr>
        <p:txBody>
          <a:bodyPr/>
          <a:lstStyle/>
          <a:p>
            <a:r>
              <a:rPr lang="it-IT" dirty="0"/>
              <a:t>____________________________	31/12/2022 ______________________</a:t>
            </a:r>
          </a:p>
          <a:p>
            <a:r>
              <a:rPr lang="it-IT" dirty="0"/>
              <a:t>Debiti tributari								22.000</a:t>
            </a:r>
          </a:p>
          <a:p>
            <a:r>
              <a:rPr lang="it-IT" dirty="0"/>
              <a:t>Credito tributario										22.000</a:t>
            </a:r>
          </a:p>
          <a:p>
            <a:r>
              <a:rPr lang="it-IT" dirty="0"/>
              <a:t>____________________________	31/12/2022 ______________________</a:t>
            </a:r>
          </a:p>
          <a:p>
            <a:r>
              <a:rPr lang="it-IT" dirty="0"/>
              <a:t>Credito tributario 							3.260</a:t>
            </a:r>
          </a:p>
          <a:p>
            <a:r>
              <a:rPr lang="it-IT" dirty="0"/>
              <a:t>Proventi finanziari										3.260</a:t>
            </a:r>
          </a:p>
          <a:p>
            <a:endParaRPr lang="it-IT" dirty="0"/>
          </a:p>
        </p:txBody>
      </p:sp>
    </p:spTree>
    <p:extLst>
      <p:ext uri="{BB962C8B-B14F-4D97-AF65-F5344CB8AC3E}">
        <p14:creationId xmlns:p14="http://schemas.microsoft.com/office/powerpoint/2010/main" val="15440804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6DC5AC-77F8-4426-BF6F-64137AEF08D2}"/>
              </a:ext>
            </a:extLst>
          </p:cNvPr>
          <p:cNvSpPr>
            <a:spLocks noGrp="1"/>
          </p:cNvSpPr>
          <p:nvPr>
            <p:ph type="title"/>
          </p:nvPr>
        </p:nvSpPr>
        <p:spPr>
          <a:xfrm>
            <a:off x="684212" y="5478011"/>
            <a:ext cx="8534400" cy="516388"/>
          </a:xfrm>
        </p:spPr>
        <p:txBody>
          <a:bodyPr>
            <a:normAutofit fontScale="90000"/>
          </a:bodyPr>
          <a:lstStyle/>
          <a:p>
            <a:pPr algn="ctr"/>
            <a:r>
              <a:rPr lang="it-IT" dirty="0"/>
              <a:t>Sconto in fattura</a:t>
            </a:r>
          </a:p>
        </p:txBody>
      </p:sp>
      <p:sp>
        <p:nvSpPr>
          <p:cNvPr id="3" name="Segnaposto contenuto 2">
            <a:extLst>
              <a:ext uri="{FF2B5EF4-FFF2-40B4-BE49-F238E27FC236}">
                <a16:creationId xmlns:a16="http://schemas.microsoft.com/office/drawing/2014/main" id="{DCEEBA83-E37D-4691-9252-7EDFFA79F89F}"/>
              </a:ext>
            </a:extLst>
          </p:cNvPr>
          <p:cNvSpPr>
            <a:spLocks noGrp="1"/>
          </p:cNvSpPr>
          <p:nvPr>
            <p:ph idx="1"/>
          </p:nvPr>
        </p:nvSpPr>
        <p:spPr>
          <a:xfrm>
            <a:off x="684212" y="685800"/>
            <a:ext cx="8534400" cy="4792211"/>
          </a:xfrm>
        </p:spPr>
        <p:txBody>
          <a:bodyPr/>
          <a:lstStyle/>
          <a:p>
            <a:pPr algn="just"/>
            <a:r>
              <a:rPr lang="it-IT" dirty="0"/>
              <a:t>Nel caso in cui la società commissionaria che ha realizzato l’investimento conceda uno sconto in fattura al cliente, contabilmente il credito verso il cliente deve essere riclassificato come credito tributario per la parte relativa allo sconto in fattura concesso.</a:t>
            </a:r>
          </a:p>
          <a:p>
            <a:pPr algn="just"/>
            <a:r>
              <a:rPr lang="it-IT" dirty="0"/>
              <a:t>L’iscrizione deve essere effettuata al costo sostenuto che nel caso specifico è pari all’ammontare dello sconto in fattura.</a:t>
            </a:r>
          </a:p>
        </p:txBody>
      </p:sp>
    </p:spTree>
    <p:extLst>
      <p:ext uri="{BB962C8B-B14F-4D97-AF65-F5344CB8AC3E}">
        <p14:creationId xmlns:p14="http://schemas.microsoft.com/office/powerpoint/2010/main" val="26089233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33AFC8-03A0-476F-9733-B55EFB848F6D}"/>
              </a:ext>
            </a:extLst>
          </p:cNvPr>
          <p:cNvSpPr>
            <a:spLocks noGrp="1"/>
          </p:cNvSpPr>
          <p:nvPr>
            <p:ph type="title"/>
          </p:nvPr>
        </p:nvSpPr>
        <p:spPr>
          <a:xfrm>
            <a:off x="684212" y="5503177"/>
            <a:ext cx="8534400" cy="491221"/>
          </a:xfrm>
        </p:spPr>
        <p:txBody>
          <a:bodyPr>
            <a:normAutofit fontScale="90000"/>
          </a:bodyPr>
          <a:lstStyle/>
          <a:p>
            <a:pPr algn="ctr"/>
            <a:r>
              <a:rPr lang="it-IT" dirty="0"/>
              <a:t>Sconto in fattura</a:t>
            </a:r>
          </a:p>
        </p:txBody>
      </p:sp>
      <p:sp>
        <p:nvSpPr>
          <p:cNvPr id="3" name="Segnaposto contenuto 2">
            <a:extLst>
              <a:ext uri="{FF2B5EF4-FFF2-40B4-BE49-F238E27FC236}">
                <a16:creationId xmlns:a16="http://schemas.microsoft.com/office/drawing/2014/main" id="{802C3D80-2E66-4789-96C6-0EFB1A8F84BA}"/>
              </a:ext>
            </a:extLst>
          </p:cNvPr>
          <p:cNvSpPr>
            <a:spLocks noGrp="1"/>
          </p:cNvSpPr>
          <p:nvPr>
            <p:ph idx="1"/>
          </p:nvPr>
        </p:nvSpPr>
        <p:spPr>
          <a:xfrm>
            <a:off x="684212" y="343950"/>
            <a:ext cx="8534400" cy="5066950"/>
          </a:xfrm>
        </p:spPr>
        <p:txBody>
          <a:bodyPr>
            <a:normAutofit fontScale="85000" lnSpcReduction="20000"/>
          </a:bodyPr>
          <a:lstStyle/>
          <a:p>
            <a:pPr algn="just"/>
            <a:r>
              <a:rPr lang="it-IT" dirty="0"/>
              <a:t>L’impresa Lapenta Srl applica uno sconto in fattura in favore dell’impresa Penna Srl pari ad € 100.000 (totale fattura € 110.000) ed il credito tributario viene utilizzato direttamente da Lapenta Srl, in compensazione con i propri debiti tributari per 5 anni.</a:t>
            </a:r>
          </a:p>
          <a:p>
            <a:r>
              <a:rPr lang="it-IT" dirty="0"/>
              <a:t>RILEVAZIONE INIZIALE</a:t>
            </a:r>
          </a:p>
          <a:p>
            <a:r>
              <a:rPr lang="it-IT" dirty="0"/>
              <a:t>____________________________	31/12/2021 ______________________</a:t>
            </a:r>
          </a:p>
          <a:p>
            <a:r>
              <a:rPr lang="it-IT" dirty="0"/>
              <a:t>Crediti v/clienti								110.000</a:t>
            </a:r>
          </a:p>
          <a:p>
            <a:r>
              <a:rPr lang="it-IT" dirty="0"/>
              <a:t>IVA ns debito								  			10.000</a:t>
            </a:r>
          </a:p>
          <a:p>
            <a:r>
              <a:rPr lang="it-IT" dirty="0"/>
              <a:t>Ricavi													100.000</a:t>
            </a:r>
          </a:p>
          <a:p>
            <a:endParaRPr lang="it-IT" dirty="0"/>
          </a:p>
          <a:p>
            <a:r>
              <a:rPr lang="it-IT" dirty="0"/>
              <a:t>Applicazione sconto in fattura</a:t>
            </a:r>
          </a:p>
          <a:p>
            <a:r>
              <a:rPr lang="it-IT" dirty="0"/>
              <a:t>____________________________	31/12/2021 ______________________</a:t>
            </a:r>
          </a:p>
          <a:p>
            <a:r>
              <a:rPr lang="it-IT" dirty="0"/>
              <a:t>Crediti tributari									100.000</a:t>
            </a:r>
          </a:p>
          <a:p>
            <a:r>
              <a:rPr lang="it-IT" dirty="0"/>
              <a:t>Banca c/c									  10.000</a:t>
            </a:r>
          </a:p>
          <a:p>
            <a:r>
              <a:rPr lang="it-IT" dirty="0"/>
              <a:t>Crediti v/clienti										110.000</a:t>
            </a:r>
          </a:p>
          <a:p>
            <a:endParaRPr lang="it-IT" dirty="0"/>
          </a:p>
        </p:txBody>
      </p:sp>
    </p:spTree>
    <p:extLst>
      <p:ext uri="{BB962C8B-B14F-4D97-AF65-F5344CB8AC3E}">
        <p14:creationId xmlns:p14="http://schemas.microsoft.com/office/powerpoint/2010/main" val="40654673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5112DB-C2D9-4442-BE1E-3FDA603874F7}"/>
              </a:ext>
            </a:extLst>
          </p:cNvPr>
          <p:cNvSpPr>
            <a:spLocks noGrp="1"/>
          </p:cNvSpPr>
          <p:nvPr>
            <p:ph type="title"/>
          </p:nvPr>
        </p:nvSpPr>
        <p:spPr>
          <a:xfrm>
            <a:off x="545284" y="6172199"/>
            <a:ext cx="10125512" cy="482367"/>
          </a:xfrm>
        </p:spPr>
        <p:txBody>
          <a:bodyPr/>
          <a:lstStyle/>
          <a:p>
            <a:pPr algn="ctr"/>
            <a:r>
              <a:rPr lang="it-IT" dirty="0"/>
              <a:t>Sconto in fattura</a:t>
            </a:r>
          </a:p>
        </p:txBody>
      </p:sp>
      <p:graphicFrame>
        <p:nvGraphicFramePr>
          <p:cNvPr id="5" name="Tabella 5">
            <a:extLst>
              <a:ext uri="{FF2B5EF4-FFF2-40B4-BE49-F238E27FC236}">
                <a16:creationId xmlns:a16="http://schemas.microsoft.com/office/drawing/2014/main" id="{D5C4EF7D-DBA9-43C7-B9B9-3DCAF402C1E7}"/>
              </a:ext>
            </a:extLst>
          </p:cNvPr>
          <p:cNvGraphicFramePr>
            <a:graphicFrameLocks noGrp="1"/>
          </p:cNvGraphicFramePr>
          <p:nvPr>
            <p:ph idx="1"/>
            <p:extLst>
              <p:ext uri="{D42A27DB-BD31-4B8C-83A1-F6EECF244321}">
                <p14:modId xmlns:p14="http://schemas.microsoft.com/office/powerpoint/2010/main" val="1795218659"/>
              </p:ext>
            </p:extLst>
          </p:nvPr>
        </p:nvGraphicFramePr>
        <p:xfrm>
          <a:off x="684211" y="94376"/>
          <a:ext cx="10229865" cy="3383280"/>
        </p:xfrm>
        <a:graphic>
          <a:graphicData uri="http://schemas.openxmlformats.org/drawingml/2006/table">
            <a:tbl>
              <a:tblPr firstRow="1" bandRow="1">
                <a:tableStyleId>{5C22544A-7EE6-4342-B048-85BDC9FD1C3A}</a:tableStyleId>
              </a:tblPr>
              <a:tblGrid>
                <a:gridCol w="2045973">
                  <a:extLst>
                    <a:ext uri="{9D8B030D-6E8A-4147-A177-3AD203B41FA5}">
                      <a16:colId xmlns:a16="http://schemas.microsoft.com/office/drawing/2014/main" val="2903978036"/>
                    </a:ext>
                  </a:extLst>
                </a:gridCol>
                <a:gridCol w="2045973">
                  <a:extLst>
                    <a:ext uri="{9D8B030D-6E8A-4147-A177-3AD203B41FA5}">
                      <a16:colId xmlns:a16="http://schemas.microsoft.com/office/drawing/2014/main" val="3854331884"/>
                    </a:ext>
                  </a:extLst>
                </a:gridCol>
                <a:gridCol w="2045973">
                  <a:extLst>
                    <a:ext uri="{9D8B030D-6E8A-4147-A177-3AD203B41FA5}">
                      <a16:colId xmlns:a16="http://schemas.microsoft.com/office/drawing/2014/main" val="1064164788"/>
                    </a:ext>
                  </a:extLst>
                </a:gridCol>
                <a:gridCol w="2045973">
                  <a:extLst>
                    <a:ext uri="{9D8B030D-6E8A-4147-A177-3AD203B41FA5}">
                      <a16:colId xmlns:a16="http://schemas.microsoft.com/office/drawing/2014/main" val="969902604"/>
                    </a:ext>
                  </a:extLst>
                </a:gridCol>
                <a:gridCol w="2045973">
                  <a:extLst>
                    <a:ext uri="{9D8B030D-6E8A-4147-A177-3AD203B41FA5}">
                      <a16:colId xmlns:a16="http://schemas.microsoft.com/office/drawing/2014/main" val="75648891"/>
                    </a:ext>
                  </a:extLst>
                </a:gridCol>
              </a:tblGrid>
              <a:tr h="458966">
                <a:tc>
                  <a:txBody>
                    <a:bodyPr/>
                    <a:lstStyle/>
                    <a:p>
                      <a:r>
                        <a:rPr lang="it-IT" dirty="0"/>
                        <a:t>anno</a:t>
                      </a:r>
                    </a:p>
                  </a:txBody>
                  <a:tcPr/>
                </a:tc>
                <a:tc>
                  <a:txBody>
                    <a:bodyPr/>
                    <a:lstStyle/>
                    <a:p>
                      <a:r>
                        <a:rPr lang="it-IT" dirty="0"/>
                        <a:t>Valore iniziale (A)</a:t>
                      </a:r>
                    </a:p>
                  </a:txBody>
                  <a:tcPr/>
                </a:tc>
                <a:tc>
                  <a:txBody>
                    <a:bodyPr/>
                    <a:lstStyle/>
                    <a:p>
                      <a:r>
                        <a:rPr lang="it-IT" sz="1600" dirty="0"/>
                        <a:t>Utilizzo credito (B)</a:t>
                      </a:r>
                    </a:p>
                  </a:txBody>
                  <a:tcPr/>
                </a:tc>
                <a:tc>
                  <a:txBody>
                    <a:bodyPr/>
                    <a:lstStyle/>
                    <a:p>
                      <a:r>
                        <a:rPr lang="it-IT" sz="1600" dirty="0"/>
                        <a:t>Proventi finanziari di competenza (C = 3,26% * A)</a:t>
                      </a:r>
                    </a:p>
                  </a:txBody>
                  <a:tcPr/>
                </a:tc>
                <a:tc>
                  <a:txBody>
                    <a:bodyPr/>
                    <a:lstStyle/>
                    <a:p>
                      <a:r>
                        <a:rPr lang="it-IT" sz="1600" dirty="0"/>
                        <a:t>Valore finale (D = A – B + C)</a:t>
                      </a:r>
                    </a:p>
                  </a:txBody>
                  <a:tcPr/>
                </a:tc>
                <a:extLst>
                  <a:ext uri="{0D108BD9-81ED-4DB2-BD59-A6C34878D82A}">
                    <a16:rowId xmlns:a16="http://schemas.microsoft.com/office/drawing/2014/main" val="2081307580"/>
                  </a:ext>
                </a:extLst>
              </a:tr>
              <a:tr h="325361">
                <a:tc>
                  <a:txBody>
                    <a:bodyPr/>
                    <a:lstStyle/>
                    <a:p>
                      <a:r>
                        <a:rPr lang="it-IT" dirty="0"/>
                        <a:t>2021</a:t>
                      </a:r>
                    </a:p>
                  </a:txBody>
                  <a:tcPr/>
                </a:tc>
                <a:tc>
                  <a:txBody>
                    <a:bodyPr/>
                    <a:lstStyle/>
                    <a:p>
                      <a:r>
                        <a:rPr lang="it-IT" dirty="0"/>
                        <a:t>100.000</a:t>
                      </a:r>
                    </a:p>
                  </a:txBody>
                  <a:tcPr/>
                </a:tc>
                <a:tc>
                  <a:txBody>
                    <a:bodyPr/>
                    <a:lstStyle/>
                    <a:p>
                      <a:endParaRPr lang="it-IT"/>
                    </a:p>
                  </a:txBody>
                  <a:tcPr/>
                </a:tc>
                <a:tc>
                  <a:txBody>
                    <a:bodyPr/>
                    <a:lstStyle/>
                    <a:p>
                      <a:endParaRPr lang="it-IT"/>
                    </a:p>
                  </a:txBody>
                  <a:tcPr/>
                </a:tc>
                <a:tc>
                  <a:txBody>
                    <a:bodyPr/>
                    <a:lstStyle/>
                    <a:p>
                      <a:endParaRPr lang="it-IT"/>
                    </a:p>
                  </a:txBody>
                  <a:tcPr/>
                </a:tc>
                <a:extLst>
                  <a:ext uri="{0D108BD9-81ED-4DB2-BD59-A6C34878D82A}">
                    <a16:rowId xmlns:a16="http://schemas.microsoft.com/office/drawing/2014/main" val="2821407780"/>
                  </a:ext>
                </a:extLst>
              </a:tr>
              <a:tr h="325361">
                <a:tc>
                  <a:txBody>
                    <a:bodyPr/>
                    <a:lstStyle/>
                    <a:p>
                      <a:r>
                        <a:rPr lang="it-IT" dirty="0"/>
                        <a:t>2022</a:t>
                      </a:r>
                    </a:p>
                  </a:txBody>
                  <a:tcPr/>
                </a:tc>
                <a:tc>
                  <a:txBody>
                    <a:bodyPr/>
                    <a:lstStyle/>
                    <a:p>
                      <a:r>
                        <a:rPr lang="it-IT" dirty="0"/>
                        <a:t>100.000</a:t>
                      </a:r>
                    </a:p>
                  </a:txBody>
                  <a:tcPr/>
                </a:tc>
                <a:tc>
                  <a:txBody>
                    <a:bodyPr/>
                    <a:lstStyle/>
                    <a:p>
                      <a:r>
                        <a:rPr lang="it-IT" dirty="0"/>
                        <a:t>22.000</a:t>
                      </a:r>
                    </a:p>
                  </a:txBody>
                  <a:tcPr/>
                </a:tc>
                <a:tc>
                  <a:txBody>
                    <a:bodyPr/>
                    <a:lstStyle/>
                    <a:p>
                      <a:r>
                        <a:rPr lang="it-IT" dirty="0"/>
                        <a:t>3.260</a:t>
                      </a:r>
                    </a:p>
                  </a:txBody>
                  <a:tcPr/>
                </a:tc>
                <a:tc>
                  <a:txBody>
                    <a:bodyPr/>
                    <a:lstStyle/>
                    <a:p>
                      <a:r>
                        <a:rPr lang="it-IT" dirty="0"/>
                        <a:t>81.260</a:t>
                      </a:r>
                    </a:p>
                  </a:txBody>
                  <a:tcPr/>
                </a:tc>
                <a:extLst>
                  <a:ext uri="{0D108BD9-81ED-4DB2-BD59-A6C34878D82A}">
                    <a16:rowId xmlns:a16="http://schemas.microsoft.com/office/drawing/2014/main" val="1429593685"/>
                  </a:ext>
                </a:extLst>
              </a:tr>
              <a:tr h="325361">
                <a:tc>
                  <a:txBody>
                    <a:bodyPr/>
                    <a:lstStyle/>
                    <a:p>
                      <a:r>
                        <a:rPr lang="it-IT" dirty="0"/>
                        <a:t>2023</a:t>
                      </a:r>
                    </a:p>
                  </a:txBody>
                  <a:tcPr/>
                </a:tc>
                <a:tc>
                  <a:txBody>
                    <a:bodyPr/>
                    <a:lstStyle/>
                    <a:p>
                      <a:r>
                        <a:rPr lang="it-IT" dirty="0"/>
                        <a:t>81.260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22.000</a:t>
                      </a:r>
                    </a:p>
                  </a:txBody>
                  <a:tcPr/>
                </a:tc>
                <a:tc>
                  <a:txBody>
                    <a:bodyPr/>
                    <a:lstStyle/>
                    <a:p>
                      <a:r>
                        <a:rPr lang="it-IT" dirty="0"/>
                        <a:t>2.649</a:t>
                      </a:r>
                    </a:p>
                  </a:txBody>
                  <a:tcPr/>
                </a:tc>
                <a:tc>
                  <a:txBody>
                    <a:bodyPr/>
                    <a:lstStyle/>
                    <a:p>
                      <a:r>
                        <a:rPr lang="it-IT" dirty="0"/>
                        <a:t>61.909</a:t>
                      </a:r>
                    </a:p>
                  </a:txBody>
                  <a:tcPr/>
                </a:tc>
                <a:extLst>
                  <a:ext uri="{0D108BD9-81ED-4DB2-BD59-A6C34878D82A}">
                    <a16:rowId xmlns:a16="http://schemas.microsoft.com/office/drawing/2014/main" val="1356875234"/>
                  </a:ext>
                </a:extLst>
              </a:tr>
              <a:tr h="325361">
                <a:tc>
                  <a:txBody>
                    <a:bodyPr/>
                    <a:lstStyle/>
                    <a:p>
                      <a:r>
                        <a:rPr lang="it-IT" dirty="0"/>
                        <a:t>2024</a:t>
                      </a:r>
                    </a:p>
                  </a:txBody>
                  <a:tcPr/>
                </a:tc>
                <a:tc>
                  <a:txBody>
                    <a:bodyPr/>
                    <a:lstStyle/>
                    <a:p>
                      <a:r>
                        <a:rPr lang="it-IT" dirty="0"/>
                        <a:t>61.909</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22.000</a:t>
                      </a:r>
                    </a:p>
                  </a:txBody>
                  <a:tcPr/>
                </a:tc>
                <a:tc>
                  <a:txBody>
                    <a:bodyPr/>
                    <a:lstStyle/>
                    <a:p>
                      <a:r>
                        <a:rPr lang="it-IT" dirty="0"/>
                        <a:t>2.018</a:t>
                      </a:r>
                    </a:p>
                  </a:txBody>
                  <a:tcPr/>
                </a:tc>
                <a:tc>
                  <a:txBody>
                    <a:bodyPr/>
                    <a:lstStyle/>
                    <a:p>
                      <a:r>
                        <a:rPr lang="it-IT" dirty="0"/>
                        <a:t>41.927</a:t>
                      </a:r>
                    </a:p>
                  </a:txBody>
                  <a:tcPr/>
                </a:tc>
                <a:extLst>
                  <a:ext uri="{0D108BD9-81ED-4DB2-BD59-A6C34878D82A}">
                    <a16:rowId xmlns:a16="http://schemas.microsoft.com/office/drawing/2014/main" val="3729076777"/>
                  </a:ext>
                </a:extLst>
              </a:tr>
              <a:tr h="325361">
                <a:tc>
                  <a:txBody>
                    <a:bodyPr/>
                    <a:lstStyle/>
                    <a:p>
                      <a:r>
                        <a:rPr lang="it-IT" dirty="0"/>
                        <a:t>2025</a:t>
                      </a:r>
                    </a:p>
                  </a:txBody>
                  <a:tcPr/>
                </a:tc>
                <a:tc>
                  <a:txBody>
                    <a:bodyPr/>
                    <a:lstStyle/>
                    <a:p>
                      <a:r>
                        <a:rPr lang="it-IT" dirty="0"/>
                        <a:t>41.927</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22.000</a:t>
                      </a:r>
                    </a:p>
                  </a:txBody>
                  <a:tcPr/>
                </a:tc>
                <a:tc>
                  <a:txBody>
                    <a:bodyPr/>
                    <a:lstStyle/>
                    <a:p>
                      <a:r>
                        <a:rPr lang="it-IT" dirty="0"/>
                        <a:t>1.367</a:t>
                      </a:r>
                    </a:p>
                  </a:txBody>
                  <a:tcPr/>
                </a:tc>
                <a:tc>
                  <a:txBody>
                    <a:bodyPr/>
                    <a:lstStyle/>
                    <a:p>
                      <a:r>
                        <a:rPr lang="it-IT" dirty="0"/>
                        <a:t>21.294</a:t>
                      </a:r>
                    </a:p>
                  </a:txBody>
                  <a:tcPr/>
                </a:tc>
                <a:extLst>
                  <a:ext uri="{0D108BD9-81ED-4DB2-BD59-A6C34878D82A}">
                    <a16:rowId xmlns:a16="http://schemas.microsoft.com/office/drawing/2014/main" val="275211580"/>
                  </a:ext>
                </a:extLst>
              </a:tr>
              <a:tr h="325361">
                <a:tc>
                  <a:txBody>
                    <a:bodyPr/>
                    <a:lstStyle/>
                    <a:p>
                      <a:r>
                        <a:rPr lang="it-IT" dirty="0"/>
                        <a:t>2026</a:t>
                      </a:r>
                    </a:p>
                  </a:txBody>
                  <a:tcPr/>
                </a:tc>
                <a:tc>
                  <a:txBody>
                    <a:bodyPr/>
                    <a:lstStyle/>
                    <a:p>
                      <a:r>
                        <a:rPr lang="it-IT" dirty="0"/>
                        <a:t>21.294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22.000</a:t>
                      </a:r>
                    </a:p>
                  </a:txBody>
                  <a:tcPr/>
                </a:tc>
                <a:tc>
                  <a:txBody>
                    <a:bodyPr/>
                    <a:lstStyle/>
                    <a:p>
                      <a:r>
                        <a:rPr lang="it-IT" dirty="0"/>
                        <a:t>706</a:t>
                      </a:r>
                    </a:p>
                  </a:txBody>
                  <a:tcPr/>
                </a:tc>
                <a:tc>
                  <a:txBody>
                    <a:bodyPr/>
                    <a:lstStyle/>
                    <a:p>
                      <a:r>
                        <a:rPr lang="it-IT" dirty="0"/>
                        <a:t>0</a:t>
                      </a:r>
                    </a:p>
                  </a:txBody>
                  <a:tcPr/>
                </a:tc>
                <a:extLst>
                  <a:ext uri="{0D108BD9-81ED-4DB2-BD59-A6C34878D82A}">
                    <a16:rowId xmlns:a16="http://schemas.microsoft.com/office/drawing/2014/main" val="1882734240"/>
                  </a:ext>
                </a:extLst>
              </a:tr>
              <a:tr h="325361">
                <a:tc>
                  <a:txBody>
                    <a:bodyPr/>
                    <a:lstStyle/>
                    <a:p>
                      <a:r>
                        <a:rPr lang="it-IT" dirty="0"/>
                        <a:t>TOTALE</a:t>
                      </a:r>
                    </a:p>
                  </a:txBody>
                  <a:tcPr/>
                </a:tc>
                <a:tc>
                  <a:txBody>
                    <a:bodyPr/>
                    <a:lstStyle/>
                    <a:p>
                      <a:endParaRPr lang="it-IT"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110.000</a:t>
                      </a:r>
                    </a:p>
                  </a:txBody>
                  <a:tcPr/>
                </a:tc>
                <a:tc>
                  <a:txBody>
                    <a:bodyPr/>
                    <a:lstStyle/>
                    <a:p>
                      <a:r>
                        <a:rPr lang="it-IT" dirty="0"/>
                        <a:t>10.000</a:t>
                      </a:r>
                    </a:p>
                  </a:txBody>
                  <a:tcPr/>
                </a:tc>
                <a:tc>
                  <a:txBody>
                    <a:bodyPr/>
                    <a:lstStyle/>
                    <a:p>
                      <a:endParaRPr lang="it-IT" dirty="0"/>
                    </a:p>
                  </a:txBody>
                  <a:tcPr/>
                </a:tc>
                <a:extLst>
                  <a:ext uri="{0D108BD9-81ED-4DB2-BD59-A6C34878D82A}">
                    <a16:rowId xmlns:a16="http://schemas.microsoft.com/office/drawing/2014/main" val="688649256"/>
                  </a:ext>
                </a:extLst>
              </a:tr>
            </a:tbl>
          </a:graphicData>
        </a:graphic>
      </p:graphicFrame>
      <p:sp>
        <p:nvSpPr>
          <p:cNvPr id="4" name="Segnaposto testo 3">
            <a:extLst>
              <a:ext uri="{FF2B5EF4-FFF2-40B4-BE49-F238E27FC236}">
                <a16:creationId xmlns:a16="http://schemas.microsoft.com/office/drawing/2014/main" id="{1FC7430E-9031-4576-99A0-1C60E688FBCF}"/>
              </a:ext>
            </a:extLst>
          </p:cNvPr>
          <p:cNvSpPr>
            <a:spLocks noGrp="1"/>
          </p:cNvSpPr>
          <p:nvPr>
            <p:ph type="body" sz="half" idx="2"/>
          </p:nvPr>
        </p:nvSpPr>
        <p:spPr>
          <a:xfrm>
            <a:off x="684211" y="3678153"/>
            <a:ext cx="8854071" cy="2569127"/>
          </a:xfrm>
        </p:spPr>
        <p:txBody>
          <a:bodyPr>
            <a:normAutofit fontScale="77500" lnSpcReduction="20000"/>
          </a:bodyPr>
          <a:lstStyle/>
          <a:p>
            <a:r>
              <a:rPr lang="it-IT" dirty="0"/>
              <a:t>Compensazione del credito</a:t>
            </a:r>
          </a:p>
          <a:p>
            <a:r>
              <a:rPr lang="it-IT" dirty="0"/>
              <a:t>____________________________	31/12/2022 ______________________</a:t>
            </a:r>
          </a:p>
          <a:p>
            <a:r>
              <a:rPr lang="it-IT" dirty="0"/>
              <a:t>Debiti tributari								22.000</a:t>
            </a:r>
          </a:p>
          <a:p>
            <a:r>
              <a:rPr lang="it-IT" dirty="0"/>
              <a:t>Credito tributario										22.000</a:t>
            </a:r>
          </a:p>
          <a:p>
            <a:endParaRPr lang="it-IT" dirty="0"/>
          </a:p>
          <a:p>
            <a:r>
              <a:rPr lang="it-IT" dirty="0"/>
              <a:t>Iscrizione degli interessi attivi impliciti</a:t>
            </a:r>
          </a:p>
          <a:p>
            <a:r>
              <a:rPr lang="it-IT" dirty="0"/>
              <a:t>____________________________	31/12/2022 ______________________</a:t>
            </a:r>
          </a:p>
          <a:p>
            <a:r>
              <a:rPr lang="it-IT" dirty="0"/>
              <a:t>Credito tributario 							3.260</a:t>
            </a:r>
          </a:p>
          <a:p>
            <a:r>
              <a:rPr lang="it-IT" dirty="0"/>
              <a:t>Proventi finanziari										3.260</a:t>
            </a:r>
          </a:p>
          <a:p>
            <a:endParaRPr lang="it-IT" dirty="0"/>
          </a:p>
        </p:txBody>
      </p:sp>
    </p:spTree>
    <p:extLst>
      <p:ext uri="{BB962C8B-B14F-4D97-AF65-F5344CB8AC3E}">
        <p14:creationId xmlns:p14="http://schemas.microsoft.com/office/powerpoint/2010/main" val="30637642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69B8FF-A0FD-49D7-9E33-BDD05B0B6BAF}"/>
              </a:ext>
            </a:extLst>
          </p:cNvPr>
          <p:cNvSpPr>
            <a:spLocks noGrp="1"/>
          </p:cNvSpPr>
          <p:nvPr>
            <p:ph type="title"/>
          </p:nvPr>
        </p:nvSpPr>
        <p:spPr>
          <a:xfrm>
            <a:off x="684212" y="5620624"/>
            <a:ext cx="8534400" cy="617056"/>
          </a:xfrm>
        </p:spPr>
        <p:txBody>
          <a:bodyPr>
            <a:normAutofit fontScale="90000"/>
          </a:bodyPr>
          <a:lstStyle/>
          <a:p>
            <a:pPr algn="ctr"/>
            <a:r>
              <a:rPr lang="it-IT" dirty="0"/>
              <a:t>Cessione del credito</a:t>
            </a:r>
          </a:p>
        </p:txBody>
      </p:sp>
      <p:sp>
        <p:nvSpPr>
          <p:cNvPr id="3" name="Segnaposto contenuto 2">
            <a:extLst>
              <a:ext uri="{FF2B5EF4-FFF2-40B4-BE49-F238E27FC236}">
                <a16:creationId xmlns:a16="http://schemas.microsoft.com/office/drawing/2014/main" id="{5105A1DD-1CBE-4EE2-BE89-A4E90405AFF9}"/>
              </a:ext>
            </a:extLst>
          </p:cNvPr>
          <p:cNvSpPr>
            <a:spLocks noGrp="1"/>
          </p:cNvSpPr>
          <p:nvPr>
            <p:ph idx="1"/>
          </p:nvPr>
        </p:nvSpPr>
        <p:spPr>
          <a:xfrm>
            <a:off x="684212" y="685800"/>
            <a:ext cx="8534400" cy="4565708"/>
          </a:xfrm>
        </p:spPr>
        <p:txBody>
          <a:bodyPr/>
          <a:lstStyle/>
          <a:p>
            <a:pPr algn="just"/>
            <a:r>
              <a:rPr lang="it-IT" dirty="0"/>
              <a:t>Nel bilancio della società cedente, la differenza tra il corrispettivo pattuito per il credito tributario ceduto ed il valore contabile risultante in bilancio al momento della cessione deve essere iscritto nel C. E. come onere o provento finanziario.</a:t>
            </a:r>
          </a:p>
          <a:p>
            <a:pPr algn="just"/>
            <a:r>
              <a:rPr lang="it-IT" dirty="0"/>
              <a:t>Pertanto, avremo la classificazione nella sezione finanziaria del C. E.:</a:t>
            </a:r>
          </a:p>
          <a:p>
            <a:r>
              <a:rPr lang="it-IT" dirty="0"/>
              <a:t>- C. 16 d) Proventi diversi dai precedenti</a:t>
            </a:r>
          </a:p>
          <a:p>
            <a:r>
              <a:rPr lang="it-IT" dirty="0"/>
              <a:t>- C. 17) Interessi ed altri oneri finanziari</a:t>
            </a:r>
          </a:p>
        </p:txBody>
      </p:sp>
    </p:spTree>
    <p:extLst>
      <p:ext uri="{BB962C8B-B14F-4D97-AF65-F5344CB8AC3E}">
        <p14:creationId xmlns:p14="http://schemas.microsoft.com/office/powerpoint/2010/main" val="16956191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D960F7-B516-409A-8F95-633946CEA1B0}"/>
              </a:ext>
            </a:extLst>
          </p:cNvPr>
          <p:cNvSpPr>
            <a:spLocks noGrp="1"/>
          </p:cNvSpPr>
          <p:nvPr>
            <p:ph type="title"/>
          </p:nvPr>
        </p:nvSpPr>
        <p:spPr>
          <a:xfrm>
            <a:off x="742935" y="5981350"/>
            <a:ext cx="8534400" cy="365387"/>
          </a:xfrm>
        </p:spPr>
        <p:txBody>
          <a:bodyPr>
            <a:normAutofit fontScale="90000"/>
          </a:bodyPr>
          <a:lstStyle/>
          <a:p>
            <a:pPr algn="ctr"/>
            <a:r>
              <a:rPr lang="it-IT" dirty="0"/>
              <a:t>Cessione del credito</a:t>
            </a:r>
          </a:p>
        </p:txBody>
      </p:sp>
      <p:sp>
        <p:nvSpPr>
          <p:cNvPr id="3" name="Segnaposto contenuto 2">
            <a:extLst>
              <a:ext uri="{FF2B5EF4-FFF2-40B4-BE49-F238E27FC236}">
                <a16:creationId xmlns:a16="http://schemas.microsoft.com/office/drawing/2014/main" id="{E98B80FD-AADF-4B2E-8FFF-26D613D36ED0}"/>
              </a:ext>
            </a:extLst>
          </p:cNvPr>
          <p:cNvSpPr>
            <a:spLocks noGrp="1"/>
          </p:cNvSpPr>
          <p:nvPr>
            <p:ph idx="1"/>
          </p:nvPr>
        </p:nvSpPr>
        <p:spPr>
          <a:xfrm>
            <a:off x="684211" y="260059"/>
            <a:ext cx="9164463" cy="5587068"/>
          </a:xfrm>
        </p:spPr>
        <p:txBody>
          <a:bodyPr>
            <a:normAutofit lnSpcReduction="10000"/>
          </a:bodyPr>
          <a:lstStyle/>
          <a:p>
            <a:r>
              <a:rPr lang="it-IT" dirty="0"/>
              <a:t>Lapenta Srl vanta un credito tributario di 110.000 (110%) a fronte di un investimento agevolato:</a:t>
            </a:r>
          </a:p>
          <a:p>
            <a:r>
              <a:rPr lang="it-IT" dirty="0"/>
              <a:t>1) cessione del credito ad un valore di € 95.000</a:t>
            </a:r>
          </a:p>
          <a:p>
            <a:r>
              <a:rPr lang="it-IT" dirty="0"/>
              <a:t>2) cessione del credito ad un valore di € 105.000</a:t>
            </a:r>
          </a:p>
          <a:p>
            <a:r>
              <a:rPr lang="it-IT" dirty="0"/>
              <a:t>RILEVAZIONE INIZIALE</a:t>
            </a:r>
          </a:p>
          <a:p>
            <a:r>
              <a:rPr lang="it-IT" dirty="0"/>
              <a:t>____________________________	31/12/2021 ______________________</a:t>
            </a:r>
          </a:p>
          <a:p>
            <a:r>
              <a:rPr lang="it-IT" dirty="0"/>
              <a:t>Lavori di ristrutturazione						100.000</a:t>
            </a:r>
          </a:p>
          <a:p>
            <a:r>
              <a:rPr lang="it-IT" dirty="0"/>
              <a:t>IVA ns credito								  10.000</a:t>
            </a:r>
          </a:p>
          <a:p>
            <a:r>
              <a:rPr lang="it-IT" dirty="0"/>
              <a:t>Fornitori													110.000</a:t>
            </a:r>
          </a:p>
          <a:p>
            <a:endParaRPr lang="it-IT" dirty="0"/>
          </a:p>
          <a:p>
            <a:r>
              <a:rPr lang="it-IT" dirty="0"/>
              <a:t>____________________________	31/12/2021 ______________________</a:t>
            </a:r>
          </a:p>
          <a:p>
            <a:r>
              <a:rPr lang="it-IT" dirty="0"/>
              <a:t>Fornitori										110.000</a:t>
            </a:r>
          </a:p>
          <a:p>
            <a:r>
              <a:rPr lang="it-IT" dirty="0"/>
              <a:t>Banca c/c												110.000</a:t>
            </a:r>
          </a:p>
          <a:p>
            <a:endParaRPr lang="it-IT" dirty="0"/>
          </a:p>
        </p:txBody>
      </p:sp>
    </p:spTree>
    <p:extLst>
      <p:ext uri="{BB962C8B-B14F-4D97-AF65-F5344CB8AC3E}">
        <p14:creationId xmlns:p14="http://schemas.microsoft.com/office/powerpoint/2010/main" val="27418560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EC2921-7562-4BDA-9058-1CF965EEFA39}"/>
              </a:ext>
            </a:extLst>
          </p:cNvPr>
          <p:cNvSpPr>
            <a:spLocks noGrp="1"/>
          </p:cNvSpPr>
          <p:nvPr>
            <p:ph type="title"/>
          </p:nvPr>
        </p:nvSpPr>
        <p:spPr>
          <a:xfrm>
            <a:off x="684212" y="5670958"/>
            <a:ext cx="8534400" cy="323441"/>
          </a:xfrm>
        </p:spPr>
        <p:txBody>
          <a:bodyPr>
            <a:normAutofit fontScale="90000"/>
          </a:bodyPr>
          <a:lstStyle/>
          <a:p>
            <a:pPr algn="ctr"/>
            <a:r>
              <a:rPr lang="it-IT" sz="2400" dirty="0"/>
              <a:t>Cessione del credito</a:t>
            </a:r>
            <a:endParaRPr lang="it-IT" sz="2200" dirty="0"/>
          </a:p>
        </p:txBody>
      </p:sp>
      <p:sp>
        <p:nvSpPr>
          <p:cNvPr id="3" name="Segnaposto contenuto 2">
            <a:extLst>
              <a:ext uri="{FF2B5EF4-FFF2-40B4-BE49-F238E27FC236}">
                <a16:creationId xmlns:a16="http://schemas.microsoft.com/office/drawing/2014/main" id="{8618EDB4-491D-4CE0-91CE-316F03F18561}"/>
              </a:ext>
            </a:extLst>
          </p:cNvPr>
          <p:cNvSpPr>
            <a:spLocks noGrp="1"/>
          </p:cNvSpPr>
          <p:nvPr>
            <p:ph idx="1"/>
          </p:nvPr>
        </p:nvSpPr>
        <p:spPr>
          <a:xfrm>
            <a:off x="684212" y="685800"/>
            <a:ext cx="8534400" cy="4985158"/>
          </a:xfrm>
        </p:spPr>
        <p:txBody>
          <a:bodyPr/>
          <a:lstStyle/>
          <a:p>
            <a:r>
              <a:rPr lang="it-IT" dirty="0"/>
              <a:t>RILEVAZIONE INIZIALE</a:t>
            </a:r>
          </a:p>
          <a:p>
            <a:r>
              <a:rPr lang="it-IT" dirty="0"/>
              <a:t>Iscrizione del credito tributario al suo valore attuale</a:t>
            </a:r>
          </a:p>
          <a:p>
            <a:r>
              <a:rPr lang="it-IT" dirty="0"/>
              <a:t> ____________________________	31/12/2021 ______________________</a:t>
            </a:r>
          </a:p>
          <a:p>
            <a:r>
              <a:rPr lang="it-IT" dirty="0"/>
              <a:t>Credito tributario							100.000</a:t>
            </a:r>
          </a:p>
          <a:p>
            <a:r>
              <a:rPr lang="it-IT" dirty="0"/>
              <a:t>Contributo in c/impianti									100.000</a:t>
            </a:r>
          </a:p>
          <a:p>
            <a:r>
              <a:rPr lang="it-IT" dirty="0"/>
              <a:t>____________________________	31/12/2021 ______________________</a:t>
            </a:r>
          </a:p>
          <a:p>
            <a:r>
              <a:rPr lang="it-IT" dirty="0"/>
              <a:t>Contributo in c/impianti 					100.000</a:t>
            </a:r>
          </a:p>
          <a:p>
            <a:r>
              <a:rPr lang="it-IT" dirty="0"/>
              <a:t>Lavori di ristrutturazione										100.000</a:t>
            </a:r>
          </a:p>
          <a:p>
            <a:endParaRPr lang="it-IT" dirty="0"/>
          </a:p>
        </p:txBody>
      </p:sp>
    </p:spTree>
    <p:extLst>
      <p:ext uri="{BB962C8B-B14F-4D97-AF65-F5344CB8AC3E}">
        <p14:creationId xmlns:p14="http://schemas.microsoft.com/office/powerpoint/2010/main" val="32096301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96390D-32E4-46C7-A12D-DCBDF8642939}"/>
              </a:ext>
            </a:extLst>
          </p:cNvPr>
          <p:cNvSpPr>
            <a:spLocks noGrp="1"/>
          </p:cNvSpPr>
          <p:nvPr>
            <p:ph type="title"/>
          </p:nvPr>
        </p:nvSpPr>
        <p:spPr>
          <a:xfrm>
            <a:off x="684212" y="5754848"/>
            <a:ext cx="8534400" cy="482832"/>
          </a:xfrm>
        </p:spPr>
        <p:txBody>
          <a:bodyPr>
            <a:normAutofit fontScale="90000"/>
          </a:bodyPr>
          <a:lstStyle/>
          <a:p>
            <a:pPr algn="ctr"/>
            <a:r>
              <a:rPr lang="it-IT" sz="3600" dirty="0"/>
              <a:t>Cessione del credito</a:t>
            </a:r>
            <a:endParaRPr lang="it-IT" dirty="0"/>
          </a:p>
        </p:txBody>
      </p:sp>
      <p:sp>
        <p:nvSpPr>
          <p:cNvPr id="3" name="Segnaposto contenuto 2">
            <a:extLst>
              <a:ext uri="{FF2B5EF4-FFF2-40B4-BE49-F238E27FC236}">
                <a16:creationId xmlns:a16="http://schemas.microsoft.com/office/drawing/2014/main" id="{B230E619-360E-49A3-BF7F-D4F69AB51A55}"/>
              </a:ext>
            </a:extLst>
          </p:cNvPr>
          <p:cNvSpPr>
            <a:spLocks noGrp="1"/>
          </p:cNvSpPr>
          <p:nvPr>
            <p:ph idx="1"/>
          </p:nvPr>
        </p:nvSpPr>
        <p:spPr>
          <a:xfrm>
            <a:off x="684212" y="478172"/>
            <a:ext cx="8534400" cy="5150841"/>
          </a:xfrm>
        </p:spPr>
        <p:txBody>
          <a:bodyPr>
            <a:normAutofit/>
          </a:bodyPr>
          <a:lstStyle/>
          <a:p>
            <a:r>
              <a:rPr lang="it-IT" dirty="0"/>
              <a:t>Ipotesi 1</a:t>
            </a:r>
          </a:p>
          <a:p>
            <a:r>
              <a:rPr lang="it-IT" dirty="0"/>
              <a:t>____________________________	31/12/2021 ______________________</a:t>
            </a:r>
          </a:p>
          <a:p>
            <a:r>
              <a:rPr lang="it-IT" dirty="0"/>
              <a:t>Banca c/c									95.000</a:t>
            </a:r>
          </a:p>
          <a:p>
            <a:r>
              <a:rPr lang="it-IT" dirty="0"/>
              <a:t>Oneri finanziari								  5.000</a:t>
            </a:r>
          </a:p>
          <a:p>
            <a:r>
              <a:rPr lang="it-IT" dirty="0"/>
              <a:t>Credito tributario											100.000</a:t>
            </a:r>
          </a:p>
          <a:p>
            <a:endParaRPr lang="it-IT" dirty="0"/>
          </a:p>
          <a:p>
            <a:r>
              <a:rPr lang="it-IT" dirty="0"/>
              <a:t>Ipotesi 2</a:t>
            </a:r>
          </a:p>
          <a:p>
            <a:r>
              <a:rPr lang="it-IT" dirty="0"/>
              <a:t>____________________________	31/12/2021 ______________________</a:t>
            </a:r>
          </a:p>
          <a:p>
            <a:r>
              <a:rPr lang="it-IT" dirty="0"/>
              <a:t>Banca c/c									105.000</a:t>
            </a:r>
          </a:p>
          <a:p>
            <a:r>
              <a:rPr lang="it-IT" dirty="0"/>
              <a:t>Proventi finanziari							  				    5.000</a:t>
            </a:r>
          </a:p>
          <a:p>
            <a:r>
              <a:rPr lang="it-IT" dirty="0"/>
              <a:t>Credito tributario											100.000</a:t>
            </a:r>
          </a:p>
          <a:p>
            <a:endParaRPr lang="it-IT" dirty="0"/>
          </a:p>
        </p:txBody>
      </p:sp>
    </p:spTree>
    <p:extLst>
      <p:ext uri="{BB962C8B-B14F-4D97-AF65-F5344CB8AC3E}">
        <p14:creationId xmlns:p14="http://schemas.microsoft.com/office/powerpoint/2010/main" val="3543694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1F1781-E66F-4924-8B39-DEAF3B33AE38}"/>
              </a:ext>
            </a:extLst>
          </p:cNvPr>
          <p:cNvSpPr>
            <a:spLocks noGrp="1"/>
          </p:cNvSpPr>
          <p:nvPr>
            <p:ph type="title"/>
          </p:nvPr>
        </p:nvSpPr>
        <p:spPr>
          <a:xfrm>
            <a:off x="684212" y="5310231"/>
            <a:ext cx="8534400" cy="684168"/>
          </a:xfrm>
        </p:spPr>
        <p:txBody>
          <a:bodyPr>
            <a:normAutofit fontScale="90000"/>
          </a:bodyPr>
          <a:lstStyle/>
          <a:p>
            <a:pPr algn="ctr"/>
            <a:r>
              <a:rPr lang="it-IT" sz="2400" dirty="0"/>
              <a:t>Disposizione temporanee in materia di riduzione del capitale sociale</a:t>
            </a:r>
          </a:p>
        </p:txBody>
      </p:sp>
      <p:sp>
        <p:nvSpPr>
          <p:cNvPr id="3" name="Segnaposto contenuto 2">
            <a:extLst>
              <a:ext uri="{FF2B5EF4-FFF2-40B4-BE49-F238E27FC236}">
                <a16:creationId xmlns:a16="http://schemas.microsoft.com/office/drawing/2014/main" id="{7FE94337-D643-4E3E-840E-E0A1B479F39E}"/>
              </a:ext>
            </a:extLst>
          </p:cNvPr>
          <p:cNvSpPr>
            <a:spLocks noGrp="1"/>
          </p:cNvSpPr>
          <p:nvPr>
            <p:ph idx="1"/>
          </p:nvPr>
        </p:nvSpPr>
        <p:spPr>
          <a:xfrm>
            <a:off x="684212" y="310394"/>
            <a:ext cx="8534400" cy="4915948"/>
          </a:xfrm>
        </p:spPr>
        <p:txBody>
          <a:bodyPr>
            <a:normAutofit lnSpcReduction="10000"/>
          </a:bodyPr>
          <a:lstStyle/>
          <a:p>
            <a:pPr algn="just"/>
            <a:r>
              <a:rPr lang="it-IT" dirty="0"/>
              <a:t>3. Nelle ipotesi previste dagli articoli 2447 o 2482-ter del codice civile </a:t>
            </a:r>
            <a:r>
              <a:rPr lang="it-IT" b="1" dirty="0"/>
              <a:t>l'assemblea convocata senza indugio dagli amministratori</a:t>
            </a:r>
            <a:r>
              <a:rPr lang="it-IT" dirty="0"/>
              <a:t>, in alternativa all'immediata riduzione del capitale e al contemporaneo aumento del medesimo a una cifra non inferiore al minimo legale, può deliberare di </a:t>
            </a:r>
            <a:r>
              <a:rPr lang="it-IT" b="1" dirty="0"/>
              <a:t>rinviare tali decisioni alla chiusura dell'esercizio di cui al comma 2</a:t>
            </a:r>
            <a:r>
              <a:rPr lang="it-IT" dirty="0"/>
              <a:t>. L'assemblea che approva il bilancio di tale esercizio deve procedere alle deliberazioni di cui agli articoli 2447 o 2482-ter del codice civile. Fino alla data di tale assemblea </a:t>
            </a:r>
            <a:r>
              <a:rPr lang="it-IT" b="1" dirty="0"/>
              <a:t>non opera la causa di scioglimento della società per riduzione o perdita del capitale sociale</a:t>
            </a:r>
            <a:r>
              <a:rPr lang="it-IT" dirty="0"/>
              <a:t> di cui agli articoli 2484, primo comma, numero 4), e 2545-duodecies del codice civile. </a:t>
            </a:r>
          </a:p>
          <a:p>
            <a:pPr algn="just"/>
            <a:r>
              <a:rPr lang="it-IT" dirty="0"/>
              <a:t>4. Le perdite di cui ai commi da 1 a 3 devono essere </a:t>
            </a:r>
            <a:r>
              <a:rPr lang="it-IT" b="1" dirty="0"/>
              <a:t>distintamente indicate nella nota integrativa </a:t>
            </a:r>
            <a:r>
              <a:rPr lang="it-IT" dirty="0"/>
              <a:t>con specificazione, in appositi prospetti, della loro origine nonché delle movimentazioni intervenute nell'esercizio. </a:t>
            </a:r>
          </a:p>
        </p:txBody>
      </p:sp>
    </p:spTree>
    <p:extLst>
      <p:ext uri="{BB962C8B-B14F-4D97-AF65-F5344CB8AC3E}">
        <p14:creationId xmlns:p14="http://schemas.microsoft.com/office/powerpoint/2010/main" val="2578999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847166-AFD9-4CDF-AF45-90F69A7E22E7}"/>
              </a:ext>
            </a:extLst>
          </p:cNvPr>
          <p:cNvSpPr>
            <a:spLocks noGrp="1"/>
          </p:cNvSpPr>
          <p:nvPr>
            <p:ph type="title"/>
          </p:nvPr>
        </p:nvSpPr>
        <p:spPr>
          <a:xfrm>
            <a:off x="684212" y="5951756"/>
            <a:ext cx="8534400" cy="440887"/>
          </a:xfrm>
        </p:spPr>
        <p:txBody>
          <a:bodyPr>
            <a:normAutofit fontScale="90000"/>
          </a:bodyPr>
          <a:lstStyle/>
          <a:p>
            <a:pPr algn="ctr"/>
            <a:r>
              <a:rPr lang="it-IT" dirty="0"/>
              <a:t>Bilancio abbreviato</a:t>
            </a:r>
          </a:p>
        </p:txBody>
      </p:sp>
      <p:sp>
        <p:nvSpPr>
          <p:cNvPr id="3" name="Segnaposto contenuto 2">
            <a:extLst>
              <a:ext uri="{FF2B5EF4-FFF2-40B4-BE49-F238E27FC236}">
                <a16:creationId xmlns:a16="http://schemas.microsoft.com/office/drawing/2014/main" id="{4F408546-4006-46FD-BB35-EBED0B728CE6}"/>
              </a:ext>
            </a:extLst>
          </p:cNvPr>
          <p:cNvSpPr>
            <a:spLocks noGrp="1"/>
          </p:cNvSpPr>
          <p:nvPr>
            <p:ph idx="1"/>
          </p:nvPr>
        </p:nvSpPr>
        <p:spPr>
          <a:xfrm>
            <a:off x="684212" y="685800"/>
            <a:ext cx="8534400" cy="5060659"/>
          </a:xfrm>
        </p:spPr>
        <p:txBody>
          <a:bodyPr/>
          <a:lstStyle/>
          <a:p>
            <a:r>
              <a:rPr lang="it-IT" dirty="0"/>
              <a:t>L’OIC precisa che la società committente:</a:t>
            </a:r>
          </a:p>
          <a:p>
            <a:r>
              <a:rPr lang="it-IT" dirty="0"/>
              <a:t>Rileva il credito tributario al suo valore nominale;</a:t>
            </a:r>
          </a:p>
          <a:p>
            <a:pPr algn="just"/>
            <a:r>
              <a:rPr lang="it-IT" dirty="0"/>
              <a:t>Rileva un risconto passivo pari alla differenza tra il costo sostenuto per l’investimento edilizio ed il valore nominale del credito;</a:t>
            </a:r>
          </a:p>
          <a:p>
            <a:pPr algn="just"/>
            <a:r>
              <a:rPr lang="it-IT" dirty="0"/>
              <a:t>Il risconto passivo deve essere imputato a C. E. per competenza sulla base del periodo in cui l’impresa committente utilizza la detrazione fiscale o quando cede il credito.</a:t>
            </a:r>
          </a:p>
          <a:p>
            <a:pPr algn="just"/>
            <a:r>
              <a:rPr lang="it-IT" dirty="0"/>
              <a:t>Nel caso di utilizzo da parte dell’impresa del credito in compensazione, il provento finanziario sarà rilevato per un importo costante lungo il periodo di tempo di utilizzo della detrazione fiscale (nel caso del superbonus 110%, pertanto, in cinque anni).</a:t>
            </a:r>
          </a:p>
        </p:txBody>
      </p:sp>
    </p:spTree>
    <p:extLst>
      <p:ext uri="{BB962C8B-B14F-4D97-AF65-F5344CB8AC3E}">
        <p14:creationId xmlns:p14="http://schemas.microsoft.com/office/powerpoint/2010/main" val="228351931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A208A8-B027-4A23-9A1F-6BFDCCF630E9}"/>
              </a:ext>
            </a:extLst>
          </p:cNvPr>
          <p:cNvSpPr>
            <a:spLocks noGrp="1"/>
          </p:cNvSpPr>
          <p:nvPr>
            <p:ph type="title"/>
          </p:nvPr>
        </p:nvSpPr>
        <p:spPr>
          <a:xfrm>
            <a:off x="684212" y="5746459"/>
            <a:ext cx="8534400" cy="575111"/>
          </a:xfrm>
        </p:spPr>
        <p:txBody>
          <a:bodyPr>
            <a:normAutofit/>
          </a:bodyPr>
          <a:lstStyle/>
          <a:p>
            <a:pPr algn="ctr"/>
            <a:r>
              <a:rPr lang="it-IT" sz="2600" dirty="0"/>
              <a:t>Bilancio abbreviato – detrazione fiscale</a:t>
            </a:r>
          </a:p>
        </p:txBody>
      </p:sp>
      <p:sp>
        <p:nvSpPr>
          <p:cNvPr id="3" name="Segnaposto contenuto 2">
            <a:extLst>
              <a:ext uri="{FF2B5EF4-FFF2-40B4-BE49-F238E27FC236}">
                <a16:creationId xmlns:a16="http://schemas.microsoft.com/office/drawing/2014/main" id="{4BBCB070-1B59-4DEE-B33B-B6B1778B435B}"/>
              </a:ext>
            </a:extLst>
          </p:cNvPr>
          <p:cNvSpPr>
            <a:spLocks noGrp="1"/>
          </p:cNvSpPr>
          <p:nvPr>
            <p:ph idx="1"/>
          </p:nvPr>
        </p:nvSpPr>
        <p:spPr>
          <a:xfrm>
            <a:off x="684211" y="327171"/>
            <a:ext cx="8996683" cy="5251507"/>
          </a:xfrm>
        </p:spPr>
        <p:txBody>
          <a:bodyPr>
            <a:normAutofit/>
          </a:bodyPr>
          <a:lstStyle/>
          <a:p>
            <a:pPr algn="just"/>
            <a:r>
              <a:rPr lang="it-IT" dirty="0"/>
              <a:t>Lapenta Srl (committente dei lavori) vanta un credito tributario di 110.000 (110%) a fronte dell’investimento agevolato</a:t>
            </a:r>
          </a:p>
          <a:p>
            <a:r>
              <a:rPr lang="it-IT" dirty="0"/>
              <a:t>RILEVAZIONE INIZIALE</a:t>
            </a:r>
          </a:p>
          <a:p>
            <a:r>
              <a:rPr lang="it-IT" dirty="0"/>
              <a:t>____________________________	31/12/2021 ______________________</a:t>
            </a:r>
          </a:p>
          <a:p>
            <a:r>
              <a:rPr lang="it-IT" dirty="0"/>
              <a:t>Lavori di ristrutturazione						100.000</a:t>
            </a:r>
          </a:p>
          <a:p>
            <a:r>
              <a:rPr lang="it-IT" dirty="0"/>
              <a:t>IVA ns credito								  10.000</a:t>
            </a:r>
          </a:p>
          <a:p>
            <a:r>
              <a:rPr lang="it-IT" dirty="0"/>
              <a:t>Fornitori													110.000</a:t>
            </a:r>
          </a:p>
          <a:p>
            <a:endParaRPr lang="it-IT" dirty="0"/>
          </a:p>
          <a:p>
            <a:r>
              <a:rPr lang="it-IT" dirty="0"/>
              <a:t>____________________________	31/12/2021 ______________________</a:t>
            </a:r>
          </a:p>
          <a:p>
            <a:r>
              <a:rPr lang="it-IT" dirty="0"/>
              <a:t>Fornitori										110.000</a:t>
            </a:r>
          </a:p>
          <a:p>
            <a:r>
              <a:rPr lang="it-IT" dirty="0"/>
              <a:t>Banca c/c												110.000</a:t>
            </a:r>
          </a:p>
          <a:p>
            <a:endParaRPr lang="it-IT" dirty="0"/>
          </a:p>
        </p:txBody>
      </p:sp>
    </p:spTree>
    <p:extLst>
      <p:ext uri="{BB962C8B-B14F-4D97-AF65-F5344CB8AC3E}">
        <p14:creationId xmlns:p14="http://schemas.microsoft.com/office/powerpoint/2010/main" val="34097327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5021BD-AC0F-4D8C-A6CD-168B02E9CC56}"/>
              </a:ext>
            </a:extLst>
          </p:cNvPr>
          <p:cNvSpPr>
            <a:spLocks noGrp="1"/>
          </p:cNvSpPr>
          <p:nvPr>
            <p:ph type="title"/>
          </p:nvPr>
        </p:nvSpPr>
        <p:spPr>
          <a:xfrm>
            <a:off x="684212" y="5385732"/>
            <a:ext cx="8534400" cy="608667"/>
          </a:xfrm>
        </p:spPr>
        <p:txBody>
          <a:bodyPr>
            <a:normAutofit/>
          </a:bodyPr>
          <a:lstStyle/>
          <a:p>
            <a:pPr algn="ctr"/>
            <a:r>
              <a:rPr lang="it-IT" sz="2600" dirty="0"/>
              <a:t>Bilancio abbreviato – detrazione fiscale</a:t>
            </a:r>
          </a:p>
        </p:txBody>
      </p:sp>
      <p:sp>
        <p:nvSpPr>
          <p:cNvPr id="3" name="Segnaposto contenuto 2">
            <a:extLst>
              <a:ext uri="{FF2B5EF4-FFF2-40B4-BE49-F238E27FC236}">
                <a16:creationId xmlns:a16="http://schemas.microsoft.com/office/drawing/2014/main" id="{9CB78FFA-1398-47D5-85D1-203D0D392741}"/>
              </a:ext>
            </a:extLst>
          </p:cNvPr>
          <p:cNvSpPr>
            <a:spLocks noGrp="1"/>
          </p:cNvSpPr>
          <p:nvPr>
            <p:ph idx="1"/>
          </p:nvPr>
        </p:nvSpPr>
        <p:spPr>
          <a:xfrm>
            <a:off x="684212" y="685800"/>
            <a:ext cx="8534400" cy="4699932"/>
          </a:xfrm>
        </p:spPr>
        <p:txBody>
          <a:bodyPr/>
          <a:lstStyle/>
          <a:p>
            <a:r>
              <a:rPr lang="it-IT" dirty="0"/>
              <a:t>RILEVAZIONE INIZIALE</a:t>
            </a:r>
          </a:p>
          <a:p>
            <a:pPr algn="just"/>
            <a:r>
              <a:rPr lang="it-IT" dirty="0"/>
              <a:t>Iscrizione del credito tributario e rilevazione del contributo in conto impianti del valore di € 100.000</a:t>
            </a:r>
          </a:p>
          <a:p>
            <a:r>
              <a:rPr lang="it-IT" dirty="0"/>
              <a:t> ____________________________	31/12/2021 ______________________</a:t>
            </a:r>
          </a:p>
          <a:p>
            <a:r>
              <a:rPr lang="it-IT" dirty="0"/>
              <a:t>Credito tributario							110.000</a:t>
            </a:r>
          </a:p>
          <a:p>
            <a:r>
              <a:rPr lang="it-IT" dirty="0"/>
              <a:t>Contributo in c/impianti									100.000</a:t>
            </a:r>
          </a:p>
          <a:p>
            <a:r>
              <a:rPr lang="it-IT" dirty="0"/>
              <a:t>Risconti passivi												10.000</a:t>
            </a:r>
          </a:p>
        </p:txBody>
      </p:sp>
    </p:spTree>
    <p:extLst>
      <p:ext uri="{BB962C8B-B14F-4D97-AF65-F5344CB8AC3E}">
        <p14:creationId xmlns:p14="http://schemas.microsoft.com/office/powerpoint/2010/main" val="5189232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5112DB-C2D9-4442-BE1E-3FDA603874F7}"/>
              </a:ext>
            </a:extLst>
          </p:cNvPr>
          <p:cNvSpPr>
            <a:spLocks noGrp="1"/>
          </p:cNvSpPr>
          <p:nvPr>
            <p:ph type="title"/>
          </p:nvPr>
        </p:nvSpPr>
        <p:spPr>
          <a:xfrm>
            <a:off x="545284" y="6172199"/>
            <a:ext cx="10125512" cy="482367"/>
          </a:xfrm>
        </p:spPr>
        <p:txBody>
          <a:bodyPr/>
          <a:lstStyle/>
          <a:p>
            <a:pPr algn="ctr"/>
            <a:r>
              <a:rPr lang="it-IT" dirty="0"/>
              <a:t>Bilancio abbreviato – detrazione fiscale</a:t>
            </a:r>
          </a:p>
        </p:txBody>
      </p:sp>
      <p:graphicFrame>
        <p:nvGraphicFramePr>
          <p:cNvPr id="5" name="Tabella 5">
            <a:extLst>
              <a:ext uri="{FF2B5EF4-FFF2-40B4-BE49-F238E27FC236}">
                <a16:creationId xmlns:a16="http://schemas.microsoft.com/office/drawing/2014/main" id="{D5C4EF7D-DBA9-43C7-B9B9-3DCAF402C1E7}"/>
              </a:ext>
            </a:extLst>
          </p:cNvPr>
          <p:cNvGraphicFramePr>
            <a:graphicFrameLocks noGrp="1"/>
          </p:cNvGraphicFramePr>
          <p:nvPr>
            <p:ph idx="1"/>
            <p:extLst>
              <p:ext uri="{D42A27DB-BD31-4B8C-83A1-F6EECF244321}">
                <p14:modId xmlns:p14="http://schemas.microsoft.com/office/powerpoint/2010/main" val="794621733"/>
              </p:ext>
            </p:extLst>
          </p:nvPr>
        </p:nvGraphicFramePr>
        <p:xfrm>
          <a:off x="684211" y="94376"/>
          <a:ext cx="10229865" cy="3474720"/>
        </p:xfrm>
        <a:graphic>
          <a:graphicData uri="http://schemas.openxmlformats.org/drawingml/2006/table">
            <a:tbl>
              <a:tblPr firstRow="1" bandRow="1">
                <a:tableStyleId>{5C22544A-7EE6-4342-B048-85BDC9FD1C3A}</a:tableStyleId>
              </a:tblPr>
              <a:tblGrid>
                <a:gridCol w="2045973">
                  <a:extLst>
                    <a:ext uri="{9D8B030D-6E8A-4147-A177-3AD203B41FA5}">
                      <a16:colId xmlns:a16="http://schemas.microsoft.com/office/drawing/2014/main" val="2903978036"/>
                    </a:ext>
                  </a:extLst>
                </a:gridCol>
                <a:gridCol w="2045973">
                  <a:extLst>
                    <a:ext uri="{9D8B030D-6E8A-4147-A177-3AD203B41FA5}">
                      <a16:colId xmlns:a16="http://schemas.microsoft.com/office/drawing/2014/main" val="3854331884"/>
                    </a:ext>
                  </a:extLst>
                </a:gridCol>
                <a:gridCol w="2045973">
                  <a:extLst>
                    <a:ext uri="{9D8B030D-6E8A-4147-A177-3AD203B41FA5}">
                      <a16:colId xmlns:a16="http://schemas.microsoft.com/office/drawing/2014/main" val="1064164788"/>
                    </a:ext>
                  </a:extLst>
                </a:gridCol>
                <a:gridCol w="2045973">
                  <a:extLst>
                    <a:ext uri="{9D8B030D-6E8A-4147-A177-3AD203B41FA5}">
                      <a16:colId xmlns:a16="http://schemas.microsoft.com/office/drawing/2014/main" val="969902604"/>
                    </a:ext>
                  </a:extLst>
                </a:gridCol>
                <a:gridCol w="2045973">
                  <a:extLst>
                    <a:ext uri="{9D8B030D-6E8A-4147-A177-3AD203B41FA5}">
                      <a16:colId xmlns:a16="http://schemas.microsoft.com/office/drawing/2014/main" val="75648891"/>
                    </a:ext>
                  </a:extLst>
                </a:gridCol>
              </a:tblGrid>
              <a:tr h="458966">
                <a:tc>
                  <a:txBody>
                    <a:bodyPr/>
                    <a:lstStyle/>
                    <a:p>
                      <a:r>
                        <a:rPr lang="it-IT" dirty="0"/>
                        <a:t>anno</a:t>
                      </a:r>
                    </a:p>
                  </a:txBody>
                  <a:tcPr/>
                </a:tc>
                <a:tc>
                  <a:txBody>
                    <a:bodyPr/>
                    <a:lstStyle/>
                    <a:p>
                      <a:r>
                        <a:rPr lang="it-IT" dirty="0"/>
                        <a:t>Valore iniziale</a:t>
                      </a:r>
                    </a:p>
                  </a:txBody>
                  <a:tcPr/>
                </a:tc>
                <a:tc>
                  <a:txBody>
                    <a:bodyPr/>
                    <a:lstStyle/>
                    <a:p>
                      <a:r>
                        <a:rPr lang="it-IT" dirty="0"/>
                        <a:t>Utilizzo credito</a:t>
                      </a:r>
                    </a:p>
                  </a:txBody>
                  <a:tcPr/>
                </a:tc>
                <a:tc>
                  <a:txBody>
                    <a:bodyPr/>
                    <a:lstStyle/>
                    <a:p>
                      <a:r>
                        <a:rPr lang="it-IT" dirty="0"/>
                        <a:t>Proventi finanziari di competenza</a:t>
                      </a:r>
                    </a:p>
                  </a:txBody>
                  <a:tcPr/>
                </a:tc>
                <a:tc>
                  <a:txBody>
                    <a:bodyPr/>
                    <a:lstStyle/>
                    <a:p>
                      <a:r>
                        <a:rPr lang="it-IT" dirty="0"/>
                        <a:t>Valore finale</a:t>
                      </a:r>
                    </a:p>
                  </a:txBody>
                  <a:tcPr/>
                </a:tc>
                <a:extLst>
                  <a:ext uri="{0D108BD9-81ED-4DB2-BD59-A6C34878D82A}">
                    <a16:rowId xmlns:a16="http://schemas.microsoft.com/office/drawing/2014/main" val="2081307580"/>
                  </a:ext>
                </a:extLst>
              </a:tr>
              <a:tr h="325361">
                <a:tc>
                  <a:txBody>
                    <a:bodyPr/>
                    <a:lstStyle/>
                    <a:p>
                      <a:r>
                        <a:rPr lang="it-IT" dirty="0"/>
                        <a:t>2021</a:t>
                      </a:r>
                    </a:p>
                  </a:txBody>
                  <a:tcPr/>
                </a:tc>
                <a:tc>
                  <a:txBody>
                    <a:bodyPr/>
                    <a:lstStyle/>
                    <a:p>
                      <a:r>
                        <a:rPr lang="it-IT" dirty="0"/>
                        <a:t>110.000</a:t>
                      </a:r>
                    </a:p>
                  </a:txBody>
                  <a:tcPr/>
                </a:tc>
                <a:tc>
                  <a:txBody>
                    <a:bodyPr/>
                    <a:lstStyle/>
                    <a:p>
                      <a:endParaRPr lang="it-IT"/>
                    </a:p>
                  </a:txBody>
                  <a:tcPr/>
                </a:tc>
                <a:tc>
                  <a:txBody>
                    <a:bodyPr/>
                    <a:lstStyle/>
                    <a:p>
                      <a:endParaRPr lang="it-IT"/>
                    </a:p>
                  </a:txBody>
                  <a:tcPr/>
                </a:tc>
                <a:tc>
                  <a:txBody>
                    <a:bodyPr/>
                    <a:lstStyle/>
                    <a:p>
                      <a:endParaRPr lang="it-IT"/>
                    </a:p>
                  </a:txBody>
                  <a:tcPr/>
                </a:tc>
                <a:extLst>
                  <a:ext uri="{0D108BD9-81ED-4DB2-BD59-A6C34878D82A}">
                    <a16:rowId xmlns:a16="http://schemas.microsoft.com/office/drawing/2014/main" val="2821407780"/>
                  </a:ext>
                </a:extLst>
              </a:tr>
              <a:tr h="325361">
                <a:tc>
                  <a:txBody>
                    <a:bodyPr/>
                    <a:lstStyle/>
                    <a:p>
                      <a:r>
                        <a:rPr lang="it-IT" dirty="0"/>
                        <a:t>2022</a:t>
                      </a:r>
                    </a:p>
                  </a:txBody>
                  <a:tcPr/>
                </a:tc>
                <a:tc>
                  <a:txBody>
                    <a:bodyPr/>
                    <a:lstStyle/>
                    <a:p>
                      <a:r>
                        <a:rPr lang="it-IT" dirty="0"/>
                        <a:t>110.000</a:t>
                      </a:r>
                    </a:p>
                  </a:txBody>
                  <a:tcPr/>
                </a:tc>
                <a:tc>
                  <a:txBody>
                    <a:bodyPr/>
                    <a:lstStyle/>
                    <a:p>
                      <a:r>
                        <a:rPr lang="it-IT" dirty="0"/>
                        <a:t>22.000</a:t>
                      </a:r>
                    </a:p>
                  </a:txBody>
                  <a:tcPr/>
                </a:tc>
                <a:tc>
                  <a:txBody>
                    <a:bodyPr/>
                    <a:lstStyle/>
                    <a:p>
                      <a:r>
                        <a:rPr lang="it-IT" dirty="0"/>
                        <a:t>2.000</a:t>
                      </a:r>
                    </a:p>
                  </a:txBody>
                  <a:tcPr/>
                </a:tc>
                <a:tc>
                  <a:txBody>
                    <a:bodyPr/>
                    <a:lstStyle/>
                    <a:p>
                      <a:r>
                        <a:rPr lang="it-IT" dirty="0"/>
                        <a:t>88.000</a:t>
                      </a:r>
                    </a:p>
                  </a:txBody>
                  <a:tcPr/>
                </a:tc>
                <a:extLst>
                  <a:ext uri="{0D108BD9-81ED-4DB2-BD59-A6C34878D82A}">
                    <a16:rowId xmlns:a16="http://schemas.microsoft.com/office/drawing/2014/main" val="1429593685"/>
                  </a:ext>
                </a:extLst>
              </a:tr>
              <a:tr h="325361">
                <a:tc>
                  <a:txBody>
                    <a:bodyPr/>
                    <a:lstStyle/>
                    <a:p>
                      <a:r>
                        <a:rPr lang="it-IT" dirty="0"/>
                        <a:t>2023</a:t>
                      </a:r>
                    </a:p>
                  </a:txBody>
                  <a:tcPr/>
                </a:tc>
                <a:tc>
                  <a:txBody>
                    <a:bodyPr/>
                    <a:lstStyle/>
                    <a:p>
                      <a:r>
                        <a:rPr lang="it-IT" dirty="0"/>
                        <a:t>88.000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22.000</a:t>
                      </a:r>
                    </a:p>
                  </a:txBody>
                  <a:tcPr/>
                </a:tc>
                <a:tc>
                  <a:txBody>
                    <a:bodyPr/>
                    <a:lstStyle/>
                    <a:p>
                      <a:r>
                        <a:rPr lang="it-IT" dirty="0"/>
                        <a:t>2.000</a:t>
                      </a:r>
                    </a:p>
                  </a:txBody>
                  <a:tcPr/>
                </a:tc>
                <a:tc>
                  <a:txBody>
                    <a:bodyPr/>
                    <a:lstStyle/>
                    <a:p>
                      <a:r>
                        <a:rPr lang="it-IT" dirty="0"/>
                        <a:t>66.000</a:t>
                      </a:r>
                    </a:p>
                  </a:txBody>
                  <a:tcPr/>
                </a:tc>
                <a:extLst>
                  <a:ext uri="{0D108BD9-81ED-4DB2-BD59-A6C34878D82A}">
                    <a16:rowId xmlns:a16="http://schemas.microsoft.com/office/drawing/2014/main" val="1356875234"/>
                  </a:ext>
                </a:extLst>
              </a:tr>
              <a:tr h="325361">
                <a:tc>
                  <a:txBody>
                    <a:bodyPr/>
                    <a:lstStyle/>
                    <a:p>
                      <a:r>
                        <a:rPr lang="it-IT" dirty="0"/>
                        <a:t>2024</a:t>
                      </a:r>
                    </a:p>
                  </a:txBody>
                  <a:tcPr/>
                </a:tc>
                <a:tc>
                  <a:txBody>
                    <a:bodyPr/>
                    <a:lstStyle/>
                    <a:p>
                      <a:r>
                        <a:rPr lang="it-IT" dirty="0"/>
                        <a:t>66.000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22.000</a:t>
                      </a:r>
                    </a:p>
                  </a:txBody>
                  <a:tcPr/>
                </a:tc>
                <a:tc>
                  <a:txBody>
                    <a:bodyPr/>
                    <a:lstStyle/>
                    <a:p>
                      <a:r>
                        <a:rPr lang="it-IT" dirty="0"/>
                        <a:t>2.000</a:t>
                      </a:r>
                    </a:p>
                  </a:txBody>
                  <a:tcPr/>
                </a:tc>
                <a:tc>
                  <a:txBody>
                    <a:bodyPr/>
                    <a:lstStyle/>
                    <a:p>
                      <a:r>
                        <a:rPr lang="it-IT" dirty="0"/>
                        <a:t>44.000</a:t>
                      </a:r>
                    </a:p>
                  </a:txBody>
                  <a:tcPr/>
                </a:tc>
                <a:extLst>
                  <a:ext uri="{0D108BD9-81ED-4DB2-BD59-A6C34878D82A}">
                    <a16:rowId xmlns:a16="http://schemas.microsoft.com/office/drawing/2014/main" val="3729076777"/>
                  </a:ext>
                </a:extLst>
              </a:tr>
              <a:tr h="325361">
                <a:tc>
                  <a:txBody>
                    <a:bodyPr/>
                    <a:lstStyle/>
                    <a:p>
                      <a:r>
                        <a:rPr lang="it-IT" dirty="0"/>
                        <a:t>2025</a:t>
                      </a:r>
                    </a:p>
                  </a:txBody>
                  <a:tcPr/>
                </a:tc>
                <a:tc>
                  <a:txBody>
                    <a:bodyPr/>
                    <a:lstStyle/>
                    <a:p>
                      <a:r>
                        <a:rPr lang="it-IT" dirty="0"/>
                        <a:t>44.000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22.000</a:t>
                      </a:r>
                    </a:p>
                  </a:txBody>
                  <a:tcPr/>
                </a:tc>
                <a:tc>
                  <a:txBody>
                    <a:bodyPr/>
                    <a:lstStyle/>
                    <a:p>
                      <a:r>
                        <a:rPr lang="it-IT" dirty="0"/>
                        <a:t>2.000</a:t>
                      </a:r>
                    </a:p>
                  </a:txBody>
                  <a:tcPr/>
                </a:tc>
                <a:tc>
                  <a:txBody>
                    <a:bodyPr/>
                    <a:lstStyle/>
                    <a:p>
                      <a:r>
                        <a:rPr lang="it-IT" dirty="0"/>
                        <a:t>22.000</a:t>
                      </a:r>
                    </a:p>
                  </a:txBody>
                  <a:tcPr/>
                </a:tc>
                <a:extLst>
                  <a:ext uri="{0D108BD9-81ED-4DB2-BD59-A6C34878D82A}">
                    <a16:rowId xmlns:a16="http://schemas.microsoft.com/office/drawing/2014/main" val="275211580"/>
                  </a:ext>
                </a:extLst>
              </a:tr>
              <a:tr h="325361">
                <a:tc>
                  <a:txBody>
                    <a:bodyPr/>
                    <a:lstStyle/>
                    <a:p>
                      <a:r>
                        <a:rPr lang="it-IT" dirty="0"/>
                        <a:t>2026</a:t>
                      </a:r>
                    </a:p>
                  </a:txBody>
                  <a:tcPr/>
                </a:tc>
                <a:tc>
                  <a:txBody>
                    <a:bodyPr/>
                    <a:lstStyle/>
                    <a:p>
                      <a:r>
                        <a:rPr lang="it-IT" dirty="0"/>
                        <a:t>22.000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22.000</a:t>
                      </a:r>
                    </a:p>
                  </a:txBody>
                  <a:tcPr/>
                </a:tc>
                <a:tc>
                  <a:txBody>
                    <a:bodyPr/>
                    <a:lstStyle/>
                    <a:p>
                      <a:r>
                        <a:rPr lang="it-IT" dirty="0"/>
                        <a:t>2.000</a:t>
                      </a:r>
                    </a:p>
                  </a:txBody>
                  <a:tcPr/>
                </a:tc>
                <a:tc>
                  <a:txBody>
                    <a:bodyPr/>
                    <a:lstStyle/>
                    <a:p>
                      <a:r>
                        <a:rPr lang="it-IT" dirty="0"/>
                        <a:t>0</a:t>
                      </a:r>
                    </a:p>
                  </a:txBody>
                  <a:tcPr/>
                </a:tc>
                <a:extLst>
                  <a:ext uri="{0D108BD9-81ED-4DB2-BD59-A6C34878D82A}">
                    <a16:rowId xmlns:a16="http://schemas.microsoft.com/office/drawing/2014/main" val="1882734240"/>
                  </a:ext>
                </a:extLst>
              </a:tr>
              <a:tr h="325361">
                <a:tc>
                  <a:txBody>
                    <a:bodyPr/>
                    <a:lstStyle/>
                    <a:p>
                      <a:r>
                        <a:rPr lang="it-IT" dirty="0"/>
                        <a:t>TOTALE</a:t>
                      </a:r>
                    </a:p>
                  </a:txBody>
                  <a:tcPr/>
                </a:tc>
                <a:tc>
                  <a:txBody>
                    <a:bodyPr/>
                    <a:lstStyle/>
                    <a:p>
                      <a:endParaRPr lang="it-IT"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110.000</a:t>
                      </a:r>
                    </a:p>
                  </a:txBody>
                  <a:tcPr/>
                </a:tc>
                <a:tc>
                  <a:txBody>
                    <a:bodyPr/>
                    <a:lstStyle/>
                    <a:p>
                      <a:r>
                        <a:rPr lang="it-IT" dirty="0"/>
                        <a:t>10.000</a:t>
                      </a:r>
                    </a:p>
                  </a:txBody>
                  <a:tcPr/>
                </a:tc>
                <a:tc>
                  <a:txBody>
                    <a:bodyPr/>
                    <a:lstStyle/>
                    <a:p>
                      <a:endParaRPr lang="it-IT" dirty="0"/>
                    </a:p>
                  </a:txBody>
                  <a:tcPr/>
                </a:tc>
                <a:extLst>
                  <a:ext uri="{0D108BD9-81ED-4DB2-BD59-A6C34878D82A}">
                    <a16:rowId xmlns:a16="http://schemas.microsoft.com/office/drawing/2014/main" val="688649256"/>
                  </a:ext>
                </a:extLst>
              </a:tr>
            </a:tbl>
          </a:graphicData>
        </a:graphic>
      </p:graphicFrame>
      <p:sp>
        <p:nvSpPr>
          <p:cNvPr id="4" name="Segnaposto testo 3">
            <a:extLst>
              <a:ext uri="{FF2B5EF4-FFF2-40B4-BE49-F238E27FC236}">
                <a16:creationId xmlns:a16="http://schemas.microsoft.com/office/drawing/2014/main" id="{1FC7430E-9031-4576-99A0-1C60E688FBCF}"/>
              </a:ext>
            </a:extLst>
          </p:cNvPr>
          <p:cNvSpPr>
            <a:spLocks noGrp="1"/>
          </p:cNvSpPr>
          <p:nvPr>
            <p:ph type="body" sz="half" idx="2"/>
          </p:nvPr>
        </p:nvSpPr>
        <p:spPr>
          <a:xfrm>
            <a:off x="684211" y="3678153"/>
            <a:ext cx="8854071" cy="2569127"/>
          </a:xfrm>
        </p:spPr>
        <p:txBody>
          <a:bodyPr>
            <a:normAutofit fontScale="77500" lnSpcReduction="20000"/>
          </a:bodyPr>
          <a:lstStyle/>
          <a:p>
            <a:r>
              <a:rPr lang="it-IT" dirty="0"/>
              <a:t>Compensazione del credito</a:t>
            </a:r>
          </a:p>
          <a:p>
            <a:r>
              <a:rPr lang="it-IT" dirty="0"/>
              <a:t>____________________________	31/12/2022 ______________________</a:t>
            </a:r>
          </a:p>
          <a:p>
            <a:r>
              <a:rPr lang="it-IT" dirty="0"/>
              <a:t>Debiti tributari								22.000</a:t>
            </a:r>
          </a:p>
          <a:p>
            <a:r>
              <a:rPr lang="it-IT" dirty="0"/>
              <a:t>Credito tributario										22.000</a:t>
            </a:r>
          </a:p>
          <a:p>
            <a:endParaRPr lang="it-IT" dirty="0"/>
          </a:p>
          <a:p>
            <a:r>
              <a:rPr lang="it-IT" dirty="0"/>
              <a:t>Iscrizione degli interessi attivi impliciti</a:t>
            </a:r>
          </a:p>
          <a:p>
            <a:r>
              <a:rPr lang="it-IT" dirty="0"/>
              <a:t>____________________________	31/12/2022 ______________________</a:t>
            </a:r>
          </a:p>
          <a:p>
            <a:r>
              <a:rPr lang="it-IT" dirty="0"/>
              <a:t>Risconti passivi 							2.000</a:t>
            </a:r>
          </a:p>
          <a:p>
            <a:r>
              <a:rPr lang="it-IT" dirty="0"/>
              <a:t>Proventi finanziari										2.000</a:t>
            </a:r>
          </a:p>
          <a:p>
            <a:endParaRPr lang="it-IT" dirty="0"/>
          </a:p>
        </p:txBody>
      </p:sp>
    </p:spTree>
    <p:extLst>
      <p:ext uri="{BB962C8B-B14F-4D97-AF65-F5344CB8AC3E}">
        <p14:creationId xmlns:p14="http://schemas.microsoft.com/office/powerpoint/2010/main" val="40566201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EC478F-2259-4543-BCC2-94B6746A0E82}"/>
              </a:ext>
            </a:extLst>
          </p:cNvPr>
          <p:cNvSpPr>
            <a:spLocks noGrp="1"/>
          </p:cNvSpPr>
          <p:nvPr>
            <p:ph type="title"/>
          </p:nvPr>
        </p:nvSpPr>
        <p:spPr>
          <a:xfrm>
            <a:off x="759713" y="5964107"/>
            <a:ext cx="8534400" cy="533166"/>
          </a:xfrm>
        </p:spPr>
        <p:txBody>
          <a:bodyPr>
            <a:normAutofit/>
          </a:bodyPr>
          <a:lstStyle/>
          <a:p>
            <a:r>
              <a:rPr lang="it-IT" sz="2600" dirty="0"/>
              <a:t>Bilancio abbreviato – sconto in fattura</a:t>
            </a:r>
          </a:p>
        </p:txBody>
      </p:sp>
      <p:sp>
        <p:nvSpPr>
          <p:cNvPr id="3" name="Segnaposto contenuto 2">
            <a:extLst>
              <a:ext uri="{FF2B5EF4-FFF2-40B4-BE49-F238E27FC236}">
                <a16:creationId xmlns:a16="http://schemas.microsoft.com/office/drawing/2014/main" id="{26C98B21-34C3-4E58-A4FC-9B61E87B6AC7}"/>
              </a:ext>
            </a:extLst>
          </p:cNvPr>
          <p:cNvSpPr>
            <a:spLocks noGrp="1"/>
          </p:cNvSpPr>
          <p:nvPr>
            <p:ph idx="1"/>
          </p:nvPr>
        </p:nvSpPr>
        <p:spPr>
          <a:xfrm>
            <a:off x="684212" y="360727"/>
            <a:ext cx="8534400" cy="5368954"/>
          </a:xfrm>
        </p:spPr>
        <p:txBody>
          <a:bodyPr>
            <a:normAutofit fontScale="85000" lnSpcReduction="20000"/>
          </a:bodyPr>
          <a:lstStyle/>
          <a:p>
            <a:pPr algn="just"/>
            <a:r>
              <a:rPr lang="it-IT" dirty="0"/>
              <a:t>L’impresa Lapenta applica uno sconto in fattura in favore dell’impresa Penna pari ad € 100.000 (totale fattura € 110.000) ed il credito tributario viene utilizzato direttamente da Lapenta, in compensazione con i propri debiti tributari per 5 anni.</a:t>
            </a:r>
          </a:p>
          <a:p>
            <a:r>
              <a:rPr lang="it-IT" dirty="0"/>
              <a:t>RILEVAZIONE INIZIALE</a:t>
            </a:r>
          </a:p>
          <a:p>
            <a:r>
              <a:rPr lang="it-IT" dirty="0"/>
              <a:t>____________________________	31/12/2021 ______________________</a:t>
            </a:r>
          </a:p>
          <a:p>
            <a:r>
              <a:rPr lang="it-IT" dirty="0"/>
              <a:t>Crediti v/clienti								110.000</a:t>
            </a:r>
          </a:p>
          <a:p>
            <a:r>
              <a:rPr lang="it-IT" dirty="0"/>
              <a:t>IVA ns debito								  			10.000</a:t>
            </a:r>
          </a:p>
          <a:p>
            <a:r>
              <a:rPr lang="it-IT" dirty="0"/>
              <a:t>Ricavi													100.000</a:t>
            </a:r>
          </a:p>
          <a:p>
            <a:endParaRPr lang="it-IT" dirty="0"/>
          </a:p>
          <a:p>
            <a:r>
              <a:rPr lang="it-IT" dirty="0"/>
              <a:t>Applicazione sconto in fattura</a:t>
            </a:r>
          </a:p>
          <a:p>
            <a:r>
              <a:rPr lang="it-IT" dirty="0"/>
              <a:t>____________________________	31/12/2021 ______________________</a:t>
            </a:r>
          </a:p>
          <a:p>
            <a:r>
              <a:rPr lang="it-IT" dirty="0"/>
              <a:t>Crediti tributari								110.000</a:t>
            </a:r>
          </a:p>
          <a:p>
            <a:r>
              <a:rPr lang="it-IT" dirty="0"/>
              <a:t>Banca c/c								  10.000</a:t>
            </a:r>
          </a:p>
          <a:p>
            <a:r>
              <a:rPr lang="it-IT" dirty="0"/>
              <a:t>Crediti v/clienti											110.000</a:t>
            </a:r>
          </a:p>
          <a:p>
            <a:r>
              <a:rPr lang="it-IT" dirty="0"/>
              <a:t>Risconti passivi												 10.000</a:t>
            </a:r>
          </a:p>
          <a:p>
            <a:endParaRPr lang="it-IT" dirty="0"/>
          </a:p>
        </p:txBody>
      </p:sp>
    </p:spTree>
    <p:extLst>
      <p:ext uri="{BB962C8B-B14F-4D97-AF65-F5344CB8AC3E}">
        <p14:creationId xmlns:p14="http://schemas.microsoft.com/office/powerpoint/2010/main" val="131283268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5112DB-C2D9-4442-BE1E-3FDA603874F7}"/>
              </a:ext>
            </a:extLst>
          </p:cNvPr>
          <p:cNvSpPr>
            <a:spLocks noGrp="1"/>
          </p:cNvSpPr>
          <p:nvPr>
            <p:ph type="title"/>
          </p:nvPr>
        </p:nvSpPr>
        <p:spPr>
          <a:xfrm>
            <a:off x="545284" y="6172199"/>
            <a:ext cx="10125512" cy="482367"/>
          </a:xfrm>
        </p:spPr>
        <p:txBody>
          <a:bodyPr/>
          <a:lstStyle/>
          <a:p>
            <a:pPr algn="ctr"/>
            <a:r>
              <a:rPr lang="it-IT" dirty="0"/>
              <a:t>Sconto in fattura</a:t>
            </a:r>
          </a:p>
        </p:txBody>
      </p:sp>
      <p:graphicFrame>
        <p:nvGraphicFramePr>
          <p:cNvPr id="5" name="Tabella 5">
            <a:extLst>
              <a:ext uri="{FF2B5EF4-FFF2-40B4-BE49-F238E27FC236}">
                <a16:creationId xmlns:a16="http://schemas.microsoft.com/office/drawing/2014/main" id="{D5C4EF7D-DBA9-43C7-B9B9-3DCAF402C1E7}"/>
              </a:ext>
            </a:extLst>
          </p:cNvPr>
          <p:cNvGraphicFramePr>
            <a:graphicFrameLocks noGrp="1"/>
          </p:cNvGraphicFramePr>
          <p:nvPr>
            <p:ph idx="1"/>
            <p:extLst>
              <p:ext uri="{D42A27DB-BD31-4B8C-83A1-F6EECF244321}">
                <p14:modId xmlns:p14="http://schemas.microsoft.com/office/powerpoint/2010/main" val="3834463730"/>
              </p:ext>
            </p:extLst>
          </p:nvPr>
        </p:nvGraphicFramePr>
        <p:xfrm>
          <a:off x="684211" y="94376"/>
          <a:ext cx="10229865" cy="3383280"/>
        </p:xfrm>
        <a:graphic>
          <a:graphicData uri="http://schemas.openxmlformats.org/drawingml/2006/table">
            <a:tbl>
              <a:tblPr firstRow="1" bandRow="1">
                <a:tableStyleId>{5C22544A-7EE6-4342-B048-85BDC9FD1C3A}</a:tableStyleId>
              </a:tblPr>
              <a:tblGrid>
                <a:gridCol w="2045973">
                  <a:extLst>
                    <a:ext uri="{9D8B030D-6E8A-4147-A177-3AD203B41FA5}">
                      <a16:colId xmlns:a16="http://schemas.microsoft.com/office/drawing/2014/main" val="2903978036"/>
                    </a:ext>
                  </a:extLst>
                </a:gridCol>
                <a:gridCol w="2045973">
                  <a:extLst>
                    <a:ext uri="{9D8B030D-6E8A-4147-A177-3AD203B41FA5}">
                      <a16:colId xmlns:a16="http://schemas.microsoft.com/office/drawing/2014/main" val="3854331884"/>
                    </a:ext>
                  </a:extLst>
                </a:gridCol>
                <a:gridCol w="2045973">
                  <a:extLst>
                    <a:ext uri="{9D8B030D-6E8A-4147-A177-3AD203B41FA5}">
                      <a16:colId xmlns:a16="http://schemas.microsoft.com/office/drawing/2014/main" val="1064164788"/>
                    </a:ext>
                  </a:extLst>
                </a:gridCol>
                <a:gridCol w="2045973">
                  <a:extLst>
                    <a:ext uri="{9D8B030D-6E8A-4147-A177-3AD203B41FA5}">
                      <a16:colId xmlns:a16="http://schemas.microsoft.com/office/drawing/2014/main" val="969902604"/>
                    </a:ext>
                  </a:extLst>
                </a:gridCol>
                <a:gridCol w="2045973">
                  <a:extLst>
                    <a:ext uri="{9D8B030D-6E8A-4147-A177-3AD203B41FA5}">
                      <a16:colId xmlns:a16="http://schemas.microsoft.com/office/drawing/2014/main" val="75648891"/>
                    </a:ext>
                  </a:extLst>
                </a:gridCol>
              </a:tblGrid>
              <a:tr h="458966">
                <a:tc>
                  <a:txBody>
                    <a:bodyPr/>
                    <a:lstStyle/>
                    <a:p>
                      <a:r>
                        <a:rPr lang="it-IT" dirty="0"/>
                        <a:t>anno</a:t>
                      </a:r>
                    </a:p>
                  </a:txBody>
                  <a:tcPr/>
                </a:tc>
                <a:tc>
                  <a:txBody>
                    <a:bodyPr/>
                    <a:lstStyle/>
                    <a:p>
                      <a:r>
                        <a:rPr lang="it-IT" dirty="0"/>
                        <a:t>Valore iniziale (A)</a:t>
                      </a:r>
                    </a:p>
                  </a:txBody>
                  <a:tcPr/>
                </a:tc>
                <a:tc>
                  <a:txBody>
                    <a:bodyPr/>
                    <a:lstStyle/>
                    <a:p>
                      <a:r>
                        <a:rPr lang="it-IT" sz="1600" dirty="0"/>
                        <a:t>Utilizzo credito (B)</a:t>
                      </a:r>
                    </a:p>
                  </a:txBody>
                  <a:tcPr/>
                </a:tc>
                <a:tc>
                  <a:txBody>
                    <a:bodyPr/>
                    <a:lstStyle/>
                    <a:p>
                      <a:r>
                        <a:rPr lang="it-IT" sz="1600" dirty="0"/>
                        <a:t>Proventi finanziari di competenza (C)</a:t>
                      </a:r>
                    </a:p>
                  </a:txBody>
                  <a:tcPr/>
                </a:tc>
                <a:tc>
                  <a:txBody>
                    <a:bodyPr/>
                    <a:lstStyle/>
                    <a:p>
                      <a:r>
                        <a:rPr lang="it-IT" sz="1600" dirty="0"/>
                        <a:t>Valore finale (D = A – B + C)</a:t>
                      </a:r>
                    </a:p>
                  </a:txBody>
                  <a:tcPr/>
                </a:tc>
                <a:extLst>
                  <a:ext uri="{0D108BD9-81ED-4DB2-BD59-A6C34878D82A}">
                    <a16:rowId xmlns:a16="http://schemas.microsoft.com/office/drawing/2014/main" val="2081307580"/>
                  </a:ext>
                </a:extLst>
              </a:tr>
              <a:tr h="325361">
                <a:tc>
                  <a:txBody>
                    <a:bodyPr/>
                    <a:lstStyle/>
                    <a:p>
                      <a:r>
                        <a:rPr lang="it-IT" dirty="0"/>
                        <a:t>2021</a:t>
                      </a:r>
                    </a:p>
                  </a:txBody>
                  <a:tcPr/>
                </a:tc>
                <a:tc>
                  <a:txBody>
                    <a:bodyPr/>
                    <a:lstStyle/>
                    <a:p>
                      <a:r>
                        <a:rPr lang="it-IT" dirty="0"/>
                        <a:t>100.000</a:t>
                      </a:r>
                    </a:p>
                  </a:txBody>
                  <a:tcPr/>
                </a:tc>
                <a:tc>
                  <a:txBody>
                    <a:bodyPr/>
                    <a:lstStyle/>
                    <a:p>
                      <a:endParaRPr lang="it-IT"/>
                    </a:p>
                  </a:txBody>
                  <a:tcPr/>
                </a:tc>
                <a:tc>
                  <a:txBody>
                    <a:bodyPr/>
                    <a:lstStyle/>
                    <a:p>
                      <a:endParaRPr lang="it-IT"/>
                    </a:p>
                  </a:txBody>
                  <a:tcPr/>
                </a:tc>
                <a:tc>
                  <a:txBody>
                    <a:bodyPr/>
                    <a:lstStyle/>
                    <a:p>
                      <a:endParaRPr lang="it-IT"/>
                    </a:p>
                  </a:txBody>
                  <a:tcPr/>
                </a:tc>
                <a:extLst>
                  <a:ext uri="{0D108BD9-81ED-4DB2-BD59-A6C34878D82A}">
                    <a16:rowId xmlns:a16="http://schemas.microsoft.com/office/drawing/2014/main" val="2821407780"/>
                  </a:ext>
                </a:extLst>
              </a:tr>
              <a:tr h="325361">
                <a:tc>
                  <a:txBody>
                    <a:bodyPr/>
                    <a:lstStyle/>
                    <a:p>
                      <a:r>
                        <a:rPr lang="it-IT" dirty="0"/>
                        <a:t>2022</a:t>
                      </a:r>
                    </a:p>
                  </a:txBody>
                  <a:tcPr/>
                </a:tc>
                <a:tc>
                  <a:txBody>
                    <a:bodyPr/>
                    <a:lstStyle/>
                    <a:p>
                      <a:r>
                        <a:rPr lang="it-IT" dirty="0"/>
                        <a:t>100.000</a:t>
                      </a:r>
                    </a:p>
                  </a:txBody>
                  <a:tcPr/>
                </a:tc>
                <a:tc>
                  <a:txBody>
                    <a:bodyPr/>
                    <a:lstStyle/>
                    <a:p>
                      <a:r>
                        <a:rPr lang="it-IT" dirty="0"/>
                        <a:t>22.000</a:t>
                      </a:r>
                    </a:p>
                  </a:txBody>
                  <a:tcPr/>
                </a:tc>
                <a:tc>
                  <a:txBody>
                    <a:bodyPr/>
                    <a:lstStyle/>
                    <a:p>
                      <a:r>
                        <a:rPr lang="it-IT" dirty="0"/>
                        <a:t>2.000</a:t>
                      </a:r>
                    </a:p>
                  </a:txBody>
                  <a:tcPr/>
                </a:tc>
                <a:tc>
                  <a:txBody>
                    <a:bodyPr/>
                    <a:lstStyle/>
                    <a:p>
                      <a:r>
                        <a:rPr lang="it-IT" dirty="0"/>
                        <a:t>80.000</a:t>
                      </a:r>
                    </a:p>
                  </a:txBody>
                  <a:tcPr/>
                </a:tc>
                <a:extLst>
                  <a:ext uri="{0D108BD9-81ED-4DB2-BD59-A6C34878D82A}">
                    <a16:rowId xmlns:a16="http://schemas.microsoft.com/office/drawing/2014/main" val="1429593685"/>
                  </a:ext>
                </a:extLst>
              </a:tr>
              <a:tr h="325361">
                <a:tc>
                  <a:txBody>
                    <a:bodyPr/>
                    <a:lstStyle/>
                    <a:p>
                      <a:r>
                        <a:rPr lang="it-IT" dirty="0"/>
                        <a:t>2023</a:t>
                      </a:r>
                    </a:p>
                  </a:txBody>
                  <a:tcPr/>
                </a:tc>
                <a:tc>
                  <a:txBody>
                    <a:bodyPr/>
                    <a:lstStyle/>
                    <a:p>
                      <a:r>
                        <a:rPr lang="it-IT" dirty="0"/>
                        <a:t>80.000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22.000</a:t>
                      </a:r>
                    </a:p>
                  </a:txBody>
                  <a:tcPr/>
                </a:tc>
                <a:tc>
                  <a:txBody>
                    <a:bodyPr/>
                    <a:lstStyle/>
                    <a:p>
                      <a:r>
                        <a:rPr lang="it-IT" dirty="0"/>
                        <a:t>2.000</a:t>
                      </a:r>
                    </a:p>
                  </a:txBody>
                  <a:tcPr/>
                </a:tc>
                <a:tc>
                  <a:txBody>
                    <a:bodyPr/>
                    <a:lstStyle/>
                    <a:p>
                      <a:r>
                        <a:rPr lang="it-IT" dirty="0"/>
                        <a:t>60.000</a:t>
                      </a:r>
                    </a:p>
                  </a:txBody>
                  <a:tcPr/>
                </a:tc>
                <a:extLst>
                  <a:ext uri="{0D108BD9-81ED-4DB2-BD59-A6C34878D82A}">
                    <a16:rowId xmlns:a16="http://schemas.microsoft.com/office/drawing/2014/main" val="1356875234"/>
                  </a:ext>
                </a:extLst>
              </a:tr>
              <a:tr h="325361">
                <a:tc>
                  <a:txBody>
                    <a:bodyPr/>
                    <a:lstStyle/>
                    <a:p>
                      <a:r>
                        <a:rPr lang="it-IT" dirty="0"/>
                        <a:t>2024</a:t>
                      </a:r>
                    </a:p>
                  </a:txBody>
                  <a:tcPr/>
                </a:tc>
                <a:tc>
                  <a:txBody>
                    <a:bodyPr/>
                    <a:lstStyle/>
                    <a:p>
                      <a:r>
                        <a:rPr lang="it-IT" dirty="0"/>
                        <a:t>60.000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22.000</a:t>
                      </a:r>
                    </a:p>
                  </a:txBody>
                  <a:tcPr/>
                </a:tc>
                <a:tc>
                  <a:txBody>
                    <a:bodyPr/>
                    <a:lstStyle/>
                    <a:p>
                      <a:r>
                        <a:rPr lang="it-IT" dirty="0"/>
                        <a:t>2.000</a:t>
                      </a:r>
                    </a:p>
                  </a:txBody>
                  <a:tcPr/>
                </a:tc>
                <a:tc>
                  <a:txBody>
                    <a:bodyPr/>
                    <a:lstStyle/>
                    <a:p>
                      <a:r>
                        <a:rPr lang="it-IT" dirty="0"/>
                        <a:t>40.000</a:t>
                      </a:r>
                    </a:p>
                  </a:txBody>
                  <a:tcPr/>
                </a:tc>
                <a:extLst>
                  <a:ext uri="{0D108BD9-81ED-4DB2-BD59-A6C34878D82A}">
                    <a16:rowId xmlns:a16="http://schemas.microsoft.com/office/drawing/2014/main" val="3729076777"/>
                  </a:ext>
                </a:extLst>
              </a:tr>
              <a:tr h="325361">
                <a:tc>
                  <a:txBody>
                    <a:bodyPr/>
                    <a:lstStyle/>
                    <a:p>
                      <a:r>
                        <a:rPr lang="it-IT" dirty="0"/>
                        <a:t>2025</a:t>
                      </a:r>
                    </a:p>
                  </a:txBody>
                  <a:tcPr/>
                </a:tc>
                <a:tc>
                  <a:txBody>
                    <a:bodyPr/>
                    <a:lstStyle/>
                    <a:p>
                      <a:r>
                        <a:rPr lang="it-IT" dirty="0"/>
                        <a:t>40.000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22.000</a:t>
                      </a:r>
                    </a:p>
                  </a:txBody>
                  <a:tcPr/>
                </a:tc>
                <a:tc>
                  <a:txBody>
                    <a:bodyPr/>
                    <a:lstStyle/>
                    <a:p>
                      <a:r>
                        <a:rPr lang="it-IT" dirty="0"/>
                        <a:t>2.000</a:t>
                      </a:r>
                    </a:p>
                  </a:txBody>
                  <a:tcPr/>
                </a:tc>
                <a:tc>
                  <a:txBody>
                    <a:bodyPr/>
                    <a:lstStyle/>
                    <a:p>
                      <a:r>
                        <a:rPr lang="it-IT" dirty="0"/>
                        <a:t>20.000</a:t>
                      </a:r>
                    </a:p>
                  </a:txBody>
                  <a:tcPr/>
                </a:tc>
                <a:extLst>
                  <a:ext uri="{0D108BD9-81ED-4DB2-BD59-A6C34878D82A}">
                    <a16:rowId xmlns:a16="http://schemas.microsoft.com/office/drawing/2014/main" val="275211580"/>
                  </a:ext>
                </a:extLst>
              </a:tr>
              <a:tr h="325361">
                <a:tc>
                  <a:txBody>
                    <a:bodyPr/>
                    <a:lstStyle/>
                    <a:p>
                      <a:r>
                        <a:rPr lang="it-IT" dirty="0"/>
                        <a:t>2026</a:t>
                      </a:r>
                    </a:p>
                  </a:txBody>
                  <a:tcPr/>
                </a:tc>
                <a:tc>
                  <a:txBody>
                    <a:bodyPr/>
                    <a:lstStyle/>
                    <a:p>
                      <a:r>
                        <a:rPr lang="it-IT" dirty="0"/>
                        <a:t>20.000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22.000</a:t>
                      </a:r>
                    </a:p>
                  </a:txBody>
                  <a:tcPr/>
                </a:tc>
                <a:tc>
                  <a:txBody>
                    <a:bodyPr/>
                    <a:lstStyle/>
                    <a:p>
                      <a:r>
                        <a:rPr lang="it-IT" dirty="0"/>
                        <a:t>2.000</a:t>
                      </a:r>
                    </a:p>
                  </a:txBody>
                  <a:tcPr/>
                </a:tc>
                <a:tc>
                  <a:txBody>
                    <a:bodyPr/>
                    <a:lstStyle/>
                    <a:p>
                      <a:r>
                        <a:rPr lang="it-IT" dirty="0"/>
                        <a:t>0</a:t>
                      </a:r>
                    </a:p>
                  </a:txBody>
                  <a:tcPr/>
                </a:tc>
                <a:extLst>
                  <a:ext uri="{0D108BD9-81ED-4DB2-BD59-A6C34878D82A}">
                    <a16:rowId xmlns:a16="http://schemas.microsoft.com/office/drawing/2014/main" val="1882734240"/>
                  </a:ext>
                </a:extLst>
              </a:tr>
              <a:tr h="325361">
                <a:tc>
                  <a:txBody>
                    <a:bodyPr/>
                    <a:lstStyle/>
                    <a:p>
                      <a:r>
                        <a:rPr lang="it-IT" dirty="0"/>
                        <a:t>TOTALE</a:t>
                      </a:r>
                    </a:p>
                  </a:txBody>
                  <a:tcPr/>
                </a:tc>
                <a:tc>
                  <a:txBody>
                    <a:bodyPr/>
                    <a:lstStyle/>
                    <a:p>
                      <a:endParaRPr lang="it-IT"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dirty="0"/>
                        <a:t>110.000</a:t>
                      </a:r>
                    </a:p>
                  </a:txBody>
                  <a:tcPr/>
                </a:tc>
                <a:tc>
                  <a:txBody>
                    <a:bodyPr/>
                    <a:lstStyle/>
                    <a:p>
                      <a:r>
                        <a:rPr lang="it-IT" dirty="0"/>
                        <a:t>10.000</a:t>
                      </a:r>
                    </a:p>
                  </a:txBody>
                  <a:tcPr/>
                </a:tc>
                <a:tc>
                  <a:txBody>
                    <a:bodyPr/>
                    <a:lstStyle/>
                    <a:p>
                      <a:endParaRPr lang="it-IT" dirty="0"/>
                    </a:p>
                  </a:txBody>
                  <a:tcPr/>
                </a:tc>
                <a:extLst>
                  <a:ext uri="{0D108BD9-81ED-4DB2-BD59-A6C34878D82A}">
                    <a16:rowId xmlns:a16="http://schemas.microsoft.com/office/drawing/2014/main" val="688649256"/>
                  </a:ext>
                </a:extLst>
              </a:tr>
            </a:tbl>
          </a:graphicData>
        </a:graphic>
      </p:graphicFrame>
      <p:sp>
        <p:nvSpPr>
          <p:cNvPr id="4" name="Segnaposto testo 3">
            <a:extLst>
              <a:ext uri="{FF2B5EF4-FFF2-40B4-BE49-F238E27FC236}">
                <a16:creationId xmlns:a16="http://schemas.microsoft.com/office/drawing/2014/main" id="{1FC7430E-9031-4576-99A0-1C60E688FBCF}"/>
              </a:ext>
            </a:extLst>
          </p:cNvPr>
          <p:cNvSpPr>
            <a:spLocks noGrp="1"/>
          </p:cNvSpPr>
          <p:nvPr>
            <p:ph type="body" sz="half" idx="2"/>
          </p:nvPr>
        </p:nvSpPr>
        <p:spPr>
          <a:xfrm>
            <a:off x="684211" y="3678153"/>
            <a:ext cx="8854071" cy="2569127"/>
          </a:xfrm>
        </p:spPr>
        <p:txBody>
          <a:bodyPr>
            <a:normAutofit fontScale="77500" lnSpcReduction="20000"/>
          </a:bodyPr>
          <a:lstStyle/>
          <a:p>
            <a:r>
              <a:rPr lang="it-IT" dirty="0"/>
              <a:t>Compensazione del credito</a:t>
            </a:r>
          </a:p>
          <a:p>
            <a:r>
              <a:rPr lang="it-IT" dirty="0"/>
              <a:t>____________________________	31/12/2022 ______________________</a:t>
            </a:r>
          </a:p>
          <a:p>
            <a:r>
              <a:rPr lang="it-IT" dirty="0"/>
              <a:t>Debiti tributari								22.000</a:t>
            </a:r>
          </a:p>
          <a:p>
            <a:r>
              <a:rPr lang="it-IT" dirty="0"/>
              <a:t>Credito tributario										22.000</a:t>
            </a:r>
          </a:p>
          <a:p>
            <a:endParaRPr lang="it-IT" dirty="0"/>
          </a:p>
          <a:p>
            <a:r>
              <a:rPr lang="it-IT" dirty="0"/>
              <a:t>Iscrizione degli interessi attivi impliciti</a:t>
            </a:r>
          </a:p>
          <a:p>
            <a:r>
              <a:rPr lang="it-IT" dirty="0"/>
              <a:t>____________________________	31/12/2022 ______________________</a:t>
            </a:r>
          </a:p>
          <a:p>
            <a:r>
              <a:rPr lang="it-IT" dirty="0"/>
              <a:t>Risconti passivi 							2.000</a:t>
            </a:r>
          </a:p>
          <a:p>
            <a:r>
              <a:rPr lang="it-IT" dirty="0"/>
              <a:t>Proventi finanziari										2.000</a:t>
            </a:r>
          </a:p>
          <a:p>
            <a:endParaRPr lang="it-IT" dirty="0"/>
          </a:p>
        </p:txBody>
      </p:sp>
    </p:spTree>
    <p:extLst>
      <p:ext uri="{BB962C8B-B14F-4D97-AF65-F5344CB8AC3E}">
        <p14:creationId xmlns:p14="http://schemas.microsoft.com/office/powerpoint/2010/main" val="1676645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D960F7-B516-409A-8F95-633946CEA1B0}"/>
              </a:ext>
            </a:extLst>
          </p:cNvPr>
          <p:cNvSpPr>
            <a:spLocks noGrp="1"/>
          </p:cNvSpPr>
          <p:nvPr>
            <p:ph type="title"/>
          </p:nvPr>
        </p:nvSpPr>
        <p:spPr>
          <a:xfrm>
            <a:off x="768102" y="6006517"/>
            <a:ext cx="8534400" cy="474443"/>
          </a:xfrm>
        </p:spPr>
        <p:txBody>
          <a:bodyPr>
            <a:normAutofit fontScale="90000"/>
          </a:bodyPr>
          <a:lstStyle/>
          <a:p>
            <a:pPr algn="ctr"/>
            <a:r>
              <a:rPr lang="it-IT" dirty="0"/>
              <a:t>Cessione del credito</a:t>
            </a:r>
          </a:p>
        </p:txBody>
      </p:sp>
      <p:sp>
        <p:nvSpPr>
          <p:cNvPr id="3" name="Segnaposto contenuto 2">
            <a:extLst>
              <a:ext uri="{FF2B5EF4-FFF2-40B4-BE49-F238E27FC236}">
                <a16:creationId xmlns:a16="http://schemas.microsoft.com/office/drawing/2014/main" id="{E98B80FD-AADF-4B2E-8FFF-26D613D36ED0}"/>
              </a:ext>
            </a:extLst>
          </p:cNvPr>
          <p:cNvSpPr>
            <a:spLocks noGrp="1"/>
          </p:cNvSpPr>
          <p:nvPr>
            <p:ph idx="1"/>
          </p:nvPr>
        </p:nvSpPr>
        <p:spPr>
          <a:xfrm>
            <a:off x="684211" y="377040"/>
            <a:ext cx="8979905" cy="5503643"/>
          </a:xfrm>
        </p:spPr>
        <p:txBody>
          <a:bodyPr>
            <a:normAutofit lnSpcReduction="10000"/>
          </a:bodyPr>
          <a:lstStyle/>
          <a:p>
            <a:pPr algn="just"/>
            <a:r>
              <a:rPr lang="it-IT" dirty="0"/>
              <a:t>Lapenta Srl vanta un credito tributario di 110.000 (110%) a fronte di un investimento agevolato:</a:t>
            </a:r>
          </a:p>
          <a:p>
            <a:r>
              <a:rPr lang="it-IT" dirty="0"/>
              <a:t>1) cessione del credito ad un valore di € 95.000</a:t>
            </a:r>
          </a:p>
          <a:p>
            <a:r>
              <a:rPr lang="it-IT" dirty="0"/>
              <a:t>2) cessione del credito ad un valore di € 115.000</a:t>
            </a:r>
          </a:p>
          <a:p>
            <a:r>
              <a:rPr lang="it-IT" dirty="0"/>
              <a:t>RILEVAZIONE INIZIALE</a:t>
            </a:r>
          </a:p>
          <a:p>
            <a:r>
              <a:rPr lang="it-IT" dirty="0"/>
              <a:t>____________________________	31/12/2021 ______________________</a:t>
            </a:r>
          </a:p>
          <a:p>
            <a:r>
              <a:rPr lang="it-IT" dirty="0"/>
              <a:t>Lavori di ristrutturazione						100.000</a:t>
            </a:r>
          </a:p>
          <a:p>
            <a:r>
              <a:rPr lang="it-IT" dirty="0"/>
              <a:t>IVA ns credito								  10.000</a:t>
            </a:r>
          </a:p>
          <a:p>
            <a:r>
              <a:rPr lang="it-IT" dirty="0"/>
              <a:t>Fornitori													110.000</a:t>
            </a:r>
          </a:p>
          <a:p>
            <a:endParaRPr lang="it-IT" dirty="0"/>
          </a:p>
          <a:p>
            <a:r>
              <a:rPr lang="it-IT" dirty="0"/>
              <a:t>____________________________	31/12/2021 ______________________</a:t>
            </a:r>
          </a:p>
          <a:p>
            <a:r>
              <a:rPr lang="it-IT" dirty="0"/>
              <a:t>Fornitori										110.000</a:t>
            </a:r>
          </a:p>
          <a:p>
            <a:r>
              <a:rPr lang="it-IT" dirty="0"/>
              <a:t>Banca c/c												110.000</a:t>
            </a:r>
          </a:p>
          <a:p>
            <a:endParaRPr lang="it-IT" dirty="0"/>
          </a:p>
        </p:txBody>
      </p:sp>
    </p:spTree>
    <p:extLst>
      <p:ext uri="{BB962C8B-B14F-4D97-AF65-F5344CB8AC3E}">
        <p14:creationId xmlns:p14="http://schemas.microsoft.com/office/powerpoint/2010/main" val="250105844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EC2921-7562-4BDA-9058-1CF965EEFA39}"/>
              </a:ext>
            </a:extLst>
          </p:cNvPr>
          <p:cNvSpPr>
            <a:spLocks noGrp="1"/>
          </p:cNvSpPr>
          <p:nvPr>
            <p:ph type="title"/>
          </p:nvPr>
        </p:nvSpPr>
        <p:spPr>
          <a:xfrm>
            <a:off x="684212" y="5670958"/>
            <a:ext cx="8534400" cy="323441"/>
          </a:xfrm>
        </p:spPr>
        <p:txBody>
          <a:bodyPr>
            <a:normAutofit fontScale="90000"/>
          </a:bodyPr>
          <a:lstStyle/>
          <a:p>
            <a:pPr algn="ctr"/>
            <a:r>
              <a:rPr lang="it-IT" sz="2400" dirty="0"/>
              <a:t>Cessione del credito</a:t>
            </a:r>
            <a:endParaRPr lang="it-IT" sz="2200" dirty="0"/>
          </a:p>
        </p:txBody>
      </p:sp>
      <p:sp>
        <p:nvSpPr>
          <p:cNvPr id="3" name="Segnaposto contenuto 2">
            <a:extLst>
              <a:ext uri="{FF2B5EF4-FFF2-40B4-BE49-F238E27FC236}">
                <a16:creationId xmlns:a16="http://schemas.microsoft.com/office/drawing/2014/main" id="{8618EDB4-491D-4CE0-91CE-316F03F18561}"/>
              </a:ext>
            </a:extLst>
          </p:cNvPr>
          <p:cNvSpPr>
            <a:spLocks noGrp="1"/>
          </p:cNvSpPr>
          <p:nvPr>
            <p:ph idx="1"/>
          </p:nvPr>
        </p:nvSpPr>
        <p:spPr>
          <a:xfrm>
            <a:off x="684212" y="685800"/>
            <a:ext cx="8534400" cy="4985158"/>
          </a:xfrm>
        </p:spPr>
        <p:txBody>
          <a:bodyPr/>
          <a:lstStyle/>
          <a:p>
            <a:r>
              <a:rPr lang="it-IT" dirty="0"/>
              <a:t>RILEVAZIONE INIZIALE</a:t>
            </a:r>
          </a:p>
          <a:p>
            <a:r>
              <a:rPr lang="it-IT" dirty="0"/>
              <a:t>Iscrizione del credito tributario al valore nominale a diretta imputazione dell’impianto</a:t>
            </a:r>
          </a:p>
          <a:p>
            <a:r>
              <a:rPr lang="it-IT" dirty="0"/>
              <a:t> ____________________________	31/12/2021 ______________________</a:t>
            </a:r>
          </a:p>
          <a:p>
            <a:r>
              <a:rPr lang="it-IT" dirty="0"/>
              <a:t>Credito tributario							110.000</a:t>
            </a:r>
          </a:p>
          <a:p>
            <a:r>
              <a:rPr lang="it-IT" dirty="0"/>
              <a:t>Lavori di ristrutturazione										100.000</a:t>
            </a:r>
          </a:p>
          <a:p>
            <a:r>
              <a:rPr lang="it-IT" dirty="0"/>
              <a:t>Risconti passivi												10.000</a:t>
            </a:r>
          </a:p>
        </p:txBody>
      </p:sp>
    </p:spTree>
    <p:extLst>
      <p:ext uri="{BB962C8B-B14F-4D97-AF65-F5344CB8AC3E}">
        <p14:creationId xmlns:p14="http://schemas.microsoft.com/office/powerpoint/2010/main" val="33514001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96390D-32E4-46C7-A12D-DCBDF8642939}"/>
              </a:ext>
            </a:extLst>
          </p:cNvPr>
          <p:cNvSpPr>
            <a:spLocks noGrp="1"/>
          </p:cNvSpPr>
          <p:nvPr>
            <p:ph type="title"/>
          </p:nvPr>
        </p:nvSpPr>
        <p:spPr>
          <a:xfrm>
            <a:off x="684212" y="5754848"/>
            <a:ext cx="8534400" cy="482832"/>
          </a:xfrm>
        </p:spPr>
        <p:txBody>
          <a:bodyPr>
            <a:normAutofit fontScale="90000"/>
          </a:bodyPr>
          <a:lstStyle/>
          <a:p>
            <a:pPr algn="ctr"/>
            <a:r>
              <a:rPr lang="it-IT" sz="3600" dirty="0"/>
              <a:t>Cessione del credito</a:t>
            </a:r>
            <a:endParaRPr lang="it-IT" dirty="0"/>
          </a:p>
        </p:txBody>
      </p:sp>
      <p:sp>
        <p:nvSpPr>
          <p:cNvPr id="3" name="Segnaposto contenuto 2">
            <a:extLst>
              <a:ext uri="{FF2B5EF4-FFF2-40B4-BE49-F238E27FC236}">
                <a16:creationId xmlns:a16="http://schemas.microsoft.com/office/drawing/2014/main" id="{B230E619-360E-49A3-BF7F-D4F69AB51A55}"/>
              </a:ext>
            </a:extLst>
          </p:cNvPr>
          <p:cNvSpPr>
            <a:spLocks noGrp="1"/>
          </p:cNvSpPr>
          <p:nvPr>
            <p:ph idx="1"/>
          </p:nvPr>
        </p:nvSpPr>
        <p:spPr>
          <a:xfrm>
            <a:off x="684212" y="478172"/>
            <a:ext cx="8534400" cy="5150841"/>
          </a:xfrm>
        </p:spPr>
        <p:txBody>
          <a:bodyPr>
            <a:normAutofit fontScale="92500" lnSpcReduction="20000"/>
          </a:bodyPr>
          <a:lstStyle/>
          <a:p>
            <a:r>
              <a:rPr lang="it-IT" dirty="0"/>
              <a:t>Ipotesi 1</a:t>
            </a:r>
          </a:p>
          <a:p>
            <a:r>
              <a:rPr lang="it-IT" dirty="0"/>
              <a:t>____________________________	31/12/2021 ______________________</a:t>
            </a:r>
          </a:p>
          <a:p>
            <a:r>
              <a:rPr lang="it-IT" dirty="0"/>
              <a:t>Banca c/c									95.000</a:t>
            </a:r>
          </a:p>
          <a:p>
            <a:r>
              <a:rPr lang="it-IT" dirty="0"/>
              <a:t>Oneri finanziari								  5.000</a:t>
            </a:r>
          </a:p>
          <a:p>
            <a:r>
              <a:rPr lang="it-IT" dirty="0"/>
              <a:t>Risconto passivo								10.000</a:t>
            </a:r>
          </a:p>
          <a:p>
            <a:r>
              <a:rPr lang="it-IT" dirty="0"/>
              <a:t>Credito tributario											110.000</a:t>
            </a:r>
          </a:p>
          <a:p>
            <a:endParaRPr lang="it-IT" dirty="0"/>
          </a:p>
          <a:p>
            <a:r>
              <a:rPr lang="it-IT" dirty="0"/>
              <a:t>Ipotesi 2</a:t>
            </a:r>
          </a:p>
          <a:p>
            <a:r>
              <a:rPr lang="it-IT" dirty="0"/>
              <a:t>____________________________	31/12/2021 ______________________</a:t>
            </a:r>
          </a:p>
          <a:p>
            <a:r>
              <a:rPr lang="it-IT" dirty="0"/>
              <a:t>Banca c/c									115.000</a:t>
            </a:r>
          </a:p>
          <a:p>
            <a:r>
              <a:rPr lang="it-IT" dirty="0"/>
              <a:t>Risconto passivo								10.000</a:t>
            </a:r>
          </a:p>
          <a:p>
            <a:r>
              <a:rPr lang="it-IT" dirty="0"/>
              <a:t>Proventi finanziari							  			 15.000</a:t>
            </a:r>
          </a:p>
          <a:p>
            <a:r>
              <a:rPr lang="it-IT" dirty="0"/>
              <a:t>Credito tributario											110.000</a:t>
            </a:r>
          </a:p>
          <a:p>
            <a:endParaRPr lang="it-IT" dirty="0"/>
          </a:p>
        </p:txBody>
      </p:sp>
    </p:spTree>
    <p:extLst>
      <p:ext uri="{BB962C8B-B14F-4D97-AF65-F5344CB8AC3E}">
        <p14:creationId xmlns:p14="http://schemas.microsoft.com/office/powerpoint/2010/main" val="9510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4C0D9E-2C1B-45C1-805D-0AF869B0CB59}"/>
              </a:ext>
            </a:extLst>
          </p:cNvPr>
          <p:cNvSpPr>
            <a:spLocks noGrp="1"/>
          </p:cNvSpPr>
          <p:nvPr>
            <p:ph type="title"/>
          </p:nvPr>
        </p:nvSpPr>
        <p:spPr>
          <a:xfrm>
            <a:off x="684212" y="5578679"/>
            <a:ext cx="8534400" cy="692557"/>
          </a:xfrm>
        </p:spPr>
        <p:txBody>
          <a:bodyPr>
            <a:normAutofit fontScale="90000"/>
          </a:bodyPr>
          <a:lstStyle/>
          <a:p>
            <a:pPr algn="ctr"/>
            <a:r>
              <a:rPr lang="it-IT" sz="2400" dirty="0"/>
              <a:t>Lettera circolare min. sviluppo economico 29.1.2021 n. 26890</a:t>
            </a:r>
          </a:p>
        </p:txBody>
      </p:sp>
      <p:sp>
        <p:nvSpPr>
          <p:cNvPr id="3" name="Segnaposto contenuto 2">
            <a:extLst>
              <a:ext uri="{FF2B5EF4-FFF2-40B4-BE49-F238E27FC236}">
                <a16:creationId xmlns:a16="http://schemas.microsoft.com/office/drawing/2014/main" id="{8F154317-5D3A-468D-B7E8-DFDA53FF2DEB}"/>
              </a:ext>
            </a:extLst>
          </p:cNvPr>
          <p:cNvSpPr>
            <a:spLocks noGrp="1"/>
          </p:cNvSpPr>
          <p:nvPr>
            <p:ph idx="1"/>
          </p:nvPr>
        </p:nvSpPr>
        <p:spPr>
          <a:xfrm>
            <a:off x="684212" y="411061"/>
            <a:ext cx="8534400" cy="5092117"/>
          </a:xfrm>
        </p:spPr>
        <p:txBody>
          <a:bodyPr>
            <a:normAutofit/>
          </a:bodyPr>
          <a:lstStyle/>
          <a:p>
            <a:pPr algn="just"/>
            <a:r>
              <a:rPr lang="it-IT" dirty="0"/>
              <a:t>Il riferimento alle «perdite emerse nell’esercizio in corso alla data del 31.12.2021 (ex 31.12.2020)» anziché alle fattispecie verificatesi nel corso degli esercizi chiusi entro le predette date, sembra chiarire che oggetto della norma sono </a:t>
            </a:r>
            <a:r>
              <a:rPr lang="it-IT" b="1" dirty="0"/>
              <a:t>solo le perdite emerse in tali esercizi</a:t>
            </a:r>
            <a:r>
              <a:rPr lang="it-IT" dirty="0"/>
              <a:t> (o negli esercizi non solari ricomprendenti il 31.12.2020 o 31.12.2021).</a:t>
            </a:r>
          </a:p>
          <a:p>
            <a:pPr algn="just"/>
            <a:r>
              <a:rPr lang="it-IT" dirty="0"/>
              <a:t>Sembra da escludersi, pertanto, che la disposizione possa riguardare perdite relative ad esercizi precedenti, come inizialmente da alcuni ipotizzato, restando le stesse assoggettate, di conseguenza, al regime generale (anche in tema di scioglimento ex art. 2484, n. 4 c.c.).</a:t>
            </a:r>
          </a:p>
        </p:txBody>
      </p:sp>
    </p:spTree>
    <p:extLst>
      <p:ext uri="{BB962C8B-B14F-4D97-AF65-F5344CB8AC3E}">
        <p14:creationId xmlns:p14="http://schemas.microsoft.com/office/powerpoint/2010/main" val="938611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B772DE-C521-48D1-8F8F-1588B6ED4185}"/>
              </a:ext>
            </a:extLst>
          </p:cNvPr>
          <p:cNvSpPr>
            <a:spLocks noGrp="1"/>
          </p:cNvSpPr>
          <p:nvPr>
            <p:ph type="title"/>
          </p:nvPr>
        </p:nvSpPr>
        <p:spPr>
          <a:xfrm>
            <a:off x="684212" y="5687736"/>
            <a:ext cx="8534400" cy="608667"/>
          </a:xfrm>
        </p:spPr>
        <p:txBody>
          <a:bodyPr>
            <a:normAutofit fontScale="90000"/>
          </a:bodyPr>
          <a:lstStyle/>
          <a:p>
            <a:pPr algn="ctr"/>
            <a:r>
              <a:rPr lang="it-IT" sz="2400" dirty="0"/>
              <a:t>Lettera circolare min. sviluppo economico 29.1.2021 n. 26890</a:t>
            </a:r>
          </a:p>
        </p:txBody>
      </p:sp>
      <p:sp>
        <p:nvSpPr>
          <p:cNvPr id="3" name="Segnaposto contenuto 2">
            <a:extLst>
              <a:ext uri="{FF2B5EF4-FFF2-40B4-BE49-F238E27FC236}">
                <a16:creationId xmlns:a16="http://schemas.microsoft.com/office/drawing/2014/main" id="{C7757736-E902-4798-8E23-863A7A28345C}"/>
              </a:ext>
            </a:extLst>
          </p:cNvPr>
          <p:cNvSpPr>
            <a:spLocks noGrp="1"/>
          </p:cNvSpPr>
          <p:nvPr>
            <p:ph idx="1"/>
          </p:nvPr>
        </p:nvSpPr>
        <p:spPr>
          <a:xfrm>
            <a:off x="684212" y="302005"/>
            <a:ext cx="8534400" cy="5259896"/>
          </a:xfrm>
        </p:spPr>
        <p:txBody>
          <a:bodyPr>
            <a:normAutofit/>
          </a:bodyPr>
          <a:lstStyle/>
          <a:p>
            <a:pPr algn="just"/>
            <a:r>
              <a:rPr lang="it-IT" dirty="0"/>
              <a:t>Lo spostamento del termine per il ripiano delle perdite in questione, infatti, alla data dell’assemblea che approva il bilancio dell’esercizio 2026 (2027) non sembra precludere la possibilità, per le società interessate, di </a:t>
            </a:r>
            <a:r>
              <a:rPr lang="it-IT" b="1" dirty="0"/>
              <a:t>procedere in via anticipata</a:t>
            </a:r>
            <a:r>
              <a:rPr lang="it-IT" dirty="0"/>
              <a:t>, rispetto a tale data, ad assumere le determinazioni previste dalla legge.</a:t>
            </a:r>
          </a:p>
          <a:p>
            <a:pPr algn="just"/>
            <a:r>
              <a:rPr lang="it-IT" dirty="0"/>
              <a:t>Ove, pertanto, le società decidano (con delibera assembleare) di avvalersi della possibilità prevista dal comma 3 della norma in esame (può deliberare di rinviare tali decisioni alla chiusura dell’esercizio ci cui al comma 2) ad avviso della scrivente non risulta comunque alla stessa impedita, anticipatamente rispetto a tale termine, l’adozione delle determinazioni previste dagli artt. 2447 e 2482-ter c.c. o, in alternativa alle stesse, la rilevazione dell’intervenuta causa di scioglimento ex art. 2484, n. 4 c.c.</a:t>
            </a:r>
          </a:p>
        </p:txBody>
      </p:sp>
    </p:spTree>
    <p:extLst>
      <p:ext uri="{BB962C8B-B14F-4D97-AF65-F5344CB8AC3E}">
        <p14:creationId xmlns:p14="http://schemas.microsoft.com/office/powerpoint/2010/main" val="4224349300"/>
      </p:ext>
    </p:extLst>
  </p:cSld>
  <p:clrMapOvr>
    <a:masterClrMapping/>
  </p:clrMapOvr>
</p:sld>
</file>

<file path=ppt/theme/theme1.xml><?xml version="1.0" encoding="utf-8"?>
<a:theme xmlns:a="http://schemas.openxmlformats.org/drawingml/2006/main" name="Sezione">
  <a:themeElements>
    <a:clrScheme name="Sezion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zion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zion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01BBF55956CFB349B952AAC026E99331" ma:contentTypeVersion="13" ma:contentTypeDescription="Creare un nuovo documento." ma:contentTypeScope="" ma:versionID="9b6a91f8042fb8b8cb33d74e76c1d110">
  <xsd:schema xmlns:xsd="http://www.w3.org/2001/XMLSchema" xmlns:xs="http://www.w3.org/2001/XMLSchema" xmlns:p="http://schemas.microsoft.com/office/2006/metadata/properties" xmlns:ns2="7d406d20-4e86-416c-9ad0-d576708bd5c5" xmlns:ns3="b89e7ea4-c0c2-45d5-892d-b5b742b0cdd5" targetNamespace="http://schemas.microsoft.com/office/2006/metadata/properties" ma:root="true" ma:fieldsID="cbff4035483a1d14a2b89335b8de5249" ns2:_="" ns3:_="">
    <xsd:import namespace="7d406d20-4e86-416c-9ad0-d576708bd5c5"/>
    <xsd:import namespace="b89e7ea4-c0c2-45d5-892d-b5b742b0cdd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406d20-4e86-416c-9ad0-d576708bd5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89e7ea4-c0c2-45d5-892d-b5b742b0cdd5" elementFormDefault="qualified">
    <xsd:import namespace="http://schemas.microsoft.com/office/2006/documentManagement/types"/>
    <xsd:import namespace="http://schemas.microsoft.com/office/infopath/2007/PartnerControls"/>
    <xsd:element name="SharedWithUsers" ma:index="1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Condiviso con dettagl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B2CCE5-6E3B-4968-BEAC-3A0EF46526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406d20-4e86-416c-9ad0-d576708bd5c5"/>
    <ds:schemaRef ds:uri="b89e7ea4-c0c2-45d5-892d-b5b742b0cd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54A189E-EFB6-43F7-BDE8-4908CB5DC629}">
  <ds:schemaRefs>
    <ds:schemaRef ds:uri="http://schemas.microsoft.com/sharepoint/v3/contenttype/forms"/>
  </ds:schemaRefs>
</ds:datastoreItem>
</file>

<file path=customXml/itemProps3.xml><?xml version="1.0" encoding="utf-8"?>
<ds:datastoreItem xmlns:ds="http://schemas.openxmlformats.org/officeDocument/2006/customXml" ds:itemID="{93E5A4F2-8560-43D8-9046-4C2BE35E396C}">
  <ds:schemaRefs>
    <ds:schemaRef ds:uri="http://purl.org/dc/elements/1.1/"/>
    <ds:schemaRef ds:uri="b89e7ea4-c0c2-45d5-892d-b5b742b0cdd5"/>
    <ds:schemaRef ds:uri="http://www.w3.org/XML/1998/namespace"/>
    <ds:schemaRef ds:uri="http://schemas.openxmlformats.org/package/2006/metadata/core-properties"/>
    <ds:schemaRef ds:uri="http://schemas.microsoft.com/office/2006/documentManagement/types"/>
    <ds:schemaRef ds:uri="7d406d20-4e86-416c-9ad0-d576708bd5c5"/>
    <ds:schemaRef ds:uri="http://purl.org/dc/terms/"/>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Slice</Template>
  <TotalTime>1286</TotalTime>
  <Words>8448</Words>
  <Application>Microsoft Office PowerPoint</Application>
  <PresentationFormat>Widescreen</PresentationFormat>
  <Paragraphs>881</Paragraphs>
  <Slides>78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78</vt:i4>
      </vt:variant>
    </vt:vector>
  </HeadingPairs>
  <TitlesOfParts>
    <vt:vector size="83" baseType="lpstr">
      <vt:lpstr>Century Gothic</vt:lpstr>
      <vt:lpstr>Lato</vt:lpstr>
      <vt:lpstr>Verdana</vt:lpstr>
      <vt:lpstr>Wingdings 3</vt:lpstr>
      <vt:lpstr>Sezione</vt:lpstr>
      <vt:lpstr>Bilancio d’esercizio:  le novità per l’esercizio 2021</vt:lpstr>
      <vt:lpstr>Perdite oggetto della sospensione</vt:lpstr>
      <vt:lpstr>Perdite oggetto della sospensione</vt:lpstr>
      <vt:lpstr>Consiglio Nazionale del Notariato</vt:lpstr>
      <vt:lpstr>Riduzione del capitale per perdite nel bilancio 2021</vt:lpstr>
      <vt:lpstr>Disposizione temporanee in materia di riduzione del capitale sociale</vt:lpstr>
      <vt:lpstr>Disposizione temporanee in materia di riduzione del capitale sociale</vt:lpstr>
      <vt:lpstr>Lettera circolare min. sviluppo economico 29.1.2021 n. 26890</vt:lpstr>
      <vt:lpstr>Lettera circolare min. sviluppo economico 29.1.2021 n. 26890</vt:lpstr>
      <vt:lpstr>Le norme di riferimento</vt:lpstr>
      <vt:lpstr>Le norme di riferimento</vt:lpstr>
      <vt:lpstr>I limiti applicativi della norma</vt:lpstr>
      <vt:lpstr>Sospensione ammortamenti 2021</vt:lpstr>
      <vt:lpstr>La sospensione degli ammortamenti: deroga covid</vt:lpstr>
      <vt:lpstr>Modifica del piano di ammortamento</vt:lpstr>
      <vt:lpstr>Variazione dei coefficienti di ammortamento</vt:lpstr>
      <vt:lpstr>Variazione dei coefficienti di ammortamento</vt:lpstr>
      <vt:lpstr>Metodo di ammortamento per unita’ di prodotto</vt:lpstr>
      <vt:lpstr>esempio</vt:lpstr>
      <vt:lpstr>Informazioni in nota integrativa - esempio</vt:lpstr>
      <vt:lpstr>Modifica vita utile</vt:lpstr>
      <vt:lpstr>Sospensione ammortamenti 2021</vt:lpstr>
      <vt:lpstr>Sospensione ammortamenti 2021</vt:lpstr>
      <vt:lpstr>Adempimenti contabili</vt:lpstr>
      <vt:lpstr>Aspetti fiscali della sospensione</vt:lpstr>
      <vt:lpstr>Esempio</vt:lpstr>
      <vt:lpstr>Informazioni in nota integrativa</vt:lpstr>
      <vt:lpstr>Informazioni in nota integrativa - esempio</vt:lpstr>
      <vt:lpstr>Moratorie ex art. 56 dl 18/2020</vt:lpstr>
      <vt:lpstr>Moratorie ex art. 56 dl 18/2020</vt:lpstr>
      <vt:lpstr>Problematiche contabili</vt:lpstr>
      <vt:lpstr>Problematiche contabili</vt:lpstr>
      <vt:lpstr>Problematiche contabili</vt:lpstr>
      <vt:lpstr>esempio</vt:lpstr>
      <vt:lpstr>esempio</vt:lpstr>
      <vt:lpstr>Costi di transazione</vt:lpstr>
      <vt:lpstr>Costi di transazione</vt:lpstr>
      <vt:lpstr>Moratoria intera rata</vt:lpstr>
      <vt:lpstr>Moratoria intera rata</vt:lpstr>
      <vt:lpstr>Moratorie leasing</vt:lpstr>
      <vt:lpstr>Moratorie leasing - esempio</vt:lpstr>
      <vt:lpstr>esempio</vt:lpstr>
      <vt:lpstr>esempio</vt:lpstr>
      <vt:lpstr>esempio</vt:lpstr>
      <vt:lpstr>esempio</vt:lpstr>
      <vt:lpstr>esempio</vt:lpstr>
      <vt:lpstr>esempio</vt:lpstr>
      <vt:lpstr>Movimentazione 2022 - 2030</vt:lpstr>
      <vt:lpstr>Bonus fiscali cedibili ex art. 34/2020</vt:lpstr>
      <vt:lpstr>Diritto alla detrazione fiscale</vt:lpstr>
      <vt:lpstr>Diritto alla detrazione fiscale</vt:lpstr>
      <vt:lpstr>Diritto alla detrazione fiscale</vt:lpstr>
      <vt:lpstr>Diritto alla detrazione fiscale</vt:lpstr>
      <vt:lpstr>Costo ammortizzato in presenza di attualizzazione</vt:lpstr>
      <vt:lpstr>Costo ammortizzato in presenza di attualizzazione</vt:lpstr>
      <vt:lpstr>Costo ammortizzato in presenza di attualizzazione</vt:lpstr>
      <vt:lpstr>Scritture contabili - Diritto alla detrazione fiscale</vt:lpstr>
      <vt:lpstr>Scritture contabili - Diritto alla detrazione fiscale</vt:lpstr>
      <vt:lpstr>Scritture contabili - Diritto alla detrazione fiscale</vt:lpstr>
      <vt:lpstr>Scritture contabili - Diritto alla detrazione fiscale</vt:lpstr>
      <vt:lpstr>Scritture contabili - Diritto alla detrazione fiscale</vt:lpstr>
      <vt:lpstr>RILEVAZIONE SUCCESSIVA</vt:lpstr>
      <vt:lpstr>Sconto in fattura</vt:lpstr>
      <vt:lpstr>Sconto in fattura</vt:lpstr>
      <vt:lpstr>Sconto in fattura</vt:lpstr>
      <vt:lpstr>Cessione del credito</vt:lpstr>
      <vt:lpstr>Cessione del credito</vt:lpstr>
      <vt:lpstr>Cessione del credito</vt:lpstr>
      <vt:lpstr>Cessione del credito</vt:lpstr>
      <vt:lpstr>Bilancio abbreviato</vt:lpstr>
      <vt:lpstr>Bilancio abbreviato – detrazione fiscale</vt:lpstr>
      <vt:lpstr>Bilancio abbreviato – detrazione fiscale</vt:lpstr>
      <vt:lpstr>Bilancio abbreviato – detrazione fiscale</vt:lpstr>
      <vt:lpstr>Bilancio abbreviato – sconto in fattura</vt:lpstr>
      <vt:lpstr>Sconto in fattura</vt:lpstr>
      <vt:lpstr>Cessione del credito</vt:lpstr>
      <vt:lpstr>Cessione del credito</vt:lpstr>
      <vt:lpstr>Cessione del credito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Bilancio d’esercizio: le novità per l’esercizio 2021</dc:title>
  <dc:creator>Salvatore Giordano</dc:creator>
  <cp:lastModifiedBy>Salvatore Giordano</cp:lastModifiedBy>
  <cp:revision>12</cp:revision>
  <cp:lastPrinted>2022-04-20T18:06:28Z</cp:lastPrinted>
  <dcterms:created xsi:type="dcterms:W3CDTF">2022-04-02T16:46:37Z</dcterms:created>
  <dcterms:modified xsi:type="dcterms:W3CDTF">2022-04-20T18:58:44Z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0x01010001BBF55956CFB349B952AAC026E99331</vt:lpwstr>
  </property>
</Properties>
</file>