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0"/>
  </p:notesMasterIdLst>
  <p:sldIdLst>
    <p:sldId id="464" r:id="rId2"/>
    <p:sldId id="804" r:id="rId3"/>
    <p:sldId id="706" r:id="rId4"/>
    <p:sldId id="1353" r:id="rId5"/>
    <p:sldId id="1354" r:id="rId6"/>
    <p:sldId id="1355" r:id="rId7"/>
    <p:sldId id="799" r:id="rId8"/>
    <p:sldId id="773" r:id="rId9"/>
    <p:sldId id="774" r:id="rId10"/>
    <p:sldId id="848" r:id="rId11"/>
    <p:sldId id="1433" r:id="rId12"/>
    <p:sldId id="1431" r:id="rId13"/>
    <p:sldId id="1209" r:id="rId14"/>
    <p:sldId id="1432" r:id="rId15"/>
    <p:sldId id="1141" r:id="rId16"/>
    <p:sldId id="1387" r:id="rId17"/>
    <p:sldId id="472" r:id="rId18"/>
    <p:sldId id="1428" r:id="rId19"/>
    <p:sldId id="1427" r:id="rId20"/>
    <p:sldId id="1429" r:id="rId21"/>
    <p:sldId id="1430" r:id="rId22"/>
    <p:sldId id="800" r:id="rId23"/>
    <p:sldId id="323" r:id="rId24"/>
    <p:sldId id="326" r:id="rId25"/>
    <p:sldId id="328" r:id="rId26"/>
    <p:sldId id="801" r:id="rId27"/>
    <p:sldId id="331" r:id="rId28"/>
    <p:sldId id="739" r:id="rId29"/>
    <p:sldId id="1359" r:id="rId30"/>
    <p:sldId id="1194" r:id="rId31"/>
    <p:sldId id="332" r:id="rId32"/>
    <p:sldId id="831" r:id="rId33"/>
    <p:sldId id="832" r:id="rId34"/>
    <p:sldId id="833" r:id="rId35"/>
    <p:sldId id="258" r:id="rId36"/>
    <p:sldId id="969" r:id="rId37"/>
    <p:sldId id="970" r:id="rId38"/>
    <p:sldId id="973" r:id="rId39"/>
    <p:sldId id="982" r:id="rId40"/>
    <p:sldId id="974" r:id="rId41"/>
    <p:sldId id="986" r:id="rId42"/>
    <p:sldId id="975" r:id="rId43"/>
    <p:sldId id="984" r:id="rId44"/>
    <p:sldId id="979" r:id="rId45"/>
    <p:sldId id="981" r:id="rId46"/>
    <p:sldId id="1434" r:id="rId47"/>
    <p:sldId id="1435" r:id="rId48"/>
    <p:sldId id="1004" r:id="rId49"/>
    <p:sldId id="983" r:id="rId50"/>
    <p:sldId id="802" r:id="rId51"/>
    <p:sldId id="334" r:id="rId52"/>
    <p:sldId id="670" r:id="rId53"/>
    <p:sldId id="671" r:id="rId54"/>
    <p:sldId id="672" r:id="rId55"/>
    <p:sldId id="454" r:id="rId56"/>
    <p:sldId id="689" r:id="rId57"/>
    <p:sldId id="337" r:id="rId58"/>
    <p:sldId id="338" r:id="rId59"/>
    <p:sldId id="1375" r:id="rId60"/>
    <p:sldId id="1376" r:id="rId61"/>
    <p:sldId id="1318" r:id="rId62"/>
    <p:sldId id="1319" r:id="rId63"/>
    <p:sldId id="1322" r:id="rId64"/>
    <p:sldId id="1324" r:id="rId65"/>
    <p:sldId id="1323" r:id="rId66"/>
    <p:sldId id="1325" r:id="rId67"/>
    <p:sldId id="1326" r:id="rId68"/>
    <p:sldId id="1327" r:id="rId69"/>
    <p:sldId id="1370" r:id="rId70"/>
    <p:sldId id="1385" r:id="rId71"/>
    <p:sldId id="783" r:id="rId72"/>
    <p:sldId id="784" r:id="rId73"/>
    <p:sldId id="785" r:id="rId74"/>
    <p:sldId id="841" r:id="rId75"/>
    <p:sldId id="1378" r:id="rId76"/>
    <p:sldId id="1379" r:id="rId77"/>
    <p:sldId id="1380" r:id="rId78"/>
    <p:sldId id="1381" r:id="rId79"/>
    <p:sldId id="1436" r:id="rId80"/>
    <p:sldId id="1437" r:id="rId81"/>
    <p:sldId id="1388" r:id="rId82"/>
    <p:sldId id="1389" r:id="rId83"/>
    <p:sldId id="1390" r:id="rId84"/>
    <p:sldId id="508" r:id="rId85"/>
    <p:sldId id="1391" r:id="rId86"/>
    <p:sldId id="1392" r:id="rId87"/>
    <p:sldId id="547" r:id="rId88"/>
    <p:sldId id="1444" r:id="rId89"/>
    <p:sldId id="1445" r:id="rId90"/>
    <p:sldId id="1446" r:id="rId91"/>
    <p:sldId id="1438" r:id="rId92"/>
    <p:sldId id="1439" r:id="rId93"/>
    <p:sldId id="1440" r:id="rId94"/>
    <p:sldId id="1447" r:id="rId95"/>
    <p:sldId id="1448" r:id="rId96"/>
    <p:sldId id="1449" r:id="rId97"/>
    <p:sldId id="1450" r:id="rId98"/>
    <p:sldId id="1441" r:id="rId99"/>
    <p:sldId id="1443" r:id="rId100"/>
    <p:sldId id="1442" r:id="rId101"/>
    <p:sldId id="917" r:id="rId102"/>
    <p:sldId id="1421" r:id="rId103"/>
    <p:sldId id="1422" r:id="rId104"/>
    <p:sldId id="1423" r:id="rId105"/>
    <p:sldId id="1424" r:id="rId106"/>
    <p:sldId id="1425" r:id="rId107"/>
    <p:sldId id="1414" r:id="rId108"/>
    <p:sldId id="439" r:id="rId10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795"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9028" autoAdjust="0"/>
    <p:restoredTop sz="92774" autoAdjust="0"/>
  </p:normalViewPr>
  <p:slideViewPr>
    <p:cSldViewPr snapToGrid="0" snapToObjects="1">
      <p:cViewPr varScale="1">
        <p:scale>
          <a:sx n="113" d="100"/>
          <a:sy n="113" d="100"/>
        </p:scale>
        <p:origin x="208" y="504"/>
      </p:cViewPr>
      <p:guideLst>
        <p:guide orient="horz" pos="2137"/>
        <p:guide pos="3795"/>
      </p:guideLst>
    </p:cSldViewPr>
  </p:slideViewPr>
  <p:notesTextViewPr>
    <p:cViewPr>
      <p:scale>
        <a:sx n="1" d="1"/>
        <a:sy n="1" d="1"/>
      </p:scale>
      <p:origin x="0" y="0"/>
    </p:cViewPr>
  </p:notesTextViewPr>
  <p:sorterViewPr>
    <p:cViewPr varScale="1">
      <p:scale>
        <a:sx n="122" d="100"/>
        <a:sy n="122" d="100"/>
      </p:scale>
      <p:origin x="0" y="-60024"/>
    </p:cViewPr>
  </p:sorterViewPr>
  <p:notesViewPr>
    <p:cSldViewPr snapToGrid="0" snapToObjects="1" showGuides="1">
      <p:cViewPr varScale="1">
        <p:scale>
          <a:sx n="103" d="100"/>
          <a:sy n="103" d="100"/>
        </p:scale>
        <p:origin x="1584" y="1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2B9E99-45AD-AC45-8117-22A2AA2D054A}" type="datetimeFigureOut">
              <a:rPr lang="it-IT" smtClean="0"/>
              <a:t>20/09/22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10DAAC-859E-E84A-A7FC-07B014404E9C}" type="slidenum">
              <a:rPr lang="it-IT" smtClean="0"/>
              <a:t>‹N›</a:t>
            </a:fld>
            <a:endParaRPr lang="it-IT"/>
          </a:p>
        </p:txBody>
      </p:sp>
    </p:spTree>
    <p:extLst>
      <p:ext uri="{BB962C8B-B14F-4D97-AF65-F5344CB8AC3E}">
        <p14:creationId xmlns:p14="http://schemas.microsoft.com/office/powerpoint/2010/main" val="1924068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610DAAC-859E-E84A-A7FC-07B014404E9C}" type="slidenum">
              <a:rPr lang="it-IT" smtClean="0"/>
              <a:t>7</a:t>
            </a:fld>
            <a:endParaRPr lang="it-IT"/>
          </a:p>
        </p:txBody>
      </p:sp>
    </p:spTree>
    <p:extLst>
      <p:ext uri="{BB962C8B-B14F-4D97-AF65-F5344CB8AC3E}">
        <p14:creationId xmlns:p14="http://schemas.microsoft.com/office/powerpoint/2010/main" val="2648673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7610DAAC-859E-E84A-A7FC-07B014404E9C}" type="slidenum">
              <a:rPr lang="it-IT" smtClean="0"/>
              <a:t>50</a:t>
            </a:fld>
            <a:endParaRPr lang="it-IT"/>
          </a:p>
        </p:txBody>
      </p:sp>
    </p:spTree>
    <p:extLst>
      <p:ext uri="{BB962C8B-B14F-4D97-AF65-F5344CB8AC3E}">
        <p14:creationId xmlns:p14="http://schemas.microsoft.com/office/powerpoint/2010/main" val="978644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FCF32CC6-5D1A-F447-878A-ED63B1AA5678}" type="datetime1">
              <a:rPr lang="it-IT" smtClean="0"/>
              <a:t>20/09/22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170888467"/>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2F863A6-0D70-C040-9310-CF3DE9976461}" type="datetime1">
              <a:rPr lang="it-IT" smtClean="0"/>
              <a:t>20/09/22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295827607"/>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EDDAB11D-785A-5A43-94D3-54E9ED18E9AA}" type="datetime1">
              <a:rPr lang="it-IT" smtClean="0"/>
              <a:t>20/09/22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342926622"/>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02F593E-3331-0E44-B511-51F21B95BA3F}" type="datetime1">
              <a:rPr lang="it-IT" smtClean="0"/>
              <a:t>20/09/22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777353712"/>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163130B1-05DF-D041-BA8F-DFEBC43AD48B}" type="datetime1">
              <a:rPr lang="it-IT" smtClean="0"/>
              <a:t>20/09/22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840812883"/>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577E5232-375C-F849-8E7D-104B8D775C04}" type="datetime1">
              <a:rPr lang="it-IT" smtClean="0"/>
              <a:t>20/09/22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892705899"/>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1E6150C0-AB19-3144-B145-912D3A5791D0}" type="datetime1">
              <a:rPr lang="it-IT" smtClean="0"/>
              <a:t>20/09/22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32781482"/>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0E7EEA45-FB29-D34C-B4AB-609A34AF4697}" type="datetime1">
              <a:rPr lang="it-IT" smtClean="0"/>
              <a:t>20/09/22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202554342"/>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8F6AF-C36E-894D-ACAE-50154064ED4B}" type="datetime1">
              <a:rPr lang="it-IT" smtClean="0"/>
              <a:t>20/09/22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1362224077"/>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C7CB23A1-E22A-274D-B36A-B47830594E07}" type="datetime1">
              <a:rPr lang="it-IT" smtClean="0"/>
              <a:t>20/09/22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576901472"/>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78A565B1-3751-6341-919E-164CC43120C0}" type="datetime1">
              <a:rPr lang="it-IT" smtClean="0"/>
              <a:t>20/09/22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E896063-653B-B446-A45D-A6AE5A996AE7}" type="slidenum">
              <a:rPr lang="it-IT" smtClean="0"/>
              <a:t>‹N›</a:t>
            </a:fld>
            <a:endParaRPr lang="it-IT"/>
          </a:p>
        </p:txBody>
      </p:sp>
    </p:spTree>
    <p:extLst>
      <p:ext uri="{BB962C8B-B14F-4D97-AF65-F5344CB8AC3E}">
        <p14:creationId xmlns:p14="http://schemas.microsoft.com/office/powerpoint/2010/main" val="94373699"/>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7812F0-1B80-4E4D-A7B0-8DBE561F31BE}" type="datetime1">
              <a:rPr lang="it-IT" smtClean="0"/>
              <a:t>20/09/22</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96063-653B-B446-A45D-A6AE5A996AE7}" type="slidenum">
              <a:rPr lang="it-IT" smtClean="0"/>
              <a:t>‹N›</a:t>
            </a:fld>
            <a:endParaRPr lang="it-IT"/>
          </a:p>
        </p:txBody>
      </p:sp>
    </p:spTree>
    <p:extLst>
      <p:ext uri="{BB962C8B-B14F-4D97-AF65-F5344CB8AC3E}">
        <p14:creationId xmlns:p14="http://schemas.microsoft.com/office/powerpoint/2010/main" val="6136364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Le singole tipologie di responsabilità</a:t>
            </a:r>
          </a:p>
        </p:txBody>
      </p:sp>
      <p:sp>
        <p:nvSpPr>
          <p:cNvPr id="3" name="Segnaposto contenuto 2"/>
          <p:cNvSpPr>
            <a:spLocks noGrp="1"/>
          </p:cNvSpPr>
          <p:nvPr>
            <p:ph idx="1"/>
          </p:nvPr>
        </p:nvSpPr>
        <p:spPr>
          <a:xfrm>
            <a:off x="838200" y="1567543"/>
            <a:ext cx="10515600" cy="4609420"/>
          </a:xfrm>
        </p:spPr>
        <p:txBody>
          <a:bodyPr>
            <a:normAutofit/>
          </a:bodyPr>
          <a:lstStyle/>
          <a:p>
            <a:pPr marL="0" indent="0" algn="just">
              <a:buNone/>
            </a:pPr>
            <a:r>
              <a:rPr lang="it-IT" altLang="it-IT" sz="3200" dirty="0"/>
              <a:t>Il revisore può incorrere in responsabilità…</a:t>
            </a:r>
          </a:p>
          <a:p>
            <a:pPr algn="just"/>
            <a:r>
              <a:rPr lang="it-IT" altLang="it-IT" sz="3200" dirty="0"/>
              <a:t>civile;</a:t>
            </a:r>
          </a:p>
          <a:p>
            <a:pPr algn="just"/>
            <a:r>
              <a:rPr lang="it-IT" altLang="it-IT" sz="3200" dirty="0"/>
              <a:t>penale, a fronte dei reati propri che presuppongono la qualità di pubblico ufficiale;</a:t>
            </a:r>
          </a:p>
          <a:p>
            <a:pPr algn="just"/>
            <a:r>
              <a:rPr lang="it-IT" altLang="it-IT" sz="3200" dirty="0"/>
              <a:t>disciplinare;</a:t>
            </a:r>
          </a:p>
          <a:p>
            <a:pPr algn="just"/>
            <a:r>
              <a:rPr lang="it-IT" altLang="it-IT" sz="3200" dirty="0"/>
              <a:t>dinanzi alla Corte dei conti.</a:t>
            </a:r>
          </a:p>
          <a:p>
            <a:pPr algn="just"/>
            <a:r>
              <a:rPr lang="it-IT" altLang="it-IT" sz="3200" dirty="0"/>
              <a:t>Inoltre, può essere revocato per inadempienza dall’ente locale.</a:t>
            </a:r>
          </a:p>
        </p:txBody>
      </p:sp>
      <p:sp>
        <p:nvSpPr>
          <p:cNvPr id="4" name="Segnaposto numero diapositiva 3"/>
          <p:cNvSpPr>
            <a:spLocks noGrp="1"/>
          </p:cNvSpPr>
          <p:nvPr>
            <p:ph type="sldNum" sz="quarter" idx="12"/>
          </p:nvPr>
        </p:nvSpPr>
        <p:spPr/>
        <p:txBody>
          <a:bodyPr/>
          <a:lstStyle/>
          <a:p>
            <a:fld id="{1E896063-653B-B446-A45D-A6AE5A996AE7}" type="slidenum">
              <a:rPr lang="it-IT" smtClean="0"/>
              <a:t>1</a:t>
            </a:fld>
            <a:endParaRPr lang="it-IT"/>
          </a:p>
        </p:txBody>
      </p:sp>
    </p:spTree>
    <p:extLst>
      <p:ext uri="{BB962C8B-B14F-4D97-AF65-F5344CB8AC3E}">
        <p14:creationId xmlns:p14="http://schemas.microsoft.com/office/powerpoint/2010/main" val="118285793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78EAD3-0216-44C5-98E0-CB53A57168B6}"/>
              </a:ext>
            </a:extLst>
          </p:cNvPr>
          <p:cNvSpPr>
            <a:spLocks noGrp="1"/>
          </p:cNvSpPr>
          <p:nvPr>
            <p:ph type="title"/>
          </p:nvPr>
        </p:nvSpPr>
        <p:spPr>
          <a:xfrm>
            <a:off x="1981200" y="-171450"/>
            <a:ext cx="8229600" cy="1915190"/>
          </a:xfrm>
        </p:spPr>
        <p:txBody>
          <a:bodyPr>
            <a:normAutofit/>
          </a:bodyPr>
          <a:lstStyle/>
          <a:p>
            <a:pPr algn="ctr"/>
            <a:r>
              <a:rPr lang="it-IT" altLang="it-IT" sz="6600" dirty="0"/>
              <a:t>…falsità</a:t>
            </a:r>
          </a:p>
        </p:txBody>
      </p:sp>
      <p:sp>
        <p:nvSpPr>
          <p:cNvPr id="3" name="Segnaposto contenuto 2">
            <a:extLst>
              <a:ext uri="{FF2B5EF4-FFF2-40B4-BE49-F238E27FC236}">
                <a16:creationId xmlns:a16="http://schemas.microsoft.com/office/drawing/2014/main" id="{AA679D18-51A9-4952-A653-D94563C87975}"/>
              </a:ext>
            </a:extLst>
          </p:cNvPr>
          <p:cNvSpPr>
            <a:spLocks noGrp="1"/>
          </p:cNvSpPr>
          <p:nvPr>
            <p:ph idx="1"/>
          </p:nvPr>
        </p:nvSpPr>
        <p:spPr>
          <a:xfrm>
            <a:off x="871870" y="1743740"/>
            <a:ext cx="9994604" cy="4195098"/>
          </a:xfrm>
        </p:spPr>
        <p:txBody>
          <a:bodyPr>
            <a:noAutofit/>
          </a:bodyPr>
          <a:lstStyle/>
          <a:p>
            <a:pPr marL="0" indent="0" algn="just">
              <a:buNone/>
            </a:pPr>
            <a:r>
              <a:rPr lang="it-IT" altLang="it-IT" sz="3200" dirty="0"/>
              <a:t>…condanna in I grado, assoluzione in appello (per mancanza di dolo, mancando un movente, ma essendoci una tenuta confusa e incompleta dei documenti contabili) e definitiva condanna in Cassazione: </a:t>
            </a:r>
            <a:r>
              <a:rPr lang="it-IT" altLang="it-IT" sz="3200" b="1" u="sng" dirty="0"/>
              <a:t>l’elemento soggettivo necessario ad integrare il falso ideologico in atto pubblico è il “dolo generico”</a:t>
            </a:r>
            <a:r>
              <a:rPr lang="it-IT" altLang="ja-JP" sz="3200" dirty="0"/>
              <a:t>,  pertanto ad integrarlo </a:t>
            </a:r>
            <a:r>
              <a:rPr lang="it-IT" altLang="ja-JP" sz="3200" b="1" u="sng" dirty="0"/>
              <a:t>basta la consapevolezza del falso </a:t>
            </a:r>
            <a:r>
              <a:rPr lang="it-IT" altLang="ja-JP" sz="3200" dirty="0"/>
              <a:t>senza che occorra l</a:t>
            </a:r>
            <a:r>
              <a:rPr lang="it-IT" altLang="it-IT" sz="3200" dirty="0"/>
              <a:t>’</a:t>
            </a:r>
            <a:r>
              <a:rPr lang="it-IT" altLang="ja-JP" sz="3200" dirty="0"/>
              <a:t>intenzione di raggirare o di cagionare un danno.</a:t>
            </a:r>
          </a:p>
          <a:p>
            <a:pPr marL="0" indent="0" algn="just">
              <a:buNone/>
            </a:pPr>
            <a:r>
              <a:rPr lang="it-IT" altLang="it-IT" sz="3200" dirty="0"/>
              <a:t>Per i revisori, inoltre, sono state ritenute </a:t>
            </a:r>
            <a:r>
              <a:rPr lang="it-IT" altLang="it-IT" sz="3200" b="1" u="sng" dirty="0"/>
              <a:t>irrilevanti le raccomandazioni </a:t>
            </a:r>
            <a:r>
              <a:rPr lang="it-IT" altLang="it-IT" sz="3200" dirty="0"/>
              <a:t>contenute nelle relazioni</a:t>
            </a:r>
          </a:p>
        </p:txBody>
      </p:sp>
      <p:sp>
        <p:nvSpPr>
          <p:cNvPr id="4" name="Segnaposto numero diapositiva 3">
            <a:extLst>
              <a:ext uri="{FF2B5EF4-FFF2-40B4-BE49-F238E27FC236}">
                <a16:creationId xmlns:a16="http://schemas.microsoft.com/office/drawing/2014/main" id="{692B4D44-BC27-4A48-8B1C-904924AB6FF4}"/>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1F264C45-2558-4E20-B05F-D693F166AF80}" type="slidenum">
              <a:rPr lang="it-IT" altLang="it-IT" i="0"/>
              <a:pPr eaLnBrk="1" hangingPunct="1"/>
              <a:t>10</a:t>
            </a:fld>
            <a:endParaRPr lang="it-IT" altLang="it-IT" i="0"/>
          </a:p>
        </p:txBody>
      </p:sp>
      <p:sp>
        <p:nvSpPr>
          <p:cNvPr id="5" name="Segnaposto piè di pagina 4">
            <a:extLst>
              <a:ext uri="{FF2B5EF4-FFF2-40B4-BE49-F238E27FC236}">
                <a16:creationId xmlns:a16="http://schemas.microsoft.com/office/drawing/2014/main" id="{515B66AD-8D74-40BC-97E6-0DB8745E2352}"/>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FAD6CE-27AA-82E4-E49A-AA9CC7286D8F}"/>
              </a:ext>
            </a:extLst>
          </p:cNvPr>
          <p:cNvSpPr>
            <a:spLocks noGrp="1"/>
          </p:cNvSpPr>
          <p:nvPr>
            <p:ph type="title"/>
          </p:nvPr>
        </p:nvSpPr>
        <p:spPr>
          <a:xfrm>
            <a:off x="367862" y="365125"/>
            <a:ext cx="11319642" cy="1325563"/>
          </a:xfrm>
        </p:spPr>
        <p:txBody>
          <a:bodyPr/>
          <a:lstStyle/>
          <a:p>
            <a:pPr algn="ctr"/>
            <a:r>
              <a:rPr lang="it-IT" dirty="0"/>
              <a:t>…controlli della Corte dei conti sulle partecipate</a:t>
            </a:r>
          </a:p>
        </p:txBody>
      </p:sp>
      <p:sp>
        <p:nvSpPr>
          <p:cNvPr id="3" name="Segnaposto contenuto 2">
            <a:extLst>
              <a:ext uri="{FF2B5EF4-FFF2-40B4-BE49-F238E27FC236}">
                <a16:creationId xmlns:a16="http://schemas.microsoft.com/office/drawing/2014/main" id="{3A48ACC4-670C-B69B-210D-DD95503F8E18}"/>
              </a:ext>
            </a:extLst>
          </p:cNvPr>
          <p:cNvSpPr>
            <a:spLocks noGrp="1"/>
          </p:cNvSpPr>
          <p:nvPr>
            <p:ph idx="1"/>
          </p:nvPr>
        </p:nvSpPr>
        <p:spPr>
          <a:xfrm>
            <a:off x="672662" y="1825625"/>
            <a:ext cx="11014842" cy="4667250"/>
          </a:xfrm>
        </p:spPr>
        <p:txBody>
          <a:bodyPr>
            <a:normAutofit/>
          </a:bodyPr>
          <a:lstStyle/>
          <a:p>
            <a:pPr marL="0" indent="0" algn="just">
              <a:buNone/>
            </a:pPr>
            <a:r>
              <a:rPr lang="it-IT" b="1" u="sng" dirty="0"/>
              <a:t>Pronuncia di accertamento</a:t>
            </a:r>
            <a:r>
              <a:rPr lang="it-IT" dirty="0"/>
              <a:t> che non può essere disattesa dall’Amministrazione semplicemente motivando le ragioni.</a:t>
            </a:r>
          </a:p>
          <a:p>
            <a:pPr marL="0" indent="0" algn="just">
              <a:buNone/>
            </a:pPr>
            <a:r>
              <a:rPr lang="it-IT" dirty="0"/>
              <a:t>Sì in qualche modo </a:t>
            </a:r>
            <a:r>
              <a:rPr lang="it-IT" b="1" u="sng" dirty="0"/>
              <a:t>ricalcato lo schema dell’art. 147-bis del </a:t>
            </a:r>
            <a:r>
              <a:rPr lang="it-IT" b="1" u="sng" dirty="0" err="1"/>
              <a:t>tuel</a:t>
            </a:r>
            <a:r>
              <a:rPr lang="it-IT" b="1" u="sng" dirty="0"/>
              <a:t> con il controllo di regolarità</a:t>
            </a:r>
            <a:r>
              <a:rPr lang="it-IT" dirty="0"/>
              <a:t> che però è reso da un organo non magistratuale e interno all’ente.</a:t>
            </a:r>
          </a:p>
          <a:p>
            <a:pPr marL="0" indent="0" algn="just">
              <a:buNone/>
            </a:pPr>
            <a:r>
              <a:rPr lang="it-IT" dirty="0"/>
              <a:t>In qualche modo il legislatore parte parlando di controlli e poi delinea un </a:t>
            </a:r>
            <a:r>
              <a:rPr lang="it-IT" b="1" u="sng" dirty="0"/>
              <a:t>parere</a:t>
            </a:r>
            <a:r>
              <a:rPr lang="it-IT" dirty="0"/>
              <a:t> che però sembra tipico degli organi interni avendo ad oggetto un </a:t>
            </a:r>
            <a:r>
              <a:rPr lang="it-IT" b="1" u="sng" dirty="0"/>
              <a:t>concreto atto di gestione</a:t>
            </a:r>
            <a:r>
              <a:rPr lang="it-IT" b="1" dirty="0"/>
              <a:t> </a:t>
            </a:r>
            <a:r>
              <a:rPr lang="it-IT" dirty="0"/>
              <a:t>e quindi concretizzandosi in attività consulenziale (e non consultiva) e snaturando il ruolo della Corte.</a:t>
            </a:r>
          </a:p>
        </p:txBody>
      </p:sp>
      <p:sp>
        <p:nvSpPr>
          <p:cNvPr id="4" name="Segnaposto numero diapositiva 3">
            <a:extLst>
              <a:ext uri="{FF2B5EF4-FFF2-40B4-BE49-F238E27FC236}">
                <a16:creationId xmlns:a16="http://schemas.microsoft.com/office/drawing/2014/main" id="{180509C2-F5B2-244E-1102-04467268D4FB}"/>
              </a:ext>
            </a:extLst>
          </p:cNvPr>
          <p:cNvSpPr>
            <a:spLocks noGrp="1"/>
          </p:cNvSpPr>
          <p:nvPr>
            <p:ph type="sldNum" sz="quarter" idx="12"/>
          </p:nvPr>
        </p:nvSpPr>
        <p:spPr/>
        <p:txBody>
          <a:bodyPr/>
          <a:lstStyle/>
          <a:p>
            <a:fld id="{1E896063-653B-B446-A45D-A6AE5A996AE7}" type="slidenum">
              <a:rPr lang="it-IT" smtClean="0"/>
              <a:t>100</a:t>
            </a:fld>
            <a:endParaRPr lang="it-IT"/>
          </a:p>
        </p:txBody>
      </p:sp>
    </p:spTree>
    <p:extLst>
      <p:ext uri="{BB962C8B-B14F-4D97-AF65-F5344CB8AC3E}">
        <p14:creationId xmlns:p14="http://schemas.microsoft.com/office/powerpoint/2010/main" val="1335617134"/>
      </p:ext>
    </p:extLst>
  </p:cSld>
  <p:clrMapOvr>
    <a:masterClrMapping/>
  </p:clrMapOvr>
  <p:transition spd="med">
    <p:pull/>
  </p:transition>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Titolo 1">
            <a:extLst>
              <a:ext uri="{FF2B5EF4-FFF2-40B4-BE49-F238E27FC236}">
                <a16:creationId xmlns:a16="http://schemas.microsoft.com/office/drawing/2014/main" id="{E10EB915-76C7-E143-8298-D7257B687DCC}"/>
              </a:ext>
            </a:extLst>
          </p:cNvPr>
          <p:cNvSpPr>
            <a:spLocks noGrp="1" noChangeArrowheads="1"/>
          </p:cNvSpPr>
          <p:nvPr>
            <p:ph type="title"/>
          </p:nvPr>
        </p:nvSpPr>
        <p:spPr>
          <a:xfrm>
            <a:off x="838200" y="365125"/>
            <a:ext cx="10515600" cy="4633913"/>
          </a:xfrm>
        </p:spPr>
        <p:txBody>
          <a:bodyPr/>
          <a:lstStyle/>
          <a:p>
            <a:pPr algn="ctr"/>
            <a:r>
              <a:rPr lang="it-IT" altLang="it-IT" sz="4800" dirty="0"/>
              <a:t>LA PIU’ RECENTE GIURISPRUDENZA CONTABILE NEI CONFRONTI DEI REVISORI</a:t>
            </a:r>
          </a:p>
        </p:txBody>
      </p:sp>
      <p:sp>
        <p:nvSpPr>
          <p:cNvPr id="3" name="Segnaposto numero diapositiva 2">
            <a:extLst>
              <a:ext uri="{FF2B5EF4-FFF2-40B4-BE49-F238E27FC236}">
                <a16:creationId xmlns:a16="http://schemas.microsoft.com/office/drawing/2014/main" id="{C3C53372-AF16-B046-8B0C-3CDFB28B8ECF}"/>
              </a:ext>
            </a:extLst>
          </p:cNvPr>
          <p:cNvSpPr>
            <a:spLocks noGrp="1"/>
          </p:cNvSpPr>
          <p:nvPr>
            <p:ph type="sldNum" sz="quarter" idx="12"/>
          </p:nvPr>
        </p:nvSpPr>
        <p:spPr/>
        <p:txBody>
          <a:bodyPr/>
          <a:lstStyle/>
          <a:p>
            <a:pPr>
              <a:defRPr/>
            </a:pPr>
            <a:fld id="{19996D74-6427-E34D-97F9-C17098EDD232}" type="slidenum">
              <a:rPr lang="it-IT"/>
              <a:pPr>
                <a:defRPr/>
              </a:pPr>
              <a:t>101</a:t>
            </a:fld>
            <a:endParaRPr lang="it-IT"/>
          </a:p>
        </p:txBody>
      </p:sp>
    </p:spTree>
    <p:extLst>
      <p:ext uri="{BB962C8B-B14F-4D97-AF65-F5344CB8AC3E}">
        <p14:creationId xmlns:p14="http://schemas.microsoft.com/office/powerpoint/2010/main" val="1842515453"/>
      </p:ext>
    </p:extLst>
  </p:cSld>
  <p:clrMapOvr>
    <a:masterClrMapping/>
  </p:clrMapOvr>
  <p:transition spd="med">
    <p:pull/>
  </p:transition>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7CB60-B6F1-1BA4-7213-4514BE3F2E41}"/>
              </a:ext>
            </a:extLst>
          </p:cNvPr>
          <p:cNvSpPr>
            <a:spLocks noGrp="1"/>
          </p:cNvSpPr>
          <p:nvPr>
            <p:ph type="title"/>
          </p:nvPr>
        </p:nvSpPr>
        <p:spPr>
          <a:xfrm>
            <a:off x="838200" y="365125"/>
            <a:ext cx="10515600" cy="1846995"/>
          </a:xfrm>
        </p:spPr>
        <p:txBody>
          <a:bodyPr/>
          <a:lstStyle/>
          <a:p>
            <a:pPr algn="ctr"/>
            <a:r>
              <a:rPr lang="it-IT" dirty="0"/>
              <a:t>Responsabilità dei revisori per ricapitalizzazione di partecipata…</a:t>
            </a:r>
          </a:p>
        </p:txBody>
      </p:sp>
      <p:sp>
        <p:nvSpPr>
          <p:cNvPr id="3" name="Segnaposto contenuto 2">
            <a:extLst>
              <a:ext uri="{FF2B5EF4-FFF2-40B4-BE49-F238E27FC236}">
                <a16:creationId xmlns:a16="http://schemas.microsoft.com/office/drawing/2014/main" id="{1630A569-C399-C7D9-9C4D-BC2CFBA4829D}"/>
              </a:ext>
            </a:extLst>
          </p:cNvPr>
          <p:cNvSpPr>
            <a:spLocks noGrp="1"/>
          </p:cNvSpPr>
          <p:nvPr>
            <p:ph idx="1"/>
          </p:nvPr>
        </p:nvSpPr>
        <p:spPr>
          <a:xfrm>
            <a:off x="838200" y="2391508"/>
            <a:ext cx="10515600" cy="3785454"/>
          </a:xfrm>
        </p:spPr>
        <p:txBody>
          <a:bodyPr>
            <a:normAutofit lnSpcReduction="10000"/>
          </a:bodyPr>
          <a:lstStyle/>
          <a:p>
            <a:pPr marL="0" indent="0" algn="just">
              <a:buNone/>
            </a:pPr>
            <a:r>
              <a:rPr lang="it-IT" sz="3200" b="1" u="sng" dirty="0"/>
              <a:t>C. conti, Sez. Giur. Campania, sent. n. 351/2021</a:t>
            </a:r>
            <a:r>
              <a:rPr lang="it-IT" sz="3200" dirty="0"/>
              <a:t>: danno subito da un comune a seguito della </a:t>
            </a:r>
            <a:r>
              <a:rPr lang="it-IT" sz="3200" b="1" u="sng" dirty="0"/>
              <a:t>ricapitalizzazione</a:t>
            </a:r>
            <a:r>
              <a:rPr lang="it-IT" sz="3200" dirty="0"/>
              <a:t> di una società in house, in assenza dei presupposti di legge, </a:t>
            </a:r>
            <a:r>
              <a:rPr lang="it-IT" sz="3200" b="1" u="sng" dirty="0"/>
              <a:t>successivamente dichiarata fallita, società che era da anni in perdita</a:t>
            </a:r>
            <a:r>
              <a:rPr lang="it-IT" sz="3200" dirty="0"/>
              <a:t>, in presenza di accertate e risalenti situazioni di irregolarità contabile. </a:t>
            </a:r>
          </a:p>
          <a:p>
            <a:pPr marL="0" indent="0" algn="just">
              <a:buNone/>
            </a:pPr>
            <a:r>
              <a:rPr lang="it-IT" sz="3200" dirty="0"/>
              <a:t>Vengono chiamati a rispondere i consiglieri comunali, il segretario comunale, il responsabile del servizio finanziario e i revisori dei conti.</a:t>
            </a:r>
          </a:p>
        </p:txBody>
      </p:sp>
      <p:sp>
        <p:nvSpPr>
          <p:cNvPr id="4" name="Segnaposto numero diapositiva 3">
            <a:extLst>
              <a:ext uri="{FF2B5EF4-FFF2-40B4-BE49-F238E27FC236}">
                <a16:creationId xmlns:a16="http://schemas.microsoft.com/office/drawing/2014/main" id="{8B50C8E2-EF53-CA57-DB5F-3F93FE3CE36C}"/>
              </a:ext>
            </a:extLst>
          </p:cNvPr>
          <p:cNvSpPr>
            <a:spLocks noGrp="1"/>
          </p:cNvSpPr>
          <p:nvPr>
            <p:ph type="sldNum" sz="quarter" idx="12"/>
          </p:nvPr>
        </p:nvSpPr>
        <p:spPr/>
        <p:txBody>
          <a:bodyPr/>
          <a:lstStyle/>
          <a:p>
            <a:fld id="{1E896063-653B-B446-A45D-A6AE5A996AE7}" type="slidenum">
              <a:rPr lang="it-IT" smtClean="0"/>
              <a:t>102</a:t>
            </a:fld>
            <a:endParaRPr lang="it-IT"/>
          </a:p>
        </p:txBody>
      </p:sp>
    </p:spTree>
    <p:extLst>
      <p:ext uri="{BB962C8B-B14F-4D97-AF65-F5344CB8AC3E}">
        <p14:creationId xmlns:p14="http://schemas.microsoft.com/office/powerpoint/2010/main" val="264457834"/>
      </p:ext>
    </p:extLst>
  </p:cSld>
  <p:clrMapOvr>
    <a:masterClrMapping/>
  </p:clrMapOvr>
  <p:transition spd="med">
    <p:pull/>
  </p:transition>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7CB60-B6F1-1BA4-7213-4514BE3F2E41}"/>
              </a:ext>
            </a:extLst>
          </p:cNvPr>
          <p:cNvSpPr>
            <a:spLocks noGrp="1"/>
          </p:cNvSpPr>
          <p:nvPr>
            <p:ph type="title"/>
          </p:nvPr>
        </p:nvSpPr>
        <p:spPr>
          <a:xfrm>
            <a:off x="838200" y="365125"/>
            <a:ext cx="10515600" cy="1846995"/>
          </a:xfrm>
        </p:spPr>
        <p:txBody>
          <a:bodyPr/>
          <a:lstStyle/>
          <a:p>
            <a:pPr algn="ctr"/>
            <a:r>
              <a:rPr lang="it-IT" dirty="0"/>
              <a:t>…responsabilità dei revisori per ricapitalizzazione di partecipata…</a:t>
            </a:r>
          </a:p>
        </p:txBody>
      </p:sp>
      <p:sp>
        <p:nvSpPr>
          <p:cNvPr id="3" name="Segnaposto contenuto 2">
            <a:extLst>
              <a:ext uri="{FF2B5EF4-FFF2-40B4-BE49-F238E27FC236}">
                <a16:creationId xmlns:a16="http://schemas.microsoft.com/office/drawing/2014/main" id="{1630A569-C399-C7D9-9C4D-BC2CFBA4829D}"/>
              </a:ext>
            </a:extLst>
          </p:cNvPr>
          <p:cNvSpPr>
            <a:spLocks noGrp="1"/>
          </p:cNvSpPr>
          <p:nvPr>
            <p:ph idx="1"/>
          </p:nvPr>
        </p:nvSpPr>
        <p:spPr>
          <a:xfrm>
            <a:off x="351692" y="2063262"/>
            <a:ext cx="11265877" cy="4565040"/>
          </a:xfrm>
        </p:spPr>
        <p:txBody>
          <a:bodyPr>
            <a:normAutofit fontScale="92500" lnSpcReduction="10000"/>
          </a:bodyPr>
          <a:lstStyle/>
          <a:p>
            <a:pPr marL="0" indent="0" algn="just">
              <a:buNone/>
            </a:pPr>
            <a:r>
              <a:rPr lang="it-IT" dirty="0"/>
              <a:t>I revisori dei conti, che pur avevano espresso parere favorevole all’assunzione del relativo debito fuori bilancio, sono assolti. </a:t>
            </a:r>
          </a:p>
          <a:p>
            <a:pPr marL="0" indent="0" algn="just">
              <a:buNone/>
            </a:pPr>
            <a:r>
              <a:rPr lang="it-IT" dirty="0"/>
              <a:t>La Sezione motiva che </a:t>
            </a:r>
            <a:r>
              <a:rPr lang="it-IT" i="1" dirty="0">
                <a:effectLst/>
                <a:latin typeface="Calibri" panose="020F0502020204030204" pitchFamily="34" charset="0"/>
              </a:rPr>
              <a:t>"</a:t>
            </a:r>
            <a:r>
              <a:rPr lang="it-IT" b="1" i="1" u="sng" dirty="0">
                <a:effectLst/>
                <a:latin typeface="Calibri" panose="020F0502020204030204" pitchFamily="34" charset="0"/>
              </a:rPr>
              <a:t>nell'esprimere parere favorevole sotto il profilo contabile, esclusa ogni valutazione di merito</a:t>
            </a:r>
            <a:r>
              <a:rPr lang="it-IT" i="1" dirty="0">
                <a:effectLst/>
                <a:latin typeface="Calibri" panose="020F0502020204030204" pitchFamily="34" charset="0"/>
              </a:rPr>
              <a:t>, alla proposta di riconoscimento del debito fuori bilancio"</a:t>
            </a:r>
            <a:r>
              <a:rPr lang="it-IT" dirty="0">
                <a:effectLst/>
                <a:latin typeface="Calibri" panose="020F0502020204030204" pitchFamily="34" charset="0"/>
              </a:rPr>
              <a:t>, </a:t>
            </a:r>
            <a:r>
              <a:rPr lang="it-IT" b="1" u="sng" dirty="0">
                <a:effectLst/>
                <a:latin typeface="Calibri" panose="020F0502020204030204" pitchFamily="34" charset="0"/>
              </a:rPr>
              <a:t>hanno tuttavia osservato, in ordine al risanamento della </a:t>
            </a:r>
            <a:r>
              <a:rPr lang="it-IT" b="1" u="sng" dirty="0">
                <a:latin typeface="Calibri" panose="020F0502020204030204" pitchFamily="34" charset="0"/>
              </a:rPr>
              <a:t>s</a:t>
            </a:r>
            <a:r>
              <a:rPr lang="it-IT" b="1" u="sng" dirty="0">
                <a:effectLst/>
                <a:latin typeface="Calibri" panose="020F0502020204030204" pitchFamily="34" charset="0"/>
              </a:rPr>
              <a:t>ocietà</a:t>
            </a:r>
            <a:r>
              <a:rPr lang="it-IT" dirty="0">
                <a:effectLst/>
                <a:latin typeface="Calibri" panose="020F0502020204030204" pitchFamily="34" charset="0"/>
              </a:rPr>
              <a:t>, come il Comune </a:t>
            </a:r>
            <a:r>
              <a:rPr lang="it-IT" i="1" dirty="0">
                <a:effectLst/>
                <a:latin typeface="Calibri" panose="020F0502020204030204" pitchFamily="34" charset="0"/>
              </a:rPr>
              <a:t>"debba seriamente </a:t>
            </a:r>
            <a:r>
              <a:rPr lang="it-IT" b="1" i="1" u="sng" dirty="0">
                <a:effectLst/>
                <a:latin typeface="Calibri" panose="020F0502020204030204" pitchFamily="34" charset="0"/>
              </a:rPr>
              <a:t>riconsiderare le valutazioni per il mantenimento in essere della predetta società</a:t>
            </a:r>
            <a:r>
              <a:rPr lang="it-IT" i="1" dirty="0">
                <a:effectLst/>
                <a:latin typeface="Calibri" panose="020F0502020204030204" pitchFamily="34" charset="0"/>
              </a:rPr>
              <a:t>, indipendentemente dalla necessità di ricapitalizzazione. Al di là degli scenari futuri […] deve essere quello di dotare la stessa società di un adeguato grado di autonomia finanziaria. ln assenza di tale autonomia essa potrebbe facilmente ritrovarsi nelle stesse situazioni di criticità finanziaria già riscontrate negli esercizi precedenti. </a:t>
            </a:r>
            <a:r>
              <a:rPr lang="it-IT" i="1" dirty="0" err="1">
                <a:effectLst/>
                <a:latin typeface="Calibri" panose="020F0502020204030204" pitchFamily="34" charset="0"/>
              </a:rPr>
              <a:t>Cio</a:t>
            </a:r>
            <a:r>
              <a:rPr lang="it-IT" i="1" dirty="0">
                <a:effectLst/>
                <a:latin typeface="Calibri" panose="020F0502020204030204" pitchFamily="34" charset="0"/>
              </a:rPr>
              <a:t>̀, per far sì che tale ultimo sforzo finanziario da parte dell'Ente non risulti vanificato da una successiva attività di gestione antieconomica, non difformemente a quanto già verificatosi"</a:t>
            </a:r>
            <a:r>
              <a:rPr lang="it-IT" dirty="0">
                <a:effectLst/>
                <a:latin typeface="Calibri" panose="020F0502020204030204" pitchFamily="34" charset="0"/>
              </a:rPr>
              <a:t>. </a:t>
            </a:r>
            <a:endParaRPr lang="it-IT" dirty="0"/>
          </a:p>
          <a:p>
            <a:pPr marL="0" indent="0" algn="just">
              <a:buNone/>
            </a:pPr>
            <a:endParaRPr lang="it-IT" sz="3200" dirty="0"/>
          </a:p>
        </p:txBody>
      </p:sp>
      <p:sp>
        <p:nvSpPr>
          <p:cNvPr id="4" name="Segnaposto numero diapositiva 3">
            <a:extLst>
              <a:ext uri="{FF2B5EF4-FFF2-40B4-BE49-F238E27FC236}">
                <a16:creationId xmlns:a16="http://schemas.microsoft.com/office/drawing/2014/main" id="{8B50C8E2-EF53-CA57-DB5F-3F93FE3CE36C}"/>
              </a:ext>
            </a:extLst>
          </p:cNvPr>
          <p:cNvSpPr>
            <a:spLocks noGrp="1"/>
          </p:cNvSpPr>
          <p:nvPr>
            <p:ph type="sldNum" sz="quarter" idx="12"/>
          </p:nvPr>
        </p:nvSpPr>
        <p:spPr/>
        <p:txBody>
          <a:bodyPr/>
          <a:lstStyle/>
          <a:p>
            <a:fld id="{1E896063-653B-B446-A45D-A6AE5A996AE7}" type="slidenum">
              <a:rPr lang="it-IT" smtClean="0"/>
              <a:t>103</a:t>
            </a:fld>
            <a:endParaRPr lang="it-IT"/>
          </a:p>
        </p:txBody>
      </p:sp>
    </p:spTree>
    <p:extLst>
      <p:ext uri="{BB962C8B-B14F-4D97-AF65-F5344CB8AC3E}">
        <p14:creationId xmlns:p14="http://schemas.microsoft.com/office/powerpoint/2010/main" val="734552266"/>
      </p:ext>
    </p:extLst>
  </p:cSld>
  <p:clrMapOvr>
    <a:masterClrMapping/>
  </p:clrMapOvr>
  <p:transition spd="med">
    <p:pull/>
  </p:transition>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7CB60-B6F1-1BA4-7213-4514BE3F2E41}"/>
              </a:ext>
            </a:extLst>
          </p:cNvPr>
          <p:cNvSpPr>
            <a:spLocks noGrp="1"/>
          </p:cNvSpPr>
          <p:nvPr>
            <p:ph type="title"/>
          </p:nvPr>
        </p:nvSpPr>
        <p:spPr>
          <a:xfrm>
            <a:off x="838200" y="365125"/>
            <a:ext cx="10515600" cy="1608747"/>
          </a:xfrm>
        </p:spPr>
        <p:txBody>
          <a:bodyPr>
            <a:normAutofit/>
          </a:bodyPr>
          <a:lstStyle/>
          <a:p>
            <a:pPr algn="ctr"/>
            <a:r>
              <a:rPr lang="it-IT" sz="5400" dirty="0"/>
              <a:t>…responsabilità dei revisori per ricapitalizzazione di partecipata…</a:t>
            </a:r>
          </a:p>
        </p:txBody>
      </p:sp>
      <p:sp>
        <p:nvSpPr>
          <p:cNvPr id="3" name="Segnaposto contenuto 2">
            <a:extLst>
              <a:ext uri="{FF2B5EF4-FFF2-40B4-BE49-F238E27FC236}">
                <a16:creationId xmlns:a16="http://schemas.microsoft.com/office/drawing/2014/main" id="{1630A569-C399-C7D9-9C4D-BC2CFBA4829D}"/>
              </a:ext>
            </a:extLst>
          </p:cNvPr>
          <p:cNvSpPr>
            <a:spLocks noGrp="1"/>
          </p:cNvSpPr>
          <p:nvPr>
            <p:ph idx="1"/>
          </p:nvPr>
        </p:nvSpPr>
        <p:spPr>
          <a:xfrm>
            <a:off x="572409" y="1973872"/>
            <a:ext cx="11265877" cy="4565040"/>
          </a:xfrm>
        </p:spPr>
        <p:txBody>
          <a:bodyPr>
            <a:noAutofit/>
          </a:bodyPr>
          <a:lstStyle/>
          <a:p>
            <a:pPr marL="0" indent="0" algn="just">
              <a:buNone/>
            </a:pPr>
            <a:r>
              <a:rPr lang="it-IT" dirty="0"/>
              <a:t>La sezione continua affermando che i revisori (e anche il Segretario generale) </a:t>
            </a:r>
            <a:r>
              <a:rPr lang="it-IT" b="1" u="sng" dirty="0"/>
              <a:t>hanno comunque formulato «</a:t>
            </a:r>
            <a:r>
              <a:rPr lang="it-IT" b="1" i="1" u="sng" dirty="0">
                <a:effectLst/>
                <a:latin typeface="Calibri" panose="020F0502020204030204" pitchFamily="34" charset="0"/>
              </a:rPr>
              <a:t>rilievi critici in ordine alla </a:t>
            </a:r>
            <a:r>
              <a:rPr lang="it-IT" b="1" i="1" u="sng" dirty="0" err="1">
                <a:effectLst/>
                <a:latin typeface="Calibri" panose="020F0502020204030204" pitchFamily="34" charset="0"/>
              </a:rPr>
              <a:t>opportunita</a:t>
            </a:r>
            <a:r>
              <a:rPr lang="it-IT" b="1" i="1" u="sng" dirty="0">
                <a:effectLst/>
                <a:latin typeface="Calibri" panose="020F0502020204030204" pitchFamily="34" charset="0"/>
              </a:rPr>
              <a:t>̀ di procedere alla ricapitalizzazione</a:t>
            </a:r>
            <a:r>
              <a:rPr lang="it-IT" b="1" u="sng" dirty="0">
                <a:effectLst/>
                <a:latin typeface="Calibri" panose="020F0502020204030204" pitchFamily="34" charset="0"/>
              </a:rPr>
              <a:t>»</a:t>
            </a:r>
            <a:r>
              <a:rPr lang="it-IT" dirty="0">
                <a:effectLst/>
                <a:latin typeface="Calibri" panose="020F0502020204030204" pitchFamily="34" charset="0"/>
              </a:rPr>
              <a:t>.</a:t>
            </a:r>
          </a:p>
          <a:p>
            <a:pPr marL="0" indent="0" algn="just">
              <a:buNone/>
            </a:pPr>
            <a:r>
              <a:rPr lang="it-IT" dirty="0">
                <a:latin typeface="Calibri" panose="020F0502020204030204" pitchFamily="34" charset="0"/>
              </a:rPr>
              <a:t>Inoltre, evidenzia la Sezione, «</a:t>
            </a:r>
            <a:r>
              <a:rPr lang="it-IT" i="1" dirty="0">
                <a:effectLst/>
                <a:latin typeface="Calibri" panose="020F0502020204030204" pitchFamily="34" charset="0"/>
              </a:rPr>
              <a:t>il parere favorevole dei revisori dei conti in ordine alla delibera di riconoscimento del debito fuori bilancio costituisce un mero parere di regolari</a:t>
            </a:r>
            <a:r>
              <a:rPr lang="it-IT" i="1" dirty="0">
                <a:latin typeface="Calibri" panose="020F0502020204030204" pitchFamily="34" charset="0"/>
              </a:rPr>
              <a:t>tà</a:t>
            </a:r>
            <a:r>
              <a:rPr lang="it-IT" i="1" dirty="0">
                <a:effectLst/>
                <a:latin typeface="Calibri" panose="020F0502020204030204" pitchFamily="34" charset="0"/>
              </a:rPr>
              <a:t> contabile, avente ad oggetto il riconoscimento del debito fuori bilancio, quale atto meramente consequenziale all'adozione della delibera di approvazione del Piano Industriale di ricapitalizzazione della </a:t>
            </a:r>
            <a:r>
              <a:rPr lang="it-IT" i="1" dirty="0" err="1">
                <a:effectLst/>
                <a:latin typeface="Calibri" panose="020F0502020204030204" pitchFamily="34" charset="0"/>
              </a:rPr>
              <a:t>societa</a:t>
            </a:r>
            <a:r>
              <a:rPr lang="it-IT" i="1" dirty="0">
                <a:effectLst/>
                <a:latin typeface="Calibri" panose="020F0502020204030204" pitchFamily="34" charset="0"/>
              </a:rPr>
              <a:t>̀, e </a:t>
            </a:r>
            <a:r>
              <a:rPr lang="it-IT" b="1" i="1" u="sng" dirty="0">
                <a:effectLst/>
                <a:latin typeface="Calibri" panose="020F0502020204030204" pitchFamily="34" charset="0"/>
              </a:rPr>
              <a:t>non possa impingere nel merito della scelta</a:t>
            </a:r>
            <a:r>
              <a:rPr lang="it-IT" i="1" dirty="0">
                <a:effectLst/>
                <a:latin typeface="Calibri" panose="020F0502020204030204" pitchFamily="34" charset="0"/>
              </a:rPr>
              <a:t> adottata dall'organo politico del Comune</a:t>
            </a:r>
            <a:r>
              <a:rPr lang="it-IT" dirty="0">
                <a:effectLst/>
                <a:latin typeface="Calibri" panose="020F0502020204030204" pitchFamily="34" charset="0"/>
              </a:rPr>
              <a:t>». </a:t>
            </a:r>
          </a:p>
          <a:p>
            <a:pPr marL="0" indent="0" algn="just">
              <a:buNone/>
            </a:pPr>
            <a:r>
              <a:rPr lang="it-IT" dirty="0"/>
              <a:t>Bene per i revisori, ma rimane qualche dubbio. ..</a:t>
            </a:r>
          </a:p>
        </p:txBody>
      </p:sp>
      <p:sp>
        <p:nvSpPr>
          <p:cNvPr id="4" name="Segnaposto numero diapositiva 3">
            <a:extLst>
              <a:ext uri="{FF2B5EF4-FFF2-40B4-BE49-F238E27FC236}">
                <a16:creationId xmlns:a16="http://schemas.microsoft.com/office/drawing/2014/main" id="{8B50C8E2-EF53-CA57-DB5F-3F93FE3CE36C}"/>
              </a:ext>
            </a:extLst>
          </p:cNvPr>
          <p:cNvSpPr>
            <a:spLocks noGrp="1"/>
          </p:cNvSpPr>
          <p:nvPr>
            <p:ph type="sldNum" sz="quarter" idx="12"/>
          </p:nvPr>
        </p:nvSpPr>
        <p:spPr/>
        <p:txBody>
          <a:bodyPr/>
          <a:lstStyle/>
          <a:p>
            <a:fld id="{1E896063-653B-B446-A45D-A6AE5A996AE7}" type="slidenum">
              <a:rPr lang="it-IT" smtClean="0"/>
              <a:t>104</a:t>
            </a:fld>
            <a:endParaRPr lang="it-IT"/>
          </a:p>
        </p:txBody>
      </p:sp>
    </p:spTree>
    <p:extLst>
      <p:ext uri="{BB962C8B-B14F-4D97-AF65-F5344CB8AC3E}">
        <p14:creationId xmlns:p14="http://schemas.microsoft.com/office/powerpoint/2010/main" val="784944753"/>
      </p:ext>
    </p:extLst>
  </p:cSld>
  <p:clrMapOvr>
    <a:masterClrMapping/>
  </p:clrMapOvr>
  <p:transition spd="med">
    <p:pull/>
  </p:transition>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7CB60-B6F1-1BA4-7213-4514BE3F2E41}"/>
              </a:ext>
            </a:extLst>
          </p:cNvPr>
          <p:cNvSpPr>
            <a:spLocks noGrp="1"/>
          </p:cNvSpPr>
          <p:nvPr>
            <p:ph type="title"/>
          </p:nvPr>
        </p:nvSpPr>
        <p:spPr>
          <a:xfrm>
            <a:off x="838200" y="365125"/>
            <a:ext cx="10515600" cy="1846995"/>
          </a:xfrm>
        </p:spPr>
        <p:txBody>
          <a:bodyPr>
            <a:normAutofit/>
          </a:bodyPr>
          <a:lstStyle/>
          <a:p>
            <a:pPr algn="ctr"/>
            <a:r>
              <a:rPr lang="it-IT" sz="5400" dirty="0"/>
              <a:t>…responsabilità dei revisori per ricapitalizzazione di partecipata…</a:t>
            </a:r>
          </a:p>
        </p:txBody>
      </p:sp>
      <p:sp>
        <p:nvSpPr>
          <p:cNvPr id="3" name="Segnaposto contenuto 2">
            <a:extLst>
              <a:ext uri="{FF2B5EF4-FFF2-40B4-BE49-F238E27FC236}">
                <a16:creationId xmlns:a16="http://schemas.microsoft.com/office/drawing/2014/main" id="{1630A569-C399-C7D9-9C4D-BC2CFBA4829D}"/>
              </a:ext>
            </a:extLst>
          </p:cNvPr>
          <p:cNvSpPr>
            <a:spLocks noGrp="1"/>
          </p:cNvSpPr>
          <p:nvPr>
            <p:ph idx="1"/>
          </p:nvPr>
        </p:nvSpPr>
        <p:spPr>
          <a:xfrm>
            <a:off x="586154" y="2532992"/>
            <a:ext cx="11031415" cy="4095309"/>
          </a:xfrm>
        </p:spPr>
        <p:txBody>
          <a:bodyPr>
            <a:noAutofit/>
          </a:bodyPr>
          <a:lstStyle/>
          <a:p>
            <a:pPr marL="0" indent="0" algn="just">
              <a:buNone/>
            </a:pPr>
            <a:r>
              <a:rPr lang="it-IT" sz="3200" dirty="0"/>
              <a:t>È il solito problema dello stabilire </a:t>
            </a:r>
            <a:r>
              <a:rPr lang="it-IT" sz="3200" b="1" u="sng" dirty="0"/>
              <a:t>se l’attività di controllo svolta dall’organo di revisione possa limitarsi al momento contabile</a:t>
            </a:r>
            <a:r>
              <a:rPr lang="it-IT" sz="3200" dirty="0"/>
              <a:t>. </a:t>
            </a:r>
          </a:p>
          <a:p>
            <a:pPr marL="0" indent="0" algn="just">
              <a:buNone/>
            </a:pPr>
            <a:r>
              <a:rPr lang="it-IT" sz="3200" dirty="0"/>
              <a:t>Secondo la prevalente giurisprudenza contabile, in realtà, deve estendersi alla </a:t>
            </a:r>
            <a:r>
              <a:rPr lang="it-IT" sz="3200" b="1" u="sng" dirty="0"/>
              <a:t>legittimità degli atti</a:t>
            </a:r>
            <a:r>
              <a:rPr lang="it-IT" sz="3200" dirty="0"/>
              <a:t>, quindi nel caso specifico l’organo di revisione oltre alla copertura finanziaria avrebbe dovuto valutare </a:t>
            </a:r>
            <a:r>
              <a:rPr lang="it-IT" sz="3200" b="1" u="sng" dirty="0"/>
              <a:t>l’esistenza dei presupposti di legge</a:t>
            </a:r>
            <a:r>
              <a:rPr lang="it-IT" sz="3200" b="1" dirty="0"/>
              <a:t> </a:t>
            </a:r>
            <a:r>
              <a:rPr lang="it-IT" sz="3200" dirty="0"/>
              <a:t>(in questo caso per poter procedere alla ricapitalizzazione) e, più in generale</a:t>
            </a:r>
            <a:r>
              <a:rPr lang="it-IT" sz="3200" b="1" u="sng" dirty="0"/>
              <a:t>,  l’utilità dell’operazione e l’arricchimento per l’ente</a:t>
            </a:r>
            <a:r>
              <a:rPr lang="it-IT" sz="3200" dirty="0"/>
              <a:t>…</a:t>
            </a:r>
          </a:p>
        </p:txBody>
      </p:sp>
      <p:sp>
        <p:nvSpPr>
          <p:cNvPr id="4" name="Segnaposto numero diapositiva 3">
            <a:extLst>
              <a:ext uri="{FF2B5EF4-FFF2-40B4-BE49-F238E27FC236}">
                <a16:creationId xmlns:a16="http://schemas.microsoft.com/office/drawing/2014/main" id="{8B50C8E2-EF53-CA57-DB5F-3F93FE3CE36C}"/>
              </a:ext>
            </a:extLst>
          </p:cNvPr>
          <p:cNvSpPr>
            <a:spLocks noGrp="1"/>
          </p:cNvSpPr>
          <p:nvPr>
            <p:ph type="sldNum" sz="quarter" idx="12"/>
          </p:nvPr>
        </p:nvSpPr>
        <p:spPr/>
        <p:txBody>
          <a:bodyPr/>
          <a:lstStyle/>
          <a:p>
            <a:fld id="{1E896063-653B-B446-A45D-A6AE5A996AE7}" type="slidenum">
              <a:rPr lang="it-IT" smtClean="0"/>
              <a:t>105</a:t>
            </a:fld>
            <a:endParaRPr lang="it-IT"/>
          </a:p>
        </p:txBody>
      </p:sp>
    </p:spTree>
    <p:extLst>
      <p:ext uri="{BB962C8B-B14F-4D97-AF65-F5344CB8AC3E}">
        <p14:creationId xmlns:p14="http://schemas.microsoft.com/office/powerpoint/2010/main" val="1327693493"/>
      </p:ext>
    </p:extLst>
  </p:cSld>
  <p:clrMapOvr>
    <a:masterClrMapping/>
  </p:clrMapOvr>
  <p:transition spd="med">
    <p:pull/>
  </p:transition>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47CB60-B6F1-1BA4-7213-4514BE3F2E41}"/>
              </a:ext>
            </a:extLst>
          </p:cNvPr>
          <p:cNvSpPr>
            <a:spLocks noGrp="1"/>
          </p:cNvSpPr>
          <p:nvPr>
            <p:ph type="title"/>
          </p:nvPr>
        </p:nvSpPr>
        <p:spPr>
          <a:xfrm>
            <a:off x="838200" y="365125"/>
            <a:ext cx="10515600" cy="1846995"/>
          </a:xfrm>
        </p:spPr>
        <p:txBody>
          <a:bodyPr/>
          <a:lstStyle/>
          <a:p>
            <a:pPr algn="ctr"/>
            <a:r>
              <a:rPr lang="it-IT" dirty="0"/>
              <a:t>…responsabilità dei revisori per ricapitalizzazione </a:t>
            </a:r>
            <a:r>
              <a:rPr lang="it-IT"/>
              <a:t>di partecipata</a:t>
            </a:r>
            <a:endParaRPr lang="it-IT" dirty="0"/>
          </a:p>
        </p:txBody>
      </p:sp>
      <p:sp>
        <p:nvSpPr>
          <p:cNvPr id="3" name="Segnaposto contenuto 2">
            <a:extLst>
              <a:ext uri="{FF2B5EF4-FFF2-40B4-BE49-F238E27FC236}">
                <a16:creationId xmlns:a16="http://schemas.microsoft.com/office/drawing/2014/main" id="{1630A569-C399-C7D9-9C4D-BC2CFBA4829D}"/>
              </a:ext>
            </a:extLst>
          </p:cNvPr>
          <p:cNvSpPr>
            <a:spLocks noGrp="1"/>
          </p:cNvSpPr>
          <p:nvPr>
            <p:ph idx="1"/>
          </p:nvPr>
        </p:nvSpPr>
        <p:spPr>
          <a:xfrm>
            <a:off x="586154" y="2212120"/>
            <a:ext cx="11031415" cy="4416182"/>
          </a:xfrm>
        </p:spPr>
        <p:txBody>
          <a:bodyPr>
            <a:noAutofit/>
          </a:bodyPr>
          <a:lstStyle/>
          <a:p>
            <a:pPr marL="0" indent="0" algn="just">
              <a:buNone/>
            </a:pPr>
            <a:r>
              <a:rPr lang="it-IT" b="1" u="sng" dirty="0"/>
              <a:t>Altro Collegio</a:t>
            </a:r>
            <a:r>
              <a:rPr lang="it-IT" dirty="0"/>
              <a:t>, infatti (la II Sez. Giur. app., con sent. n. 471/2019),  sempre in tema di parere sul riconoscimento di debito fuori bilancio, </a:t>
            </a:r>
            <a:r>
              <a:rPr lang="it-IT" b="1" u="sng" dirty="0"/>
              <a:t>si è pronunciato diversamente</a:t>
            </a:r>
            <a:r>
              <a:rPr lang="it-IT" dirty="0"/>
              <a:t>: «</a:t>
            </a:r>
            <a:r>
              <a:rPr lang="it-IT" i="1" dirty="0">
                <a:effectLst/>
              </a:rPr>
              <a:t>la considerazione dei compiti di vigilanza sulla regolarità contabile, finanziaria ed economica sulla gestione relativamente all’effettuazione delle spese, funzione precipua del collegio dei revisori, induce a ritenere che l’esercizio di quella funzione non possa prescindere dalla </a:t>
            </a:r>
            <a:r>
              <a:rPr lang="it-IT" b="1" i="1" u="sng" dirty="0">
                <a:effectLst/>
              </a:rPr>
              <a:t>valutazione circa la legittimità delle iniziative</a:t>
            </a:r>
            <a:r>
              <a:rPr lang="it-IT" i="1" dirty="0">
                <a:effectLst/>
              </a:rPr>
              <a:t> che l’organo deliberante si accinge ad effettuare e la correlata </a:t>
            </a:r>
            <a:r>
              <a:rPr lang="it-IT" b="1" i="1" u="sng" dirty="0">
                <a:effectLst/>
              </a:rPr>
              <a:t>opportunità sotto il profilo strettamente economico e finanziario</a:t>
            </a:r>
            <a:r>
              <a:rPr lang="it-IT" dirty="0">
                <a:effectLst/>
              </a:rPr>
              <a:t>». </a:t>
            </a:r>
            <a:endParaRPr lang="it-IT" dirty="0"/>
          </a:p>
          <a:p>
            <a:pPr marL="0" indent="0" algn="just">
              <a:buNone/>
            </a:pPr>
            <a:endParaRPr lang="it-IT" sz="3200" dirty="0"/>
          </a:p>
        </p:txBody>
      </p:sp>
      <p:sp>
        <p:nvSpPr>
          <p:cNvPr id="4" name="Segnaposto numero diapositiva 3">
            <a:extLst>
              <a:ext uri="{FF2B5EF4-FFF2-40B4-BE49-F238E27FC236}">
                <a16:creationId xmlns:a16="http://schemas.microsoft.com/office/drawing/2014/main" id="{8B50C8E2-EF53-CA57-DB5F-3F93FE3CE36C}"/>
              </a:ext>
            </a:extLst>
          </p:cNvPr>
          <p:cNvSpPr>
            <a:spLocks noGrp="1"/>
          </p:cNvSpPr>
          <p:nvPr>
            <p:ph type="sldNum" sz="quarter" idx="12"/>
          </p:nvPr>
        </p:nvSpPr>
        <p:spPr/>
        <p:txBody>
          <a:bodyPr/>
          <a:lstStyle/>
          <a:p>
            <a:fld id="{1E896063-653B-B446-A45D-A6AE5A996AE7}" type="slidenum">
              <a:rPr lang="it-IT" smtClean="0"/>
              <a:t>106</a:t>
            </a:fld>
            <a:endParaRPr lang="it-IT"/>
          </a:p>
        </p:txBody>
      </p:sp>
    </p:spTree>
    <p:extLst>
      <p:ext uri="{BB962C8B-B14F-4D97-AF65-F5344CB8AC3E}">
        <p14:creationId xmlns:p14="http://schemas.microsoft.com/office/powerpoint/2010/main" val="2851932531"/>
      </p:ext>
    </p:extLst>
  </p:cSld>
  <p:clrMapOvr>
    <a:masterClrMapping/>
  </p:clrMapOvr>
  <p:transition spd="med">
    <p:pull/>
  </p:transition>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2344A9-150C-9843-D833-082F73130231}"/>
              </a:ext>
            </a:extLst>
          </p:cNvPr>
          <p:cNvSpPr>
            <a:spLocks noGrp="1"/>
          </p:cNvSpPr>
          <p:nvPr>
            <p:ph type="title"/>
          </p:nvPr>
        </p:nvSpPr>
        <p:spPr>
          <a:xfrm>
            <a:off x="838200" y="365125"/>
            <a:ext cx="10515600" cy="5334635"/>
          </a:xfrm>
        </p:spPr>
        <p:txBody>
          <a:bodyPr>
            <a:noAutofit/>
          </a:bodyPr>
          <a:lstStyle/>
          <a:p>
            <a:pPr algn="ctr"/>
            <a:r>
              <a:rPr lang="it-IT" sz="4800" dirty="0"/>
              <a:t>UN CASO PRATICO DI RESPONSABILITA’ ERARIALE PER RESISTENZA TEMERARIA</a:t>
            </a:r>
          </a:p>
        </p:txBody>
      </p:sp>
      <p:sp>
        <p:nvSpPr>
          <p:cNvPr id="3" name="Segnaposto numero diapositiva 2">
            <a:extLst>
              <a:ext uri="{FF2B5EF4-FFF2-40B4-BE49-F238E27FC236}">
                <a16:creationId xmlns:a16="http://schemas.microsoft.com/office/drawing/2014/main" id="{6FDE10C8-7492-16F9-CFE6-CEFCEAA5DDFA}"/>
              </a:ext>
            </a:extLst>
          </p:cNvPr>
          <p:cNvSpPr>
            <a:spLocks noGrp="1"/>
          </p:cNvSpPr>
          <p:nvPr>
            <p:ph type="sldNum" sz="quarter" idx="12"/>
          </p:nvPr>
        </p:nvSpPr>
        <p:spPr/>
        <p:txBody>
          <a:bodyPr/>
          <a:lstStyle/>
          <a:p>
            <a:fld id="{1E896063-653B-B446-A45D-A6AE5A996AE7}" type="slidenum">
              <a:rPr lang="it-IT" smtClean="0"/>
              <a:t>107</a:t>
            </a:fld>
            <a:endParaRPr lang="it-IT"/>
          </a:p>
        </p:txBody>
      </p:sp>
    </p:spTree>
    <p:extLst>
      <p:ext uri="{BB962C8B-B14F-4D97-AF65-F5344CB8AC3E}">
        <p14:creationId xmlns:p14="http://schemas.microsoft.com/office/powerpoint/2010/main" val="1683709266"/>
      </p:ext>
    </p:extLst>
  </p:cSld>
  <p:clrMapOvr>
    <a:masterClrMapping/>
  </p:clrMapOvr>
  <p:transition spd="med">
    <p:pull/>
  </p:transition>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5287530"/>
          </a:xfrm>
        </p:spPr>
        <p:txBody>
          <a:bodyPr>
            <a:normAutofit/>
          </a:bodyPr>
          <a:lstStyle/>
          <a:p>
            <a:pPr algn="ctr"/>
            <a:r>
              <a:rPr lang="it-IT" sz="6600" b="1" dirty="0">
                <a:solidFill>
                  <a:srgbClr val="0070C0"/>
                </a:solidFill>
              </a:rPr>
              <a:t>GRAZIE PER </a:t>
            </a:r>
            <a:r>
              <a:rPr lang="it-IT" sz="6600" b="1">
                <a:solidFill>
                  <a:srgbClr val="0070C0"/>
                </a:solidFill>
              </a:rPr>
              <a:t>L’ ATTENZIONE </a:t>
            </a:r>
            <a:r>
              <a:rPr lang="it-IT" sz="6600" b="1" dirty="0">
                <a:solidFill>
                  <a:srgbClr val="0070C0"/>
                </a:solidFill>
              </a:rPr>
              <a:t>!</a:t>
            </a:r>
          </a:p>
        </p:txBody>
      </p:sp>
      <p:sp>
        <p:nvSpPr>
          <p:cNvPr id="3" name="Segnaposto numero diapositiva 2"/>
          <p:cNvSpPr>
            <a:spLocks noGrp="1"/>
          </p:cNvSpPr>
          <p:nvPr>
            <p:ph type="sldNum" sz="quarter" idx="12"/>
          </p:nvPr>
        </p:nvSpPr>
        <p:spPr/>
        <p:txBody>
          <a:bodyPr/>
          <a:lstStyle/>
          <a:p>
            <a:fld id="{1E896063-653B-B446-A45D-A6AE5A996AE7}" type="slidenum">
              <a:rPr lang="it-IT" smtClean="0"/>
              <a:t>108</a:t>
            </a:fld>
            <a:endParaRPr lang="it-IT"/>
          </a:p>
        </p:txBody>
      </p:sp>
    </p:spTree>
    <p:extLst>
      <p:ext uri="{BB962C8B-B14F-4D97-AF65-F5344CB8AC3E}">
        <p14:creationId xmlns:p14="http://schemas.microsoft.com/office/powerpoint/2010/main" val="896607850"/>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E73227-3C8D-4F67-A3E3-64DC9A78DF6F}"/>
              </a:ext>
            </a:extLst>
          </p:cNvPr>
          <p:cNvSpPr>
            <a:spLocks noGrp="1"/>
          </p:cNvSpPr>
          <p:nvPr>
            <p:ph type="title"/>
          </p:nvPr>
        </p:nvSpPr>
        <p:spPr>
          <a:xfrm>
            <a:off x="546538" y="365125"/>
            <a:ext cx="10807262" cy="1325563"/>
          </a:xfrm>
        </p:spPr>
        <p:txBody>
          <a:bodyPr>
            <a:normAutofit/>
          </a:bodyPr>
          <a:lstStyle/>
          <a:p>
            <a:pPr algn="ctr"/>
            <a:r>
              <a:rPr lang="it-IT" altLang="it-IT" sz="6000" dirty="0"/>
              <a:t>Conflitto d’interessi..</a:t>
            </a:r>
          </a:p>
        </p:txBody>
      </p:sp>
      <p:sp>
        <p:nvSpPr>
          <p:cNvPr id="3" name="Segnaposto contenuto 2">
            <a:extLst>
              <a:ext uri="{FF2B5EF4-FFF2-40B4-BE49-F238E27FC236}">
                <a16:creationId xmlns:a16="http://schemas.microsoft.com/office/drawing/2014/main" id="{16AFA2F3-4D23-4EAC-86E6-1AF3E143598A}"/>
              </a:ext>
            </a:extLst>
          </p:cNvPr>
          <p:cNvSpPr>
            <a:spLocks noGrp="1"/>
          </p:cNvSpPr>
          <p:nvPr>
            <p:ph idx="1"/>
          </p:nvPr>
        </p:nvSpPr>
        <p:spPr>
          <a:xfrm>
            <a:off x="997527" y="1916113"/>
            <a:ext cx="10515600" cy="4210050"/>
          </a:xfrm>
        </p:spPr>
        <p:txBody>
          <a:bodyPr>
            <a:normAutofit/>
          </a:bodyPr>
          <a:lstStyle/>
          <a:p>
            <a:pPr marL="0" indent="0" algn="just">
              <a:buNone/>
            </a:pPr>
            <a:r>
              <a:rPr lang="it-IT" altLang="it-IT" sz="3600" dirty="0"/>
              <a:t>Il conflitto d’interessi è la situazione in cui un interesse secondario (personale) interferisce (o potrebbe interferire) con la capacità di un soggetto di agire nell’esclusivo interesse di un’altra parte, interesse che sia tenuto a perseguire.</a:t>
            </a:r>
          </a:p>
          <a:p>
            <a:pPr marL="0" indent="0" algn="just">
              <a:buNone/>
            </a:pPr>
            <a:r>
              <a:rPr lang="it-IT" altLang="it-IT" sz="3600" dirty="0"/>
              <a:t>In altre parole, si ha quando vi sia una </a:t>
            </a:r>
            <a:r>
              <a:rPr lang="it-IT" altLang="it-IT" sz="3600" b="1" u="sng" dirty="0"/>
              <a:t>contraddizione tra l’interesse dell’ufficio e quello privato di chi agisce</a:t>
            </a:r>
          </a:p>
        </p:txBody>
      </p:sp>
      <p:sp>
        <p:nvSpPr>
          <p:cNvPr id="4" name="Segnaposto piè di pagina 3">
            <a:extLst>
              <a:ext uri="{FF2B5EF4-FFF2-40B4-BE49-F238E27FC236}">
                <a16:creationId xmlns:a16="http://schemas.microsoft.com/office/drawing/2014/main" id="{0993A853-FF00-4FC3-9644-CED3F1C31E38}"/>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 Patumi</a:t>
            </a:r>
          </a:p>
        </p:txBody>
      </p:sp>
      <p:sp>
        <p:nvSpPr>
          <p:cNvPr id="5" name="Segnaposto numero diapositiva 4">
            <a:extLst>
              <a:ext uri="{FF2B5EF4-FFF2-40B4-BE49-F238E27FC236}">
                <a16:creationId xmlns:a16="http://schemas.microsoft.com/office/drawing/2014/main" id="{CF894A25-DBBA-4195-997D-DC0BF839FA4D}"/>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4572784D-197B-4D4B-884B-C2DA1F126B1A}" type="slidenum">
              <a:rPr lang="it-IT" altLang="it-IT" i="0"/>
              <a:pPr eaLnBrk="1" hangingPunct="1"/>
              <a:t>11</a:t>
            </a:fld>
            <a:endParaRPr lang="it-IT" altLang="it-IT" i="0"/>
          </a:p>
        </p:txBody>
      </p:sp>
    </p:spTree>
    <p:extLst>
      <p:ext uri="{BB962C8B-B14F-4D97-AF65-F5344CB8AC3E}">
        <p14:creationId xmlns:p14="http://schemas.microsoft.com/office/powerpoint/2010/main" val="451754796"/>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95C08-F36B-0144-BA3B-818FB63A03BD}"/>
              </a:ext>
            </a:extLst>
          </p:cNvPr>
          <p:cNvSpPr>
            <a:spLocks noGrp="1"/>
          </p:cNvSpPr>
          <p:nvPr>
            <p:ph type="title"/>
          </p:nvPr>
        </p:nvSpPr>
        <p:spPr/>
        <p:txBody>
          <a:bodyPr>
            <a:normAutofit/>
          </a:bodyPr>
          <a:lstStyle/>
          <a:p>
            <a:pPr algn="ctr"/>
            <a:r>
              <a:rPr lang="it-IT" sz="5400" dirty="0"/>
              <a:t>…conflitto di interessi …</a:t>
            </a:r>
          </a:p>
        </p:txBody>
      </p:sp>
      <p:sp>
        <p:nvSpPr>
          <p:cNvPr id="3" name="Segnaposto contenuto 2">
            <a:extLst>
              <a:ext uri="{FF2B5EF4-FFF2-40B4-BE49-F238E27FC236}">
                <a16:creationId xmlns:a16="http://schemas.microsoft.com/office/drawing/2014/main" id="{FC28D32F-C9CD-AA94-6F7F-E2211A0726BF}"/>
              </a:ext>
            </a:extLst>
          </p:cNvPr>
          <p:cNvSpPr>
            <a:spLocks noGrp="1"/>
          </p:cNvSpPr>
          <p:nvPr>
            <p:ph idx="1"/>
          </p:nvPr>
        </p:nvSpPr>
        <p:spPr/>
        <p:txBody>
          <a:bodyPr>
            <a:normAutofit/>
          </a:bodyPr>
          <a:lstStyle/>
          <a:p>
            <a:pPr marL="0" indent="0" algn="just">
              <a:buNone/>
            </a:pPr>
            <a:r>
              <a:rPr lang="it-IT" sz="3200" dirty="0"/>
              <a:t>Il revisore in presenza di un conflitto di interessi è tenuto ad astenersi.</a:t>
            </a:r>
          </a:p>
          <a:p>
            <a:pPr marL="0" indent="0" algn="just">
              <a:buNone/>
            </a:pPr>
            <a:r>
              <a:rPr lang="it-IT" sz="3200" dirty="0"/>
              <a:t>Circa la modalità dell’astensione, sulla base dei principi generali essa</a:t>
            </a:r>
            <a:r>
              <a:rPr lang="it-IT" altLang="it-IT" sz="3200" dirty="0"/>
              <a:t> si attua non solo non partecipando alla votazione, ma mediante allontanamento del </a:t>
            </a:r>
            <a:r>
              <a:rPr lang="it-IT" altLang="it-IT" sz="3200" b="1" u="sng" dirty="0"/>
              <a:t>soggetto</a:t>
            </a:r>
            <a:r>
              <a:rPr lang="it-IT" altLang="it-IT" sz="3200" dirty="0"/>
              <a:t>, il quale </a:t>
            </a:r>
            <a:r>
              <a:rPr lang="it-IT" altLang="it-IT" sz="3200" b="1" u="sng" dirty="0"/>
              <a:t>non deve partecipare alla discussione, né presenziare alla stessa</a:t>
            </a:r>
            <a:r>
              <a:rPr lang="it-IT" altLang="it-IT" sz="3200" dirty="0"/>
              <a:t>, per non influenzare in alcun modo il Collegio.</a:t>
            </a:r>
          </a:p>
          <a:p>
            <a:pPr marL="0" indent="0" algn="just">
              <a:buNone/>
            </a:pPr>
            <a:r>
              <a:rPr lang="it-IT" sz="3200" dirty="0"/>
              <a:t>Il problema si pone in presenza del </a:t>
            </a:r>
            <a:r>
              <a:rPr lang="it-IT" sz="3200" b="1" u="sng" dirty="0"/>
              <a:t>revisore unico</a:t>
            </a:r>
            <a:r>
              <a:rPr lang="it-IT" sz="3200" dirty="0"/>
              <a:t>. </a:t>
            </a:r>
          </a:p>
        </p:txBody>
      </p:sp>
      <p:sp>
        <p:nvSpPr>
          <p:cNvPr id="4" name="Segnaposto numero diapositiva 3">
            <a:extLst>
              <a:ext uri="{FF2B5EF4-FFF2-40B4-BE49-F238E27FC236}">
                <a16:creationId xmlns:a16="http://schemas.microsoft.com/office/drawing/2014/main" id="{668087F3-2C19-A617-E8D7-9BE0EA72A24A}"/>
              </a:ext>
            </a:extLst>
          </p:cNvPr>
          <p:cNvSpPr>
            <a:spLocks noGrp="1"/>
          </p:cNvSpPr>
          <p:nvPr>
            <p:ph type="sldNum" sz="quarter" idx="12"/>
          </p:nvPr>
        </p:nvSpPr>
        <p:spPr/>
        <p:txBody>
          <a:bodyPr/>
          <a:lstStyle/>
          <a:p>
            <a:fld id="{1E896063-653B-B446-A45D-A6AE5A996AE7}" type="slidenum">
              <a:rPr lang="it-IT" smtClean="0"/>
              <a:t>12</a:t>
            </a:fld>
            <a:endParaRPr lang="it-IT"/>
          </a:p>
        </p:txBody>
      </p:sp>
    </p:spTree>
    <p:extLst>
      <p:ext uri="{BB962C8B-B14F-4D97-AF65-F5344CB8AC3E}">
        <p14:creationId xmlns:p14="http://schemas.microsoft.com/office/powerpoint/2010/main" val="878562941"/>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6D5FE0-F235-458B-ABAD-1E83F458B0CA}"/>
              </a:ext>
            </a:extLst>
          </p:cNvPr>
          <p:cNvSpPr>
            <a:spLocks noGrp="1"/>
          </p:cNvSpPr>
          <p:nvPr>
            <p:ph type="title"/>
          </p:nvPr>
        </p:nvSpPr>
        <p:spPr/>
        <p:txBody>
          <a:bodyPr>
            <a:normAutofit/>
          </a:bodyPr>
          <a:lstStyle/>
          <a:p>
            <a:pPr algn="ctr"/>
            <a:r>
              <a:rPr lang="it-IT" altLang="it-IT" sz="6000" dirty="0">
                <a:solidFill>
                  <a:schemeClr val="tx1"/>
                </a:solidFill>
              </a:rPr>
              <a:t>Giurisprudenza</a:t>
            </a:r>
          </a:p>
        </p:txBody>
      </p:sp>
      <p:sp>
        <p:nvSpPr>
          <p:cNvPr id="3" name="Segnaposto contenuto 2">
            <a:extLst>
              <a:ext uri="{FF2B5EF4-FFF2-40B4-BE49-F238E27FC236}">
                <a16:creationId xmlns:a16="http://schemas.microsoft.com/office/drawing/2014/main" id="{452BC541-4F57-45F9-BCBD-558D00CB9200}"/>
              </a:ext>
            </a:extLst>
          </p:cNvPr>
          <p:cNvSpPr>
            <a:spLocks noGrp="1"/>
          </p:cNvSpPr>
          <p:nvPr>
            <p:ph idx="1"/>
          </p:nvPr>
        </p:nvSpPr>
        <p:spPr>
          <a:xfrm>
            <a:off x="838200" y="1916113"/>
            <a:ext cx="10515600" cy="4210050"/>
          </a:xfrm>
        </p:spPr>
        <p:txBody>
          <a:bodyPr>
            <a:normAutofit/>
          </a:bodyPr>
          <a:lstStyle/>
          <a:p>
            <a:pPr algn="just"/>
            <a:r>
              <a:rPr lang="it-IT" altLang="it-IT" sz="4000" dirty="0"/>
              <a:t>Tar Lombardia-Milano, Sez. IV 1137/2013): in presenza di conflitto anche potenziale di interessi vi è </a:t>
            </a:r>
            <a:r>
              <a:rPr lang="it-IT" altLang="it-IT" sz="4000" b="1" u="sng" dirty="0"/>
              <a:t>illegittimità anche nelle situazioni in cui la deliberazione adottata in situazione di conflitto “sia in concreto quella più utile per il perseguimento del pubblico interesse”.</a:t>
            </a:r>
          </a:p>
        </p:txBody>
      </p:sp>
      <p:sp>
        <p:nvSpPr>
          <p:cNvPr id="4" name="Segnaposto piè di pagina 3">
            <a:extLst>
              <a:ext uri="{FF2B5EF4-FFF2-40B4-BE49-F238E27FC236}">
                <a16:creationId xmlns:a16="http://schemas.microsoft.com/office/drawing/2014/main" id="{BC113ED0-B299-4C92-9652-6A3E092B1D3B}"/>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 Patumi</a:t>
            </a:r>
          </a:p>
        </p:txBody>
      </p:sp>
      <p:sp>
        <p:nvSpPr>
          <p:cNvPr id="5" name="Segnaposto numero diapositiva 4">
            <a:extLst>
              <a:ext uri="{FF2B5EF4-FFF2-40B4-BE49-F238E27FC236}">
                <a16:creationId xmlns:a16="http://schemas.microsoft.com/office/drawing/2014/main" id="{A55DA391-2A97-4399-ACB1-9C9D33469534}"/>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DF80C26A-F840-452C-831A-FD3EDCDC2DA0}" type="slidenum">
              <a:rPr lang="it-IT" altLang="it-IT" i="0"/>
              <a:pPr eaLnBrk="1" hangingPunct="1"/>
              <a:t>13</a:t>
            </a:fld>
            <a:endParaRPr lang="it-IT" altLang="it-IT" i="0"/>
          </a:p>
        </p:txBody>
      </p:sp>
    </p:spTree>
    <p:extLst>
      <p:ext uri="{BB962C8B-B14F-4D97-AF65-F5344CB8AC3E}">
        <p14:creationId xmlns:p14="http://schemas.microsoft.com/office/powerpoint/2010/main" val="4046916741"/>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B95C08-F36B-0144-BA3B-818FB63A03BD}"/>
              </a:ext>
            </a:extLst>
          </p:cNvPr>
          <p:cNvSpPr>
            <a:spLocks noGrp="1"/>
          </p:cNvSpPr>
          <p:nvPr>
            <p:ph type="title"/>
          </p:nvPr>
        </p:nvSpPr>
        <p:spPr/>
        <p:txBody>
          <a:bodyPr>
            <a:normAutofit fontScale="90000"/>
          </a:bodyPr>
          <a:lstStyle/>
          <a:p>
            <a:pPr algn="ctr"/>
            <a:r>
              <a:rPr lang="it-IT" sz="5400" dirty="0"/>
              <a:t>Conflitto di interessi e abuso d’ufficio…</a:t>
            </a:r>
          </a:p>
        </p:txBody>
      </p:sp>
      <p:sp>
        <p:nvSpPr>
          <p:cNvPr id="3" name="Segnaposto contenuto 2">
            <a:extLst>
              <a:ext uri="{FF2B5EF4-FFF2-40B4-BE49-F238E27FC236}">
                <a16:creationId xmlns:a16="http://schemas.microsoft.com/office/drawing/2014/main" id="{FC28D32F-C9CD-AA94-6F7F-E2211A0726BF}"/>
              </a:ext>
            </a:extLst>
          </p:cNvPr>
          <p:cNvSpPr>
            <a:spLocks noGrp="1"/>
          </p:cNvSpPr>
          <p:nvPr>
            <p:ph idx="1"/>
          </p:nvPr>
        </p:nvSpPr>
        <p:spPr/>
        <p:txBody>
          <a:bodyPr>
            <a:normAutofit fontScale="92500" lnSpcReduction="20000"/>
          </a:bodyPr>
          <a:lstStyle/>
          <a:p>
            <a:pPr marL="0" indent="0" algn="just">
              <a:buNone/>
            </a:pPr>
            <a:r>
              <a:rPr lang="it-IT" altLang="it-IT" sz="3600" dirty="0"/>
              <a:t>Occorre massima cautela, in quanto l’atto posto in essere da un organo nel quale un soggetto era in situazione di incompatibilità o di conflitto di interessi è da considerarsi </a:t>
            </a:r>
            <a:r>
              <a:rPr lang="it-IT" altLang="it-IT" sz="3600" b="1" u="sng" dirty="0"/>
              <a:t>illegittimo e quindi soggetto a determinare l’illegittimità degli atti basati sullo stesso</a:t>
            </a:r>
            <a:r>
              <a:rPr lang="it-IT" altLang="it-IT" sz="3600" dirty="0"/>
              <a:t> con conseguente possibile danno per l’ente e </a:t>
            </a:r>
            <a:r>
              <a:rPr lang="it-IT" altLang="it-IT" sz="3600" b="1" u="sng" dirty="0"/>
              <a:t>responsabilità patrimoniale</a:t>
            </a:r>
            <a:r>
              <a:rPr lang="it-IT" altLang="it-IT" sz="3600" dirty="0"/>
              <a:t> per il soggetto che non si è astenuto.</a:t>
            </a:r>
          </a:p>
          <a:p>
            <a:pPr marL="0" indent="0" algn="just">
              <a:buNone/>
            </a:pPr>
            <a:r>
              <a:rPr lang="it-IT" altLang="it-IT" sz="3600" dirty="0"/>
              <a:t>In presenza del</a:t>
            </a:r>
            <a:r>
              <a:rPr lang="it-IT" altLang="it-IT" sz="3600" dirty="0">
                <a:ea typeface="ＭＳ Ｐゴシック" panose="020B0600070205080204" pitchFamily="34" charset="-128"/>
              </a:rPr>
              <a:t>l’</a:t>
            </a:r>
            <a:r>
              <a:rPr lang="it-IT" altLang="ja-JP" sz="3600" b="1" u="sng" dirty="0">
                <a:ea typeface="ＭＳ Ｐゴシック" panose="020B0600070205080204" pitchFamily="34" charset="-128"/>
              </a:rPr>
              <a:t>intento di procurarsi</a:t>
            </a:r>
            <a:r>
              <a:rPr lang="it-IT" altLang="ja-JP" sz="3600" b="1" dirty="0">
                <a:ea typeface="ＭＳ Ｐゴシック" panose="020B0600070205080204" pitchFamily="34" charset="-128"/>
              </a:rPr>
              <a:t> </a:t>
            </a:r>
            <a:r>
              <a:rPr lang="it-IT" altLang="ja-JP" sz="3600" dirty="0">
                <a:ea typeface="ＭＳ Ｐゴシック" panose="020B0600070205080204" pitchFamily="34" charset="-128"/>
              </a:rPr>
              <a:t>(o di procurare ad altri) </a:t>
            </a:r>
            <a:r>
              <a:rPr lang="it-IT" altLang="ja-JP" sz="3600" b="1" u="sng" dirty="0">
                <a:ea typeface="ＭＳ Ｐゴシック" panose="020B0600070205080204" pitchFamily="34" charset="-128"/>
              </a:rPr>
              <a:t>un ingiusto vantaggio</a:t>
            </a:r>
            <a:r>
              <a:rPr lang="it-IT" altLang="ja-JP" sz="3600" dirty="0">
                <a:ea typeface="ＭＳ Ｐゴシック" panose="020B0600070205080204" pitchFamily="34" charset="-128"/>
              </a:rPr>
              <a:t> patrimoniale, o di arrecare ad altri un danno ingiusto</a:t>
            </a:r>
            <a:r>
              <a:rPr lang="it-IT" altLang="it-IT" sz="3600" dirty="0"/>
              <a:t>, alla </a:t>
            </a:r>
            <a:r>
              <a:rPr lang="it-IT" altLang="it-IT" sz="3600" b="1" u="sng" dirty="0"/>
              <a:t>responsabilità</a:t>
            </a:r>
            <a:r>
              <a:rPr lang="it-IT" altLang="it-IT" sz="3600" dirty="0"/>
              <a:t> patrimoniale può affiancarsi quella </a:t>
            </a:r>
            <a:r>
              <a:rPr lang="it-IT" altLang="it-IT" sz="3600" b="1" u="sng" dirty="0"/>
              <a:t>penale</a:t>
            </a:r>
            <a:r>
              <a:rPr lang="it-IT" altLang="it-IT" sz="3600" dirty="0"/>
              <a:t>, </a:t>
            </a:r>
            <a:r>
              <a:rPr lang="it-IT" altLang="it-IT" sz="3600" b="1" u="sng" dirty="0"/>
              <a:t>per abuso d‘ufficio…</a:t>
            </a:r>
          </a:p>
          <a:p>
            <a:pPr marL="0" indent="0" algn="just">
              <a:buNone/>
            </a:pPr>
            <a:endParaRPr lang="it-IT" sz="3200" dirty="0"/>
          </a:p>
        </p:txBody>
      </p:sp>
      <p:sp>
        <p:nvSpPr>
          <p:cNvPr id="4" name="Segnaposto numero diapositiva 3">
            <a:extLst>
              <a:ext uri="{FF2B5EF4-FFF2-40B4-BE49-F238E27FC236}">
                <a16:creationId xmlns:a16="http://schemas.microsoft.com/office/drawing/2014/main" id="{668087F3-2C19-A617-E8D7-9BE0EA72A24A}"/>
              </a:ext>
            </a:extLst>
          </p:cNvPr>
          <p:cNvSpPr>
            <a:spLocks noGrp="1"/>
          </p:cNvSpPr>
          <p:nvPr>
            <p:ph type="sldNum" sz="quarter" idx="12"/>
          </p:nvPr>
        </p:nvSpPr>
        <p:spPr/>
        <p:txBody>
          <a:bodyPr/>
          <a:lstStyle/>
          <a:p>
            <a:fld id="{1E896063-653B-B446-A45D-A6AE5A996AE7}" type="slidenum">
              <a:rPr lang="it-IT" smtClean="0"/>
              <a:t>14</a:t>
            </a:fld>
            <a:endParaRPr lang="it-IT"/>
          </a:p>
        </p:txBody>
      </p:sp>
    </p:spTree>
    <p:extLst>
      <p:ext uri="{BB962C8B-B14F-4D97-AF65-F5344CB8AC3E}">
        <p14:creationId xmlns:p14="http://schemas.microsoft.com/office/powerpoint/2010/main" val="454536649"/>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Titolo 1">
            <a:extLst>
              <a:ext uri="{FF2B5EF4-FFF2-40B4-BE49-F238E27FC236}">
                <a16:creationId xmlns:a16="http://schemas.microsoft.com/office/drawing/2014/main" id="{4E2F0F40-02C7-778C-2C6E-18A6EA506318}"/>
              </a:ext>
            </a:extLst>
          </p:cNvPr>
          <p:cNvSpPr>
            <a:spLocks noGrp="1" noChangeArrowheads="1"/>
          </p:cNvSpPr>
          <p:nvPr>
            <p:ph type="title"/>
          </p:nvPr>
        </p:nvSpPr>
        <p:spPr>
          <a:xfrm>
            <a:off x="462455" y="365126"/>
            <a:ext cx="10657490" cy="1325563"/>
          </a:xfrm>
        </p:spPr>
        <p:txBody>
          <a:bodyPr/>
          <a:lstStyle/>
          <a:p>
            <a:pPr algn="ctr"/>
            <a:r>
              <a:rPr lang="it-IT" sz="4400" dirty="0"/>
              <a:t>…conflitto di interessi e abuso d’ufficio</a:t>
            </a:r>
            <a:endParaRPr lang="it-IT" altLang="it-IT" dirty="0">
              <a:ea typeface="ＭＳ Ｐゴシック" panose="020B0600070205080204" pitchFamily="34" charset="-128"/>
            </a:endParaRPr>
          </a:p>
        </p:txBody>
      </p:sp>
      <p:sp>
        <p:nvSpPr>
          <p:cNvPr id="132098" name="Segnaposto contenuto 2">
            <a:extLst>
              <a:ext uri="{FF2B5EF4-FFF2-40B4-BE49-F238E27FC236}">
                <a16:creationId xmlns:a16="http://schemas.microsoft.com/office/drawing/2014/main" id="{5811A400-50DA-89B2-2408-FC97266EA9CB}"/>
              </a:ext>
            </a:extLst>
          </p:cNvPr>
          <p:cNvSpPr>
            <a:spLocks noGrp="1" noChangeArrowheads="1"/>
          </p:cNvSpPr>
          <p:nvPr>
            <p:ph idx="1"/>
          </p:nvPr>
        </p:nvSpPr>
        <p:spPr>
          <a:xfrm>
            <a:off x="630622" y="1690689"/>
            <a:ext cx="10415750" cy="4486275"/>
          </a:xfrm>
        </p:spPr>
        <p:txBody>
          <a:bodyPr>
            <a:normAutofit/>
          </a:bodyPr>
          <a:lstStyle/>
          <a:p>
            <a:pPr marL="0" indent="0" algn="just">
              <a:buNone/>
            </a:pPr>
            <a:r>
              <a:rPr lang="it-IT" altLang="it-IT" sz="3200" b="1" u="sng" dirty="0">
                <a:ea typeface="ＭＳ Ｐゴシック" panose="020B0600070205080204" pitchFamily="34" charset="-128"/>
              </a:rPr>
              <a:t>L</a:t>
            </a:r>
            <a:r>
              <a:rPr lang="ja-JP" altLang="it-IT" sz="3200" b="1" u="sng">
                <a:ea typeface="ＭＳ Ｐゴシック" panose="020B0600070205080204" pitchFamily="34" charset="-128"/>
              </a:rPr>
              <a:t>’</a:t>
            </a:r>
            <a:r>
              <a:rPr lang="it-IT" altLang="ja-JP" sz="3200" b="1" u="sng" dirty="0">
                <a:ea typeface="ＭＳ Ｐゴシック" panose="020B0600070205080204" pitchFamily="34" charset="-128"/>
              </a:rPr>
              <a:t>art. 323 del codice penale, disciplinante l’abuso d’ufficio</a:t>
            </a:r>
            <a:r>
              <a:rPr lang="it-IT" altLang="ja-JP" sz="3200" dirty="0">
                <a:ea typeface="ＭＳ Ｐゴシック" panose="020B0600070205080204" pitchFamily="34" charset="-128"/>
              </a:rPr>
              <a:t>, stabilisce che il comportamento del </a:t>
            </a:r>
            <a:r>
              <a:rPr lang="it-IT" altLang="ja-JP" sz="3200" b="1" u="sng" dirty="0">
                <a:ea typeface="ＭＳ Ｐゴシック" panose="020B0600070205080204" pitchFamily="34" charset="-128"/>
              </a:rPr>
              <a:t>pubblico ufficiale o</a:t>
            </a:r>
            <a:r>
              <a:rPr lang="it-IT" altLang="ja-JP" sz="3200" b="1" dirty="0">
                <a:ea typeface="ＭＳ Ｐゴシック" panose="020B0600070205080204" pitchFamily="34" charset="-128"/>
              </a:rPr>
              <a:t> </a:t>
            </a:r>
            <a:r>
              <a:rPr lang="it-IT" altLang="ja-JP" sz="3200" dirty="0">
                <a:ea typeface="ＭＳ Ｐゴシック" panose="020B0600070205080204" pitchFamily="34" charset="-128"/>
              </a:rPr>
              <a:t>dell'</a:t>
            </a:r>
            <a:r>
              <a:rPr lang="it-IT" altLang="ja-JP" sz="3200" b="1" u="sng" dirty="0">
                <a:ea typeface="ＭＳ Ｐゴシック" panose="020B0600070205080204" pitchFamily="34" charset="-128"/>
              </a:rPr>
              <a:t>incaricato di pubblico servizio che, nello svolgimento delle funzioni, intenzionalmente procuri a sé o ad altri un ingiusto vantaggio patrimoniale ovvero arrechi </a:t>
            </a:r>
            <a:r>
              <a:rPr lang="it-IT" altLang="ja-JP" sz="3200" dirty="0">
                <a:ea typeface="ＭＳ Ｐゴシック" panose="020B0600070205080204" pitchFamily="34" charset="-128"/>
              </a:rPr>
              <a:t>ad altri un </a:t>
            </a:r>
            <a:r>
              <a:rPr lang="it-IT" altLang="ja-JP" sz="3200" b="1" u="sng" dirty="0">
                <a:ea typeface="ＭＳ Ｐゴシック" panose="020B0600070205080204" pitchFamily="34" charset="-128"/>
              </a:rPr>
              <a:t>danno ingiusto</a:t>
            </a:r>
            <a:r>
              <a:rPr lang="it-IT" altLang="ja-JP" sz="3200" dirty="0">
                <a:ea typeface="ＭＳ Ｐゴシック" panose="020B0600070205080204" pitchFamily="34" charset="-128"/>
              </a:rPr>
              <a:t>, sia punito solo se, alternativamente, </a:t>
            </a:r>
          </a:p>
          <a:p>
            <a:pPr marL="0" indent="0" algn="just"/>
            <a:r>
              <a:rPr lang="it-IT" altLang="it-IT" sz="3200" dirty="0">
                <a:ea typeface="ＭＳ Ｐゴシック" panose="020B0600070205080204" pitchFamily="34" charset="-128"/>
              </a:rPr>
              <a:t>abbia </a:t>
            </a:r>
            <a:r>
              <a:rPr lang="it-IT" altLang="it-IT" sz="3200" b="1" u="sng" dirty="0">
                <a:ea typeface="ＭＳ Ｐゴシック" panose="020B0600070205080204" pitchFamily="34" charset="-128"/>
              </a:rPr>
              <a:t>violato norme</a:t>
            </a:r>
            <a:r>
              <a:rPr lang="it-IT" altLang="it-IT" sz="3200" dirty="0">
                <a:ea typeface="ＭＳ Ｐゴシック" panose="020B0600070205080204" pitchFamily="34" charset="-128"/>
              </a:rPr>
              <a:t> di legge o di atti aventi forza di legge,</a:t>
            </a:r>
          </a:p>
          <a:p>
            <a:pPr marL="0" indent="0" algn="just"/>
            <a:r>
              <a:rPr lang="it-IT" altLang="it-IT" sz="3200" dirty="0">
                <a:ea typeface="ＭＳ Ｐゴシック" panose="020B0600070205080204" pitchFamily="34" charset="-128"/>
              </a:rPr>
              <a:t>oppure </a:t>
            </a:r>
            <a:r>
              <a:rPr lang="it-IT" altLang="it-IT" sz="3200" b="1" u="sng" dirty="0">
                <a:ea typeface="ＭＳ Ｐゴシック" panose="020B0600070205080204" pitchFamily="34" charset="-128"/>
              </a:rPr>
              <a:t>omesso di astenersi</a:t>
            </a:r>
            <a:r>
              <a:rPr lang="it-IT" altLang="it-IT" sz="3200" dirty="0">
                <a:ea typeface="ＭＳ Ｐゴシック" panose="020B0600070205080204" pitchFamily="34" charset="-128"/>
              </a:rPr>
              <a:t> in presenza di un interesse proprio o di un prossimo congiunto o negli altri casi prescritti</a:t>
            </a:r>
          </a:p>
          <a:p>
            <a:pPr marL="0" indent="0">
              <a:buNone/>
            </a:pPr>
            <a:endParaRPr lang="it-IT" altLang="it-IT" dirty="0">
              <a:ea typeface="ＭＳ Ｐゴシック" panose="020B0600070205080204" pitchFamily="34" charset="-128"/>
            </a:endParaRPr>
          </a:p>
        </p:txBody>
      </p:sp>
      <p:sp>
        <p:nvSpPr>
          <p:cNvPr id="132099" name="Segnaposto piè di pagina 3">
            <a:extLst>
              <a:ext uri="{FF2B5EF4-FFF2-40B4-BE49-F238E27FC236}">
                <a16:creationId xmlns:a16="http://schemas.microsoft.com/office/drawing/2014/main" id="{3A8A69FE-929E-62E8-FDD2-CEC9D8523A24}"/>
              </a:ext>
            </a:extLst>
          </p:cNvPr>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r>
              <a:rPr lang="it-IT" altLang="it-IT">
                <a:solidFill>
                  <a:srgbClr val="898989"/>
                </a:solidFill>
              </a:rPr>
              <a:t>Materiale tutelato dal diritto d’autore a uso esclusivo dei partecipanti     R.Patumi</a:t>
            </a:r>
          </a:p>
        </p:txBody>
      </p:sp>
      <p:sp>
        <p:nvSpPr>
          <p:cNvPr id="132100" name="Segnaposto numero diapositiva 4">
            <a:extLst>
              <a:ext uri="{FF2B5EF4-FFF2-40B4-BE49-F238E27FC236}">
                <a16:creationId xmlns:a16="http://schemas.microsoft.com/office/drawing/2014/main" id="{6551E370-9F05-B0B5-F234-5713E48BB4A3}"/>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ＭＳ Ｐゴシック" panose="020B0600070205080204" pitchFamily="34" charset="-128"/>
              </a:defRPr>
            </a:lvl1pPr>
            <a:lvl2pPr marL="742950" indent="-285750">
              <a:defRPr>
                <a:solidFill>
                  <a:schemeClr val="tx1"/>
                </a:solidFill>
                <a:latin typeface="Calibri" panose="020F0502020204030204" pitchFamily="34" charset="0"/>
                <a:ea typeface="ＭＳ Ｐゴシック" panose="020B0600070205080204" pitchFamily="34" charset="-128"/>
              </a:defRPr>
            </a:lvl2pPr>
            <a:lvl3pPr marL="1143000" indent="-228600">
              <a:defRPr>
                <a:solidFill>
                  <a:schemeClr val="tx1"/>
                </a:solidFill>
                <a:latin typeface="Calibri" panose="020F0502020204030204" pitchFamily="34" charset="0"/>
                <a:ea typeface="ＭＳ Ｐゴシック" panose="020B0600070205080204" pitchFamily="34" charset="-128"/>
              </a:defRPr>
            </a:lvl3pPr>
            <a:lvl4pPr marL="1600200" indent="-228600">
              <a:defRPr>
                <a:solidFill>
                  <a:schemeClr val="tx1"/>
                </a:solidFill>
                <a:latin typeface="Calibri" panose="020F0502020204030204" pitchFamily="34" charset="0"/>
                <a:ea typeface="ＭＳ Ｐゴシック" panose="020B0600070205080204" pitchFamily="34" charset="-128"/>
              </a:defRPr>
            </a:lvl4pPr>
            <a:lvl5pPr marL="2057400" indent="-228600">
              <a:defRPr>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Calibri" panose="020F0502020204030204" pitchFamily="34" charset="0"/>
                <a:ea typeface="ＭＳ Ｐゴシック" panose="020B0600070205080204" pitchFamily="34" charset="-128"/>
              </a:defRPr>
            </a:lvl9pPr>
          </a:lstStyle>
          <a:p>
            <a:fld id="{88075E9F-5C63-E142-8785-0171B3A02AA8}" type="slidenum">
              <a:rPr lang="it-IT" altLang="it-IT" smtClean="0">
                <a:solidFill>
                  <a:srgbClr val="898989"/>
                </a:solidFill>
              </a:rPr>
              <a:pPr/>
              <a:t>15</a:t>
            </a:fld>
            <a:endParaRPr lang="it-IT" altLang="it-IT">
              <a:solidFill>
                <a:srgbClr val="898989"/>
              </a:solidFill>
            </a:endParaRPr>
          </a:p>
        </p:txBody>
      </p:sp>
    </p:spTree>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97F67D-A4A6-476C-84A3-A5D85B1822C5}"/>
              </a:ext>
            </a:extLst>
          </p:cNvPr>
          <p:cNvSpPr>
            <a:spLocks noGrp="1"/>
          </p:cNvSpPr>
          <p:nvPr>
            <p:ph type="title"/>
          </p:nvPr>
        </p:nvSpPr>
        <p:spPr>
          <a:xfrm>
            <a:off x="838200" y="365125"/>
            <a:ext cx="10515600" cy="5991225"/>
          </a:xfrm>
        </p:spPr>
        <p:txBody>
          <a:bodyPr>
            <a:normAutofit/>
          </a:bodyPr>
          <a:lstStyle/>
          <a:p>
            <a:pPr algn="ctr"/>
            <a:r>
              <a:rPr lang="it-IT" sz="6600" dirty="0"/>
              <a:t>REVOCA DELL’INCARICO</a:t>
            </a:r>
          </a:p>
        </p:txBody>
      </p:sp>
      <p:sp>
        <p:nvSpPr>
          <p:cNvPr id="3" name="Segnaposto numero diapositiva 2">
            <a:extLst>
              <a:ext uri="{FF2B5EF4-FFF2-40B4-BE49-F238E27FC236}">
                <a16:creationId xmlns:a16="http://schemas.microsoft.com/office/drawing/2014/main" id="{042CE3A0-954C-4548-BA85-85A7CB3498CB}"/>
              </a:ext>
            </a:extLst>
          </p:cNvPr>
          <p:cNvSpPr>
            <a:spLocks noGrp="1"/>
          </p:cNvSpPr>
          <p:nvPr>
            <p:ph type="sldNum" sz="quarter" idx="12"/>
          </p:nvPr>
        </p:nvSpPr>
        <p:spPr/>
        <p:txBody>
          <a:bodyPr/>
          <a:lstStyle/>
          <a:p>
            <a:fld id="{1E896063-653B-B446-A45D-A6AE5A996AE7}" type="slidenum">
              <a:rPr lang="it-IT" smtClean="0"/>
              <a:t>16</a:t>
            </a:fld>
            <a:endParaRPr lang="it-IT"/>
          </a:p>
        </p:txBody>
      </p:sp>
    </p:spTree>
    <p:extLst>
      <p:ext uri="{BB962C8B-B14F-4D97-AF65-F5344CB8AC3E}">
        <p14:creationId xmlns:p14="http://schemas.microsoft.com/office/powerpoint/2010/main" val="1784734981"/>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6000" dirty="0"/>
              <a:t>La revoca dell’incarico</a:t>
            </a:r>
          </a:p>
        </p:txBody>
      </p:sp>
      <p:sp>
        <p:nvSpPr>
          <p:cNvPr id="3" name="Segnaposto contenuto 2"/>
          <p:cNvSpPr>
            <a:spLocks noGrp="1"/>
          </p:cNvSpPr>
          <p:nvPr>
            <p:ph idx="1"/>
          </p:nvPr>
        </p:nvSpPr>
        <p:spPr>
          <a:xfrm>
            <a:off x="838200" y="2057399"/>
            <a:ext cx="10515600" cy="4119563"/>
          </a:xfrm>
        </p:spPr>
        <p:txBody>
          <a:bodyPr/>
          <a:lstStyle/>
          <a:p>
            <a:pPr marL="0" indent="0" algn="just">
              <a:buNone/>
            </a:pPr>
            <a:r>
              <a:rPr lang="it-IT" altLang="it-IT" sz="4400" dirty="0"/>
              <a:t>Art. 235 tuel: “Il revisore è revocabile </a:t>
            </a:r>
            <a:r>
              <a:rPr lang="it-IT" altLang="it-IT" sz="4400" b="1" u="sng" dirty="0"/>
              <a:t>solo per inadempienza</a:t>
            </a:r>
            <a:r>
              <a:rPr lang="it-IT" altLang="it-IT" sz="4400" b="1" dirty="0"/>
              <a:t> </a:t>
            </a:r>
            <a:r>
              <a:rPr lang="it-IT" altLang="it-IT" sz="4400" dirty="0"/>
              <a:t>ed in particolare per la mancata presentazione della relazione alla proposta di deliberazione consiliare del rendiconto entro il termine previsto”.</a:t>
            </a:r>
          </a:p>
          <a:p>
            <a:pPr algn="just"/>
            <a:endParaRPr lang="it-IT" altLang="it-IT"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17</a:t>
            </a:fld>
            <a:endParaRPr lang="it-IT"/>
          </a:p>
        </p:txBody>
      </p:sp>
    </p:spTree>
    <p:extLst>
      <p:ext uri="{BB962C8B-B14F-4D97-AF65-F5344CB8AC3E}">
        <p14:creationId xmlns:p14="http://schemas.microsoft.com/office/powerpoint/2010/main" val="298971431"/>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E7FFEA-1DB4-29A2-71E4-41B849409205}"/>
              </a:ext>
            </a:extLst>
          </p:cNvPr>
          <p:cNvSpPr>
            <a:spLocks noGrp="1"/>
          </p:cNvSpPr>
          <p:nvPr>
            <p:ph type="title"/>
          </p:nvPr>
        </p:nvSpPr>
        <p:spPr/>
        <p:txBody>
          <a:bodyPr>
            <a:normAutofit/>
          </a:bodyPr>
          <a:lstStyle/>
          <a:p>
            <a:pPr algn="ctr"/>
            <a:r>
              <a:rPr lang="it-IT" sz="5400" dirty="0"/>
              <a:t>L’ Atto di indirizzo dell’Osservatorio…</a:t>
            </a:r>
          </a:p>
        </p:txBody>
      </p:sp>
      <p:sp>
        <p:nvSpPr>
          <p:cNvPr id="3" name="Segnaposto contenuto 2">
            <a:extLst>
              <a:ext uri="{FF2B5EF4-FFF2-40B4-BE49-F238E27FC236}">
                <a16:creationId xmlns:a16="http://schemas.microsoft.com/office/drawing/2014/main" id="{3FDDE50B-3DC4-C1F9-8911-5B59E3A22E19}"/>
              </a:ext>
            </a:extLst>
          </p:cNvPr>
          <p:cNvSpPr>
            <a:spLocks noGrp="1"/>
          </p:cNvSpPr>
          <p:nvPr>
            <p:ph idx="1"/>
          </p:nvPr>
        </p:nvSpPr>
        <p:spPr>
          <a:xfrm>
            <a:off x="557047" y="1690688"/>
            <a:ext cx="11004331" cy="4665662"/>
          </a:xfrm>
        </p:spPr>
        <p:txBody>
          <a:bodyPr>
            <a:normAutofit fontScale="92500" lnSpcReduction="10000"/>
          </a:bodyPr>
          <a:lstStyle/>
          <a:p>
            <a:pPr marL="0" indent="0" algn="just">
              <a:buNone/>
            </a:pPr>
            <a:r>
              <a:rPr lang="it-IT" sz="3000" dirty="0"/>
              <a:t>In data 25 giugno 2021 </a:t>
            </a:r>
            <a:r>
              <a:rPr lang="it-IT" sz="3000" b="1" u="sng" dirty="0"/>
              <a:t>l’Osservatorio sulla finanza e contabilità degli enti locali</a:t>
            </a:r>
            <a:r>
              <a:rPr lang="it-IT" sz="3000" dirty="0"/>
              <a:t> ha adottato un </a:t>
            </a:r>
            <a:r>
              <a:rPr lang="it-IT" sz="3000" b="1" u="sng" dirty="0"/>
              <a:t>atto di indirizzo sulla revoca</a:t>
            </a:r>
            <a:r>
              <a:rPr lang="it-IT" sz="3000" dirty="0"/>
              <a:t> quale causa di risoluzione dell’incarico di revisore allo </a:t>
            </a:r>
            <a:r>
              <a:rPr lang="it-IT" sz="3000" b="1" dirty="0"/>
              <a:t>scopo</a:t>
            </a:r>
            <a:r>
              <a:rPr lang="it-IT" sz="3000" dirty="0"/>
              <a:t>:</a:t>
            </a:r>
          </a:p>
          <a:p>
            <a:pPr marL="0" indent="0" algn="just">
              <a:buNone/>
            </a:pPr>
            <a:r>
              <a:rPr lang="it-IT" sz="3000" dirty="0"/>
              <a:t>1- di individuare</a:t>
            </a:r>
            <a:r>
              <a:rPr lang="it-IT" sz="3000" dirty="0">
                <a:effectLst/>
              </a:rPr>
              <a:t>, </a:t>
            </a:r>
            <a:r>
              <a:rPr lang="it-IT" sz="3000" b="1" u="sng" dirty="0"/>
              <a:t>criteri di orientamento per la predisposizione di atti organizzativi interni</a:t>
            </a:r>
            <a:r>
              <a:rPr lang="it-IT" sz="3000" dirty="0"/>
              <a:t> p</a:t>
            </a:r>
            <a:r>
              <a:rPr lang="it-IT" sz="3000" dirty="0">
                <a:effectLst/>
              </a:rPr>
              <a:t>referibilmente di natura regolamentare, d</a:t>
            </a:r>
            <a:r>
              <a:rPr lang="it-IT" sz="3000" dirty="0"/>
              <a:t>a adottare a cura delle amministrazioni locali </a:t>
            </a:r>
            <a:r>
              <a:rPr lang="it-IT" sz="3000" b="1" u="sng" dirty="0"/>
              <a:t>finalizzati </a:t>
            </a:r>
            <a:r>
              <a:rPr lang="it-IT" sz="3000" b="1" u="sng" dirty="0">
                <a:effectLst/>
              </a:rPr>
              <a:t>a definire il concetto di inadempienza</a:t>
            </a:r>
            <a:r>
              <a:rPr lang="it-IT" sz="3000" dirty="0">
                <a:effectLst/>
              </a:rPr>
              <a:t>;</a:t>
            </a:r>
            <a:endParaRPr lang="it-IT" sz="3000" dirty="0"/>
          </a:p>
          <a:p>
            <a:pPr marL="0" indent="0" algn="just">
              <a:buNone/>
            </a:pPr>
            <a:r>
              <a:rPr lang="it-IT" sz="3000" dirty="0"/>
              <a:t> 2- </a:t>
            </a:r>
            <a:r>
              <a:rPr lang="it-IT" sz="3000" dirty="0">
                <a:latin typeface="BodoniMT"/>
              </a:rPr>
              <a:t>di avanzare</a:t>
            </a:r>
            <a:r>
              <a:rPr lang="it-IT" sz="3000" dirty="0">
                <a:effectLst/>
                <a:latin typeface="BodoniMT"/>
              </a:rPr>
              <a:t> una </a:t>
            </a:r>
            <a:r>
              <a:rPr lang="it-IT" sz="3000" b="1" u="sng" dirty="0">
                <a:effectLst/>
                <a:latin typeface="BodoniMT"/>
              </a:rPr>
              <a:t>proposta emendativa dell’art. 235, comma 2, </a:t>
            </a:r>
            <a:r>
              <a:rPr lang="it-IT" sz="3000" b="1" u="sng" dirty="0" err="1">
                <a:latin typeface="BodoniMT"/>
              </a:rPr>
              <a:t>t</a:t>
            </a:r>
            <a:r>
              <a:rPr lang="it-IT" sz="3000" b="1" u="sng" dirty="0" err="1">
                <a:effectLst/>
                <a:latin typeface="BodoniMT"/>
              </a:rPr>
              <a:t>uel</a:t>
            </a:r>
            <a:r>
              <a:rPr lang="it-IT" sz="3000" b="1" dirty="0">
                <a:effectLst/>
                <a:latin typeface="BodoniMT"/>
              </a:rPr>
              <a:t> </a:t>
            </a:r>
            <a:r>
              <a:rPr lang="it-IT" sz="3000" dirty="0">
                <a:effectLst/>
                <a:latin typeface="BodoniMT"/>
              </a:rPr>
              <a:t>finalizzata a </a:t>
            </a:r>
            <a:r>
              <a:rPr lang="it-IT" sz="3000" b="1" u="sng" dirty="0">
                <a:effectLst/>
                <a:latin typeface="BodoniMT"/>
              </a:rPr>
              <a:t>introdurre un Collegio arbitrale</a:t>
            </a:r>
            <a:r>
              <a:rPr lang="it-IT" sz="3000" dirty="0">
                <a:effectLst/>
                <a:latin typeface="BodoniMT"/>
              </a:rPr>
              <a:t> per risolvere le controversie sorte in sede di revoca;</a:t>
            </a:r>
            <a:endParaRPr lang="it-IT" sz="3000" dirty="0"/>
          </a:p>
          <a:p>
            <a:pPr marL="0" indent="0" algn="just">
              <a:buNone/>
            </a:pPr>
            <a:r>
              <a:rPr lang="it-IT" sz="3000" dirty="0"/>
              <a:t>3- completa l’Atto una una rassegna della principale </a:t>
            </a:r>
            <a:r>
              <a:rPr lang="it-IT" sz="3000" b="1" u="sng" dirty="0"/>
              <a:t>giurisprudenza</a:t>
            </a:r>
            <a:r>
              <a:rPr lang="it-IT" sz="3000" dirty="0"/>
              <a:t> in merito alla revoca dei  Revisori completa i contenuti dell’Atto di indirizzo.</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761F03AB-014D-65D9-62AB-49ABA144F183}"/>
              </a:ext>
            </a:extLst>
          </p:cNvPr>
          <p:cNvSpPr>
            <a:spLocks noGrp="1"/>
          </p:cNvSpPr>
          <p:nvPr>
            <p:ph type="sldNum" sz="quarter" idx="12"/>
          </p:nvPr>
        </p:nvSpPr>
        <p:spPr/>
        <p:txBody>
          <a:bodyPr/>
          <a:lstStyle/>
          <a:p>
            <a:fld id="{1E896063-653B-B446-A45D-A6AE5A996AE7}" type="slidenum">
              <a:rPr lang="it-IT" smtClean="0"/>
              <a:t>18</a:t>
            </a:fld>
            <a:endParaRPr lang="it-IT"/>
          </a:p>
        </p:txBody>
      </p:sp>
    </p:spTree>
    <p:extLst>
      <p:ext uri="{BB962C8B-B14F-4D97-AF65-F5344CB8AC3E}">
        <p14:creationId xmlns:p14="http://schemas.microsoft.com/office/powerpoint/2010/main" val="2148134639"/>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E7FFEA-1DB4-29A2-71E4-41B849409205}"/>
              </a:ext>
            </a:extLst>
          </p:cNvPr>
          <p:cNvSpPr>
            <a:spLocks noGrp="1"/>
          </p:cNvSpPr>
          <p:nvPr>
            <p:ph type="title"/>
          </p:nvPr>
        </p:nvSpPr>
        <p:spPr/>
        <p:txBody>
          <a:bodyPr>
            <a:normAutofit fontScale="90000"/>
          </a:bodyPr>
          <a:lstStyle/>
          <a:p>
            <a:pPr algn="ctr"/>
            <a:r>
              <a:rPr lang="it-IT" sz="5400" dirty="0"/>
              <a:t>1- definizione del concetto di inadempienza</a:t>
            </a:r>
          </a:p>
        </p:txBody>
      </p:sp>
      <p:sp>
        <p:nvSpPr>
          <p:cNvPr id="3" name="Segnaposto contenuto 2">
            <a:extLst>
              <a:ext uri="{FF2B5EF4-FFF2-40B4-BE49-F238E27FC236}">
                <a16:creationId xmlns:a16="http://schemas.microsoft.com/office/drawing/2014/main" id="{3FDDE50B-3DC4-C1F9-8911-5B59E3A22E19}"/>
              </a:ext>
            </a:extLst>
          </p:cNvPr>
          <p:cNvSpPr>
            <a:spLocks noGrp="1"/>
          </p:cNvSpPr>
          <p:nvPr>
            <p:ph idx="1"/>
          </p:nvPr>
        </p:nvSpPr>
        <p:spPr>
          <a:xfrm>
            <a:off x="838200" y="1912883"/>
            <a:ext cx="10515600" cy="4264080"/>
          </a:xfrm>
        </p:spPr>
        <p:txBody>
          <a:bodyPr>
            <a:normAutofit/>
          </a:bodyPr>
          <a:lstStyle/>
          <a:p>
            <a:pPr marL="0" indent="0" algn="just">
              <a:buNone/>
            </a:pPr>
            <a:r>
              <a:rPr lang="it-IT" sz="3000" dirty="0"/>
              <a:t>1-  gli enti locali dovrebbero adottare </a:t>
            </a:r>
            <a:r>
              <a:rPr lang="it-IT" sz="3000" b="1" u="sng" dirty="0"/>
              <a:t>atti organizzativi per </a:t>
            </a:r>
            <a:r>
              <a:rPr lang="it-IT" sz="3000" b="1" u="sng" dirty="0">
                <a:effectLst/>
              </a:rPr>
              <a:t>definire il concetto di inadempienza, quindi individuando preventivamente le ipotesi di inadempienza </a:t>
            </a:r>
            <a:r>
              <a:rPr lang="it-IT" sz="3000" dirty="0">
                <a:effectLst/>
              </a:rPr>
              <a:t>(anche </a:t>
            </a:r>
            <a:r>
              <a:rPr lang="it-IT" sz="3000" dirty="0">
                <a:effectLst/>
                <a:latin typeface="BodoniMT"/>
              </a:rPr>
              <a:t>una condotta generalmente negligente tale da equiparare il suo impatto dannoso, in termini di </a:t>
            </a:r>
            <a:r>
              <a:rPr lang="it-IT" sz="3000" dirty="0" err="1">
                <a:effectLst/>
                <a:latin typeface="BodoniMT"/>
              </a:rPr>
              <a:t>regolarita</a:t>
            </a:r>
            <a:r>
              <a:rPr lang="it-IT" sz="3000" dirty="0">
                <a:effectLst/>
                <a:latin typeface="BodoniMT"/>
              </a:rPr>
              <a:t>̀ delle gestioni, agli effetti sostanziali di una specifica omissione</a:t>
            </a:r>
            <a:r>
              <a:rPr lang="it-IT" sz="3000" dirty="0">
                <a:effectLst/>
              </a:rPr>
              <a:t>) </a:t>
            </a:r>
            <a:r>
              <a:rPr lang="it-IT" sz="3000" b="1" u="sng" dirty="0">
                <a:effectLst/>
              </a:rPr>
              <a:t>che possono fondare il potere di revoca</a:t>
            </a:r>
            <a:r>
              <a:rPr lang="it-IT" sz="3000" b="1" dirty="0">
                <a:effectLst/>
              </a:rPr>
              <a:t> </a:t>
            </a:r>
            <a:r>
              <a:rPr lang="it-IT" sz="3000" dirty="0">
                <a:effectLst/>
              </a:rPr>
              <a:t>e costruire un sistema di regole organiche di accertamento, contestazione, verifica e valutazione, anche in contraddittorio con il revisore, delle inadempienze che legittimano la revoca ;</a:t>
            </a:r>
            <a:endParaRPr lang="it-IT" sz="3000" dirty="0"/>
          </a:p>
          <a:p>
            <a:pPr marL="0" indent="0" algn="just">
              <a:buNone/>
            </a:pPr>
            <a:endParaRPr lang="it-IT" sz="3600" dirty="0"/>
          </a:p>
        </p:txBody>
      </p:sp>
      <p:sp>
        <p:nvSpPr>
          <p:cNvPr id="4" name="Segnaposto numero diapositiva 3">
            <a:extLst>
              <a:ext uri="{FF2B5EF4-FFF2-40B4-BE49-F238E27FC236}">
                <a16:creationId xmlns:a16="http://schemas.microsoft.com/office/drawing/2014/main" id="{761F03AB-014D-65D9-62AB-49ABA144F183}"/>
              </a:ext>
            </a:extLst>
          </p:cNvPr>
          <p:cNvSpPr>
            <a:spLocks noGrp="1"/>
          </p:cNvSpPr>
          <p:nvPr>
            <p:ph type="sldNum" sz="quarter" idx="12"/>
          </p:nvPr>
        </p:nvSpPr>
        <p:spPr/>
        <p:txBody>
          <a:bodyPr/>
          <a:lstStyle/>
          <a:p>
            <a:fld id="{1E896063-653B-B446-A45D-A6AE5A996AE7}" type="slidenum">
              <a:rPr lang="it-IT" smtClean="0"/>
              <a:t>19</a:t>
            </a:fld>
            <a:endParaRPr lang="it-IT"/>
          </a:p>
        </p:txBody>
      </p:sp>
    </p:spTree>
    <p:extLst>
      <p:ext uri="{BB962C8B-B14F-4D97-AF65-F5344CB8AC3E}">
        <p14:creationId xmlns:p14="http://schemas.microsoft.com/office/powerpoint/2010/main" val="3466221053"/>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34AACE-979C-4818-B7C3-3F1FEF8F8B3E}"/>
              </a:ext>
            </a:extLst>
          </p:cNvPr>
          <p:cNvSpPr>
            <a:spLocks noGrp="1"/>
          </p:cNvSpPr>
          <p:nvPr>
            <p:ph type="title"/>
          </p:nvPr>
        </p:nvSpPr>
        <p:spPr>
          <a:xfrm>
            <a:off x="838200" y="365125"/>
            <a:ext cx="10515600" cy="5525312"/>
          </a:xfrm>
        </p:spPr>
        <p:txBody>
          <a:bodyPr>
            <a:normAutofit/>
          </a:bodyPr>
          <a:lstStyle/>
          <a:p>
            <a:pPr algn="ctr"/>
            <a:r>
              <a:rPr lang="it-IT" sz="5400" dirty="0"/>
              <a:t>RESPONSABILITA’ CIVILE</a:t>
            </a:r>
          </a:p>
        </p:txBody>
      </p:sp>
      <p:sp>
        <p:nvSpPr>
          <p:cNvPr id="3" name="Segnaposto numero diapositiva 2">
            <a:extLst>
              <a:ext uri="{FF2B5EF4-FFF2-40B4-BE49-F238E27FC236}">
                <a16:creationId xmlns:a16="http://schemas.microsoft.com/office/drawing/2014/main" id="{E80E0F7F-C94F-4B49-83FC-166C9430C198}"/>
              </a:ext>
            </a:extLst>
          </p:cNvPr>
          <p:cNvSpPr>
            <a:spLocks noGrp="1"/>
          </p:cNvSpPr>
          <p:nvPr>
            <p:ph type="sldNum" sz="quarter" idx="12"/>
          </p:nvPr>
        </p:nvSpPr>
        <p:spPr/>
        <p:txBody>
          <a:bodyPr/>
          <a:lstStyle/>
          <a:p>
            <a:fld id="{1E896063-653B-B446-A45D-A6AE5A996AE7}" type="slidenum">
              <a:rPr lang="it-IT" smtClean="0"/>
              <a:t>2</a:t>
            </a:fld>
            <a:endParaRPr lang="it-IT"/>
          </a:p>
        </p:txBody>
      </p:sp>
    </p:spTree>
    <p:extLst>
      <p:ext uri="{BB962C8B-B14F-4D97-AF65-F5344CB8AC3E}">
        <p14:creationId xmlns:p14="http://schemas.microsoft.com/office/powerpoint/2010/main" val="342918258"/>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C896AB-0E56-8F16-E0A5-D22E8F4B63D2}"/>
              </a:ext>
            </a:extLst>
          </p:cNvPr>
          <p:cNvSpPr>
            <a:spLocks noGrp="1"/>
          </p:cNvSpPr>
          <p:nvPr>
            <p:ph type="title"/>
          </p:nvPr>
        </p:nvSpPr>
        <p:spPr/>
        <p:txBody>
          <a:bodyPr>
            <a:normAutofit/>
          </a:bodyPr>
          <a:lstStyle/>
          <a:p>
            <a:pPr algn="ctr"/>
            <a:r>
              <a:rPr lang="it-IT" sz="5400" dirty="0"/>
              <a:t>2- collegio arbitrale…</a:t>
            </a:r>
          </a:p>
        </p:txBody>
      </p:sp>
      <p:sp>
        <p:nvSpPr>
          <p:cNvPr id="3" name="Segnaposto contenuto 2">
            <a:extLst>
              <a:ext uri="{FF2B5EF4-FFF2-40B4-BE49-F238E27FC236}">
                <a16:creationId xmlns:a16="http://schemas.microsoft.com/office/drawing/2014/main" id="{C4CA81FE-3803-ACF7-972A-7A0DAC9E1BC9}"/>
              </a:ext>
            </a:extLst>
          </p:cNvPr>
          <p:cNvSpPr>
            <a:spLocks noGrp="1"/>
          </p:cNvSpPr>
          <p:nvPr>
            <p:ph idx="1"/>
          </p:nvPr>
        </p:nvSpPr>
        <p:spPr/>
        <p:txBody>
          <a:bodyPr>
            <a:normAutofit fontScale="92500" lnSpcReduction="10000"/>
          </a:bodyPr>
          <a:lstStyle/>
          <a:p>
            <a:pPr marL="0" indent="0" algn="just">
              <a:buNone/>
            </a:pPr>
            <a:r>
              <a:rPr lang="it-IT" dirty="0"/>
              <a:t>2- </a:t>
            </a:r>
            <a:r>
              <a:rPr lang="it-IT" b="1" u="sng" dirty="0"/>
              <a:t>L’Osservatorio</a:t>
            </a:r>
            <a:r>
              <a:rPr lang="it-IT" dirty="0"/>
              <a:t>, inoltre, </a:t>
            </a:r>
            <a:r>
              <a:rPr lang="it-IT" b="1" u="sng" dirty="0"/>
              <a:t>propone la modifica dell’art. 235, comma 2</a:t>
            </a:r>
            <a:r>
              <a:rPr lang="it-IT" dirty="0"/>
              <a:t> in particolare per le ipotesi  che potrebbero non sfociare in una revoca, esemplificativamente facendo riferimento a «</a:t>
            </a:r>
            <a:r>
              <a:rPr lang="it-IT" i="1" dirty="0">
                <a:effectLst/>
                <a:latin typeface="BodoniMT"/>
              </a:rPr>
              <a:t>ipotesi della contestazione di </a:t>
            </a:r>
            <a:r>
              <a:rPr lang="it-IT" b="1" i="1" u="sng" dirty="0">
                <a:effectLst/>
                <a:latin typeface="BodoniMT"/>
              </a:rPr>
              <a:t>mancanza di collaborazione con gli organi dell’ente, nella forma di intralcio al buon funzionamento</a:t>
            </a:r>
            <a:r>
              <a:rPr lang="it-IT" i="1" dirty="0">
                <a:effectLst/>
                <a:latin typeface="BodoniMT"/>
              </a:rPr>
              <a:t> dell’attività amministrativa che deve essere comunque caratterizzata dai presupposti giuridici della </a:t>
            </a:r>
            <a:r>
              <a:rPr lang="it-IT" b="1" i="1" u="sng" dirty="0">
                <a:effectLst/>
                <a:latin typeface="BodoniMT"/>
              </a:rPr>
              <a:t>violazione agli obblighi di legge</a:t>
            </a:r>
            <a:r>
              <a:rPr lang="it-IT" i="1" dirty="0">
                <a:effectLst/>
                <a:latin typeface="BodoniMT"/>
              </a:rPr>
              <a:t> […] comportamenti inficiati dalla mancanza di correttezza istituzionale, esemplificativamente ravvisati anche nelle ipotesi di </a:t>
            </a:r>
            <a:r>
              <a:rPr lang="it-IT" b="1" i="1" u="sng" dirty="0">
                <a:effectLst/>
                <a:latin typeface="BodoniMT"/>
              </a:rPr>
              <a:t>reiterati interventi esorbitanti le funzioni esplicate dal revisore ed integranti casi di eccessiva ingerenza ed aggravio ingiustificato del procedimento</a:t>
            </a:r>
            <a:r>
              <a:rPr lang="it-IT" dirty="0">
                <a:effectLst/>
                <a:latin typeface="BodoniMT"/>
              </a:rPr>
              <a:t>». </a:t>
            </a:r>
          </a:p>
          <a:p>
            <a:pPr marL="0" indent="0" algn="just">
              <a:buNone/>
            </a:pPr>
            <a:r>
              <a:rPr lang="it-IT" dirty="0"/>
              <a:t>Riflessioni</a:t>
            </a:r>
          </a:p>
          <a:p>
            <a:pPr marL="0" indent="0">
              <a:buNone/>
            </a:pPr>
            <a:r>
              <a:rPr lang="it-IT" dirty="0"/>
              <a:t> </a:t>
            </a:r>
          </a:p>
        </p:txBody>
      </p:sp>
      <p:sp>
        <p:nvSpPr>
          <p:cNvPr id="4" name="Segnaposto numero diapositiva 3">
            <a:extLst>
              <a:ext uri="{FF2B5EF4-FFF2-40B4-BE49-F238E27FC236}">
                <a16:creationId xmlns:a16="http://schemas.microsoft.com/office/drawing/2014/main" id="{57A3B854-2981-768D-2578-E44C866DCFFE}"/>
              </a:ext>
            </a:extLst>
          </p:cNvPr>
          <p:cNvSpPr>
            <a:spLocks noGrp="1"/>
          </p:cNvSpPr>
          <p:nvPr>
            <p:ph type="sldNum" sz="quarter" idx="12"/>
          </p:nvPr>
        </p:nvSpPr>
        <p:spPr/>
        <p:txBody>
          <a:bodyPr/>
          <a:lstStyle/>
          <a:p>
            <a:fld id="{1E896063-653B-B446-A45D-A6AE5A996AE7}" type="slidenum">
              <a:rPr lang="it-IT" smtClean="0"/>
              <a:t>20</a:t>
            </a:fld>
            <a:endParaRPr lang="it-IT"/>
          </a:p>
        </p:txBody>
      </p:sp>
    </p:spTree>
    <p:extLst>
      <p:ext uri="{BB962C8B-B14F-4D97-AF65-F5344CB8AC3E}">
        <p14:creationId xmlns:p14="http://schemas.microsoft.com/office/powerpoint/2010/main" val="4060249244"/>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C896AB-0E56-8F16-E0A5-D22E8F4B63D2}"/>
              </a:ext>
            </a:extLst>
          </p:cNvPr>
          <p:cNvSpPr>
            <a:spLocks noGrp="1"/>
          </p:cNvSpPr>
          <p:nvPr>
            <p:ph type="title"/>
          </p:nvPr>
        </p:nvSpPr>
        <p:spPr>
          <a:xfrm>
            <a:off x="838200" y="365125"/>
            <a:ext cx="10515600" cy="1578576"/>
          </a:xfrm>
        </p:spPr>
        <p:txBody>
          <a:bodyPr>
            <a:normAutofit/>
          </a:bodyPr>
          <a:lstStyle/>
          <a:p>
            <a:pPr algn="ctr"/>
            <a:r>
              <a:rPr lang="it-IT" sz="5400" dirty="0"/>
              <a:t>…collegio arbitrale</a:t>
            </a:r>
          </a:p>
        </p:txBody>
      </p:sp>
      <p:sp>
        <p:nvSpPr>
          <p:cNvPr id="3" name="Segnaposto contenuto 2">
            <a:extLst>
              <a:ext uri="{FF2B5EF4-FFF2-40B4-BE49-F238E27FC236}">
                <a16:creationId xmlns:a16="http://schemas.microsoft.com/office/drawing/2014/main" id="{C4CA81FE-3803-ACF7-972A-7A0DAC9E1BC9}"/>
              </a:ext>
            </a:extLst>
          </p:cNvPr>
          <p:cNvSpPr>
            <a:spLocks noGrp="1"/>
          </p:cNvSpPr>
          <p:nvPr>
            <p:ph idx="1"/>
          </p:nvPr>
        </p:nvSpPr>
        <p:spPr>
          <a:xfrm>
            <a:off x="838200" y="2123089"/>
            <a:ext cx="10515600" cy="4053873"/>
          </a:xfrm>
        </p:spPr>
        <p:txBody>
          <a:bodyPr>
            <a:normAutofit/>
          </a:bodyPr>
          <a:lstStyle/>
          <a:p>
            <a:pPr marL="0" indent="0" algn="just">
              <a:buNone/>
            </a:pPr>
            <a:r>
              <a:rPr lang="it-IT" sz="3200" dirty="0"/>
              <a:t>Il Collegio, ala quale potrebbe ricorrere il Consiglio dell’ente locale nei casi di possibile definizione conciliativa del conflitto, potrebbe essere composto da:</a:t>
            </a:r>
          </a:p>
          <a:p>
            <a:pPr marL="0" indent="0" algn="just">
              <a:buNone/>
            </a:pPr>
            <a:r>
              <a:rPr lang="it-IT" sz="3200" dirty="0"/>
              <a:t> - il Prefetto o un suo delegato;</a:t>
            </a:r>
          </a:p>
          <a:p>
            <a:pPr marL="0" indent="0" algn="just">
              <a:buNone/>
            </a:pPr>
            <a:r>
              <a:rPr lang="it-IT" sz="3200" dirty="0"/>
              <a:t> - un revisore designato dall’ordine di appartenenza del revisore;</a:t>
            </a:r>
          </a:p>
          <a:p>
            <a:pPr algn="just">
              <a:buFontTx/>
              <a:buChar char="-"/>
            </a:pPr>
            <a:r>
              <a:rPr lang="it-IT" sz="3200" dirty="0"/>
              <a:t>un segretario comunale</a:t>
            </a:r>
          </a:p>
        </p:txBody>
      </p:sp>
      <p:sp>
        <p:nvSpPr>
          <p:cNvPr id="4" name="Segnaposto numero diapositiva 3">
            <a:extLst>
              <a:ext uri="{FF2B5EF4-FFF2-40B4-BE49-F238E27FC236}">
                <a16:creationId xmlns:a16="http://schemas.microsoft.com/office/drawing/2014/main" id="{57A3B854-2981-768D-2578-E44C866DCFFE}"/>
              </a:ext>
            </a:extLst>
          </p:cNvPr>
          <p:cNvSpPr>
            <a:spLocks noGrp="1"/>
          </p:cNvSpPr>
          <p:nvPr>
            <p:ph type="sldNum" sz="quarter" idx="12"/>
          </p:nvPr>
        </p:nvSpPr>
        <p:spPr/>
        <p:txBody>
          <a:bodyPr/>
          <a:lstStyle/>
          <a:p>
            <a:fld id="{1E896063-653B-B446-A45D-A6AE5A996AE7}" type="slidenum">
              <a:rPr lang="it-IT" smtClean="0"/>
              <a:t>21</a:t>
            </a:fld>
            <a:endParaRPr lang="it-IT"/>
          </a:p>
        </p:txBody>
      </p:sp>
    </p:spTree>
    <p:extLst>
      <p:ext uri="{BB962C8B-B14F-4D97-AF65-F5344CB8AC3E}">
        <p14:creationId xmlns:p14="http://schemas.microsoft.com/office/powerpoint/2010/main" val="1993778990"/>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36A4B5-F09C-4553-8278-455BB4DB67F6}"/>
              </a:ext>
            </a:extLst>
          </p:cNvPr>
          <p:cNvSpPr>
            <a:spLocks noGrp="1"/>
          </p:cNvSpPr>
          <p:nvPr>
            <p:ph type="title"/>
          </p:nvPr>
        </p:nvSpPr>
        <p:spPr>
          <a:xfrm>
            <a:off x="838200" y="365125"/>
            <a:ext cx="10515600" cy="5400675"/>
          </a:xfrm>
        </p:spPr>
        <p:txBody>
          <a:bodyPr>
            <a:noAutofit/>
          </a:bodyPr>
          <a:lstStyle/>
          <a:p>
            <a:pPr algn="ctr"/>
            <a:r>
              <a:rPr lang="it-IT" sz="5400" dirty="0"/>
              <a:t>RESPONSABILITA’ DAVANTI ALLA CORTE DEI CONTI</a:t>
            </a:r>
          </a:p>
        </p:txBody>
      </p:sp>
      <p:sp>
        <p:nvSpPr>
          <p:cNvPr id="3" name="Segnaposto numero diapositiva 2">
            <a:extLst>
              <a:ext uri="{FF2B5EF4-FFF2-40B4-BE49-F238E27FC236}">
                <a16:creationId xmlns:a16="http://schemas.microsoft.com/office/drawing/2014/main" id="{257E7761-C47E-4D78-9429-B010F7767A5D}"/>
              </a:ext>
            </a:extLst>
          </p:cNvPr>
          <p:cNvSpPr>
            <a:spLocks noGrp="1"/>
          </p:cNvSpPr>
          <p:nvPr>
            <p:ph type="sldNum" sz="quarter" idx="12"/>
          </p:nvPr>
        </p:nvSpPr>
        <p:spPr/>
        <p:txBody>
          <a:bodyPr/>
          <a:lstStyle/>
          <a:p>
            <a:fld id="{1E896063-653B-B446-A45D-A6AE5A996AE7}" type="slidenum">
              <a:rPr lang="it-IT" smtClean="0"/>
              <a:t>22</a:t>
            </a:fld>
            <a:endParaRPr lang="it-IT"/>
          </a:p>
        </p:txBody>
      </p:sp>
    </p:spTree>
    <p:extLst>
      <p:ext uri="{BB962C8B-B14F-4D97-AF65-F5344CB8AC3E}">
        <p14:creationId xmlns:p14="http://schemas.microsoft.com/office/powerpoint/2010/main" val="2564799780"/>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400" i="1">
                <a:solidFill>
                  <a:schemeClr val="tx1"/>
                </a:solidFill>
                <a:latin typeface="Arial" charset="0"/>
                <a:ea typeface="ＭＳ Ｐゴシック" charset="-128"/>
              </a:defRPr>
            </a:lvl1pPr>
            <a:lvl2pPr marL="742950" indent="-285750" eaLnBrk="0" hangingPunct="0">
              <a:defRPr sz="1400" i="1">
                <a:solidFill>
                  <a:schemeClr val="tx1"/>
                </a:solidFill>
                <a:latin typeface="Arial" charset="0"/>
                <a:ea typeface="ＭＳ Ｐゴシック" charset="-128"/>
              </a:defRPr>
            </a:lvl2pPr>
            <a:lvl3pPr marL="1143000" indent="-228600" eaLnBrk="0" hangingPunct="0">
              <a:defRPr sz="1400" i="1">
                <a:solidFill>
                  <a:schemeClr val="tx1"/>
                </a:solidFill>
                <a:latin typeface="Arial" charset="0"/>
                <a:ea typeface="ＭＳ Ｐゴシック" charset="-128"/>
              </a:defRPr>
            </a:lvl3pPr>
            <a:lvl4pPr marL="1600200" indent="-228600" eaLnBrk="0" hangingPunct="0">
              <a:defRPr sz="1400" i="1">
                <a:solidFill>
                  <a:schemeClr val="tx1"/>
                </a:solidFill>
                <a:latin typeface="Arial" charset="0"/>
                <a:ea typeface="ＭＳ Ｐゴシック" charset="-128"/>
              </a:defRPr>
            </a:lvl4pPr>
            <a:lvl5pPr marL="2057400" indent="-228600" eaLnBrk="0" hangingPunct="0">
              <a:defRPr sz="1400" i="1">
                <a:solidFill>
                  <a:schemeClr val="tx1"/>
                </a:solidFill>
                <a:latin typeface="Arial" charset="0"/>
                <a:ea typeface="ＭＳ Ｐゴシック" charset="-128"/>
              </a:defRPr>
            </a:lvl5pPr>
            <a:lvl6pPr marL="2514600" indent="-228600" eaLnBrk="0" fontAlgn="base" hangingPunct="0">
              <a:spcBef>
                <a:spcPct val="0"/>
              </a:spcBef>
              <a:spcAft>
                <a:spcPct val="0"/>
              </a:spcAft>
              <a:defRPr sz="1400" i="1">
                <a:solidFill>
                  <a:schemeClr val="tx1"/>
                </a:solidFill>
                <a:latin typeface="Arial" charset="0"/>
                <a:ea typeface="ＭＳ Ｐゴシック" charset="-128"/>
              </a:defRPr>
            </a:lvl6pPr>
            <a:lvl7pPr marL="2971800" indent="-228600" eaLnBrk="0" fontAlgn="base" hangingPunct="0">
              <a:spcBef>
                <a:spcPct val="0"/>
              </a:spcBef>
              <a:spcAft>
                <a:spcPct val="0"/>
              </a:spcAft>
              <a:defRPr sz="1400" i="1">
                <a:solidFill>
                  <a:schemeClr val="tx1"/>
                </a:solidFill>
                <a:latin typeface="Arial" charset="0"/>
                <a:ea typeface="ＭＳ Ｐゴシック" charset="-128"/>
              </a:defRPr>
            </a:lvl7pPr>
            <a:lvl8pPr marL="3429000" indent="-228600" eaLnBrk="0" fontAlgn="base" hangingPunct="0">
              <a:spcBef>
                <a:spcPct val="0"/>
              </a:spcBef>
              <a:spcAft>
                <a:spcPct val="0"/>
              </a:spcAft>
              <a:defRPr sz="1400" i="1">
                <a:solidFill>
                  <a:schemeClr val="tx1"/>
                </a:solidFill>
                <a:latin typeface="Arial" charset="0"/>
                <a:ea typeface="ＭＳ Ｐゴシック" charset="-128"/>
              </a:defRPr>
            </a:lvl8pPr>
            <a:lvl9pPr marL="3886200" indent="-228600" eaLnBrk="0" fontAlgn="base" hangingPunct="0">
              <a:spcBef>
                <a:spcPct val="0"/>
              </a:spcBef>
              <a:spcAft>
                <a:spcPct val="0"/>
              </a:spcAft>
              <a:defRPr sz="1400" i="1">
                <a:solidFill>
                  <a:schemeClr val="tx1"/>
                </a:solidFill>
                <a:latin typeface="Arial" charset="0"/>
                <a:ea typeface="ＭＳ Ｐゴシック" charset="-128"/>
              </a:defRPr>
            </a:lvl9pPr>
          </a:lstStyle>
          <a:p>
            <a:pPr eaLnBrk="1" hangingPunct="1"/>
            <a:fld id="{3AEF479F-F156-6A49-854B-18A97E304306}" type="slidenum">
              <a:rPr lang="it-IT" altLang="it-IT" i="0"/>
              <a:pPr eaLnBrk="1" hangingPunct="1"/>
              <a:t>23</a:t>
            </a:fld>
            <a:endParaRPr lang="it-IT" altLang="it-IT" i="0"/>
          </a:p>
        </p:txBody>
      </p:sp>
      <p:sp>
        <p:nvSpPr>
          <p:cNvPr id="278530" name="Rectangle 2"/>
          <p:cNvSpPr>
            <a:spLocks noGrp="1" noChangeArrowheads="1"/>
          </p:cNvSpPr>
          <p:nvPr>
            <p:ph type="title"/>
          </p:nvPr>
        </p:nvSpPr>
        <p:spPr>
          <a:xfrm>
            <a:off x="824459" y="549276"/>
            <a:ext cx="9397454" cy="1139825"/>
          </a:xfrm>
        </p:spPr>
        <p:txBody>
          <a:bodyPr>
            <a:noAutofit/>
          </a:bodyPr>
          <a:lstStyle/>
          <a:p>
            <a:pPr algn="ctr" eaLnBrk="1" hangingPunct="1"/>
            <a:r>
              <a:rPr lang="it-IT" altLang="it-IT" sz="5400" dirty="0"/>
              <a:t>Elementi dell’</a:t>
            </a:r>
            <a:r>
              <a:rPr lang="it-IT" altLang="ja-JP" sz="5400" dirty="0"/>
              <a:t>illecito amministrativo-contabile</a:t>
            </a:r>
            <a:endParaRPr lang="it-IT" altLang="it-IT" sz="5400" dirty="0"/>
          </a:p>
        </p:txBody>
      </p:sp>
      <p:sp>
        <p:nvSpPr>
          <p:cNvPr id="278531" name="Rectangle 3"/>
          <p:cNvSpPr>
            <a:spLocks noGrp="1" noChangeArrowheads="1"/>
          </p:cNvSpPr>
          <p:nvPr>
            <p:ph type="body" idx="1"/>
          </p:nvPr>
        </p:nvSpPr>
        <p:spPr>
          <a:xfrm>
            <a:off x="629586" y="2343150"/>
            <a:ext cx="10724214" cy="4819650"/>
          </a:xfrm>
        </p:spPr>
        <p:txBody>
          <a:bodyPr/>
          <a:lstStyle/>
          <a:p>
            <a:pPr marL="609600" indent="-609600" algn="just">
              <a:buFont typeface="Wingdings" charset="0"/>
              <a:buAutoNum type="arabicPeriod"/>
              <a:defRPr/>
            </a:pPr>
            <a:r>
              <a:rPr lang="it-IT" sz="4000" dirty="0"/>
              <a:t>Condotta (azione o omissione)</a:t>
            </a:r>
          </a:p>
          <a:p>
            <a:pPr marL="609600" indent="-609600" algn="just">
              <a:buFont typeface="Wingdings" charset="0"/>
              <a:buAutoNum type="arabicPeriod"/>
              <a:defRPr/>
            </a:pPr>
            <a:r>
              <a:rPr lang="it-IT" sz="4000" dirty="0"/>
              <a:t>Evento dannoso</a:t>
            </a:r>
          </a:p>
          <a:p>
            <a:pPr marL="609600" indent="-609600" algn="just">
              <a:buFont typeface="Wingdings" charset="0"/>
              <a:buAutoNum type="arabicPeriod"/>
              <a:defRPr/>
            </a:pPr>
            <a:r>
              <a:rPr lang="it-IT" sz="4000" dirty="0"/>
              <a:t>Nesso causale</a:t>
            </a:r>
          </a:p>
          <a:p>
            <a:pPr marL="609600" indent="-609600" algn="just">
              <a:buFont typeface="Wingdings" charset="0"/>
              <a:buAutoNum type="arabicPeriod"/>
              <a:defRPr/>
            </a:pPr>
            <a:r>
              <a:rPr lang="it-IT" sz="4000" dirty="0"/>
              <a:t>Elemento psicologico (costituito dal dolo o dalla colpa grave)</a:t>
            </a:r>
          </a:p>
          <a:p>
            <a:pPr marL="0" indent="0" algn="just">
              <a:buNone/>
              <a:defRPr/>
            </a:pPr>
            <a:r>
              <a:rPr lang="it-IT" sz="4000" dirty="0"/>
              <a:t>Giurisdizione nei confronti degli </a:t>
            </a:r>
            <a:r>
              <a:rPr lang="it-IT" sz="4000" b="1" dirty="0"/>
              <a:t>agenti pubblici</a:t>
            </a:r>
            <a:r>
              <a:rPr lang="it-IT" sz="4000" dirty="0"/>
              <a:t>.</a:t>
            </a:r>
          </a:p>
          <a:p>
            <a:pPr marL="609600" indent="-609600" algn="just">
              <a:buFont typeface="Wingdings" charset="0"/>
              <a:buChar char="Ø"/>
              <a:defRPr/>
            </a:pPr>
            <a:endParaRPr lang="it-IT" sz="3600" dirty="0"/>
          </a:p>
        </p:txBody>
      </p:sp>
    </p:spTree>
    <p:extLst>
      <p:ext uri="{BB962C8B-B14F-4D97-AF65-F5344CB8AC3E}">
        <p14:creationId xmlns:p14="http://schemas.microsoft.com/office/powerpoint/2010/main" val="1043156186"/>
      </p:ext>
    </p:extLst>
  </p:cSld>
  <p:clrMapOvr>
    <a:masterClrMapping/>
  </p:clrMapOvr>
  <p:transition spd="med">
    <p:pull/>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400" i="1">
                <a:solidFill>
                  <a:schemeClr val="tx1"/>
                </a:solidFill>
                <a:latin typeface="Arial" charset="0"/>
                <a:ea typeface="ＭＳ Ｐゴシック" charset="-128"/>
              </a:defRPr>
            </a:lvl1pPr>
            <a:lvl2pPr marL="742950" indent="-285750" eaLnBrk="0" hangingPunct="0">
              <a:defRPr sz="1400" i="1">
                <a:solidFill>
                  <a:schemeClr val="tx1"/>
                </a:solidFill>
                <a:latin typeface="Arial" charset="0"/>
                <a:ea typeface="ＭＳ Ｐゴシック" charset="-128"/>
              </a:defRPr>
            </a:lvl2pPr>
            <a:lvl3pPr marL="1143000" indent="-228600" eaLnBrk="0" hangingPunct="0">
              <a:defRPr sz="1400" i="1">
                <a:solidFill>
                  <a:schemeClr val="tx1"/>
                </a:solidFill>
                <a:latin typeface="Arial" charset="0"/>
                <a:ea typeface="ＭＳ Ｐゴシック" charset="-128"/>
              </a:defRPr>
            </a:lvl3pPr>
            <a:lvl4pPr marL="1600200" indent="-228600" eaLnBrk="0" hangingPunct="0">
              <a:defRPr sz="1400" i="1">
                <a:solidFill>
                  <a:schemeClr val="tx1"/>
                </a:solidFill>
                <a:latin typeface="Arial" charset="0"/>
                <a:ea typeface="ＭＳ Ｐゴシック" charset="-128"/>
              </a:defRPr>
            </a:lvl4pPr>
            <a:lvl5pPr marL="2057400" indent="-228600" eaLnBrk="0" hangingPunct="0">
              <a:defRPr sz="1400" i="1">
                <a:solidFill>
                  <a:schemeClr val="tx1"/>
                </a:solidFill>
                <a:latin typeface="Arial" charset="0"/>
                <a:ea typeface="ＭＳ Ｐゴシック" charset="-128"/>
              </a:defRPr>
            </a:lvl5pPr>
            <a:lvl6pPr marL="2514600" indent="-228600" eaLnBrk="0" fontAlgn="base" hangingPunct="0">
              <a:spcBef>
                <a:spcPct val="0"/>
              </a:spcBef>
              <a:spcAft>
                <a:spcPct val="0"/>
              </a:spcAft>
              <a:defRPr sz="1400" i="1">
                <a:solidFill>
                  <a:schemeClr val="tx1"/>
                </a:solidFill>
                <a:latin typeface="Arial" charset="0"/>
                <a:ea typeface="ＭＳ Ｐゴシック" charset="-128"/>
              </a:defRPr>
            </a:lvl6pPr>
            <a:lvl7pPr marL="2971800" indent="-228600" eaLnBrk="0" fontAlgn="base" hangingPunct="0">
              <a:spcBef>
                <a:spcPct val="0"/>
              </a:spcBef>
              <a:spcAft>
                <a:spcPct val="0"/>
              </a:spcAft>
              <a:defRPr sz="1400" i="1">
                <a:solidFill>
                  <a:schemeClr val="tx1"/>
                </a:solidFill>
                <a:latin typeface="Arial" charset="0"/>
                <a:ea typeface="ＭＳ Ｐゴシック" charset="-128"/>
              </a:defRPr>
            </a:lvl7pPr>
            <a:lvl8pPr marL="3429000" indent="-228600" eaLnBrk="0" fontAlgn="base" hangingPunct="0">
              <a:spcBef>
                <a:spcPct val="0"/>
              </a:spcBef>
              <a:spcAft>
                <a:spcPct val="0"/>
              </a:spcAft>
              <a:defRPr sz="1400" i="1">
                <a:solidFill>
                  <a:schemeClr val="tx1"/>
                </a:solidFill>
                <a:latin typeface="Arial" charset="0"/>
                <a:ea typeface="ＭＳ Ｐゴシック" charset="-128"/>
              </a:defRPr>
            </a:lvl8pPr>
            <a:lvl9pPr marL="3886200" indent="-228600" eaLnBrk="0" fontAlgn="base" hangingPunct="0">
              <a:spcBef>
                <a:spcPct val="0"/>
              </a:spcBef>
              <a:spcAft>
                <a:spcPct val="0"/>
              </a:spcAft>
              <a:defRPr sz="1400" i="1">
                <a:solidFill>
                  <a:schemeClr val="tx1"/>
                </a:solidFill>
                <a:latin typeface="Arial" charset="0"/>
                <a:ea typeface="ＭＳ Ｐゴシック" charset="-128"/>
              </a:defRPr>
            </a:lvl9pPr>
          </a:lstStyle>
          <a:p>
            <a:pPr eaLnBrk="1" hangingPunct="1"/>
            <a:fld id="{063788AC-63DD-C142-9B89-0696B4DB88DB}" type="slidenum">
              <a:rPr lang="it-IT" altLang="it-IT" i="0"/>
              <a:pPr eaLnBrk="1" hangingPunct="1"/>
              <a:t>24</a:t>
            </a:fld>
            <a:endParaRPr lang="it-IT" altLang="it-IT" i="0"/>
          </a:p>
        </p:txBody>
      </p:sp>
      <p:sp>
        <p:nvSpPr>
          <p:cNvPr id="283650" name="Rectangle 2"/>
          <p:cNvSpPr>
            <a:spLocks noGrp="1" noChangeArrowheads="1"/>
          </p:cNvSpPr>
          <p:nvPr>
            <p:ph type="title"/>
          </p:nvPr>
        </p:nvSpPr>
        <p:spPr/>
        <p:txBody>
          <a:bodyPr>
            <a:normAutofit/>
          </a:bodyPr>
          <a:lstStyle/>
          <a:p>
            <a:pPr algn="ctr" eaLnBrk="1" hangingPunct="1"/>
            <a:r>
              <a:rPr lang="it-IT" altLang="it-IT" sz="4800" dirty="0"/>
              <a:t>Condotta </a:t>
            </a:r>
            <a:r>
              <a:rPr lang="it-IT" altLang="it-IT" sz="4800" dirty="0" err="1"/>
              <a:t>plurisoggetttiva</a:t>
            </a:r>
            <a:endParaRPr lang="it-IT" altLang="it-IT" sz="4800" dirty="0"/>
          </a:p>
        </p:txBody>
      </p:sp>
      <p:sp>
        <p:nvSpPr>
          <p:cNvPr id="283651" name="Rectangle 3"/>
          <p:cNvSpPr>
            <a:spLocks noGrp="1" noChangeArrowheads="1"/>
          </p:cNvSpPr>
          <p:nvPr>
            <p:ph type="body" idx="1"/>
          </p:nvPr>
        </p:nvSpPr>
        <p:spPr>
          <a:xfrm>
            <a:off x="494675" y="1844676"/>
            <a:ext cx="9798675" cy="5013325"/>
          </a:xfrm>
        </p:spPr>
        <p:txBody>
          <a:bodyPr>
            <a:normAutofit/>
          </a:bodyPr>
          <a:lstStyle/>
          <a:p>
            <a:pPr algn="just" eaLnBrk="1" hangingPunct="1"/>
            <a:r>
              <a:rPr lang="it-IT" altLang="it-IT" sz="4000" dirty="0"/>
              <a:t>Art 1, co.1 quater l. 20: </a:t>
            </a:r>
            <a:r>
              <a:rPr lang="ja-JP" altLang="it-IT" sz="4000" dirty="0"/>
              <a:t>“</a:t>
            </a:r>
            <a:r>
              <a:rPr lang="it-IT" altLang="ja-JP" sz="4000" dirty="0"/>
              <a:t>Se il fatto dannoso è causato da più persone, la Corte dei conti, </a:t>
            </a:r>
            <a:r>
              <a:rPr lang="it-IT" altLang="ja-JP" sz="4000" b="1" u="sng" dirty="0"/>
              <a:t>valutate le singole responsabilità</a:t>
            </a:r>
            <a:r>
              <a:rPr lang="it-IT" altLang="ja-JP" sz="4000" b="1" dirty="0"/>
              <a:t> </a:t>
            </a:r>
            <a:r>
              <a:rPr lang="it-IT" altLang="ja-JP" sz="4000" dirty="0"/>
              <a:t>(principio della personalità e della graduazione della responsabilità), condanna ciascuno per la parte che vi ha preso</a:t>
            </a:r>
            <a:r>
              <a:rPr lang="ja-JP" altLang="it-IT" sz="4000" dirty="0"/>
              <a:t>”</a:t>
            </a:r>
            <a:r>
              <a:rPr lang="it-IT" altLang="ja-JP" sz="4000" dirty="0"/>
              <a:t>…</a:t>
            </a:r>
            <a:r>
              <a:rPr lang="it-IT" altLang="ja-JP" sz="4000" dirty="0">
                <a:latin typeface="Tahoma" charset="0"/>
              </a:rPr>
              <a:t> </a:t>
            </a:r>
            <a:endParaRPr lang="it-IT" altLang="it-IT" sz="4000" dirty="0">
              <a:latin typeface="Tahoma" charset="0"/>
            </a:endParaRPr>
          </a:p>
        </p:txBody>
      </p:sp>
    </p:spTree>
    <p:extLst>
      <p:ext uri="{BB962C8B-B14F-4D97-AF65-F5344CB8AC3E}">
        <p14:creationId xmlns:p14="http://schemas.microsoft.com/office/powerpoint/2010/main" val="319427785"/>
      </p:ext>
    </p:extLst>
  </p:cSld>
  <p:clrMapOvr>
    <a:masterClrMapping/>
  </p:clrMapOvr>
  <p:transition spd="med">
    <p:pull/>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altLang="it-IT" sz="6000" dirty="0"/>
              <a:t>Il danno</a:t>
            </a:r>
          </a:p>
        </p:txBody>
      </p:sp>
      <p:sp>
        <p:nvSpPr>
          <p:cNvPr id="3" name="Segnaposto contenuto 2"/>
          <p:cNvSpPr>
            <a:spLocks noGrp="1"/>
          </p:cNvSpPr>
          <p:nvPr>
            <p:ph idx="1"/>
          </p:nvPr>
        </p:nvSpPr>
        <p:spPr/>
        <p:txBody>
          <a:bodyPr>
            <a:normAutofit/>
          </a:bodyPr>
          <a:lstStyle/>
          <a:p>
            <a:pPr marL="0" indent="0" algn="just">
              <a:buNone/>
            </a:pPr>
            <a:r>
              <a:rPr lang="it-IT" altLang="it-IT" sz="4000" dirty="0"/>
              <a:t>Il danno si concretizza solo nel momento in cui </a:t>
            </a:r>
            <a:r>
              <a:rPr lang="it-IT" altLang="it-IT" sz="4000" b="1" u="sng" dirty="0"/>
              <a:t>la lesione sia divenuta concreta</a:t>
            </a:r>
            <a:r>
              <a:rPr lang="it-IT" altLang="it-IT" sz="4000" dirty="0"/>
              <a:t>, non essendo sufficiente  un danno meramente potenziale: </a:t>
            </a:r>
            <a:r>
              <a:rPr lang="it-IT" altLang="it-IT" sz="3600" dirty="0"/>
              <a:t>di questo occorre tenere conto ai fini della denuncia di danno alla Corte dei conti</a:t>
            </a:r>
          </a:p>
        </p:txBody>
      </p:sp>
      <p:sp>
        <p:nvSpPr>
          <p:cNvPr id="4" name="Segnaposto numero diapositiva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400" i="1">
                <a:solidFill>
                  <a:schemeClr val="tx1"/>
                </a:solidFill>
                <a:latin typeface="Arial" charset="0"/>
                <a:ea typeface="ＭＳ Ｐゴシック" charset="-128"/>
              </a:defRPr>
            </a:lvl1pPr>
            <a:lvl2pPr marL="742950" indent="-285750" eaLnBrk="0" hangingPunct="0">
              <a:defRPr sz="1400" i="1">
                <a:solidFill>
                  <a:schemeClr val="tx1"/>
                </a:solidFill>
                <a:latin typeface="Arial" charset="0"/>
                <a:ea typeface="ＭＳ Ｐゴシック" charset="-128"/>
              </a:defRPr>
            </a:lvl2pPr>
            <a:lvl3pPr marL="1143000" indent="-228600" eaLnBrk="0" hangingPunct="0">
              <a:defRPr sz="1400" i="1">
                <a:solidFill>
                  <a:schemeClr val="tx1"/>
                </a:solidFill>
                <a:latin typeface="Arial" charset="0"/>
                <a:ea typeface="ＭＳ Ｐゴシック" charset="-128"/>
              </a:defRPr>
            </a:lvl3pPr>
            <a:lvl4pPr marL="1600200" indent="-228600" eaLnBrk="0" hangingPunct="0">
              <a:defRPr sz="1400" i="1">
                <a:solidFill>
                  <a:schemeClr val="tx1"/>
                </a:solidFill>
                <a:latin typeface="Arial" charset="0"/>
                <a:ea typeface="ＭＳ Ｐゴシック" charset="-128"/>
              </a:defRPr>
            </a:lvl4pPr>
            <a:lvl5pPr marL="2057400" indent="-228600" eaLnBrk="0" hangingPunct="0">
              <a:defRPr sz="1400" i="1">
                <a:solidFill>
                  <a:schemeClr val="tx1"/>
                </a:solidFill>
                <a:latin typeface="Arial" charset="0"/>
                <a:ea typeface="ＭＳ Ｐゴシック" charset="-128"/>
              </a:defRPr>
            </a:lvl5pPr>
            <a:lvl6pPr marL="2514600" indent="-228600" eaLnBrk="0" fontAlgn="base" hangingPunct="0">
              <a:spcBef>
                <a:spcPct val="0"/>
              </a:spcBef>
              <a:spcAft>
                <a:spcPct val="0"/>
              </a:spcAft>
              <a:defRPr sz="1400" i="1">
                <a:solidFill>
                  <a:schemeClr val="tx1"/>
                </a:solidFill>
                <a:latin typeface="Arial" charset="0"/>
                <a:ea typeface="ＭＳ Ｐゴシック" charset="-128"/>
              </a:defRPr>
            </a:lvl6pPr>
            <a:lvl7pPr marL="2971800" indent="-228600" eaLnBrk="0" fontAlgn="base" hangingPunct="0">
              <a:spcBef>
                <a:spcPct val="0"/>
              </a:spcBef>
              <a:spcAft>
                <a:spcPct val="0"/>
              </a:spcAft>
              <a:defRPr sz="1400" i="1">
                <a:solidFill>
                  <a:schemeClr val="tx1"/>
                </a:solidFill>
                <a:latin typeface="Arial" charset="0"/>
                <a:ea typeface="ＭＳ Ｐゴシック" charset="-128"/>
              </a:defRPr>
            </a:lvl7pPr>
            <a:lvl8pPr marL="3429000" indent="-228600" eaLnBrk="0" fontAlgn="base" hangingPunct="0">
              <a:spcBef>
                <a:spcPct val="0"/>
              </a:spcBef>
              <a:spcAft>
                <a:spcPct val="0"/>
              </a:spcAft>
              <a:defRPr sz="1400" i="1">
                <a:solidFill>
                  <a:schemeClr val="tx1"/>
                </a:solidFill>
                <a:latin typeface="Arial" charset="0"/>
                <a:ea typeface="ＭＳ Ｐゴシック" charset="-128"/>
              </a:defRPr>
            </a:lvl8pPr>
            <a:lvl9pPr marL="3886200" indent="-228600" eaLnBrk="0" fontAlgn="base" hangingPunct="0">
              <a:spcBef>
                <a:spcPct val="0"/>
              </a:spcBef>
              <a:spcAft>
                <a:spcPct val="0"/>
              </a:spcAft>
              <a:defRPr sz="1400" i="1">
                <a:solidFill>
                  <a:schemeClr val="tx1"/>
                </a:solidFill>
                <a:latin typeface="Arial" charset="0"/>
                <a:ea typeface="ＭＳ Ｐゴシック" charset="-128"/>
              </a:defRPr>
            </a:lvl9pPr>
          </a:lstStyle>
          <a:p>
            <a:pPr eaLnBrk="1" hangingPunct="1"/>
            <a:fld id="{1FB9E906-13FC-F349-B0CD-7391AB61233F}" type="slidenum">
              <a:rPr lang="it-IT" altLang="it-IT" i="0"/>
              <a:pPr eaLnBrk="1" hangingPunct="1"/>
              <a:t>25</a:t>
            </a:fld>
            <a:endParaRPr lang="it-IT" altLang="it-IT" i="0"/>
          </a:p>
        </p:txBody>
      </p:sp>
    </p:spTree>
    <p:extLst>
      <p:ext uri="{BB962C8B-B14F-4D97-AF65-F5344CB8AC3E}">
        <p14:creationId xmlns:p14="http://schemas.microsoft.com/office/powerpoint/2010/main" val="1879043671"/>
      </p:ext>
    </p:extLst>
  </p:cSld>
  <p:clrMapOvr>
    <a:masterClrMapping/>
  </p:clrMapOvr>
  <p:transition spd="med">
    <p:pull/>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C5E885-062A-45D3-AD92-1CCADCC1739D}"/>
              </a:ext>
            </a:extLst>
          </p:cNvPr>
          <p:cNvSpPr>
            <a:spLocks noGrp="1"/>
          </p:cNvSpPr>
          <p:nvPr>
            <p:ph type="title"/>
          </p:nvPr>
        </p:nvSpPr>
        <p:spPr/>
        <p:txBody>
          <a:bodyPr/>
          <a:lstStyle/>
          <a:p>
            <a:pPr algn="ctr"/>
            <a:r>
              <a:rPr lang="it-IT" dirty="0"/>
              <a:t>IL DANNO: RIFLESSIONI</a:t>
            </a:r>
          </a:p>
        </p:txBody>
      </p:sp>
      <p:sp>
        <p:nvSpPr>
          <p:cNvPr id="3" name="Segnaposto contenuto 2">
            <a:extLst>
              <a:ext uri="{FF2B5EF4-FFF2-40B4-BE49-F238E27FC236}">
                <a16:creationId xmlns:a16="http://schemas.microsoft.com/office/drawing/2014/main" id="{2D2B4A5F-FAF0-40C9-8119-B7F7B2B71EE9}"/>
              </a:ext>
            </a:extLst>
          </p:cNvPr>
          <p:cNvSpPr>
            <a:spLocks noGrp="1"/>
          </p:cNvSpPr>
          <p:nvPr>
            <p:ph idx="1"/>
          </p:nvPr>
        </p:nvSpPr>
        <p:spPr/>
        <p:txBody>
          <a:bodyPr>
            <a:normAutofit/>
          </a:bodyPr>
          <a:lstStyle/>
          <a:p>
            <a:pPr marL="0" indent="0" algn="just">
              <a:buNone/>
            </a:pPr>
            <a:r>
              <a:rPr lang="it-IT" sz="3600" b="1" dirty="0"/>
              <a:t>Il danno </a:t>
            </a:r>
            <a:r>
              <a:rPr lang="it-IT" sz="3600" dirty="0"/>
              <a:t>come presupposto della responsabilità davanti alla Corte dei conti e </a:t>
            </a:r>
            <a:r>
              <a:rPr lang="it-IT" sz="3600" b="1" u="sng" dirty="0"/>
              <a:t>necessità di prestare la maggiore attenzione agli atti dai quali potrebbe derivare un danno</a:t>
            </a:r>
            <a:r>
              <a:rPr lang="it-IT" sz="3600" u="sng" dirty="0"/>
              <a:t> </a:t>
            </a:r>
            <a:r>
              <a:rPr lang="it-IT" sz="3600" dirty="0"/>
              <a:t>(es. incarichi di patrocinio legale e effettiva esigenza di ricorrere all’esterno, rispetto alla procedura comparativa/affidamento diretto; rimborso delle spese legali; congruità dei compensi).</a:t>
            </a:r>
          </a:p>
        </p:txBody>
      </p:sp>
      <p:sp>
        <p:nvSpPr>
          <p:cNvPr id="4" name="Segnaposto numero diapositiva 3">
            <a:extLst>
              <a:ext uri="{FF2B5EF4-FFF2-40B4-BE49-F238E27FC236}">
                <a16:creationId xmlns:a16="http://schemas.microsoft.com/office/drawing/2014/main" id="{3C9DD3E6-369A-41B3-8877-C2E825EFE29A}"/>
              </a:ext>
            </a:extLst>
          </p:cNvPr>
          <p:cNvSpPr>
            <a:spLocks noGrp="1"/>
          </p:cNvSpPr>
          <p:nvPr>
            <p:ph type="sldNum" sz="quarter" idx="12"/>
          </p:nvPr>
        </p:nvSpPr>
        <p:spPr/>
        <p:txBody>
          <a:bodyPr/>
          <a:lstStyle/>
          <a:p>
            <a:fld id="{1E896063-653B-B446-A45D-A6AE5A996AE7}" type="slidenum">
              <a:rPr lang="it-IT" smtClean="0"/>
              <a:t>26</a:t>
            </a:fld>
            <a:endParaRPr lang="it-IT"/>
          </a:p>
        </p:txBody>
      </p:sp>
    </p:spTree>
    <p:extLst>
      <p:ext uri="{BB962C8B-B14F-4D97-AF65-F5344CB8AC3E}">
        <p14:creationId xmlns:p14="http://schemas.microsoft.com/office/powerpoint/2010/main" val="744368484"/>
      </p:ext>
    </p:extLst>
  </p:cSld>
  <p:clrMapOvr>
    <a:masterClrMapping/>
  </p:clrMapOvr>
  <p:transition spd="med">
    <p:pull/>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4800" dirty="0"/>
              <a:t>L’elemento psicologico: (dolo o ) colpa grave…</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altLang="it-IT" sz="4000" dirty="0">
                <a:latin typeface="Tahoma" charset="0"/>
              </a:rPr>
              <a:t>Per colpa grave si intende la violazione degli obblighi di servizio caratterizzata dall’</a:t>
            </a:r>
            <a:r>
              <a:rPr lang="it-IT" altLang="ja-JP" sz="4000" dirty="0">
                <a:latin typeface="Tahoma" charset="0"/>
              </a:rPr>
              <a:t> inosservanza di quel </a:t>
            </a:r>
            <a:r>
              <a:rPr lang="it-IT" altLang="ja-JP" sz="4000" b="1" u="sng" dirty="0">
                <a:latin typeface="Tahoma" charset="0"/>
              </a:rPr>
              <a:t>livello minimo di diligenza che il caso concreto richiede</a:t>
            </a:r>
            <a:r>
              <a:rPr lang="it-IT" altLang="ja-JP" sz="4000" dirty="0">
                <a:latin typeface="Tahoma" charset="0"/>
              </a:rPr>
              <a:t>, e che si presume avrebbe osservato un </a:t>
            </a:r>
            <a:r>
              <a:rPr lang="it-IT" altLang="ja-JP" sz="4000" b="1" dirty="0">
                <a:latin typeface="Tahoma" charset="0"/>
              </a:rPr>
              <a:t>agente pubblico medio </a:t>
            </a:r>
            <a:r>
              <a:rPr lang="it-IT" altLang="ja-JP" sz="4000" dirty="0">
                <a:latin typeface="Tahoma" charset="0"/>
              </a:rPr>
              <a:t>addetto alle medesime mansioni.</a:t>
            </a:r>
          </a:p>
          <a:p>
            <a:pPr marL="0" indent="0" algn="just">
              <a:buNone/>
            </a:pPr>
            <a:r>
              <a:rPr lang="it-IT" altLang="ja-JP" sz="4000" dirty="0">
                <a:latin typeface="Tahoma" charset="0"/>
              </a:rPr>
              <a:t>Il dipendente non ha posto in essere una diligenza minima, non osservando le </a:t>
            </a:r>
            <a:r>
              <a:rPr lang="it-IT" altLang="ja-JP" sz="4000" b="1" dirty="0">
                <a:latin typeface="Tahoma" charset="0"/>
              </a:rPr>
              <a:t>elementari regole di prudenza</a:t>
            </a:r>
            <a:r>
              <a:rPr lang="it-IT" altLang="ja-JP" sz="4000" dirty="0">
                <a:latin typeface="Tahoma" charset="0"/>
              </a:rPr>
              <a:t> o le basilari </a:t>
            </a:r>
            <a:r>
              <a:rPr lang="it-IT" altLang="ja-JP" sz="4000" b="1" dirty="0">
                <a:latin typeface="Tahoma" charset="0"/>
              </a:rPr>
              <a:t>regole tecniche </a:t>
            </a:r>
            <a:r>
              <a:rPr lang="it-IT" altLang="ja-JP" sz="4000" dirty="0">
                <a:latin typeface="Tahoma" charset="0"/>
              </a:rPr>
              <a:t>di una data professione.</a:t>
            </a:r>
          </a:p>
          <a:p>
            <a:endParaRPr lang="it-IT"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27</a:t>
            </a:fld>
            <a:endParaRPr lang="it-IT"/>
          </a:p>
        </p:txBody>
      </p:sp>
    </p:spTree>
    <p:extLst>
      <p:ext uri="{BB962C8B-B14F-4D97-AF65-F5344CB8AC3E}">
        <p14:creationId xmlns:p14="http://schemas.microsoft.com/office/powerpoint/2010/main" val="1793110015"/>
      </p:ext>
    </p:extLst>
  </p:cSld>
  <p:clrMapOvr>
    <a:masterClrMapping/>
  </p:clrMapOvr>
  <p:transition spd="med">
    <p:pull/>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5FAE5DC0-0793-47DE-BAE1-3CC313A11A2F}"/>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C5DBDD41-62FA-4DDD-BCE1-9D87F8652CBD}" type="slidenum">
              <a:rPr lang="it-IT" altLang="it-IT" i="0"/>
              <a:pPr eaLnBrk="1" hangingPunct="1"/>
              <a:t>28</a:t>
            </a:fld>
            <a:endParaRPr lang="it-IT" altLang="it-IT" i="0"/>
          </a:p>
        </p:txBody>
      </p:sp>
      <p:sp>
        <p:nvSpPr>
          <p:cNvPr id="305154" name="Rectangle 2">
            <a:extLst>
              <a:ext uri="{FF2B5EF4-FFF2-40B4-BE49-F238E27FC236}">
                <a16:creationId xmlns:a16="http://schemas.microsoft.com/office/drawing/2014/main" id="{BCDB17FE-ECCA-4EDF-897D-883DAF3CFDDB}"/>
              </a:ext>
            </a:extLst>
          </p:cNvPr>
          <p:cNvSpPr>
            <a:spLocks noGrp="1" noChangeArrowheads="1"/>
          </p:cNvSpPr>
          <p:nvPr>
            <p:ph type="title"/>
          </p:nvPr>
        </p:nvSpPr>
        <p:spPr/>
        <p:txBody>
          <a:bodyPr>
            <a:normAutofit/>
          </a:bodyPr>
          <a:lstStyle/>
          <a:p>
            <a:pPr algn="ctr" eaLnBrk="1" hangingPunct="1"/>
            <a:r>
              <a:rPr lang="it-IT" altLang="it-IT" sz="6000" dirty="0"/>
              <a:t>… colpa grave…</a:t>
            </a:r>
          </a:p>
        </p:txBody>
      </p:sp>
      <p:sp>
        <p:nvSpPr>
          <p:cNvPr id="305155" name="Rectangle 3">
            <a:extLst>
              <a:ext uri="{FF2B5EF4-FFF2-40B4-BE49-F238E27FC236}">
                <a16:creationId xmlns:a16="http://schemas.microsoft.com/office/drawing/2014/main" id="{D9F7B306-E85C-4C6C-9E83-CEC99990C680}"/>
              </a:ext>
            </a:extLst>
          </p:cNvPr>
          <p:cNvSpPr>
            <a:spLocks noGrp="1" noChangeArrowheads="1"/>
          </p:cNvSpPr>
          <p:nvPr>
            <p:ph type="body" idx="1"/>
          </p:nvPr>
        </p:nvSpPr>
        <p:spPr>
          <a:xfrm>
            <a:off x="1134532" y="2133601"/>
            <a:ext cx="10092267" cy="4525963"/>
          </a:xfrm>
        </p:spPr>
        <p:txBody>
          <a:bodyPr>
            <a:normAutofit/>
          </a:bodyPr>
          <a:lstStyle/>
          <a:p>
            <a:pPr marL="0" indent="0" algn="just" eaLnBrk="1" hangingPunct="1">
              <a:buNone/>
            </a:pPr>
            <a:r>
              <a:rPr lang="it-IT" altLang="it-IT" sz="3600" dirty="0"/>
              <a:t>…</a:t>
            </a:r>
            <a:r>
              <a:rPr lang="it-IT" altLang="it-IT" sz="3600" b="1" u="sng" dirty="0"/>
              <a:t>non basta più</a:t>
            </a:r>
            <a:r>
              <a:rPr lang="it-IT" altLang="it-IT" sz="3600" dirty="0"/>
              <a:t>, come quando si rispondeva per mera colpa lieve, accertare </a:t>
            </a:r>
            <a:r>
              <a:rPr lang="it-IT" altLang="it-IT" sz="3600" b="1" u="sng" dirty="0"/>
              <a:t>la violazione di obblighi di servizio</a:t>
            </a:r>
            <a:r>
              <a:rPr lang="it-IT" altLang="it-IT" sz="3600" dirty="0"/>
              <a:t>, ma per accertare la gravità la Corte  deve esaminare le specifiche regole dell’attività amministrativa ed </a:t>
            </a:r>
            <a:r>
              <a:rPr lang="it-IT" altLang="it-IT" sz="3600" b="1" u="sng" dirty="0"/>
              <a:t>analizzare</a:t>
            </a:r>
            <a:r>
              <a:rPr lang="it-IT" altLang="it-IT" sz="3600" dirty="0"/>
              <a:t> puntualmente </a:t>
            </a:r>
            <a:r>
              <a:rPr lang="it-IT" altLang="it-IT" sz="3600" b="1" u="sng" dirty="0"/>
              <a:t>la fattispecie concreta alla luce di tali regole.</a:t>
            </a:r>
          </a:p>
        </p:txBody>
      </p:sp>
      <p:sp>
        <p:nvSpPr>
          <p:cNvPr id="2" name="Segnaposto piè di pagina 1">
            <a:extLst>
              <a:ext uri="{FF2B5EF4-FFF2-40B4-BE49-F238E27FC236}">
                <a16:creationId xmlns:a16="http://schemas.microsoft.com/office/drawing/2014/main" id="{424BAE17-9510-4016-A9F0-E5514DA24F1A}"/>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7200" dirty="0"/>
              <a:t>…la colpa grave</a:t>
            </a:r>
          </a:p>
        </p:txBody>
      </p:sp>
      <p:sp>
        <p:nvSpPr>
          <p:cNvPr id="3" name="Segnaposto contenuto 2"/>
          <p:cNvSpPr>
            <a:spLocks noGrp="1"/>
          </p:cNvSpPr>
          <p:nvPr>
            <p:ph idx="1"/>
          </p:nvPr>
        </p:nvSpPr>
        <p:spPr>
          <a:xfrm>
            <a:off x="1108952" y="2178995"/>
            <a:ext cx="10244847" cy="3997967"/>
          </a:xfrm>
        </p:spPr>
        <p:txBody>
          <a:bodyPr>
            <a:normAutofit/>
          </a:bodyPr>
          <a:lstStyle/>
          <a:p>
            <a:pPr marL="0" indent="0" algn="just">
              <a:buNone/>
            </a:pPr>
            <a:r>
              <a:rPr lang="it-IT" altLang="ja-JP" sz="3200" dirty="0">
                <a:latin typeface="Tahoma" charset="0"/>
              </a:rPr>
              <a:t>L’accertamento dell’elemento psicologico dev’essere effettuato </a:t>
            </a:r>
            <a:r>
              <a:rPr lang="it-IT" altLang="ja-JP" sz="3200" b="1" u="sng" dirty="0">
                <a:latin typeface="Tahoma" charset="0"/>
              </a:rPr>
              <a:t>in concreto ed ex ante</a:t>
            </a:r>
            <a:r>
              <a:rPr lang="it-IT" altLang="ja-JP" sz="3200" dirty="0">
                <a:latin typeface="Tahoma" charset="0"/>
              </a:rPr>
              <a:t>, sulla base degli elementi di conoscenza dei quali l’agente pubblico poteva disporre.</a:t>
            </a:r>
          </a:p>
          <a:p>
            <a:pPr marL="0" indent="0" algn="just">
              <a:buNone/>
            </a:pPr>
            <a:r>
              <a:rPr lang="it-IT" sz="3200" dirty="0">
                <a:latin typeface="Tahoma" charset="0"/>
              </a:rPr>
              <a:t>Circa il regime transitorio della responsabilità introdotto dal </a:t>
            </a:r>
            <a:r>
              <a:rPr lang="it-IT" sz="3200" b="1" u="sng" dirty="0" err="1">
                <a:latin typeface="Tahoma" charset="0"/>
              </a:rPr>
              <a:t>d.l.</a:t>
            </a:r>
            <a:r>
              <a:rPr lang="it-IT" sz="3200" b="1" u="sng" dirty="0">
                <a:latin typeface="Tahoma" charset="0"/>
              </a:rPr>
              <a:t> 76/2020</a:t>
            </a:r>
            <a:r>
              <a:rPr lang="it-IT" sz="3200" dirty="0">
                <a:latin typeface="Tahoma" charset="0"/>
              </a:rPr>
              <a:t> e la (</a:t>
            </a:r>
            <a:r>
              <a:rPr lang="it-IT" sz="3200" dirty="0" err="1">
                <a:latin typeface="Tahoma" charset="0"/>
              </a:rPr>
              <a:t>ri</a:t>
            </a:r>
            <a:r>
              <a:rPr lang="it-IT" sz="3200" dirty="0">
                <a:latin typeface="Tahoma" charset="0"/>
              </a:rPr>
              <a:t>)configurazione del dolo, si rinvia.</a:t>
            </a:r>
            <a:endParaRPr lang="it-IT" sz="3200"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29</a:t>
            </a:fld>
            <a:endParaRPr lang="it-IT"/>
          </a:p>
        </p:txBody>
      </p:sp>
    </p:spTree>
    <p:extLst>
      <p:ext uri="{BB962C8B-B14F-4D97-AF65-F5344CB8AC3E}">
        <p14:creationId xmlns:p14="http://schemas.microsoft.com/office/powerpoint/2010/main" val="3776039239"/>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C98050-F433-4F52-BC71-ACB1A2292566}"/>
              </a:ext>
            </a:extLst>
          </p:cNvPr>
          <p:cNvSpPr>
            <a:spLocks noGrp="1"/>
          </p:cNvSpPr>
          <p:nvPr>
            <p:ph type="title"/>
          </p:nvPr>
        </p:nvSpPr>
        <p:spPr/>
        <p:txBody>
          <a:bodyPr>
            <a:noAutofit/>
          </a:bodyPr>
          <a:lstStyle/>
          <a:p>
            <a:pPr algn="ctr"/>
            <a:r>
              <a:rPr lang="it-IT" altLang="it-IT" sz="6000" dirty="0"/>
              <a:t>Responsabilità civile per danni a terzi</a:t>
            </a:r>
          </a:p>
        </p:txBody>
      </p:sp>
      <p:sp>
        <p:nvSpPr>
          <p:cNvPr id="3" name="Segnaposto contenuto 2">
            <a:extLst>
              <a:ext uri="{FF2B5EF4-FFF2-40B4-BE49-F238E27FC236}">
                <a16:creationId xmlns:a16="http://schemas.microsoft.com/office/drawing/2014/main" id="{C7415EB8-4B7B-4574-A17F-CEE838D2972D}"/>
              </a:ext>
            </a:extLst>
          </p:cNvPr>
          <p:cNvSpPr>
            <a:spLocks noGrp="1"/>
          </p:cNvSpPr>
          <p:nvPr>
            <p:ph idx="1"/>
          </p:nvPr>
        </p:nvSpPr>
        <p:spPr>
          <a:xfrm>
            <a:off x="552893" y="2083981"/>
            <a:ext cx="10800907" cy="4092982"/>
          </a:xfrm>
        </p:spPr>
        <p:txBody>
          <a:bodyPr>
            <a:normAutofit fontScale="92500" lnSpcReduction="10000"/>
          </a:bodyPr>
          <a:lstStyle/>
          <a:p>
            <a:pPr marL="0" indent="0" algn="just">
              <a:buNone/>
            </a:pPr>
            <a:r>
              <a:rPr lang="it-IT" altLang="it-IT" sz="3600" dirty="0"/>
              <a:t>La responsabilità civile extracontrattuale, art. 2043 cod. civ. </a:t>
            </a:r>
            <a:r>
              <a:rPr lang="it-IT" altLang="it-IT" sz="3600" b="1" u="sng" dirty="0"/>
              <a:t>tutela ogni soggetto dell’ordinamento da danni ingiusti</a:t>
            </a:r>
            <a:r>
              <a:rPr lang="it-IT" altLang="it-IT" sz="3600" b="1" dirty="0"/>
              <a:t> </a:t>
            </a:r>
            <a:r>
              <a:rPr lang="it-IT" altLang="it-IT" sz="3600" dirty="0"/>
              <a:t>cagionati con dolo o colpa</a:t>
            </a:r>
          </a:p>
          <a:p>
            <a:pPr marL="0" indent="0" algn="just">
              <a:buNone/>
            </a:pPr>
            <a:r>
              <a:rPr lang="it-IT" altLang="it-IT" sz="3600" dirty="0"/>
              <a:t>Abbastanza </a:t>
            </a:r>
            <a:r>
              <a:rPr lang="it-IT" altLang="it-IT" sz="3600" b="1" u="sng" dirty="0"/>
              <a:t>teorica</a:t>
            </a:r>
            <a:r>
              <a:rPr lang="it-IT" altLang="it-IT" sz="3600" dirty="0"/>
              <a:t> la possibilità che un terzo venga danneggiato (anche) da un revisore di un ente locale e che decida di agire direttamente nei suoi confronti, in quanto comunque con ogni probabilità opterebbe per un’azione nei confronti della P.A. infatti, la P.A, è sempre solvibile, o comunque solo del soggetto che ha agito.</a:t>
            </a:r>
          </a:p>
          <a:p>
            <a:pPr algn="just"/>
            <a:endParaRPr lang="it-IT" altLang="it-IT" dirty="0"/>
          </a:p>
        </p:txBody>
      </p:sp>
      <p:sp>
        <p:nvSpPr>
          <p:cNvPr id="4" name="Segnaposto numero diapositiva 3">
            <a:extLst>
              <a:ext uri="{FF2B5EF4-FFF2-40B4-BE49-F238E27FC236}">
                <a16:creationId xmlns:a16="http://schemas.microsoft.com/office/drawing/2014/main" id="{CCB120A4-C1B4-433B-A131-223281F0B562}"/>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BEFE5F51-23C2-45CF-844F-A99C2BABA78D}" type="slidenum">
              <a:rPr lang="it-IT" altLang="it-IT" i="0"/>
              <a:pPr eaLnBrk="1" hangingPunct="1"/>
              <a:t>3</a:t>
            </a:fld>
            <a:endParaRPr lang="it-IT" altLang="it-IT" i="0"/>
          </a:p>
        </p:txBody>
      </p:sp>
      <p:sp>
        <p:nvSpPr>
          <p:cNvPr id="5" name="Segnaposto piè di pagina 4">
            <a:extLst>
              <a:ext uri="{FF2B5EF4-FFF2-40B4-BE49-F238E27FC236}">
                <a16:creationId xmlns:a16="http://schemas.microsoft.com/office/drawing/2014/main" id="{600E5035-DD83-4B95-98B0-146401D2500E}"/>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C98D7D29-6E96-479B-9A48-1AFF3C75B9E7}"/>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fld id="{B280CDA4-3CB2-4EFC-B617-F1EE1F505AA6}" type="slidenum">
              <a:rPr lang="it-IT" altLang="it-IT" i="0"/>
              <a:pPr eaLnBrk="1" hangingPunct="1"/>
              <a:t>30</a:t>
            </a:fld>
            <a:endParaRPr lang="it-IT" altLang="it-IT" i="0"/>
          </a:p>
        </p:txBody>
      </p:sp>
      <p:sp>
        <p:nvSpPr>
          <p:cNvPr id="319490" name="Rectangle 2">
            <a:extLst>
              <a:ext uri="{FF2B5EF4-FFF2-40B4-BE49-F238E27FC236}">
                <a16:creationId xmlns:a16="http://schemas.microsoft.com/office/drawing/2014/main" id="{803FB863-82F4-4ADA-B81B-BFF3A5D9DBA0}"/>
              </a:ext>
            </a:extLst>
          </p:cNvPr>
          <p:cNvSpPr>
            <a:spLocks noGrp="1" noChangeArrowheads="1"/>
          </p:cNvSpPr>
          <p:nvPr>
            <p:ph type="title"/>
          </p:nvPr>
        </p:nvSpPr>
        <p:spPr>
          <a:xfrm>
            <a:off x="650631" y="115888"/>
            <a:ext cx="11218984" cy="1765666"/>
          </a:xfrm>
        </p:spPr>
        <p:txBody>
          <a:bodyPr>
            <a:noAutofit/>
          </a:bodyPr>
          <a:lstStyle/>
          <a:p>
            <a:pPr algn="ctr"/>
            <a:r>
              <a:rPr lang="it-IT" altLang="it-IT" sz="5400" dirty="0"/>
              <a:t>Concorso tra resp. per dolo e per colpa grave</a:t>
            </a:r>
          </a:p>
        </p:txBody>
      </p:sp>
      <p:sp>
        <p:nvSpPr>
          <p:cNvPr id="319491" name="Rectangle 3">
            <a:extLst>
              <a:ext uri="{FF2B5EF4-FFF2-40B4-BE49-F238E27FC236}">
                <a16:creationId xmlns:a16="http://schemas.microsoft.com/office/drawing/2014/main" id="{3FAC0AEF-33AF-4245-879F-E5948C93481A}"/>
              </a:ext>
            </a:extLst>
          </p:cNvPr>
          <p:cNvSpPr>
            <a:spLocks noGrp="1" noChangeArrowheads="1"/>
          </p:cNvSpPr>
          <p:nvPr>
            <p:ph type="body" idx="1"/>
          </p:nvPr>
        </p:nvSpPr>
        <p:spPr>
          <a:xfrm>
            <a:off x="650630" y="2057400"/>
            <a:ext cx="10703169" cy="4529139"/>
          </a:xfrm>
        </p:spPr>
        <p:txBody>
          <a:bodyPr>
            <a:normAutofit/>
          </a:bodyPr>
          <a:lstStyle/>
          <a:p>
            <a:pPr marL="0" indent="0" algn="just">
              <a:buNone/>
            </a:pPr>
            <a:r>
              <a:rPr lang="it-IT" altLang="it-IT" sz="3200" dirty="0"/>
              <a:t>Secondo la </a:t>
            </a:r>
            <a:r>
              <a:rPr lang="it-IT" altLang="it-IT" sz="3200" b="1" u="sng" dirty="0"/>
              <a:t>prevalente giurisprudenza </a:t>
            </a:r>
            <a:r>
              <a:rPr lang="it-IT" altLang="it-IT" sz="3200" dirty="0"/>
              <a:t>contabile, la responsabilità di chi ha agito con dolo è principale, mentre </a:t>
            </a:r>
            <a:r>
              <a:rPr lang="it-IT" altLang="it-IT" sz="3200" b="1" u="sng" dirty="0"/>
              <a:t>è sussidiaria la resp. di chi ha agito con colpa grave</a:t>
            </a:r>
            <a:r>
              <a:rPr lang="it-IT" altLang="it-IT" sz="3200" dirty="0"/>
              <a:t>. </a:t>
            </a:r>
          </a:p>
          <a:p>
            <a:pPr marL="0" indent="0" algn="just">
              <a:buNone/>
            </a:pPr>
            <a:r>
              <a:rPr lang="it-IT" altLang="it-IT" sz="3200" dirty="0"/>
              <a:t>Ciò, tendenzialmente; nel caso di arricchimento il rapporto tra responsabilità principale e </a:t>
            </a:r>
            <a:r>
              <a:rPr lang="it-IT" altLang="it-IT" sz="3200" dirty="0" err="1"/>
              <a:t>resp</a:t>
            </a:r>
            <a:r>
              <a:rPr lang="it-IT" altLang="it-IT" sz="3200" dirty="0"/>
              <a:t>. sussidiaria è invece necessario.</a:t>
            </a:r>
          </a:p>
          <a:p>
            <a:pPr marL="0" indent="0" algn="just">
              <a:buNone/>
            </a:pPr>
            <a:r>
              <a:rPr lang="it-IT" altLang="it-IT" sz="3200" dirty="0"/>
              <a:t>Per esigenze di giustizia, secondo tale ricostruzione </a:t>
            </a:r>
            <a:r>
              <a:rPr lang="it-IT" altLang="it-IT" sz="3200" b="1" u="sng" dirty="0"/>
              <a:t>viene escusso il debitore principale e poi, solo in caso di mancata realizzazione del credito erariale, il debitore sussidiario</a:t>
            </a:r>
            <a:r>
              <a:rPr lang="it-IT" altLang="it-IT" sz="3200" dirty="0"/>
              <a:t>, nei limiti della somma alla quale è stato condannato…</a:t>
            </a:r>
          </a:p>
        </p:txBody>
      </p:sp>
      <p:sp>
        <p:nvSpPr>
          <p:cNvPr id="2" name="Segnaposto piè di pagina 1">
            <a:extLst>
              <a:ext uri="{FF2B5EF4-FFF2-40B4-BE49-F238E27FC236}">
                <a16:creationId xmlns:a16="http://schemas.microsoft.com/office/drawing/2014/main" id="{3C12903D-1183-4D5A-8483-1293F569B190}"/>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5400" dirty="0"/>
              <a:t>Il potere riduttivo</a:t>
            </a:r>
          </a:p>
        </p:txBody>
      </p:sp>
      <p:sp>
        <p:nvSpPr>
          <p:cNvPr id="3" name="Segnaposto contenuto 2"/>
          <p:cNvSpPr>
            <a:spLocks noGrp="1"/>
          </p:cNvSpPr>
          <p:nvPr>
            <p:ph idx="1"/>
          </p:nvPr>
        </p:nvSpPr>
        <p:spPr/>
        <p:txBody>
          <a:bodyPr>
            <a:normAutofit/>
          </a:bodyPr>
          <a:lstStyle/>
          <a:p>
            <a:pPr marL="0" indent="0" algn="just">
              <a:buNone/>
            </a:pPr>
            <a:r>
              <a:rPr lang="it-IT" altLang="it-IT" sz="3200" dirty="0"/>
              <a:t>Il potere riduttivo (art. 83 R.D. n. 2440/1923) è il </a:t>
            </a:r>
            <a:r>
              <a:rPr lang="it-IT" altLang="it-IT" sz="3200" b="1" u="sng" dirty="0"/>
              <a:t>potere del giudice contabile</a:t>
            </a:r>
            <a:r>
              <a:rPr lang="it-IT" altLang="it-IT" sz="3200" dirty="0"/>
              <a:t>, una volta valutate le singole responsabilità, </a:t>
            </a:r>
            <a:r>
              <a:rPr lang="it-IT" altLang="it-IT" sz="3200" b="1" u="sng" dirty="0"/>
              <a:t>di porre a carico dei responsabili tutto o parte del danno accertato</a:t>
            </a:r>
            <a:r>
              <a:rPr lang="it-IT" altLang="it-IT" sz="3200" dirty="0"/>
              <a:t>”.</a:t>
            </a:r>
          </a:p>
          <a:p>
            <a:pPr marL="0" indent="0" algn="just">
              <a:buNone/>
            </a:pPr>
            <a:r>
              <a:rPr lang="it-IT" altLang="it-IT" sz="3200" dirty="0"/>
              <a:t>Il danno si inserisce </a:t>
            </a:r>
            <a:r>
              <a:rPr lang="it-IT" altLang="it-IT" sz="3200" dirty="0" err="1"/>
              <a:t>nell</a:t>
            </a:r>
            <a:r>
              <a:rPr lang="ja-JP" altLang="it-IT" sz="3200" dirty="0"/>
              <a:t>‘</a:t>
            </a:r>
            <a:r>
              <a:rPr lang="it-IT" altLang="ja-JP" sz="3200" b="1" u="sng" dirty="0"/>
              <a:t>organizzazione pubblica</a:t>
            </a:r>
            <a:r>
              <a:rPr lang="it-IT" altLang="ja-JP" sz="3200" b="1" dirty="0"/>
              <a:t> </a:t>
            </a:r>
            <a:r>
              <a:rPr lang="it-IT" altLang="ja-JP" sz="3200" dirty="0"/>
              <a:t>con apporto di diversi soggetti e notevoli rischi per la dimensione degli interessi (</a:t>
            </a:r>
            <a:r>
              <a:rPr lang="ja-JP" altLang="it-IT" sz="3200" dirty="0"/>
              <a:t>“</a:t>
            </a:r>
            <a:r>
              <a:rPr lang="it-IT" altLang="ja-JP" sz="3200" dirty="0"/>
              <a:t>rischio dell</a:t>
            </a:r>
            <a:r>
              <a:rPr lang="it-IT" altLang="it-IT" sz="3200" dirty="0"/>
              <a:t>’</a:t>
            </a:r>
            <a:r>
              <a:rPr lang="it-IT" altLang="ja-JP" sz="3200" dirty="0"/>
              <a:t>azione amministrativa</a:t>
            </a:r>
            <a:r>
              <a:rPr lang="ja-JP" altLang="it-IT" sz="3200" dirty="0"/>
              <a:t>”</a:t>
            </a:r>
            <a:r>
              <a:rPr lang="it-IT" altLang="ja-JP" sz="3200" dirty="0"/>
              <a:t>). Il sistema, pertanto, consente al giudice contabile di decidere che </a:t>
            </a:r>
            <a:r>
              <a:rPr lang="it-IT" altLang="ja-JP" sz="3200" b="1" u="sng" dirty="0"/>
              <a:t>parte del danno cagionato rimanga a carico dell</a:t>
            </a:r>
            <a:r>
              <a:rPr lang="it-IT" altLang="it-IT" sz="3200" b="1" u="sng" dirty="0"/>
              <a:t>’</a:t>
            </a:r>
            <a:r>
              <a:rPr lang="it-IT" altLang="ja-JP" sz="3200" b="1" u="sng" dirty="0"/>
              <a:t>erario</a:t>
            </a:r>
          </a:p>
          <a:p>
            <a:endParaRPr lang="it-IT"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31</a:t>
            </a:fld>
            <a:endParaRPr lang="it-IT"/>
          </a:p>
        </p:txBody>
      </p:sp>
    </p:spTree>
    <p:extLst>
      <p:ext uri="{BB962C8B-B14F-4D97-AF65-F5344CB8AC3E}">
        <p14:creationId xmlns:p14="http://schemas.microsoft.com/office/powerpoint/2010/main" val="554634875"/>
      </p:ext>
    </p:extLst>
  </p:cSld>
  <p:clrMapOvr>
    <a:masterClrMapping/>
  </p:clrMapOvr>
  <p:transition spd="med">
    <p:pull/>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8E3B2318-2FD7-4CB9-B4C0-AAF9B608E120}"/>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403EACEE-1258-419E-B999-A3BE04C058B8}" type="slidenum">
              <a:rPr lang="it-IT" altLang="it-IT" i="0"/>
              <a:pPr eaLnBrk="1" hangingPunct="1"/>
              <a:t>32</a:t>
            </a:fld>
            <a:endParaRPr lang="it-IT" altLang="it-IT" i="0"/>
          </a:p>
        </p:txBody>
      </p:sp>
      <p:sp>
        <p:nvSpPr>
          <p:cNvPr id="281602" name="Rectangle 2">
            <a:extLst>
              <a:ext uri="{FF2B5EF4-FFF2-40B4-BE49-F238E27FC236}">
                <a16:creationId xmlns:a16="http://schemas.microsoft.com/office/drawing/2014/main" id="{3FB8287A-29E2-424E-8A0E-210BC7883240}"/>
              </a:ext>
            </a:extLst>
          </p:cNvPr>
          <p:cNvSpPr>
            <a:spLocks noGrp="1" noChangeArrowheads="1"/>
          </p:cNvSpPr>
          <p:nvPr>
            <p:ph type="title"/>
          </p:nvPr>
        </p:nvSpPr>
        <p:spPr/>
        <p:txBody>
          <a:bodyPr>
            <a:noAutofit/>
          </a:bodyPr>
          <a:lstStyle/>
          <a:p>
            <a:pPr algn="ctr" eaLnBrk="1" hangingPunct="1"/>
            <a:r>
              <a:rPr lang="it-IT" altLang="it-IT" sz="5400" dirty="0"/>
              <a:t>L’insindacabilità nel merito delle scelte discrezionali…</a:t>
            </a:r>
          </a:p>
        </p:txBody>
      </p:sp>
      <p:sp>
        <p:nvSpPr>
          <p:cNvPr id="281603" name="Rectangle 3">
            <a:extLst>
              <a:ext uri="{FF2B5EF4-FFF2-40B4-BE49-F238E27FC236}">
                <a16:creationId xmlns:a16="http://schemas.microsoft.com/office/drawing/2014/main" id="{D6E30092-FF19-4674-A79C-FB462285FD44}"/>
              </a:ext>
            </a:extLst>
          </p:cNvPr>
          <p:cNvSpPr>
            <a:spLocks noGrp="1" noChangeArrowheads="1"/>
          </p:cNvSpPr>
          <p:nvPr>
            <p:ph type="body" idx="1"/>
          </p:nvPr>
        </p:nvSpPr>
        <p:spPr>
          <a:xfrm>
            <a:off x="540327" y="2133601"/>
            <a:ext cx="10813473" cy="4525963"/>
          </a:xfrm>
        </p:spPr>
        <p:txBody>
          <a:bodyPr/>
          <a:lstStyle/>
          <a:p>
            <a:pPr marL="0" indent="0" algn="just" eaLnBrk="1" hangingPunct="1">
              <a:lnSpc>
                <a:spcPct val="90000"/>
              </a:lnSpc>
              <a:buNone/>
            </a:pPr>
            <a:r>
              <a:rPr lang="ja-JP" altLang="it-IT" sz="3200" dirty="0"/>
              <a:t>“</a:t>
            </a:r>
            <a:r>
              <a:rPr lang="it-IT" altLang="ja-JP" sz="3200" dirty="0"/>
              <a:t>La responsabilità è limitata ai fatti e alle omissioni commessi con dolo o colpa grave, ferma restando l</a:t>
            </a:r>
            <a:r>
              <a:rPr lang="ja-JP" altLang="it-IT" sz="3200" dirty="0"/>
              <a:t>’</a:t>
            </a:r>
            <a:r>
              <a:rPr lang="it-IT" altLang="ja-JP" sz="3200" b="1" u="sng" dirty="0"/>
              <a:t>insindacabilità nel merito delle scelte discrezionali</a:t>
            </a:r>
            <a:r>
              <a:rPr lang="ja-JP" altLang="it-IT" sz="3200" dirty="0"/>
              <a:t>”</a:t>
            </a:r>
            <a:r>
              <a:rPr lang="it-IT" altLang="ja-JP" sz="3200" dirty="0">
                <a:solidFill>
                  <a:schemeClr val="accent1"/>
                </a:solidFill>
              </a:rPr>
              <a:t> </a:t>
            </a:r>
            <a:r>
              <a:rPr lang="it-IT" altLang="ja-JP" sz="3200" dirty="0"/>
              <a:t>(art. 1, co. 1°, l.  20/1994).</a:t>
            </a:r>
          </a:p>
          <a:p>
            <a:pPr marL="0" indent="0" algn="just" eaLnBrk="1" hangingPunct="1">
              <a:lnSpc>
                <a:spcPct val="90000"/>
              </a:lnSpc>
              <a:buNone/>
            </a:pPr>
            <a:r>
              <a:rPr lang="it-IT" altLang="it-IT" sz="3200" dirty="0"/>
              <a:t>La Corte dei Conti (e, quindi, anche il Collegio dei revisori), rispetto agli atti discrezionali  verifica… </a:t>
            </a:r>
          </a:p>
          <a:p>
            <a:pPr marL="0" indent="0" algn="just" eaLnBrk="1" hangingPunct="1">
              <a:lnSpc>
                <a:spcPct val="90000"/>
              </a:lnSpc>
              <a:buNone/>
            </a:pPr>
            <a:r>
              <a:rPr lang="it-IT" altLang="it-IT" sz="3200" dirty="0"/>
              <a:t>1- la </a:t>
            </a:r>
            <a:r>
              <a:rPr lang="it-IT" altLang="it-IT" sz="3200" b="1" u="sng" dirty="0"/>
              <a:t>compatibilità</a:t>
            </a:r>
            <a:r>
              <a:rPr lang="it-IT" altLang="it-IT" sz="3200" dirty="0"/>
              <a:t> delle scelte amministrative </a:t>
            </a:r>
            <a:r>
              <a:rPr lang="it-IT" altLang="it-IT" sz="3200" b="1" u="sng" dirty="0"/>
              <a:t>con i fini pubblici </a:t>
            </a:r>
            <a:r>
              <a:rPr lang="it-IT" altLang="it-IT" sz="3200" dirty="0"/>
              <a:t>dell’</a:t>
            </a:r>
            <a:r>
              <a:rPr lang="it-IT" altLang="ja-JP" sz="3200" dirty="0"/>
              <a:t> ente</a:t>
            </a:r>
            <a:endParaRPr lang="it-IT" altLang="ja-JP" sz="3200" dirty="0">
              <a:solidFill>
                <a:schemeClr val="accent1"/>
              </a:solidFill>
            </a:endParaRPr>
          </a:p>
          <a:p>
            <a:pPr marL="0" indent="0" eaLnBrk="1" hangingPunct="1">
              <a:lnSpc>
                <a:spcPct val="90000"/>
              </a:lnSpc>
              <a:buNone/>
            </a:pPr>
            <a:r>
              <a:rPr lang="it-IT" altLang="it-IT" sz="3200" dirty="0"/>
              <a:t>2- la </a:t>
            </a:r>
            <a:r>
              <a:rPr lang="it-IT" altLang="it-IT" sz="3200" b="1" u="sng" dirty="0"/>
              <a:t>proporzione tra i mezzi </a:t>
            </a:r>
            <a:r>
              <a:rPr lang="it-IT" altLang="it-IT" sz="3200" dirty="0"/>
              <a:t>impiegati</a:t>
            </a:r>
            <a:r>
              <a:rPr lang="it-IT" altLang="it-IT" sz="3200" b="1" u="sng" dirty="0"/>
              <a:t> e gli obiettivi</a:t>
            </a:r>
            <a:r>
              <a:rPr lang="it-IT" altLang="it-IT" sz="3200" dirty="0"/>
              <a:t> perseguiti…</a:t>
            </a:r>
          </a:p>
          <a:p>
            <a:pPr eaLnBrk="1" hangingPunct="1">
              <a:lnSpc>
                <a:spcPct val="90000"/>
              </a:lnSpc>
            </a:pPr>
            <a:endParaRPr lang="it-IT" altLang="it-IT" b="1" dirty="0">
              <a:solidFill>
                <a:schemeClr val="accent1"/>
              </a:solidFill>
            </a:endParaRPr>
          </a:p>
        </p:txBody>
      </p:sp>
      <p:sp>
        <p:nvSpPr>
          <p:cNvPr id="2" name="Segnaposto piè di pagina 1">
            <a:extLst>
              <a:ext uri="{FF2B5EF4-FFF2-40B4-BE49-F238E27FC236}">
                <a16:creationId xmlns:a16="http://schemas.microsoft.com/office/drawing/2014/main" id="{874F84AF-40CB-4E98-8AD9-6AA40C41D082}"/>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3B235779-5350-4C60-8481-67019BF36F88}"/>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A415DB7D-588F-4A0E-8CCC-CFFB7466B2CC}" type="slidenum">
              <a:rPr lang="it-IT" altLang="it-IT" i="0"/>
              <a:pPr eaLnBrk="1" hangingPunct="1"/>
              <a:t>33</a:t>
            </a:fld>
            <a:endParaRPr lang="it-IT" altLang="it-IT" i="0"/>
          </a:p>
        </p:txBody>
      </p:sp>
      <p:sp>
        <p:nvSpPr>
          <p:cNvPr id="282626" name="Rectangle 2">
            <a:extLst>
              <a:ext uri="{FF2B5EF4-FFF2-40B4-BE49-F238E27FC236}">
                <a16:creationId xmlns:a16="http://schemas.microsoft.com/office/drawing/2014/main" id="{BBD9D2BC-118E-442E-9472-52E55740AC1C}"/>
              </a:ext>
            </a:extLst>
          </p:cNvPr>
          <p:cNvSpPr>
            <a:spLocks noGrp="1" noChangeArrowheads="1"/>
          </p:cNvSpPr>
          <p:nvPr>
            <p:ph type="title"/>
          </p:nvPr>
        </p:nvSpPr>
        <p:spPr/>
        <p:txBody>
          <a:bodyPr>
            <a:noAutofit/>
          </a:bodyPr>
          <a:lstStyle/>
          <a:p>
            <a:pPr algn="ctr" eaLnBrk="1" hangingPunct="1"/>
            <a:r>
              <a:rPr lang="it-IT" altLang="it-IT" sz="5400" dirty="0"/>
              <a:t>…  insindacabilità nel merito delle scelte discrezionali…</a:t>
            </a:r>
          </a:p>
        </p:txBody>
      </p:sp>
      <p:sp>
        <p:nvSpPr>
          <p:cNvPr id="282627" name="Rectangle 3">
            <a:extLst>
              <a:ext uri="{FF2B5EF4-FFF2-40B4-BE49-F238E27FC236}">
                <a16:creationId xmlns:a16="http://schemas.microsoft.com/office/drawing/2014/main" id="{DD6FE77B-3E75-49C8-ADD1-BE268D1F7484}"/>
              </a:ext>
            </a:extLst>
          </p:cNvPr>
          <p:cNvSpPr>
            <a:spLocks noGrp="1" noChangeArrowheads="1"/>
          </p:cNvSpPr>
          <p:nvPr>
            <p:ph type="body" idx="1"/>
          </p:nvPr>
        </p:nvSpPr>
        <p:spPr>
          <a:xfrm>
            <a:off x="644236" y="2133601"/>
            <a:ext cx="10515600" cy="4525963"/>
          </a:xfrm>
        </p:spPr>
        <p:txBody>
          <a:bodyPr/>
          <a:lstStyle/>
          <a:p>
            <a:pPr algn="just" eaLnBrk="1" hangingPunct="1">
              <a:buFont typeface="Wingdings" panose="05000000000000000000" pitchFamily="2" charset="2"/>
              <a:buNone/>
            </a:pPr>
            <a:r>
              <a:rPr lang="it-IT" altLang="it-IT" sz="4000" dirty="0"/>
              <a:t>	… ciò </a:t>
            </a:r>
            <a:r>
              <a:rPr lang="it-IT" altLang="it-IT" sz="4000" b="1" u="sng" dirty="0"/>
              <a:t>anche</a:t>
            </a:r>
            <a:r>
              <a:rPr lang="it-IT" altLang="it-IT" sz="4000" dirty="0"/>
              <a:t> in base al </a:t>
            </a:r>
            <a:r>
              <a:rPr lang="it-IT" altLang="it-IT" sz="4000" b="1" u="sng" dirty="0"/>
              <a:t>principio di economicità</a:t>
            </a:r>
            <a:r>
              <a:rPr lang="it-IT" altLang="it-IT" sz="4000" b="1" dirty="0"/>
              <a:t> </a:t>
            </a:r>
            <a:r>
              <a:rPr lang="it-IT" altLang="it-IT" sz="4000" dirty="0"/>
              <a:t>e di un ragionevole rapporto tra costi e benefici</a:t>
            </a:r>
          </a:p>
          <a:p>
            <a:pPr algn="just" eaLnBrk="1" hangingPunct="1">
              <a:buFont typeface="Wingdings" panose="05000000000000000000" pitchFamily="2" charset="2"/>
              <a:buNone/>
            </a:pPr>
            <a:r>
              <a:rPr lang="it-IT" altLang="it-IT" sz="4000" dirty="0"/>
              <a:t>  </a:t>
            </a:r>
            <a:r>
              <a:rPr lang="it-IT" altLang="it-IT" sz="4000" b="1" u="sng" dirty="0"/>
              <a:t>Sottratto</a:t>
            </a:r>
            <a:r>
              <a:rPr lang="it-IT" altLang="it-IT" sz="4000" dirty="0"/>
              <a:t> quindi </a:t>
            </a:r>
            <a:r>
              <a:rPr lang="it-IT" altLang="it-IT" sz="4000" b="1" u="sng" dirty="0"/>
              <a:t>alla Corte (e agli Organi di revisione) il merito dell’ attività amministrativa</a:t>
            </a:r>
            <a:r>
              <a:rPr lang="it-IT" altLang="it-IT" sz="4000" dirty="0"/>
              <a:t>,  la scelta, alla stregua di criteri di opportunità (e quindi di parametri non giuridici), del miglior modo di perseguire l</a:t>
            </a:r>
            <a:r>
              <a:rPr lang="ja-JP" altLang="it-IT" sz="4000" dirty="0"/>
              <a:t>’</a:t>
            </a:r>
            <a:r>
              <a:rPr lang="it-IT" altLang="ja-JP" sz="4000" dirty="0"/>
              <a:t> interesse pubblico</a:t>
            </a:r>
            <a:endParaRPr lang="it-IT" altLang="ja-JP" sz="4000" dirty="0">
              <a:solidFill>
                <a:schemeClr val="accent1"/>
              </a:solidFill>
            </a:endParaRPr>
          </a:p>
          <a:p>
            <a:pPr eaLnBrk="1" hangingPunct="1">
              <a:buFont typeface="Wingdings" panose="05000000000000000000" pitchFamily="2" charset="2"/>
              <a:buNone/>
            </a:pPr>
            <a:endParaRPr lang="it-IT" altLang="it-IT" dirty="0">
              <a:latin typeface="Tahoma" panose="020B0604030504040204" pitchFamily="34" charset="0"/>
            </a:endParaRPr>
          </a:p>
          <a:p>
            <a:pPr eaLnBrk="1" hangingPunct="1"/>
            <a:endParaRPr lang="it-IT" altLang="it-IT" b="1" dirty="0">
              <a:solidFill>
                <a:schemeClr val="accent1"/>
              </a:solidFill>
              <a:latin typeface="Tahoma" panose="020B0604030504040204" pitchFamily="34" charset="0"/>
            </a:endParaRPr>
          </a:p>
        </p:txBody>
      </p:sp>
      <p:sp>
        <p:nvSpPr>
          <p:cNvPr id="2" name="Segnaposto piè di pagina 1">
            <a:extLst>
              <a:ext uri="{FF2B5EF4-FFF2-40B4-BE49-F238E27FC236}">
                <a16:creationId xmlns:a16="http://schemas.microsoft.com/office/drawing/2014/main" id="{1027A60A-339A-4606-B382-5B7595446DA1}"/>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2E5C6B56-1D20-47F8-812F-C2F6A8B418B7}"/>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66A3E2EE-49B3-4EAA-BFC3-8B5C7C109962}" type="slidenum">
              <a:rPr lang="it-IT" altLang="it-IT" i="0"/>
              <a:pPr eaLnBrk="1" hangingPunct="1"/>
              <a:t>34</a:t>
            </a:fld>
            <a:endParaRPr lang="it-IT" altLang="it-IT" i="0"/>
          </a:p>
        </p:txBody>
      </p:sp>
      <p:sp>
        <p:nvSpPr>
          <p:cNvPr id="325634" name="Rectangle 2">
            <a:extLst>
              <a:ext uri="{FF2B5EF4-FFF2-40B4-BE49-F238E27FC236}">
                <a16:creationId xmlns:a16="http://schemas.microsoft.com/office/drawing/2014/main" id="{35DF202A-96FC-42EA-92BA-6208A2078E19}"/>
              </a:ext>
            </a:extLst>
          </p:cNvPr>
          <p:cNvSpPr>
            <a:spLocks noGrp="1" noChangeArrowheads="1"/>
          </p:cNvSpPr>
          <p:nvPr>
            <p:ph type="title"/>
          </p:nvPr>
        </p:nvSpPr>
        <p:spPr/>
        <p:txBody>
          <a:bodyPr>
            <a:noAutofit/>
          </a:bodyPr>
          <a:lstStyle/>
          <a:p>
            <a:pPr algn="ctr" eaLnBrk="1" hangingPunct="1"/>
            <a:r>
              <a:rPr lang="it-IT" altLang="it-IT" sz="5400" dirty="0"/>
              <a:t>… insindacabilità nel merito delle scelte discrezionali</a:t>
            </a:r>
          </a:p>
        </p:txBody>
      </p:sp>
      <p:sp>
        <p:nvSpPr>
          <p:cNvPr id="325635" name="Rectangle 3">
            <a:extLst>
              <a:ext uri="{FF2B5EF4-FFF2-40B4-BE49-F238E27FC236}">
                <a16:creationId xmlns:a16="http://schemas.microsoft.com/office/drawing/2014/main" id="{581C9317-EF1C-4A3D-8BAA-962B977A1F9A}"/>
              </a:ext>
            </a:extLst>
          </p:cNvPr>
          <p:cNvSpPr>
            <a:spLocks noGrp="1" noChangeArrowheads="1"/>
          </p:cNvSpPr>
          <p:nvPr>
            <p:ph type="body" idx="1"/>
          </p:nvPr>
        </p:nvSpPr>
        <p:spPr>
          <a:xfrm>
            <a:off x="519545" y="2565401"/>
            <a:ext cx="10515600" cy="4525963"/>
          </a:xfrm>
        </p:spPr>
        <p:txBody>
          <a:bodyPr/>
          <a:lstStyle/>
          <a:p>
            <a:pPr algn="just" eaLnBrk="1" hangingPunct="1">
              <a:buFont typeface="Wingdings" panose="05000000000000000000" pitchFamily="2" charset="2"/>
              <a:buNone/>
            </a:pPr>
            <a:r>
              <a:rPr lang="it-IT" altLang="it-IT" sz="3600" dirty="0">
                <a:latin typeface="Tahoma" panose="020B0604030504040204" pitchFamily="34" charset="0"/>
              </a:rPr>
              <a:t>   In tal modo </a:t>
            </a:r>
            <a:r>
              <a:rPr lang="it-IT" altLang="it-IT" sz="3600" b="1" u="sng" dirty="0">
                <a:latin typeface="Tahoma" panose="020B0604030504040204" pitchFamily="34" charset="0"/>
              </a:rPr>
              <a:t>si evita che il giudice contabile (e il revisore) sovrapponga le proprie valutazioni a quelle operate dagli amministratori</a:t>
            </a:r>
            <a:r>
              <a:rPr lang="it-IT" altLang="it-IT" sz="3600" dirty="0">
                <a:latin typeface="Tahoma" panose="020B0604030504040204" pitchFamily="34" charset="0"/>
              </a:rPr>
              <a:t>, in ordine alla idoneità dello strumento o del mezzo prescelto per la soddisfazione </a:t>
            </a:r>
            <a:r>
              <a:rPr lang="it-IT" altLang="it-IT" sz="3600" dirty="0" err="1">
                <a:latin typeface="Tahoma" panose="020B0604030504040204" pitchFamily="34" charset="0"/>
              </a:rPr>
              <a:t>dell</a:t>
            </a:r>
            <a:r>
              <a:rPr lang="ja-JP" altLang="it-IT" sz="3600" dirty="0">
                <a:latin typeface="Tahoma" panose="020B0604030504040204" pitchFamily="34" charset="0"/>
              </a:rPr>
              <a:t>’</a:t>
            </a:r>
            <a:r>
              <a:rPr lang="it-IT" altLang="ja-JP" sz="3600" dirty="0">
                <a:latin typeface="Tahoma" panose="020B0604030504040204" pitchFamily="34" charset="0"/>
              </a:rPr>
              <a:t> interesse pubblico</a:t>
            </a:r>
          </a:p>
          <a:p>
            <a:pPr algn="just" eaLnBrk="1" hangingPunct="1"/>
            <a:endParaRPr lang="it-IT" altLang="it-IT" b="1" dirty="0">
              <a:solidFill>
                <a:schemeClr val="accent1"/>
              </a:solidFill>
              <a:latin typeface="Tahoma" panose="020B0604030504040204" pitchFamily="34" charset="0"/>
            </a:endParaRPr>
          </a:p>
        </p:txBody>
      </p:sp>
      <p:sp>
        <p:nvSpPr>
          <p:cNvPr id="2" name="Segnaposto piè di pagina 1">
            <a:extLst>
              <a:ext uri="{FF2B5EF4-FFF2-40B4-BE49-F238E27FC236}">
                <a16:creationId xmlns:a16="http://schemas.microsoft.com/office/drawing/2014/main" id="{6F60530D-A430-4E18-9C3B-B78087EBCD95}"/>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olo 1">
            <a:extLst>
              <a:ext uri="{FF2B5EF4-FFF2-40B4-BE49-F238E27FC236}">
                <a16:creationId xmlns:a16="http://schemas.microsoft.com/office/drawing/2014/main" id="{F919302D-0213-6515-9332-999460067C8C}"/>
              </a:ext>
            </a:extLst>
          </p:cNvPr>
          <p:cNvSpPr>
            <a:spLocks noGrp="1" noChangeArrowheads="1"/>
          </p:cNvSpPr>
          <p:nvPr>
            <p:ph type="title"/>
          </p:nvPr>
        </p:nvSpPr>
        <p:spPr>
          <a:xfrm>
            <a:off x="838200" y="365125"/>
            <a:ext cx="10515600" cy="5334000"/>
          </a:xfrm>
        </p:spPr>
        <p:txBody>
          <a:bodyPr/>
          <a:lstStyle/>
          <a:p>
            <a:pPr algn="ctr"/>
            <a:r>
              <a:rPr lang="it-IT" altLang="it-IT" sz="4800" dirty="0"/>
              <a:t>LE NOVITA’ INTRODOTTE DAL DECRETO SEMPLIFICAZIONI CON PARTICOLARE RIGUARDO ALL’ELEMENTO PSICOLOGICO DELLA RESPONSABILITA’ ERARIALE</a:t>
            </a:r>
          </a:p>
        </p:txBody>
      </p:sp>
      <p:sp>
        <p:nvSpPr>
          <p:cNvPr id="3" name="Segnaposto numero diapositiva 2">
            <a:extLst>
              <a:ext uri="{FF2B5EF4-FFF2-40B4-BE49-F238E27FC236}">
                <a16:creationId xmlns:a16="http://schemas.microsoft.com/office/drawing/2014/main" id="{367D05BA-7B2B-8578-3D05-8EFCB8E75B87}"/>
              </a:ext>
            </a:extLst>
          </p:cNvPr>
          <p:cNvSpPr>
            <a:spLocks noGrp="1"/>
          </p:cNvSpPr>
          <p:nvPr>
            <p:ph type="sldNum" sz="quarter" idx="12"/>
          </p:nvPr>
        </p:nvSpPr>
        <p:spPr/>
        <p:txBody>
          <a:bodyPr/>
          <a:lstStyle/>
          <a:p>
            <a:pPr>
              <a:defRPr/>
            </a:pPr>
            <a:fld id="{E5261207-BEF4-054C-8EBD-5E4810A522E8}" type="slidenum">
              <a:rPr lang="it-IT" smtClean="0"/>
              <a:pPr>
                <a:defRPr/>
              </a:pPr>
              <a:t>35</a:t>
            </a:fld>
            <a:endParaRPr lang="it-IT"/>
          </a:p>
        </p:txBody>
      </p:sp>
    </p:spTree>
  </p:cSld>
  <p:clrMapOvr>
    <a:masterClrMapping/>
  </p:clrMapOvr>
  <p:transition spd="med">
    <p:pull/>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olo 1">
            <a:extLst>
              <a:ext uri="{FF2B5EF4-FFF2-40B4-BE49-F238E27FC236}">
                <a16:creationId xmlns:a16="http://schemas.microsoft.com/office/drawing/2014/main" id="{D49F3273-11A9-A754-4FC0-57E920483EC1}"/>
              </a:ext>
            </a:extLst>
          </p:cNvPr>
          <p:cNvSpPr>
            <a:spLocks noGrp="1" noChangeArrowheads="1"/>
          </p:cNvSpPr>
          <p:nvPr>
            <p:ph type="title"/>
          </p:nvPr>
        </p:nvSpPr>
        <p:spPr>
          <a:xfrm>
            <a:off x="838200" y="365125"/>
            <a:ext cx="10515600" cy="1893888"/>
          </a:xfrm>
        </p:spPr>
        <p:txBody>
          <a:bodyPr/>
          <a:lstStyle/>
          <a:p>
            <a:pPr algn="ctr"/>
            <a:r>
              <a:rPr lang="it-IT" altLang="it-IT" sz="6000"/>
              <a:t>Le tre novità in materia di responsabilità erariale</a:t>
            </a:r>
          </a:p>
        </p:txBody>
      </p:sp>
      <p:sp>
        <p:nvSpPr>
          <p:cNvPr id="3" name="Segnaposto contenuto 2">
            <a:extLst>
              <a:ext uri="{FF2B5EF4-FFF2-40B4-BE49-F238E27FC236}">
                <a16:creationId xmlns:a16="http://schemas.microsoft.com/office/drawing/2014/main" id="{CEB185CA-9B96-43EE-D8C9-73AA4CA22074}"/>
              </a:ext>
            </a:extLst>
          </p:cNvPr>
          <p:cNvSpPr>
            <a:spLocks noGrp="1"/>
          </p:cNvSpPr>
          <p:nvPr>
            <p:ph idx="1"/>
          </p:nvPr>
        </p:nvSpPr>
        <p:spPr>
          <a:xfrm>
            <a:off x="838200" y="2438400"/>
            <a:ext cx="10515600" cy="3738563"/>
          </a:xfrm>
        </p:spPr>
        <p:txBody>
          <a:bodyPr>
            <a:normAutofit lnSpcReduction="10000"/>
          </a:bodyPr>
          <a:lstStyle/>
          <a:p>
            <a:pPr marL="0" indent="0" algn="just">
              <a:buFont typeface="Arial" panose="020B0604020202020204" pitchFamily="34" charset="0"/>
              <a:buNone/>
              <a:defRPr/>
            </a:pPr>
            <a:r>
              <a:rPr lang="it-IT" dirty="0"/>
              <a:t>Il </a:t>
            </a:r>
            <a:r>
              <a:rPr lang="it-IT" dirty="0" err="1"/>
              <a:t>d.l.</a:t>
            </a:r>
            <a:r>
              <a:rPr lang="it-IT" dirty="0"/>
              <a:t> n. 76/2020, c.d. «</a:t>
            </a:r>
            <a:r>
              <a:rPr lang="it-IT" b="1" u="sng" dirty="0"/>
              <a:t>decreto semplificazioni</a:t>
            </a:r>
            <a:r>
              <a:rPr lang="it-IT" dirty="0"/>
              <a:t>», in materia di responsabilità erariale ha introdotto </a:t>
            </a:r>
            <a:r>
              <a:rPr lang="it-IT" b="1" u="sng" dirty="0"/>
              <a:t>tre novità</a:t>
            </a:r>
            <a:r>
              <a:rPr lang="it-IT" dirty="0"/>
              <a:t>:</a:t>
            </a:r>
          </a:p>
          <a:p>
            <a:pPr algn="just">
              <a:defRPr/>
            </a:pPr>
            <a:r>
              <a:rPr lang="it-IT" dirty="0"/>
              <a:t>una peculiare forma di responsabilità da ritardo</a:t>
            </a:r>
          </a:p>
          <a:p>
            <a:pPr algn="just">
              <a:defRPr/>
            </a:pPr>
            <a:r>
              <a:rPr lang="it-IT" dirty="0"/>
              <a:t>la riconfigurazione del dolo</a:t>
            </a:r>
          </a:p>
          <a:p>
            <a:pPr algn="just">
              <a:defRPr/>
            </a:pPr>
            <a:r>
              <a:rPr lang="it-IT" dirty="0"/>
              <a:t>la temporanea limitazione della responsabilità alle condotte dolose</a:t>
            </a:r>
          </a:p>
          <a:p>
            <a:pPr marL="0" indent="0" algn="just">
              <a:buFont typeface="Arial" panose="020B0604020202020204" pitchFamily="34" charset="0"/>
              <a:buNone/>
              <a:defRPr/>
            </a:pPr>
            <a:r>
              <a:rPr lang="it-IT" dirty="0"/>
              <a:t>A parte la riconfigurazione del dolo, </a:t>
            </a:r>
            <a:r>
              <a:rPr lang="it-IT" b="1" u="sng" dirty="0"/>
              <a:t>le altre costituiscono modifiche temporanee </a:t>
            </a:r>
            <a:r>
              <a:rPr lang="it-IT" dirty="0"/>
              <a:t>fino al 30 giugno 2023 (ma per esse si parla di proroga fino al 2026, cioè per tutta la durata del recovery plan, oltre al rischio che legislatore tenti di stabilizzarle).</a:t>
            </a:r>
          </a:p>
          <a:p>
            <a:pPr>
              <a:defRPr/>
            </a:pPr>
            <a:endParaRPr lang="it-IT" dirty="0"/>
          </a:p>
        </p:txBody>
      </p:sp>
      <p:sp>
        <p:nvSpPr>
          <p:cNvPr id="4" name="Segnaposto numero diapositiva 3">
            <a:extLst>
              <a:ext uri="{FF2B5EF4-FFF2-40B4-BE49-F238E27FC236}">
                <a16:creationId xmlns:a16="http://schemas.microsoft.com/office/drawing/2014/main" id="{0B34D646-FC9B-1842-8206-E84E7966C972}"/>
              </a:ext>
            </a:extLst>
          </p:cNvPr>
          <p:cNvSpPr>
            <a:spLocks noGrp="1"/>
          </p:cNvSpPr>
          <p:nvPr>
            <p:ph type="sldNum" sz="quarter" idx="12"/>
          </p:nvPr>
        </p:nvSpPr>
        <p:spPr/>
        <p:txBody>
          <a:bodyPr/>
          <a:lstStyle/>
          <a:p>
            <a:pPr>
              <a:defRPr/>
            </a:pPr>
            <a:fld id="{1D06E078-489E-9C4A-BBF9-7A2A768D5810}" type="slidenum">
              <a:rPr lang="it-IT" smtClean="0"/>
              <a:pPr>
                <a:defRPr/>
              </a:pPr>
              <a:t>36</a:t>
            </a:fld>
            <a:endParaRPr lang="it-IT"/>
          </a:p>
        </p:txBody>
      </p:sp>
    </p:spTree>
  </p:cSld>
  <p:clrMapOvr>
    <a:masterClrMapping/>
  </p:clrMapOvr>
  <p:transition spd="med">
    <p:pull/>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olo 1">
            <a:extLst>
              <a:ext uri="{FF2B5EF4-FFF2-40B4-BE49-F238E27FC236}">
                <a16:creationId xmlns:a16="http://schemas.microsoft.com/office/drawing/2014/main" id="{8C1EFDB5-8746-5BEE-EE57-8E7D74582676}"/>
              </a:ext>
            </a:extLst>
          </p:cNvPr>
          <p:cNvSpPr>
            <a:spLocks noGrp="1" noChangeArrowheads="1"/>
          </p:cNvSpPr>
          <p:nvPr>
            <p:ph type="title"/>
          </p:nvPr>
        </p:nvSpPr>
        <p:spPr>
          <a:xfrm>
            <a:off x="838200" y="365125"/>
            <a:ext cx="10515600" cy="971550"/>
          </a:xfrm>
        </p:spPr>
        <p:txBody>
          <a:bodyPr/>
          <a:lstStyle/>
          <a:p>
            <a:pPr algn="ctr"/>
            <a:r>
              <a:rPr lang="it-IT" altLang="it-IT" sz="6000"/>
              <a:t>1- La responsabilità da ritardo…</a:t>
            </a:r>
          </a:p>
        </p:txBody>
      </p:sp>
      <p:sp>
        <p:nvSpPr>
          <p:cNvPr id="55298" name="Segnaposto contenuto 2">
            <a:extLst>
              <a:ext uri="{FF2B5EF4-FFF2-40B4-BE49-F238E27FC236}">
                <a16:creationId xmlns:a16="http://schemas.microsoft.com/office/drawing/2014/main" id="{FF674D19-7627-B7D3-82BF-67DF9A397475}"/>
              </a:ext>
            </a:extLst>
          </p:cNvPr>
          <p:cNvSpPr>
            <a:spLocks noGrp="1" noChangeArrowheads="1"/>
          </p:cNvSpPr>
          <p:nvPr>
            <p:ph idx="1"/>
          </p:nvPr>
        </p:nvSpPr>
        <p:spPr>
          <a:xfrm>
            <a:off x="1058863" y="1731963"/>
            <a:ext cx="10294937" cy="4883150"/>
          </a:xfrm>
        </p:spPr>
        <p:txBody>
          <a:bodyPr/>
          <a:lstStyle/>
          <a:p>
            <a:pPr marL="0" indent="0" algn="just">
              <a:buFont typeface="Arial" panose="020B0604020202020204" pitchFamily="34" charset="0"/>
              <a:buNone/>
            </a:pPr>
            <a:r>
              <a:rPr lang="it-IT" altLang="it-IT"/>
              <a:t>La responsabilità da ritardo è prevista dall’</a:t>
            </a:r>
            <a:r>
              <a:rPr lang="it-IT" altLang="it-IT" b="1" u="sng"/>
              <a:t>art. 2</a:t>
            </a:r>
            <a:r>
              <a:rPr lang="it-IT" altLang="it-IT"/>
              <a:t> che, per velocizzare gli investimenti pubblici in relazione all’aggiudicazione dei </a:t>
            </a:r>
            <a:r>
              <a:rPr lang="it-IT" altLang="it-IT" b="1" u="sng"/>
              <a:t>contratti pubblici sotto soglia</a:t>
            </a:r>
            <a:r>
              <a:rPr lang="it-IT" altLang="it-IT"/>
              <a:t>, </a:t>
            </a:r>
            <a:r>
              <a:rPr lang="it-IT" altLang="it-IT" b="1" u="sng"/>
              <a:t>ha introdotto procedure semplificate di affidamento ed esecuzione</a:t>
            </a:r>
            <a:r>
              <a:rPr lang="it-IT" altLang="it-IT"/>
              <a:t> del contratto, che si applicano (dalla data di entrata in vigore del d.l., quindi dal 17 luglio 2020) ai </a:t>
            </a:r>
            <a:r>
              <a:rPr lang="it-IT" altLang="it-IT" b="1" u="sng"/>
              <a:t>procedimenti avviati entro il 31 dicembre 2021</a:t>
            </a:r>
            <a:r>
              <a:rPr lang="it-IT" altLang="it-IT"/>
              <a:t>.</a:t>
            </a:r>
          </a:p>
          <a:p>
            <a:pPr marL="0" indent="0" algn="just">
              <a:buFont typeface="Arial" panose="020B0604020202020204" pitchFamily="34" charset="0"/>
              <a:buNone/>
            </a:pPr>
            <a:r>
              <a:rPr lang="it-IT" altLang="it-IT"/>
              <a:t>«[nei casi di affidamento e di esecuzione del contratto semplificati] salve le ipotesi in cui la procedura sia sospesa per effetto di provvedimenti dell'autorità giudiziaria, </a:t>
            </a:r>
            <a:r>
              <a:rPr lang="it-IT" altLang="it-IT" b="1" u="sng"/>
              <a:t>l'aggiudicazione</a:t>
            </a:r>
            <a:r>
              <a:rPr lang="it-IT" altLang="it-IT"/>
              <a:t> o l'individuazione definitiva del contraente avviene </a:t>
            </a:r>
            <a:r>
              <a:rPr lang="it-IT" altLang="it-IT" b="1" u="sng"/>
              <a:t>entro il termine di sei mesi dalla data di adozione dell'atto di avvio del procedimento</a:t>
            </a:r>
            <a:r>
              <a:rPr lang="it-IT" altLang="it-IT"/>
              <a:t>. </a:t>
            </a:r>
          </a:p>
        </p:txBody>
      </p:sp>
      <p:sp>
        <p:nvSpPr>
          <p:cNvPr id="4" name="Segnaposto numero diapositiva 3">
            <a:extLst>
              <a:ext uri="{FF2B5EF4-FFF2-40B4-BE49-F238E27FC236}">
                <a16:creationId xmlns:a16="http://schemas.microsoft.com/office/drawing/2014/main" id="{2B809694-8350-E3FD-D92D-F99847126F6E}"/>
              </a:ext>
            </a:extLst>
          </p:cNvPr>
          <p:cNvSpPr>
            <a:spLocks noGrp="1"/>
          </p:cNvSpPr>
          <p:nvPr>
            <p:ph type="sldNum" sz="quarter" idx="12"/>
          </p:nvPr>
        </p:nvSpPr>
        <p:spPr/>
        <p:txBody>
          <a:bodyPr/>
          <a:lstStyle/>
          <a:p>
            <a:pPr>
              <a:defRPr/>
            </a:pPr>
            <a:fld id="{C98F7745-7921-6C4F-B400-31752789464F}" type="slidenum">
              <a:rPr lang="it-IT" smtClean="0"/>
              <a:pPr>
                <a:defRPr/>
              </a:pPr>
              <a:t>37</a:t>
            </a:fld>
            <a:endParaRPr lang="it-IT"/>
          </a:p>
        </p:txBody>
      </p:sp>
    </p:spTree>
  </p:cSld>
  <p:clrMapOvr>
    <a:masterClrMapping/>
  </p:clrMapOvr>
  <p:transition spd="med">
    <p:pull/>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a:extLst>
              <a:ext uri="{FF2B5EF4-FFF2-40B4-BE49-F238E27FC236}">
                <a16:creationId xmlns:a16="http://schemas.microsoft.com/office/drawing/2014/main" id="{5632E869-4DE6-8AAC-DD12-A813D71493D3}"/>
              </a:ext>
            </a:extLst>
          </p:cNvPr>
          <p:cNvSpPr>
            <a:spLocks noGrp="1" noChangeArrowheads="1"/>
          </p:cNvSpPr>
          <p:nvPr>
            <p:ph type="title"/>
          </p:nvPr>
        </p:nvSpPr>
        <p:spPr/>
        <p:txBody>
          <a:bodyPr/>
          <a:lstStyle/>
          <a:p>
            <a:pPr algn="ctr"/>
            <a:r>
              <a:rPr lang="it-IT" altLang="it-IT" sz="5400"/>
              <a:t>…la responsabilità da ritardo…</a:t>
            </a:r>
          </a:p>
        </p:txBody>
      </p:sp>
      <p:sp>
        <p:nvSpPr>
          <p:cNvPr id="56322" name="Segnaposto contenuto 2">
            <a:extLst>
              <a:ext uri="{FF2B5EF4-FFF2-40B4-BE49-F238E27FC236}">
                <a16:creationId xmlns:a16="http://schemas.microsoft.com/office/drawing/2014/main" id="{EBB61344-087D-CDE6-05C9-D4B3ECCF9FFF}"/>
              </a:ext>
            </a:extLst>
          </p:cNvPr>
          <p:cNvSpPr>
            <a:spLocks noGrp="1" noChangeArrowheads="1"/>
          </p:cNvSpPr>
          <p:nvPr>
            <p:ph idx="1"/>
          </p:nvPr>
        </p:nvSpPr>
        <p:spPr>
          <a:xfrm>
            <a:off x="642938" y="1690688"/>
            <a:ext cx="10915650" cy="4924425"/>
          </a:xfrm>
        </p:spPr>
        <p:txBody>
          <a:bodyPr/>
          <a:lstStyle/>
          <a:p>
            <a:pPr marL="0" indent="0" algn="just">
              <a:buFont typeface="Arial" panose="020B0604020202020204" pitchFamily="34" charset="0"/>
              <a:buNone/>
            </a:pPr>
            <a:r>
              <a:rPr lang="it-IT" altLang="it-IT" b="1" u="sng"/>
              <a:t>Il mancato rispetto dei termini</a:t>
            </a:r>
            <a:r>
              <a:rPr lang="it-IT" altLang="it-IT"/>
              <a:t> di cui al periodo precedente, la mancata tempestiva </a:t>
            </a:r>
            <a:r>
              <a:rPr lang="it-IT" altLang="it-IT" b="1" u="sng"/>
              <a:t>stipulazione del contratto</a:t>
            </a:r>
            <a:r>
              <a:rPr lang="it-IT" altLang="it-IT"/>
              <a:t> e il tardivo avvio dell'</a:t>
            </a:r>
            <a:r>
              <a:rPr lang="it-IT" altLang="it-IT" b="1" u="sng"/>
              <a:t>esecuzione</a:t>
            </a:r>
            <a:r>
              <a:rPr lang="it-IT" altLang="it-IT"/>
              <a:t> dello stesso </a:t>
            </a:r>
            <a:r>
              <a:rPr lang="it-IT" altLang="it-IT" b="1" u="sng"/>
              <a:t>possono essere valutati</a:t>
            </a:r>
            <a:r>
              <a:rPr lang="it-IT" altLang="it-IT"/>
              <a:t> ai fini della </a:t>
            </a:r>
            <a:r>
              <a:rPr lang="it-IT" altLang="it-IT" b="1" u="sng"/>
              <a:t>responsabilità del responsabile unico del procedimento per danno erariale</a:t>
            </a:r>
            <a:r>
              <a:rPr lang="it-IT" altLang="it-IT"/>
              <a:t>.</a:t>
            </a:r>
          </a:p>
          <a:p>
            <a:pPr marL="0" indent="0" algn="just">
              <a:buFont typeface="Arial" panose="020B0604020202020204" pitchFamily="34" charset="0"/>
              <a:buNone/>
            </a:pPr>
            <a:r>
              <a:rPr lang="it-IT" altLang="it-IT" b="1" u="sng"/>
              <a:t>La novità è tale che, al ricorrere dei presupposti, le procedure semplificate costituiscono la regola</a:t>
            </a:r>
            <a:r>
              <a:rPr lang="it-IT" altLang="it-IT"/>
              <a:t>: la norma stabilisce che </a:t>
            </a:r>
            <a:r>
              <a:rPr lang="it-IT" altLang="it-IT" b="1" u="sng"/>
              <a:t>«si applicano»</a:t>
            </a:r>
            <a:r>
              <a:rPr lang="it-IT" altLang="it-IT"/>
              <a:t> e il </a:t>
            </a:r>
            <a:r>
              <a:rPr lang="it-IT" altLang="it-IT" b="1" u="sng"/>
              <a:t>Ministero delle infrastrutture</a:t>
            </a:r>
            <a:r>
              <a:rPr lang="it-IT" altLang="it-IT"/>
              <a:t> e dei trasporti nel rendere un parere ha affermando che le previsioni in argomento consentono in ogni caso il ricorso alle </a:t>
            </a:r>
            <a:r>
              <a:rPr lang="it-IT" altLang="it-IT" b="1" u="sng"/>
              <a:t>procedure ordinarie, tuttavia purché sia comunque assicurato il rispetto dei tempi</a:t>
            </a:r>
            <a:r>
              <a:rPr lang="it-IT" altLang="it-IT"/>
              <a:t> previsti dal nuovo decreto; in tal caso, addirittura, secondo il citato Ministero, si dovrebbe comunque “dar conto di tale scelta mediante </a:t>
            </a:r>
            <a:r>
              <a:rPr lang="it-IT" altLang="it-IT" b="1" u="sng"/>
              <a:t>motivazione</a:t>
            </a:r>
            <a:r>
              <a:rPr lang="it-IT" altLang="it-IT"/>
              <a:t>”.</a:t>
            </a:r>
          </a:p>
          <a:p>
            <a:pPr marL="0" indent="0" algn="just">
              <a:buFont typeface="Arial" panose="020B0604020202020204" pitchFamily="34" charset="0"/>
              <a:buNone/>
            </a:pPr>
            <a:endParaRPr lang="it-IT" altLang="it-IT" b="1" u="sng"/>
          </a:p>
        </p:txBody>
      </p:sp>
      <p:sp>
        <p:nvSpPr>
          <p:cNvPr id="4" name="Segnaposto numero diapositiva 3">
            <a:extLst>
              <a:ext uri="{FF2B5EF4-FFF2-40B4-BE49-F238E27FC236}">
                <a16:creationId xmlns:a16="http://schemas.microsoft.com/office/drawing/2014/main" id="{4F980EEC-F205-1FF2-3B60-E9BA81C776CC}"/>
              </a:ext>
            </a:extLst>
          </p:cNvPr>
          <p:cNvSpPr>
            <a:spLocks noGrp="1"/>
          </p:cNvSpPr>
          <p:nvPr>
            <p:ph type="sldNum" sz="quarter" idx="12"/>
          </p:nvPr>
        </p:nvSpPr>
        <p:spPr/>
        <p:txBody>
          <a:bodyPr/>
          <a:lstStyle/>
          <a:p>
            <a:pPr>
              <a:defRPr/>
            </a:pPr>
            <a:fld id="{0C6796DC-4D71-B04C-B8A6-9477D0730962}" type="slidenum">
              <a:rPr lang="it-IT" smtClean="0"/>
              <a:pPr>
                <a:defRPr/>
              </a:pPr>
              <a:t>38</a:t>
            </a:fld>
            <a:endParaRPr lang="it-IT"/>
          </a:p>
        </p:txBody>
      </p:sp>
    </p:spTree>
  </p:cSld>
  <p:clrMapOvr>
    <a:masterClrMapping/>
  </p:clrMapOvr>
  <p:transition spd="med">
    <p:pull/>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olo 1">
            <a:extLst>
              <a:ext uri="{FF2B5EF4-FFF2-40B4-BE49-F238E27FC236}">
                <a16:creationId xmlns:a16="http://schemas.microsoft.com/office/drawing/2014/main" id="{3BF3F004-C942-FA36-BEB9-6F085F9ECEAE}"/>
              </a:ext>
            </a:extLst>
          </p:cNvPr>
          <p:cNvSpPr>
            <a:spLocks noGrp="1" noChangeArrowheads="1"/>
          </p:cNvSpPr>
          <p:nvPr>
            <p:ph type="title"/>
          </p:nvPr>
        </p:nvSpPr>
        <p:spPr/>
        <p:txBody>
          <a:bodyPr/>
          <a:lstStyle/>
          <a:p>
            <a:pPr algn="ctr"/>
            <a:r>
              <a:rPr lang="it-IT" altLang="it-IT" sz="5400"/>
              <a:t>…la responsabilità da ritardo…</a:t>
            </a:r>
          </a:p>
        </p:txBody>
      </p:sp>
      <p:sp>
        <p:nvSpPr>
          <p:cNvPr id="57346" name="Segnaposto contenuto 2">
            <a:extLst>
              <a:ext uri="{FF2B5EF4-FFF2-40B4-BE49-F238E27FC236}">
                <a16:creationId xmlns:a16="http://schemas.microsoft.com/office/drawing/2014/main" id="{9910C724-A17D-7435-188D-D5C7C66CCD12}"/>
              </a:ext>
            </a:extLst>
          </p:cNvPr>
          <p:cNvSpPr>
            <a:spLocks noGrp="1" noChangeArrowheads="1"/>
          </p:cNvSpPr>
          <p:nvPr>
            <p:ph idx="1"/>
          </p:nvPr>
        </p:nvSpPr>
        <p:spPr>
          <a:xfrm>
            <a:off x="642938" y="1690688"/>
            <a:ext cx="10915650" cy="4924425"/>
          </a:xfrm>
        </p:spPr>
        <p:txBody>
          <a:bodyPr/>
          <a:lstStyle/>
          <a:p>
            <a:pPr marL="0" indent="0" algn="just">
              <a:buFont typeface="Arial" panose="020B0604020202020204" pitchFamily="34" charset="0"/>
              <a:buNone/>
            </a:pPr>
            <a:r>
              <a:rPr lang="it-IT" altLang="it-IT" sz="3600"/>
              <a:t>Si tratta di una tipologia di responsabilità che in qualche modo, </a:t>
            </a:r>
            <a:r>
              <a:rPr lang="it-IT" altLang="it-IT" sz="3600" b="1" u="sng"/>
              <a:t>riecheggia quella di cui all’art. 2, comma 9, della legge n. 241/1990</a:t>
            </a:r>
            <a:r>
              <a:rPr lang="it-IT" altLang="it-IT" sz="3600"/>
              <a:t>, per ritardo da tardiva emanazione del provvedimento).</a:t>
            </a:r>
          </a:p>
          <a:p>
            <a:pPr marL="0" indent="0" algn="just">
              <a:buFont typeface="Arial" panose="020B0604020202020204" pitchFamily="34" charset="0"/>
              <a:buNone/>
            </a:pPr>
            <a:r>
              <a:rPr lang="it-IT" altLang="it-IT" sz="3600" b="1" u="sng"/>
              <a:t>NOSTRE RIFLESSIONI</a:t>
            </a:r>
            <a:r>
              <a:rPr lang="it-IT" altLang="it-IT" sz="3600"/>
              <a:t>: la responsabilità da ritardo è facile prevedere che </a:t>
            </a:r>
            <a:r>
              <a:rPr lang="it-IT" altLang="it-IT" sz="3600" b="1" u="sng"/>
              <a:t>rimarrà inattuata</a:t>
            </a:r>
            <a:r>
              <a:rPr lang="it-IT" altLang="it-IT" sz="3600"/>
              <a:t>, sembra una previsione «spot» un po’ come la responsabilità del responsabile anticorruzione. </a:t>
            </a:r>
          </a:p>
          <a:p>
            <a:pPr marL="0" indent="0" algn="just">
              <a:buFont typeface="Arial" panose="020B0604020202020204" pitchFamily="34" charset="0"/>
              <a:buNone/>
            </a:pPr>
            <a:endParaRPr lang="it-IT" altLang="it-IT" b="1" u="sng"/>
          </a:p>
        </p:txBody>
      </p:sp>
      <p:sp>
        <p:nvSpPr>
          <p:cNvPr id="4" name="Segnaposto numero diapositiva 3">
            <a:extLst>
              <a:ext uri="{FF2B5EF4-FFF2-40B4-BE49-F238E27FC236}">
                <a16:creationId xmlns:a16="http://schemas.microsoft.com/office/drawing/2014/main" id="{446138D9-E994-44BC-1535-D6F174BA89E1}"/>
              </a:ext>
            </a:extLst>
          </p:cNvPr>
          <p:cNvSpPr>
            <a:spLocks noGrp="1"/>
          </p:cNvSpPr>
          <p:nvPr>
            <p:ph type="sldNum" sz="quarter" idx="12"/>
          </p:nvPr>
        </p:nvSpPr>
        <p:spPr/>
        <p:txBody>
          <a:bodyPr/>
          <a:lstStyle/>
          <a:p>
            <a:pPr>
              <a:defRPr/>
            </a:pPr>
            <a:fld id="{5E4DB349-F90F-8F44-8247-0CA0F9D5B496}" type="slidenum">
              <a:rPr lang="it-IT" smtClean="0"/>
              <a:pPr>
                <a:defRPr/>
              </a:pPr>
              <a:t>39</a:t>
            </a:fld>
            <a:endParaRPr lang="it-IT"/>
          </a:p>
        </p:txBody>
      </p:sp>
    </p:spTree>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4FD19D-5AB3-403D-B898-ABF05F45BEBE}"/>
              </a:ext>
            </a:extLst>
          </p:cNvPr>
          <p:cNvSpPr>
            <a:spLocks noGrp="1"/>
          </p:cNvSpPr>
          <p:nvPr>
            <p:ph type="title"/>
          </p:nvPr>
        </p:nvSpPr>
        <p:spPr/>
        <p:txBody>
          <a:bodyPr>
            <a:normAutofit/>
          </a:bodyPr>
          <a:lstStyle/>
          <a:p>
            <a:pPr algn="ctr"/>
            <a:r>
              <a:rPr lang="it-IT" altLang="it-IT" sz="5400" dirty="0"/>
              <a:t>Resp. civile per danni all’ente locale…</a:t>
            </a:r>
          </a:p>
        </p:txBody>
      </p:sp>
      <p:sp>
        <p:nvSpPr>
          <p:cNvPr id="3" name="Segnaposto contenuto 2">
            <a:extLst>
              <a:ext uri="{FF2B5EF4-FFF2-40B4-BE49-F238E27FC236}">
                <a16:creationId xmlns:a16="http://schemas.microsoft.com/office/drawing/2014/main" id="{C76828E2-BC3F-47E9-899D-D9E09DCE1FE1}"/>
              </a:ext>
            </a:extLst>
          </p:cNvPr>
          <p:cNvSpPr>
            <a:spLocks noGrp="1"/>
          </p:cNvSpPr>
          <p:nvPr>
            <p:ph idx="1"/>
          </p:nvPr>
        </p:nvSpPr>
        <p:spPr>
          <a:xfrm>
            <a:off x="838199" y="1844675"/>
            <a:ext cx="10515599" cy="4281488"/>
          </a:xfrm>
        </p:spPr>
        <p:txBody>
          <a:bodyPr/>
          <a:lstStyle/>
          <a:p>
            <a:pPr marL="0" indent="0" algn="just">
              <a:buNone/>
            </a:pPr>
            <a:r>
              <a:rPr lang="it-IT" altLang="it-IT" sz="3600" b="1" u="sng" dirty="0"/>
              <a:t>I revisori, inoltre, potrebbero anche essere chiamati a rispondere dall’ente locale</a:t>
            </a:r>
            <a:r>
              <a:rPr lang="it-IT" altLang="it-IT" sz="3600" dirty="0"/>
              <a:t>, qualora lo stesso abbia subito un </a:t>
            </a:r>
            <a:r>
              <a:rPr lang="it-IT" altLang="it-IT" sz="3600" b="1" u="sng" dirty="0"/>
              <a:t>danno</a:t>
            </a:r>
            <a:r>
              <a:rPr lang="it-IT" altLang="it-IT" sz="3600" dirty="0"/>
              <a:t> che avrebbe potuto essere evitato mediante un esercizio più attento dell’attività di revisione.</a:t>
            </a:r>
          </a:p>
          <a:p>
            <a:pPr marL="0" indent="0" algn="just">
              <a:buNone/>
            </a:pPr>
            <a:r>
              <a:rPr lang="it-IT" altLang="it-IT" sz="3600" dirty="0"/>
              <a:t>Si tratterebbe di una </a:t>
            </a:r>
            <a:r>
              <a:rPr lang="it-IT" altLang="it-IT" sz="3600" b="1" u="sng" dirty="0"/>
              <a:t>responsabilità contrattuale</a:t>
            </a:r>
            <a:r>
              <a:rPr lang="it-IT" altLang="it-IT" sz="3600" dirty="0"/>
              <a:t>, in quanto conseguente all’inadempimento di obblighi nei confronti dell’ente pubblico.</a:t>
            </a:r>
          </a:p>
          <a:p>
            <a:endParaRPr lang="it-IT" altLang="it-IT" dirty="0"/>
          </a:p>
        </p:txBody>
      </p:sp>
      <p:sp>
        <p:nvSpPr>
          <p:cNvPr id="4" name="Segnaposto piè di pagina 3">
            <a:extLst>
              <a:ext uri="{FF2B5EF4-FFF2-40B4-BE49-F238E27FC236}">
                <a16:creationId xmlns:a16="http://schemas.microsoft.com/office/drawing/2014/main" id="{9D87F497-FA72-4A37-A8B0-CE982E4600A0}"/>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1111B09E-74B5-4EDF-84AC-EBBD05C9FAD0}"/>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15235FF0-FD82-41F9-BEA6-C4171FCA0B94}" type="slidenum">
              <a:rPr lang="it-IT" altLang="it-IT" i="0"/>
              <a:pPr eaLnBrk="1" hangingPunct="1"/>
              <a:t>4</a:t>
            </a:fld>
            <a:endParaRPr lang="it-IT" altLang="it-IT" i="0"/>
          </a:p>
        </p:txBody>
      </p:sp>
    </p:spTree>
  </p:cSld>
  <p:clrMapOvr>
    <a:masterClrMapping/>
  </p:clrMapOvr>
  <p:transition spd="med">
    <p:pull/>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a:extLst>
              <a:ext uri="{FF2B5EF4-FFF2-40B4-BE49-F238E27FC236}">
                <a16:creationId xmlns:a16="http://schemas.microsoft.com/office/drawing/2014/main" id="{329D66C3-947F-94FE-B2E7-0BB7E9C03B5A}"/>
              </a:ext>
            </a:extLst>
          </p:cNvPr>
          <p:cNvSpPr>
            <a:spLocks noGrp="1" noChangeArrowheads="1"/>
          </p:cNvSpPr>
          <p:nvPr>
            <p:ph type="title"/>
          </p:nvPr>
        </p:nvSpPr>
        <p:spPr/>
        <p:txBody>
          <a:bodyPr/>
          <a:lstStyle/>
          <a:p>
            <a:pPr algn="ctr"/>
            <a:r>
              <a:rPr lang="it-IT" altLang="it-IT" sz="5400"/>
              <a:t>…la responsabilità da ritardo</a:t>
            </a:r>
          </a:p>
        </p:txBody>
      </p:sp>
      <p:sp>
        <p:nvSpPr>
          <p:cNvPr id="58370" name="Segnaposto contenuto 2">
            <a:extLst>
              <a:ext uri="{FF2B5EF4-FFF2-40B4-BE49-F238E27FC236}">
                <a16:creationId xmlns:a16="http://schemas.microsoft.com/office/drawing/2014/main" id="{D4777DE6-95A0-23BA-5D75-BA415E200223}"/>
              </a:ext>
            </a:extLst>
          </p:cNvPr>
          <p:cNvSpPr>
            <a:spLocks noGrp="1" noChangeArrowheads="1"/>
          </p:cNvSpPr>
          <p:nvPr>
            <p:ph idx="1"/>
          </p:nvPr>
        </p:nvSpPr>
        <p:spPr>
          <a:xfrm>
            <a:off x="838200" y="1876425"/>
            <a:ext cx="10302875" cy="4738688"/>
          </a:xfrm>
        </p:spPr>
        <p:txBody>
          <a:bodyPr/>
          <a:lstStyle/>
          <a:p>
            <a:pPr marL="0" indent="0" algn="just">
              <a:buFont typeface="Arial" panose="020B0604020202020204" pitchFamily="34" charset="0"/>
              <a:buNone/>
            </a:pPr>
            <a:r>
              <a:rPr lang="it-IT" altLang="it-IT" sz="3600"/>
              <a:t>E’ una responsabilità per </a:t>
            </a:r>
            <a:r>
              <a:rPr lang="it-IT" altLang="it-IT" sz="3600" b="1" u="sng"/>
              <a:t>danno</a:t>
            </a:r>
            <a:r>
              <a:rPr lang="it-IT" altLang="it-IT" sz="3600"/>
              <a:t>, che, quindi, costituisce </a:t>
            </a:r>
            <a:r>
              <a:rPr lang="it-IT" altLang="it-IT" sz="3600" b="1" u="sng"/>
              <a:t>elemento necessario affinché possa essere configurata</a:t>
            </a:r>
            <a:r>
              <a:rPr lang="it-IT" altLang="it-IT" sz="3600"/>
              <a:t>. </a:t>
            </a:r>
          </a:p>
          <a:p>
            <a:pPr marL="0" indent="0" algn="just">
              <a:buFont typeface="Arial" panose="020B0604020202020204" pitchFamily="34" charset="0"/>
              <a:buNone/>
            </a:pPr>
            <a:r>
              <a:rPr lang="it-IT" altLang="it-IT" sz="3600"/>
              <a:t>Tuttavia, sarà </a:t>
            </a:r>
            <a:r>
              <a:rPr lang="it-IT" altLang="it-IT" sz="3600" b="1" u="sng"/>
              <a:t>quasi impossibile</a:t>
            </a:r>
            <a:r>
              <a:rPr lang="it-IT" altLang="it-IT" sz="3600"/>
              <a:t> per le Procure </a:t>
            </a:r>
            <a:r>
              <a:rPr lang="it-IT" altLang="it-IT" sz="3600" b="1" u="sng"/>
              <a:t>dimostrare che un ritardo</a:t>
            </a:r>
            <a:r>
              <a:rPr lang="it-IT" altLang="it-IT" sz="3600"/>
              <a:t> in un affidamento </a:t>
            </a:r>
            <a:r>
              <a:rPr lang="it-IT" altLang="it-IT" sz="3600" b="1" u="sng"/>
              <a:t>abbia determinato un danno</a:t>
            </a:r>
            <a:r>
              <a:rPr lang="it-IT" altLang="it-IT" sz="3600"/>
              <a:t>, pertanto probabilmente preferiranno concentrare la propria azione su altre ipotesi che abbiano maggiori possibilità di sfociare in una sentenza di condanna.</a:t>
            </a:r>
          </a:p>
        </p:txBody>
      </p:sp>
      <p:sp>
        <p:nvSpPr>
          <p:cNvPr id="4" name="Segnaposto numero diapositiva 3">
            <a:extLst>
              <a:ext uri="{FF2B5EF4-FFF2-40B4-BE49-F238E27FC236}">
                <a16:creationId xmlns:a16="http://schemas.microsoft.com/office/drawing/2014/main" id="{7D67F93B-6EBF-A6D7-A544-27A7AD1BD0D1}"/>
              </a:ext>
            </a:extLst>
          </p:cNvPr>
          <p:cNvSpPr>
            <a:spLocks noGrp="1"/>
          </p:cNvSpPr>
          <p:nvPr>
            <p:ph type="sldNum" sz="quarter" idx="12"/>
          </p:nvPr>
        </p:nvSpPr>
        <p:spPr/>
        <p:txBody>
          <a:bodyPr/>
          <a:lstStyle/>
          <a:p>
            <a:pPr>
              <a:defRPr/>
            </a:pPr>
            <a:fld id="{139EE620-57DB-2B4F-A379-6E87DFB173C6}" type="slidenum">
              <a:rPr lang="it-IT" smtClean="0"/>
              <a:pPr>
                <a:defRPr/>
              </a:pPr>
              <a:t>40</a:t>
            </a:fld>
            <a:endParaRPr lang="it-IT"/>
          </a:p>
        </p:txBody>
      </p:sp>
    </p:spTree>
  </p:cSld>
  <p:clrMapOvr>
    <a:masterClrMapping/>
  </p:clrMapOvr>
  <p:transition spd="med">
    <p:pull/>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olo 1">
            <a:extLst>
              <a:ext uri="{FF2B5EF4-FFF2-40B4-BE49-F238E27FC236}">
                <a16:creationId xmlns:a16="http://schemas.microsoft.com/office/drawing/2014/main" id="{4DFB3652-B58B-26DF-7FFC-0F0468F90B69}"/>
              </a:ext>
            </a:extLst>
          </p:cNvPr>
          <p:cNvSpPr>
            <a:spLocks noGrp="1" noChangeArrowheads="1"/>
          </p:cNvSpPr>
          <p:nvPr>
            <p:ph type="title"/>
          </p:nvPr>
        </p:nvSpPr>
        <p:spPr>
          <a:xfrm>
            <a:off x="198438" y="365125"/>
            <a:ext cx="11993562" cy="1568450"/>
          </a:xfrm>
        </p:spPr>
        <p:txBody>
          <a:bodyPr>
            <a:normAutofit fontScale="90000"/>
          </a:bodyPr>
          <a:lstStyle/>
          <a:p>
            <a:pPr algn="ctr"/>
            <a:r>
              <a:rPr lang="it-IT" altLang="it-IT" sz="5400"/>
              <a:t>Procedure semplificate, motivazione e responsabilità…</a:t>
            </a:r>
          </a:p>
        </p:txBody>
      </p:sp>
      <p:sp>
        <p:nvSpPr>
          <p:cNvPr id="79874" name="Segnaposto contenuto 2">
            <a:extLst>
              <a:ext uri="{FF2B5EF4-FFF2-40B4-BE49-F238E27FC236}">
                <a16:creationId xmlns:a16="http://schemas.microsoft.com/office/drawing/2014/main" id="{71EDC3E4-818C-60FD-8AD3-EF4261A23BF9}"/>
              </a:ext>
            </a:extLst>
          </p:cNvPr>
          <p:cNvSpPr>
            <a:spLocks noGrp="1" noChangeArrowheads="1"/>
          </p:cNvSpPr>
          <p:nvPr>
            <p:ph idx="1"/>
          </p:nvPr>
        </p:nvSpPr>
        <p:spPr>
          <a:xfrm>
            <a:off x="838200" y="2112963"/>
            <a:ext cx="10515600" cy="4064000"/>
          </a:xfrm>
        </p:spPr>
        <p:txBody>
          <a:bodyPr/>
          <a:lstStyle/>
          <a:p>
            <a:pPr marL="0" indent="0" algn="just">
              <a:buFont typeface="Arial" panose="020B0604020202020204" pitchFamily="34" charset="0"/>
              <a:buNone/>
            </a:pPr>
            <a:r>
              <a:rPr lang="it-IT" altLang="it-IT" sz="3200"/>
              <a:t>Se è vero che la responsabilità da ritardo è destinata a rimanere lettera morta, tuttavia le nuove procedure semplificate devono indurci a una riflessione in merito alla </a:t>
            </a:r>
            <a:r>
              <a:rPr lang="it-IT" altLang="it-IT" sz="3200" b="1" u="sng"/>
              <a:t>motivazione degli atti</a:t>
            </a:r>
            <a:r>
              <a:rPr lang="it-IT" altLang="it-IT" sz="3200"/>
              <a:t> la cui centralità è ancora più accentuata a fronte di procedure semplificate, in quanto </a:t>
            </a:r>
            <a:r>
              <a:rPr lang="it-IT" altLang="it-IT" sz="3200" b="1" u="sng"/>
              <a:t>maggiore è la discrezionalità riconosciuta alla Pubblica Amministrazione in un procedimento, più accentuata è l’esigenza</a:t>
            </a:r>
            <a:r>
              <a:rPr lang="it-IT" altLang="it-IT" sz="3200"/>
              <a:t> che il pubblico agente renda conto in modo completo dell’uso che ha fatto di tale discrezionalità</a:t>
            </a:r>
          </a:p>
        </p:txBody>
      </p:sp>
      <p:sp>
        <p:nvSpPr>
          <p:cNvPr id="4" name="Segnaposto numero diapositiva 3">
            <a:extLst>
              <a:ext uri="{FF2B5EF4-FFF2-40B4-BE49-F238E27FC236}">
                <a16:creationId xmlns:a16="http://schemas.microsoft.com/office/drawing/2014/main" id="{024FA612-CAF9-24F4-D4C1-8C63553673D4}"/>
              </a:ext>
            </a:extLst>
          </p:cNvPr>
          <p:cNvSpPr>
            <a:spLocks noGrp="1"/>
          </p:cNvSpPr>
          <p:nvPr>
            <p:ph type="sldNum" sz="quarter" idx="12"/>
          </p:nvPr>
        </p:nvSpPr>
        <p:spPr/>
        <p:txBody>
          <a:bodyPr/>
          <a:lstStyle/>
          <a:p>
            <a:pPr>
              <a:defRPr/>
            </a:pPr>
            <a:fld id="{CC41ECDB-5F0B-084C-A6D4-17D95725F12C}" type="slidenum">
              <a:rPr lang="it-IT" smtClean="0"/>
              <a:pPr>
                <a:defRPr/>
              </a:pPr>
              <a:t>41</a:t>
            </a:fld>
            <a:endParaRPr lang="it-IT"/>
          </a:p>
        </p:txBody>
      </p:sp>
    </p:spTree>
    <p:extLst>
      <p:ext uri="{BB962C8B-B14F-4D97-AF65-F5344CB8AC3E}">
        <p14:creationId xmlns:p14="http://schemas.microsoft.com/office/powerpoint/2010/main" val="70240528"/>
      </p:ext>
    </p:extLst>
  </p:cSld>
  <p:clrMapOvr>
    <a:masterClrMapping/>
  </p:clrMapOvr>
  <p:transition spd="med">
    <p:pull/>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olo 1">
            <a:extLst>
              <a:ext uri="{FF2B5EF4-FFF2-40B4-BE49-F238E27FC236}">
                <a16:creationId xmlns:a16="http://schemas.microsoft.com/office/drawing/2014/main" id="{DE0ABD8E-6AB7-234E-2C59-5411581C1552}"/>
              </a:ext>
            </a:extLst>
          </p:cNvPr>
          <p:cNvSpPr>
            <a:spLocks noGrp="1" noChangeArrowheads="1"/>
          </p:cNvSpPr>
          <p:nvPr>
            <p:ph type="title"/>
          </p:nvPr>
        </p:nvSpPr>
        <p:spPr/>
        <p:txBody>
          <a:bodyPr/>
          <a:lstStyle/>
          <a:p>
            <a:pPr algn="ctr"/>
            <a:r>
              <a:rPr lang="it-IT" altLang="it-IT" sz="6000" b="1" u="sng"/>
              <a:t>2- La riconfigurazione del dolo</a:t>
            </a:r>
            <a:r>
              <a:rPr lang="it-IT" altLang="it-IT" sz="6000"/>
              <a:t>…</a:t>
            </a:r>
          </a:p>
        </p:txBody>
      </p:sp>
      <p:sp>
        <p:nvSpPr>
          <p:cNvPr id="59394" name="Segnaposto contenuto 2">
            <a:extLst>
              <a:ext uri="{FF2B5EF4-FFF2-40B4-BE49-F238E27FC236}">
                <a16:creationId xmlns:a16="http://schemas.microsoft.com/office/drawing/2014/main" id="{A8DE8F13-63D9-FD5D-A1CB-E978CAFD2B13}"/>
              </a:ext>
            </a:extLst>
          </p:cNvPr>
          <p:cNvSpPr>
            <a:spLocks noGrp="1" noChangeArrowheads="1"/>
          </p:cNvSpPr>
          <p:nvPr>
            <p:ph idx="1"/>
          </p:nvPr>
        </p:nvSpPr>
        <p:spPr>
          <a:xfrm>
            <a:off x="838200" y="1963738"/>
            <a:ext cx="10515600" cy="4530725"/>
          </a:xfrm>
        </p:spPr>
        <p:txBody>
          <a:bodyPr/>
          <a:lstStyle/>
          <a:p>
            <a:pPr marL="0" indent="0" algn="just">
              <a:buFont typeface="Arial" panose="020B0604020202020204" pitchFamily="34" charset="0"/>
              <a:buNone/>
            </a:pPr>
            <a:r>
              <a:rPr lang="it-IT" altLang="it-IT" sz="3200"/>
              <a:t>L’art. 21 del dec. semplificazioni, con modifica permanente, in merito all’elemento psicologico del dolo della responsabilità erariale, ha stabilito che «</a:t>
            </a:r>
            <a:r>
              <a:rPr lang="it-IT" altLang="it-IT" sz="3200" b="1" i="1" u="sng"/>
              <a:t>La prova del dolo richiede la dimostrazione della volontà dell'evento dannoso</a:t>
            </a:r>
            <a:r>
              <a:rPr lang="it-IT" altLang="it-IT" sz="3200" i="1"/>
              <a:t>».</a:t>
            </a:r>
          </a:p>
          <a:p>
            <a:pPr marL="0" indent="0" algn="just">
              <a:buFont typeface="Arial" panose="020B0604020202020204" pitchFamily="34" charset="0"/>
              <a:buNone/>
            </a:pPr>
            <a:r>
              <a:rPr lang="it-IT" altLang="it-IT" sz="3200"/>
              <a:t>In tal modo il legislatore </a:t>
            </a:r>
            <a:r>
              <a:rPr lang="it-IT" altLang="it-IT" sz="3200" b="1" u="sng"/>
              <a:t>supera</a:t>
            </a:r>
            <a:r>
              <a:rPr lang="it-IT" altLang="it-IT" sz="3200"/>
              <a:t> la giurisprudenza della Corte dei conti che aveva ricostruito il dolo rilevante in sede contabile come </a:t>
            </a:r>
            <a:r>
              <a:rPr lang="it-IT" altLang="it-IT" sz="3200" b="1" u="sng"/>
              <a:t>dolo contrattuale</a:t>
            </a:r>
            <a:r>
              <a:rPr lang="it-IT" altLang="it-IT" sz="3200"/>
              <a:t>, quindi </a:t>
            </a:r>
            <a:r>
              <a:rPr lang="it-IT" altLang="it-IT" sz="3200" b="1" u="sng"/>
              <a:t>integrato dalla mera consapevolezza della natura illecita della violazione degli obblighi di servizio…</a:t>
            </a:r>
          </a:p>
        </p:txBody>
      </p:sp>
      <p:sp>
        <p:nvSpPr>
          <p:cNvPr id="4" name="Segnaposto numero diapositiva 3">
            <a:extLst>
              <a:ext uri="{FF2B5EF4-FFF2-40B4-BE49-F238E27FC236}">
                <a16:creationId xmlns:a16="http://schemas.microsoft.com/office/drawing/2014/main" id="{02C6CECB-5D9B-C5B1-365A-DA039524479D}"/>
              </a:ext>
            </a:extLst>
          </p:cNvPr>
          <p:cNvSpPr>
            <a:spLocks noGrp="1"/>
          </p:cNvSpPr>
          <p:nvPr>
            <p:ph type="sldNum" sz="quarter" idx="12"/>
          </p:nvPr>
        </p:nvSpPr>
        <p:spPr/>
        <p:txBody>
          <a:bodyPr/>
          <a:lstStyle/>
          <a:p>
            <a:pPr>
              <a:defRPr/>
            </a:pPr>
            <a:fld id="{BB2544BA-3309-F641-8C6A-1F81CF9F9A5E}" type="slidenum">
              <a:rPr lang="it-IT" smtClean="0"/>
              <a:pPr>
                <a:defRPr/>
              </a:pPr>
              <a:t>42</a:t>
            </a:fld>
            <a:endParaRPr lang="it-IT"/>
          </a:p>
        </p:txBody>
      </p:sp>
    </p:spTree>
  </p:cSld>
  <p:clrMapOvr>
    <a:masterClrMapping/>
  </p:clrMapOvr>
  <p:transition spd="med">
    <p:pull/>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olo 1">
            <a:extLst>
              <a:ext uri="{FF2B5EF4-FFF2-40B4-BE49-F238E27FC236}">
                <a16:creationId xmlns:a16="http://schemas.microsoft.com/office/drawing/2014/main" id="{862FF503-D1B6-208D-17F0-C00747E7EB5B}"/>
              </a:ext>
            </a:extLst>
          </p:cNvPr>
          <p:cNvSpPr>
            <a:spLocks noGrp="1" noChangeArrowheads="1"/>
          </p:cNvSpPr>
          <p:nvPr>
            <p:ph type="title"/>
          </p:nvPr>
        </p:nvSpPr>
        <p:spPr/>
        <p:txBody>
          <a:bodyPr/>
          <a:lstStyle/>
          <a:p>
            <a:pPr algn="ctr"/>
            <a:r>
              <a:rPr lang="it-IT" altLang="it-IT" sz="5400"/>
              <a:t>…la riconfigurazione del dolo…</a:t>
            </a:r>
          </a:p>
        </p:txBody>
      </p:sp>
      <p:sp>
        <p:nvSpPr>
          <p:cNvPr id="60418" name="Segnaposto contenuto 2">
            <a:extLst>
              <a:ext uri="{FF2B5EF4-FFF2-40B4-BE49-F238E27FC236}">
                <a16:creationId xmlns:a16="http://schemas.microsoft.com/office/drawing/2014/main" id="{93743C76-1073-0901-36A1-260D13448EFD}"/>
              </a:ext>
            </a:extLst>
          </p:cNvPr>
          <p:cNvSpPr>
            <a:spLocks noGrp="1" noChangeArrowheads="1"/>
          </p:cNvSpPr>
          <p:nvPr>
            <p:ph idx="1"/>
          </p:nvPr>
        </p:nvSpPr>
        <p:spPr>
          <a:xfrm>
            <a:off x="838200" y="1825625"/>
            <a:ext cx="10515600" cy="4530725"/>
          </a:xfrm>
        </p:spPr>
        <p:txBody>
          <a:bodyPr/>
          <a:lstStyle/>
          <a:p>
            <a:pPr marL="0" indent="0" algn="just">
              <a:buFont typeface="Arial" panose="020B0604020202020204" pitchFamily="34" charset="0"/>
              <a:buNone/>
            </a:pPr>
            <a:r>
              <a:rPr lang="it-IT" altLang="it-IT" sz="3200" b="1" u="sng"/>
              <a:t>A seguito della riforma</a:t>
            </a:r>
            <a:r>
              <a:rPr lang="it-IT" altLang="it-IT" sz="3200"/>
              <a:t>, invece, ai fini della configurazione dell’illecito erariale </a:t>
            </a:r>
            <a:r>
              <a:rPr lang="it-IT" altLang="it-IT" sz="3200" b="1" u="sng"/>
              <a:t>occorre</a:t>
            </a:r>
            <a:r>
              <a:rPr lang="it-IT" altLang="it-IT" sz="3200"/>
              <a:t> che ricorra il dolo nella sua accezione penalistica, quindi </a:t>
            </a:r>
            <a:r>
              <a:rPr lang="it-IT" altLang="it-IT" sz="3200" b="1" u="sng"/>
              <a:t>la volontà, da parte dell’agente, dell’evento dannoso</a:t>
            </a:r>
            <a:r>
              <a:rPr lang="it-IT" altLang="it-IT" sz="3200"/>
              <a:t>.</a:t>
            </a:r>
          </a:p>
          <a:p>
            <a:pPr marL="0" indent="0" algn="just">
              <a:buFont typeface="Arial" panose="020B0604020202020204" pitchFamily="34" charset="0"/>
              <a:buNone/>
            </a:pPr>
            <a:r>
              <a:rPr lang="it-IT" altLang="it-IT" sz="3200"/>
              <a:t>Si supera, quindi, passando </a:t>
            </a:r>
            <a:r>
              <a:rPr lang="it-IT" altLang="it-IT" sz="3200" b="1" u="sng"/>
              <a:t>dalla consapevolezza della violazione</a:t>
            </a:r>
            <a:r>
              <a:rPr lang="it-IT" altLang="it-IT" sz="3200"/>
              <a:t> </a:t>
            </a:r>
            <a:r>
              <a:rPr lang="it-IT" altLang="it-IT" sz="3200" b="1" u="sng"/>
              <a:t>alla volontà dell’evento,</a:t>
            </a:r>
            <a:r>
              <a:rPr lang="it-IT" altLang="it-IT" sz="3200"/>
              <a:t> la configurazione della responsabilità contabile la cui prova era incentrata solo sulla condotta, in favore della necessità che la prova abbia anche ad oggetto l’evento.</a:t>
            </a:r>
          </a:p>
        </p:txBody>
      </p:sp>
      <p:sp>
        <p:nvSpPr>
          <p:cNvPr id="4" name="Segnaposto numero diapositiva 3">
            <a:extLst>
              <a:ext uri="{FF2B5EF4-FFF2-40B4-BE49-F238E27FC236}">
                <a16:creationId xmlns:a16="http://schemas.microsoft.com/office/drawing/2014/main" id="{A4D0A399-78B0-02ED-ECBF-AB6AFAC578CF}"/>
              </a:ext>
            </a:extLst>
          </p:cNvPr>
          <p:cNvSpPr>
            <a:spLocks noGrp="1"/>
          </p:cNvSpPr>
          <p:nvPr>
            <p:ph type="sldNum" sz="quarter" idx="12"/>
          </p:nvPr>
        </p:nvSpPr>
        <p:spPr/>
        <p:txBody>
          <a:bodyPr/>
          <a:lstStyle/>
          <a:p>
            <a:pPr>
              <a:defRPr/>
            </a:pPr>
            <a:fld id="{259B1248-2713-414C-BD82-1ABBF060334C}" type="slidenum">
              <a:rPr lang="it-IT" smtClean="0"/>
              <a:pPr>
                <a:defRPr/>
              </a:pPr>
              <a:t>43</a:t>
            </a:fld>
            <a:endParaRPr lang="it-IT"/>
          </a:p>
        </p:txBody>
      </p:sp>
    </p:spTree>
  </p:cSld>
  <p:clrMapOvr>
    <a:masterClrMapping/>
  </p:clrMapOvr>
  <p:transition spd="med">
    <p:pull/>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1">
            <a:extLst>
              <a:ext uri="{FF2B5EF4-FFF2-40B4-BE49-F238E27FC236}">
                <a16:creationId xmlns:a16="http://schemas.microsoft.com/office/drawing/2014/main" id="{BCA3F879-A905-D4D7-BC6D-D2325AA1326E}"/>
              </a:ext>
            </a:extLst>
          </p:cNvPr>
          <p:cNvSpPr>
            <a:spLocks noGrp="1" noChangeArrowheads="1"/>
          </p:cNvSpPr>
          <p:nvPr>
            <p:ph type="title"/>
          </p:nvPr>
        </p:nvSpPr>
        <p:spPr/>
        <p:txBody>
          <a:bodyPr/>
          <a:lstStyle/>
          <a:p>
            <a:pPr algn="ctr"/>
            <a:r>
              <a:rPr lang="it-IT" altLang="it-IT" sz="6000"/>
              <a:t>…la riconfigurazione del dolo…</a:t>
            </a:r>
          </a:p>
        </p:txBody>
      </p:sp>
      <p:sp>
        <p:nvSpPr>
          <p:cNvPr id="61442" name="Segnaposto contenuto 2">
            <a:extLst>
              <a:ext uri="{FF2B5EF4-FFF2-40B4-BE49-F238E27FC236}">
                <a16:creationId xmlns:a16="http://schemas.microsoft.com/office/drawing/2014/main" id="{F0DECC01-9FB0-13C2-AF26-0B254F73F8C2}"/>
              </a:ext>
            </a:extLst>
          </p:cNvPr>
          <p:cNvSpPr>
            <a:spLocks noGrp="1" noChangeArrowheads="1"/>
          </p:cNvSpPr>
          <p:nvPr>
            <p:ph idx="1"/>
          </p:nvPr>
        </p:nvSpPr>
        <p:spPr>
          <a:xfrm>
            <a:off x="441325" y="1825625"/>
            <a:ext cx="11104563" cy="4530725"/>
          </a:xfrm>
        </p:spPr>
        <p:txBody>
          <a:bodyPr>
            <a:normAutofit lnSpcReduction="10000"/>
          </a:bodyPr>
          <a:lstStyle/>
          <a:p>
            <a:pPr marL="0" indent="0" algn="just">
              <a:buFont typeface="Arial" panose="020B0604020202020204" pitchFamily="34" charset="0"/>
              <a:buNone/>
            </a:pPr>
            <a:r>
              <a:rPr lang="it-IT" altLang="it-IT" sz="3200" b="1" u="sng"/>
              <a:t>Nostre considerazioni</a:t>
            </a:r>
            <a:r>
              <a:rPr lang="it-IT" altLang="it-IT" sz="3200"/>
              <a:t>: a seguito di una prima lettura </a:t>
            </a:r>
            <a:r>
              <a:rPr lang="it-IT" altLang="it-IT" sz="3200" b="1" u="sng"/>
              <a:t>si potrebbe pensare che sarà più difficile riuscire a dimostrare la responsabilità da titolo di dolo</a:t>
            </a:r>
            <a:r>
              <a:rPr lang="it-IT" altLang="it-IT" sz="3200"/>
              <a:t>, in quanto difficilmente un agente pubblico «vuole» cagionare un evento.</a:t>
            </a:r>
          </a:p>
          <a:p>
            <a:pPr marL="0" indent="0" algn="just">
              <a:buFont typeface="Arial" panose="020B0604020202020204" pitchFamily="34" charset="0"/>
              <a:buNone/>
            </a:pPr>
            <a:r>
              <a:rPr lang="it-IT" altLang="it-IT" sz="3200"/>
              <a:t>Occorrerà attendere le prime pronunce.</a:t>
            </a:r>
          </a:p>
          <a:p>
            <a:pPr marL="0" indent="0" algn="just">
              <a:buFont typeface="Arial" panose="020B0604020202020204" pitchFamily="34" charset="0"/>
              <a:buNone/>
            </a:pPr>
            <a:r>
              <a:rPr lang="it-IT" altLang="it-IT" sz="3200"/>
              <a:t>Innanzitutto, secondo la Cassazione penale da ultimo Sez. IV, n. 14663/2018, va ascritta al </a:t>
            </a:r>
            <a:r>
              <a:rPr lang="it-IT" altLang="it-IT" sz="3200" b="1" u="sng"/>
              <a:t>dolo eventuale</a:t>
            </a:r>
            <a:r>
              <a:rPr lang="it-IT" altLang="it-IT" sz="3200"/>
              <a:t> dell’agente la condotta quando “</a:t>
            </a:r>
            <a:r>
              <a:rPr lang="it-IT" altLang="it-IT" sz="3200" b="1" i="1" u="sng"/>
              <a:t>si sia rappresentato la significativa possibilità di verificazione dell'evento e si sia determinato ad agire comunque</a:t>
            </a:r>
            <a:r>
              <a:rPr lang="it-IT" altLang="it-IT" sz="3200" i="1"/>
              <a:t>, anche a costo di cagionarlo come sviluppo collaterale, </a:t>
            </a:r>
            <a:r>
              <a:rPr lang="it-IT" altLang="it-IT" sz="3200"/>
              <a:t>…</a:t>
            </a:r>
          </a:p>
        </p:txBody>
      </p:sp>
      <p:sp>
        <p:nvSpPr>
          <p:cNvPr id="4" name="Segnaposto numero diapositiva 3">
            <a:extLst>
              <a:ext uri="{FF2B5EF4-FFF2-40B4-BE49-F238E27FC236}">
                <a16:creationId xmlns:a16="http://schemas.microsoft.com/office/drawing/2014/main" id="{1AF98D55-E69E-3D17-9011-E936B2E3EFBC}"/>
              </a:ext>
            </a:extLst>
          </p:cNvPr>
          <p:cNvSpPr>
            <a:spLocks noGrp="1"/>
          </p:cNvSpPr>
          <p:nvPr>
            <p:ph type="sldNum" sz="quarter" idx="12"/>
          </p:nvPr>
        </p:nvSpPr>
        <p:spPr/>
        <p:txBody>
          <a:bodyPr/>
          <a:lstStyle/>
          <a:p>
            <a:pPr>
              <a:defRPr/>
            </a:pPr>
            <a:fld id="{055C9D27-7BC0-6844-BC71-E6427C32E1BB}" type="slidenum">
              <a:rPr lang="it-IT" smtClean="0"/>
              <a:pPr>
                <a:defRPr/>
              </a:pPr>
              <a:t>44</a:t>
            </a:fld>
            <a:endParaRPr lang="it-IT"/>
          </a:p>
        </p:txBody>
      </p:sp>
    </p:spTree>
  </p:cSld>
  <p:clrMapOvr>
    <a:masterClrMapping/>
  </p:clrMapOvr>
  <p:transition spd="med">
    <p:pull/>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olo 1">
            <a:extLst>
              <a:ext uri="{FF2B5EF4-FFF2-40B4-BE49-F238E27FC236}">
                <a16:creationId xmlns:a16="http://schemas.microsoft.com/office/drawing/2014/main" id="{2E394959-E1F8-ABC1-F88C-E5E294953EB2}"/>
              </a:ext>
            </a:extLst>
          </p:cNvPr>
          <p:cNvSpPr>
            <a:spLocks noGrp="1" noChangeArrowheads="1"/>
          </p:cNvSpPr>
          <p:nvPr>
            <p:ph type="title"/>
          </p:nvPr>
        </p:nvSpPr>
        <p:spPr/>
        <p:txBody>
          <a:bodyPr/>
          <a:lstStyle/>
          <a:p>
            <a:pPr algn="ctr"/>
            <a:r>
              <a:rPr lang="it-IT" altLang="it-IT"/>
              <a:t>…la riconfigurazione del dolo: commento</a:t>
            </a:r>
          </a:p>
        </p:txBody>
      </p:sp>
      <p:sp>
        <p:nvSpPr>
          <p:cNvPr id="62466" name="Segnaposto contenuto 2">
            <a:extLst>
              <a:ext uri="{FF2B5EF4-FFF2-40B4-BE49-F238E27FC236}">
                <a16:creationId xmlns:a16="http://schemas.microsoft.com/office/drawing/2014/main" id="{D692B526-B7E4-DE08-FB1A-A392BD343050}"/>
              </a:ext>
            </a:extLst>
          </p:cNvPr>
          <p:cNvSpPr>
            <a:spLocks noGrp="1" noChangeArrowheads="1"/>
          </p:cNvSpPr>
          <p:nvPr>
            <p:ph idx="1"/>
          </p:nvPr>
        </p:nvSpPr>
        <p:spPr>
          <a:xfrm>
            <a:off x="838200" y="1916113"/>
            <a:ext cx="10515600" cy="4440237"/>
          </a:xfrm>
        </p:spPr>
        <p:txBody>
          <a:bodyPr/>
          <a:lstStyle/>
          <a:p>
            <a:pPr marL="0" indent="0" algn="just">
              <a:buFont typeface="Arial" panose="020B0604020202020204" pitchFamily="34" charset="0"/>
              <a:buNone/>
            </a:pPr>
            <a:r>
              <a:rPr lang="it-IT" altLang="it-IT" sz="3200" i="1"/>
              <a:t>…ma comunque preventivamente accettato, della propria azione, in modo tale che possa concludersi che egli </a:t>
            </a:r>
            <a:r>
              <a:rPr lang="it-IT" altLang="it-IT" sz="3200" b="1" i="1" u="sng"/>
              <a:t>non si sarebbe trattenuto dal porre in essere la condotta illecita, neppure se avesse avuto contezza della sicura verificazione </a:t>
            </a:r>
            <a:r>
              <a:rPr lang="it-IT" altLang="it-IT" sz="3200" i="1"/>
              <a:t>dell'evento</a:t>
            </a:r>
            <a:r>
              <a:rPr lang="it-IT" altLang="it-IT" sz="3200"/>
              <a:t>”.</a:t>
            </a:r>
          </a:p>
          <a:p>
            <a:pPr marL="0" indent="0" algn="just">
              <a:buFont typeface="Arial" panose="020B0604020202020204" pitchFamily="34" charset="0"/>
              <a:buNone/>
            </a:pPr>
            <a:r>
              <a:rPr lang="it-IT" altLang="it-IT" sz="3200"/>
              <a:t>Dolo quindi come </a:t>
            </a:r>
            <a:r>
              <a:rPr lang="it-IT" altLang="it-IT" sz="3200" b="1" u="sng"/>
              <a:t>rappresentazione della verificazione dell’evento</a:t>
            </a:r>
            <a:r>
              <a:rPr lang="it-IT" altLang="it-IT" sz="3200"/>
              <a:t>, tuttavia rispetto ad un’</a:t>
            </a:r>
            <a:r>
              <a:rPr lang="it-IT" altLang="it-IT" sz="3200" b="1" u="sng"/>
              <a:t>azione è finalizzata a conseguire un diverso scopo</a:t>
            </a:r>
            <a:r>
              <a:rPr lang="it-IT" altLang="it-IT" sz="3200"/>
              <a:t> (o saremmo nell’ambito del dolo intenzionale)</a:t>
            </a:r>
          </a:p>
          <a:p>
            <a:pPr marL="0" indent="0" algn="just">
              <a:buFont typeface="Arial" panose="020B0604020202020204" pitchFamily="34" charset="0"/>
              <a:buNone/>
            </a:pPr>
            <a:endParaRPr lang="it-IT" altLang="it-IT" sz="3200"/>
          </a:p>
          <a:p>
            <a:pPr marL="0" indent="0" algn="just">
              <a:buFont typeface="Arial" panose="020B0604020202020204" pitchFamily="34" charset="0"/>
              <a:buNone/>
            </a:pPr>
            <a:endParaRPr lang="it-IT" altLang="it-IT"/>
          </a:p>
          <a:p>
            <a:pPr marL="0" indent="0" algn="just">
              <a:buFont typeface="Arial" panose="020B0604020202020204" pitchFamily="34" charset="0"/>
              <a:buNone/>
            </a:pPr>
            <a:endParaRPr lang="it-IT" altLang="it-IT"/>
          </a:p>
        </p:txBody>
      </p:sp>
      <p:sp>
        <p:nvSpPr>
          <p:cNvPr id="4" name="Segnaposto numero diapositiva 3">
            <a:extLst>
              <a:ext uri="{FF2B5EF4-FFF2-40B4-BE49-F238E27FC236}">
                <a16:creationId xmlns:a16="http://schemas.microsoft.com/office/drawing/2014/main" id="{60D0AF62-325E-E038-882E-9F001F174143}"/>
              </a:ext>
            </a:extLst>
          </p:cNvPr>
          <p:cNvSpPr>
            <a:spLocks noGrp="1"/>
          </p:cNvSpPr>
          <p:nvPr>
            <p:ph type="sldNum" sz="quarter" idx="12"/>
          </p:nvPr>
        </p:nvSpPr>
        <p:spPr/>
        <p:txBody>
          <a:bodyPr/>
          <a:lstStyle/>
          <a:p>
            <a:pPr>
              <a:defRPr/>
            </a:pPr>
            <a:fld id="{D5525BFA-DD6D-EF4D-8293-CCD4AB126FF7}" type="slidenum">
              <a:rPr lang="it-IT" smtClean="0"/>
              <a:pPr>
                <a:defRPr/>
              </a:pPr>
              <a:t>45</a:t>
            </a:fld>
            <a:endParaRPr lang="it-IT"/>
          </a:p>
        </p:txBody>
      </p:sp>
    </p:spTree>
  </p:cSld>
  <p:clrMapOvr>
    <a:masterClrMapping/>
  </p:clrMapOvr>
  <p:transition spd="med">
    <p:pull/>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olo 1">
            <a:extLst>
              <a:ext uri="{FF2B5EF4-FFF2-40B4-BE49-F238E27FC236}">
                <a16:creationId xmlns:a16="http://schemas.microsoft.com/office/drawing/2014/main" id="{E5444155-424A-F400-9DDE-5920AE4EB6E7}"/>
              </a:ext>
            </a:extLst>
          </p:cNvPr>
          <p:cNvSpPr>
            <a:spLocks noGrp="1" noChangeArrowheads="1"/>
          </p:cNvSpPr>
          <p:nvPr>
            <p:ph type="title"/>
          </p:nvPr>
        </p:nvSpPr>
        <p:spPr/>
        <p:txBody>
          <a:bodyPr/>
          <a:lstStyle/>
          <a:p>
            <a:pPr algn="ctr"/>
            <a:r>
              <a:rPr lang="it-IT" altLang="it-IT"/>
              <a:t>…la riconfigurazione del dolo: commento</a:t>
            </a:r>
          </a:p>
        </p:txBody>
      </p:sp>
      <p:sp>
        <p:nvSpPr>
          <p:cNvPr id="63490" name="Segnaposto contenuto 2">
            <a:extLst>
              <a:ext uri="{FF2B5EF4-FFF2-40B4-BE49-F238E27FC236}">
                <a16:creationId xmlns:a16="http://schemas.microsoft.com/office/drawing/2014/main" id="{E88680A8-A1BA-1758-ED56-DD8488CA52CC}"/>
              </a:ext>
            </a:extLst>
          </p:cNvPr>
          <p:cNvSpPr>
            <a:spLocks noGrp="1" noChangeArrowheads="1"/>
          </p:cNvSpPr>
          <p:nvPr>
            <p:ph idx="1"/>
          </p:nvPr>
        </p:nvSpPr>
        <p:spPr>
          <a:xfrm>
            <a:off x="576263" y="1916113"/>
            <a:ext cx="10777537" cy="4440237"/>
          </a:xfrm>
        </p:spPr>
        <p:txBody>
          <a:bodyPr>
            <a:normAutofit lnSpcReduction="10000"/>
          </a:bodyPr>
          <a:lstStyle/>
          <a:p>
            <a:pPr marL="0" indent="0" algn="just">
              <a:buFont typeface="Arial" panose="020B0604020202020204" pitchFamily="34" charset="0"/>
              <a:buNone/>
            </a:pPr>
            <a:r>
              <a:rPr lang="it-IT" altLang="it-IT" sz="3200" b="1" u="sng"/>
              <a:t>In questa accezione, la condotta dolosa ricomprende</a:t>
            </a:r>
            <a:r>
              <a:rPr lang="it-IT" altLang="it-IT" sz="3200"/>
              <a:t> la maggior parte delle condotte caratterizzate da </a:t>
            </a:r>
            <a:r>
              <a:rPr lang="it-IT" altLang="it-IT" sz="3200" b="1" u="sng"/>
              <a:t>cattiva  gestione</a:t>
            </a:r>
            <a:r>
              <a:rPr lang="it-IT" altLang="it-IT" sz="3200"/>
              <a:t> delle risorse pubbliche, poiché in tali casi </a:t>
            </a:r>
            <a:r>
              <a:rPr lang="it-IT" altLang="it-IT" sz="3200" b="1" u="sng"/>
              <a:t>il danno</a:t>
            </a:r>
            <a:r>
              <a:rPr lang="it-IT" altLang="it-IT" sz="3200"/>
              <a:t> all’erario, pur non costituendo il fine dell’agire, viene comunque </a:t>
            </a:r>
            <a:r>
              <a:rPr lang="it-IT" altLang="it-IT" sz="3200" b="1" u="sng"/>
              <a:t>accettato</a:t>
            </a:r>
            <a:r>
              <a:rPr lang="it-IT" altLang="it-IT" sz="3200"/>
              <a:t>.</a:t>
            </a:r>
          </a:p>
          <a:p>
            <a:pPr marL="0" indent="0" algn="just">
              <a:buFont typeface="Arial" panose="020B0604020202020204" pitchFamily="34" charset="0"/>
              <a:buNone/>
            </a:pPr>
            <a:r>
              <a:rPr lang="it-IT" altLang="it-IT" sz="3200"/>
              <a:t>In questi termini già si era espressa una giurisprudenza della Corte e una dottrina interna alla Corte: «</a:t>
            </a:r>
            <a:r>
              <a:rPr lang="it-IT" altLang="it-IT" sz="3200" i="1"/>
              <a:t>se la mera consapevolezza della violazione di un obbligo non sembra idonea ad integrare – in un sistema che intende marcare in modo significativo le differenze tra dolo o colpa – gli estremi del dolo…</a:t>
            </a:r>
          </a:p>
          <a:p>
            <a:pPr marL="0" indent="0" algn="just">
              <a:buFont typeface="Arial" panose="020B0604020202020204" pitchFamily="34" charset="0"/>
              <a:buNone/>
            </a:pPr>
            <a:endParaRPr lang="it-IT" altLang="it-IT"/>
          </a:p>
          <a:p>
            <a:pPr marL="0" indent="0" algn="just">
              <a:buFont typeface="Arial" panose="020B0604020202020204" pitchFamily="34" charset="0"/>
              <a:buNone/>
            </a:pPr>
            <a:endParaRPr lang="it-IT" altLang="it-IT"/>
          </a:p>
        </p:txBody>
      </p:sp>
      <p:sp>
        <p:nvSpPr>
          <p:cNvPr id="4" name="Segnaposto numero diapositiva 3">
            <a:extLst>
              <a:ext uri="{FF2B5EF4-FFF2-40B4-BE49-F238E27FC236}">
                <a16:creationId xmlns:a16="http://schemas.microsoft.com/office/drawing/2014/main" id="{036D2327-1437-51F2-2462-CF190D222EFA}"/>
              </a:ext>
            </a:extLst>
          </p:cNvPr>
          <p:cNvSpPr>
            <a:spLocks noGrp="1"/>
          </p:cNvSpPr>
          <p:nvPr>
            <p:ph type="sldNum" sz="quarter" idx="12"/>
          </p:nvPr>
        </p:nvSpPr>
        <p:spPr/>
        <p:txBody>
          <a:bodyPr/>
          <a:lstStyle/>
          <a:p>
            <a:pPr>
              <a:defRPr/>
            </a:pPr>
            <a:fld id="{0E6ECC34-DD2A-1040-90BD-2D354BCF5F88}" type="slidenum">
              <a:rPr lang="it-IT" smtClean="0"/>
              <a:pPr>
                <a:defRPr/>
              </a:pPr>
              <a:t>46</a:t>
            </a:fld>
            <a:endParaRPr lang="it-IT"/>
          </a:p>
        </p:txBody>
      </p:sp>
    </p:spTree>
  </p:cSld>
  <p:clrMapOvr>
    <a:masterClrMapping/>
  </p:clrMapOvr>
  <p:transition spd="med">
    <p:pull/>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olo 1">
            <a:extLst>
              <a:ext uri="{FF2B5EF4-FFF2-40B4-BE49-F238E27FC236}">
                <a16:creationId xmlns:a16="http://schemas.microsoft.com/office/drawing/2014/main" id="{D8F085B0-569F-FB50-E1D8-6AB5B529FA32}"/>
              </a:ext>
            </a:extLst>
          </p:cNvPr>
          <p:cNvSpPr>
            <a:spLocks noGrp="1" noChangeArrowheads="1"/>
          </p:cNvSpPr>
          <p:nvPr>
            <p:ph type="title"/>
          </p:nvPr>
        </p:nvSpPr>
        <p:spPr/>
        <p:txBody>
          <a:bodyPr/>
          <a:lstStyle/>
          <a:p>
            <a:pPr algn="ctr"/>
            <a:r>
              <a:rPr lang="it-IT" altLang="it-IT"/>
              <a:t>…la riconfigurazione del dolo: commento</a:t>
            </a:r>
          </a:p>
        </p:txBody>
      </p:sp>
      <p:sp>
        <p:nvSpPr>
          <p:cNvPr id="64514" name="Segnaposto contenuto 2">
            <a:extLst>
              <a:ext uri="{FF2B5EF4-FFF2-40B4-BE49-F238E27FC236}">
                <a16:creationId xmlns:a16="http://schemas.microsoft.com/office/drawing/2014/main" id="{59DA54AF-2009-47EF-DC65-3BF26FBEBEF2}"/>
              </a:ext>
            </a:extLst>
          </p:cNvPr>
          <p:cNvSpPr>
            <a:spLocks noGrp="1" noChangeArrowheads="1"/>
          </p:cNvSpPr>
          <p:nvPr>
            <p:ph idx="1"/>
          </p:nvPr>
        </p:nvSpPr>
        <p:spPr>
          <a:xfrm>
            <a:off x="838200" y="1916113"/>
            <a:ext cx="10515600" cy="4440237"/>
          </a:xfrm>
        </p:spPr>
        <p:txBody>
          <a:bodyPr/>
          <a:lstStyle/>
          <a:p>
            <a:pPr marL="0" indent="0" algn="just">
              <a:buFont typeface="Arial" panose="020B0604020202020204" pitchFamily="34" charset="0"/>
              <a:buNone/>
            </a:pPr>
            <a:r>
              <a:rPr lang="it-IT" altLang="it-IT" sz="3600" i="1"/>
              <a:t>…in una prospettiva specularmente opposta pare eccessivo… richiedere la volontà di cagionare l’evento dannoso. In guisa che parrebbe ragionevole ed equilibrato richiamare </a:t>
            </a:r>
            <a:r>
              <a:rPr lang="it-IT" altLang="it-IT" sz="3600" b="1" i="1" u="sng"/>
              <a:t>non già la volontà</a:t>
            </a:r>
            <a:r>
              <a:rPr lang="it-IT" altLang="it-IT" sz="3600" i="1"/>
              <a:t> – e, quindi, una specifica determinazione in tal senso – di cagionare l’evento dannoso, </a:t>
            </a:r>
            <a:r>
              <a:rPr lang="it-IT" altLang="it-IT" sz="3600" b="1" i="1" u="sng"/>
              <a:t>bensì la consapevolezza</a:t>
            </a:r>
            <a:r>
              <a:rPr lang="it-IT" altLang="it-IT" sz="3600" i="1"/>
              <a:t> che dalla condotta possa scaturire l’evento</a:t>
            </a:r>
            <a:r>
              <a:rPr lang="it-IT" altLang="it-IT" sz="3600"/>
              <a:t>» (Balestra L.)  </a:t>
            </a:r>
          </a:p>
          <a:p>
            <a:pPr marL="0" indent="0" algn="just">
              <a:buFont typeface="Arial" panose="020B0604020202020204" pitchFamily="34" charset="0"/>
              <a:buNone/>
            </a:pPr>
            <a:endParaRPr lang="it-IT" altLang="it-IT"/>
          </a:p>
          <a:p>
            <a:pPr marL="0" indent="0" algn="just">
              <a:buFont typeface="Arial" panose="020B0604020202020204" pitchFamily="34" charset="0"/>
              <a:buNone/>
            </a:pPr>
            <a:endParaRPr lang="it-IT" altLang="it-IT"/>
          </a:p>
          <a:p>
            <a:pPr marL="0" indent="0" algn="just">
              <a:buFont typeface="Arial" panose="020B0604020202020204" pitchFamily="34" charset="0"/>
              <a:buNone/>
            </a:pPr>
            <a:endParaRPr lang="it-IT" altLang="it-IT"/>
          </a:p>
          <a:p>
            <a:pPr marL="0" indent="0" algn="just">
              <a:buFont typeface="Arial" panose="020B0604020202020204" pitchFamily="34" charset="0"/>
              <a:buNone/>
            </a:pPr>
            <a:endParaRPr lang="it-IT" altLang="it-IT"/>
          </a:p>
        </p:txBody>
      </p:sp>
      <p:sp>
        <p:nvSpPr>
          <p:cNvPr id="4" name="Segnaposto numero diapositiva 3">
            <a:extLst>
              <a:ext uri="{FF2B5EF4-FFF2-40B4-BE49-F238E27FC236}">
                <a16:creationId xmlns:a16="http://schemas.microsoft.com/office/drawing/2014/main" id="{B5C64E52-4585-8F11-87EB-7FB039735B34}"/>
              </a:ext>
            </a:extLst>
          </p:cNvPr>
          <p:cNvSpPr>
            <a:spLocks noGrp="1"/>
          </p:cNvSpPr>
          <p:nvPr>
            <p:ph type="sldNum" sz="quarter" idx="12"/>
          </p:nvPr>
        </p:nvSpPr>
        <p:spPr/>
        <p:txBody>
          <a:bodyPr/>
          <a:lstStyle/>
          <a:p>
            <a:pPr>
              <a:defRPr/>
            </a:pPr>
            <a:fld id="{D0751408-ACAD-0F42-B739-D07F0F266C1D}" type="slidenum">
              <a:rPr lang="it-IT" smtClean="0"/>
              <a:pPr>
                <a:defRPr/>
              </a:pPr>
              <a:t>47</a:t>
            </a:fld>
            <a:endParaRPr lang="it-IT"/>
          </a:p>
        </p:txBody>
      </p:sp>
    </p:spTree>
  </p:cSld>
  <p:clrMapOvr>
    <a:masterClrMapping/>
  </p:clrMapOvr>
  <p:transition spd="med">
    <p:pull/>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olo 1">
            <a:extLst>
              <a:ext uri="{FF2B5EF4-FFF2-40B4-BE49-F238E27FC236}">
                <a16:creationId xmlns:a16="http://schemas.microsoft.com/office/drawing/2014/main" id="{0B2A397B-2817-D1A4-B5AC-667B03CBBABC}"/>
              </a:ext>
            </a:extLst>
          </p:cNvPr>
          <p:cNvSpPr>
            <a:spLocks noGrp="1" noChangeArrowheads="1"/>
          </p:cNvSpPr>
          <p:nvPr>
            <p:ph type="title"/>
          </p:nvPr>
        </p:nvSpPr>
        <p:spPr>
          <a:xfrm>
            <a:off x="287338" y="365125"/>
            <a:ext cx="11904662" cy="1989138"/>
          </a:xfrm>
        </p:spPr>
        <p:txBody>
          <a:bodyPr/>
          <a:lstStyle/>
          <a:p>
            <a:pPr algn="ctr"/>
            <a:r>
              <a:rPr lang="it-IT" altLang="it-IT" sz="5400"/>
              <a:t>…la riconfigurazione del dolo: commento</a:t>
            </a:r>
          </a:p>
        </p:txBody>
      </p:sp>
      <p:sp>
        <p:nvSpPr>
          <p:cNvPr id="65538" name="Segnaposto contenuto 2">
            <a:extLst>
              <a:ext uri="{FF2B5EF4-FFF2-40B4-BE49-F238E27FC236}">
                <a16:creationId xmlns:a16="http://schemas.microsoft.com/office/drawing/2014/main" id="{3E48CB5D-BC4D-F3D1-7EFE-058762993046}"/>
              </a:ext>
            </a:extLst>
          </p:cNvPr>
          <p:cNvSpPr>
            <a:spLocks noGrp="1" noChangeArrowheads="1"/>
          </p:cNvSpPr>
          <p:nvPr>
            <p:ph idx="1"/>
          </p:nvPr>
        </p:nvSpPr>
        <p:spPr>
          <a:xfrm>
            <a:off x="838200" y="2557463"/>
            <a:ext cx="10515600" cy="3798887"/>
          </a:xfrm>
        </p:spPr>
        <p:txBody>
          <a:bodyPr/>
          <a:lstStyle/>
          <a:p>
            <a:pPr marL="0" indent="0" algn="just">
              <a:buFont typeface="Arial" panose="020B0604020202020204" pitchFamily="34" charset="0"/>
              <a:buNone/>
            </a:pPr>
            <a:r>
              <a:rPr lang="it-IT" altLang="it-IT" sz="4000"/>
              <a:t>Avrà anche un rilievo, in alcuni casi, la valutazione dei confini tra dolo eventuale e colpa cosciente; ricordiamo, per completezza, infatti, la </a:t>
            </a:r>
            <a:r>
              <a:rPr lang="it-IT" altLang="it-IT" sz="4000" b="1" u="sng"/>
              <a:t>Cassazione </a:t>
            </a:r>
            <a:r>
              <a:rPr lang="it-IT" altLang="it-IT" sz="4000"/>
              <a:t>secondo la quale rientra nella </a:t>
            </a:r>
            <a:r>
              <a:rPr lang="it-IT" altLang="it-IT" sz="4000" b="1" u="sng"/>
              <a:t>colpa cosciente il grave azzardo nel compiere la condotta</a:t>
            </a:r>
            <a:r>
              <a:rPr lang="it-IT" altLang="it-IT" sz="4000"/>
              <a:t>.</a:t>
            </a:r>
          </a:p>
          <a:p>
            <a:pPr marL="0" indent="0" algn="just">
              <a:buFont typeface="Arial" panose="020B0604020202020204" pitchFamily="34" charset="0"/>
              <a:buNone/>
            </a:pPr>
            <a:r>
              <a:rPr lang="it-IT" altLang="it-IT" sz="4000" b="1" u="sng"/>
              <a:t>Differenza tra dolo eventuale e colpa cosciente…</a:t>
            </a:r>
          </a:p>
          <a:p>
            <a:pPr marL="0" indent="0" algn="just">
              <a:buFont typeface="Arial" panose="020B0604020202020204" pitchFamily="34" charset="0"/>
              <a:buNone/>
            </a:pPr>
            <a:endParaRPr lang="it-IT" altLang="it-IT"/>
          </a:p>
          <a:p>
            <a:pPr marL="0" indent="0" algn="just">
              <a:buFont typeface="Arial" panose="020B0604020202020204" pitchFamily="34" charset="0"/>
              <a:buNone/>
            </a:pPr>
            <a:endParaRPr lang="it-IT" altLang="it-IT"/>
          </a:p>
        </p:txBody>
      </p:sp>
      <p:sp>
        <p:nvSpPr>
          <p:cNvPr id="4" name="Segnaposto numero diapositiva 3">
            <a:extLst>
              <a:ext uri="{FF2B5EF4-FFF2-40B4-BE49-F238E27FC236}">
                <a16:creationId xmlns:a16="http://schemas.microsoft.com/office/drawing/2014/main" id="{DDBB091E-3E0D-0B6B-0D47-088AF80AD804}"/>
              </a:ext>
            </a:extLst>
          </p:cNvPr>
          <p:cNvSpPr>
            <a:spLocks noGrp="1"/>
          </p:cNvSpPr>
          <p:nvPr>
            <p:ph type="sldNum" sz="quarter" idx="12"/>
          </p:nvPr>
        </p:nvSpPr>
        <p:spPr/>
        <p:txBody>
          <a:bodyPr/>
          <a:lstStyle/>
          <a:p>
            <a:pPr>
              <a:defRPr/>
            </a:pPr>
            <a:fld id="{4EA2D12B-BCA6-614B-A909-B9F5A3941ECB}" type="slidenum">
              <a:rPr lang="it-IT" smtClean="0"/>
              <a:pPr>
                <a:defRPr/>
              </a:pPr>
              <a:t>48</a:t>
            </a:fld>
            <a:endParaRPr lang="it-IT"/>
          </a:p>
        </p:txBody>
      </p:sp>
    </p:spTree>
  </p:cSld>
  <p:clrMapOvr>
    <a:masterClrMapping/>
  </p:clrMapOvr>
  <p:transition spd="med">
    <p:pull/>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olo 1">
            <a:extLst>
              <a:ext uri="{FF2B5EF4-FFF2-40B4-BE49-F238E27FC236}">
                <a16:creationId xmlns:a16="http://schemas.microsoft.com/office/drawing/2014/main" id="{634C8FD9-99FE-BC0F-6CA4-6EEEF4FD9F65}"/>
              </a:ext>
            </a:extLst>
          </p:cNvPr>
          <p:cNvSpPr>
            <a:spLocks noGrp="1" noChangeArrowheads="1"/>
          </p:cNvSpPr>
          <p:nvPr>
            <p:ph type="title"/>
          </p:nvPr>
        </p:nvSpPr>
        <p:spPr/>
        <p:txBody>
          <a:bodyPr/>
          <a:lstStyle/>
          <a:p>
            <a:pPr algn="ctr"/>
            <a:r>
              <a:rPr lang="it-IT" altLang="it-IT"/>
              <a:t>3- La temporanea limitazione della resp. alle condotte dolose (c.d. «scudo erariale»)</a:t>
            </a:r>
          </a:p>
        </p:txBody>
      </p:sp>
      <p:sp>
        <p:nvSpPr>
          <p:cNvPr id="68610" name="Segnaposto contenuto 2">
            <a:extLst>
              <a:ext uri="{FF2B5EF4-FFF2-40B4-BE49-F238E27FC236}">
                <a16:creationId xmlns:a16="http://schemas.microsoft.com/office/drawing/2014/main" id="{1BDDCFEF-9C8E-8796-FAB9-9C98B7B43173}"/>
              </a:ext>
            </a:extLst>
          </p:cNvPr>
          <p:cNvSpPr>
            <a:spLocks noGrp="1" noChangeArrowheads="1"/>
          </p:cNvSpPr>
          <p:nvPr>
            <p:ph idx="1"/>
          </p:nvPr>
        </p:nvSpPr>
        <p:spPr>
          <a:xfrm>
            <a:off x="838200" y="2030413"/>
            <a:ext cx="10515600" cy="4146550"/>
          </a:xfrm>
        </p:spPr>
        <p:txBody>
          <a:bodyPr>
            <a:normAutofit fontScale="92500" lnSpcReduction="10000"/>
          </a:bodyPr>
          <a:lstStyle/>
          <a:p>
            <a:pPr marL="0" indent="0" algn="just">
              <a:buFont typeface="Arial" panose="020B0604020202020204" pitchFamily="34" charset="0"/>
              <a:buNone/>
            </a:pPr>
            <a:r>
              <a:rPr lang="it-IT" altLang="it-IT" b="1" u="sng" dirty="0"/>
              <a:t>L’art. 21 del </a:t>
            </a:r>
            <a:r>
              <a:rPr lang="it-IT" altLang="it-IT" b="1" u="sng" dirty="0" err="1"/>
              <a:t>d.l.</a:t>
            </a:r>
            <a:r>
              <a:rPr lang="it-IT" altLang="it-IT" b="1" u="sng" dirty="0"/>
              <a:t> semplificazioni</a:t>
            </a:r>
            <a:r>
              <a:rPr lang="it-IT" altLang="it-IT" dirty="0"/>
              <a:t>, dopo avere al primo comma riconfigurato il dolo, al secondo comma stabilisce che: «</a:t>
            </a:r>
            <a:r>
              <a:rPr lang="it-IT" altLang="it-IT" b="1" u="sng" dirty="0"/>
              <a:t>Limitatamente ai fatti commessi dalla data di entrata in vigore del presente decreto e fino al 31 dicembre 2023</a:t>
            </a:r>
            <a:r>
              <a:rPr lang="it-IT" altLang="it-IT" dirty="0"/>
              <a:t> (termine così fissato dal piano nazionale di ripresa e resilienza), la </a:t>
            </a:r>
            <a:r>
              <a:rPr lang="it-IT" altLang="it-IT" b="1" u="sng" dirty="0"/>
              <a:t>responsabilità</a:t>
            </a:r>
            <a:r>
              <a:rPr lang="it-IT" altLang="it-IT" dirty="0"/>
              <a:t> dei soggetti sottoposti alla giurisdizione della Corte dei conti in materia di contabilità pubblica per l’azione di responsabilità di cui all’articolo 1 della legge 14 gennaio 1994, n. 20, è </a:t>
            </a:r>
            <a:r>
              <a:rPr lang="it-IT" altLang="it-IT" b="1" u="sng" dirty="0"/>
              <a:t>limitata ai casi in cui la produzione del danno conseguente alla condotta del soggetto agente è da lui dolosamente voluta</a:t>
            </a:r>
            <a:r>
              <a:rPr lang="it-IT" altLang="it-IT" dirty="0"/>
              <a:t>. </a:t>
            </a:r>
            <a:r>
              <a:rPr lang="it-IT" altLang="it-IT" b="1" u="sng" dirty="0"/>
              <a:t>La limitazione</a:t>
            </a:r>
            <a:r>
              <a:rPr lang="it-IT" altLang="it-IT" dirty="0"/>
              <a:t> di responsabilità prevista dal primo periodo </a:t>
            </a:r>
            <a:r>
              <a:rPr lang="it-IT" altLang="it-IT" b="1" u="sng" dirty="0"/>
              <a:t>non si applica per i danni cagionati da omissione o inerzia</a:t>
            </a:r>
            <a:r>
              <a:rPr lang="it-IT" altLang="it-IT" dirty="0"/>
              <a:t> del soggetto agente».</a:t>
            </a:r>
          </a:p>
          <a:p>
            <a:pPr marL="0" indent="0" algn="just">
              <a:buFont typeface="Arial" panose="020B0604020202020204" pitchFamily="34" charset="0"/>
              <a:buNone/>
            </a:pPr>
            <a:r>
              <a:rPr lang="it-IT" altLang="it-IT" b="1" u="sng" dirty="0"/>
              <a:t>COME CIO’ INCIDE SUGLI OBBLIGHI DI DENUNCIA?</a:t>
            </a:r>
          </a:p>
        </p:txBody>
      </p:sp>
      <p:sp>
        <p:nvSpPr>
          <p:cNvPr id="4" name="Segnaposto numero diapositiva 3">
            <a:extLst>
              <a:ext uri="{FF2B5EF4-FFF2-40B4-BE49-F238E27FC236}">
                <a16:creationId xmlns:a16="http://schemas.microsoft.com/office/drawing/2014/main" id="{AB4D57E4-72B5-0CE5-DFF9-A7FA7FEA863F}"/>
              </a:ext>
            </a:extLst>
          </p:cNvPr>
          <p:cNvSpPr>
            <a:spLocks noGrp="1"/>
          </p:cNvSpPr>
          <p:nvPr>
            <p:ph type="sldNum" sz="quarter" idx="12"/>
          </p:nvPr>
        </p:nvSpPr>
        <p:spPr/>
        <p:txBody>
          <a:bodyPr/>
          <a:lstStyle/>
          <a:p>
            <a:pPr>
              <a:defRPr/>
            </a:pPr>
            <a:fld id="{352762B4-FADC-FE4F-920A-8A6AC99FF6AC}" type="slidenum">
              <a:rPr lang="it-IT" smtClean="0"/>
              <a:pPr>
                <a:defRPr/>
              </a:pPr>
              <a:t>49</a:t>
            </a:fld>
            <a:endParaRPr lang="it-IT"/>
          </a:p>
        </p:txBody>
      </p:sp>
    </p:spTree>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2A69E3-40AE-4585-BFB5-4CCA4AB393A8}"/>
              </a:ext>
            </a:extLst>
          </p:cNvPr>
          <p:cNvSpPr>
            <a:spLocks noGrp="1"/>
          </p:cNvSpPr>
          <p:nvPr>
            <p:ph type="title"/>
          </p:nvPr>
        </p:nvSpPr>
        <p:spPr/>
        <p:txBody>
          <a:bodyPr>
            <a:normAutofit/>
          </a:bodyPr>
          <a:lstStyle/>
          <a:p>
            <a:pPr algn="ctr"/>
            <a:r>
              <a:rPr lang="it-IT" altLang="it-IT" sz="5400" dirty="0"/>
              <a:t>…resp. civile per danni all’ente locale</a:t>
            </a:r>
          </a:p>
        </p:txBody>
      </p:sp>
      <p:sp>
        <p:nvSpPr>
          <p:cNvPr id="3" name="Segnaposto contenuto 2">
            <a:extLst>
              <a:ext uri="{FF2B5EF4-FFF2-40B4-BE49-F238E27FC236}">
                <a16:creationId xmlns:a16="http://schemas.microsoft.com/office/drawing/2014/main" id="{46647E32-0CF5-41FE-960F-F99426C56533}"/>
              </a:ext>
            </a:extLst>
          </p:cNvPr>
          <p:cNvSpPr>
            <a:spLocks noGrp="1"/>
          </p:cNvSpPr>
          <p:nvPr>
            <p:ph idx="1"/>
          </p:nvPr>
        </p:nvSpPr>
        <p:spPr>
          <a:xfrm>
            <a:off x="838199" y="1916113"/>
            <a:ext cx="10515599" cy="4210050"/>
          </a:xfrm>
        </p:spPr>
        <p:txBody>
          <a:bodyPr>
            <a:normAutofit/>
          </a:bodyPr>
          <a:lstStyle/>
          <a:p>
            <a:pPr marL="0" indent="0" algn="just">
              <a:buNone/>
            </a:pPr>
            <a:r>
              <a:rPr lang="it-IT" altLang="it-IT" sz="4000" dirty="0"/>
              <a:t>In realtà, </a:t>
            </a:r>
            <a:r>
              <a:rPr lang="it-IT" altLang="it-IT" sz="4000" b="1" u="sng" dirty="0"/>
              <a:t>più semplicemente l’ente locale potrebbe denunciare il comportamento del revisore alla Corte dei conti</a:t>
            </a:r>
            <a:r>
              <a:rPr lang="it-IT" altLang="it-IT" sz="4000" dirty="0"/>
              <a:t>, anche in considerazione della circostanza che l’importo della condanna conseguente a giudizio contabile viene versato in favore dell’ente pubblico danneggiato.</a:t>
            </a:r>
          </a:p>
        </p:txBody>
      </p:sp>
      <p:sp>
        <p:nvSpPr>
          <p:cNvPr id="4" name="Segnaposto piè di pagina 3">
            <a:extLst>
              <a:ext uri="{FF2B5EF4-FFF2-40B4-BE49-F238E27FC236}">
                <a16:creationId xmlns:a16="http://schemas.microsoft.com/office/drawing/2014/main" id="{31FA34A2-CEE0-4B80-81EF-2CB440B55661}"/>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0D576873-2966-40F0-B90B-D47E88AF56B3}"/>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CF988BC7-F5A6-490E-9B03-7FFB5352F534}" type="slidenum">
              <a:rPr lang="it-IT" altLang="it-IT" i="0"/>
              <a:pPr eaLnBrk="1" hangingPunct="1"/>
              <a:t>5</a:t>
            </a:fld>
            <a:endParaRPr lang="it-IT" altLang="it-IT" i="0"/>
          </a:p>
        </p:txBody>
      </p:sp>
    </p:spTree>
  </p:cSld>
  <p:clrMapOvr>
    <a:masterClrMapping/>
  </p:clrMapOvr>
  <p:transition spd="med">
    <p:pull/>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A812CB-5500-4EC3-9D99-65BA16E61538}"/>
              </a:ext>
            </a:extLst>
          </p:cNvPr>
          <p:cNvSpPr>
            <a:spLocks noGrp="1"/>
          </p:cNvSpPr>
          <p:nvPr>
            <p:ph type="title"/>
          </p:nvPr>
        </p:nvSpPr>
        <p:spPr>
          <a:xfrm>
            <a:off x="838200" y="365125"/>
            <a:ext cx="10515600" cy="5845175"/>
          </a:xfrm>
        </p:spPr>
        <p:txBody>
          <a:bodyPr>
            <a:noAutofit/>
          </a:bodyPr>
          <a:lstStyle/>
          <a:p>
            <a:pPr algn="ctr"/>
            <a:r>
              <a:rPr lang="it-IT" sz="5400" dirty="0"/>
              <a:t>PRESCRIZIONE E OMESSA DENUNCIA DEL DANNO</a:t>
            </a:r>
          </a:p>
        </p:txBody>
      </p:sp>
      <p:sp>
        <p:nvSpPr>
          <p:cNvPr id="3" name="Segnaposto numero diapositiva 2">
            <a:extLst>
              <a:ext uri="{FF2B5EF4-FFF2-40B4-BE49-F238E27FC236}">
                <a16:creationId xmlns:a16="http://schemas.microsoft.com/office/drawing/2014/main" id="{A0531B59-B911-419A-B197-2C20F22681E0}"/>
              </a:ext>
            </a:extLst>
          </p:cNvPr>
          <p:cNvSpPr>
            <a:spLocks noGrp="1"/>
          </p:cNvSpPr>
          <p:nvPr>
            <p:ph type="sldNum" sz="quarter" idx="12"/>
          </p:nvPr>
        </p:nvSpPr>
        <p:spPr/>
        <p:txBody>
          <a:bodyPr/>
          <a:lstStyle/>
          <a:p>
            <a:fld id="{1E896063-653B-B446-A45D-A6AE5A996AE7}" type="slidenum">
              <a:rPr lang="it-IT" smtClean="0"/>
              <a:t>50</a:t>
            </a:fld>
            <a:endParaRPr lang="it-IT"/>
          </a:p>
        </p:txBody>
      </p:sp>
    </p:spTree>
    <p:extLst>
      <p:ext uri="{BB962C8B-B14F-4D97-AF65-F5344CB8AC3E}">
        <p14:creationId xmlns:p14="http://schemas.microsoft.com/office/powerpoint/2010/main" val="2860571592"/>
      </p:ext>
    </p:extLst>
  </p:cSld>
  <p:clrMapOvr>
    <a:masterClrMapping/>
  </p:clrMapOvr>
  <p:transition spd="med">
    <p:pull/>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0"/>
            <a:ext cx="8229600" cy="1417638"/>
          </a:xfrm>
        </p:spPr>
        <p:txBody>
          <a:bodyPr/>
          <a:lstStyle/>
          <a:p>
            <a:br>
              <a:rPr lang="it-IT" altLang="it-IT" sz="4800" dirty="0"/>
            </a:br>
            <a:r>
              <a:rPr lang="it-IT" altLang="it-IT" sz="4800" dirty="0"/>
              <a:t>Prescrizione: </a:t>
            </a:r>
            <a:r>
              <a:rPr lang="it-IT" altLang="it-IT" sz="4800" dirty="0" err="1"/>
              <a:t>dies</a:t>
            </a:r>
            <a:r>
              <a:rPr lang="it-IT" altLang="it-IT" sz="4800" dirty="0"/>
              <a:t> a quo</a:t>
            </a:r>
          </a:p>
        </p:txBody>
      </p:sp>
      <p:sp>
        <p:nvSpPr>
          <p:cNvPr id="3" name="Segnaposto contenuto 2"/>
          <p:cNvSpPr>
            <a:spLocks noGrp="1"/>
          </p:cNvSpPr>
          <p:nvPr>
            <p:ph idx="1"/>
          </p:nvPr>
        </p:nvSpPr>
        <p:spPr>
          <a:xfrm>
            <a:off x="779489" y="1773239"/>
            <a:ext cx="9431311" cy="4352925"/>
          </a:xfrm>
        </p:spPr>
        <p:txBody>
          <a:bodyPr>
            <a:normAutofit/>
          </a:bodyPr>
          <a:lstStyle/>
          <a:p>
            <a:pPr marL="0" indent="0" algn="just">
              <a:buNone/>
            </a:pPr>
            <a:r>
              <a:rPr lang="it-IT" altLang="it-IT" sz="3600" dirty="0"/>
              <a:t>Il diritto al risarcimento del danno si prescrive in </a:t>
            </a:r>
            <a:r>
              <a:rPr lang="it-IT" altLang="it-IT" sz="3600" b="1" u="sng" dirty="0"/>
              <a:t>cinque anni dalla data in cui si è verificato il fatto dannoso</a:t>
            </a:r>
            <a:r>
              <a:rPr lang="it-IT" altLang="it-IT" sz="3600" dirty="0"/>
              <a:t>, nozione che ricomprende non solo l’azione illecita, ma anche l’effetto lesivo (l’evento). </a:t>
            </a:r>
          </a:p>
          <a:p>
            <a:pPr marL="0" indent="0" algn="just">
              <a:buNone/>
            </a:pPr>
            <a:r>
              <a:rPr lang="it-IT" altLang="it-IT" sz="3600" dirty="0"/>
              <a:t>I 5 anni in caso di </a:t>
            </a:r>
            <a:r>
              <a:rPr lang="it-IT" altLang="it-IT" sz="3600" b="1" u="sng" dirty="0"/>
              <a:t>occultamento doloso</a:t>
            </a:r>
            <a:r>
              <a:rPr lang="it-IT" altLang="it-IT" sz="3600" b="1" dirty="0"/>
              <a:t> </a:t>
            </a:r>
            <a:r>
              <a:rPr lang="it-IT" altLang="it-IT" sz="3600" dirty="0"/>
              <a:t>del danno, decorrono dalla data della sua </a:t>
            </a:r>
            <a:r>
              <a:rPr lang="it-IT" altLang="it-IT" sz="3600" b="1" u="sng" dirty="0"/>
              <a:t>scoper</a:t>
            </a:r>
            <a:r>
              <a:rPr lang="it-IT" altLang="it-IT" sz="3600" u="sng" dirty="0"/>
              <a:t>ta.</a:t>
            </a:r>
            <a:endParaRPr lang="it-IT" altLang="it-IT" sz="3600" dirty="0"/>
          </a:p>
        </p:txBody>
      </p:sp>
      <p:sp>
        <p:nvSpPr>
          <p:cNvPr id="4" name="Segnaposto numero diapositiva 3"/>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eaLnBrk="0" hangingPunct="0">
              <a:defRPr sz="1400" i="1">
                <a:solidFill>
                  <a:schemeClr val="tx1"/>
                </a:solidFill>
                <a:latin typeface="Arial" charset="0"/>
                <a:ea typeface="ＭＳ Ｐゴシック" charset="-128"/>
              </a:defRPr>
            </a:lvl1pPr>
            <a:lvl2pPr marL="742950" indent="-285750" eaLnBrk="0" hangingPunct="0">
              <a:defRPr sz="1400" i="1">
                <a:solidFill>
                  <a:schemeClr val="tx1"/>
                </a:solidFill>
                <a:latin typeface="Arial" charset="0"/>
                <a:ea typeface="ＭＳ Ｐゴシック" charset="-128"/>
              </a:defRPr>
            </a:lvl2pPr>
            <a:lvl3pPr marL="1143000" indent="-228600" eaLnBrk="0" hangingPunct="0">
              <a:defRPr sz="1400" i="1">
                <a:solidFill>
                  <a:schemeClr val="tx1"/>
                </a:solidFill>
                <a:latin typeface="Arial" charset="0"/>
                <a:ea typeface="ＭＳ Ｐゴシック" charset="-128"/>
              </a:defRPr>
            </a:lvl3pPr>
            <a:lvl4pPr marL="1600200" indent="-228600" eaLnBrk="0" hangingPunct="0">
              <a:defRPr sz="1400" i="1">
                <a:solidFill>
                  <a:schemeClr val="tx1"/>
                </a:solidFill>
                <a:latin typeface="Arial" charset="0"/>
                <a:ea typeface="ＭＳ Ｐゴシック" charset="-128"/>
              </a:defRPr>
            </a:lvl4pPr>
            <a:lvl5pPr marL="2057400" indent="-228600" eaLnBrk="0" hangingPunct="0">
              <a:defRPr sz="1400" i="1">
                <a:solidFill>
                  <a:schemeClr val="tx1"/>
                </a:solidFill>
                <a:latin typeface="Arial" charset="0"/>
                <a:ea typeface="ＭＳ Ｐゴシック" charset="-128"/>
              </a:defRPr>
            </a:lvl5pPr>
            <a:lvl6pPr marL="2514600" indent="-228600" eaLnBrk="0" fontAlgn="base" hangingPunct="0">
              <a:spcBef>
                <a:spcPct val="0"/>
              </a:spcBef>
              <a:spcAft>
                <a:spcPct val="0"/>
              </a:spcAft>
              <a:defRPr sz="1400" i="1">
                <a:solidFill>
                  <a:schemeClr val="tx1"/>
                </a:solidFill>
                <a:latin typeface="Arial" charset="0"/>
                <a:ea typeface="ＭＳ Ｐゴシック" charset="-128"/>
              </a:defRPr>
            </a:lvl6pPr>
            <a:lvl7pPr marL="2971800" indent="-228600" eaLnBrk="0" fontAlgn="base" hangingPunct="0">
              <a:spcBef>
                <a:spcPct val="0"/>
              </a:spcBef>
              <a:spcAft>
                <a:spcPct val="0"/>
              </a:spcAft>
              <a:defRPr sz="1400" i="1">
                <a:solidFill>
                  <a:schemeClr val="tx1"/>
                </a:solidFill>
                <a:latin typeface="Arial" charset="0"/>
                <a:ea typeface="ＭＳ Ｐゴシック" charset="-128"/>
              </a:defRPr>
            </a:lvl7pPr>
            <a:lvl8pPr marL="3429000" indent="-228600" eaLnBrk="0" fontAlgn="base" hangingPunct="0">
              <a:spcBef>
                <a:spcPct val="0"/>
              </a:spcBef>
              <a:spcAft>
                <a:spcPct val="0"/>
              </a:spcAft>
              <a:defRPr sz="1400" i="1">
                <a:solidFill>
                  <a:schemeClr val="tx1"/>
                </a:solidFill>
                <a:latin typeface="Arial" charset="0"/>
                <a:ea typeface="ＭＳ Ｐゴシック" charset="-128"/>
              </a:defRPr>
            </a:lvl8pPr>
            <a:lvl9pPr marL="3886200" indent="-228600" eaLnBrk="0" fontAlgn="base" hangingPunct="0">
              <a:spcBef>
                <a:spcPct val="0"/>
              </a:spcBef>
              <a:spcAft>
                <a:spcPct val="0"/>
              </a:spcAft>
              <a:defRPr sz="1400" i="1">
                <a:solidFill>
                  <a:schemeClr val="tx1"/>
                </a:solidFill>
                <a:latin typeface="Arial" charset="0"/>
                <a:ea typeface="ＭＳ Ｐゴシック" charset="-128"/>
              </a:defRPr>
            </a:lvl9pPr>
          </a:lstStyle>
          <a:p>
            <a:pPr eaLnBrk="1" hangingPunct="1"/>
            <a:fld id="{70D687FB-5BC4-284A-9A38-32BA7D6622C8}" type="slidenum">
              <a:rPr lang="it-IT" altLang="it-IT" i="0"/>
              <a:pPr eaLnBrk="1" hangingPunct="1"/>
              <a:t>51</a:t>
            </a:fld>
            <a:endParaRPr lang="it-IT" altLang="it-IT" i="0"/>
          </a:p>
        </p:txBody>
      </p:sp>
    </p:spTree>
    <p:extLst>
      <p:ext uri="{BB962C8B-B14F-4D97-AF65-F5344CB8AC3E}">
        <p14:creationId xmlns:p14="http://schemas.microsoft.com/office/powerpoint/2010/main" val="963439795"/>
      </p:ext>
    </p:extLst>
  </p:cSld>
  <p:clrMapOvr>
    <a:masterClrMapping/>
  </p:clrMapOvr>
  <p:transition spd="med">
    <p:pull/>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5ADD45-3C7F-41CF-AEB2-84BCCB73969E}"/>
              </a:ext>
            </a:extLst>
          </p:cNvPr>
          <p:cNvSpPr>
            <a:spLocks noGrp="1"/>
          </p:cNvSpPr>
          <p:nvPr>
            <p:ph type="title"/>
          </p:nvPr>
        </p:nvSpPr>
        <p:spPr/>
        <p:txBody>
          <a:bodyPr>
            <a:normAutofit fontScale="90000"/>
          </a:bodyPr>
          <a:lstStyle/>
          <a:p>
            <a:r>
              <a:rPr lang="it-IT" altLang="it-IT" sz="5400" dirty="0"/>
              <a:t>Fondamento degli obblighi di denuncia…</a:t>
            </a:r>
          </a:p>
        </p:txBody>
      </p:sp>
      <p:sp>
        <p:nvSpPr>
          <p:cNvPr id="3" name="Segnaposto contenuto 2">
            <a:extLst>
              <a:ext uri="{FF2B5EF4-FFF2-40B4-BE49-F238E27FC236}">
                <a16:creationId xmlns:a16="http://schemas.microsoft.com/office/drawing/2014/main" id="{AC540C96-D085-430F-A88F-006EB9886D43}"/>
              </a:ext>
            </a:extLst>
          </p:cNvPr>
          <p:cNvSpPr>
            <a:spLocks noGrp="1"/>
          </p:cNvSpPr>
          <p:nvPr>
            <p:ph idx="1"/>
          </p:nvPr>
        </p:nvSpPr>
        <p:spPr>
          <a:xfrm>
            <a:off x="838199" y="1844675"/>
            <a:ext cx="10158663" cy="4281488"/>
          </a:xfrm>
        </p:spPr>
        <p:txBody>
          <a:bodyPr>
            <a:noAutofit/>
          </a:bodyPr>
          <a:lstStyle/>
          <a:p>
            <a:pPr algn="just"/>
            <a:r>
              <a:rPr lang="it-IT" altLang="it-IT" sz="4000" dirty="0"/>
              <a:t>Il fondamento degli obblighi di denuncia si rinviene nell’art. 239, comma 1, lett. e, del </a:t>
            </a:r>
            <a:r>
              <a:rPr lang="it-IT" altLang="it-IT" sz="4000" b="1" u="sng" dirty="0" err="1"/>
              <a:t>tuel</a:t>
            </a:r>
            <a:r>
              <a:rPr lang="it-IT" altLang="it-IT" sz="4000" dirty="0"/>
              <a:t>, secondo il quale l’organo di revisione “</a:t>
            </a:r>
            <a:r>
              <a:rPr lang="it-IT" altLang="ja-JP" sz="4000" i="1" dirty="0"/>
              <a:t>riferisce all</a:t>
            </a:r>
            <a:r>
              <a:rPr lang="it-IT" altLang="it-IT" sz="4000" i="1" dirty="0"/>
              <a:t>’</a:t>
            </a:r>
            <a:r>
              <a:rPr lang="it-IT" altLang="ja-JP" sz="4000" i="1" dirty="0"/>
              <a:t>organo consiliare su gravi irregolarità di gestione, con contestuale </a:t>
            </a:r>
            <a:r>
              <a:rPr lang="it-IT" altLang="ja-JP" sz="4000" b="1" i="1" u="sng" dirty="0"/>
              <a:t>denuncia ai competenti organi giurisdizionali</a:t>
            </a:r>
            <a:r>
              <a:rPr lang="it-IT" altLang="ja-JP" sz="4000" b="1" i="1" dirty="0"/>
              <a:t> </a:t>
            </a:r>
            <a:r>
              <a:rPr lang="it-IT" altLang="ja-JP" sz="4000" i="1" dirty="0"/>
              <a:t>ove si configurino ipotesi di responsabilità</a:t>
            </a:r>
            <a:r>
              <a:rPr lang="it-IT" altLang="it-IT" sz="4000" dirty="0"/>
              <a:t>”</a:t>
            </a:r>
          </a:p>
        </p:txBody>
      </p:sp>
      <p:sp>
        <p:nvSpPr>
          <p:cNvPr id="4" name="Segnaposto numero diapositiva 3">
            <a:extLst>
              <a:ext uri="{FF2B5EF4-FFF2-40B4-BE49-F238E27FC236}">
                <a16:creationId xmlns:a16="http://schemas.microsoft.com/office/drawing/2014/main" id="{8DF529A6-B47C-42EE-B326-E9F1D9A534B6}"/>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fld id="{7D4D1DC9-3DAE-41F9-A490-018436ABEFA7}" type="slidenum">
              <a:rPr lang="it-IT" altLang="it-IT" i="0"/>
              <a:pPr eaLnBrk="1" hangingPunct="1"/>
              <a:t>52</a:t>
            </a:fld>
            <a:endParaRPr lang="it-IT" altLang="it-IT" i="0"/>
          </a:p>
        </p:txBody>
      </p:sp>
      <p:sp>
        <p:nvSpPr>
          <p:cNvPr id="5" name="Segnaposto piè di pagina 4">
            <a:extLst>
              <a:ext uri="{FF2B5EF4-FFF2-40B4-BE49-F238E27FC236}">
                <a16:creationId xmlns:a16="http://schemas.microsoft.com/office/drawing/2014/main" id="{99C1B474-0F6E-4379-B146-D943C4511CA2}"/>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093F96-D1CF-427B-852F-417BD611F0B6}"/>
              </a:ext>
            </a:extLst>
          </p:cNvPr>
          <p:cNvSpPr>
            <a:spLocks noGrp="1"/>
          </p:cNvSpPr>
          <p:nvPr>
            <p:ph type="title"/>
          </p:nvPr>
        </p:nvSpPr>
        <p:spPr/>
        <p:txBody>
          <a:bodyPr>
            <a:normAutofit/>
          </a:bodyPr>
          <a:lstStyle/>
          <a:p>
            <a:pPr algn="ctr"/>
            <a:r>
              <a:rPr lang="it-IT" altLang="it-IT" sz="6000" dirty="0"/>
              <a:t>…denuncia alle Procure …</a:t>
            </a:r>
          </a:p>
        </p:txBody>
      </p:sp>
      <p:sp>
        <p:nvSpPr>
          <p:cNvPr id="3" name="Segnaposto contenuto 2">
            <a:extLst>
              <a:ext uri="{FF2B5EF4-FFF2-40B4-BE49-F238E27FC236}">
                <a16:creationId xmlns:a16="http://schemas.microsoft.com/office/drawing/2014/main" id="{6843111E-4F7B-424D-8EEA-2CD2A1A9DCD6}"/>
              </a:ext>
            </a:extLst>
          </p:cNvPr>
          <p:cNvSpPr>
            <a:spLocks noGrp="1"/>
          </p:cNvSpPr>
          <p:nvPr>
            <p:ph idx="1"/>
          </p:nvPr>
        </p:nvSpPr>
        <p:spPr>
          <a:xfrm>
            <a:off x="838199" y="1844675"/>
            <a:ext cx="10515599" cy="4281488"/>
          </a:xfrm>
        </p:spPr>
        <p:txBody>
          <a:bodyPr>
            <a:normAutofit/>
          </a:bodyPr>
          <a:lstStyle/>
          <a:p>
            <a:pPr algn="just"/>
            <a:r>
              <a:rPr lang="it-IT" altLang="it-IT" sz="4400" dirty="0"/>
              <a:t>In presenza di un’ipotesi di </a:t>
            </a:r>
            <a:r>
              <a:rPr lang="it-IT" altLang="it-IT" sz="4400" b="1" u="sng" dirty="0"/>
              <a:t>reato</a:t>
            </a:r>
            <a:r>
              <a:rPr lang="it-IT" altLang="it-IT" sz="4400" dirty="0"/>
              <a:t>, la denuncia deve essere effettuata alla Procura penale</a:t>
            </a:r>
          </a:p>
          <a:p>
            <a:pPr algn="just"/>
            <a:r>
              <a:rPr lang="it-IT" altLang="it-IT" sz="4400" dirty="0"/>
              <a:t>Se un’ipotesi configura </a:t>
            </a:r>
            <a:r>
              <a:rPr lang="it-IT" altLang="it-IT" sz="4400" b="1" u="sng" dirty="0"/>
              <a:t>sia reato che illecito contabile</a:t>
            </a:r>
            <a:r>
              <a:rPr lang="it-IT" altLang="it-IT" sz="4400" dirty="0"/>
              <a:t>, la denuncia deve essere inoltrata ad entrambe le Procure</a:t>
            </a:r>
          </a:p>
        </p:txBody>
      </p:sp>
      <p:sp>
        <p:nvSpPr>
          <p:cNvPr id="4" name="Segnaposto numero diapositiva 3">
            <a:extLst>
              <a:ext uri="{FF2B5EF4-FFF2-40B4-BE49-F238E27FC236}">
                <a16:creationId xmlns:a16="http://schemas.microsoft.com/office/drawing/2014/main" id="{A883BC0E-197F-42EC-B1D2-A71ACB56C217}"/>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fld id="{A128E678-CB3F-4A6F-8BE0-DE3F264F7434}" type="slidenum">
              <a:rPr lang="it-IT" altLang="it-IT" i="0"/>
              <a:pPr eaLnBrk="1" hangingPunct="1"/>
              <a:t>53</a:t>
            </a:fld>
            <a:endParaRPr lang="it-IT" altLang="it-IT" i="0"/>
          </a:p>
        </p:txBody>
      </p:sp>
      <p:sp>
        <p:nvSpPr>
          <p:cNvPr id="5" name="Segnaposto piè di pagina 4">
            <a:extLst>
              <a:ext uri="{FF2B5EF4-FFF2-40B4-BE49-F238E27FC236}">
                <a16:creationId xmlns:a16="http://schemas.microsoft.com/office/drawing/2014/main" id="{34E50312-405F-4809-979F-01B93D9E4063}"/>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064A74-D695-4A59-BBB9-37A3C2D54171}"/>
              </a:ext>
            </a:extLst>
          </p:cNvPr>
          <p:cNvSpPr>
            <a:spLocks noGrp="1"/>
          </p:cNvSpPr>
          <p:nvPr>
            <p:ph type="title"/>
          </p:nvPr>
        </p:nvSpPr>
        <p:spPr>
          <a:xfrm>
            <a:off x="649705" y="277813"/>
            <a:ext cx="11020927" cy="1566862"/>
          </a:xfrm>
        </p:spPr>
        <p:txBody>
          <a:bodyPr>
            <a:noAutofit/>
          </a:bodyPr>
          <a:lstStyle/>
          <a:p>
            <a:pPr algn="ctr"/>
            <a:r>
              <a:rPr lang="it-IT" altLang="it-IT" sz="5400" dirty="0"/>
              <a:t>…conseguenze dell’omessa denuncia alla Procura della Repubblica</a:t>
            </a:r>
          </a:p>
        </p:txBody>
      </p:sp>
      <p:sp>
        <p:nvSpPr>
          <p:cNvPr id="3" name="Segnaposto contenuto 2">
            <a:extLst>
              <a:ext uri="{FF2B5EF4-FFF2-40B4-BE49-F238E27FC236}">
                <a16:creationId xmlns:a16="http://schemas.microsoft.com/office/drawing/2014/main" id="{23B0EBEE-8BB6-4C2D-A64F-4DB844158941}"/>
              </a:ext>
            </a:extLst>
          </p:cNvPr>
          <p:cNvSpPr>
            <a:spLocks noGrp="1"/>
          </p:cNvSpPr>
          <p:nvPr>
            <p:ph idx="1"/>
          </p:nvPr>
        </p:nvSpPr>
        <p:spPr>
          <a:xfrm>
            <a:off x="360947" y="2276475"/>
            <a:ext cx="11020927" cy="3849688"/>
          </a:xfrm>
        </p:spPr>
        <p:txBody>
          <a:bodyPr>
            <a:normAutofit/>
          </a:bodyPr>
          <a:lstStyle/>
          <a:p>
            <a:pPr algn="just"/>
            <a:r>
              <a:rPr lang="it-IT" altLang="it-IT" sz="4000" dirty="0"/>
              <a:t>Ai sensi dell’art. 361 c.p. “</a:t>
            </a:r>
            <a:r>
              <a:rPr lang="it-IT" altLang="ja-JP" sz="4000" b="1" i="1" u="sng" dirty="0"/>
              <a:t>Omessa denuncia di reato da parte del pubblico ufficiale</a:t>
            </a:r>
            <a:r>
              <a:rPr lang="it-IT" altLang="it-IT" sz="4000" dirty="0"/>
              <a:t>”</a:t>
            </a:r>
            <a:r>
              <a:rPr lang="it-IT" altLang="ja-JP" sz="4000" dirty="0"/>
              <a:t>, il pubblico ufficiale il quale omette o ritarda di denunciare all</a:t>
            </a:r>
            <a:r>
              <a:rPr lang="it-IT" altLang="it-IT" sz="4000" dirty="0"/>
              <a:t>’</a:t>
            </a:r>
            <a:r>
              <a:rPr lang="it-IT" altLang="ja-JP" sz="4000" dirty="0"/>
              <a:t>autorità giudiziaria un reato di cui ha avuto notizia nell</a:t>
            </a:r>
            <a:r>
              <a:rPr lang="it-IT" altLang="it-IT" sz="4000" dirty="0"/>
              <a:t>’</a:t>
            </a:r>
            <a:r>
              <a:rPr lang="it-IT" altLang="ja-JP" sz="4000" dirty="0"/>
              <a:t>esercizio o a causa delle sue funzioni è punito con una multa da 30 a 516 euro</a:t>
            </a:r>
            <a:endParaRPr lang="it-IT" altLang="it-IT" sz="4000" dirty="0"/>
          </a:p>
        </p:txBody>
      </p:sp>
      <p:sp>
        <p:nvSpPr>
          <p:cNvPr id="4" name="Segnaposto numero diapositiva 3">
            <a:extLst>
              <a:ext uri="{FF2B5EF4-FFF2-40B4-BE49-F238E27FC236}">
                <a16:creationId xmlns:a16="http://schemas.microsoft.com/office/drawing/2014/main" id="{92AB66B8-EFE9-4F46-A3E2-9D678B78B775}"/>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fld id="{60C6A078-570F-4585-BE32-5C01BC1FC8C3}" type="slidenum">
              <a:rPr lang="it-IT" altLang="it-IT" i="0"/>
              <a:pPr eaLnBrk="1" hangingPunct="1"/>
              <a:t>54</a:t>
            </a:fld>
            <a:endParaRPr lang="it-IT" altLang="it-IT" i="0"/>
          </a:p>
        </p:txBody>
      </p:sp>
      <p:sp>
        <p:nvSpPr>
          <p:cNvPr id="5" name="Segnaposto piè di pagina 4">
            <a:extLst>
              <a:ext uri="{FF2B5EF4-FFF2-40B4-BE49-F238E27FC236}">
                <a16:creationId xmlns:a16="http://schemas.microsoft.com/office/drawing/2014/main" id="{33D53499-6B3E-4CF5-9884-6186406FA6F0}"/>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MS PGothic" panose="020B0600070205080204" pitchFamily="34" charset="-128"/>
              </a:defRPr>
            </a:lvl1pPr>
            <a:lvl2pPr marL="742950" indent="-285750" eaLnBrk="0" hangingPunct="0">
              <a:defRPr sz="1400" i="1">
                <a:solidFill>
                  <a:schemeClr val="tx1"/>
                </a:solidFill>
                <a:latin typeface="Arial" panose="020B0604020202020204" pitchFamily="34" charset="0"/>
                <a:ea typeface="MS PGothic" panose="020B0600070205080204" pitchFamily="34" charset="-128"/>
              </a:defRPr>
            </a:lvl2pPr>
            <a:lvl3pPr marL="1143000" indent="-228600" eaLnBrk="0" hangingPunct="0">
              <a:defRPr sz="1400" i="1">
                <a:solidFill>
                  <a:schemeClr val="tx1"/>
                </a:solidFill>
                <a:latin typeface="Arial" panose="020B0604020202020204" pitchFamily="34" charset="0"/>
                <a:ea typeface="MS PGothic" panose="020B0600070205080204" pitchFamily="34" charset="-128"/>
              </a:defRPr>
            </a:lvl3pPr>
            <a:lvl4pPr marL="1600200" indent="-228600" eaLnBrk="0" hangingPunct="0">
              <a:defRPr sz="1400" i="1">
                <a:solidFill>
                  <a:schemeClr val="tx1"/>
                </a:solidFill>
                <a:latin typeface="Arial" panose="020B0604020202020204" pitchFamily="34" charset="0"/>
                <a:ea typeface="MS PGothic" panose="020B0600070205080204" pitchFamily="34" charset="-128"/>
              </a:defRPr>
            </a:lvl4pPr>
            <a:lvl5pPr marL="2057400" indent="-228600" eaLnBrk="0" hangingPunct="0">
              <a:defRPr sz="1400" i="1">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MS PGothic"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800" dirty="0"/>
              <a:t>Obbligo di denuncia di danno</a:t>
            </a:r>
          </a:p>
        </p:txBody>
      </p:sp>
      <p:sp>
        <p:nvSpPr>
          <p:cNvPr id="3" name="Segnaposto contenuto 2"/>
          <p:cNvSpPr>
            <a:spLocks noGrp="1"/>
          </p:cNvSpPr>
          <p:nvPr>
            <p:ph idx="1"/>
          </p:nvPr>
        </p:nvSpPr>
        <p:spPr>
          <a:xfrm>
            <a:off x="838200" y="1940767"/>
            <a:ext cx="10515600" cy="4236196"/>
          </a:xfrm>
        </p:spPr>
        <p:txBody>
          <a:bodyPr/>
          <a:lstStyle/>
          <a:p>
            <a:pPr algn="just"/>
            <a:r>
              <a:rPr lang="it-IT" sz="3600" dirty="0"/>
              <a:t>Art. 52, comma 2, del nuovo codice di giustizia contabile: </a:t>
            </a:r>
            <a:r>
              <a:rPr lang="it-IT" sz="3600" b="1" u="sng" dirty="0"/>
              <a:t>gli  organi  di  revisione  delle   pubbliche amministrazioni</a:t>
            </a:r>
            <a:r>
              <a:rPr lang="it-IT" sz="3600" dirty="0"/>
              <a:t> sono  tenuti a fare  </a:t>
            </a:r>
            <a:r>
              <a:rPr lang="it-IT" sz="3600" b="1" u="sng" dirty="0"/>
              <a:t>immediata  denuncia</a:t>
            </a:r>
            <a:r>
              <a:rPr lang="it-IT" sz="3600" dirty="0"/>
              <a:t>  di  danno  direttamente  al  procuratore regionale competente, </a:t>
            </a:r>
            <a:r>
              <a:rPr lang="it-IT" sz="3600" b="1" u="sng" dirty="0"/>
              <a:t>informandone i responsabili delle strutture  di vertice delle amministrazioni interessate</a:t>
            </a:r>
            <a:r>
              <a:rPr lang="is-IS" sz="3600" dirty="0"/>
              <a:t>…</a:t>
            </a:r>
            <a:endParaRPr lang="it-IT" sz="3600" dirty="0"/>
          </a:p>
          <a:p>
            <a:endParaRPr lang="it-IT"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55</a:t>
            </a:fld>
            <a:endParaRPr lang="it-IT"/>
          </a:p>
        </p:txBody>
      </p:sp>
    </p:spTree>
    <p:extLst>
      <p:ext uri="{BB962C8B-B14F-4D97-AF65-F5344CB8AC3E}">
        <p14:creationId xmlns:p14="http://schemas.microsoft.com/office/powerpoint/2010/main" val="1724527380"/>
      </p:ext>
    </p:extLst>
  </p:cSld>
  <p:clrMapOvr>
    <a:masterClrMapping/>
  </p:clrMapOvr>
  <p:transition spd="med">
    <p:pull/>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AFE493-D2F3-48E9-8466-8B568BEA15B8}"/>
              </a:ext>
            </a:extLst>
          </p:cNvPr>
          <p:cNvSpPr>
            <a:spLocks noGrp="1"/>
          </p:cNvSpPr>
          <p:nvPr>
            <p:ph type="title"/>
          </p:nvPr>
        </p:nvSpPr>
        <p:spPr/>
        <p:txBody>
          <a:bodyPr>
            <a:noAutofit/>
          </a:bodyPr>
          <a:lstStyle/>
          <a:p>
            <a:pPr algn="ctr"/>
            <a:r>
              <a:rPr lang="it-IT" altLang="it-IT" sz="4800" dirty="0"/>
              <a:t>Conseguenze dell’omessa denuncia alla Procura contabile…</a:t>
            </a:r>
          </a:p>
        </p:txBody>
      </p:sp>
      <p:sp>
        <p:nvSpPr>
          <p:cNvPr id="3" name="Segnaposto contenuto 2">
            <a:extLst>
              <a:ext uri="{FF2B5EF4-FFF2-40B4-BE49-F238E27FC236}">
                <a16:creationId xmlns:a16="http://schemas.microsoft.com/office/drawing/2014/main" id="{FD0A9E26-3C20-421D-A656-21DA95C7D0F1}"/>
              </a:ext>
            </a:extLst>
          </p:cNvPr>
          <p:cNvSpPr>
            <a:spLocks noGrp="1"/>
          </p:cNvSpPr>
          <p:nvPr>
            <p:ph idx="1"/>
          </p:nvPr>
        </p:nvSpPr>
        <p:spPr>
          <a:xfrm>
            <a:off x="838199" y="2420939"/>
            <a:ext cx="10280073" cy="3705225"/>
          </a:xfrm>
        </p:spPr>
        <p:txBody>
          <a:bodyPr/>
          <a:lstStyle/>
          <a:p>
            <a:pPr marL="0" indent="0" algn="just">
              <a:buNone/>
            </a:pPr>
            <a:r>
              <a:rPr lang="it-IT" altLang="it-IT" sz="4400" dirty="0"/>
              <a:t>Ai sensi dell’art. 1, comma 3 legge 20/1994, risponde di danno erariale chi, con l’aver omesso o ritardato la denuncia abbia determinato la </a:t>
            </a:r>
            <a:r>
              <a:rPr lang="it-IT" altLang="it-IT" sz="4400" b="1" u="sng" dirty="0"/>
              <a:t>prescrizione del diritto</a:t>
            </a:r>
            <a:r>
              <a:rPr lang="it-IT" altLang="it-IT" sz="4400" b="1" dirty="0"/>
              <a:t> </a:t>
            </a:r>
            <a:r>
              <a:rPr lang="it-IT" altLang="it-IT" sz="4400" dirty="0"/>
              <a:t>al risarcimento…</a:t>
            </a:r>
          </a:p>
          <a:p>
            <a:pPr algn="just"/>
            <a:endParaRPr lang="it-IT" altLang="it-IT" dirty="0"/>
          </a:p>
        </p:txBody>
      </p:sp>
      <p:sp>
        <p:nvSpPr>
          <p:cNvPr id="4" name="Segnaposto numero diapositiva 3">
            <a:extLst>
              <a:ext uri="{FF2B5EF4-FFF2-40B4-BE49-F238E27FC236}">
                <a16:creationId xmlns:a16="http://schemas.microsoft.com/office/drawing/2014/main" id="{A6B80464-7BE3-4F2B-9505-0231241AB13E}"/>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BE687E68-6595-4F1B-A154-9BCCE7292149}" type="slidenum">
              <a:rPr lang="it-IT" altLang="it-IT" i="0"/>
              <a:pPr eaLnBrk="1" hangingPunct="1"/>
              <a:t>56</a:t>
            </a:fld>
            <a:endParaRPr lang="it-IT" altLang="it-IT" i="0"/>
          </a:p>
        </p:txBody>
      </p:sp>
      <p:sp>
        <p:nvSpPr>
          <p:cNvPr id="5" name="Segnaposto piè di pagina 4">
            <a:extLst>
              <a:ext uri="{FF2B5EF4-FFF2-40B4-BE49-F238E27FC236}">
                <a16:creationId xmlns:a16="http://schemas.microsoft.com/office/drawing/2014/main" id="{3820B731-00F4-4A5A-A18C-EC4955572A23}"/>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altLang="it-IT" sz="4800" dirty="0"/>
              <a:t>…conseguenze dell’omessa denuncia alla Procura contabile…</a:t>
            </a:r>
            <a:endParaRPr lang="it-IT" sz="4800" dirty="0"/>
          </a:p>
        </p:txBody>
      </p:sp>
      <p:sp>
        <p:nvSpPr>
          <p:cNvPr id="3" name="Segnaposto contenuto 2"/>
          <p:cNvSpPr>
            <a:spLocks noGrp="1"/>
          </p:cNvSpPr>
          <p:nvPr>
            <p:ph idx="1"/>
          </p:nvPr>
        </p:nvSpPr>
        <p:spPr>
          <a:xfrm>
            <a:off x="838200" y="1894113"/>
            <a:ext cx="10515600" cy="4282849"/>
          </a:xfrm>
        </p:spPr>
        <p:txBody>
          <a:bodyPr/>
          <a:lstStyle/>
          <a:p>
            <a:pPr marL="0" indent="0" algn="just">
              <a:buNone/>
            </a:pPr>
            <a:r>
              <a:rPr lang="it-IT" altLang="it-IT" sz="3600" b="1" u="sng" dirty="0"/>
              <a:t>…pertanto, i requisiti per il concretizzarsi di una responsabilità da omessa o tardiva denuncia di danno erariale sono:</a:t>
            </a:r>
          </a:p>
          <a:p>
            <a:pPr marL="0" indent="0" algn="just">
              <a:buNone/>
            </a:pPr>
            <a:r>
              <a:rPr lang="it-IT" altLang="it-IT" sz="3600" b="1" u="sng" dirty="0"/>
              <a:t>- (non solo…) la violazione dell’obbligo di denuncia</a:t>
            </a:r>
            <a:r>
              <a:rPr lang="it-IT" altLang="it-IT" sz="3600" dirty="0"/>
              <a:t>;</a:t>
            </a:r>
          </a:p>
          <a:p>
            <a:pPr marL="0" indent="0" algn="just">
              <a:buNone/>
            </a:pPr>
            <a:r>
              <a:rPr lang="it-IT" altLang="it-IT" sz="3600" dirty="0"/>
              <a:t>- il danno (cioè la</a:t>
            </a:r>
            <a:r>
              <a:rPr lang="it-IT" altLang="it-IT" sz="3600" b="1" dirty="0"/>
              <a:t> </a:t>
            </a:r>
            <a:r>
              <a:rPr lang="it-IT" altLang="it-IT" sz="3600" b="1" u="sng" dirty="0"/>
              <a:t>prescrizione</a:t>
            </a:r>
            <a:r>
              <a:rPr lang="it-IT" altLang="it-IT" sz="3600" b="1" dirty="0"/>
              <a:t> </a:t>
            </a:r>
            <a:r>
              <a:rPr lang="it-IT" altLang="it-IT" sz="3600" dirty="0"/>
              <a:t>dell’azione contabile);</a:t>
            </a:r>
          </a:p>
          <a:p>
            <a:pPr marL="0" indent="0" algn="just">
              <a:buNone/>
            </a:pPr>
            <a:r>
              <a:rPr lang="it-IT" altLang="it-IT" sz="3600" dirty="0"/>
              <a:t>-l’esistenza di un </a:t>
            </a:r>
            <a:r>
              <a:rPr lang="it-IT" altLang="it-IT" sz="3600" b="1" u="sng" dirty="0"/>
              <a:t>illecito contabile “a monte”</a:t>
            </a:r>
            <a:r>
              <a:rPr lang="it-IT" altLang="ja-JP" sz="3600" dirty="0"/>
              <a:t>;</a:t>
            </a:r>
          </a:p>
          <a:p>
            <a:pPr marL="0" indent="0" algn="just">
              <a:buNone/>
            </a:pPr>
            <a:r>
              <a:rPr lang="it-IT" altLang="it-IT" sz="3600" dirty="0"/>
              <a:t>- l’elemento soggettivo: dolo o </a:t>
            </a:r>
            <a:r>
              <a:rPr lang="it-IT" altLang="it-IT" sz="3600" b="1" u="sng" dirty="0"/>
              <a:t>colpa grave</a:t>
            </a:r>
            <a:r>
              <a:rPr lang="it-IT" altLang="it-IT" sz="3600" dirty="0"/>
              <a:t>…</a:t>
            </a:r>
          </a:p>
          <a:p>
            <a:pPr algn="just"/>
            <a:endParaRPr lang="it-IT" altLang="it-IT" dirty="0"/>
          </a:p>
          <a:p>
            <a:pPr algn="just"/>
            <a:endParaRPr lang="it-IT" altLang="it-IT"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57</a:t>
            </a:fld>
            <a:endParaRPr lang="it-IT"/>
          </a:p>
        </p:txBody>
      </p:sp>
    </p:spTree>
    <p:extLst>
      <p:ext uri="{BB962C8B-B14F-4D97-AF65-F5344CB8AC3E}">
        <p14:creationId xmlns:p14="http://schemas.microsoft.com/office/powerpoint/2010/main" val="220020809"/>
      </p:ext>
    </p:extLst>
  </p:cSld>
  <p:clrMapOvr>
    <a:masterClrMapping/>
  </p:clrMapOvr>
  <p:transition spd="med">
    <p:pull/>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altLang="it-IT" sz="4800" dirty="0"/>
              <a:t>…conseguenze dell’omessa denuncia alla Procura contabile</a:t>
            </a:r>
            <a:endParaRPr lang="it-IT" sz="4800" dirty="0"/>
          </a:p>
        </p:txBody>
      </p:sp>
      <p:sp>
        <p:nvSpPr>
          <p:cNvPr id="3" name="Segnaposto contenuto 2"/>
          <p:cNvSpPr>
            <a:spLocks noGrp="1"/>
          </p:cNvSpPr>
          <p:nvPr>
            <p:ph idx="1"/>
          </p:nvPr>
        </p:nvSpPr>
        <p:spPr>
          <a:xfrm>
            <a:off x="838200" y="2098963"/>
            <a:ext cx="10515600" cy="4077999"/>
          </a:xfrm>
        </p:spPr>
        <p:txBody>
          <a:bodyPr/>
          <a:lstStyle/>
          <a:p>
            <a:pPr marL="0" indent="0" algn="just">
              <a:buNone/>
            </a:pPr>
            <a:r>
              <a:rPr lang="it-IT" altLang="it-IT" sz="4000" dirty="0"/>
              <a:t>…quindi, </a:t>
            </a:r>
            <a:r>
              <a:rPr lang="it-IT" altLang="it-IT" sz="4000" b="1" u="sng" dirty="0"/>
              <a:t>non vi è una responsabilità oggettiva</a:t>
            </a:r>
            <a:r>
              <a:rPr lang="it-IT" altLang="it-IT" sz="4000" b="1" dirty="0"/>
              <a:t> </a:t>
            </a:r>
            <a:r>
              <a:rPr lang="it-IT" altLang="it-IT" sz="4000" dirty="0"/>
              <a:t>(o “di posizione”), ma la responsabilità è legata alla conoscenza, o alla possibilità di conoscenza dei fatti dannosi, attraverso l’</a:t>
            </a:r>
            <a:r>
              <a:rPr lang="it-IT" altLang="ja-JP" sz="4000" b="1" u="sng" dirty="0"/>
              <a:t>ordinaria diligenza professionale </a:t>
            </a:r>
            <a:r>
              <a:rPr lang="it-IT" altLang="ja-JP" sz="4000" dirty="0"/>
              <a:t>che può essere pretesa dal revisore dei conti, in ragione della funzione svolta</a:t>
            </a:r>
          </a:p>
          <a:p>
            <a:pPr marL="0" indent="0" algn="ctr">
              <a:buNone/>
            </a:pPr>
            <a:endParaRPr lang="it-IT" dirty="0"/>
          </a:p>
        </p:txBody>
      </p:sp>
      <p:sp>
        <p:nvSpPr>
          <p:cNvPr id="4" name="Segnaposto numero diapositiva 3"/>
          <p:cNvSpPr>
            <a:spLocks noGrp="1"/>
          </p:cNvSpPr>
          <p:nvPr>
            <p:ph type="sldNum" sz="quarter" idx="12"/>
          </p:nvPr>
        </p:nvSpPr>
        <p:spPr/>
        <p:txBody>
          <a:bodyPr/>
          <a:lstStyle/>
          <a:p>
            <a:fld id="{1E896063-653B-B446-A45D-A6AE5A996AE7}" type="slidenum">
              <a:rPr lang="it-IT" smtClean="0"/>
              <a:t>58</a:t>
            </a:fld>
            <a:endParaRPr lang="it-IT"/>
          </a:p>
        </p:txBody>
      </p:sp>
    </p:spTree>
    <p:extLst>
      <p:ext uri="{BB962C8B-B14F-4D97-AF65-F5344CB8AC3E}">
        <p14:creationId xmlns:p14="http://schemas.microsoft.com/office/powerpoint/2010/main" val="1638452139"/>
      </p:ext>
    </p:extLst>
  </p:cSld>
  <p:clrMapOvr>
    <a:masterClrMapping/>
  </p:clrMapOvr>
  <p:transition spd="med">
    <p:pull/>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DB1AAF-C9FA-42E2-8810-702809D25164}"/>
              </a:ext>
            </a:extLst>
          </p:cNvPr>
          <p:cNvSpPr>
            <a:spLocks noGrp="1"/>
          </p:cNvSpPr>
          <p:nvPr>
            <p:ph type="title"/>
          </p:nvPr>
        </p:nvSpPr>
        <p:spPr/>
        <p:txBody>
          <a:bodyPr>
            <a:normAutofit/>
          </a:bodyPr>
          <a:lstStyle/>
          <a:p>
            <a:pPr algn="ctr"/>
            <a:r>
              <a:rPr lang="it-IT" sz="6000" dirty="0"/>
              <a:t>Contenuto della denuncia…</a:t>
            </a:r>
          </a:p>
        </p:txBody>
      </p:sp>
      <p:sp>
        <p:nvSpPr>
          <p:cNvPr id="3" name="Segnaposto contenuto 2">
            <a:extLst>
              <a:ext uri="{FF2B5EF4-FFF2-40B4-BE49-F238E27FC236}">
                <a16:creationId xmlns:a16="http://schemas.microsoft.com/office/drawing/2014/main" id="{04C1F7C1-8239-4F09-8D39-FCBA85CE65F5}"/>
              </a:ext>
            </a:extLst>
          </p:cNvPr>
          <p:cNvSpPr>
            <a:spLocks noGrp="1"/>
          </p:cNvSpPr>
          <p:nvPr>
            <p:ph idx="1"/>
          </p:nvPr>
        </p:nvSpPr>
        <p:spPr/>
        <p:txBody>
          <a:bodyPr>
            <a:normAutofit fontScale="92500" lnSpcReduction="10000"/>
          </a:bodyPr>
          <a:lstStyle/>
          <a:p>
            <a:pPr marL="0" indent="0" algn="just">
              <a:buNone/>
            </a:pPr>
            <a:r>
              <a:rPr lang="it-IT" altLang="it-IT" sz="4400" dirty="0"/>
              <a:t>Peraltro, a seguito di una novella del 2009, le Procure possono attivarsi solo in presenza di </a:t>
            </a:r>
            <a:r>
              <a:rPr lang="it-IT" altLang="it-IT" sz="4400" b="1" u="sng" dirty="0"/>
              <a:t>specifica e concreta notizia di danno</a:t>
            </a:r>
            <a:r>
              <a:rPr lang="it-IT" altLang="it-IT" sz="4400" dirty="0"/>
              <a:t>, ne consegue che </a:t>
            </a:r>
            <a:r>
              <a:rPr lang="it-IT" altLang="it-IT" sz="4400" b="1" u="sng" dirty="0"/>
              <a:t>la denuncia deve essere dettagliata</a:t>
            </a:r>
            <a:r>
              <a:rPr lang="it-IT" altLang="it-IT" sz="4400" b="1" dirty="0"/>
              <a:t> </a:t>
            </a:r>
            <a:r>
              <a:rPr lang="it-IT" altLang="it-IT" sz="4400" dirty="0"/>
              <a:t>e contenere:</a:t>
            </a:r>
          </a:p>
          <a:p>
            <a:pPr marL="0" indent="0" algn="just">
              <a:buNone/>
            </a:pPr>
            <a:r>
              <a:rPr lang="it-IT" altLang="it-IT" sz="4400" dirty="0"/>
              <a:t>- la descrizione del </a:t>
            </a:r>
            <a:r>
              <a:rPr lang="it-IT" altLang="it-IT" sz="4400" b="1" u="sng" dirty="0"/>
              <a:t>procedimento dannoso, </a:t>
            </a:r>
            <a:r>
              <a:rPr lang="it-IT" altLang="it-IT" sz="4400" dirty="0"/>
              <a:t>evidenziando le illegittimità o le diseconomie derivate da tale procedimento…</a:t>
            </a:r>
          </a:p>
          <a:p>
            <a:endParaRPr lang="it-IT" dirty="0"/>
          </a:p>
        </p:txBody>
      </p:sp>
      <p:sp>
        <p:nvSpPr>
          <p:cNvPr id="4" name="Segnaposto numero diapositiva 3">
            <a:extLst>
              <a:ext uri="{FF2B5EF4-FFF2-40B4-BE49-F238E27FC236}">
                <a16:creationId xmlns:a16="http://schemas.microsoft.com/office/drawing/2014/main" id="{3EF5A398-51FD-406E-A213-8B2F057C5C2D}"/>
              </a:ext>
            </a:extLst>
          </p:cNvPr>
          <p:cNvSpPr>
            <a:spLocks noGrp="1"/>
          </p:cNvSpPr>
          <p:nvPr>
            <p:ph type="sldNum" sz="quarter" idx="12"/>
          </p:nvPr>
        </p:nvSpPr>
        <p:spPr/>
        <p:txBody>
          <a:bodyPr/>
          <a:lstStyle/>
          <a:p>
            <a:fld id="{1E896063-653B-B446-A45D-A6AE5A996AE7}" type="slidenum">
              <a:rPr lang="it-IT" smtClean="0"/>
              <a:t>59</a:t>
            </a:fld>
            <a:endParaRPr lang="it-IT"/>
          </a:p>
        </p:txBody>
      </p:sp>
    </p:spTree>
    <p:extLst>
      <p:ext uri="{BB962C8B-B14F-4D97-AF65-F5344CB8AC3E}">
        <p14:creationId xmlns:p14="http://schemas.microsoft.com/office/powerpoint/2010/main" val="358315440"/>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1138DC-FF9A-49EE-8FFA-3DC6D264FDBD}"/>
              </a:ext>
            </a:extLst>
          </p:cNvPr>
          <p:cNvSpPr>
            <a:spLocks noGrp="1"/>
          </p:cNvSpPr>
          <p:nvPr>
            <p:ph type="title"/>
          </p:nvPr>
        </p:nvSpPr>
        <p:spPr>
          <a:xfrm>
            <a:off x="838200" y="365125"/>
            <a:ext cx="10515600" cy="5991225"/>
          </a:xfrm>
        </p:spPr>
        <p:txBody>
          <a:bodyPr>
            <a:normAutofit/>
          </a:bodyPr>
          <a:lstStyle/>
          <a:p>
            <a:pPr algn="ctr"/>
            <a:r>
              <a:rPr lang="it-IT" sz="6600" dirty="0"/>
              <a:t>RESP. PENALE</a:t>
            </a:r>
          </a:p>
        </p:txBody>
      </p:sp>
      <p:sp>
        <p:nvSpPr>
          <p:cNvPr id="3" name="Segnaposto numero diapositiva 2">
            <a:extLst>
              <a:ext uri="{FF2B5EF4-FFF2-40B4-BE49-F238E27FC236}">
                <a16:creationId xmlns:a16="http://schemas.microsoft.com/office/drawing/2014/main" id="{C8BF5333-2983-499B-A1DB-EC52BB5E40C7}"/>
              </a:ext>
            </a:extLst>
          </p:cNvPr>
          <p:cNvSpPr>
            <a:spLocks noGrp="1"/>
          </p:cNvSpPr>
          <p:nvPr>
            <p:ph type="sldNum" sz="quarter" idx="12"/>
          </p:nvPr>
        </p:nvSpPr>
        <p:spPr/>
        <p:txBody>
          <a:bodyPr/>
          <a:lstStyle/>
          <a:p>
            <a:fld id="{1E896063-653B-B446-A45D-A6AE5A996AE7}" type="slidenum">
              <a:rPr lang="it-IT" smtClean="0"/>
              <a:t>6</a:t>
            </a:fld>
            <a:endParaRPr lang="it-IT"/>
          </a:p>
        </p:txBody>
      </p:sp>
    </p:spTree>
    <p:extLst>
      <p:ext uri="{BB962C8B-B14F-4D97-AF65-F5344CB8AC3E}">
        <p14:creationId xmlns:p14="http://schemas.microsoft.com/office/powerpoint/2010/main" val="1378672852"/>
      </p:ext>
    </p:extLst>
  </p:cSld>
  <p:clrMapOvr>
    <a:masterClrMapping/>
  </p:clrMapOvr>
  <p:transition spd="med">
    <p:pull/>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E35F54-C18D-4B31-887A-034F5DC7B042}"/>
              </a:ext>
            </a:extLst>
          </p:cNvPr>
          <p:cNvSpPr>
            <a:spLocks noGrp="1"/>
          </p:cNvSpPr>
          <p:nvPr>
            <p:ph type="title"/>
          </p:nvPr>
        </p:nvSpPr>
        <p:spPr/>
        <p:txBody>
          <a:bodyPr>
            <a:normAutofit/>
          </a:bodyPr>
          <a:lstStyle/>
          <a:p>
            <a:pPr algn="ctr"/>
            <a:r>
              <a:rPr lang="it-IT" sz="6000" dirty="0"/>
              <a:t>…contenuto della denuncia</a:t>
            </a:r>
          </a:p>
        </p:txBody>
      </p:sp>
      <p:sp>
        <p:nvSpPr>
          <p:cNvPr id="3" name="Segnaposto contenuto 2">
            <a:extLst>
              <a:ext uri="{FF2B5EF4-FFF2-40B4-BE49-F238E27FC236}">
                <a16:creationId xmlns:a16="http://schemas.microsoft.com/office/drawing/2014/main" id="{8CFEB057-8386-42E9-B32C-998E7CCEB70B}"/>
              </a:ext>
            </a:extLst>
          </p:cNvPr>
          <p:cNvSpPr>
            <a:spLocks noGrp="1"/>
          </p:cNvSpPr>
          <p:nvPr>
            <p:ph idx="1"/>
          </p:nvPr>
        </p:nvSpPr>
        <p:spPr>
          <a:xfrm>
            <a:off x="838200" y="2036617"/>
            <a:ext cx="10515600" cy="4140345"/>
          </a:xfrm>
        </p:spPr>
        <p:txBody>
          <a:bodyPr/>
          <a:lstStyle/>
          <a:p>
            <a:pPr algn="just"/>
            <a:r>
              <a:rPr lang="it-IT" altLang="it-IT" sz="3600" dirty="0"/>
              <a:t>- i dati dai quali emerge l’esistenza del </a:t>
            </a:r>
            <a:r>
              <a:rPr lang="it-IT" altLang="it-IT" sz="3600" b="1" u="sng" dirty="0"/>
              <a:t>danno, e l’importo presunto</a:t>
            </a:r>
            <a:r>
              <a:rPr lang="it-IT" altLang="it-IT" sz="3600" dirty="0"/>
              <a:t>, nonché gli elementi che possono servire a quantificarlo con esattezza, oppure i parametri per determinarlo in via equitativa;</a:t>
            </a:r>
          </a:p>
          <a:p>
            <a:pPr algn="just"/>
            <a:r>
              <a:rPr lang="it-IT" altLang="it-IT" sz="3600" dirty="0"/>
              <a:t>-se possibile, le generalità dei </a:t>
            </a:r>
            <a:r>
              <a:rPr lang="it-IT" altLang="it-IT" sz="3600" b="1" u="sng" dirty="0"/>
              <a:t>soggetti ai quali potrebbe essere imputato l’evento</a:t>
            </a:r>
            <a:r>
              <a:rPr lang="it-IT" altLang="it-IT" sz="3600" dirty="0"/>
              <a:t>, nonché valutazioni circa la loro colpevolezza.</a:t>
            </a:r>
          </a:p>
          <a:p>
            <a:endParaRPr lang="it-IT" dirty="0"/>
          </a:p>
        </p:txBody>
      </p:sp>
      <p:sp>
        <p:nvSpPr>
          <p:cNvPr id="4" name="Segnaposto numero diapositiva 3">
            <a:extLst>
              <a:ext uri="{FF2B5EF4-FFF2-40B4-BE49-F238E27FC236}">
                <a16:creationId xmlns:a16="http://schemas.microsoft.com/office/drawing/2014/main" id="{1D2603EC-9C53-4E22-ACA9-B41A5C65AC8F}"/>
              </a:ext>
            </a:extLst>
          </p:cNvPr>
          <p:cNvSpPr>
            <a:spLocks noGrp="1"/>
          </p:cNvSpPr>
          <p:nvPr>
            <p:ph type="sldNum" sz="quarter" idx="12"/>
          </p:nvPr>
        </p:nvSpPr>
        <p:spPr/>
        <p:txBody>
          <a:bodyPr/>
          <a:lstStyle/>
          <a:p>
            <a:fld id="{1E896063-653B-B446-A45D-A6AE5A996AE7}" type="slidenum">
              <a:rPr lang="it-IT" smtClean="0"/>
              <a:t>60</a:t>
            </a:fld>
            <a:endParaRPr lang="it-IT"/>
          </a:p>
        </p:txBody>
      </p:sp>
    </p:spTree>
    <p:extLst>
      <p:ext uri="{BB962C8B-B14F-4D97-AF65-F5344CB8AC3E}">
        <p14:creationId xmlns:p14="http://schemas.microsoft.com/office/powerpoint/2010/main" val="2109818056"/>
      </p:ext>
    </p:extLst>
  </p:cSld>
  <p:clrMapOvr>
    <a:masterClrMapping/>
  </p:clrMapOvr>
  <p:transition spd="med">
    <p:pull/>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BE9445-1929-4E73-9C49-6BEF34B03A50}"/>
              </a:ext>
            </a:extLst>
          </p:cNvPr>
          <p:cNvSpPr>
            <a:spLocks noGrp="1"/>
          </p:cNvSpPr>
          <p:nvPr>
            <p:ph type="title"/>
          </p:nvPr>
        </p:nvSpPr>
        <p:spPr>
          <a:xfrm>
            <a:off x="998483" y="277812"/>
            <a:ext cx="9212317" cy="5450325"/>
          </a:xfrm>
        </p:spPr>
        <p:txBody>
          <a:bodyPr>
            <a:normAutofit/>
          </a:bodyPr>
          <a:lstStyle/>
          <a:p>
            <a:pPr algn="ctr"/>
            <a:r>
              <a:rPr lang="it-IT" altLang="it-IT" sz="5400" dirty="0"/>
              <a:t>LA PRIMAZIA NELL’ORGANO COLLEGIALE</a:t>
            </a:r>
          </a:p>
        </p:txBody>
      </p:sp>
      <p:sp>
        <p:nvSpPr>
          <p:cNvPr id="3" name="Segnaposto piè di pagina 2">
            <a:extLst>
              <a:ext uri="{FF2B5EF4-FFF2-40B4-BE49-F238E27FC236}">
                <a16:creationId xmlns:a16="http://schemas.microsoft.com/office/drawing/2014/main" id="{4FB0B315-548B-6E7C-A830-FCEED7F623AD}"/>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4" name="Segnaposto numero diapositiva 3">
            <a:extLst>
              <a:ext uri="{FF2B5EF4-FFF2-40B4-BE49-F238E27FC236}">
                <a16:creationId xmlns:a16="http://schemas.microsoft.com/office/drawing/2014/main" id="{206F3EBD-BE2E-3D1B-85B2-1EF0EC91A7FA}"/>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B4CDFB45-13C5-B840-8516-33F22B7EA2B3}" type="slidenum">
              <a:rPr lang="it-IT" altLang="it-IT" i="0"/>
              <a:pPr eaLnBrk="1" hangingPunct="1"/>
              <a:t>61</a:t>
            </a:fld>
            <a:endParaRPr lang="it-IT" altLang="it-IT" i="0"/>
          </a:p>
        </p:txBody>
      </p:sp>
    </p:spTree>
  </p:cSld>
  <p:clrMapOvr>
    <a:masterClrMapping/>
  </p:clrMapOvr>
  <p:transition spd="med">
    <p:pull/>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F152C8-77AD-4429-17F9-8E4017F68FEB}"/>
              </a:ext>
            </a:extLst>
          </p:cNvPr>
          <p:cNvSpPr>
            <a:spLocks noGrp="1"/>
          </p:cNvSpPr>
          <p:nvPr>
            <p:ph type="title"/>
          </p:nvPr>
        </p:nvSpPr>
        <p:spPr/>
        <p:txBody>
          <a:bodyPr>
            <a:noAutofit/>
          </a:bodyPr>
          <a:lstStyle/>
          <a:p>
            <a:pPr algn="ctr"/>
            <a:r>
              <a:rPr lang="it-IT" altLang="it-IT" sz="5400" dirty="0"/>
              <a:t>Il Presidente di un organo collegiale e la primazia</a:t>
            </a:r>
          </a:p>
        </p:txBody>
      </p:sp>
      <p:sp>
        <p:nvSpPr>
          <p:cNvPr id="3" name="Segnaposto contenuto 2">
            <a:extLst>
              <a:ext uri="{FF2B5EF4-FFF2-40B4-BE49-F238E27FC236}">
                <a16:creationId xmlns:a16="http://schemas.microsoft.com/office/drawing/2014/main" id="{A5B09FE1-728C-2A0E-0FA7-AA856E0D1250}"/>
              </a:ext>
            </a:extLst>
          </p:cNvPr>
          <p:cNvSpPr>
            <a:spLocks noGrp="1"/>
          </p:cNvSpPr>
          <p:nvPr>
            <p:ph idx="1"/>
          </p:nvPr>
        </p:nvSpPr>
        <p:spPr>
          <a:xfrm>
            <a:off x="1103586" y="2196661"/>
            <a:ext cx="9701048" cy="3929501"/>
          </a:xfrm>
        </p:spPr>
        <p:txBody>
          <a:bodyPr/>
          <a:lstStyle/>
          <a:p>
            <a:pPr algn="just"/>
            <a:r>
              <a:rPr lang="it-IT" altLang="it-IT" dirty="0"/>
              <a:t>Presidente dal latino “</a:t>
            </a:r>
            <a:r>
              <a:rPr lang="it-IT" altLang="ja-JP" dirty="0" err="1"/>
              <a:t>praesedens</a:t>
            </a:r>
            <a:r>
              <a:rPr lang="it-IT" altLang="it-IT" dirty="0"/>
              <a:t>”</a:t>
            </a:r>
            <a:r>
              <a:rPr lang="it-IT" altLang="ja-JP" dirty="0"/>
              <a:t>, colui che siede avanti.</a:t>
            </a:r>
          </a:p>
          <a:p>
            <a:pPr algn="just"/>
            <a:r>
              <a:rPr lang="it-IT" altLang="it-IT" dirty="0"/>
              <a:t>Negli organi collegiali il Presidente è </a:t>
            </a:r>
            <a:r>
              <a:rPr lang="it-IT" altLang="it-IT" dirty="0" err="1"/>
              <a:t>primus</a:t>
            </a:r>
            <a:r>
              <a:rPr lang="it-IT" altLang="it-IT" dirty="0"/>
              <a:t> inter </a:t>
            </a:r>
            <a:r>
              <a:rPr lang="it-IT" altLang="it-IT" dirty="0" err="1"/>
              <a:t>pares</a:t>
            </a:r>
            <a:r>
              <a:rPr lang="it-IT" altLang="it-IT" dirty="0"/>
              <a:t>, vi è un rapporto di </a:t>
            </a:r>
            <a:r>
              <a:rPr lang="it-IT" altLang="it-IT" b="1" u="sng" dirty="0"/>
              <a:t>primazia</a:t>
            </a:r>
            <a:r>
              <a:rPr lang="it-IT" altLang="it-IT" b="1" dirty="0"/>
              <a:t> </a:t>
            </a:r>
            <a:r>
              <a:rPr lang="it-IT" altLang="it-IT" dirty="0"/>
              <a:t>(</a:t>
            </a:r>
            <a:r>
              <a:rPr lang="it-IT" altLang="it-IT" dirty="0" err="1"/>
              <a:t>primus</a:t>
            </a:r>
            <a:r>
              <a:rPr lang="it-IT" altLang="it-IT" dirty="0"/>
              <a:t> inter </a:t>
            </a:r>
            <a:r>
              <a:rPr lang="it-IT" altLang="it-IT" dirty="0" err="1"/>
              <a:t>pares</a:t>
            </a:r>
            <a:r>
              <a:rPr lang="it-IT" altLang="it-IT" dirty="0"/>
              <a:t>) </a:t>
            </a:r>
            <a:r>
              <a:rPr lang="it-IT" altLang="it-IT" b="1" u="sng" dirty="0"/>
              <a:t>nell’ambito di un’</a:t>
            </a:r>
            <a:r>
              <a:rPr lang="it-IT" altLang="ja-JP" b="1" u="sng" dirty="0" err="1"/>
              <a:t>equiordinazione</a:t>
            </a:r>
            <a:r>
              <a:rPr lang="it-IT" altLang="ja-JP" dirty="0"/>
              <a:t> tra i membri del collegio, quindi preminenza solo formale del Presidente.</a:t>
            </a:r>
            <a:r>
              <a:rPr lang="it-IT" altLang="it-IT" sz="2800" b="1" u="sng" dirty="0"/>
              <a:t> Equiordinazione</a:t>
            </a:r>
            <a:r>
              <a:rPr lang="it-IT" altLang="it-IT" sz="2800" dirty="0"/>
              <a:t> e non gerarchia, in quanto </a:t>
            </a:r>
            <a:r>
              <a:rPr lang="it-IT" altLang="it-IT" sz="2800" b="1" u="sng" dirty="0"/>
              <a:t>in caso contrario verrebbe meno la libera formazione della volontà collegiale</a:t>
            </a:r>
            <a:r>
              <a:rPr lang="it-IT" altLang="it-IT" sz="2800" b="1" dirty="0"/>
              <a:t> </a:t>
            </a:r>
            <a:r>
              <a:rPr lang="it-IT" altLang="it-IT" sz="2800" dirty="0"/>
              <a:t>(peraltro, solitamente nei collegi è uguale il titolo di investitura).</a:t>
            </a:r>
          </a:p>
          <a:p>
            <a:pPr algn="just"/>
            <a:endParaRPr lang="it-IT" altLang="ja-JP" dirty="0"/>
          </a:p>
          <a:p>
            <a:pPr algn="just"/>
            <a:endParaRPr lang="it-IT" altLang="it-IT" dirty="0"/>
          </a:p>
        </p:txBody>
      </p:sp>
      <p:sp>
        <p:nvSpPr>
          <p:cNvPr id="4" name="Segnaposto piè di pagina 3">
            <a:extLst>
              <a:ext uri="{FF2B5EF4-FFF2-40B4-BE49-F238E27FC236}">
                <a16:creationId xmlns:a16="http://schemas.microsoft.com/office/drawing/2014/main" id="{48AF2C52-21EE-844E-D51F-CDBCBB5596EC}"/>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106E5446-70B0-B07F-0903-4E3F82BBAF11}"/>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8FC98E02-FA01-FD49-BEA5-17FDC5D05BBC}" type="slidenum">
              <a:rPr lang="it-IT" altLang="it-IT" i="0"/>
              <a:pPr eaLnBrk="1" hangingPunct="1"/>
              <a:t>62</a:t>
            </a:fld>
            <a:endParaRPr lang="it-IT" altLang="it-IT" i="0"/>
          </a:p>
        </p:txBody>
      </p:sp>
    </p:spTree>
  </p:cSld>
  <p:clrMapOvr>
    <a:masterClrMapping/>
  </p:clrMapOvr>
  <p:transition spd="med">
    <p:pull/>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860489-BA59-92EA-3AAB-0806A97C89FF}"/>
              </a:ext>
            </a:extLst>
          </p:cNvPr>
          <p:cNvSpPr>
            <a:spLocks noGrp="1"/>
          </p:cNvSpPr>
          <p:nvPr>
            <p:ph type="title"/>
          </p:nvPr>
        </p:nvSpPr>
        <p:spPr/>
        <p:txBody>
          <a:bodyPr>
            <a:normAutofit/>
          </a:bodyPr>
          <a:lstStyle/>
          <a:p>
            <a:pPr algn="ctr"/>
            <a:r>
              <a:rPr lang="it-IT" altLang="it-IT" sz="5400" dirty="0"/>
              <a:t>Manifestazione della primazia…</a:t>
            </a:r>
          </a:p>
        </p:txBody>
      </p:sp>
      <p:sp>
        <p:nvSpPr>
          <p:cNvPr id="3" name="Segnaposto contenuto 2">
            <a:extLst>
              <a:ext uri="{FF2B5EF4-FFF2-40B4-BE49-F238E27FC236}">
                <a16:creationId xmlns:a16="http://schemas.microsoft.com/office/drawing/2014/main" id="{D610E7DD-32D9-D5B9-7854-9AF3955B0A0A}"/>
              </a:ext>
            </a:extLst>
          </p:cNvPr>
          <p:cNvSpPr>
            <a:spLocks noGrp="1"/>
          </p:cNvSpPr>
          <p:nvPr>
            <p:ph idx="1"/>
          </p:nvPr>
        </p:nvSpPr>
        <p:spPr/>
        <p:txBody>
          <a:bodyPr>
            <a:noAutofit/>
          </a:bodyPr>
          <a:lstStyle/>
          <a:p>
            <a:pPr marL="0" indent="0" algn="just">
              <a:buNone/>
            </a:pPr>
            <a:r>
              <a:rPr lang="it-IT" altLang="it-IT" sz="3200" b="1" u="sng" dirty="0"/>
              <a:t>Nonostante l’</a:t>
            </a:r>
            <a:r>
              <a:rPr lang="it-IT" altLang="ja-JP" sz="3200" b="1" u="sng" dirty="0" err="1"/>
              <a:t>equiordinazione</a:t>
            </a:r>
            <a:r>
              <a:rPr lang="it-IT" altLang="ja-JP" sz="3200" b="1" u="sng" dirty="0"/>
              <a:t>, il Presidente ha dei poteri</a:t>
            </a:r>
            <a:r>
              <a:rPr lang="it-IT" altLang="ja-JP" sz="3200" dirty="0"/>
              <a:t> per assicurare il corretto svolgimento dell</a:t>
            </a:r>
            <a:r>
              <a:rPr lang="it-IT" altLang="it-IT" sz="3200" dirty="0"/>
              <a:t>’</a:t>
            </a:r>
            <a:r>
              <a:rPr lang="it-IT" altLang="ja-JP" sz="3200" dirty="0"/>
              <a:t>attività del collegio, egli riveste il ruolo di </a:t>
            </a:r>
            <a:r>
              <a:rPr lang="it-IT" altLang="ja-JP" sz="3200" b="1" u="sng" dirty="0"/>
              <a:t>coordinatore dei lavori </a:t>
            </a:r>
            <a:r>
              <a:rPr lang="it-IT" altLang="ja-JP" sz="3200" dirty="0"/>
              <a:t>assicurando, in particolare:</a:t>
            </a:r>
          </a:p>
          <a:p>
            <a:pPr marL="0" indent="0" algn="just">
              <a:buNone/>
            </a:pPr>
            <a:r>
              <a:rPr lang="it-IT" altLang="it-IT" sz="3200" dirty="0"/>
              <a:t>- </a:t>
            </a:r>
            <a:r>
              <a:rPr lang="it-IT" altLang="it-IT" sz="3200" b="1" u="sng" dirty="0"/>
              <a:t>convoca le adunanze</a:t>
            </a:r>
            <a:r>
              <a:rPr lang="it-IT" altLang="it-IT" sz="3200" dirty="0"/>
              <a:t>;</a:t>
            </a:r>
          </a:p>
          <a:p>
            <a:pPr marL="0" indent="0" algn="just">
              <a:buNone/>
            </a:pPr>
            <a:r>
              <a:rPr lang="it-IT" altLang="it-IT" sz="3200" dirty="0"/>
              <a:t>- </a:t>
            </a:r>
            <a:r>
              <a:rPr lang="it-IT" altLang="it-IT" sz="3200" b="1" u="sng" dirty="0"/>
              <a:t>formula l’ordine del giorno</a:t>
            </a:r>
            <a:r>
              <a:rPr lang="it-IT" altLang="it-IT" sz="3200" b="1" dirty="0"/>
              <a:t> </a:t>
            </a:r>
            <a:r>
              <a:rPr lang="it-IT" altLang="it-IT" sz="3200" dirty="0"/>
              <a:t>(potere incisivo, delimitando l’oggetto della discussione); </a:t>
            </a:r>
          </a:p>
          <a:p>
            <a:pPr marL="0" indent="0" algn="just">
              <a:buNone/>
            </a:pPr>
            <a:r>
              <a:rPr lang="it-IT" altLang="it-IT" sz="3200" dirty="0"/>
              <a:t>- </a:t>
            </a:r>
            <a:r>
              <a:rPr lang="it-IT" altLang="it-IT" sz="3200" b="1" u="sng" dirty="0"/>
              <a:t>dirige i lavori</a:t>
            </a:r>
            <a:r>
              <a:rPr lang="it-IT" altLang="it-IT" sz="3200" dirty="0"/>
              <a:t>. Nell’esercizio dell’attività di direzione, il Presidente…</a:t>
            </a:r>
          </a:p>
        </p:txBody>
      </p:sp>
      <p:sp>
        <p:nvSpPr>
          <p:cNvPr id="4" name="Segnaposto piè di pagina 3">
            <a:extLst>
              <a:ext uri="{FF2B5EF4-FFF2-40B4-BE49-F238E27FC236}">
                <a16:creationId xmlns:a16="http://schemas.microsoft.com/office/drawing/2014/main" id="{A835149D-3EE7-00D4-FFAE-ACA40CEE9615}"/>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E006BFE5-3ACE-67CC-5AA9-955FEC0B60D7}"/>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F4EE3D4D-1DC0-8B48-A1E2-0D95FCF942A2}" type="slidenum">
              <a:rPr lang="it-IT" altLang="it-IT" i="0"/>
              <a:pPr eaLnBrk="1" hangingPunct="1"/>
              <a:t>63</a:t>
            </a:fld>
            <a:endParaRPr lang="it-IT" altLang="it-IT" i="0"/>
          </a:p>
        </p:txBody>
      </p:sp>
    </p:spTree>
  </p:cSld>
  <p:clrMapOvr>
    <a:masterClrMapping/>
  </p:clrMapOvr>
  <p:transition spd="med">
    <p:pull/>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FCD580-B7CF-2B04-6104-62BFAEF137F4}"/>
              </a:ext>
            </a:extLst>
          </p:cNvPr>
          <p:cNvSpPr>
            <a:spLocks noGrp="1"/>
          </p:cNvSpPr>
          <p:nvPr>
            <p:ph type="title"/>
          </p:nvPr>
        </p:nvSpPr>
        <p:spPr/>
        <p:txBody>
          <a:bodyPr>
            <a:normAutofit/>
          </a:bodyPr>
          <a:lstStyle/>
          <a:p>
            <a:pPr algn="ctr"/>
            <a:r>
              <a:rPr lang="it-IT" altLang="it-IT" sz="6000" dirty="0"/>
              <a:t>…e direzione dei lavori</a:t>
            </a:r>
          </a:p>
        </p:txBody>
      </p:sp>
      <p:sp>
        <p:nvSpPr>
          <p:cNvPr id="3" name="Segnaposto contenuto 2">
            <a:extLst>
              <a:ext uri="{FF2B5EF4-FFF2-40B4-BE49-F238E27FC236}">
                <a16:creationId xmlns:a16="http://schemas.microsoft.com/office/drawing/2014/main" id="{C73DB3AD-C6F7-B2A8-257E-FB47DA32468A}"/>
              </a:ext>
            </a:extLst>
          </p:cNvPr>
          <p:cNvSpPr>
            <a:spLocks noGrp="1"/>
          </p:cNvSpPr>
          <p:nvPr>
            <p:ph idx="1"/>
          </p:nvPr>
        </p:nvSpPr>
        <p:spPr>
          <a:xfrm>
            <a:off x="924909" y="1828800"/>
            <a:ext cx="10016359" cy="4297364"/>
          </a:xfrm>
        </p:spPr>
        <p:txBody>
          <a:bodyPr/>
          <a:lstStyle/>
          <a:p>
            <a:pPr marL="0" indent="0" algn="just">
              <a:buNone/>
            </a:pPr>
            <a:r>
              <a:rPr lang="it-IT" altLang="it-IT" sz="3200" dirty="0"/>
              <a:t>…</a:t>
            </a:r>
            <a:r>
              <a:rPr lang="it-IT" altLang="it-IT" sz="3200" b="1" u="sng" dirty="0"/>
              <a:t>dà o toglie la parola, dirige e modera la discussione</a:t>
            </a:r>
            <a:r>
              <a:rPr lang="it-IT" altLang="it-IT" sz="3200" b="1" dirty="0"/>
              <a:t> </a:t>
            </a:r>
            <a:r>
              <a:rPr lang="it-IT" altLang="it-IT" sz="3200" dirty="0"/>
              <a:t>(verificando il rispetto dei tempi, l’attinenza all’argomento e l’appropriatezza del linguaggio), </a:t>
            </a:r>
            <a:r>
              <a:rPr lang="it-IT" altLang="it-IT" sz="3200" b="1" u="sng" dirty="0"/>
              <a:t>pone le questioni</a:t>
            </a:r>
            <a:r>
              <a:rPr lang="it-IT" altLang="it-IT" sz="3200" b="1" dirty="0"/>
              <a:t> </a:t>
            </a:r>
            <a:r>
              <a:rPr lang="it-IT" altLang="it-IT" sz="3200" dirty="0"/>
              <a:t>e chiude le sedute.</a:t>
            </a:r>
          </a:p>
          <a:p>
            <a:pPr marL="0" indent="0" algn="just">
              <a:buNone/>
            </a:pPr>
            <a:r>
              <a:rPr lang="it-IT" altLang="it-IT" sz="3200" dirty="0"/>
              <a:t>Detti poteri, </a:t>
            </a:r>
            <a:r>
              <a:rPr lang="it-IT" altLang="it-IT" sz="3200" b="1" u="sng" dirty="0"/>
              <a:t>tuttavia</a:t>
            </a:r>
            <a:r>
              <a:rPr lang="it-IT" altLang="it-IT" sz="3200" dirty="0"/>
              <a:t>, risultano limitati dalla circostanza che </a:t>
            </a:r>
            <a:r>
              <a:rPr lang="it-IT" altLang="it-IT" sz="3200" b="1" u="sng" dirty="0"/>
              <a:t>l’attività di direzione dei lavori dev’essere esercitata nel rispetto del fine per il quale è attribuita</a:t>
            </a:r>
            <a:r>
              <a:rPr lang="it-IT" altLang="it-IT" sz="3200" dirty="0"/>
              <a:t>, quindi non certo di comprimere l’autonomia decisionale dei membri, ma, al contrario, </a:t>
            </a:r>
            <a:r>
              <a:rPr lang="it-IT" altLang="it-IT" sz="3200" b="1" u="sng" dirty="0"/>
              <a:t>di sollecitare la partecipazione e la discussione</a:t>
            </a:r>
            <a:r>
              <a:rPr lang="it-IT" altLang="it-IT" dirty="0"/>
              <a:t>.</a:t>
            </a:r>
          </a:p>
        </p:txBody>
      </p:sp>
      <p:sp>
        <p:nvSpPr>
          <p:cNvPr id="4" name="Segnaposto piè di pagina 3">
            <a:extLst>
              <a:ext uri="{FF2B5EF4-FFF2-40B4-BE49-F238E27FC236}">
                <a16:creationId xmlns:a16="http://schemas.microsoft.com/office/drawing/2014/main" id="{66E1B389-9F6C-3019-8C86-402A3907E939}"/>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ACDBA83C-44E2-25E8-55FD-E295CB5AC8DE}"/>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8D014421-D77D-2645-A5B0-6033460473D0}" type="slidenum">
              <a:rPr lang="it-IT" altLang="it-IT" i="0"/>
              <a:pPr eaLnBrk="1" hangingPunct="1"/>
              <a:t>64</a:t>
            </a:fld>
            <a:endParaRPr lang="it-IT" altLang="it-IT" i="0"/>
          </a:p>
        </p:txBody>
      </p:sp>
    </p:spTree>
  </p:cSld>
  <p:clrMapOvr>
    <a:masterClrMapping/>
  </p:clrMapOvr>
  <p:transition spd="med">
    <p:pull/>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297DDF-865C-75BB-8082-7A861EFB0B13}"/>
              </a:ext>
            </a:extLst>
          </p:cNvPr>
          <p:cNvSpPr>
            <a:spLocks noGrp="1"/>
          </p:cNvSpPr>
          <p:nvPr>
            <p:ph type="title"/>
          </p:nvPr>
        </p:nvSpPr>
        <p:spPr>
          <a:xfrm>
            <a:off x="838200" y="365125"/>
            <a:ext cx="10515600" cy="1579289"/>
          </a:xfrm>
        </p:spPr>
        <p:txBody>
          <a:bodyPr>
            <a:noAutofit/>
          </a:bodyPr>
          <a:lstStyle/>
          <a:p>
            <a:pPr algn="ctr"/>
            <a:r>
              <a:rPr lang="it-IT" altLang="it-IT" sz="4800" dirty="0"/>
              <a:t>Situazioni di accentuati poteri Presidenziali</a:t>
            </a:r>
          </a:p>
        </p:txBody>
      </p:sp>
      <p:sp>
        <p:nvSpPr>
          <p:cNvPr id="3" name="Segnaposto contenuto 2">
            <a:extLst>
              <a:ext uri="{FF2B5EF4-FFF2-40B4-BE49-F238E27FC236}">
                <a16:creationId xmlns:a16="http://schemas.microsoft.com/office/drawing/2014/main" id="{E0303C7E-F5F8-A05F-895D-F846811B60BC}"/>
              </a:ext>
            </a:extLst>
          </p:cNvPr>
          <p:cNvSpPr>
            <a:spLocks noGrp="1"/>
          </p:cNvSpPr>
          <p:nvPr>
            <p:ph idx="1"/>
          </p:nvPr>
        </p:nvSpPr>
        <p:spPr>
          <a:xfrm>
            <a:off x="735724" y="2270234"/>
            <a:ext cx="10515600" cy="3855928"/>
          </a:xfrm>
        </p:spPr>
        <p:txBody>
          <a:bodyPr>
            <a:normAutofit/>
          </a:bodyPr>
          <a:lstStyle/>
          <a:p>
            <a:pPr algn="just"/>
            <a:r>
              <a:rPr lang="it-IT" altLang="it-IT" sz="3600" b="1" u="sng" dirty="0"/>
              <a:t>I poteri presidenziali</a:t>
            </a:r>
            <a:r>
              <a:rPr lang="it-IT" altLang="it-IT" sz="3600" b="1" dirty="0"/>
              <a:t> </a:t>
            </a:r>
            <a:r>
              <a:rPr lang="it-IT" altLang="it-IT" sz="3600" dirty="0"/>
              <a:t>risultano </a:t>
            </a:r>
            <a:r>
              <a:rPr lang="it-IT" altLang="it-IT" sz="3600" b="1" u="sng" dirty="0"/>
              <a:t>di fatto accentuati in presenza di alcune circostanze</a:t>
            </a:r>
            <a:r>
              <a:rPr lang="it-IT" altLang="it-IT" sz="3600" dirty="0"/>
              <a:t>, tra le quali:</a:t>
            </a:r>
          </a:p>
          <a:p>
            <a:pPr algn="just"/>
            <a:r>
              <a:rPr lang="it-IT" altLang="it-IT" sz="3600" dirty="0"/>
              <a:t>- la previsione di </a:t>
            </a:r>
            <a:r>
              <a:rPr lang="it-IT" altLang="it-IT" sz="3600" b="1" u="sng" dirty="0"/>
              <a:t>particolari requisiti soggettivi per la preposizione all’Ufficio presidenziale</a:t>
            </a:r>
            <a:r>
              <a:rPr lang="it-IT" altLang="it-IT" sz="3600" dirty="0"/>
              <a:t>;</a:t>
            </a:r>
          </a:p>
          <a:p>
            <a:pPr algn="just"/>
            <a:r>
              <a:rPr lang="it-IT" altLang="it-IT" sz="3600" dirty="0"/>
              <a:t> </a:t>
            </a:r>
            <a:r>
              <a:rPr lang="it-IT" altLang="it-IT" sz="3600" b="1" u="sng" dirty="0"/>
              <a:t>- l’individuazione attraverso determinate modalità di scelta</a:t>
            </a:r>
            <a:r>
              <a:rPr lang="it-IT" altLang="it-IT" sz="3600" dirty="0"/>
              <a:t>.</a:t>
            </a:r>
          </a:p>
        </p:txBody>
      </p:sp>
      <p:sp>
        <p:nvSpPr>
          <p:cNvPr id="4" name="Segnaposto piè di pagina 3">
            <a:extLst>
              <a:ext uri="{FF2B5EF4-FFF2-40B4-BE49-F238E27FC236}">
                <a16:creationId xmlns:a16="http://schemas.microsoft.com/office/drawing/2014/main" id="{093EC604-DA18-EDE1-C3D8-9B780C1A8DB1}"/>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CBC861A3-FB57-0918-390C-CA38FD0A65E8}"/>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78C2E143-5F51-E849-BF19-2C5A61FC906D}" type="slidenum">
              <a:rPr lang="it-IT" altLang="it-IT" i="0"/>
              <a:pPr eaLnBrk="1" hangingPunct="1"/>
              <a:t>65</a:t>
            </a:fld>
            <a:endParaRPr lang="it-IT" altLang="it-IT" i="0"/>
          </a:p>
        </p:txBody>
      </p:sp>
    </p:spTree>
  </p:cSld>
  <p:clrMapOvr>
    <a:masterClrMapping/>
  </p:clrMapOvr>
  <p:transition spd="med">
    <p:pull/>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D05C63-C86C-58FF-AE5F-67B6CA8552B6}"/>
              </a:ext>
            </a:extLst>
          </p:cNvPr>
          <p:cNvSpPr>
            <a:spLocks noGrp="1"/>
          </p:cNvSpPr>
          <p:nvPr>
            <p:ph type="title"/>
          </p:nvPr>
        </p:nvSpPr>
        <p:spPr/>
        <p:txBody>
          <a:bodyPr>
            <a:normAutofit/>
          </a:bodyPr>
          <a:lstStyle/>
          <a:p>
            <a:pPr algn="ctr"/>
            <a:r>
              <a:rPr lang="it-IT" altLang="it-IT" sz="5400" dirty="0"/>
              <a:t>Potere di </a:t>
            </a:r>
            <a:r>
              <a:rPr lang="it-IT" altLang="it-IT" sz="5400" dirty="0" err="1"/>
              <a:t>sovraordinazione</a:t>
            </a:r>
            <a:endParaRPr lang="it-IT" altLang="it-IT" sz="5400" dirty="0"/>
          </a:p>
        </p:txBody>
      </p:sp>
      <p:sp>
        <p:nvSpPr>
          <p:cNvPr id="3" name="Segnaposto contenuto 2">
            <a:extLst>
              <a:ext uri="{FF2B5EF4-FFF2-40B4-BE49-F238E27FC236}">
                <a16:creationId xmlns:a16="http://schemas.microsoft.com/office/drawing/2014/main" id="{FD301014-908A-9358-18F8-5D55068B9301}"/>
              </a:ext>
            </a:extLst>
          </p:cNvPr>
          <p:cNvSpPr>
            <a:spLocks noGrp="1"/>
          </p:cNvSpPr>
          <p:nvPr>
            <p:ph idx="1"/>
          </p:nvPr>
        </p:nvSpPr>
        <p:spPr>
          <a:xfrm>
            <a:off x="1103585" y="1844675"/>
            <a:ext cx="9711559" cy="4281488"/>
          </a:xfrm>
        </p:spPr>
        <p:txBody>
          <a:bodyPr>
            <a:noAutofit/>
          </a:bodyPr>
          <a:lstStyle/>
          <a:p>
            <a:pPr algn="just"/>
            <a:r>
              <a:rPr lang="it-IT" altLang="it-IT" sz="3600" dirty="0"/>
              <a:t>Costituisce espressione del potere di </a:t>
            </a:r>
            <a:r>
              <a:rPr lang="it-IT" altLang="it-IT" sz="3600" dirty="0" err="1"/>
              <a:t>sovraordinazione</a:t>
            </a:r>
            <a:r>
              <a:rPr lang="it-IT" altLang="it-IT" sz="3600" dirty="0"/>
              <a:t> l’eventuale previsione per cui </a:t>
            </a:r>
            <a:r>
              <a:rPr lang="it-IT" altLang="it-IT" sz="3600" b="1" u="sng" dirty="0"/>
              <a:t>a parità di voti espressi prevale il voto del Presidente</a:t>
            </a:r>
            <a:r>
              <a:rPr lang="it-IT" altLang="it-IT" sz="3600" dirty="0"/>
              <a:t>.</a:t>
            </a:r>
          </a:p>
          <a:p>
            <a:pPr algn="just"/>
            <a:r>
              <a:rPr lang="it-IT" altLang="it-IT" sz="3600" dirty="0"/>
              <a:t>Detta previsione, posta la necessità comunque di individuare una soluzione lì ove vi sia una situazione di parità dei voti, non contraddice la sostanziale </a:t>
            </a:r>
            <a:r>
              <a:rPr lang="it-IT" altLang="it-IT" sz="3600" dirty="0" err="1"/>
              <a:t>pariordinazione</a:t>
            </a:r>
            <a:r>
              <a:rPr lang="it-IT" altLang="it-IT" sz="3600" dirty="0"/>
              <a:t> dei componenti.</a:t>
            </a:r>
          </a:p>
        </p:txBody>
      </p:sp>
      <p:sp>
        <p:nvSpPr>
          <p:cNvPr id="4" name="Segnaposto piè di pagina 3">
            <a:extLst>
              <a:ext uri="{FF2B5EF4-FFF2-40B4-BE49-F238E27FC236}">
                <a16:creationId xmlns:a16="http://schemas.microsoft.com/office/drawing/2014/main" id="{5D1BDAA2-F8AE-7DC2-3AEE-765C05A9A659}"/>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88433B92-38FF-2050-29E4-89406DC1C200}"/>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24FA384B-9C44-5A49-BEA0-459255A6F773}" type="slidenum">
              <a:rPr lang="it-IT" altLang="it-IT" i="0"/>
              <a:pPr eaLnBrk="1" hangingPunct="1"/>
              <a:t>66</a:t>
            </a:fld>
            <a:endParaRPr lang="it-IT" altLang="it-IT" i="0"/>
          </a:p>
        </p:txBody>
      </p:sp>
    </p:spTree>
  </p:cSld>
  <p:clrMapOvr>
    <a:masterClrMapping/>
  </p:clrMapOvr>
  <p:transition spd="med">
    <p:pull/>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9BBE0A-6B88-36E6-58A0-043A42ECE034}"/>
              </a:ext>
            </a:extLst>
          </p:cNvPr>
          <p:cNvSpPr>
            <a:spLocks noGrp="1"/>
          </p:cNvSpPr>
          <p:nvPr>
            <p:ph type="title"/>
          </p:nvPr>
        </p:nvSpPr>
        <p:spPr/>
        <p:txBody>
          <a:bodyPr>
            <a:normAutofit/>
          </a:bodyPr>
          <a:lstStyle/>
          <a:p>
            <a:pPr algn="ctr"/>
            <a:r>
              <a:rPr lang="it-IT" altLang="it-IT" sz="5400" dirty="0"/>
              <a:t>Ricadute sulla responsabilità…</a:t>
            </a:r>
          </a:p>
        </p:txBody>
      </p:sp>
      <p:sp>
        <p:nvSpPr>
          <p:cNvPr id="3" name="Segnaposto contenuto 2">
            <a:extLst>
              <a:ext uri="{FF2B5EF4-FFF2-40B4-BE49-F238E27FC236}">
                <a16:creationId xmlns:a16="http://schemas.microsoft.com/office/drawing/2014/main" id="{00F7BD41-6746-982E-B4D9-053211A5E8F4}"/>
              </a:ext>
            </a:extLst>
          </p:cNvPr>
          <p:cNvSpPr>
            <a:spLocks noGrp="1"/>
          </p:cNvSpPr>
          <p:nvPr>
            <p:ph idx="1"/>
          </p:nvPr>
        </p:nvSpPr>
        <p:spPr>
          <a:xfrm>
            <a:off x="838200" y="1902372"/>
            <a:ext cx="10082048" cy="4180928"/>
          </a:xfrm>
        </p:spPr>
        <p:txBody>
          <a:bodyPr>
            <a:normAutofit/>
          </a:bodyPr>
          <a:lstStyle/>
          <a:p>
            <a:pPr marL="0" indent="0" algn="just">
              <a:buNone/>
            </a:pPr>
            <a:r>
              <a:rPr lang="it-IT" altLang="it-IT" sz="3200" b="1" u="sng" dirty="0"/>
              <a:t>Ad oggi la Corte dei conti non ha mai considerato aggravata la posizione del Presidente di un organo collegiale </a:t>
            </a:r>
            <a:r>
              <a:rPr lang="it-IT" altLang="it-IT" sz="3200" b="1" u="sng" dirty="0" err="1"/>
              <a:t>compostoda</a:t>
            </a:r>
            <a:r>
              <a:rPr lang="it-IT" altLang="it-IT" sz="3200" b="1" u="sng" dirty="0"/>
              <a:t> un numero limitato di componenti</a:t>
            </a:r>
            <a:r>
              <a:rPr lang="it-IT" altLang="it-IT" sz="3200" dirty="0"/>
              <a:t>, in quanto per essi vige il principio dell’obbligo da parte di tutti di essere ugualmente informati sulle questioni all’ordine del giorno (quindi sia il Presidente, che i componenti sono responsabili a meno che non abbiano espresso sulla specifica questione voto contrario).</a:t>
            </a:r>
          </a:p>
        </p:txBody>
      </p:sp>
      <p:sp>
        <p:nvSpPr>
          <p:cNvPr id="4" name="Segnaposto piè di pagina 3">
            <a:extLst>
              <a:ext uri="{FF2B5EF4-FFF2-40B4-BE49-F238E27FC236}">
                <a16:creationId xmlns:a16="http://schemas.microsoft.com/office/drawing/2014/main" id="{FD63BC76-867E-C05B-E29C-E1C9ED2D64FF}"/>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BEA6E956-7D36-2242-5BC5-AF73CA90E4D9}"/>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027F294A-0238-C34C-AD26-CCD147D671AB}" type="slidenum">
              <a:rPr lang="it-IT" altLang="it-IT" i="0"/>
              <a:pPr eaLnBrk="1" hangingPunct="1"/>
              <a:t>67</a:t>
            </a:fld>
            <a:endParaRPr lang="it-IT" altLang="it-IT" i="0"/>
          </a:p>
        </p:txBody>
      </p:sp>
    </p:spTree>
  </p:cSld>
  <p:clrMapOvr>
    <a:masterClrMapping/>
  </p:clrMapOvr>
  <p:transition spd="med">
    <p:pull/>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1783ED-71CD-1205-1552-6BCC81E5D964}"/>
              </a:ext>
            </a:extLst>
          </p:cNvPr>
          <p:cNvSpPr>
            <a:spLocks noGrp="1"/>
          </p:cNvSpPr>
          <p:nvPr>
            <p:ph type="title"/>
          </p:nvPr>
        </p:nvSpPr>
        <p:spPr>
          <a:xfrm>
            <a:off x="838200" y="365125"/>
            <a:ext cx="10515600" cy="1673882"/>
          </a:xfrm>
        </p:spPr>
        <p:txBody>
          <a:bodyPr>
            <a:normAutofit/>
          </a:bodyPr>
          <a:lstStyle/>
          <a:p>
            <a:pPr algn="ctr"/>
            <a:r>
              <a:rPr lang="it-IT" altLang="it-IT" sz="6000" dirty="0"/>
              <a:t>…ricadute sulla responsabilità</a:t>
            </a:r>
          </a:p>
        </p:txBody>
      </p:sp>
      <p:sp>
        <p:nvSpPr>
          <p:cNvPr id="3" name="Segnaposto contenuto 2">
            <a:extLst>
              <a:ext uri="{FF2B5EF4-FFF2-40B4-BE49-F238E27FC236}">
                <a16:creationId xmlns:a16="http://schemas.microsoft.com/office/drawing/2014/main" id="{D80EF56F-2475-36B6-E608-6AC7E72E8957}"/>
              </a:ext>
            </a:extLst>
          </p:cNvPr>
          <p:cNvSpPr>
            <a:spLocks noGrp="1"/>
          </p:cNvSpPr>
          <p:nvPr>
            <p:ph idx="1"/>
          </p:nvPr>
        </p:nvSpPr>
        <p:spPr>
          <a:xfrm>
            <a:off x="838200" y="2301765"/>
            <a:ext cx="10515600" cy="3875197"/>
          </a:xfrm>
        </p:spPr>
        <p:txBody>
          <a:bodyPr/>
          <a:lstStyle/>
          <a:p>
            <a:pPr marL="0" indent="0" algn="just">
              <a:buNone/>
            </a:pPr>
            <a:r>
              <a:rPr lang="it-IT" altLang="it-IT" sz="3600" dirty="0"/>
              <a:t>In ogni caso, </a:t>
            </a:r>
            <a:r>
              <a:rPr lang="it-IT" altLang="it-IT" sz="3600" b="1" u="sng" dirty="0"/>
              <a:t>non si può escludere che, a fronte dell’esistenza, di fatto, di una situazione di preminenza</a:t>
            </a:r>
            <a:r>
              <a:rPr lang="it-IT" altLang="it-IT" sz="3600" dirty="0"/>
              <a:t>, </a:t>
            </a:r>
            <a:r>
              <a:rPr lang="it-IT" altLang="it-IT" sz="3600" b="1" u="sng" dirty="0"/>
              <a:t>da parte del Presidente</a:t>
            </a:r>
            <a:r>
              <a:rPr lang="it-IT" altLang="it-IT" sz="3600" b="1" dirty="0"/>
              <a:t> </a:t>
            </a:r>
            <a:r>
              <a:rPr lang="it-IT" altLang="it-IT" sz="3600" dirty="0"/>
              <a:t>sugli altri membri, </a:t>
            </a:r>
            <a:r>
              <a:rPr lang="it-IT" altLang="it-IT" sz="3600" b="1" u="sng" dirty="0"/>
              <a:t>la responsabilità del primo possa essere considerata aggravata</a:t>
            </a:r>
            <a:r>
              <a:rPr lang="it-IT" altLang="it-IT" sz="3600" b="1" dirty="0"/>
              <a:t> </a:t>
            </a:r>
            <a:r>
              <a:rPr lang="it-IT" altLang="it-IT" sz="3600" dirty="0"/>
              <a:t>dalla Corte, la quale, a fronte di più responsabili di un danno, condanna ciascuno per la parte che vi ha preso</a:t>
            </a:r>
            <a:r>
              <a:rPr lang="it-IT" altLang="it-IT" dirty="0"/>
              <a:t>.</a:t>
            </a:r>
          </a:p>
        </p:txBody>
      </p:sp>
      <p:sp>
        <p:nvSpPr>
          <p:cNvPr id="4" name="Segnaposto piè di pagina 3">
            <a:extLst>
              <a:ext uri="{FF2B5EF4-FFF2-40B4-BE49-F238E27FC236}">
                <a16:creationId xmlns:a16="http://schemas.microsoft.com/office/drawing/2014/main" id="{83105523-22B5-C2A8-17BC-901C523EFC1F}"/>
              </a:ext>
            </a:extLst>
          </p:cNvPr>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
        <p:nvSpPr>
          <p:cNvPr id="5" name="Segnaposto numero diapositiva 4">
            <a:extLst>
              <a:ext uri="{FF2B5EF4-FFF2-40B4-BE49-F238E27FC236}">
                <a16:creationId xmlns:a16="http://schemas.microsoft.com/office/drawing/2014/main" id="{7524A013-39A1-B488-85F3-C8927B39A549}"/>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4DB3B82F-C7CC-174C-9B3F-483AC17BD5C3}" type="slidenum">
              <a:rPr lang="it-IT" altLang="it-IT" i="0"/>
              <a:pPr eaLnBrk="1" hangingPunct="1"/>
              <a:t>68</a:t>
            </a:fld>
            <a:endParaRPr lang="it-IT" altLang="it-IT" i="0"/>
          </a:p>
        </p:txBody>
      </p:sp>
    </p:spTree>
  </p:cSld>
  <p:clrMapOvr>
    <a:masterClrMapping/>
  </p:clrMapOvr>
  <p:transition spd="med">
    <p:pull/>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2E17E2-C181-4209-8BAC-F1E2AFC0D3BC}"/>
              </a:ext>
            </a:extLst>
          </p:cNvPr>
          <p:cNvSpPr>
            <a:spLocks noGrp="1"/>
          </p:cNvSpPr>
          <p:nvPr>
            <p:ph type="title"/>
          </p:nvPr>
        </p:nvSpPr>
        <p:spPr>
          <a:xfrm>
            <a:off x="838200" y="365125"/>
            <a:ext cx="10515600" cy="5682384"/>
          </a:xfrm>
        </p:spPr>
        <p:txBody>
          <a:bodyPr>
            <a:noAutofit/>
          </a:bodyPr>
          <a:lstStyle/>
          <a:p>
            <a:pPr algn="ctr"/>
            <a:r>
              <a:rPr lang="it-IT" sz="6000" dirty="0"/>
              <a:t>VERBALIZZAZIONE E CAMPIONAMENTO</a:t>
            </a:r>
          </a:p>
        </p:txBody>
      </p:sp>
      <p:sp>
        <p:nvSpPr>
          <p:cNvPr id="3" name="Segnaposto numero diapositiva 2">
            <a:extLst>
              <a:ext uri="{FF2B5EF4-FFF2-40B4-BE49-F238E27FC236}">
                <a16:creationId xmlns:a16="http://schemas.microsoft.com/office/drawing/2014/main" id="{748EC641-6A12-4EB2-BB88-50DE98497D90}"/>
              </a:ext>
            </a:extLst>
          </p:cNvPr>
          <p:cNvSpPr>
            <a:spLocks noGrp="1"/>
          </p:cNvSpPr>
          <p:nvPr>
            <p:ph type="sldNum" sz="quarter" idx="12"/>
          </p:nvPr>
        </p:nvSpPr>
        <p:spPr/>
        <p:txBody>
          <a:bodyPr/>
          <a:lstStyle/>
          <a:p>
            <a:fld id="{1E896063-653B-B446-A45D-A6AE5A996AE7}" type="slidenum">
              <a:rPr lang="it-IT" smtClean="0"/>
              <a:t>69</a:t>
            </a:fld>
            <a:endParaRPr lang="it-IT"/>
          </a:p>
        </p:txBody>
      </p:sp>
    </p:spTree>
    <p:extLst>
      <p:ext uri="{BB962C8B-B14F-4D97-AF65-F5344CB8AC3E}">
        <p14:creationId xmlns:p14="http://schemas.microsoft.com/office/powerpoint/2010/main" val="2667984160"/>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0D76F2-D8DD-4BC7-A91D-1D40B5887E00}"/>
              </a:ext>
            </a:extLst>
          </p:cNvPr>
          <p:cNvSpPr>
            <a:spLocks noGrp="1"/>
          </p:cNvSpPr>
          <p:nvPr>
            <p:ph type="title"/>
          </p:nvPr>
        </p:nvSpPr>
        <p:spPr/>
        <p:txBody>
          <a:bodyPr>
            <a:normAutofit/>
          </a:bodyPr>
          <a:lstStyle/>
          <a:p>
            <a:pPr algn="ctr"/>
            <a:r>
              <a:rPr lang="it-IT" sz="6600" dirty="0"/>
              <a:t>Tipologie</a:t>
            </a:r>
          </a:p>
        </p:txBody>
      </p:sp>
      <p:sp>
        <p:nvSpPr>
          <p:cNvPr id="3" name="Segnaposto contenuto 2">
            <a:extLst>
              <a:ext uri="{FF2B5EF4-FFF2-40B4-BE49-F238E27FC236}">
                <a16:creationId xmlns:a16="http://schemas.microsoft.com/office/drawing/2014/main" id="{FAEC59F9-3968-4126-8B86-64C02E3B95F8}"/>
              </a:ext>
            </a:extLst>
          </p:cNvPr>
          <p:cNvSpPr>
            <a:spLocks noGrp="1"/>
          </p:cNvSpPr>
          <p:nvPr>
            <p:ph idx="1"/>
          </p:nvPr>
        </p:nvSpPr>
        <p:spPr>
          <a:xfrm>
            <a:off x="838200" y="2082799"/>
            <a:ext cx="10515600" cy="4094163"/>
          </a:xfrm>
        </p:spPr>
        <p:txBody>
          <a:bodyPr/>
          <a:lstStyle/>
          <a:p>
            <a:r>
              <a:rPr lang="it-IT" sz="4800" dirty="0"/>
              <a:t>Resp. per abuso d’ufficio.</a:t>
            </a:r>
          </a:p>
          <a:p>
            <a:r>
              <a:rPr lang="it-IT" sz="4800" dirty="0"/>
              <a:t>Resp. per falso ideologico.</a:t>
            </a:r>
          </a:p>
          <a:p>
            <a:r>
              <a:rPr lang="it-IT" sz="4800" dirty="0"/>
              <a:t>Resp. per omissione o rifiuto di atti d’ufficio</a:t>
            </a:r>
          </a:p>
          <a:p>
            <a:endParaRPr lang="it-IT" dirty="0"/>
          </a:p>
        </p:txBody>
      </p:sp>
      <p:sp>
        <p:nvSpPr>
          <p:cNvPr id="4" name="Segnaposto numero diapositiva 3">
            <a:extLst>
              <a:ext uri="{FF2B5EF4-FFF2-40B4-BE49-F238E27FC236}">
                <a16:creationId xmlns:a16="http://schemas.microsoft.com/office/drawing/2014/main" id="{80BEFA96-299D-4295-BC60-4480EA04169C}"/>
              </a:ext>
            </a:extLst>
          </p:cNvPr>
          <p:cNvSpPr>
            <a:spLocks noGrp="1"/>
          </p:cNvSpPr>
          <p:nvPr>
            <p:ph type="sldNum" sz="quarter" idx="12"/>
          </p:nvPr>
        </p:nvSpPr>
        <p:spPr/>
        <p:txBody>
          <a:bodyPr/>
          <a:lstStyle/>
          <a:p>
            <a:fld id="{1E896063-653B-B446-A45D-A6AE5A996AE7}" type="slidenum">
              <a:rPr lang="it-IT" smtClean="0"/>
              <a:t>7</a:t>
            </a:fld>
            <a:endParaRPr lang="it-IT"/>
          </a:p>
        </p:txBody>
      </p:sp>
    </p:spTree>
    <p:extLst>
      <p:ext uri="{BB962C8B-B14F-4D97-AF65-F5344CB8AC3E}">
        <p14:creationId xmlns:p14="http://schemas.microsoft.com/office/powerpoint/2010/main" val="1555164166"/>
      </p:ext>
    </p:extLst>
  </p:cSld>
  <p:clrMapOvr>
    <a:masterClrMapping/>
  </p:clrMapOvr>
  <p:transition spd="med">
    <p:pull/>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48CB06-B495-49F2-B3CB-0B4A92F66FB4}"/>
              </a:ext>
            </a:extLst>
          </p:cNvPr>
          <p:cNvSpPr>
            <a:spLocks noGrp="1"/>
          </p:cNvSpPr>
          <p:nvPr>
            <p:ph type="title"/>
          </p:nvPr>
        </p:nvSpPr>
        <p:spPr>
          <a:xfrm>
            <a:off x="457200" y="365125"/>
            <a:ext cx="10896600" cy="1325563"/>
          </a:xfrm>
        </p:spPr>
        <p:txBody>
          <a:bodyPr>
            <a:noAutofit/>
          </a:bodyPr>
          <a:lstStyle/>
          <a:p>
            <a:pPr algn="ctr"/>
            <a:r>
              <a:rPr lang="it-IT" sz="6000" b="1" dirty="0"/>
              <a:t>Verbalizzazione e campionamento</a:t>
            </a:r>
          </a:p>
        </p:txBody>
      </p:sp>
      <p:sp>
        <p:nvSpPr>
          <p:cNvPr id="3" name="Segnaposto contenuto 2">
            <a:extLst>
              <a:ext uri="{FF2B5EF4-FFF2-40B4-BE49-F238E27FC236}">
                <a16:creationId xmlns:a16="http://schemas.microsoft.com/office/drawing/2014/main" id="{03D7CFDC-4A68-4BA2-A69E-8422CB02536D}"/>
              </a:ext>
            </a:extLst>
          </p:cNvPr>
          <p:cNvSpPr>
            <a:spLocks noGrp="1"/>
          </p:cNvSpPr>
          <p:nvPr>
            <p:ph idx="1"/>
          </p:nvPr>
        </p:nvSpPr>
        <p:spPr>
          <a:xfrm>
            <a:off x="838200" y="2261937"/>
            <a:ext cx="10515600" cy="3915026"/>
          </a:xfrm>
        </p:spPr>
        <p:txBody>
          <a:bodyPr>
            <a:normAutofit/>
          </a:bodyPr>
          <a:lstStyle/>
          <a:p>
            <a:r>
              <a:rPr lang="it-IT" sz="5400" dirty="0"/>
              <a:t>Corretta verbalizzazione</a:t>
            </a:r>
          </a:p>
          <a:p>
            <a:r>
              <a:rPr lang="it-IT" sz="5400" dirty="0"/>
              <a:t>Campionamento e scelta degli atti da sottoporre a controllo.</a:t>
            </a:r>
          </a:p>
        </p:txBody>
      </p:sp>
      <p:sp>
        <p:nvSpPr>
          <p:cNvPr id="4" name="Segnaposto numero diapositiva 3">
            <a:extLst>
              <a:ext uri="{FF2B5EF4-FFF2-40B4-BE49-F238E27FC236}">
                <a16:creationId xmlns:a16="http://schemas.microsoft.com/office/drawing/2014/main" id="{EEF2F48D-B032-49A3-A5D5-F709C6A73F2C}"/>
              </a:ext>
            </a:extLst>
          </p:cNvPr>
          <p:cNvSpPr>
            <a:spLocks noGrp="1"/>
          </p:cNvSpPr>
          <p:nvPr>
            <p:ph type="sldNum" sz="quarter" idx="12"/>
          </p:nvPr>
        </p:nvSpPr>
        <p:spPr/>
        <p:txBody>
          <a:bodyPr/>
          <a:lstStyle/>
          <a:p>
            <a:fld id="{1E896063-653B-B446-A45D-A6AE5A996AE7}" type="slidenum">
              <a:rPr lang="it-IT" smtClean="0"/>
              <a:t>70</a:t>
            </a:fld>
            <a:endParaRPr lang="it-IT"/>
          </a:p>
        </p:txBody>
      </p:sp>
    </p:spTree>
    <p:extLst>
      <p:ext uri="{BB962C8B-B14F-4D97-AF65-F5344CB8AC3E}">
        <p14:creationId xmlns:p14="http://schemas.microsoft.com/office/powerpoint/2010/main" val="2017502730"/>
      </p:ext>
    </p:extLst>
  </p:cSld>
  <p:clrMapOvr>
    <a:masterClrMapping/>
  </p:clrMapOvr>
  <p:transition spd="med">
    <p:pull/>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55C575-6988-4B06-AE1A-451E338CD57F}"/>
              </a:ext>
            </a:extLst>
          </p:cNvPr>
          <p:cNvSpPr>
            <a:spLocks noGrp="1"/>
          </p:cNvSpPr>
          <p:nvPr>
            <p:ph type="title"/>
          </p:nvPr>
        </p:nvSpPr>
        <p:spPr>
          <a:xfrm>
            <a:off x="288758" y="365125"/>
            <a:ext cx="11432187" cy="1732253"/>
          </a:xfrm>
        </p:spPr>
        <p:txBody>
          <a:bodyPr>
            <a:noAutofit/>
          </a:bodyPr>
          <a:lstStyle/>
          <a:p>
            <a:pPr algn="ctr"/>
            <a:r>
              <a:rPr lang="it-IT" altLang="it-IT" sz="5400" dirty="0"/>
              <a:t>Verifiche a campionamento e responsabilità: esame di una pronuncia…</a:t>
            </a:r>
          </a:p>
        </p:txBody>
      </p:sp>
      <p:sp>
        <p:nvSpPr>
          <p:cNvPr id="3" name="Segnaposto contenuto 2">
            <a:extLst>
              <a:ext uri="{FF2B5EF4-FFF2-40B4-BE49-F238E27FC236}">
                <a16:creationId xmlns:a16="http://schemas.microsoft.com/office/drawing/2014/main" id="{CC6A17AF-91E5-477E-B1A4-DBA67DD0C16F}"/>
              </a:ext>
            </a:extLst>
          </p:cNvPr>
          <p:cNvSpPr>
            <a:spLocks noGrp="1"/>
          </p:cNvSpPr>
          <p:nvPr>
            <p:ph idx="1"/>
          </p:nvPr>
        </p:nvSpPr>
        <p:spPr>
          <a:xfrm>
            <a:off x="838199" y="2327564"/>
            <a:ext cx="10196945" cy="3798600"/>
          </a:xfrm>
        </p:spPr>
        <p:txBody>
          <a:bodyPr>
            <a:normAutofit/>
          </a:bodyPr>
          <a:lstStyle/>
          <a:p>
            <a:pPr marL="0" indent="0" algn="just">
              <a:buNone/>
            </a:pPr>
            <a:r>
              <a:rPr lang="it-IT" altLang="it-IT" sz="3600" dirty="0"/>
              <a:t>Sez. Giur. Calabria 554/2010: condannati  </a:t>
            </a:r>
            <a:r>
              <a:rPr lang="it-IT" altLang="it-IT" sz="3600" b="1" u="sng" dirty="0"/>
              <a:t>il ragioniere comunale per essersi appropriato</a:t>
            </a:r>
            <a:r>
              <a:rPr lang="it-IT" altLang="it-IT" sz="3600" b="1" dirty="0"/>
              <a:t> </a:t>
            </a:r>
            <a:r>
              <a:rPr lang="it-IT" altLang="it-IT" sz="3600" dirty="0"/>
              <a:t>di somme del Comune emettendo assegni circolari intestati a se stesso che avrebbe dovuto versare alla Tesoreria Provinciale nonché, a titolo di </a:t>
            </a:r>
            <a:r>
              <a:rPr lang="it-IT" altLang="it-IT" sz="3600" b="1" u="sng" dirty="0"/>
              <a:t>colpa grave ed in via sussidiaria, il segretario comunale ed il revisore dei conti</a:t>
            </a:r>
            <a:r>
              <a:rPr lang="it-IT" altLang="it-IT" sz="3600" dirty="0"/>
              <a:t>…</a:t>
            </a:r>
          </a:p>
        </p:txBody>
      </p:sp>
      <p:sp>
        <p:nvSpPr>
          <p:cNvPr id="4" name="Segnaposto numero diapositiva 3">
            <a:extLst>
              <a:ext uri="{FF2B5EF4-FFF2-40B4-BE49-F238E27FC236}">
                <a16:creationId xmlns:a16="http://schemas.microsoft.com/office/drawing/2014/main" id="{1BB35BF3-305E-4F61-9422-96D004D4E700}"/>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EA802124-6C60-4026-969C-84E2D08BC936}" type="slidenum">
              <a:rPr lang="it-IT" altLang="it-IT" i="0"/>
              <a:pPr eaLnBrk="1" hangingPunct="1"/>
              <a:t>71</a:t>
            </a:fld>
            <a:endParaRPr lang="it-IT" altLang="it-IT" i="0"/>
          </a:p>
        </p:txBody>
      </p:sp>
      <p:sp>
        <p:nvSpPr>
          <p:cNvPr id="5" name="Segnaposto piè di pagina 4">
            <a:extLst>
              <a:ext uri="{FF2B5EF4-FFF2-40B4-BE49-F238E27FC236}">
                <a16:creationId xmlns:a16="http://schemas.microsoft.com/office/drawing/2014/main" id="{23BEC9BE-B83B-430F-91EB-87E3BAB46546}"/>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24BDCA-4C66-4FA3-A0F9-0E2648AA73A6}"/>
              </a:ext>
            </a:extLst>
          </p:cNvPr>
          <p:cNvSpPr>
            <a:spLocks noGrp="1"/>
          </p:cNvSpPr>
          <p:nvPr>
            <p:ph type="title"/>
          </p:nvPr>
        </p:nvSpPr>
        <p:spPr>
          <a:xfrm>
            <a:off x="665017" y="365125"/>
            <a:ext cx="10848109" cy="1325563"/>
          </a:xfrm>
        </p:spPr>
        <p:txBody>
          <a:bodyPr>
            <a:noAutofit/>
          </a:bodyPr>
          <a:lstStyle/>
          <a:p>
            <a:pPr algn="ctr"/>
            <a:r>
              <a:rPr lang="it-IT" altLang="it-IT" sz="5400" dirty="0"/>
              <a:t>…verifiche a campionamento e responsabilità…</a:t>
            </a:r>
          </a:p>
        </p:txBody>
      </p:sp>
      <p:sp>
        <p:nvSpPr>
          <p:cNvPr id="3" name="Segnaposto contenuto 2">
            <a:extLst>
              <a:ext uri="{FF2B5EF4-FFF2-40B4-BE49-F238E27FC236}">
                <a16:creationId xmlns:a16="http://schemas.microsoft.com/office/drawing/2014/main" id="{48119426-2C61-4FEF-99B6-14E067842A2E}"/>
              </a:ext>
            </a:extLst>
          </p:cNvPr>
          <p:cNvSpPr>
            <a:spLocks noGrp="1"/>
          </p:cNvSpPr>
          <p:nvPr>
            <p:ph idx="1"/>
          </p:nvPr>
        </p:nvSpPr>
        <p:spPr>
          <a:xfrm>
            <a:off x="665017" y="2306782"/>
            <a:ext cx="10688783" cy="3819382"/>
          </a:xfrm>
        </p:spPr>
        <p:txBody>
          <a:bodyPr>
            <a:normAutofit/>
          </a:bodyPr>
          <a:lstStyle/>
          <a:p>
            <a:pPr marL="0" indent="0" algn="just">
              <a:buNone/>
            </a:pPr>
            <a:r>
              <a:rPr lang="it-IT" altLang="it-IT" sz="3200" dirty="0"/>
              <a:t>…in merito agli obblighi del revisore, la Sezione evidenzia che “</a:t>
            </a:r>
            <a:r>
              <a:rPr lang="it-IT" altLang="ja-JP" sz="3200" i="1" dirty="0"/>
              <a:t>si tratta di una puntuale e ben descritta attività di controllo e di vigilanza che richiede un </a:t>
            </a:r>
            <a:r>
              <a:rPr lang="it-IT" altLang="ja-JP" sz="3200" b="1" i="1" u="sng" dirty="0"/>
              <a:t>assolvimento altrettanto preciso, non meri accertamenti saltuari</a:t>
            </a:r>
            <a:r>
              <a:rPr lang="it-IT" altLang="ja-JP" sz="3200" i="1" dirty="0"/>
              <a:t>…(</a:t>
            </a:r>
            <a:r>
              <a:rPr lang="it-IT" altLang="ja-JP" sz="3200" dirty="0"/>
              <a:t>continua spiegando che vi è una colpa grave del revisore </a:t>
            </a:r>
            <a:r>
              <a:rPr lang="it-IT" altLang="ja-JP" sz="3200" i="1" dirty="0"/>
              <a:t>) …Né vale ad opinare diversamente la circostanza che le verifiche sarebbero state svolte a campionamento…</a:t>
            </a:r>
            <a:r>
              <a:rPr lang="it-IT" altLang="it-IT" sz="3200" i="1" dirty="0"/>
              <a:t>”</a:t>
            </a:r>
          </a:p>
        </p:txBody>
      </p:sp>
      <p:sp>
        <p:nvSpPr>
          <p:cNvPr id="4" name="Segnaposto numero diapositiva 3">
            <a:extLst>
              <a:ext uri="{FF2B5EF4-FFF2-40B4-BE49-F238E27FC236}">
                <a16:creationId xmlns:a16="http://schemas.microsoft.com/office/drawing/2014/main" id="{1775A34C-0627-42C1-A295-C7FE206277FB}"/>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206355E1-1E00-412E-8F63-B8500EBDF1E0}" type="slidenum">
              <a:rPr lang="it-IT" altLang="it-IT" i="0"/>
              <a:pPr eaLnBrk="1" hangingPunct="1"/>
              <a:t>72</a:t>
            </a:fld>
            <a:endParaRPr lang="it-IT" altLang="it-IT" i="0"/>
          </a:p>
        </p:txBody>
      </p:sp>
      <p:sp>
        <p:nvSpPr>
          <p:cNvPr id="5" name="Segnaposto piè di pagina 4">
            <a:extLst>
              <a:ext uri="{FF2B5EF4-FFF2-40B4-BE49-F238E27FC236}">
                <a16:creationId xmlns:a16="http://schemas.microsoft.com/office/drawing/2014/main" id="{C47F701F-D3C6-4C6F-AF94-C1A500792904}"/>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094327-C4D6-497F-8144-742E3FD68B2C}"/>
              </a:ext>
            </a:extLst>
          </p:cNvPr>
          <p:cNvSpPr>
            <a:spLocks noGrp="1"/>
          </p:cNvSpPr>
          <p:nvPr>
            <p:ph type="title"/>
          </p:nvPr>
        </p:nvSpPr>
        <p:spPr>
          <a:xfrm>
            <a:off x="810491" y="188914"/>
            <a:ext cx="10744200" cy="1497012"/>
          </a:xfrm>
        </p:spPr>
        <p:txBody>
          <a:bodyPr>
            <a:noAutofit/>
          </a:bodyPr>
          <a:lstStyle/>
          <a:p>
            <a:pPr algn="ctr"/>
            <a:r>
              <a:rPr lang="it-IT" altLang="it-IT" sz="5400" dirty="0"/>
              <a:t>…verifiche a campionamento e responsabilità…</a:t>
            </a:r>
          </a:p>
        </p:txBody>
      </p:sp>
      <p:sp>
        <p:nvSpPr>
          <p:cNvPr id="3" name="Segnaposto contenuto 2">
            <a:extLst>
              <a:ext uri="{FF2B5EF4-FFF2-40B4-BE49-F238E27FC236}">
                <a16:creationId xmlns:a16="http://schemas.microsoft.com/office/drawing/2014/main" id="{83B900A2-0A23-460B-B79C-70D26562EA50}"/>
              </a:ext>
            </a:extLst>
          </p:cNvPr>
          <p:cNvSpPr>
            <a:spLocks noGrp="1"/>
          </p:cNvSpPr>
          <p:nvPr>
            <p:ph idx="1"/>
          </p:nvPr>
        </p:nvSpPr>
        <p:spPr>
          <a:xfrm>
            <a:off x="665018" y="2223655"/>
            <a:ext cx="10515600" cy="3902508"/>
          </a:xfrm>
        </p:spPr>
        <p:txBody>
          <a:bodyPr>
            <a:normAutofit lnSpcReduction="10000"/>
          </a:bodyPr>
          <a:lstStyle/>
          <a:p>
            <a:pPr algn="just"/>
            <a:r>
              <a:rPr lang="it-IT" altLang="it-IT" sz="3600" dirty="0"/>
              <a:t>…</a:t>
            </a:r>
            <a:r>
              <a:rPr lang="it-IT" altLang="it-IT" sz="3600" i="1" dirty="0"/>
              <a:t>. In proposito si deve precisare che </a:t>
            </a:r>
            <a:r>
              <a:rPr lang="it-IT" altLang="it-IT" sz="3600" b="1" i="1" u="sng" dirty="0"/>
              <a:t>la</a:t>
            </a:r>
            <a:r>
              <a:rPr lang="it-IT" altLang="it-IT" sz="3600" b="1" i="1" dirty="0"/>
              <a:t> </a:t>
            </a:r>
            <a:r>
              <a:rPr lang="it-IT" altLang="it-IT" sz="3600" i="1" dirty="0"/>
              <a:t>stessa </a:t>
            </a:r>
            <a:r>
              <a:rPr lang="it-IT" altLang="it-IT" sz="3600" b="1" i="1" u="sng" dirty="0"/>
              <a:t>tecnica del campionamento, pur utilizzabile dal revisore, deve essere, oltreché motivata, efficace, avuto riguardo alla natura dei documenti da esaminare ed alla capacità degli stessi di registrare, con ragionevole attendibilità, i fenomeni più rilevanti della gestione</a:t>
            </a:r>
            <a:r>
              <a:rPr lang="it-IT" altLang="it-IT" sz="3600" dirty="0"/>
              <a:t> (identico in Sez. Giur. Marche 64/2010) “…</a:t>
            </a:r>
          </a:p>
        </p:txBody>
      </p:sp>
      <p:sp>
        <p:nvSpPr>
          <p:cNvPr id="4" name="Segnaposto numero diapositiva 3">
            <a:extLst>
              <a:ext uri="{FF2B5EF4-FFF2-40B4-BE49-F238E27FC236}">
                <a16:creationId xmlns:a16="http://schemas.microsoft.com/office/drawing/2014/main" id="{B7A374BF-21DE-4942-836B-6D16071F62CF}"/>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192680FB-BC5A-42CC-9CBD-1804C5299053}" type="slidenum">
              <a:rPr lang="it-IT" altLang="it-IT" i="0"/>
              <a:pPr eaLnBrk="1" hangingPunct="1"/>
              <a:t>73</a:t>
            </a:fld>
            <a:endParaRPr lang="it-IT" altLang="it-IT" i="0"/>
          </a:p>
        </p:txBody>
      </p:sp>
      <p:sp>
        <p:nvSpPr>
          <p:cNvPr id="5" name="Segnaposto piè di pagina 4">
            <a:extLst>
              <a:ext uri="{FF2B5EF4-FFF2-40B4-BE49-F238E27FC236}">
                <a16:creationId xmlns:a16="http://schemas.microsoft.com/office/drawing/2014/main" id="{88218937-BB12-4D87-A5E7-C9C8ABBCB60B}"/>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B8AC5D-3ED2-40AC-88CA-ABC05323471E}"/>
              </a:ext>
            </a:extLst>
          </p:cNvPr>
          <p:cNvSpPr>
            <a:spLocks noGrp="1"/>
          </p:cNvSpPr>
          <p:nvPr>
            <p:ph type="title"/>
          </p:nvPr>
        </p:nvSpPr>
        <p:spPr>
          <a:xfrm>
            <a:off x="644236" y="188914"/>
            <a:ext cx="10709564" cy="1804554"/>
          </a:xfrm>
        </p:spPr>
        <p:txBody>
          <a:bodyPr>
            <a:noAutofit/>
          </a:bodyPr>
          <a:lstStyle/>
          <a:p>
            <a:pPr algn="ctr"/>
            <a:r>
              <a:rPr lang="it-IT" altLang="it-IT" sz="5400" dirty="0"/>
              <a:t>…verifiche a campionamento e responsabilità</a:t>
            </a:r>
          </a:p>
        </p:txBody>
      </p:sp>
      <p:sp>
        <p:nvSpPr>
          <p:cNvPr id="3" name="Segnaposto contenuto 2">
            <a:extLst>
              <a:ext uri="{FF2B5EF4-FFF2-40B4-BE49-F238E27FC236}">
                <a16:creationId xmlns:a16="http://schemas.microsoft.com/office/drawing/2014/main" id="{A971FE3D-0F57-443D-8FD8-BA25995A1123}"/>
              </a:ext>
            </a:extLst>
          </p:cNvPr>
          <p:cNvSpPr>
            <a:spLocks noGrp="1"/>
          </p:cNvSpPr>
          <p:nvPr>
            <p:ph idx="1"/>
          </p:nvPr>
        </p:nvSpPr>
        <p:spPr>
          <a:xfrm>
            <a:off x="872836" y="2223655"/>
            <a:ext cx="10480964" cy="3902508"/>
          </a:xfrm>
        </p:spPr>
        <p:txBody>
          <a:bodyPr>
            <a:noAutofit/>
          </a:bodyPr>
          <a:lstStyle/>
          <a:p>
            <a:pPr marL="0" indent="0" algn="just">
              <a:buNone/>
            </a:pPr>
            <a:r>
              <a:rPr lang="it-IT" altLang="it-IT" sz="3600" dirty="0"/>
              <a:t>…. la motivazione continua rilevando come, in ogni caso, </a:t>
            </a:r>
            <a:r>
              <a:rPr lang="it-IT" altLang="it-IT" sz="3600" b="1" u="sng" dirty="0"/>
              <a:t>non risulti documentata alcuna attività di controllo</a:t>
            </a:r>
            <a:r>
              <a:rPr lang="it-IT" altLang="it-IT" sz="3600" b="1" dirty="0"/>
              <a:t> </a:t>
            </a:r>
            <a:r>
              <a:rPr lang="it-IT" altLang="it-IT" sz="3600" dirty="0"/>
              <a:t>svolta dal revisore nell’anno in questione</a:t>
            </a:r>
          </a:p>
          <a:p>
            <a:pPr marL="0" indent="0" algn="just">
              <a:buNone/>
            </a:pPr>
            <a:r>
              <a:rPr lang="it-IT" altLang="it-IT" sz="3600" b="1" u="sng" dirty="0"/>
              <a:t>Importante</a:t>
            </a:r>
            <a:r>
              <a:rPr lang="it-IT" altLang="it-IT" sz="3600" dirty="0"/>
              <a:t>, in generale, che </a:t>
            </a:r>
            <a:r>
              <a:rPr lang="it-IT" altLang="it-IT" sz="3600" b="1" u="sng" dirty="0"/>
              <a:t>il revisore documenti sempre i controlli effettuati</a:t>
            </a:r>
            <a:r>
              <a:rPr lang="it-IT" altLang="it-IT" sz="3600" dirty="0"/>
              <a:t>, ciò anche al fine di cercare di evitare, in caso di errori, la colpa grave</a:t>
            </a:r>
          </a:p>
        </p:txBody>
      </p:sp>
      <p:sp>
        <p:nvSpPr>
          <p:cNvPr id="4" name="Segnaposto numero diapositiva 3">
            <a:extLst>
              <a:ext uri="{FF2B5EF4-FFF2-40B4-BE49-F238E27FC236}">
                <a16:creationId xmlns:a16="http://schemas.microsoft.com/office/drawing/2014/main" id="{0579951B-22B3-4B43-83F7-0F30049FFE0B}"/>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2A593DD0-AB20-4C5E-9C86-9F563A4CB7C6}" type="slidenum">
              <a:rPr lang="it-IT" altLang="it-IT" i="0"/>
              <a:pPr eaLnBrk="1" hangingPunct="1"/>
              <a:t>74</a:t>
            </a:fld>
            <a:endParaRPr lang="it-IT" altLang="it-IT" i="0"/>
          </a:p>
        </p:txBody>
      </p:sp>
      <p:sp>
        <p:nvSpPr>
          <p:cNvPr id="5" name="Segnaposto piè di pagina 4">
            <a:extLst>
              <a:ext uri="{FF2B5EF4-FFF2-40B4-BE49-F238E27FC236}">
                <a16:creationId xmlns:a16="http://schemas.microsoft.com/office/drawing/2014/main" id="{B87BC776-349C-49A7-AD23-7F6B88792F1F}"/>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429BEF-FE55-47DE-9927-F5FEFE1F929B}"/>
              </a:ext>
            </a:extLst>
          </p:cNvPr>
          <p:cNvSpPr>
            <a:spLocks noGrp="1"/>
          </p:cNvSpPr>
          <p:nvPr>
            <p:ph type="title"/>
          </p:nvPr>
        </p:nvSpPr>
        <p:spPr>
          <a:xfrm>
            <a:off x="838200" y="365125"/>
            <a:ext cx="10515600" cy="5070475"/>
          </a:xfrm>
        </p:spPr>
        <p:txBody>
          <a:bodyPr>
            <a:normAutofit/>
          </a:bodyPr>
          <a:lstStyle/>
          <a:p>
            <a:r>
              <a:rPr lang="it-IT" sz="4800" dirty="0"/>
              <a:t>RESPONSABILITA’ PER LA PARTECIPAZIONI ALLE SEDUTE DELL’ORGANO CONSILIARE</a:t>
            </a:r>
          </a:p>
        </p:txBody>
      </p:sp>
      <p:sp>
        <p:nvSpPr>
          <p:cNvPr id="3" name="Segnaposto numero diapositiva 2">
            <a:extLst>
              <a:ext uri="{FF2B5EF4-FFF2-40B4-BE49-F238E27FC236}">
                <a16:creationId xmlns:a16="http://schemas.microsoft.com/office/drawing/2014/main" id="{119B1AC1-C7A6-4EB3-9E59-FE05343DBB39}"/>
              </a:ext>
            </a:extLst>
          </p:cNvPr>
          <p:cNvSpPr>
            <a:spLocks noGrp="1"/>
          </p:cNvSpPr>
          <p:nvPr>
            <p:ph type="sldNum" sz="quarter" idx="12"/>
          </p:nvPr>
        </p:nvSpPr>
        <p:spPr/>
        <p:txBody>
          <a:bodyPr/>
          <a:lstStyle/>
          <a:p>
            <a:fld id="{1E896063-653B-B446-A45D-A6AE5A996AE7}" type="slidenum">
              <a:rPr lang="it-IT" smtClean="0"/>
              <a:t>75</a:t>
            </a:fld>
            <a:endParaRPr lang="it-IT"/>
          </a:p>
        </p:txBody>
      </p:sp>
    </p:spTree>
    <p:extLst>
      <p:ext uri="{BB962C8B-B14F-4D97-AF65-F5344CB8AC3E}">
        <p14:creationId xmlns:p14="http://schemas.microsoft.com/office/powerpoint/2010/main" val="668273312"/>
      </p:ext>
    </p:extLst>
  </p:cSld>
  <p:clrMapOvr>
    <a:masterClrMapping/>
  </p:clrMapOvr>
  <p:transition spd="med">
    <p:pull/>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13B987-12B9-4486-9431-B9D7DCA750D0}"/>
              </a:ext>
            </a:extLst>
          </p:cNvPr>
          <p:cNvSpPr>
            <a:spLocks noGrp="1"/>
          </p:cNvSpPr>
          <p:nvPr>
            <p:ph type="title"/>
          </p:nvPr>
        </p:nvSpPr>
        <p:spPr/>
        <p:txBody>
          <a:bodyPr>
            <a:noAutofit/>
          </a:bodyPr>
          <a:lstStyle/>
          <a:p>
            <a:pPr algn="ctr"/>
            <a:r>
              <a:rPr lang="it-IT" sz="4800" dirty="0"/>
              <a:t>Partecipazioni alle sedute dell’organo consiliare…</a:t>
            </a:r>
          </a:p>
        </p:txBody>
      </p:sp>
      <p:sp>
        <p:nvSpPr>
          <p:cNvPr id="3" name="Segnaposto contenuto 2">
            <a:extLst>
              <a:ext uri="{FF2B5EF4-FFF2-40B4-BE49-F238E27FC236}">
                <a16:creationId xmlns:a16="http://schemas.microsoft.com/office/drawing/2014/main" id="{41ACFD91-0C55-4DFB-A284-AC15ECB16B75}"/>
              </a:ext>
            </a:extLst>
          </p:cNvPr>
          <p:cNvSpPr>
            <a:spLocks noGrp="1"/>
          </p:cNvSpPr>
          <p:nvPr>
            <p:ph idx="1"/>
          </p:nvPr>
        </p:nvSpPr>
        <p:spPr/>
        <p:txBody>
          <a:bodyPr>
            <a:normAutofit lnSpcReduction="10000"/>
          </a:bodyPr>
          <a:lstStyle/>
          <a:p>
            <a:pPr marL="0" indent="0" algn="just">
              <a:buNone/>
            </a:pPr>
            <a:r>
              <a:rPr lang="it-IT" altLang="it-IT" sz="3600" dirty="0"/>
              <a:t>All’organo di revisione è data </a:t>
            </a:r>
            <a:r>
              <a:rPr lang="it-IT" altLang="it-IT" sz="3600" b="1" u="sng" dirty="0"/>
              <a:t>facoltà di partecipare alle assemblee dell’Organo consiliare</a:t>
            </a:r>
            <a:r>
              <a:rPr lang="it-IT" altLang="it-IT" sz="3600" b="1" dirty="0"/>
              <a:t>  </a:t>
            </a:r>
            <a:r>
              <a:rPr lang="it-IT" altLang="it-IT" sz="3600" dirty="0"/>
              <a:t>e il regolamento di contabilità e lo statuto dell’ente possono prevedere anche la partecipazione alle riunioni della Giunta. </a:t>
            </a:r>
          </a:p>
          <a:p>
            <a:pPr marL="0" indent="0" algn="just">
              <a:buNone/>
            </a:pPr>
            <a:r>
              <a:rPr lang="it-IT" altLang="it-IT" sz="3600" dirty="0"/>
              <a:t>L’assistenza dei revisori dei conti alle sedute dell’organo consiliare </a:t>
            </a:r>
            <a:r>
              <a:rPr lang="it-IT" altLang="it-IT" sz="3600" b="1" u="sng" dirty="0"/>
              <a:t>investe la legittimità e la correttezza dell’intera gestione</a:t>
            </a:r>
            <a:r>
              <a:rPr lang="it-IT" altLang="it-IT" sz="3600" dirty="0"/>
              <a:t>, non esaurendosi nelle verifiche di natura strettamente contabile (o sarebbe inutile, bastando la lettura delle delibere adottate)…</a:t>
            </a:r>
          </a:p>
          <a:p>
            <a:endParaRPr lang="it-IT" dirty="0"/>
          </a:p>
        </p:txBody>
      </p:sp>
      <p:sp>
        <p:nvSpPr>
          <p:cNvPr id="4" name="Segnaposto numero diapositiva 3">
            <a:extLst>
              <a:ext uri="{FF2B5EF4-FFF2-40B4-BE49-F238E27FC236}">
                <a16:creationId xmlns:a16="http://schemas.microsoft.com/office/drawing/2014/main" id="{859F7076-1670-4AC9-A5C5-0662C2284FDD}"/>
              </a:ext>
            </a:extLst>
          </p:cNvPr>
          <p:cNvSpPr>
            <a:spLocks noGrp="1"/>
          </p:cNvSpPr>
          <p:nvPr>
            <p:ph type="sldNum" sz="quarter" idx="12"/>
          </p:nvPr>
        </p:nvSpPr>
        <p:spPr/>
        <p:txBody>
          <a:bodyPr/>
          <a:lstStyle/>
          <a:p>
            <a:fld id="{1E896063-653B-B446-A45D-A6AE5A996AE7}" type="slidenum">
              <a:rPr lang="it-IT" smtClean="0"/>
              <a:t>76</a:t>
            </a:fld>
            <a:endParaRPr lang="it-IT"/>
          </a:p>
        </p:txBody>
      </p:sp>
    </p:spTree>
    <p:extLst>
      <p:ext uri="{BB962C8B-B14F-4D97-AF65-F5344CB8AC3E}">
        <p14:creationId xmlns:p14="http://schemas.microsoft.com/office/powerpoint/2010/main" val="2310011866"/>
      </p:ext>
    </p:extLst>
  </p:cSld>
  <p:clrMapOvr>
    <a:masterClrMapping/>
  </p:clrMapOvr>
  <p:transition spd="med">
    <p:pull/>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13B987-12B9-4486-9431-B9D7DCA750D0}"/>
              </a:ext>
            </a:extLst>
          </p:cNvPr>
          <p:cNvSpPr>
            <a:spLocks noGrp="1"/>
          </p:cNvSpPr>
          <p:nvPr>
            <p:ph type="title"/>
          </p:nvPr>
        </p:nvSpPr>
        <p:spPr/>
        <p:txBody>
          <a:bodyPr>
            <a:noAutofit/>
          </a:bodyPr>
          <a:lstStyle/>
          <a:p>
            <a:pPr algn="ctr"/>
            <a:r>
              <a:rPr lang="it-IT" sz="4800" dirty="0"/>
              <a:t>…partecipazioni alle sedute dell’organo consiliare…</a:t>
            </a:r>
          </a:p>
        </p:txBody>
      </p:sp>
      <p:sp>
        <p:nvSpPr>
          <p:cNvPr id="3" name="Segnaposto contenuto 2">
            <a:extLst>
              <a:ext uri="{FF2B5EF4-FFF2-40B4-BE49-F238E27FC236}">
                <a16:creationId xmlns:a16="http://schemas.microsoft.com/office/drawing/2014/main" id="{41ACFD91-0C55-4DFB-A284-AC15ECB16B75}"/>
              </a:ext>
            </a:extLst>
          </p:cNvPr>
          <p:cNvSpPr>
            <a:spLocks noGrp="1"/>
          </p:cNvSpPr>
          <p:nvPr>
            <p:ph idx="1"/>
          </p:nvPr>
        </p:nvSpPr>
        <p:spPr/>
        <p:txBody>
          <a:bodyPr>
            <a:normAutofit/>
          </a:bodyPr>
          <a:lstStyle/>
          <a:p>
            <a:pPr marL="0" indent="0" algn="just">
              <a:buNone/>
            </a:pPr>
            <a:r>
              <a:rPr lang="it-IT" altLang="it-IT" sz="3600" dirty="0"/>
              <a:t>Pertanto gli stessi sono </a:t>
            </a:r>
            <a:r>
              <a:rPr lang="it-IT" altLang="it-IT" sz="3600" b="1" u="sng" dirty="0"/>
              <a:t>tenuti a segnalare ogni irregolarità o illegittimità riscontrata.</a:t>
            </a:r>
          </a:p>
          <a:p>
            <a:pPr marL="0" indent="0" algn="just">
              <a:buNone/>
            </a:pPr>
            <a:r>
              <a:rPr lang="it-IT" altLang="it-IT" sz="3600" dirty="0"/>
              <a:t>L’assistenza alle sedute ha </a:t>
            </a:r>
            <a:r>
              <a:rPr lang="it-IT" altLang="it-IT" sz="3600" b="1" u="sng" dirty="0"/>
              <a:t>finalità conoscitive</a:t>
            </a:r>
            <a:r>
              <a:rPr lang="it-IT" altLang="it-IT" sz="3600" dirty="0"/>
              <a:t>, ma la conoscenza non è fine a se stessa, bensì </a:t>
            </a:r>
            <a:r>
              <a:rPr lang="it-IT" altLang="it-IT" sz="3600" b="1" u="sng" dirty="0"/>
              <a:t>strumentale all’esercizio dei poteri-doveri di controllo </a:t>
            </a:r>
            <a:r>
              <a:rPr lang="it-IT" altLang="it-IT" sz="3600" dirty="0"/>
              <a:t>rispetto ai quali è utile assistere alla gestione delle delibere.</a:t>
            </a:r>
            <a:endParaRPr lang="it-IT" sz="3600" dirty="0"/>
          </a:p>
        </p:txBody>
      </p:sp>
      <p:sp>
        <p:nvSpPr>
          <p:cNvPr id="4" name="Segnaposto numero diapositiva 3">
            <a:extLst>
              <a:ext uri="{FF2B5EF4-FFF2-40B4-BE49-F238E27FC236}">
                <a16:creationId xmlns:a16="http://schemas.microsoft.com/office/drawing/2014/main" id="{859F7076-1670-4AC9-A5C5-0662C2284FDD}"/>
              </a:ext>
            </a:extLst>
          </p:cNvPr>
          <p:cNvSpPr>
            <a:spLocks noGrp="1"/>
          </p:cNvSpPr>
          <p:nvPr>
            <p:ph type="sldNum" sz="quarter" idx="12"/>
          </p:nvPr>
        </p:nvSpPr>
        <p:spPr/>
        <p:txBody>
          <a:bodyPr/>
          <a:lstStyle/>
          <a:p>
            <a:fld id="{1E896063-653B-B446-A45D-A6AE5A996AE7}" type="slidenum">
              <a:rPr lang="it-IT" smtClean="0"/>
              <a:t>77</a:t>
            </a:fld>
            <a:endParaRPr lang="it-IT"/>
          </a:p>
        </p:txBody>
      </p:sp>
    </p:spTree>
    <p:extLst>
      <p:ext uri="{BB962C8B-B14F-4D97-AF65-F5344CB8AC3E}">
        <p14:creationId xmlns:p14="http://schemas.microsoft.com/office/powerpoint/2010/main" val="3369720039"/>
      </p:ext>
    </p:extLst>
  </p:cSld>
  <p:clrMapOvr>
    <a:masterClrMapping/>
  </p:clrMapOvr>
  <p:transition spd="med">
    <p:pull/>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13B987-12B9-4486-9431-B9D7DCA750D0}"/>
              </a:ext>
            </a:extLst>
          </p:cNvPr>
          <p:cNvSpPr>
            <a:spLocks noGrp="1"/>
          </p:cNvSpPr>
          <p:nvPr>
            <p:ph type="title"/>
          </p:nvPr>
        </p:nvSpPr>
        <p:spPr/>
        <p:txBody>
          <a:bodyPr>
            <a:noAutofit/>
          </a:bodyPr>
          <a:lstStyle/>
          <a:p>
            <a:pPr algn="ctr"/>
            <a:r>
              <a:rPr lang="it-IT" sz="4800" dirty="0"/>
              <a:t>…partecipazioni alle sedute dell’organo consiliare</a:t>
            </a:r>
          </a:p>
        </p:txBody>
      </p:sp>
      <p:sp>
        <p:nvSpPr>
          <p:cNvPr id="3" name="Segnaposto contenuto 2">
            <a:extLst>
              <a:ext uri="{FF2B5EF4-FFF2-40B4-BE49-F238E27FC236}">
                <a16:creationId xmlns:a16="http://schemas.microsoft.com/office/drawing/2014/main" id="{41ACFD91-0C55-4DFB-A284-AC15ECB16B75}"/>
              </a:ext>
            </a:extLst>
          </p:cNvPr>
          <p:cNvSpPr>
            <a:spLocks noGrp="1"/>
          </p:cNvSpPr>
          <p:nvPr>
            <p:ph idx="1"/>
          </p:nvPr>
        </p:nvSpPr>
        <p:spPr>
          <a:xfrm>
            <a:off x="838200" y="2319866"/>
            <a:ext cx="10515600" cy="3958696"/>
          </a:xfrm>
        </p:spPr>
        <p:txBody>
          <a:bodyPr>
            <a:normAutofit lnSpcReduction="10000"/>
          </a:bodyPr>
          <a:lstStyle/>
          <a:p>
            <a:pPr marL="0" indent="0" algn="just">
              <a:buNone/>
            </a:pPr>
            <a:r>
              <a:rPr lang="it-IT" altLang="it-IT" sz="4000" dirty="0"/>
              <a:t>Secondo la </a:t>
            </a:r>
            <a:r>
              <a:rPr lang="it-IT" altLang="it-IT" sz="4000" b="1" u="sng" dirty="0"/>
              <a:t>C. conti Sez. II centrale n. 26/1992</a:t>
            </a:r>
            <a:r>
              <a:rPr lang="it-IT" altLang="it-IT" sz="4000" dirty="0"/>
              <a:t>, i revisori che partecipano alla seduta avrebbero </a:t>
            </a:r>
            <a:r>
              <a:rPr lang="it-IT" altLang="it-IT" sz="4000" b="1" u="sng" dirty="0"/>
              <a:t>addirittura l’obbligo di segnalare immediatamente le irregolarità</a:t>
            </a:r>
            <a:r>
              <a:rPr lang="it-IT" altLang="it-IT" sz="4000" b="1" dirty="0"/>
              <a:t> </a:t>
            </a:r>
            <a:r>
              <a:rPr lang="it-IT" altLang="it-IT" sz="4000" dirty="0"/>
              <a:t>allo scopo di evitare che possa essere adottata una delibera dannosa.</a:t>
            </a:r>
          </a:p>
          <a:p>
            <a:pPr marL="0" indent="0" algn="just">
              <a:buNone/>
            </a:pPr>
            <a:r>
              <a:rPr lang="it-IT" sz="3600" dirty="0"/>
              <a:t>COMMENTO</a:t>
            </a:r>
          </a:p>
        </p:txBody>
      </p:sp>
      <p:sp>
        <p:nvSpPr>
          <p:cNvPr id="4" name="Segnaposto numero diapositiva 3">
            <a:extLst>
              <a:ext uri="{FF2B5EF4-FFF2-40B4-BE49-F238E27FC236}">
                <a16:creationId xmlns:a16="http://schemas.microsoft.com/office/drawing/2014/main" id="{859F7076-1670-4AC9-A5C5-0662C2284FDD}"/>
              </a:ext>
            </a:extLst>
          </p:cNvPr>
          <p:cNvSpPr>
            <a:spLocks noGrp="1"/>
          </p:cNvSpPr>
          <p:nvPr>
            <p:ph type="sldNum" sz="quarter" idx="12"/>
          </p:nvPr>
        </p:nvSpPr>
        <p:spPr/>
        <p:txBody>
          <a:bodyPr/>
          <a:lstStyle/>
          <a:p>
            <a:fld id="{1E896063-653B-B446-A45D-A6AE5A996AE7}" type="slidenum">
              <a:rPr lang="it-IT" smtClean="0"/>
              <a:t>78</a:t>
            </a:fld>
            <a:endParaRPr lang="it-IT"/>
          </a:p>
        </p:txBody>
      </p:sp>
    </p:spTree>
    <p:extLst>
      <p:ext uri="{BB962C8B-B14F-4D97-AF65-F5344CB8AC3E}">
        <p14:creationId xmlns:p14="http://schemas.microsoft.com/office/powerpoint/2010/main" val="3419257848"/>
      </p:ext>
    </p:extLst>
  </p:cSld>
  <p:clrMapOvr>
    <a:masterClrMapping/>
  </p:clrMapOvr>
  <p:transition spd="med">
    <p:pull/>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olo 1">
            <a:extLst>
              <a:ext uri="{FF2B5EF4-FFF2-40B4-BE49-F238E27FC236}">
                <a16:creationId xmlns:a16="http://schemas.microsoft.com/office/drawing/2014/main" id="{973922C3-12DD-BB08-2D03-454E33AE27D3}"/>
              </a:ext>
            </a:extLst>
          </p:cNvPr>
          <p:cNvSpPr>
            <a:spLocks noGrp="1" noChangeArrowheads="1"/>
          </p:cNvSpPr>
          <p:nvPr>
            <p:ph type="title"/>
          </p:nvPr>
        </p:nvSpPr>
        <p:spPr>
          <a:xfrm>
            <a:off x="838200" y="365125"/>
            <a:ext cx="10515600" cy="5235575"/>
          </a:xfrm>
        </p:spPr>
        <p:txBody>
          <a:bodyPr/>
          <a:lstStyle/>
          <a:p>
            <a:pPr algn="ctr"/>
            <a:r>
              <a:rPr lang="it-IT" altLang="it-IT" sz="5400"/>
              <a:t>LA MOTIVAZIONE DEL PARERE SUL FONDO CONTENZIOSO</a:t>
            </a:r>
          </a:p>
        </p:txBody>
      </p:sp>
      <p:sp>
        <p:nvSpPr>
          <p:cNvPr id="3" name="Segnaposto numero diapositiva 2">
            <a:extLst>
              <a:ext uri="{FF2B5EF4-FFF2-40B4-BE49-F238E27FC236}">
                <a16:creationId xmlns:a16="http://schemas.microsoft.com/office/drawing/2014/main" id="{D57E83A4-2184-669F-AEE8-D5D12C16C02D}"/>
              </a:ext>
            </a:extLst>
          </p:cNvPr>
          <p:cNvSpPr>
            <a:spLocks noGrp="1"/>
          </p:cNvSpPr>
          <p:nvPr>
            <p:ph type="sldNum" sz="quarter" idx="12"/>
          </p:nvPr>
        </p:nvSpPr>
        <p:spPr/>
        <p:txBody>
          <a:bodyPr/>
          <a:lstStyle/>
          <a:p>
            <a:pPr>
              <a:defRPr/>
            </a:pPr>
            <a:fld id="{5B689B70-2808-1A4B-95BF-834CFD32F595}" type="slidenum">
              <a:rPr lang="it-IT" smtClean="0"/>
              <a:pPr>
                <a:defRPr/>
              </a:pPr>
              <a:t>79</a:t>
            </a:fld>
            <a:endParaRPr lang="it-IT"/>
          </a:p>
        </p:txBody>
      </p:sp>
    </p:spTree>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429604-931F-4105-AD08-76369520404D}"/>
              </a:ext>
            </a:extLst>
          </p:cNvPr>
          <p:cNvSpPr>
            <a:spLocks noGrp="1"/>
          </p:cNvSpPr>
          <p:nvPr>
            <p:ph type="title"/>
          </p:nvPr>
        </p:nvSpPr>
        <p:spPr/>
        <p:txBody>
          <a:bodyPr>
            <a:normAutofit/>
          </a:bodyPr>
          <a:lstStyle/>
          <a:p>
            <a:pPr algn="ctr"/>
            <a:r>
              <a:rPr lang="it-IT" altLang="it-IT" sz="6600" dirty="0"/>
              <a:t>Falsità…</a:t>
            </a:r>
          </a:p>
        </p:txBody>
      </p:sp>
      <p:sp>
        <p:nvSpPr>
          <p:cNvPr id="3" name="Segnaposto contenuto 2">
            <a:extLst>
              <a:ext uri="{FF2B5EF4-FFF2-40B4-BE49-F238E27FC236}">
                <a16:creationId xmlns:a16="http://schemas.microsoft.com/office/drawing/2014/main" id="{2ADBE829-ED8B-4F7F-85FB-69D2F8F874AC}"/>
              </a:ext>
            </a:extLst>
          </p:cNvPr>
          <p:cNvSpPr>
            <a:spLocks noGrp="1"/>
          </p:cNvSpPr>
          <p:nvPr>
            <p:ph idx="1"/>
          </p:nvPr>
        </p:nvSpPr>
        <p:spPr>
          <a:xfrm>
            <a:off x="838200" y="1825625"/>
            <a:ext cx="10515600" cy="4351338"/>
          </a:xfrm>
        </p:spPr>
        <p:txBody>
          <a:bodyPr>
            <a:normAutofit/>
          </a:bodyPr>
          <a:lstStyle/>
          <a:p>
            <a:pPr marL="0" indent="0" algn="just">
              <a:buNone/>
            </a:pPr>
            <a:r>
              <a:rPr lang="it-IT" altLang="it-IT" sz="4400" dirty="0"/>
              <a:t>Il revisore dei conti svolge una pubblica funzione connotata da poteri certificativi, pertanto può incorrere nel reato di “</a:t>
            </a:r>
            <a:r>
              <a:rPr lang="it-IT" altLang="ja-JP" sz="4400" i="1" dirty="0"/>
              <a:t>Falsità ideologica commessa dal pubblico ufficiale in atti pubblici</a:t>
            </a:r>
            <a:r>
              <a:rPr lang="it-IT" altLang="it-IT" sz="4400" i="1" dirty="0"/>
              <a:t>”</a:t>
            </a:r>
            <a:r>
              <a:rPr lang="it-IT" altLang="ja-JP" sz="4400" i="1" dirty="0"/>
              <a:t> </a:t>
            </a:r>
            <a:r>
              <a:rPr lang="it-IT" altLang="ja-JP" sz="4400" dirty="0"/>
              <a:t>(art. 479 c.p.)…(pena della reclusione da 1 a 6 anni) </a:t>
            </a:r>
            <a:endParaRPr lang="it-IT" altLang="it-IT" sz="4400" i="1" dirty="0"/>
          </a:p>
        </p:txBody>
      </p:sp>
      <p:sp>
        <p:nvSpPr>
          <p:cNvPr id="4" name="Segnaposto numero diapositiva 3">
            <a:extLst>
              <a:ext uri="{FF2B5EF4-FFF2-40B4-BE49-F238E27FC236}">
                <a16:creationId xmlns:a16="http://schemas.microsoft.com/office/drawing/2014/main" id="{66D895DD-2789-4F93-974F-CC26235769D2}"/>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C7D9624C-7FB4-4CF2-A98C-EB6F77F3BE55}" type="slidenum">
              <a:rPr lang="it-IT" altLang="it-IT" i="0"/>
              <a:pPr eaLnBrk="1" hangingPunct="1"/>
              <a:t>8</a:t>
            </a:fld>
            <a:endParaRPr lang="it-IT" altLang="it-IT" i="0"/>
          </a:p>
        </p:txBody>
      </p:sp>
      <p:sp>
        <p:nvSpPr>
          <p:cNvPr id="5" name="Segnaposto piè di pagina 4">
            <a:extLst>
              <a:ext uri="{FF2B5EF4-FFF2-40B4-BE49-F238E27FC236}">
                <a16:creationId xmlns:a16="http://schemas.microsoft.com/office/drawing/2014/main" id="{00387DB8-AB0A-47DF-B591-181359A99D5A}"/>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olo 1">
            <a:extLst>
              <a:ext uri="{FF2B5EF4-FFF2-40B4-BE49-F238E27FC236}">
                <a16:creationId xmlns:a16="http://schemas.microsoft.com/office/drawing/2014/main" id="{A43FCB1D-10F0-9DBF-349B-618C1A07CEA0}"/>
              </a:ext>
            </a:extLst>
          </p:cNvPr>
          <p:cNvSpPr>
            <a:spLocks noGrp="1" noChangeArrowheads="1"/>
          </p:cNvSpPr>
          <p:nvPr>
            <p:ph type="title"/>
          </p:nvPr>
        </p:nvSpPr>
        <p:spPr>
          <a:xfrm>
            <a:off x="838200" y="365125"/>
            <a:ext cx="10515600" cy="1509713"/>
          </a:xfrm>
        </p:spPr>
        <p:txBody>
          <a:bodyPr/>
          <a:lstStyle/>
          <a:p>
            <a:pPr algn="ctr"/>
            <a:r>
              <a:rPr lang="it-IT" altLang="it-IT" sz="4800"/>
              <a:t>Parere sul fondo contenzioso </a:t>
            </a:r>
            <a:endParaRPr lang="it-IT" altLang="it-IT" sz="5400">
              <a:solidFill>
                <a:srgbClr val="FF0000"/>
              </a:solidFill>
            </a:endParaRPr>
          </a:p>
        </p:txBody>
      </p:sp>
      <p:sp>
        <p:nvSpPr>
          <p:cNvPr id="68610" name="Segnaposto contenuto 2">
            <a:extLst>
              <a:ext uri="{FF2B5EF4-FFF2-40B4-BE49-F238E27FC236}">
                <a16:creationId xmlns:a16="http://schemas.microsoft.com/office/drawing/2014/main" id="{51E890E4-640D-953A-391C-D2C918EE6165}"/>
              </a:ext>
            </a:extLst>
          </p:cNvPr>
          <p:cNvSpPr>
            <a:spLocks noGrp="1" noChangeArrowheads="1"/>
          </p:cNvSpPr>
          <p:nvPr>
            <p:ph idx="1"/>
          </p:nvPr>
        </p:nvSpPr>
        <p:spPr>
          <a:xfrm>
            <a:off x="838200" y="2354263"/>
            <a:ext cx="10515600" cy="3822700"/>
          </a:xfrm>
        </p:spPr>
        <p:txBody>
          <a:bodyPr/>
          <a:lstStyle/>
          <a:p>
            <a:r>
              <a:rPr lang="it-IT" altLang="it-IT" sz="3200"/>
              <a:t>Chi deve rendere il parere</a:t>
            </a:r>
          </a:p>
          <a:p>
            <a:r>
              <a:rPr lang="it-IT" altLang="it-IT" sz="3200"/>
              <a:t>Criteri da osservare nello stimare l’entità del fondo contenzioso</a:t>
            </a:r>
          </a:p>
          <a:p>
            <a:r>
              <a:rPr lang="it-IT" altLang="it-IT" sz="3200"/>
              <a:t>Possibile responsabilità per un parere rivelatosi errato?</a:t>
            </a:r>
          </a:p>
          <a:p>
            <a:r>
              <a:rPr lang="it-IT" altLang="it-IT" sz="3200"/>
              <a:t>Responsabilità per evidente insufficienza delle risorse accantonate (Sez. Giur.Siclia, dec. 16/2020)</a:t>
            </a:r>
          </a:p>
        </p:txBody>
      </p:sp>
      <p:sp>
        <p:nvSpPr>
          <p:cNvPr id="4" name="Segnaposto numero diapositiva 3">
            <a:extLst>
              <a:ext uri="{FF2B5EF4-FFF2-40B4-BE49-F238E27FC236}">
                <a16:creationId xmlns:a16="http://schemas.microsoft.com/office/drawing/2014/main" id="{76E846D2-C35D-5727-BB10-93BF16F6A9E7}"/>
              </a:ext>
            </a:extLst>
          </p:cNvPr>
          <p:cNvSpPr>
            <a:spLocks noGrp="1"/>
          </p:cNvSpPr>
          <p:nvPr>
            <p:ph type="sldNum" sz="quarter" idx="12"/>
          </p:nvPr>
        </p:nvSpPr>
        <p:spPr/>
        <p:txBody>
          <a:bodyPr/>
          <a:lstStyle/>
          <a:p>
            <a:pPr>
              <a:defRPr/>
            </a:pPr>
            <a:fld id="{A82FA8BB-A39F-124F-948B-80A3D1FC5DD2}" type="slidenum">
              <a:rPr lang="it-IT" smtClean="0"/>
              <a:pPr>
                <a:defRPr/>
              </a:pPr>
              <a:t>80</a:t>
            </a:fld>
            <a:endParaRPr lang="it-IT"/>
          </a:p>
        </p:txBody>
      </p:sp>
    </p:spTree>
  </p:cSld>
  <p:clrMapOvr>
    <a:masterClrMapping/>
  </p:clrMapOvr>
  <p:transition spd="med">
    <p:pull/>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7A3224-64A6-FB48-B982-3B943C43451C}"/>
              </a:ext>
            </a:extLst>
          </p:cNvPr>
          <p:cNvSpPr>
            <a:spLocks noGrp="1"/>
          </p:cNvSpPr>
          <p:nvPr>
            <p:ph type="title"/>
          </p:nvPr>
        </p:nvSpPr>
        <p:spPr>
          <a:xfrm>
            <a:off x="838200" y="365125"/>
            <a:ext cx="10515600" cy="4549775"/>
          </a:xfrm>
        </p:spPr>
        <p:txBody>
          <a:bodyPr>
            <a:normAutofit/>
          </a:bodyPr>
          <a:lstStyle/>
          <a:p>
            <a:pPr algn="ctr"/>
            <a:r>
              <a:rPr lang="it-IT" sz="5400" dirty="0"/>
              <a:t>GLI INCARICHI PROFESSIONALI ESTERNI</a:t>
            </a:r>
          </a:p>
        </p:txBody>
      </p:sp>
      <p:sp>
        <p:nvSpPr>
          <p:cNvPr id="3" name="Segnaposto numero diapositiva 2">
            <a:extLst>
              <a:ext uri="{FF2B5EF4-FFF2-40B4-BE49-F238E27FC236}">
                <a16:creationId xmlns:a16="http://schemas.microsoft.com/office/drawing/2014/main" id="{735FD730-8D99-964F-AFA8-271D1A98682B}"/>
              </a:ext>
            </a:extLst>
          </p:cNvPr>
          <p:cNvSpPr>
            <a:spLocks noGrp="1"/>
          </p:cNvSpPr>
          <p:nvPr>
            <p:ph type="sldNum" sz="quarter" idx="12"/>
          </p:nvPr>
        </p:nvSpPr>
        <p:spPr/>
        <p:txBody>
          <a:bodyPr/>
          <a:lstStyle/>
          <a:p>
            <a:fld id="{1E896063-653B-B446-A45D-A6AE5A996AE7}" type="slidenum">
              <a:rPr lang="it-IT" smtClean="0"/>
              <a:t>81</a:t>
            </a:fld>
            <a:endParaRPr lang="it-IT"/>
          </a:p>
        </p:txBody>
      </p:sp>
    </p:spTree>
    <p:extLst>
      <p:ext uri="{BB962C8B-B14F-4D97-AF65-F5344CB8AC3E}">
        <p14:creationId xmlns:p14="http://schemas.microsoft.com/office/powerpoint/2010/main" val="4277980794"/>
      </p:ext>
    </p:extLst>
  </p:cSld>
  <p:clrMapOvr>
    <a:masterClrMapping/>
  </p:clrMapOvr>
  <p:transition spd="med">
    <p:pull/>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EBD0D5-B0F1-084B-8CD6-0B4CA6D13DD8}"/>
              </a:ext>
            </a:extLst>
          </p:cNvPr>
          <p:cNvSpPr>
            <a:spLocks noGrp="1"/>
          </p:cNvSpPr>
          <p:nvPr>
            <p:ph type="title"/>
          </p:nvPr>
        </p:nvSpPr>
        <p:spPr/>
        <p:txBody>
          <a:bodyPr>
            <a:normAutofit/>
          </a:bodyPr>
          <a:lstStyle/>
          <a:p>
            <a:pPr algn="ctr"/>
            <a:r>
              <a:rPr lang="it-IT" sz="6000" dirty="0"/>
              <a:t>La norma base…</a:t>
            </a:r>
          </a:p>
        </p:txBody>
      </p:sp>
      <p:sp>
        <p:nvSpPr>
          <p:cNvPr id="3" name="Segnaposto contenuto 2">
            <a:extLst>
              <a:ext uri="{FF2B5EF4-FFF2-40B4-BE49-F238E27FC236}">
                <a16:creationId xmlns:a16="http://schemas.microsoft.com/office/drawing/2014/main" id="{8FFD8EB1-B29B-E546-BF4D-75E44810B781}"/>
              </a:ext>
            </a:extLst>
          </p:cNvPr>
          <p:cNvSpPr>
            <a:spLocks noGrp="1"/>
          </p:cNvSpPr>
          <p:nvPr>
            <p:ph idx="1"/>
          </p:nvPr>
        </p:nvSpPr>
        <p:spPr>
          <a:xfrm>
            <a:off x="838200" y="2144109"/>
            <a:ext cx="10515600" cy="4032853"/>
          </a:xfrm>
        </p:spPr>
        <p:txBody>
          <a:bodyPr/>
          <a:lstStyle/>
          <a:p>
            <a:r>
              <a:rPr lang="it-IT" altLang="it-IT" sz="3200" dirty="0" err="1">
                <a:ea typeface="ＭＳ Ｐゴシック" panose="020B0600070205080204" pitchFamily="34" charset="-128"/>
              </a:rPr>
              <a:t>T.u.</a:t>
            </a:r>
            <a:r>
              <a:rPr lang="it-IT" altLang="it-IT" sz="3200" dirty="0">
                <a:ea typeface="ＭＳ Ｐゴシック" panose="020B0600070205080204" pitchFamily="34" charset="-128"/>
              </a:rPr>
              <a:t> sul pubblico impiego, art. 7, comma 6 e 6-bis: </a:t>
            </a:r>
          </a:p>
          <a:p>
            <a:r>
              <a:rPr lang="it-IT" altLang="it-IT" sz="3200" dirty="0">
                <a:ea typeface="ＭＳ Ｐゴシック" panose="020B0600070205080204" pitchFamily="34" charset="-128"/>
              </a:rPr>
              <a:t>“…</a:t>
            </a:r>
            <a:r>
              <a:rPr lang="it-IT" altLang="ja-JP" sz="3200" b="1" u="sng" dirty="0"/>
              <a:t>per esigenze cui non possono far fronte con personale in servizio, le P.A. possono conferire esclusivamente incarichi</a:t>
            </a:r>
            <a:r>
              <a:rPr lang="it-IT" altLang="ja-JP" sz="3200" dirty="0"/>
              <a:t> individuali, con contratti di lavoro autonomo, </a:t>
            </a:r>
            <a:r>
              <a:rPr lang="it-IT" altLang="ja-JP" sz="3200" b="1" u="sng" dirty="0"/>
              <a:t>ad esperti di particolare</a:t>
            </a:r>
            <a:r>
              <a:rPr lang="it-IT" altLang="ja-JP" sz="3200" b="1" dirty="0"/>
              <a:t> </a:t>
            </a:r>
            <a:r>
              <a:rPr lang="it-IT" altLang="ja-JP" sz="3200" b="1" u="sng" dirty="0"/>
              <a:t>e</a:t>
            </a:r>
            <a:r>
              <a:rPr lang="it-IT" altLang="ja-JP" sz="3200" b="1" dirty="0"/>
              <a:t> </a:t>
            </a:r>
            <a:r>
              <a:rPr lang="it-IT" altLang="ja-JP" sz="3200" b="1" u="sng" dirty="0"/>
              <a:t>comprovata specializzazione</a:t>
            </a:r>
            <a:r>
              <a:rPr lang="it-IT" altLang="ja-JP" sz="3200" dirty="0"/>
              <a:t> anche universitaria</a:t>
            </a:r>
            <a:r>
              <a:rPr lang="it-IT" sz="3200" dirty="0"/>
              <a:t> in presenza dei seguenti </a:t>
            </a:r>
            <a:r>
              <a:rPr lang="it-IT" sz="3200" dirty="0" err="1"/>
              <a:t>presup</a:t>
            </a:r>
            <a:r>
              <a:rPr lang="it-IT" sz="3200" dirty="0"/>
              <a:t>-posti di legittimità:..</a:t>
            </a:r>
          </a:p>
          <a:p>
            <a:endParaRPr lang="it-IT" dirty="0"/>
          </a:p>
        </p:txBody>
      </p:sp>
      <p:sp>
        <p:nvSpPr>
          <p:cNvPr id="4" name="Segnaposto numero diapositiva 3">
            <a:extLst>
              <a:ext uri="{FF2B5EF4-FFF2-40B4-BE49-F238E27FC236}">
                <a16:creationId xmlns:a16="http://schemas.microsoft.com/office/drawing/2014/main" id="{9CFF7831-95CE-F140-803E-97E53899356A}"/>
              </a:ext>
            </a:extLst>
          </p:cNvPr>
          <p:cNvSpPr>
            <a:spLocks noGrp="1"/>
          </p:cNvSpPr>
          <p:nvPr>
            <p:ph type="sldNum" sz="quarter" idx="12"/>
          </p:nvPr>
        </p:nvSpPr>
        <p:spPr/>
        <p:txBody>
          <a:bodyPr/>
          <a:lstStyle/>
          <a:p>
            <a:fld id="{1E896063-653B-B446-A45D-A6AE5A996AE7}" type="slidenum">
              <a:rPr lang="it-IT" smtClean="0"/>
              <a:t>82</a:t>
            </a:fld>
            <a:endParaRPr lang="it-IT"/>
          </a:p>
        </p:txBody>
      </p:sp>
    </p:spTree>
    <p:extLst>
      <p:ext uri="{BB962C8B-B14F-4D97-AF65-F5344CB8AC3E}">
        <p14:creationId xmlns:p14="http://schemas.microsoft.com/office/powerpoint/2010/main" val="2842525441"/>
      </p:ext>
    </p:extLst>
  </p:cSld>
  <p:clrMapOvr>
    <a:masterClrMapping/>
  </p:clrMapOvr>
  <p:transition spd="med">
    <p:pull/>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EBD0D5-B0F1-084B-8CD6-0B4CA6D13DD8}"/>
              </a:ext>
            </a:extLst>
          </p:cNvPr>
          <p:cNvSpPr>
            <a:spLocks noGrp="1"/>
          </p:cNvSpPr>
          <p:nvPr>
            <p:ph type="title"/>
          </p:nvPr>
        </p:nvSpPr>
        <p:spPr/>
        <p:txBody>
          <a:bodyPr>
            <a:normAutofit/>
          </a:bodyPr>
          <a:lstStyle/>
          <a:p>
            <a:pPr algn="ctr"/>
            <a:r>
              <a:rPr lang="it-IT" sz="6000" dirty="0"/>
              <a:t>…la norma base</a:t>
            </a:r>
          </a:p>
        </p:txBody>
      </p:sp>
      <p:sp>
        <p:nvSpPr>
          <p:cNvPr id="3" name="Segnaposto contenuto 2">
            <a:extLst>
              <a:ext uri="{FF2B5EF4-FFF2-40B4-BE49-F238E27FC236}">
                <a16:creationId xmlns:a16="http://schemas.microsoft.com/office/drawing/2014/main" id="{8FFD8EB1-B29B-E546-BF4D-75E44810B781}"/>
              </a:ext>
            </a:extLst>
          </p:cNvPr>
          <p:cNvSpPr>
            <a:spLocks noGrp="1"/>
          </p:cNvSpPr>
          <p:nvPr>
            <p:ph idx="1"/>
          </p:nvPr>
        </p:nvSpPr>
        <p:spPr>
          <a:xfrm>
            <a:off x="283779" y="1825625"/>
            <a:ext cx="11240814" cy="4351338"/>
          </a:xfrm>
        </p:spPr>
        <p:txBody>
          <a:bodyPr>
            <a:normAutofit lnSpcReduction="10000"/>
          </a:bodyPr>
          <a:lstStyle/>
          <a:p>
            <a:pPr algn="just"/>
            <a:r>
              <a:rPr lang="it-IT" dirty="0"/>
              <a:t>[…] b) l'amministrazione deve avere preliminarmente accertato </a:t>
            </a:r>
            <a:r>
              <a:rPr lang="it-IT" b="1" u="sng" dirty="0"/>
              <a:t>l'impossibilità oggettiva di utilizzare le risorse umane disponibili al suo interno</a:t>
            </a:r>
            <a:r>
              <a:rPr lang="it-IT" dirty="0"/>
              <a:t>; </a:t>
            </a:r>
          </a:p>
          <a:p>
            <a:pPr algn="just"/>
            <a:r>
              <a:rPr lang="it-IT" dirty="0"/>
              <a:t>c) la prestazione deve essere di natura temporanea e altamente qualificata; non è ammesso il rinnovo; l'eventuale proroga dell'incarico ori-</a:t>
            </a:r>
            <a:r>
              <a:rPr lang="it-IT" dirty="0" err="1"/>
              <a:t>ginario</a:t>
            </a:r>
            <a:r>
              <a:rPr lang="it-IT" dirty="0"/>
              <a:t> è consentita, in via eccezionale, al solo fine di completare il progetto e per ritardi non imputabili al collaboratore, ferma restando la misura del compenso pattuito in sede di affidamento dell'incarico</a:t>
            </a:r>
          </a:p>
          <a:p>
            <a:pPr algn="just"/>
            <a:r>
              <a:rPr lang="it-IT" dirty="0"/>
              <a:t>6-bis. Le amministrazioni pubbliche disciplinano e rendono pubbliche, secondo i propri ordinamenti, </a:t>
            </a:r>
            <a:r>
              <a:rPr lang="it-IT" b="1" u="sng" dirty="0"/>
              <a:t>procedure comparative </a:t>
            </a:r>
            <a:r>
              <a:rPr lang="it-IT" dirty="0"/>
              <a:t>per il conferimento degli incarichi di collaborazione</a:t>
            </a:r>
          </a:p>
        </p:txBody>
      </p:sp>
      <p:sp>
        <p:nvSpPr>
          <p:cNvPr id="4" name="Segnaposto numero diapositiva 3">
            <a:extLst>
              <a:ext uri="{FF2B5EF4-FFF2-40B4-BE49-F238E27FC236}">
                <a16:creationId xmlns:a16="http://schemas.microsoft.com/office/drawing/2014/main" id="{9CFF7831-95CE-F140-803E-97E53899356A}"/>
              </a:ext>
            </a:extLst>
          </p:cNvPr>
          <p:cNvSpPr>
            <a:spLocks noGrp="1"/>
          </p:cNvSpPr>
          <p:nvPr>
            <p:ph type="sldNum" sz="quarter" idx="12"/>
          </p:nvPr>
        </p:nvSpPr>
        <p:spPr/>
        <p:txBody>
          <a:bodyPr/>
          <a:lstStyle/>
          <a:p>
            <a:fld id="{1E896063-653B-B446-A45D-A6AE5A996AE7}" type="slidenum">
              <a:rPr lang="it-IT" smtClean="0"/>
              <a:t>83</a:t>
            </a:fld>
            <a:endParaRPr lang="it-IT"/>
          </a:p>
        </p:txBody>
      </p:sp>
    </p:spTree>
    <p:extLst>
      <p:ext uri="{BB962C8B-B14F-4D97-AF65-F5344CB8AC3E}">
        <p14:creationId xmlns:p14="http://schemas.microsoft.com/office/powerpoint/2010/main" val="2883084755"/>
      </p:ext>
    </p:extLst>
  </p:cSld>
  <p:clrMapOvr>
    <a:masterClrMapping/>
  </p:clrMapOvr>
  <p:transition spd="med">
    <p:pull/>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C9640E9C-47F0-3744-9084-9419CF32D4F0}"/>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6766D008-A6AD-704F-B7B1-A39BF51A4632}" type="slidenum">
              <a:rPr lang="it-IT" altLang="it-IT" sz="1400"/>
              <a:pPr/>
              <a:t>84</a:t>
            </a:fld>
            <a:endParaRPr lang="it-IT" altLang="it-IT" sz="1400"/>
          </a:p>
        </p:txBody>
      </p:sp>
      <p:sp>
        <p:nvSpPr>
          <p:cNvPr id="196610" name="Rectangle 2">
            <a:extLst>
              <a:ext uri="{FF2B5EF4-FFF2-40B4-BE49-F238E27FC236}">
                <a16:creationId xmlns:a16="http://schemas.microsoft.com/office/drawing/2014/main" id="{39835599-7AC8-624D-8A3E-F8B14B5C8521}"/>
              </a:ext>
            </a:extLst>
          </p:cNvPr>
          <p:cNvSpPr>
            <a:spLocks noGrp="1" noChangeArrowheads="1"/>
          </p:cNvSpPr>
          <p:nvPr>
            <p:ph type="title"/>
          </p:nvPr>
        </p:nvSpPr>
        <p:spPr>
          <a:xfrm>
            <a:off x="567559" y="260351"/>
            <a:ext cx="10594427" cy="1773401"/>
          </a:xfrm>
        </p:spPr>
        <p:txBody>
          <a:bodyPr>
            <a:noAutofit/>
          </a:bodyPr>
          <a:lstStyle/>
          <a:p>
            <a:pPr algn="ctr"/>
            <a:r>
              <a:rPr lang="it-IT" altLang="it-IT" dirty="0">
                <a:ea typeface="ＭＳ Ｐゴシック" panose="020B0600070205080204" pitchFamily="34" charset="-128"/>
              </a:rPr>
              <a:t>Inderogabilità dei presupposti di legittimità degli incarichi</a:t>
            </a:r>
          </a:p>
        </p:txBody>
      </p:sp>
      <p:sp>
        <p:nvSpPr>
          <p:cNvPr id="196611" name="Rectangle 3">
            <a:extLst>
              <a:ext uri="{FF2B5EF4-FFF2-40B4-BE49-F238E27FC236}">
                <a16:creationId xmlns:a16="http://schemas.microsoft.com/office/drawing/2014/main" id="{D6289EE1-843B-F94A-A139-AD8F35E9A238}"/>
              </a:ext>
            </a:extLst>
          </p:cNvPr>
          <p:cNvSpPr>
            <a:spLocks noGrp="1" noChangeArrowheads="1"/>
          </p:cNvSpPr>
          <p:nvPr>
            <p:ph type="body" idx="1"/>
          </p:nvPr>
        </p:nvSpPr>
        <p:spPr>
          <a:xfrm>
            <a:off x="838200" y="2286000"/>
            <a:ext cx="9882351" cy="4084639"/>
          </a:xfrm>
        </p:spPr>
        <p:txBody>
          <a:bodyPr>
            <a:normAutofit/>
          </a:bodyPr>
          <a:lstStyle/>
          <a:p>
            <a:pPr algn="just">
              <a:lnSpc>
                <a:spcPct val="90000"/>
              </a:lnSpc>
              <a:buFont typeface="Wingdings" pitchFamily="2" charset="2"/>
              <a:buNone/>
            </a:pPr>
            <a:r>
              <a:rPr lang="it-IT" altLang="it-IT" sz="3600" b="1" dirty="0">
                <a:ea typeface="ＭＳ Ｐゴシック" panose="020B0600070205080204" pitchFamily="34" charset="-128"/>
              </a:rPr>
              <a:t>   </a:t>
            </a:r>
            <a:r>
              <a:rPr lang="it-IT" altLang="it-IT" sz="3600" b="1" u="sng" dirty="0">
                <a:ea typeface="ＭＳ Ｐゴシック" panose="020B0600070205080204" pitchFamily="34" charset="-128"/>
              </a:rPr>
              <a:t>Tali presupposti</a:t>
            </a:r>
            <a:r>
              <a:rPr lang="it-IT" altLang="it-IT" sz="3600" dirty="0">
                <a:ea typeface="ＭＳ Ｐゴシック" panose="020B0600070205080204" pitchFamily="34" charset="-128"/>
              </a:rPr>
              <a:t>, per espressa previsione del comma 6-ter (“i  regolamenti  di cui all'articolo 110, co. 6, …di  cui  al  d.lgs. 2000, n. 267, si adeguano ai principi di cui al co. 6”) , e per la loro  collocazione sistematica (titolo I del d.lgs. n. 165/2001, relativo ai principi generali), </a:t>
            </a:r>
            <a:r>
              <a:rPr lang="it-IT" altLang="it-IT" sz="3600" b="1" u="sng" dirty="0">
                <a:ea typeface="ＭＳ Ｐゴシック" panose="020B0600070205080204" pitchFamily="34" charset="-128"/>
              </a:rPr>
              <a:t>costituiscono </a:t>
            </a:r>
            <a:r>
              <a:rPr lang="it-IT" altLang="it-IT" sz="3600" b="1" u="sng" dirty="0">
                <a:solidFill>
                  <a:schemeClr val="hlink"/>
                </a:solidFill>
                <a:ea typeface="ＭＳ Ｐゴシック" panose="020B0600070205080204" pitchFamily="34" charset="-128"/>
              </a:rPr>
              <a:t>norme di principio</a:t>
            </a:r>
            <a:r>
              <a:rPr lang="it-IT" altLang="it-IT" sz="3600" dirty="0">
                <a:ea typeface="ＭＳ Ｐゴシック" panose="020B0600070205080204" pitchFamily="34" charset="-128"/>
              </a:rPr>
              <a:t>, e dunque </a:t>
            </a:r>
            <a:r>
              <a:rPr lang="it-IT" altLang="it-IT" sz="3600" b="1" u="sng" dirty="0">
                <a:ea typeface="ＭＳ Ｐゴシック" panose="020B0600070205080204" pitchFamily="34" charset="-128"/>
              </a:rPr>
              <a:t>non derogabili dai regolamenti</a:t>
            </a:r>
            <a:r>
              <a:rPr lang="it-IT" altLang="it-IT" sz="3600" dirty="0">
                <a:ea typeface="ＭＳ Ｐゴシック" panose="020B0600070205080204" pitchFamily="34" charset="-128"/>
              </a:rPr>
              <a:t> degli enti locali  </a:t>
            </a:r>
          </a:p>
        </p:txBody>
      </p:sp>
    </p:spTree>
    <p:extLst>
      <p:ext uri="{BB962C8B-B14F-4D97-AF65-F5344CB8AC3E}">
        <p14:creationId xmlns:p14="http://schemas.microsoft.com/office/powerpoint/2010/main" val="2777789148"/>
      </p:ext>
    </p:extLst>
  </p:cSld>
  <p:clrMapOvr>
    <a:masterClrMapping/>
  </p:clrMapOvr>
  <p:transition spd="med">
    <p:pull/>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3F2C4C-92BC-E049-A423-2453E4C73CCE}"/>
              </a:ext>
            </a:extLst>
          </p:cNvPr>
          <p:cNvSpPr>
            <a:spLocks noGrp="1"/>
          </p:cNvSpPr>
          <p:nvPr>
            <p:ph type="title"/>
          </p:nvPr>
        </p:nvSpPr>
        <p:spPr/>
        <p:txBody>
          <a:bodyPr/>
          <a:lstStyle/>
          <a:p>
            <a:pPr algn="ctr"/>
            <a:r>
              <a:rPr lang="it-IT" dirty="0"/>
              <a:t>L’impossibilità di utilizzare risorse interne</a:t>
            </a:r>
          </a:p>
        </p:txBody>
      </p:sp>
      <p:sp>
        <p:nvSpPr>
          <p:cNvPr id="3" name="Segnaposto contenuto 2">
            <a:extLst>
              <a:ext uri="{FF2B5EF4-FFF2-40B4-BE49-F238E27FC236}">
                <a16:creationId xmlns:a16="http://schemas.microsoft.com/office/drawing/2014/main" id="{B75BFBE1-A7D9-BA4D-96B7-F896F5D7D1AD}"/>
              </a:ext>
            </a:extLst>
          </p:cNvPr>
          <p:cNvSpPr>
            <a:spLocks noGrp="1"/>
          </p:cNvSpPr>
          <p:nvPr>
            <p:ph idx="1"/>
          </p:nvPr>
        </p:nvSpPr>
        <p:spPr/>
        <p:txBody>
          <a:bodyPr/>
          <a:lstStyle/>
          <a:p>
            <a:r>
              <a:rPr lang="it-IT" sz="4000" dirty="0"/>
              <a:t>Accertamento in merito alla presenza delle professionalità richieste.</a:t>
            </a:r>
          </a:p>
          <a:p>
            <a:r>
              <a:rPr lang="it-IT" sz="4000" dirty="0"/>
              <a:t>Accertamento circa la possibilità di svolgere concretamene l’incarico (entro termini ragionevoli).</a:t>
            </a:r>
          </a:p>
          <a:p>
            <a:r>
              <a:rPr lang="it-IT" sz="4000" dirty="0"/>
              <a:t>Motivazione specifica in caso di impossibilità.</a:t>
            </a:r>
          </a:p>
          <a:p>
            <a:endParaRPr lang="it-IT" dirty="0"/>
          </a:p>
        </p:txBody>
      </p:sp>
      <p:sp>
        <p:nvSpPr>
          <p:cNvPr id="4" name="Segnaposto numero diapositiva 3">
            <a:extLst>
              <a:ext uri="{FF2B5EF4-FFF2-40B4-BE49-F238E27FC236}">
                <a16:creationId xmlns:a16="http://schemas.microsoft.com/office/drawing/2014/main" id="{67FB3860-5066-6542-A088-4BA7C04AE778}"/>
              </a:ext>
            </a:extLst>
          </p:cNvPr>
          <p:cNvSpPr>
            <a:spLocks noGrp="1"/>
          </p:cNvSpPr>
          <p:nvPr>
            <p:ph type="sldNum" sz="quarter" idx="12"/>
          </p:nvPr>
        </p:nvSpPr>
        <p:spPr/>
        <p:txBody>
          <a:bodyPr/>
          <a:lstStyle/>
          <a:p>
            <a:fld id="{1E896063-653B-B446-A45D-A6AE5A996AE7}" type="slidenum">
              <a:rPr lang="it-IT" smtClean="0"/>
              <a:t>85</a:t>
            </a:fld>
            <a:endParaRPr lang="it-IT"/>
          </a:p>
        </p:txBody>
      </p:sp>
    </p:spTree>
    <p:extLst>
      <p:ext uri="{BB962C8B-B14F-4D97-AF65-F5344CB8AC3E}">
        <p14:creationId xmlns:p14="http://schemas.microsoft.com/office/powerpoint/2010/main" val="1345783055"/>
      </p:ext>
    </p:extLst>
  </p:cSld>
  <p:clrMapOvr>
    <a:masterClrMapping/>
  </p:clrMapOvr>
  <p:transition spd="med">
    <p:pull/>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2896A6-EC27-164D-9B02-9DBCBD1AF44C}"/>
              </a:ext>
            </a:extLst>
          </p:cNvPr>
          <p:cNvSpPr>
            <a:spLocks noGrp="1"/>
          </p:cNvSpPr>
          <p:nvPr>
            <p:ph type="title"/>
          </p:nvPr>
        </p:nvSpPr>
        <p:spPr/>
        <p:txBody>
          <a:bodyPr>
            <a:normAutofit/>
          </a:bodyPr>
          <a:lstStyle/>
          <a:p>
            <a:pPr algn="ctr"/>
            <a:r>
              <a:rPr lang="it-IT" sz="5400" dirty="0"/>
              <a:t>Compenso</a:t>
            </a:r>
          </a:p>
        </p:txBody>
      </p:sp>
      <p:sp>
        <p:nvSpPr>
          <p:cNvPr id="3" name="Segnaposto contenuto 2">
            <a:extLst>
              <a:ext uri="{FF2B5EF4-FFF2-40B4-BE49-F238E27FC236}">
                <a16:creationId xmlns:a16="http://schemas.microsoft.com/office/drawing/2014/main" id="{EC0F7F3C-90CE-4D4E-AA8A-BC4587185B66}"/>
              </a:ext>
            </a:extLst>
          </p:cNvPr>
          <p:cNvSpPr>
            <a:spLocks noGrp="1"/>
          </p:cNvSpPr>
          <p:nvPr>
            <p:ph idx="1"/>
          </p:nvPr>
        </p:nvSpPr>
        <p:spPr/>
        <p:txBody>
          <a:bodyPr>
            <a:normAutofit/>
          </a:bodyPr>
          <a:lstStyle/>
          <a:p>
            <a:r>
              <a:rPr lang="it-IT" sz="4800" dirty="0"/>
              <a:t>Necessità di motivare specificamente la congruità del compenso</a:t>
            </a:r>
          </a:p>
        </p:txBody>
      </p:sp>
      <p:sp>
        <p:nvSpPr>
          <p:cNvPr id="4" name="Segnaposto numero diapositiva 3">
            <a:extLst>
              <a:ext uri="{FF2B5EF4-FFF2-40B4-BE49-F238E27FC236}">
                <a16:creationId xmlns:a16="http://schemas.microsoft.com/office/drawing/2014/main" id="{652C5052-DC0C-9349-AE1E-A80229235A62}"/>
              </a:ext>
            </a:extLst>
          </p:cNvPr>
          <p:cNvSpPr>
            <a:spLocks noGrp="1"/>
          </p:cNvSpPr>
          <p:nvPr>
            <p:ph type="sldNum" sz="quarter" idx="12"/>
          </p:nvPr>
        </p:nvSpPr>
        <p:spPr/>
        <p:txBody>
          <a:bodyPr/>
          <a:lstStyle/>
          <a:p>
            <a:fld id="{1E896063-653B-B446-A45D-A6AE5A996AE7}" type="slidenum">
              <a:rPr lang="it-IT" smtClean="0"/>
              <a:t>86</a:t>
            </a:fld>
            <a:endParaRPr lang="it-IT"/>
          </a:p>
        </p:txBody>
      </p:sp>
    </p:spTree>
    <p:extLst>
      <p:ext uri="{BB962C8B-B14F-4D97-AF65-F5344CB8AC3E}">
        <p14:creationId xmlns:p14="http://schemas.microsoft.com/office/powerpoint/2010/main" val="2456180842"/>
      </p:ext>
    </p:extLst>
  </p:cSld>
  <p:clrMapOvr>
    <a:masterClrMapping/>
  </p:clrMapOvr>
  <p:transition spd="med">
    <p:pull/>
  </p:transition>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a:extLst>
              <a:ext uri="{FF2B5EF4-FFF2-40B4-BE49-F238E27FC236}">
                <a16:creationId xmlns:a16="http://schemas.microsoft.com/office/drawing/2014/main" id="{6A1549DB-A53E-174E-AEB9-1404D8B2808A}"/>
              </a:ext>
            </a:extLst>
          </p:cNvPr>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lvl1pPr>
              <a:defRPr sz="2000">
                <a:solidFill>
                  <a:schemeClr val="tx1"/>
                </a:solidFill>
                <a:latin typeface="Arial" panose="020B0604020202020204" pitchFamily="34" charset="0"/>
                <a:ea typeface="ＭＳ Ｐゴシック" panose="020B0600070205080204" pitchFamily="34" charset="-128"/>
              </a:defRPr>
            </a:lvl1pPr>
            <a:lvl2pPr marL="742950" indent="-285750">
              <a:defRPr sz="2000">
                <a:solidFill>
                  <a:schemeClr val="tx1"/>
                </a:solidFill>
                <a:latin typeface="Arial" panose="020B0604020202020204" pitchFamily="34" charset="0"/>
                <a:ea typeface="ＭＳ Ｐゴシック" panose="020B0600070205080204" pitchFamily="34" charset="-128"/>
              </a:defRPr>
            </a:lvl2pPr>
            <a:lvl3pPr marL="1143000" indent="-228600">
              <a:defRPr sz="2000">
                <a:solidFill>
                  <a:schemeClr val="tx1"/>
                </a:solidFill>
                <a:latin typeface="Arial" panose="020B0604020202020204" pitchFamily="34" charset="0"/>
                <a:ea typeface="ＭＳ Ｐゴシック" panose="020B0600070205080204" pitchFamily="34" charset="-128"/>
              </a:defRPr>
            </a:lvl3pPr>
            <a:lvl4pPr marL="1600200" indent="-228600">
              <a:defRPr sz="2000">
                <a:solidFill>
                  <a:schemeClr val="tx1"/>
                </a:solidFill>
                <a:latin typeface="Arial" panose="020B0604020202020204" pitchFamily="34" charset="0"/>
                <a:ea typeface="ＭＳ Ｐゴシック" panose="020B0600070205080204" pitchFamily="34" charset="-128"/>
              </a:defRPr>
            </a:lvl4pPr>
            <a:lvl5pPr marL="2057400" indent="-228600">
              <a:defRPr sz="20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000">
                <a:solidFill>
                  <a:schemeClr val="tx1"/>
                </a:solidFill>
                <a:latin typeface="Arial" panose="020B0604020202020204" pitchFamily="34" charset="0"/>
                <a:ea typeface="ＭＳ Ｐゴシック" panose="020B0600070205080204" pitchFamily="34" charset="-128"/>
              </a:defRPr>
            </a:lvl9pPr>
          </a:lstStyle>
          <a:p>
            <a:fld id="{FD84D74B-7B53-214B-927B-6DF951EBB426}" type="slidenum">
              <a:rPr lang="it-IT" altLang="it-IT" sz="1400"/>
              <a:pPr/>
              <a:t>87</a:t>
            </a:fld>
            <a:endParaRPr lang="it-IT" altLang="it-IT" sz="1400"/>
          </a:p>
        </p:txBody>
      </p:sp>
      <p:sp>
        <p:nvSpPr>
          <p:cNvPr id="60418" name="Rectangle 2">
            <a:extLst>
              <a:ext uri="{FF2B5EF4-FFF2-40B4-BE49-F238E27FC236}">
                <a16:creationId xmlns:a16="http://schemas.microsoft.com/office/drawing/2014/main" id="{09FCFC16-9AFB-F049-AEB9-87DAC45C5915}"/>
              </a:ext>
            </a:extLst>
          </p:cNvPr>
          <p:cNvSpPr>
            <a:spLocks noGrp="1" noChangeArrowheads="1"/>
          </p:cNvSpPr>
          <p:nvPr>
            <p:ph type="title"/>
          </p:nvPr>
        </p:nvSpPr>
        <p:spPr>
          <a:xfrm>
            <a:off x="838200" y="365125"/>
            <a:ext cx="10515600" cy="1832926"/>
          </a:xfrm>
        </p:spPr>
        <p:txBody>
          <a:bodyPr>
            <a:noAutofit/>
          </a:bodyPr>
          <a:lstStyle/>
          <a:p>
            <a:pPr algn="ctr"/>
            <a:r>
              <a:rPr lang="it-IT" altLang="it-IT" sz="5400" dirty="0">
                <a:ea typeface="ＭＳ Ｐゴシック" panose="020B0600070205080204" pitchFamily="34" charset="-128"/>
              </a:rPr>
              <a:t>Incarichi professionali esterni e appalti di servizi</a:t>
            </a:r>
          </a:p>
        </p:txBody>
      </p:sp>
      <p:sp>
        <p:nvSpPr>
          <p:cNvPr id="60419" name="Rectangle 3">
            <a:extLst>
              <a:ext uri="{FF2B5EF4-FFF2-40B4-BE49-F238E27FC236}">
                <a16:creationId xmlns:a16="http://schemas.microsoft.com/office/drawing/2014/main" id="{873D1F14-0309-4B44-A64F-5BE500D812BA}"/>
              </a:ext>
            </a:extLst>
          </p:cNvPr>
          <p:cNvSpPr>
            <a:spLocks noGrp="1" noChangeArrowheads="1"/>
          </p:cNvSpPr>
          <p:nvPr>
            <p:ph type="body" idx="1"/>
          </p:nvPr>
        </p:nvSpPr>
        <p:spPr>
          <a:xfrm>
            <a:off x="522514" y="2377439"/>
            <a:ext cx="10831286" cy="3799523"/>
          </a:xfrm>
        </p:spPr>
        <p:txBody>
          <a:bodyPr/>
          <a:lstStyle/>
          <a:p>
            <a:pPr algn="just">
              <a:lnSpc>
                <a:spcPct val="90000"/>
              </a:lnSpc>
            </a:pPr>
            <a:r>
              <a:rPr lang="it-IT" altLang="it-IT" sz="2400" b="1" u="sng" dirty="0">
                <a:ea typeface="ＭＳ Ｐゴシック" panose="020B0600070205080204" pitchFamily="34" charset="-128"/>
              </a:rPr>
              <a:t>All'appalto di lavori o di beni o di servizi, si applica il </a:t>
            </a:r>
            <a:r>
              <a:rPr lang="it-IT" altLang="it-IT" sz="2400" dirty="0">
                <a:ea typeface="ＭＳ Ｐゴシック" panose="020B0600070205080204" pitchFamily="34" charset="-128"/>
              </a:rPr>
              <a:t>d. </a:t>
            </a:r>
            <a:r>
              <a:rPr lang="it-IT" altLang="it-IT" sz="2400" dirty="0" err="1">
                <a:ea typeface="ＭＳ Ｐゴシック" panose="020B0600070205080204" pitchFamily="34" charset="-128"/>
              </a:rPr>
              <a:t>lgs</a:t>
            </a:r>
            <a:r>
              <a:rPr lang="it-IT" altLang="it-IT" sz="2400" dirty="0">
                <a:ea typeface="ＭＳ Ｐゴシック" panose="020B0600070205080204" pitchFamily="34" charset="-128"/>
              </a:rPr>
              <a:t>. n. 163/2006</a:t>
            </a:r>
            <a:r>
              <a:rPr lang="it-IT" altLang="it-IT" sz="2400" b="1" dirty="0">
                <a:ea typeface="ＭＳ Ｐゴシック" panose="020B0600070205080204" pitchFamily="34" charset="-128"/>
              </a:rPr>
              <a:t> (</a:t>
            </a:r>
            <a:r>
              <a:rPr lang="it-IT" altLang="it-IT" sz="2400" b="1" u="sng" dirty="0">
                <a:ea typeface="ＭＳ Ｐゴシック" panose="020B0600070205080204" pitchFamily="34" charset="-128"/>
              </a:rPr>
              <a:t>"codice dei contratti pubblici"</a:t>
            </a:r>
            <a:r>
              <a:rPr lang="it-IT" altLang="it-IT" sz="2400" b="1" dirty="0">
                <a:ea typeface="ＭＳ Ｐゴシック" panose="020B0600070205080204" pitchFamily="34" charset="-128"/>
              </a:rPr>
              <a:t>).</a:t>
            </a:r>
            <a:r>
              <a:rPr lang="it-IT" altLang="it-IT" sz="2400" dirty="0">
                <a:ea typeface="ＭＳ Ｐゴシック" panose="020B0600070205080204" pitchFamily="34" charset="-128"/>
              </a:rPr>
              <a:t> </a:t>
            </a:r>
          </a:p>
          <a:p>
            <a:pPr algn="just">
              <a:lnSpc>
                <a:spcPct val="90000"/>
              </a:lnSpc>
            </a:pPr>
            <a:r>
              <a:rPr lang="it-IT" altLang="it-IT" sz="2400" dirty="0">
                <a:ea typeface="ＭＳ Ｐゴシック" panose="020B0600070205080204" pitchFamily="34" charset="-128"/>
              </a:rPr>
              <a:t>Secondo la giurisprudenza consolidata (</a:t>
            </a:r>
            <a:r>
              <a:rPr lang="it-IT" altLang="it-IT" sz="2400" dirty="0" err="1">
                <a:ea typeface="ＭＳ Ｐゴシック" panose="020B0600070205080204" pitchFamily="34" charset="-128"/>
              </a:rPr>
              <a:t>C.diS</a:t>
            </a:r>
            <a:r>
              <a:rPr lang="it-IT" altLang="it-IT" sz="2400" dirty="0">
                <a:ea typeface="ＭＳ Ｐゴシック" panose="020B0600070205080204" pitchFamily="34" charset="-128"/>
              </a:rPr>
              <a:t>. n. 263/2008 e C. conti Sez. Aut. n.6/2008) </a:t>
            </a:r>
            <a:r>
              <a:rPr lang="it-IT" altLang="it-IT" sz="2400" b="1" u="sng" dirty="0">
                <a:ea typeface="ＭＳ Ｐゴシック" panose="020B0600070205080204" pitchFamily="34" charset="-128"/>
              </a:rPr>
              <a:t>l'incarico</a:t>
            </a:r>
            <a:r>
              <a:rPr lang="it-IT" altLang="it-IT" sz="2400" dirty="0">
                <a:ea typeface="ＭＳ Ｐゴシック" panose="020B0600070205080204" pitchFamily="34" charset="-128"/>
              </a:rPr>
              <a:t> si configura come </a:t>
            </a:r>
            <a:r>
              <a:rPr lang="it-IT" altLang="it-IT" sz="2400" b="1" u="sng" dirty="0">
                <a:ea typeface="ＭＳ Ｐゴシック" panose="020B0600070205080204" pitchFamily="34" charset="-128"/>
              </a:rPr>
              <a:t>contratto di prestazione d'opera</a:t>
            </a:r>
            <a:r>
              <a:rPr lang="it-IT" altLang="it-IT" sz="2400" dirty="0">
                <a:ea typeface="ＭＳ Ｐゴシック" panose="020B0600070205080204" pitchFamily="34" charset="-128"/>
              </a:rPr>
              <a:t> riconducibile al modello della</a:t>
            </a:r>
            <a:r>
              <a:rPr lang="it-IT" altLang="it-IT" sz="2400" b="1" dirty="0">
                <a:ea typeface="ＭＳ Ｐゴシック" panose="020B0600070205080204" pitchFamily="34" charset="-128"/>
              </a:rPr>
              <a:t> </a:t>
            </a:r>
            <a:r>
              <a:rPr lang="it-IT" altLang="it-IT" sz="2400" b="1" dirty="0" err="1">
                <a:ea typeface="ＭＳ Ｐゴシック" panose="020B0600070205080204" pitchFamily="34" charset="-128"/>
              </a:rPr>
              <a:t>locatio</a:t>
            </a:r>
            <a:r>
              <a:rPr lang="it-IT" altLang="it-IT" sz="2400" b="1" dirty="0">
                <a:ea typeface="ＭＳ Ｐゴシック" panose="020B0600070205080204" pitchFamily="34" charset="-128"/>
              </a:rPr>
              <a:t> </a:t>
            </a:r>
            <a:r>
              <a:rPr lang="it-IT" altLang="it-IT" sz="2400" b="1" dirty="0" err="1">
                <a:ea typeface="ＭＳ Ｐゴシック" panose="020B0600070205080204" pitchFamily="34" charset="-128"/>
              </a:rPr>
              <a:t>operis</a:t>
            </a:r>
            <a:r>
              <a:rPr lang="it-IT" altLang="it-IT" sz="2400" dirty="0">
                <a:ea typeface="ＭＳ Ｐゴシック" panose="020B0600070205080204" pitchFamily="34" charset="-128"/>
              </a:rPr>
              <a:t>, rispetto al quale </a:t>
            </a:r>
            <a:r>
              <a:rPr lang="it-IT" altLang="it-IT" sz="2400" b="1" u="sng" dirty="0">
                <a:ea typeface="ＭＳ Ｐゴシック" panose="020B0600070205080204" pitchFamily="34" charset="-128"/>
              </a:rPr>
              <a:t>assume rilevanza la personalità della prestazione</a:t>
            </a:r>
            <a:r>
              <a:rPr lang="it-IT" altLang="it-IT" sz="2400" dirty="0">
                <a:ea typeface="ＭＳ Ｐゴシック" panose="020B0600070205080204" pitchFamily="34" charset="-128"/>
              </a:rPr>
              <a:t> resa dall'esecutore.</a:t>
            </a:r>
          </a:p>
          <a:p>
            <a:pPr algn="just">
              <a:lnSpc>
                <a:spcPct val="90000"/>
              </a:lnSpc>
            </a:pPr>
            <a:r>
              <a:rPr lang="it-IT" altLang="it-IT" sz="2400" dirty="0">
                <a:ea typeface="ＭＳ Ｐゴシック" panose="020B0600070205080204" pitchFamily="34" charset="-128"/>
              </a:rPr>
              <a:t>Concettualmente </a:t>
            </a:r>
            <a:r>
              <a:rPr lang="it-IT" altLang="it-IT" sz="2400" b="1" u="sng" dirty="0">
                <a:ea typeface="ＭＳ Ｐゴシック" panose="020B0600070205080204" pitchFamily="34" charset="-128"/>
              </a:rPr>
              <a:t>distinto</a:t>
            </a:r>
            <a:r>
              <a:rPr lang="it-IT" altLang="it-IT" sz="2400" dirty="0">
                <a:ea typeface="ＭＳ Ｐゴシック" panose="020B0600070205080204" pitchFamily="34" charset="-128"/>
              </a:rPr>
              <a:t> rimane, pertanto, </a:t>
            </a:r>
            <a:r>
              <a:rPr lang="it-IT" altLang="it-IT" sz="2400" b="1" u="sng" dirty="0">
                <a:ea typeface="ＭＳ Ｐゴシック" panose="020B0600070205080204" pitchFamily="34" charset="-128"/>
              </a:rPr>
              <a:t>l'appalto di servizi, il quale ha ad oggetto la prestazione imprenditoriale</a:t>
            </a:r>
            <a:r>
              <a:rPr lang="it-IT" altLang="it-IT" sz="2400" dirty="0">
                <a:ea typeface="ＭＳ Ｐゴシック" panose="020B0600070205080204" pitchFamily="34" charset="-128"/>
              </a:rPr>
              <a:t> di un risultato resa da soggetti con organizzazione strutturata e </a:t>
            </a:r>
            <a:r>
              <a:rPr lang="it-IT" altLang="it-IT" sz="2400" b="1" u="sng" dirty="0">
                <a:ea typeface="ＭＳ Ｐゴシック" panose="020B0600070205080204" pitchFamily="34" charset="-128"/>
              </a:rPr>
              <a:t>prodotta senza caratterizzazione personale</a:t>
            </a:r>
            <a:r>
              <a:rPr lang="it-IT" altLang="it-IT" sz="2400" dirty="0">
                <a:ea typeface="ＭＳ Ｐゴシック" panose="020B0600070205080204" pitchFamily="34" charset="-128"/>
              </a:rPr>
              <a:t>.</a:t>
            </a:r>
          </a:p>
        </p:txBody>
      </p:sp>
    </p:spTree>
    <p:extLst>
      <p:ext uri="{BB962C8B-B14F-4D97-AF65-F5344CB8AC3E}">
        <p14:creationId xmlns:p14="http://schemas.microsoft.com/office/powerpoint/2010/main" val="1958755975"/>
      </p:ext>
    </p:extLst>
  </p:cSld>
  <p:clrMapOvr>
    <a:masterClrMapping/>
  </p:clrMapOvr>
  <p:transition spd="med">
    <p:pull/>
  </p:transition>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244DF2-D2F8-1F2C-F5C6-4EFC5015BF26}"/>
              </a:ext>
            </a:extLst>
          </p:cNvPr>
          <p:cNvSpPr>
            <a:spLocks noGrp="1"/>
          </p:cNvSpPr>
          <p:nvPr>
            <p:ph type="title"/>
          </p:nvPr>
        </p:nvSpPr>
        <p:spPr/>
        <p:txBody>
          <a:bodyPr>
            <a:noAutofit/>
          </a:bodyPr>
          <a:lstStyle/>
          <a:p>
            <a:pPr algn="ctr"/>
            <a:r>
              <a:rPr lang="it-IT" sz="5400" dirty="0"/>
              <a:t>Gli incarichi di collaborazione connessi al PNRR…</a:t>
            </a:r>
          </a:p>
        </p:txBody>
      </p:sp>
      <p:sp>
        <p:nvSpPr>
          <p:cNvPr id="3" name="Segnaposto contenuto 2">
            <a:extLst>
              <a:ext uri="{FF2B5EF4-FFF2-40B4-BE49-F238E27FC236}">
                <a16:creationId xmlns:a16="http://schemas.microsoft.com/office/drawing/2014/main" id="{6465217B-5D0C-7316-584C-3BA373DC2055}"/>
              </a:ext>
            </a:extLst>
          </p:cNvPr>
          <p:cNvSpPr>
            <a:spLocks noGrp="1"/>
          </p:cNvSpPr>
          <p:nvPr>
            <p:ph idx="1"/>
          </p:nvPr>
        </p:nvSpPr>
        <p:spPr>
          <a:xfrm>
            <a:off x="415635" y="1825625"/>
            <a:ext cx="11374583" cy="4895850"/>
          </a:xfrm>
        </p:spPr>
        <p:txBody>
          <a:bodyPr>
            <a:normAutofit fontScale="92500" lnSpcReduction="20000"/>
          </a:bodyPr>
          <a:lstStyle/>
          <a:p>
            <a:pPr marL="0" indent="0" algn="just">
              <a:buNone/>
            </a:pPr>
            <a:r>
              <a:rPr lang="it-IT" sz="3000" b="1" u="sng" dirty="0">
                <a:solidFill>
                  <a:srgbClr val="000000"/>
                </a:solidFill>
                <a:effectLst/>
                <a:latin typeface="New Aster LT Std"/>
                <a:ea typeface="Calibri" panose="020F0502020204030204" pitchFamily="34" charset="0"/>
                <a:cs typeface="New Aster LT Std"/>
              </a:rPr>
              <a:t>Al fine di</a:t>
            </a:r>
            <a:r>
              <a:rPr lang="it-IT" sz="3000" dirty="0">
                <a:solidFill>
                  <a:srgbClr val="000000"/>
                </a:solidFill>
                <a:effectLst/>
                <a:latin typeface="New Aster LT Std"/>
                <a:ea typeface="Calibri" panose="020F0502020204030204" pitchFamily="34" charset="0"/>
                <a:cs typeface="New Aster LT Std"/>
              </a:rPr>
              <a:t> rafforzare la capacità amministrativa delle p.a. e </a:t>
            </a:r>
            <a:r>
              <a:rPr lang="it-IT" sz="3000" b="1" u="sng" dirty="0">
                <a:solidFill>
                  <a:srgbClr val="000000"/>
                </a:solidFill>
                <a:effectLst/>
                <a:latin typeface="New Aster LT Std"/>
                <a:ea typeface="Calibri" panose="020F0502020204030204" pitchFamily="34" charset="0"/>
                <a:cs typeface="New Aster LT Std"/>
              </a:rPr>
              <a:t>consentire la migliore attuazione del PNRR, il legislatore</a:t>
            </a:r>
            <a:r>
              <a:rPr lang="it-IT" sz="3000" dirty="0">
                <a:solidFill>
                  <a:srgbClr val="000000"/>
                </a:solidFill>
                <a:effectLst/>
                <a:latin typeface="New Aster LT Std"/>
                <a:ea typeface="Calibri" panose="020F0502020204030204" pitchFamily="34" charset="0"/>
                <a:cs typeface="New Aster LT Std"/>
              </a:rPr>
              <a:t>, con decreto legge n. 80/2021, n. 80, ha previsto </a:t>
            </a:r>
            <a:r>
              <a:rPr lang="it-IT" sz="3000" b="1" u="sng" dirty="0">
                <a:solidFill>
                  <a:srgbClr val="000000"/>
                </a:solidFill>
                <a:effectLst/>
                <a:latin typeface="New Aster LT Std"/>
                <a:ea typeface="Calibri" panose="020F0502020204030204" pitchFamily="34" charset="0"/>
                <a:cs typeface="New Aster LT Std"/>
              </a:rPr>
              <a:t>modalità straordinarie per il conferimento di incarichi di collaborazione</a:t>
            </a:r>
            <a:r>
              <a:rPr lang="it-IT" sz="3000" b="1" dirty="0">
                <a:solidFill>
                  <a:srgbClr val="000000"/>
                </a:solidFill>
                <a:effectLst/>
                <a:latin typeface="New Aster LT Std"/>
                <a:ea typeface="Calibri" panose="020F0502020204030204" pitchFamily="34" charset="0"/>
                <a:cs typeface="New Aster LT Std"/>
              </a:rPr>
              <a:t> </a:t>
            </a:r>
            <a:r>
              <a:rPr lang="it-IT" sz="3000" dirty="0">
                <a:solidFill>
                  <a:srgbClr val="000000"/>
                </a:solidFill>
                <a:effectLst/>
                <a:latin typeface="New Aster LT Std"/>
                <a:ea typeface="Calibri" panose="020F0502020204030204" pitchFamily="34" charset="0"/>
                <a:cs typeface="New Aster LT Std"/>
              </a:rPr>
              <a:t>con contratto di lavoro autonomo. </a:t>
            </a:r>
          </a:p>
          <a:p>
            <a:pPr marL="0" indent="0" algn="just">
              <a:buNone/>
            </a:pPr>
            <a:r>
              <a:rPr lang="it-IT" sz="3000" dirty="0">
                <a:solidFill>
                  <a:srgbClr val="000000"/>
                </a:solidFill>
                <a:latin typeface="New Aster LT Std"/>
                <a:ea typeface="Calibri" panose="020F0502020204030204" pitchFamily="34" charset="0"/>
                <a:cs typeface="New Aster LT Std"/>
              </a:rPr>
              <a:t>L’art. 1, </a:t>
            </a:r>
            <a:r>
              <a:rPr lang="it-IT" sz="3000" dirty="0">
                <a:solidFill>
                  <a:srgbClr val="000000"/>
                </a:solidFill>
                <a:effectLst/>
                <a:latin typeface="New Aster LT Std"/>
                <a:ea typeface="Calibri" panose="020F0502020204030204" pitchFamily="34" charset="0"/>
                <a:cs typeface="New Aster LT Std"/>
              </a:rPr>
              <a:t>prevede l’</a:t>
            </a:r>
            <a:r>
              <a:rPr lang="it-IT" sz="3000" b="1" u="sng" dirty="0">
                <a:solidFill>
                  <a:srgbClr val="000000"/>
                </a:solidFill>
                <a:effectLst/>
                <a:latin typeface="New Aster LT Std"/>
                <a:ea typeface="Calibri" panose="020F0502020204030204" pitchFamily="34" charset="0"/>
                <a:cs typeface="New Aster LT Std"/>
              </a:rPr>
              <a:t>istituzione</a:t>
            </a:r>
            <a:r>
              <a:rPr lang="it-IT" sz="3000" dirty="0">
                <a:solidFill>
                  <a:srgbClr val="000000"/>
                </a:solidFill>
                <a:effectLst/>
                <a:latin typeface="New Aster LT Std"/>
                <a:ea typeface="Calibri" panose="020F0502020204030204" pitchFamily="34" charset="0"/>
                <a:cs typeface="New Aster LT Std"/>
              </a:rPr>
              <a:t>, presso il Dipartimento della funzione pubblica, </a:t>
            </a:r>
            <a:r>
              <a:rPr lang="it-IT" sz="3000" b="1" u="sng" dirty="0">
                <a:solidFill>
                  <a:srgbClr val="000000"/>
                </a:solidFill>
                <a:effectLst/>
                <a:latin typeface="New Aster LT Std"/>
                <a:ea typeface="Calibri" panose="020F0502020204030204" pitchFamily="34" charset="0"/>
                <a:cs typeface="New Aster LT Std"/>
              </a:rPr>
              <a:t>di elenchi ai quali possono iscriversi professionisti in possesso di particolari requisiti ivi specificati</a:t>
            </a:r>
            <a:r>
              <a:rPr lang="it-IT" sz="3000" dirty="0">
                <a:solidFill>
                  <a:srgbClr val="000000"/>
                </a:solidFill>
                <a:effectLst/>
                <a:latin typeface="New Aster LT Std"/>
                <a:ea typeface="Calibri" panose="020F0502020204030204" pitchFamily="34" charset="0"/>
                <a:cs typeface="New Aster LT Std"/>
              </a:rPr>
              <a:t>. </a:t>
            </a:r>
            <a:r>
              <a:rPr lang="it-IT" sz="3000" b="1" u="sng" dirty="0">
                <a:solidFill>
                  <a:srgbClr val="000000"/>
                </a:solidFill>
                <a:effectLst/>
                <a:latin typeface="New Aster LT Std"/>
                <a:ea typeface="Calibri" panose="020F0502020204030204" pitchFamily="34" charset="0"/>
                <a:cs typeface="New Aster LT Std"/>
              </a:rPr>
              <a:t>Le amministrazioni</a:t>
            </a:r>
            <a:r>
              <a:rPr lang="it-IT" sz="3000" dirty="0">
                <a:solidFill>
                  <a:srgbClr val="000000"/>
                </a:solidFill>
                <a:effectLst/>
                <a:latin typeface="New Aster LT Std"/>
                <a:ea typeface="Calibri" panose="020F0502020204030204" pitchFamily="34" charset="0"/>
                <a:cs typeface="New Aster LT Std"/>
              </a:rPr>
              <a:t>, sulla base delle professionalità che necessitano di acquisire,</a:t>
            </a:r>
            <a:r>
              <a:rPr lang="it-IT" sz="3000" b="1" dirty="0">
                <a:solidFill>
                  <a:srgbClr val="000000"/>
                </a:solidFill>
                <a:effectLst/>
                <a:latin typeface="New Aster LT Std"/>
                <a:ea typeface="Calibri" panose="020F0502020204030204" pitchFamily="34" charset="0"/>
                <a:cs typeface="New Aster LT Std"/>
              </a:rPr>
              <a:t> </a:t>
            </a:r>
            <a:r>
              <a:rPr lang="it-IT" sz="3000" b="1" u="sng" dirty="0">
                <a:solidFill>
                  <a:srgbClr val="000000"/>
                </a:solidFill>
                <a:effectLst/>
                <a:latin typeface="New Aster LT Std"/>
                <a:ea typeface="Calibri" panose="020F0502020204030204" pitchFamily="34" charset="0"/>
                <a:cs typeface="New Aster LT Std"/>
              </a:rPr>
              <a:t>invitano almeno quattro professionisti, tra quelli iscritti nel relativo elenco</a:t>
            </a:r>
            <a:r>
              <a:rPr lang="it-IT" sz="3000" b="1" dirty="0">
                <a:solidFill>
                  <a:srgbClr val="000000"/>
                </a:solidFill>
                <a:effectLst/>
                <a:latin typeface="New Aster LT Std"/>
                <a:ea typeface="Calibri" panose="020F0502020204030204" pitchFamily="34" charset="0"/>
                <a:cs typeface="New Aster LT Std"/>
              </a:rPr>
              <a:t> </a:t>
            </a:r>
            <a:r>
              <a:rPr lang="it-IT" sz="3000" dirty="0">
                <a:solidFill>
                  <a:srgbClr val="000000"/>
                </a:solidFill>
                <a:effectLst/>
                <a:latin typeface="New Aster LT Std"/>
                <a:ea typeface="Calibri" panose="020F0502020204030204" pitchFamily="34" charset="0"/>
                <a:cs typeface="New Aster LT Std"/>
              </a:rPr>
              <a:t>e li sottopongono a un </a:t>
            </a:r>
            <a:r>
              <a:rPr lang="it-IT" sz="3000" b="1" u="sng" dirty="0">
                <a:solidFill>
                  <a:srgbClr val="000000"/>
                </a:solidFill>
                <a:effectLst/>
                <a:latin typeface="New Aster LT Std"/>
                <a:ea typeface="Calibri" panose="020F0502020204030204" pitchFamily="34" charset="0"/>
                <a:cs typeface="New Aster LT Std"/>
              </a:rPr>
              <a:t>colloquio selettivo </a:t>
            </a:r>
            <a:r>
              <a:rPr lang="it-IT" sz="3000" dirty="0">
                <a:solidFill>
                  <a:srgbClr val="000000"/>
                </a:solidFill>
                <a:effectLst/>
                <a:latin typeface="New Aster LT Std"/>
                <a:ea typeface="Calibri" panose="020F0502020204030204" pitchFamily="34" charset="0"/>
                <a:cs typeface="New Aster LT Std"/>
              </a:rPr>
              <a:t>per il conferimento degli incarichi. </a:t>
            </a:r>
          </a:p>
          <a:p>
            <a:pPr marL="0" indent="0" algn="just">
              <a:buNone/>
            </a:pPr>
            <a:r>
              <a:rPr lang="it-IT" sz="3000" b="1" u="sng" dirty="0">
                <a:solidFill>
                  <a:srgbClr val="000000"/>
                </a:solidFill>
                <a:effectLst/>
                <a:latin typeface="New Aster LT Std"/>
                <a:ea typeface="Calibri" panose="020F0502020204030204" pitchFamily="34" charset="0"/>
                <a:cs typeface="New Aster LT Std"/>
              </a:rPr>
              <a:t>L</a:t>
            </a:r>
            <a:r>
              <a:rPr lang="it-IT" sz="3000" b="1" u="sng" dirty="0">
                <a:solidFill>
                  <a:srgbClr val="000000"/>
                </a:solidFill>
                <a:latin typeface="New Aster LT Std"/>
                <a:ea typeface="Calibri" panose="020F0502020204030204" pitchFamily="34" charset="0"/>
                <a:cs typeface="New Aster LT Std"/>
              </a:rPr>
              <a:t>’</a:t>
            </a:r>
            <a:r>
              <a:rPr lang="it-IT" sz="3000" b="1" u="sng" dirty="0">
                <a:solidFill>
                  <a:srgbClr val="000000"/>
                </a:solidFill>
                <a:effectLst/>
                <a:latin typeface="New Aster LT Std"/>
                <a:ea typeface="Calibri" panose="020F0502020204030204" pitchFamily="34" charset="0"/>
                <a:cs typeface="New Aster LT Std"/>
              </a:rPr>
              <a:t>iscrizione negli elenchi avviene previo svolgimento di procedure idoneative con previsione della sola prova scritta</a:t>
            </a:r>
            <a:r>
              <a:rPr lang="it-IT" sz="3000" dirty="0">
                <a:solidFill>
                  <a:srgbClr val="000000"/>
                </a:solidFill>
                <a:effectLst/>
                <a:latin typeface="New Aster LT Std"/>
                <a:ea typeface="Calibri" panose="020F0502020204030204" pitchFamily="34" charset="0"/>
                <a:cs typeface="New Aster LT Std"/>
              </a:rPr>
              <a:t>, alle quali consegue esclusivamente il diritto all’inserimento nei predetti elenchi in ordine di graduatoria, sulla base della quale le amministrazioni attingono</a:t>
            </a:r>
            <a:r>
              <a:rPr lang="it-IT" sz="3000" i="1" dirty="0">
                <a:solidFill>
                  <a:srgbClr val="000000"/>
                </a:solidFill>
                <a:effectLst/>
                <a:latin typeface="New Aster LT Std"/>
                <a:ea typeface="Calibri" panose="020F0502020204030204" pitchFamily="34" charset="0"/>
                <a:cs typeface="New Aster LT Std"/>
              </a:rPr>
              <a:t>”…</a:t>
            </a:r>
            <a:endParaRPr lang="it-IT" sz="3000" dirty="0">
              <a:solidFill>
                <a:srgbClr val="000000"/>
              </a:solidFill>
              <a:effectLst/>
              <a:latin typeface="New Aster LT Std"/>
              <a:ea typeface="Calibri" panose="020F0502020204030204" pitchFamily="34" charset="0"/>
              <a:cs typeface="New Aster LT Std"/>
            </a:endParaRPr>
          </a:p>
          <a:p>
            <a:pPr marL="0" indent="0">
              <a:buNone/>
            </a:pPr>
            <a:endParaRPr lang="it-IT" dirty="0"/>
          </a:p>
        </p:txBody>
      </p:sp>
      <p:sp>
        <p:nvSpPr>
          <p:cNvPr id="4" name="Segnaposto numero diapositiva 3">
            <a:extLst>
              <a:ext uri="{FF2B5EF4-FFF2-40B4-BE49-F238E27FC236}">
                <a16:creationId xmlns:a16="http://schemas.microsoft.com/office/drawing/2014/main" id="{6E2F2B10-9486-63E2-8174-16F76019619C}"/>
              </a:ext>
            </a:extLst>
          </p:cNvPr>
          <p:cNvSpPr>
            <a:spLocks noGrp="1"/>
          </p:cNvSpPr>
          <p:nvPr>
            <p:ph type="sldNum" sz="quarter" idx="12"/>
          </p:nvPr>
        </p:nvSpPr>
        <p:spPr/>
        <p:txBody>
          <a:bodyPr/>
          <a:lstStyle/>
          <a:p>
            <a:fld id="{1E896063-653B-B446-A45D-A6AE5A996AE7}" type="slidenum">
              <a:rPr lang="it-IT" smtClean="0"/>
              <a:t>88</a:t>
            </a:fld>
            <a:endParaRPr lang="it-IT"/>
          </a:p>
        </p:txBody>
      </p:sp>
    </p:spTree>
    <p:extLst>
      <p:ext uri="{BB962C8B-B14F-4D97-AF65-F5344CB8AC3E}">
        <p14:creationId xmlns:p14="http://schemas.microsoft.com/office/powerpoint/2010/main" val="1200962027"/>
      </p:ext>
    </p:extLst>
  </p:cSld>
  <p:clrMapOvr>
    <a:masterClrMapping/>
  </p:clrMapOvr>
  <p:transition spd="med">
    <p:pull/>
  </p:transition>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4128CA-3E35-ACF7-9B56-B41B3D9CD7B5}"/>
              </a:ext>
            </a:extLst>
          </p:cNvPr>
          <p:cNvSpPr>
            <a:spLocks noGrp="1"/>
          </p:cNvSpPr>
          <p:nvPr>
            <p:ph type="title"/>
          </p:nvPr>
        </p:nvSpPr>
        <p:spPr/>
        <p:txBody>
          <a:bodyPr>
            <a:noAutofit/>
          </a:bodyPr>
          <a:lstStyle/>
          <a:p>
            <a:pPr algn="ctr"/>
            <a:r>
              <a:rPr lang="it-IT" sz="4800" dirty="0"/>
              <a:t>…gli incarichi di collaborazione connessi al PNRR…</a:t>
            </a:r>
          </a:p>
        </p:txBody>
      </p:sp>
      <p:sp>
        <p:nvSpPr>
          <p:cNvPr id="3" name="Segnaposto contenuto 2">
            <a:extLst>
              <a:ext uri="{FF2B5EF4-FFF2-40B4-BE49-F238E27FC236}">
                <a16:creationId xmlns:a16="http://schemas.microsoft.com/office/drawing/2014/main" id="{22466D2A-DEA5-CE97-850C-11B85C4CF642}"/>
              </a:ext>
            </a:extLst>
          </p:cNvPr>
          <p:cNvSpPr>
            <a:spLocks noGrp="1"/>
          </p:cNvSpPr>
          <p:nvPr>
            <p:ph idx="1"/>
          </p:nvPr>
        </p:nvSpPr>
        <p:spPr>
          <a:xfrm>
            <a:off x="360218" y="1825625"/>
            <a:ext cx="11277600" cy="4351338"/>
          </a:xfrm>
        </p:spPr>
        <p:txBody>
          <a:bodyPr>
            <a:noAutofit/>
          </a:bodyPr>
          <a:lstStyle/>
          <a:p>
            <a:pPr marL="0" indent="0" algn="just">
              <a:buNone/>
            </a:pPr>
            <a:r>
              <a:rPr lang="it-IT" dirty="0">
                <a:effectLst/>
                <a:latin typeface="Calibri" panose="020F0502020204030204" pitchFamily="34" charset="0"/>
                <a:ea typeface="Calibri" panose="020F0502020204030204" pitchFamily="34" charset="0"/>
                <a:cs typeface="Times New Roman" panose="02020603050405020304" pitchFamily="18" charset="0"/>
              </a:rPr>
              <a:t> </a:t>
            </a:r>
            <a:r>
              <a:rPr lang="it-IT" b="1" u="sng" dirty="0">
                <a:effectLst/>
                <a:latin typeface="Calibri" panose="020F0502020204030204" pitchFamily="34" charset="0"/>
                <a:ea typeface="Calibri" panose="020F0502020204030204" pitchFamily="34" charset="0"/>
                <a:cs typeface="Times New Roman" panose="02020603050405020304" pitchFamily="18" charset="0"/>
              </a:rPr>
              <a:t>L’impianto</a:t>
            </a:r>
            <a:r>
              <a:rPr lang="it-IT" dirty="0">
                <a:effectLst/>
                <a:latin typeface="Calibri" panose="020F0502020204030204" pitchFamily="34" charset="0"/>
                <a:ea typeface="Calibri" panose="020F0502020204030204" pitchFamily="34" charset="0"/>
                <a:cs typeface="Times New Roman" panose="02020603050405020304" pitchFamily="18" charset="0"/>
              </a:rPr>
              <a:t> normativo delineato, nello stabilire la previa iscrizione dei professionisti in elenchi, sulla base di requisiti prestabiliti, in qualche modo </a:t>
            </a:r>
            <a:r>
              <a:rPr lang="it-IT" b="1" u="sng" dirty="0">
                <a:effectLst/>
                <a:latin typeface="Calibri" panose="020F0502020204030204" pitchFamily="34" charset="0"/>
                <a:ea typeface="Calibri" panose="020F0502020204030204" pitchFamily="34" charset="0"/>
                <a:cs typeface="Times New Roman" panose="02020603050405020304" pitchFamily="18" charset="0"/>
              </a:rPr>
              <a:t>sembra ricalcare l’indicazione fornita alle pubbliche amministrazioni in materia di affidamento di incarichi di patrocinio legale </a:t>
            </a:r>
            <a:r>
              <a:rPr lang="it-IT" dirty="0">
                <a:effectLst/>
                <a:latin typeface="Calibri" panose="020F0502020204030204" pitchFamily="34" charset="0"/>
                <a:ea typeface="Calibri" panose="020F0502020204030204" pitchFamily="34" charset="0"/>
                <a:cs typeface="Times New Roman" panose="02020603050405020304" pitchFamily="18" charset="0"/>
              </a:rPr>
              <a:t>sia dall’ANAC, che da una giurisprudenza contabile.</a:t>
            </a:r>
          </a:p>
          <a:p>
            <a:pPr marL="0" indent="0" algn="just">
              <a:buNone/>
            </a:pPr>
            <a:r>
              <a:rPr lang="it-IT" dirty="0">
                <a:solidFill>
                  <a:srgbClr val="000000"/>
                </a:solidFill>
                <a:effectLst/>
                <a:latin typeface="New Aster LT Std"/>
                <a:ea typeface="Calibri" panose="020F0502020204030204" pitchFamily="34" charset="0"/>
                <a:cs typeface="New Aster LT Std"/>
              </a:rPr>
              <a:t> L’iscrizione, seguita da un colloquio selettivo con i professionisti iscritti in tali elenchi, </a:t>
            </a:r>
            <a:r>
              <a:rPr lang="it-IT" b="1" u="sng" dirty="0">
                <a:solidFill>
                  <a:srgbClr val="000000"/>
                </a:solidFill>
                <a:effectLst/>
                <a:latin typeface="New Aster LT Std"/>
                <a:ea typeface="Calibri" panose="020F0502020204030204" pitchFamily="34" charset="0"/>
                <a:cs typeface="New Aster LT Std"/>
              </a:rPr>
              <a:t>pare garantire trasparenza e imparzialità in misura minore </a:t>
            </a:r>
            <a:r>
              <a:rPr lang="it-IT" dirty="0">
                <a:solidFill>
                  <a:srgbClr val="000000"/>
                </a:solidFill>
                <a:effectLst/>
                <a:latin typeface="New Aster LT Std"/>
                <a:ea typeface="Calibri" panose="020F0502020204030204" pitchFamily="34" charset="0"/>
                <a:cs typeface="New Aster LT Std"/>
              </a:rPr>
              <a:t>rispetto alle già viste modalità ordinariamente espletate dalle amministrazioni pubbliche per individuare affidatari di incarichi professionali esterni; tuttavia, sembra ragionevole che il legislatore abbia individuato modalità più celeri in ragione dell’</a:t>
            </a:r>
            <a:r>
              <a:rPr lang="it-IT" b="1" u="sng" dirty="0">
                <a:solidFill>
                  <a:srgbClr val="000000"/>
                </a:solidFill>
                <a:effectLst/>
                <a:latin typeface="New Aster LT Std"/>
                <a:ea typeface="Calibri" panose="020F0502020204030204" pitchFamily="34" charset="0"/>
                <a:cs typeface="New Aster LT Std"/>
              </a:rPr>
              <a:t>esigenza prioritaria di assicurare l’attuazione del PNRR</a:t>
            </a:r>
            <a:r>
              <a:rPr lang="it-IT" dirty="0">
                <a:solidFill>
                  <a:srgbClr val="000000"/>
                </a:solidFill>
                <a:effectLst/>
                <a:latin typeface="New Aster LT Std"/>
                <a:ea typeface="Calibri" panose="020F0502020204030204" pitchFamily="34" charset="0"/>
                <a:cs typeface="New Aster LT Std"/>
              </a:rPr>
              <a:t>.</a:t>
            </a:r>
            <a:endParaRPr lang="it-IT" dirty="0"/>
          </a:p>
        </p:txBody>
      </p:sp>
      <p:sp>
        <p:nvSpPr>
          <p:cNvPr id="4" name="Segnaposto numero diapositiva 3">
            <a:extLst>
              <a:ext uri="{FF2B5EF4-FFF2-40B4-BE49-F238E27FC236}">
                <a16:creationId xmlns:a16="http://schemas.microsoft.com/office/drawing/2014/main" id="{E54ED979-610E-CFD6-093B-1BF2ECB00899}"/>
              </a:ext>
            </a:extLst>
          </p:cNvPr>
          <p:cNvSpPr>
            <a:spLocks noGrp="1"/>
          </p:cNvSpPr>
          <p:nvPr>
            <p:ph type="sldNum" sz="quarter" idx="12"/>
          </p:nvPr>
        </p:nvSpPr>
        <p:spPr/>
        <p:txBody>
          <a:bodyPr/>
          <a:lstStyle/>
          <a:p>
            <a:fld id="{1E896063-653B-B446-A45D-A6AE5A996AE7}" type="slidenum">
              <a:rPr lang="it-IT" smtClean="0"/>
              <a:t>89</a:t>
            </a:fld>
            <a:endParaRPr lang="it-IT"/>
          </a:p>
        </p:txBody>
      </p:sp>
    </p:spTree>
    <p:extLst>
      <p:ext uri="{BB962C8B-B14F-4D97-AF65-F5344CB8AC3E}">
        <p14:creationId xmlns:p14="http://schemas.microsoft.com/office/powerpoint/2010/main" val="1456263629"/>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72DADE-CFF2-4660-88A5-E87E80943D74}"/>
              </a:ext>
            </a:extLst>
          </p:cNvPr>
          <p:cNvSpPr>
            <a:spLocks noGrp="1"/>
          </p:cNvSpPr>
          <p:nvPr>
            <p:ph type="title"/>
          </p:nvPr>
        </p:nvSpPr>
        <p:spPr/>
        <p:txBody>
          <a:bodyPr>
            <a:normAutofit/>
          </a:bodyPr>
          <a:lstStyle/>
          <a:p>
            <a:pPr algn="ctr"/>
            <a:r>
              <a:rPr lang="it-IT" altLang="it-IT" sz="6600" dirty="0"/>
              <a:t>…falsità…</a:t>
            </a:r>
          </a:p>
        </p:txBody>
      </p:sp>
      <p:sp>
        <p:nvSpPr>
          <p:cNvPr id="3" name="Segnaposto contenuto 2">
            <a:extLst>
              <a:ext uri="{FF2B5EF4-FFF2-40B4-BE49-F238E27FC236}">
                <a16:creationId xmlns:a16="http://schemas.microsoft.com/office/drawing/2014/main" id="{1EB1D70A-9A72-4B08-ABF0-B22C31E2BFB5}"/>
              </a:ext>
            </a:extLst>
          </p:cNvPr>
          <p:cNvSpPr>
            <a:spLocks noGrp="1"/>
          </p:cNvSpPr>
          <p:nvPr>
            <p:ph idx="1"/>
          </p:nvPr>
        </p:nvSpPr>
        <p:spPr/>
        <p:txBody>
          <a:bodyPr>
            <a:normAutofit/>
          </a:bodyPr>
          <a:lstStyle/>
          <a:p>
            <a:pPr marL="0" indent="0" algn="just">
              <a:buNone/>
            </a:pPr>
            <a:r>
              <a:rPr lang="it-IT" altLang="it-IT" sz="4000" dirty="0"/>
              <a:t>Cass </a:t>
            </a:r>
            <a:r>
              <a:rPr lang="it-IT" altLang="it-IT" sz="4000" dirty="0" err="1"/>
              <a:t>pen</a:t>
            </a:r>
            <a:r>
              <a:rPr lang="it-IT" altLang="it-IT" sz="4000" dirty="0"/>
              <a:t>. n. 18686 del 15 maggio 2012 in materia di responsabilità, in concorso (con Sindaco, vice Sindaco e dirigente della Direzione risorse finanziarie) per falso ideologico in atto pubblico in conseguenza dell’ </a:t>
            </a:r>
            <a:r>
              <a:rPr lang="it-IT" altLang="it-IT" sz="4000" b="1" u="sng" dirty="0"/>
              <a:t>indicazione, in rendiconto, di crediti inesistenti e per l’omissione di debiti esistenti nella consapevolezza dei revisori</a:t>
            </a:r>
            <a:r>
              <a:rPr lang="it-IT" altLang="it-IT" sz="4000" dirty="0"/>
              <a:t>…</a:t>
            </a:r>
          </a:p>
        </p:txBody>
      </p:sp>
      <p:sp>
        <p:nvSpPr>
          <p:cNvPr id="4" name="Segnaposto numero diapositiva 3">
            <a:extLst>
              <a:ext uri="{FF2B5EF4-FFF2-40B4-BE49-F238E27FC236}">
                <a16:creationId xmlns:a16="http://schemas.microsoft.com/office/drawing/2014/main" id="{7D0BEC56-1C41-4D70-8DCC-11BE3309E495}"/>
              </a:ext>
            </a:extLst>
          </p:cNvPr>
          <p:cNvSpPr>
            <a:spLocks noGrp="1"/>
          </p:cNvSpPr>
          <p:nvPr>
            <p:ph type="sldNum" sz="quarter" idx="12"/>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fld id="{EF82D05F-C796-4416-8606-10B1032C7577}" type="slidenum">
              <a:rPr lang="it-IT" altLang="it-IT" i="0"/>
              <a:pPr eaLnBrk="1" hangingPunct="1"/>
              <a:t>9</a:t>
            </a:fld>
            <a:endParaRPr lang="it-IT" altLang="it-IT" i="0"/>
          </a:p>
        </p:txBody>
      </p:sp>
      <p:sp>
        <p:nvSpPr>
          <p:cNvPr id="5" name="Segnaposto piè di pagina 4">
            <a:extLst>
              <a:ext uri="{FF2B5EF4-FFF2-40B4-BE49-F238E27FC236}">
                <a16:creationId xmlns:a16="http://schemas.microsoft.com/office/drawing/2014/main" id="{4D2B50C2-9FFB-4DF4-B026-917C375EC473}"/>
              </a:ext>
            </a:extLst>
          </p:cNvPr>
          <p:cNvSpPr>
            <a:spLocks noGrp="1"/>
          </p:cNvSpPr>
          <p:nvPr>
            <p:ph type="ftr" sz="quarter" idx="11"/>
          </p:nvPr>
        </p:nvSpPr>
        <p:spPr>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lvl1pPr eaLnBrk="0" hangingPunct="0">
              <a:defRPr sz="1400" i="1">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sz="1400" i="1">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sz="1400" i="1">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sz="1400" i="1">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sz="1400" i="1">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1400" i="1">
                <a:solidFill>
                  <a:schemeClr val="tx1"/>
                </a:solidFill>
                <a:latin typeface="Arial" panose="020B0604020202020204" pitchFamily="34" charset="0"/>
                <a:ea typeface="ＭＳ Ｐゴシック" panose="020B0600070205080204" pitchFamily="34" charset="-128"/>
              </a:defRPr>
            </a:lvl9pPr>
          </a:lstStyle>
          <a:p>
            <a:pPr eaLnBrk="1" hangingPunct="1"/>
            <a:r>
              <a:rPr lang="it-IT" altLang="it-IT" i="0"/>
              <a:t>Riccardo Patumi</a:t>
            </a:r>
          </a:p>
        </p:txBody>
      </p:sp>
    </p:spTree>
  </p:cSld>
  <p:clrMapOvr>
    <a:masterClrMapping/>
  </p:clrMapOvr>
  <p:transition spd="med">
    <p:pull/>
  </p:transition>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4128CA-3E35-ACF7-9B56-B41B3D9CD7B5}"/>
              </a:ext>
            </a:extLst>
          </p:cNvPr>
          <p:cNvSpPr>
            <a:spLocks noGrp="1"/>
          </p:cNvSpPr>
          <p:nvPr>
            <p:ph type="title"/>
          </p:nvPr>
        </p:nvSpPr>
        <p:spPr/>
        <p:txBody>
          <a:bodyPr>
            <a:noAutofit/>
          </a:bodyPr>
          <a:lstStyle/>
          <a:p>
            <a:pPr algn="ctr"/>
            <a:r>
              <a:rPr lang="it-IT" sz="4800" dirty="0"/>
              <a:t>…gli incarichi di collaborazione connessi al PNRR</a:t>
            </a:r>
          </a:p>
        </p:txBody>
      </p:sp>
      <p:sp>
        <p:nvSpPr>
          <p:cNvPr id="3" name="Segnaposto contenuto 2">
            <a:extLst>
              <a:ext uri="{FF2B5EF4-FFF2-40B4-BE49-F238E27FC236}">
                <a16:creationId xmlns:a16="http://schemas.microsoft.com/office/drawing/2014/main" id="{22466D2A-DEA5-CE97-850C-11B85C4CF642}"/>
              </a:ext>
            </a:extLst>
          </p:cNvPr>
          <p:cNvSpPr>
            <a:spLocks noGrp="1"/>
          </p:cNvSpPr>
          <p:nvPr>
            <p:ph idx="1"/>
          </p:nvPr>
        </p:nvSpPr>
        <p:spPr>
          <a:xfrm>
            <a:off x="609600" y="2064327"/>
            <a:ext cx="10744200" cy="4112636"/>
          </a:xfrm>
        </p:spPr>
        <p:txBody>
          <a:bodyPr>
            <a:noAutofit/>
          </a:bodyPr>
          <a:lstStyle/>
          <a:p>
            <a:pPr marL="0" indent="0" algn="just">
              <a:buNone/>
            </a:pPr>
            <a:r>
              <a:rPr lang="it-IT" sz="3600" dirty="0">
                <a:solidFill>
                  <a:srgbClr val="000000"/>
                </a:solidFill>
                <a:effectLst/>
                <a:latin typeface="New Aster LT Std"/>
                <a:ea typeface="Calibri" panose="020F0502020204030204" pitchFamily="34" charset="0"/>
                <a:cs typeface="New Aster LT Std"/>
              </a:rPr>
              <a:t>A fronte delle più snelle procedure previste, è necessario che le pubbliche amministrazioni prestino la massima attenzione nel </a:t>
            </a:r>
            <a:r>
              <a:rPr lang="it-IT" sz="3600" b="1" u="sng" dirty="0">
                <a:solidFill>
                  <a:srgbClr val="000000"/>
                </a:solidFill>
                <a:effectLst/>
                <a:latin typeface="New Aster LT Std"/>
                <a:ea typeface="Calibri" panose="020F0502020204030204" pitchFamily="34" charset="0"/>
                <a:cs typeface="New Aster LT Std"/>
              </a:rPr>
              <a:t>verbalizzare dettagliatamente gli esiti dei colloqui selettivi</a:t>
            </a:r>
            <a:r>
              <a:rPr lang="it-IT" sz="3600" dirty="0">
                <a:solidFill>
                  <a:srgbClr val="000000"/>
                </a:solidFill>
                <a:effectLst/>
                <a:latin typeface="New Aster LT Std"/>
                <a:ea typeface="Calibri" panose="020F0502020204030204" pitchFamily="34" charset="0"/>
                <a:cs typeface="New Aster LT Std"/>
              </a:rPr>
              <a:t>, nonché nel </a:t>
            </a:r>
            <a:r>
              <a:rPr lang="it-IT" sz="3600" b="1" u="sng" dirty="0">
                <a:solidFill>
                  <a:srgbClr val="000000"/>
                </a:solidFill>
                <a:effectLst/>
                <a:latin typeface="New Aster LT Std"/>
                <a:ea typeface="Calibri" panose="020F0502020204030204" pitchFamily="34" charset="0"/>
                <a:cs typeface="New Aster LT Std"/>
              </a:rPr>
              <a:t>motivare</a:t>
            </a:r>
            <a:r>
              <a:rPr lang="it-IT" sz="3600" dirty="0">
                <a:solidFill>
                  <a:srgbClr val="000000"/>
                </a:solidFill>
                <a:effectLst/>
                <a:latin typeface="New Aster LT Std"/>
                <a:ea typeface="Calibri" panose="020F0502020204030204" pitchFamily="34" charset="0"/>
                <a:cs typeface="New Aster LT Std"/>
              </a:rPr>
              <a:t> la scelta degli affidatari, in tal modo </a:t>
            </a:r>
            <a:r>
              <a:rPr lang="it-IT" sz="3600" b="1" u="sng" dirty="0">
                <a:solidFill>
                  <a:srgbClr val="000000"/>
                </a:solidFill>
                <a:effectLst/>
                <a:latin typeface="New Aster LT Std"/>
                <a:ea typeface="Calibri" panose="020F0502020204030204" pitchFamily="34" charset="0"/>
                <a:cs typeface="New Aster LT Std"/>
              </a:rPr>
              <a:t>assicurando</a:t>
            </a:r>
            <a:r>
              <a:rPr lang="it-IT" sz="3600" dirty="0">
                <a:solidFill>
                  <a:srgbClr val="000000"/>
                </a:solidFill>
                <a:effectLst/>
                <a:latin typeface="New Aster LT Std"/>
                <a:ea typeface="Calibri" panose="020F0502020204030204" pitchFamily="34" charset="0"/>
                <a:cs typeface="New Aster LT Std"/>
              </a:rPr>
              <a:t> sia un minimo di trasparenza, che </a:t>
            </a:r>
            <a:r>
              <a:rPr lang="it-IT" sz="3600" b="1" u="sng" dirty="0">
                <a:solidFill>
                  <a:srgbClr val="000000"/>
                </a:solidFill>
                <a:effectLst/>
                <a:latin typeface="New Aster LT Std"/>
                <a:ea typeface="Calibri" panose="020F0502020204030204" pitchFamily="34" charset="0"/>
                <a:cs typeface="New Aster LT Std"/>
              </a:rPr>
              <a:t>la possibilità di effettuare controlli</a:t>
            </a:r>
            <a:r>
              <a:rPr lang="it-IT" sz="3600" dirty="0">
                <a:solidFill>
                  <a:srgbClr val="000000"/>
                </a:solidFill>
                <a:effectLst/>
                <a:latin typeface="New Aster LT Std"/>
                <a:ea typeface="Calibri" panose="020F0502020204030204" pitchFamily="34" charset="0"/>
                <a:cs typeface="New Aster LT Std"/>
              </a:rPr>
              <a:t> (in particolare da parte degli organi di revisione) sulle procedure.</a:t>
            </a:r>
            <a:endParaRPr lang="it-IT" sz="3600" dirty="0"/>
          </a:p>
        </p:txBody>
      </p:sp>
      <p:sp>
        <p:nvSpPr>
          <p:cNvPr id="4" name="Segnaposto numero diapositiva 3">
            <a:extLst>
              <a:ext uri="{FF2B5EF4-FFF2-40B4-BE49-F238E27FC236}">
                <a16:creationId xmlns:a16="http://schemas.microsoft.com/office/drawing/2014/main" id="{E54ED979-610E-CFD6-093B-1BF2ECB00899}"/>
              </a:ext>
            </a:extLst>
          </p:cNvPr>
          <p:cNvSpPr>
            <a:spLocks noGrp="1"/>
          </p:cNvSpPr>
          <p:nvPr>
            <p:ph type="sldNum" sz="quarter" idx="12"/>
          </p:nvPr>
        </p:nvSpPr>
        <p:spPr/>
        <p:txBody>
          <a:bodyPr/>
          <a:lstStyle/>
          <a:p>
            <a:fld id="{1E896063-653B-B446-A45D-A6AE5A996AE7}" type="slidenum">
              <a:rPr lang="it-IT" smtClean="0"/>
              <a:t>90</a:t>
            </a:fld>
            <a:endParaRPr lang="it-IT"/>
          </a:p>
        </p:txBody>
      </p:sp>
    </p:spTree>
    <p:extLst>
      <p:ext uri="{BB962C8B-B14F-4D97-AF65-F5344CB8AC3E}">
        <p14:creationId xmlns:p14="http://schemas.microsoft.com/office/powerpoint/2010/main" val="2204580329"/>
      </p:ext>
    </p:extLst>
  </p:cSld>
  <p:clrMapOvr>
    <a:masterClrMapping/>
  </p:clrMapOvr>
  <p:transition spd="med">
    <p:pull/>
  </p:transition>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2F61E5-D3B7-59A2-76E4-E84DC6CEC571}"/>
              </a:ext>
            </a:extLst>
          </p:cNvPr>
          <p:cNvSpPr>
            <a:spLocks noGrp="1"/>
          </p:cNvSpPr>
          <p:nvPr>
            <p:ph type="title"/>
          </p:nvPr>
        </p:nvSpPr>
        <p:spPr>
          <a:xfrm>
            <a:off x="838200" y="365125"/>
            <a:ext cx="10515600" cy="4932089"/>
          </a:xfrm>
        </p:spPr>
        <p:txBody>
          <a:bodyPr>
            <a:normAutofit/>
          </a:bodyPr>
          <a:lstStyle/>
          <a:p>
            <a:pPr algn="ctr"/>
            <a:r>
              <a:rPr lang="it-IT" dirty="0"/>
              <a:t>LA RICONFIGURAZIONE DELL’ATTIVITA’ CONSULTIVA DELLA CORTE DEI CONTI</a:t>
            </a:r>
            <a:br>
              <a:rPr lang="it-IT" dirty="0"/>
            </a:br>
            <a:r>
              <a:rPr lang="it-IT" dirty="0"/>
              <a:t>-</a:t>
            </a:r>
            <a:br>
              <a:rPr lang="it-IT" dirty="0"/>
            </a:br>
            <a:r>
              <a:rPr lang="it-IT" dirty="0"/>
              <a:t>PARERI E RESPONSABILITA’</a:t>
            </a:r>
          </a:p>
        </p:txBody>
      </p:sp>
      <p:sp>
        <p:nvSpPr>
          <p:cNvPr id="3" name="Segnaposto numero diapositiva 2">
            <a:extLst>
              <a:ext uri="{FF2B5EF4-FFF2-40B4-BE49-F238E27FC236}">
                <a16:creationId xmlns:a16="http://schemas.microsoft.com/office/drawing/2014/main" id="{7A8D9552-8ED3-4852-5A86-89AA18AFE328}"/>
              </a:ext>
            </a:extLst>
          </p:cNvPr>
          <p:cNvSpPr>
            <a:spLocks noGrp="1"/>
          </p:cNvSpPr>
          <p:nvPr>
            <p:ph type="sldNum" sz="quarter" idx="12"/>
          </p:nvPr>
        </p:nvSpPr>
        <p:spPr/>
        <p:txBody>
          <a:bodyPr/>
          <a:lstStyle/>
          <a:p>
            <a:fld id="{1E896063-653B-B446-A45D-A6AE5A996AE7}" type="slidenum">
              <a:rPr lang="it-IT" smtClean="0"/>
              <a:t>91</a:t>
            </a:fld>
            <a:endParaRPr lang="it-IT"/>
          </a:p>
        </p:txBody>
      </p:sp>
    </p:spTree>
    <p:extLst>
      <p:ext uri="{BB962C8B-B14F-4D97-AF65-F5344CB8AC3E}">
        <p14:creationId xmlns:p14="http://schemas.microsoft.com/office/powerpoint/2010/main" val="3886976762"/>
      </p:ext>
    </p:extLst>
  </p:cSld>
  <p:clrMapOvr>
    <a:masterClrMapping/>
  </p:clrMapOvr>
  <p:transition spd="med">
    <p:pull/>
  </p:transition>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DE3FE2-36E4-29F6-6EA5-02EC1B6321A3}"/>
              </a:ext>
            </a:extLst>
          </p:cNvPr>
          <p:cNvSpPr>
            <a:spLocks noGrp="1"/>
          </p:cNvSpPr>
          <p:nvPr>
            <p:ph type="title"/>
          </p:nvPr>
        </p:nvSpPr>
        <p:spPr/>
        <p:txBody>
          <a:bodyPr>
            <a:noAutofit/>
          </a:bodyPr>
          <a:lstStyle/>
          <a:p>
            <a:pPr algn="ctr"/>
            <a:r>
              <a:rPr lang="it-IT" sz="4800" dirty="0"/>
              <a:t>La principale attribuzione della funzione consultiva alla Corte dei conti</a:t>
            </a:r>
          </a:p>
        </p:txBody>
      </p:sp>
      <p:sp>
        <p:nvSpPr>
          <p:cNvPr id="3" name="Segnaposto contenuto 2">
            <a:extLst>
              <a:ext uri="{FF2B5EF4-FFF2-40B4-BE49-F238E27FC236}">
                <a16:creationId xmlns:a16="http://schemas.microsoft.com/office/drawing/2014/main" id="{D2EE6BF1-7E9E-BFBE-978D-E76AC5C9D5FC}"/>
              </a:ext>
            </a:extLst>
          </p:cNvPr>
          <p:cNvSpPr>
            <a:spLocks noGrp="1"/>
          </p:cNvSpPr>
          <p:nvPr>
            <p:ph idx="1"/>
          </p:nvPr>
        </p:nvSpPr>
        <p:spPr>
          <a:xfrm>
            <a:off x="838200" y="1930728"/>
            <a:ext cx="10515600" cy="4351338"/>
          </a:xfrm>
        </p:spPr>
        <p:txBody>
          <a:bodyPr/>
          <a:lstStyle/>
          <a:p>
            <a:pPr marL="0" indent="0" algn="just">
              <a:buNone/>
            </a:pPr>
            <a:r>
              <a:rPr lang="it-IT" sz="3200" dirty="0"/>
              <a:t>Legge n. 131/2003, art. 7, co. 8: </a:t>
            </a:r>
            <a:r>
              <a:rPr lang="it-IT" sz="3200" b="1" u="sng" dirty="0"/>
              <a:t>regioni ed enti locali possono chiedere alle Sezioni regionali di controllo</a:t>
            </a:r>
            <a:r>
              <a:rPr lang="it-IT" sz="3200" dirty="0"/>
              <a:t> della Corte dei conti «</a:t>
            </a:r>
            <a:r>
              <a:rPr lang="it-IT" sz="3200" b="1" u="sng" dirty="0"/>
              <a:t>pareri in materia di contabilità pubblica</a:t>
            </a:r>
            <a:r>
              <a:rPr lang="it-IT" sz="3200" dirty="0"/>
              <a:t>».</a:t>
            </a:r>
          </a:p>
          <a:p>
            <a:pPr marL="0" indent="0" algn="just">
              <a:buNone/>
            </a:pPr>
            <a:r>
              <a:rPr lang="it-IT" sz="3200" dirty="0"/>
              <a:t>RAGIONI DI TALE ATTRIBUZIONE </a:t>
            </a:r>
          </a:p>
          <a:p>
            <a:pPr marL="0" indent="0" algn="just">
              <a:buNone/>
            </a:pPr>
            <a:r>
              <a:rPr lang="it-IT" sz="3200" dirty="0"/>
              <a:t>Secondo la giurisprudenza contabile l’istanza deve avere il requisito di </a:t>
            </a:r>
            <a:r>
              <a:rPr lang="it-IT" sz="3200" b="1" u="sng" dirty="0"/>
              <a:t>generalità ed astrattezza</a:t>
            </a:r>
            <a:r>
              <a:rPr lang="it-IT" sz="3200" dirty="0"/>
              <a:t>, cioè deve avere ad oggetto l’interpretazione di norme e non deve invece essere sottoposta alla Corte le legittimità o meno di un concreto atto di gestione. </a:t>
            </a:r>
          </a:p>
          <a:p>
            <a:pPr marL="0" indent="0">
              <a:buNone/>
            </a:pPr>
            <a:endParaRPr lang="it-IT" dirty="0"/>
          </a:p>
          <a:p>
            <a:pPr marL="0" indent="0">
              <a:buNone/>
            </a:pPr>
            <a:endParaRPr lang="it-IT" dirty="0"/>
          </a:p>
        </p:txBody>
      </p:sp>
      <p:sp>
        <p:nvSpPr>
          <p:cNvPr id="4" name="Segnaposto numero diapositiva 3">
            <a:extLst>
              <a:ext uri="{FF2B5EF4-FFF2-40B4-BE49-F238E27FC236}">
                <a16:creationId xmlns:a16="http://schemas.microsoft.com/office/drawing/2014/main" id="{9CCF967D-2D35-3BC0-EBE6-7BB6D2F4EF56}"/>
              </a:ext>
            </a:extLst>
          </p:cNvPr>
          <p:cNvSpPr>
            <a:spLocks noGrp="1"/>
          </p:cNvSpPr>
          <p:nvPr>
            <p:ph type="sldNum" sz="quarter" idx="12"/>
          </p:nvPr>
        </p:nvSpPr>
        <p:spPr/>
        <p:txBody>
          <a:bodyPr/>
          <a:lstStyle/>
          <a:p>
            <a:fld id="{1E896063-653B-B446-A45D-A6AE5A996AE7}" type="slidenum">
              <a:rPr lang="it-IT" smtClean="0"/>
              <a:t>92</a:t>
            </a:fld>
            <a:endParaRPr lang="it-IT"/>
          </a:p>
        </p:txBody>
      </p:sp>
    </p:spTree>
    <p:extLst>
      <p:ext uri="{BB962C8B-B14F-4D97-AF65-F5344CB8AC3E}">
        <p14:creationId xmlns:p14="http://schemas.microsoft.com/office/powerpoint/2010/main" val="2063319332"/>
      </p:ext>
    </p:extLst>
  </p:cSld>
  <p:clrMapOvr>
    <a:masterClrMapping/>
  </p:clrMapOvr>
  <p:transition spd="med">
    <p:pull/>
  </p:transition>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D94F0E-D146-A8CC-B08D-C0799B1C3D32}"/>
              </a:ext>
            </a:extLst>
          </p:cNvPr>
          <p:cNvSpPr>
            <a:spLocks noGrp="1"/>
          </p:cNvSpPr>
          <p:nvPr>
            <p:ph type="title"/>
          </p:nvPr>
        </p:nvSpPr>
        <p:spPr>
          <a:xfrm>
            <a:off x="838200" y="365125"/>
            <a:ext cx="10515600" cy="1557557"/>
          </a:xfrm>
        </p:spPr>
        <p:txBody>
          <a:bodyPr>
            <a:noAutofit/>
          </a:bodyPr>
          <a:lstStyle/>
          <a:p>
            <a:pPr algn="ctr"/>
            <a:r>
              <a:rPr lang="it-IT" sz="5400" dirty="0"/>
              <a:t>Efficacia esimente dei pareri della Corte</a:t>
            </a:r>
          </a:p>
        </p:txBody>
      </p:sp>
      <p:sp>
        <p:nvSpPr>
          <p:cNvPr id="3" name="Segnaposto contenuto 2">
            <a:extLst>
              <a:ext uri="{FF2B5EF4-FFF2-40B4-BE49-F238E27FC236}">
                <a16:creationId xmlns:a16="http://schemas.microsoft.com/office/drawing/2014/main" id="{D566B5F2-3F4E-F8C9-4A1F-0AB39C0C453C}"/>
              </a:ext>
            </a:extLst>
          </p:cNvPr>
          <p:cNvSpPr>
            <a:spLocks noGrp="1"/>
          </p:cNvSpPr>
          <p:nvPr>
            <p:ph idx="1"/>
          </p:nvPr>
        </p:nvSpPr>
        <p:spPr>
          <a:xfrm>
            <a:off x="838200" y="2102069"/>
            <a:ext cx="10515600" cy="4074894"/>
          </a:xfrm>
        </p:spPr>
        <p:txBody>
          <a:bodyPr>
            <a:normAutofit lnSpcReduction="10000"/>
          </a:bodyPr>
          <a:lstStyle/>
          <a:p>
            <a:pPr marL="0" indent="0" algn="just">
              <a:buNone/>
            </a:pPr>
            <a:r>
              <a:rPr lang="it-IT" sz="3200" b="1" u="sng" dirty="0"/>
              <a:t>Codice della giustizia contabile</a:t>
            </a:r>
            <a:r>
              <a:rPr lang="it-IT" sz="3200" dirty="0"/>
              <a:t>:</a:t>
            </a:r>
          </a:p>
          <a:p>
            <a:pPr marL="0" indent="0" algn="just">
              <a:buNone/>
            </a:pPr>
            <a:r>
              <a:rPr lang="it-IT" sz="3200" dirty="0"/>
              <a:t>- art. 69, co. 2: </a:t>
            </a:r>
            <a:r>
              <a:rPr lang="it-IT" sz="3200" b="1" u="sng" dirty="0"/>
              <a:t>Il pubblico ministero</a:t>
            </a:r>
            <a:r>
              <a:rPr lang="it-IT" sz="3200" dirty="0"/>
              <a:t> dispone l’archiviazione per assenza di colpa grave quando l’azione amministrativa si è conformata al parere reso dalla Corte dei conti in via consultiva […] in favore degli enti locali»</a:t>
            </a:r>
          </a:p>
          <a:p>
            <a:pPr marL="0" indent="0" algn="just">
              <a:buNone/>
            </a:pPr>
            <a:r>
              <a:rPr lang="it-IT" sz="3200" dirty="0"/>
              <a:t>- art. 95, co. 4: </a:t>
            </a:r>
            <a:r>
              <a:rPr lang="it-IT" sz="3200" b="1" u="sng" dirty="0"/>
              <a:t>Il giudice</a:t>
            </a:r>
            <a:r>
              <a:rPr lang="it-IT" sz="3200" dirty="0"/>
              <a:t> ai fini della valutazione dell’effettiva sussistenza dell’elemento soggettivo della responsabilità e del nesso di causalità considera, ove prodotti in causa anche i pareri resi dalla Corte dei conti.</a:t>
            </a:r>
          </a:p>
          <a:p>
            <a:pPr marL="0" indent="0">
              <a:buNone/>
            </a:pPr>
            <a:endParaRPr lang="it-IT" dirty="0"/>
          </a:p>
        </p:txBody>
      </p:sp>
      <p:sp>
        <p:nvSpPr>
          <p:cNvPr id="4" name="Segnaposto numero diapositiva 3">
            <a:extLst>
              <a:ext uri="{FF2B5EF4-FFF2-40B4-BE49-F238E27FC236}">
                <a16:creationId xmlns:a16="http://schemas.microsoft.com/office/drawing/2014/main" id="{8F246055-44EB-DFF0-89AE-67446DBC5AE9}"/>
              </a:ext>
            </a:extLst>
          </p:cNvPr>
          <p:cNvSpPr>
            <a:spLocks noGrp="1"/>
          </p:cNvSpPr>
          <p:nvPr>
            <p:ph type="sldNum" sz="quarter" idx="12"/>
          </p:nvPr>
        </p:nvSpPr>
        <p:spPr/>
        <p:txBody>
          <a:bodyPr/>
          <a:lstStyle/>
          <a:p>
            <a:fld id="{1E896063-653B-B446-A45D-A6AE5A996AE7}" type="slidenum">
              <a:rPr lang="it-IT" smtClean="0"/>
              <a:t>93</a:t>
            </a:fld>
            <a:endParaRPr lang="it-IT"/>
          </a:p>
        </p:txBody>
      </p:sp>
    </p:spTree>
    <p:extLst>
      <p:ext uri="{BB962C8B-B14F-4D97-AF65-F5344CB8AC3E}">
        <p14:creationId xmlns:p14="http://schemas.microsoft.com/office/powerpoint/2010/main" val="3516010904"/>
      </p:ext>
    </p:extLst>
  </p:cSld>
  <p:clrMapOvr>
    <a:masterClrMapping/>
  </p:clrMapOvr>
  <p:transition spd="med">
    <p:pull/>
  </p:transition>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60F44D-9661-0A99-CF17-A98F39CE6A17}"/>
              </a:ext>
            </a:extLst>
          </p:cNvPr>
          <p:cNvSpPr>
            <a:spLocks noGrp="1"/>
          </p:cNvSpPr>
          <p:nvPr>
            <p:ph type="title"/>
          </p:nvPr>
        </p:nvSpPr>
        <p:spPr/>
        <p:txBody>
          <a:bodyPr>
            <a:normAutofit/>
          </a:bodyPr>
          <a:lstStyle/>
          <a:p>
            <a:pPr algn="ctr"/>
            <a:r>
              <a:rPr lang="it-IT" sz="5400" dirty="0"/>
              <a:t>1- Il disegno di legge AS 2185…</a:t>
            </a:r>
          </a:p>
        </p:txBody>
      </p:sp>
      <p:sp>
        <p:nvSpPr>
          <p:cNvPr id="3" name="Segnaposto contenuto 2">
            <a:extLst>
              <a:ext uri="{FF2B5EF4-FFF2-40B4-BE49-F238E27FC236}">
                <a16:creationId xmlns:a16="http://schemas.microsoft.com/office/drawing/2014/main" id="{D031D1C4-AF95-A783-6C87-6F8B0308D900}"/>
              </a:ext>
            </a:extLst>
          </p:cNvPr>
          <p:cNvSpPr>
            <a:spLocks noGrp="1"/>
          </p:cNvSpPr>
          <p:nvPr>
            <p:ph idx="1"/>
          </p:nvPr>
        </p:nvSpPr>
        <p:spPr>
          <a:xfrm>
            <a:off x="838200" y="1981199"/>
            <a:ext cx="10515600" cy="4195763"/>
          </a:xfrm>
        </p:spPr>
        <p:txBody>
          <a:bodyPr>
            <a:normAutofit fontScale="92500" lnSpcReduction="20000"/>
          </a:bodyPr>
          <a:lstStyle/>
          <a:p>
            <a:pPr marL="0" indent="0" algn="just">
              <a:buNone/>
            </a:pPr>
            <a:r>
              <a:rPr lang="it-IT" sz="3200" b="1" u="sng" dirty="0"/>
              <a:t>Il disegno di legge AS 2185</a:t>
            </a:r>
            <a:r>
              <a:rPr lang="it-IT" sz="3200" dirty="0"/>
              <a:t> recante «Modifiche della disciplina relativa alla Corte dei conti a tutela del corretto riavvio del Paese», </a:t>
            </a:r>
            <a:r>
              <a:rPr lang="it-IT" sz="3200" b="1" u="sng" dirty="0"/>
              <a:t>poi non tradotto in legge</a:t>
            </a:r>
            <a:r>
              <a:rPr lang="it-IT" sz="3200" dirty="0"/>
              <a:t>, </a:t>
            </a:r>
            <a:r>
              <a:rPr lang="it-IT" sz="3200" b="1" u="sng" dirty="0"/>
              <a:t>aveva ad oggetto l’estensione della funzione consultiva della Corte dei conti</a:t>
            </a:r>
            <a:r>
              <a:rPr lang="it-IT" sz="3200" dirty="0"/>
              <a:t>, in materia di contabilità pubblica </a:t>
            </a:r>
            <a:r>
              <a:rPr lang="it-IT" sz="3200" b="1" u="sng" dirty="0"/>
              <a:t>a beneficio</a:t>
            </a:r>
            <a:r>
              <a:rPr lang="it-IT" sz="3200" dirty="0"/>
              <a:t>:</a:t>
            </a:r>
          </a:p>
          <a:p>
            <a:pPr marL="0" indent="0" algn="just">
              <a:buNone/>
            </a:pPr>
            <a:r>
              <a:rPr lang="it-IT" sz="3200" dirty="0"/>
              <a:t>- </a:t>
            </a:r>
            <a:r>
              <a:rPr lang="it-IT" sz="3200" b="1" u="sng" dirty="0"/>
              <a:t>delle amministrazioni centrali su fattispecie di valore complessivo non inferiore a 1 milione</a:t>
            </a:r>
            <a:r>
              <a:rPr lang="it-IT" sz="3200" dirty="0"/>
              <a:t> di euro;</a:t>
            </a:r>
          </a:p>
          <a:p>
            <a:pPr algn="just">
              <a:buFontTx/>
              <a:buChar char="-"/>
            </a:pPr>
            <a:r>
              <a:rPr lang="it-IT" sz="3200" b="1" u="sng" dirty="0"/>
              <a:t>degli enti locali</a:t>
            </a:r>
            <a:r>
              <a:rPr lang="it-IT" sz="3200" dirty="0"/>
              <a:t>, (pareri ovviamente rivolti alle sezioni regionali di controllo) anche </a:t>
            </a:r>
            <a:r>
              <a:rPr lang="it-IT" sz="3200" b="1" u="sng" dirty="0"/>
              <a:t>su specifiche fattispecie</a:t>
            </a:r>
            <a:r>
              <a:rPr lang="it-IT" sz="3200" dirty="0"/>
              <a:t>.</a:t>
            </a:r>
          </a:p>
          <a:p>
            <a:pPr marL="0" indent="0" algn="just">
              <a:buNone/>
            </a:pPr>
            <a:r>
              <a:rPr lang="it-IT" sz="3200" b="1" u="sng" dirty="0"/>
              <a:t>Poi prevista l’esclusione della responsabilità</a:t>
            </a:r>
            <a:r>
              <a:rPr lang="it-IT" sz="3200" dirty="0"/>
              <a:t> gestionale </a:t>
            </a:r>
            <a:r>
              <a:rPr lang="it-IT" sz="3200" b="1" u="sng" dirty="0"/>
              <a:t>per gli atti </a:t>
            </a:r>
            <a:r>
              <a:rPr lang="it-IT" sz="3200" dirty="0"/>
              <a:t>gestionali </a:t>
            </a:r>
            <a:r>
              <a:rPr lang="it-IT" sz="3200" b="1" dirty="0"/>
              <a:t>pienamente conformi ai pareri</a:t>
            </a:r>
            <a:r>
              <a:rPr lang="it-IT" sz="3200" dirty="0"/>
              <a:t> resi.</a:t>
            </a:r>
          </a:p>
        </p:txBody>
      </p:sp>
      <p:sp>
        <p:nvSpPr>
          <p:cNvPr id="4" name="Segnaposto numero diapositiva 3">
            <a:extLst>
              <a:ext uri="{FF2B5EF4-FFF2-40B4-BE49-F238E27FC236}">
                <a16:creationId xmlns:a16="http://schemas.microsoft.com/office/drawing/2014/main" id="{4E90EA55-23CD-0DF9-4CF3-E251B223F8D5}"/>
              </a:ext>
            </a:extLst>
          </p:cNvPr>
          <p:cNvSpPr>
            <a:spLocks noGrp="1"/>
          </p:cNvSpPr>
          <p:nvPr>
            <p:ph type="sldNum" sz="quarter" idx="12"/>
          </p:nvPr>
        </p:nvSpPr>
        <p:spPr/>
        <p:txBody>
          <a:bodyPr/>
          <a:lstStyle/>
          <a:p>
            <a:fld id="{1E896063-653B-B446-A45D-A6AE5A996AE7}" type="slidenum">
              <a:rPr lang="it-IT" smtClean="0"/>
              <a:t>94</a:t>
            </a:fld>
            <a:endParaRPr lang="it-IT"/>
          </a:p>
        </p:txBody>
      </p:sp>
    </p:spTree>
    <p:extLst>
      <p:ext uri="{BB962C8B-B14F-4D97-AF65-F5344CB8AC3E}">
        <p14:creationId xmlns:p14="http://schemas.microsoft.com/office/powerpoint/2010/main" val="20562414"/>
      </p:ext>
    </p:extLst>
  </p:cSld>
  <p:clrMapOvr>
    <a:masterClrMapping/>
  </p:clrMapOvr>
  <p:transition spd="med">
    <p:pull/>
  </p:transition>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73C496-77A7-BA03-CCD1-37360A2A70EE}"/>
              </a:ext>
            </a:extLst>
          </p:cNvPr>
          <p:cNvSpPr>
            <a:spLocks noGrp="1"/>
          </p:cNvSpPr>
          <p:nvPr>
            <p:ph type="title"/>
          </p:nvPr>
        </p:nvSpPr>
        <p:spPr>
          <a:xfrm>
            <a:off x="838200" y="365125"/>
            <a:ext cx="10515600" cy="1755343"/>
          </a:xfrm>
        </p:spPr>
        <p:txBody>
          <a:bodyPr>
            <a:normAutofit/>
          </a:bodyPr>
          <a:lstStyle/>
          <a:p>
            <a:pPr algn="ctr"/>
            <a:r>
              <a:rPr lang="it-IT" sz="4800" dirty="0"/>
              <a:t>…e la posizione delle Sezioni riunite</a:t>
            </a:r>
          </a:p>
        </p:txBody>
      </p:sp>
      <p:sp>
        <p:nvSpPr>
          <p:cNvPr id="3" name="Segnaposto contenuto 2">
            <a:extLst>
              <a:ext uri="{FF2B5EF4-FFF2-40B4-BE49-F238E27FC236}">
                <a16:creationId xmlns:a16="http://schemas.microsoft.com/office/drawing/2014/main" id="{AE8D10C8-C595-8013-5690-62BA54ED4E6D}"/>
              </a:ext>
            </a:extLst>
          </p:cNvPr>
          <p:cNvSpPr>
            <a:spLocks noGrp="1"/>
          </p:cNvSpPr>
          <p:nvPr>
            <p:ph idx="1"/>
          </p:nvPr>
        </p:nvSpPr>
        <p:spPr>
          <a:xfrm>
            <a:off x="838200" y="2299855"/>
            <a:ext cx="10515600" cy="3877108"/>
          </a:xfrm>
        </p:spPr>
        <p:txBody>
          <a:bodyPr>
            <a:normAutofit/>
          </a:bodyPr>
          <a:lstStyle/>
          <a:p>
            <a:pPr marL="0" indent="0" algn="just">
              <a:buNone/>
            </a:pPr>
            <a:r>
              <a:rPr lang="it-IT" sz="4000" b="1" u="sng" dirty="0"/>
              <a:t>Le Sezioni riunite</a:t>
            </a:r>
            <a:r>
              <a:rPr lang="it-IT" sz="4000" dirty="0"/>
              <a:t>, chiamate ad esprimersi sul disegno di legge hanno espresso diverse </a:t>
            </a:r>
            <a:r>
              <a:rPr lang="it-IT" sz="4000" b="1" u="sng" dirty="0"/>
              <a:t>perplessità</a:t>
            </a:r>
            <a:r>
              <a:rPr lang="it-IT" sz="4000" dirty="0"/>
              <a:t>, tra le quali la </a:t>
            </a:r>
            <a:r>
              <a:rPr lang="it-IT" sz="4000" b="1" u="sng" dirty="0"/>
              <a:t>possibilità di attivare la funzione consultiva su singole fattispecie</a:t>
            </a:r>
            <a:r>
              <a:rPr lang="it-IT" sz="4000" dirty="0"/>
              <a:t>, in contrasto con la </a:t>
            </a:r>
            <a:r>
              <a:rPr lang="it-IT" sz="4000" b="1" u="sng" dirty="0"/>
              <a:t>posizione di neutralità che caratterizza la magistratura contabile</a:t>
            </a:r>
          </a:p>
        </p:txBody>
      </p:sp>
      <p:sp>
        <p:nvSpPr>
          <p:cNvPr id="4" name="Segnaposto numero diapositiva 3">
            <a:extLst>
              <a:ext uri="{FF2B5EF4-FFF2-40B4-BE49-F238E27FC236}">
                <a16:creationId xmlns:a16="http://schemas.microsoft.com/office/drawing/2014/main" id="{2341CC57-5ADF-CEF8-6518-E255494E526B}"/>
              </a:ext>
            </a:extLst>
          </p:cNvPr>
          <p:cNvSpPr>
            <a:spLocks noGrp="1"/>
          </p:cNvSpPr>
          <p:nvPr>
            <p:ph type="sldNum" sz="quarter" idx="12"/>
          </p:nvPr>
        </p:nvSpPr>
        <p:spPr/>
        <p:txBody>
          <a:bodyPr/>
          <a:lstStyle/>
          <a:p>
            <a:fld id="{1E896063-653B-B446-A45D-A6AE5A996AE7}" type="slidenum">
              <a:rPr lang="it-IT" smtClean="0"/>
              <a:t>95</a:t>
            </a:fld>
            <a:endParaRPr lang="it-IT"/>
          </a:p>
        </p:txBody>
      </p:sp>
    </p:spTree>
    <p:extLst>
      <p:ext uri="{BB962C8B-B14F-4D97-AF65-F5344CB8AC3E}">
        <p14:creationId xmlns:p14="http://schemas.microsoft.com/office/powerpoint/2010/main" val="2260541529"/>
      </p:ext>
    </p:extLst>
  </p:cSld>
  <p:clrMapOvr>
    <a:masterClrMapping/>
  </p:clrMapOvr>
  <p:transition spd="med">
    <p:pull/>
  </p:transition>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DE87A-E609-3D98-CD99-75ABF041B5B0}"/>
              </a:ext>
            </a:extLst>
          </p:cNvPr>
          <p:cNvSpPr>
            <a:spLocks noGrp="1"/>
          </p:cNvSpPr>
          <p:nvPr>
            <p:ph type="title"/>
          </p:nvPr>
        </p:nvSpPr>
        <p:spPr/>
        <p:txBody>
          <a:bodyPr>
            <a:normAutofit/>
          </a:bodyPr>
          <a:lstStyle/>
          <a:p>
            <a:pPr algn="ctr"/>
            <a:r>
              <a:rPr lang="it-IT" sz="4800" dirty="0"/>
              <a:t>2- La legge n. 238/2021… </a:t>
            </a:r>
          </a:p>
        </p:txBody>
      </p:sp>
      <p:sp>
        <p:nvSpPr>
          <p:cNvPr id="3" name="Segnaposto contenuto 2">
            <a:extLst>
              <a:ext uri="{FF2B5EF4-FFF2-40B4-BE49-F238E27FC236}">
                <a16:creationId xmlns:a16="http://schemas.microsoft.com/office/drawing/2014/main" id="{35FB8CEE-3977-776C-CD7D-7A7CE40EECC6}"/>
              </a:ext>
            </a:extLst>
          </p:cNvPr>
          <p:cNvSpPr>
            <a:spLocks noGrp="1"/>
          </p:cNvSpPr>
          <p:nvPr>
            <p:ph idx="1"/>
          </p:nvPr>
        </p:nvSpPr>
        <p:spPr>
          <a:xfrm>
            <a:off x="304800" y="1551709"/>
            <a:ext cx="11513127" cy="4625254"/>
          </a:xfrm>
        </p:spPr>
        <p:txBody>
          <a:bodyPr>
            <a:noAutofit/>
          </a:bodyPr>
          <a:lstStyle/>
          <a:p>
            <a:pPr marL="0" indent="0" algn="just">
              <a:buNone/>
            </a:pPr>
            <a:r>
              <a:rPr lang="it-IT" dirty="0"/>
              <a:t>Successivamente, </a:t>
            </a:r>
            <a:r>
              <a:rPr lang="it-IT" b="1" u="sng" dirty="0"/>
              <a:t>la legge n. 238/2021, in materia di attuazione del PNRR</a:t>
            </a:r>
            <a:r>
              <a:rPr lang="it-IT" dirty="0"/>
              <a:t>, all’art. 46, rubricato </a:t>
            </a:r>
            <a:r>
              <a:rPr lang="it-IT" b="1" u="sng" dirty="0"/>
              <a:t>ha stabilito che limitatamente alle risorse stanziate dal PNRR</a:t>
            </a:r>
            <a:r>
              <a:rPr lang="it-IT" dirty="0"/>
              <a:t> </a:t>
            </a:r>
            <a:r>
              <a:rPr lang="it-IT" b="1" u="sng" dirty="0"/>
              <a:t>le sezioni riunite</a:t>
            </a:r>
            <a:r>
              <a:rPr lang="it-IT" dirty="0"/>
              <a:t> della Corte dei conti, a richiesta delle amministrazioni centrali, </a:t>
            </a:r>
            <a:r>
              <a:rPr lang="it-IT" b="1" u="sng" dirty="0"/>
              <a:t>rendono pareri nelle materie di contabilità pubblica, su fattispecie di valore complessivo non inferiore a un milione di euro</a:t>
            </a:r>
            <a:r>
              <a:rPr lang="it-IT" dirty="0"/>
              <a:t>. </a:t>
            </a:r>
          </a:p>
          <a:p>
            <a:pPr marL="0" indent="0" algn="just">
              <a:buNone/>
            </a:pPr>
            <a:r>
              <a:rPr lang="it-IT" b="1" u="sng" dirty="0"/>
              <a:t>I medesimi pareri sono resi dalle sezioni regionali di controllo</a:t>
            </a:r>
            <a:r>
              <a:rPr lang="it-IT" dirty="0"/>
              <a:t>, a richiesta dei comuni, delle province, delle città metropolitane e delle regioni, </a:t>
            </a:r>
            <a:r>
              <a:rPr lang="it-IT" b="1" u="sng" dirty="0"/>
              <a:t>sulle condizioni di applicabilità della normativa di contabilità pubblica</a:t>
            </a:r>
            <a:r>
              <a:rPr lang="it-IT" dirty="0"/>
              <a:t> all'esercizio delle funzioni e alle attività finanziate con le risorse stanziate dal PNRR. </a:t>
            </a:r>
          </a:p>
          <a:p>
            <a:pPr marL="0" indent="0" algn="just">
              <a:buNone/>
            </a:pPr>
            <a:r>
              <a:rPr lang="it-IT" dirty="0"/>
              <a:t>Inoltre, che </a:t>
            </a:r>
            <a:r>
              <a:rPr lang="it-IT" b="1" u="sng" dirty="0"/>
              <a:t>è esclusa, in ogni caso, la gravità della colpa qualora l'azione amministrativa si sia conformata ai pareri</a:t>
            </a:r>
            <a:r>
              <a:rPr lang="it-IT" dirty="0"/>
              <a:t> resi nel rispetto dei presupposti generali per il rilascio dei medesimi. </a:t>
            </a:r>
          </a:p>
        </p:txBody>
      </p:sp>
      <p:sp>
        <p:nvSpPr>
          <p:cNvPr id="4" name="Segnaposto numero diapositiva 3">
            <a:extLst>
              <a:ext uri="{FF2B5EF4-FFF2-40B4-BE49-F238E27FC236}">
                <a16:creationId xmlns:a16="http://schemas.microsoft.com/office/drawing/2014/main" id="{77495310-BB67-2CAF-1D4E-985006870FD7}"/>
              </a:ext>
            </a:extLst>
          </p:cNvPr>
          <p:cNvSpPr>
            <a:spLocks noGrp="1"/>
          </p:cNvSpPr>
          <p:nvPr>
            <p:ph type="sldNum" sz="quarter" idx="12"/>
          </p:nvPr>
        </p:nvSpPr>
        <p:spPr/>
        <p:txBody>
          <a:bodyPr/>
          <a:lstStyle/>
          <a:p>
            <a:fld id="{1E896063-653B-B446-A45D-A6AE5A996AE7}" type="slidenum">
              <a:rPr lang="it-IT" smtClean="0"/>
              <a:t>96</a:t>
            </a:fld>
            <a:endParaRPr lang="it-IT"/>
          </a:p>
        </p:txBody>
      </p:sp>
    </p:spTree>
    <p:extLst>
      <p:ext uri="{BB962C8B-B14F-4D97-AF65-F5344CB8AC3E}">
        <p14:creationId xmlns:p14="http://schemas.microsoft.com/office/powerpoint/2010/main" val="2466779298"/>
      </p:ext>
    </p:extLst>
  </p:cSld>
  <p:clrMapOvr>
    <a:masterClrMapping/>
  </p:clrMapOvr>
  <p:transition spd="med">
    <p:pull/>
  </p:transition>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DE87A-E609-3D98-CD99-75ABF041B5B0}"/>
              </a:ext>
            </a:extLst>
          </p:cNvPr>
          <p:cNvSpPr>
            <a:spLocks noGrp="1"/>
          </p:cNvSpPr>
          <p:nvPr>
            <p:ph type="title"/>
          </p:nvPr>
        </p:nvSpPr>
        <p:spPr/>
        <p:txBody>
          <a:bodyPr>
            <a:normAutofit/>
          </a:bodyPr>
          <a:lstStyle/>
          <a:p>
            <a:pPr algn="ctr"/>
            <a:r>
              <a:rPr lang="it-IT" sz="4800" dirty="0"/>
              <a:t>…la legge n. 238/2021</a:t>
            </a:r>
          </a:p>
        </p:txBody>
      </p:sp>
      <p:sp>
        <p:nvSpPr>
          <p:cNvPr id="3" name="Segnaposto contenuto 2">
            <a:extLst>
              <a:ext uri="{FF2B5EF4-FFF2-40B4-BE49-F238E27FC236}">
                <a16:creationId xmlns:a16="http://schemas.microsoft.com/office/drawing/2014/main" id="{35FB8CEE-3977-776C-CD7D-7A7CE40EECC6}"/>
              </a:ext>
            </a:extLst>
          </p:cNvPr>
          <p:cNvSpPr>
            <a:spLocks noGrp="1"/>
          </p:cNvSpPr>
          <p:nvPr>
            <p:ph idx="1"/>
          </p:nvPr>
        </p:nvSpPr>
        <p:spPr>
          <a:xfrm>
            <a:off x="304800" y="1551709"/>
            <a:ext cx="11513127" cy="4941166"/>
          </a:xfrm>
        </p:spPr>
        <p:txBody>
          <a:bodyPr>
            <a:noAutofit/>
          </a:bodyPr>
          <a:lstStyle/>
          <a:p>
            <a:pPr marL="0" indent="0" algn="just">
              <a:buNone/>
            </a:pPr>
            <a:r>
              <a:rPr lang="it-IT" dirty="0"/>
              <a:t>È evidente come </a:t>
            </a:r>
            <a:r>
              <a:rPr lang="it-IT" b="1" u="sng" dirty="0"/>
              <a:t>quest’ultima legge</a:t>
            </a:r>
            <a:r>
              <a:rPr lang="it-IT" dirty="0"/>
              <a:t>, pur dettata espressamente per il PNRR, </a:t>
            </a:r>
            <a:r>
              <a:rPr lang="it-IT" b="1" u="sng" dirty="0"/>
              <a:t>ricalchi nei contenuti il disegno di legge</a:t>
            </a:r>
            <a:r>
              <a:rPr lang="it-IT" dirty="0"/>
              <a:t> che abbiamo prima visto.</a:t>
            </a:r>
          </a:p>
          <a:p>
            <a:pPr algn="just">
              <a:buFontTx/>
              <a:buChar char="-"/>
            </a:pPr>
            <a:r>
              <a:rPr lang="it-IT" dirty="0"/>
              <a:t>Da una parte si </a:t>
            </a:r>
            <a:r>
              <a:rPr lang="it-IT" b="1" u="sng" dirty="0"/>
              <a:t>può salutare con favore il fatto che non sia stato riproposta la previsione che avrebbe consentito agli enti locali di chiedere pareri alle Sezione regionali su singoli fattispecie</a:t>
            </a:r>
            <a:r>
              <a:rPr lang="it-IT" dirty="0"/>
              <a:t> che, oltre ad essere furori sistema, sarebbe stata insostenibile da un punto di vista organizzativo</a:t>
            </a:r>
          </a:p>
          <a:p>
            <a:pPr algn="just">
              <a:buFontTx/>
              <a:buChar char="-"/>
            </a:pPr>
            <a:r>
              <a:rPr lang="it-IT" dirty="0"/>
              <a:t>Dall’altra si pone del tutto </a:t>
            </a:r>
            <a:r>
              <a:rPr lang="it-IT" b="1" u="sng" dirty="0"/>
              <a:t>fuori sistema la previsione per cui le amministrazioni centrali possono chiedere pareri su fattispecie di valore complessivo non inferiore a 1 milione di euro</a:t>
            </a:r>
            <a:r>
              <a:rPr lang="it-IT" dirty="0"/>
              <a:t>.</a:t>
            </a:r>
          </a:p>
          <a:p>
            <a:pPr algn="just">
              <a:buFontTx/>
              <a:buChar char="-"/>
            </a:pPr>
            <a:r>
              <a:rPr lang="it-IT" b="1" u="sng" dirty="0"/>
              <a:t>Previsione sull’esclusione della gravità della colpa</a:t>
            </a:r>
            <a:r>
              <a:rPr lang="it-IT" dirty="0"/>
              <a:t>: COMMENTO</a:t>
            </a:r>
          </a:p>
          <a:p>
            <a:pPr algn="just">
              <a:buFontTx/>
              <a:buChar char="-"/>
            </a:pPr>
            <a:r>
              <a:rPr lang="it-IT" b="1" u="sng" dirty="0"/>
              <a:t>Indirizzo che sembra seguire il legislatore</a:t>
            </a:r>
            <a:r>
              <a:rPr lang="it-IT" dirty="0"/>
              <a:t>: COMMENTO</a:t>
            </a:r>
          </a:p>
        </p:txBody>
      </p:sp>
      <p:sp>
        <p:nvSpPr>
          <p:cNvPr id="4" name="Segnaposto numero diapositiva 3">
            <a:extLst>
              <a:ext uri="{FF2B5EF4-FFF2-40B4-BE49-F238E27FC236}">
                <a16:creationId xmlns:a16="http://schemas.microsoft.com/office/drawing/2014/main" id="{77495310-BB67-2CAF-1D4E-985006870FD7}"/>
              </a:ext>
            </a:extLst>
          </p:cNvPr>
          <p:cNvSpPr>
            <a:spLocks noGrp="1"/>
          </p:cNvSpPr>
          <p:nvPr>
            <p:ph type="sldNum" sz="quarter" idx="12"/>
          </p:nvPr>
        </p:nvSpPr>
        <p:spPr/>
        <p:txBody>
          <a:bodyPr/>
          <a:lstStyle/>
          <a:p>
            <a:fld id="{1E896063-653B-B446-A45D-A6AE5A996AE7}" type="slidenum">
              <a:rPr lang="it-IT" smtClean="0"/>
              <a:t>97</a:t>
            </a:fld>
            <a:endParaRPr lang="it-IT"/>
          </a:p>
        </p:txBody>
      </p:sp>
    </p:spTree>
    <p:extLst>
      <p:ext uri="{BB962C8B-B14F-4D97-AF65-F5344CB8AC3E}">
        <p14:creationId xmlns:p14="http://schemas.microsoft.com/office/powerpoint/2010/main" val="2119096932"/>
      </p:ext>
    </p:extLst>
  </p:cSld>
  <p:clrMapOvr>
    <a:masterClrMapping/>
  </p:clrMapOvr>
  <p:transition spd="med">
    <p:pull/>
  </p:transition>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FAD6CE-27AA-82E4-E49A-AA9CC7286D8F}"/>
              </a:ext>
            </a:extLst>
          </p:cNvPr>
          <p:cNvSpPr>
            <a:spLocks noGrp="1"/>
          </p:cNvSpPr>
          <p:nvPr>
            <p:ph type="title"/>
          </p:nvPr>
        </p:nvSpPr>
        <p:spPr>
          <a:xfrm>
            <a:off x="493986" y="365125"/>
            <a:ext cx="11014842" cy="1325563"/>
          </a:xfrm>
        </p:spPr>
        <p:txBody>
          <a:bodyPr/>
          <a:lstStyle/>
          <a:p>
            <a:pPr algn="ctr"/>
            <a:r>
              <a:rPr lang="it-IT" dirty="0"/>
              <a:t>3- Controlli della Corte dei conti sulle partecipate…</a:t>
            </a:r>
          </a:p>
        </p:txBody>
      </p:sp>
      <p:sp>
        <p:nvSpPr>
          <p:cNvPr id="3" name="Segnaposto contenuto 2">
            <a:extLst>
              <a:ext uri="{FF2B5EF4-FFF2-40B4-BE49-F238E27FC236}">
                <a16:creationId xmlns:a16="http://schemas.microsoft.com/office/drawing/2014/main" id="{3A48ACC4-670C-B69B-210D-DD95503F8E18}"/>
              </a:ext>
            </a:extLst>
          </p:cNvPr>
          <p:cNvSpPr>
            <a:spLocks noGrp="1"/>
          </p:cNvSpPr>
          <p:nvPr>
            <p:ph idx="1"/>
          </p:nvPr>
        </p:nvSpPr>
        <p:spPr/>
        <p:txBody>
          <a:bodyPr>
            <a:normAutofit lnSpcReduction="10000"/>
          </a:bodyPr>
          <a:lstStyle/>
          <a:p>
            <a:pPr marL="0" indent="0" algn="just">
              <a:buNone/>
            </a:pPr>
            <a:r>
              <a:rPr lang="it-IT" dirty="0"/>
              <a:t>La legge n. 118/2022, con l’art. 11, rubricato «</a:t>
            </a:r>
            <a:r>
              <a:rPr lang="it-IT" b="1" i="1" u="sng" dirty="0"/>
              <a:t>Modifica della disciplina dei controlli</a:t>
            </a:r>
            <a:r>
              <a:rPr lang="it-IT" i="1" dirty="0"/>
              <a:t> sulle società a partecipazione pubblica</a:t>
            </a:r>
            <a:r>
              <a:rPr lang="it-IT" dirty="0"/>
              <a:t>»  ha </a:t>
            </a:r>
            <a:r>
              <a:rPr lang="it-IT" b="1" u="sng" dirty="0"/>
              <a:t>modificato </a:t>
            </a:r>
            <a:r>
              <a:rPr lang="it-IT" dirty="0"/>
              <a:t>l’art. 5, d.lgs. n. 175/2016, </a:t>
            </a:r>
            <a:r>
              <a:rPr lang="it-IT" b="1" u="sng" dirty="0" err="1"/>
              <a:t>t.u.</a:t>
            </a:r>
            <a:r>
              <a:rPr lang="it-IT" b="1" u="sng" dirty="0"/>
              <a:t> società partecipate</a:t>
            </a:r>
            <a:r>
              <a:rPr lang="it-IT" dirty="0"/>
              <a:t>, il cui testo novellato prevede che </a:t>
            </a:r>
            <a:r>
              <a:rPr lang="it-IT" dirty="0">
                <a:solidFill>
                  <a:srgbClr val="000000"/>
                </a:solidFill>
              </a:rPr>
              <a:t> «</a:t>
            </a:r>
            <a:r>
              <a:rPr lang="it-IT" b="1" i="1" u="none" strike="noStrike" dirty="0">
                <a:solidFill>
                  <a:srgbClr val="000000"/>
                </a:solidFill>
                <a:effectLst/>
              </a:rPr>
              <a:t>L'amministrazione invia l'atto deliberativo di costituzione della società o di acquisizione della partecipazione diretta o indiretta</a:t>
            </a:r>
            <a:r>
              <a:rPr lang="it-IT" b="0" i="1" u="none" strike="noStrike" dirty="0">
                <a:solidFill>
                  <a:srgbClr val="000000"/>
                </a:solidFill>
                <a:effectLst/>
              </a:rPr>
              <a:t> […] </a:t>
            </a:r>
            <a:r>
              <a:rPr lang="it-IT" b="1" i="1" u="sng" strike="noStrike" dirty="0">
                <a:solidFill>
                  <a:srgbClr val="000000"/>
                </a:solidFill>
                <a:effectLst/>
              </a:rPr>
              <a:t>alla Corte dei conti</a:t>
            </a:r>
            <a:r>
              <a:rPr lang="it-IT" b="0" i="1" u="none" strike="noStrike" dirty="0">
                <a:solidFill>
                  <a:srgbClr val="000000"/>
                </a:solidFill>
                <a:effectLst/>
              </a:rPr>
              <a:t>, che delibera, entro il termine di sessanta giorni dal ricevimento, in ordine alla </a:t>
            </a:r>
            <a:r>
              <a:rPr lang="it-IT" b="1" i="1" u="sng" strike="noStrike" dirty="0">
                <a:solidFill>
                  <a:srgbClr val="000000"/>
                </a:solidFill>
                <a:effectLst/>
              </a:rPr>
              <a:t>conformità dell’atto a </a:t>
            </a:r>
            <a:r>
              <a:rPr lang="it-IT" b="0" i="1" u="none" strike="noStrike" dirty="0">
                <a:solidFill>
                  <a:srgbClr val="000000"/>
                </a:solidFill>
                <a:effectLst/>
              </a:rPr>
              <a:t>quanto disposto da </a:t>
            </a:r>
            <a:r>
              <a:rPr lang="it-IT" b="0" u="none" strike="noStrike" dirty="0">
                <a:solidFill>
                  <a:srgbClr val="000000"/>
                </a:solidFill>
                <a:effectLst/>
              </a:rPr>
              <a:t>[«gli articoli…»] </a:t>
            </a:r>
            <a:r>
              <a:rPr lang="it-IT" b="0" i="1" u="none" strike="noStrike" dirty="0">
                <a:solidFill>
                  <a:srgbClr val="000000"/>
                </a:solidFill>
                <a:effectLst/>
              </a:rPr>
              <a:t>con particolare riguardo alla sostenibilità finanziaria e alla compatibilità della scelta con i princìpi di efficienza, di efficacia e di economicità dell’azione amministrativa. Qualora la Corte non si pronunci entro il termine di cui al primo periodo, l’amministrazione può procedere </a:t>
            </a:r>
            <a:r>
              <a:rPr lang="it-IT" b="0" i="0" u="none" strike="noStrike" dirty="0">
                <a:solidFill>
                  <a:srgbClr val="000000"/>
                </a:solidFill>
                <a:effectLst/>
              </a:rPr>
              <a:t>[…]»…</a:t>
            </a:r>
            <a:endParaRPr lang="it-IT" dirty="0"/>
          </a:p>
        </p:txBody>
      </p:sp>
      <p:sp>
        <p:nvSpPr>
          <p:cNvPr id="4" name="Segnaposto numero diapositiva 3">
            <a:extLst>
              <a:ext uri="{FF2B5EF4-FFF2-40B4-BE49-F238E27FC236}">
                <a16:creationId xmlns:a16="http://schemas.microsoft.com/office/drawing/2014/main" id="{180509C2-F5B2-244E-1102-04467268D4FB}"/>
              </a:ext>
            </a:extLst>
          </p:cNvPr>
          <p:cNvSpPr>
            <a:spLocks noGrp="1"/>
          </p:cNvSpPr>
          <p:nvPr>
            <p:ph type="sldNum" sz="quarter" idx="12"/>
          </p:nvPr>
        </p:nvSpPr>
        <p:spPr/>
        <p:txBody>
          <a:bodyPr/>
          <a:lstStyle/>
          <a:p>
            <a:fld id="{1E896063-653B-B446-A45D-A6AE5A996AE7}" type="slidenum">
              <a:rPr lang="it-IT" smtClean="0"/>
              <a:t>98</a:t>
            </a:fld>
            <a:endParaRPr lang="it-IT"/>
          </a:p>
        </p:txBody>
      </p:sp>
    </p:spTree>
    <p:extLst>
      <p:ext uri="{BB962C8B-B14F-4D97-AF65-F5344CB8AC3E}">
        <p14:creationId xmlns:p14="http://schemas.microsoft.com/office/powerpoint/2010/main" val="3990445208"/>
      </p:ext>
    </p:extLst>
  </p:cSld>
  <p:clrMapOvr>
    <a:masterClrMapping/>
  </p:clrMapOvr>
  <p:transition spd="med">
    <p:pull/>
  </p:transition>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FAD6CE-27AA-82E4-E49A-AA9CC7286D8F}"/>
              </a:ext>
            </a:extLst>
          </p:cNvPr>
          <p:cNvSpPr>
            <a:spLocks noGrp="1"/>
          </p:cNvSpPr>
          <p:nvPr>
            <p:ph type="title"/>
          </p:nvPr>
        </p:nvSpPr>
        <p:spPr>
          <a:xfrm>
            <a:off x="493986" y="365125"/>
            <a:ext cx="11014842" cy="1325563"/>
          </a:xfrm>
        </p:spPr>
        <p:txBody>
          <a:bodyPr/>
          <a:lstStyle/>
          <a:p>
            <a:pPr algn="ctr"/>
            <a:r>
              <a:rPr lang="it-IT" dirty="0"/>
              <a:t>…controlli della Corte dei conti sulle partecipate…</a:t>
            </a:r>
          </a:p>
        </p:txBody>
      </p:sp>
      <p:sp>
        <p:nvSpPr>
          <p:cNvPr id="3" name="Segnaposto contenuto 2">
            <a:extLst>
              <a:ext uri="{FF2B5EF4-FFF2-40B4-BE49-F238E27FC236}">
                <a16:creationId xmlns:a16="http://schemas.microsoft.com/office/drawing/2014/main" id="{3A48ACC4-670C-B69B-210D-DD95503F8E18}"/>
              </a:ext>
            </a:extLst>
          </p:cNvPr>
          <p:cNvSpPr>
            <a:spLocks noGrp="1"/>
          </p:cNvSpPr>
          <p:nvPr>
            <p:ph idx="1"/>
          </p:nvPr>
        </p:nvSpPr>
        <p:spPr>
          <a:xfrm>
            <a:off x="672662" y="1825625"/>
            <a:ext cx="11014842" cy="4667250"/>
          </a:xfrm>
        </p:spPr>
        <p:txBody>
          <a:bodyPr>
            <a:normAutofit fontScale="92500" lnSpcReduction="10000"/>
          </a:bodyPr>
          <a:lstStyle/>
          <a:p>
            <a:pPr marL="0" indent="0" algn="just">
              <a:buNone/>
            </a:pPr>
            <a:r>
              <a:rPr lang="it-IT" dirty="0">
                <a:solidFill>
                  <a:srgbClr val="000000"/>
                </a:solidFill>
                <a:latin typeface="Tahoma" panose="020B0604030504040204" pitchFamily="34" charset="0"/>
              </a:rPr>
              <a:t>«</a:t>
            </a:r>
            <a:r>
              <a:rPr lang="it-IT" i="1" dirty="0">
                <a:solidFill>
                  <a:srgbClr val="000000"/>
                </a:solidFill>
              </a:rPr>
              <a:t>La segreteria della Sezione competente trasmette </a:t>
            </a:r>
            <a:r>
              <a:rPr lang="it-IT" b="1" i="1" u="sng" dirty="0">
                <a:solidFill>
                  <a:srgbClr val="000000"/>
                </a:solidFill>
              </a:rPr>
              <a:t>il parere</a:t>
            </a:r>
            <a:r>
              <a:rPr lang="it-IT" i="1" dirty="0">
                <a:solidFill>
                  <a:srgbClr val="000000"/>
                </a:solidFill>
              </a:rPr>
              <a:t>, entro cinque giorni dal deposito, all’amministrazione pubblica interessata. […] In caso di parere in tutto o in parte negativo, ove l’amministrazione pubblica interessata intenda procedere egualmente è tenuta a motivare analiticamente le ragioni per le quali intenda discostarsi dal parere e a dare pubblicità, nel proprio sito internet istituzionale, a tali ragioni</a:t>
            </a:r>
            <a:r>
              <a:rPr lang="it-IT" dirty="0">
                <a:solidFill>
                  <a:srgbClr val="000000"/>
                </a:solidFill>
              </a:rPr>
              <a:t>».</a:t>
            </a:r>
          </a:p>
          <a:p>
            <a:pPr marL="0" indent="0" algn="just">
              <a:buNone/>
            </a:pPr>
            <a:r>
              <a:rPr lang="it-IT" dirty="0">
                <a:solidFill>
                  <a:srgbClr val="000000"/>
                </a:solidFill>
              </a:rPr>
              <a:t>Il controllo delineato è un </a:t>
            </a:r>
            <a:r>
              <a:rPr lang="it-IT" b="1" u="sng" dirty="0">
                <a:solidFill>
                  <a:srgbClr val="000000"/>
                </a:solidFill>
              </a:rPr>
              <a:t>controllo di regolarità</a:t>
            </a:r>
            <a:r>
              <a:rPr lang="it-IT" dirty="0">
                <a:solidFill>
                  <a:srgbClr val="000000"/>
                </a:solidFill>
              </a:rPr>
              <a:t> che, pur diverso per effetti dal controllo preventivo di legittimità, come evidenziato dalla Corte costituzionale (da ultimo con sent. n. 18/2021), si esplica </a:t>
            </a:r>
            <a:r>
              <a:rPr lang="it-IT" dirty="0"/>
              <a:t>nel valutare la </a:t>
            </a:r>
            <a:r>
              <a:rPr lang="it-IT" b="1" u="sng" dirty="0"/>
              <a:t>conformità di atti «</a:t>
            </a:r>
            <a:r>
              <a:rPr lang="it-IT" b="1" i="1" u="sng" dirty="0"/>
              <a:t>alle norme del diritto oggettivo</a:t>
            </a:r>
            <a:r>
              <a:rPr lang="it-IT" i="1" dirty="0"/>
              <a:t>, con esclusione di qualsiasi apprezzamento che non sia di ordine strettamente giuridico», si differenzia chiaramente dai controlli collaborativi ed essendo reso dalla Corte dei conti non può trovare come mero esito un parere, ma deve sostanziarsi in una </a:t>
            </a:r>
            <a:r>
              <a:rPr lang="it-IT" b="1" i="1" u="sng" dirty="0"/>
              <a:t>pronuncia di accertamento </a:t>
            </a:r>
            <a:r>
              <a:rPr lang="it-IT" i="1" dirty="0"/>
              <a:t>.</a:t>
            </a:r>
            <a:endParaRPr lang="it-IT" b="0" i="0" u="none" strike="noStrike" dirty="0">
              <a:solidFill>
                <a:srgbClr val="000000"/>
              </a:solidFill>
              <a:effectLst/>
              <a:latin typeface="Tahoma" panose="020B0604030504040204" pitchFamily="34" charset="0"/>
            </a:endParaRPr>
          </a:p>
          <a:p>
            <a:pPr marL="0" indent="0" algn="just">
              <a:buNone/>
            </a:pPr>
            <a:endParaRPr lang="it-IT" dirty="0"/>
          </a:p>
        </p:txBody>
      </p:sp>
      <p:sp>
        <p:nvSpPr>
          <p:cNvPr id="4" name="Segnaposto numero diapositiva 3">
            <a:extLst>
              <a:ext uri="{FF2B5EF4-FFF2-40B4-BE49-F238E27FC236}">
                <a16:creationId xmlns:a16="http://schemas.microsoft.com/office/drawing/2014/main" id="{180509C2-F5B2-244E-1102-04467268D4FB}"/>
              </a:ext>
            </a:extLst>
          </p:cNvPr>
          <p:cNvSpPr>
            <a:spLocks noGrp="1"/>
          </p:cNvSpPr>
          <p:nvPr>
            <p:ph type="sldNum" sz="quarter" idx="12"/>
          </p:nvPr>
        </p:nvSpPr>
        <p:spPr/>
        <p:txBody>
          <a:bodyPr/>
          <a:lstStyle/>
          <a:p>
            <a:fld id="{1E896063-653B-B446-A45D-A6AE5A996AE7}" type="slidenum">
              <a:rPr lang="it-IT" smtClean="0"/>
              <a:t>99</a:t>
            </a:fld>
            <a:endParaRPr lang="it-IT"/>
          </a:p>
        </p:txBody>
      </p:sp>
    </p:spTree>
    <p:extLst>
      <p:ext uri="{BB962C8B-B14F-4D97-AF65-F5344CB8AC3E}">
        <p14:creationId xmlns:p14="http://schemas.microsoft.com/office/powerpoint/2010/main" val="2839413094"/>
      </p:ext>
    </p:extLst>
  </p:cSld>
  <p:clrMapOvr>
    <a:masterClrMapping/>
  </p:clrMapOvr>
  <p:transition spd="med">
    <p:pull/>
  </p:transition>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40504</TotalTime>
  <Words>7621</Words>
  <Application>Microsoft Macintosh PowerPoint</Application>
  <PresentationFormat>Widescreen</PresentationFormat>
  <Paragraphs>452</Paragraphs>
  <Slides>108</Slides>
  <Notes>2</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108</vt:i4>
      </vt:variant>
    </vt:vector>
  </HeadingPairs>
  <TitlesOfParts>
    <vt:vector size="116" baseType="lpstr">
      <vt:lpstr>Arial</vt:lpstr>
      <vt:lpstr>BodoniMT</vt:lpstr>
      <vt:lpstr>Calibri</vt:lpstr>
      <vt:lpstr>Calibri Light</vt:lpstr>
      <vt:lpstr>New Aster LT Std</vt:lpstr>
      <vt:lpstr>Tahoma</vt:lpstr>
      <vt:lpstr>Wingdings</vt:lpstr>
      <vt:lpstr>Tema di Office</vt:lpstr>
      <vt:lpstr>Le singole tipologie di responsabilità</vt:lpstr>
      <vt:lpstr>RESPONSABILITA’ CIVILE</vt:lpstr>
      <vt:lpstr>Responsabilità civile per danni a terzi</vt:lpstr>
      <vt:lpstr>Resp. civile per danni all’ente locale…</vt:lpstr>
      <vt:lpstr>…resp. civile per danni all’ente locale</vt:lpstr>
      <vt:lpstr>RESP. PENALE</vt:lpstr>
      <vt:lpstr>Tipologie</vt:lpstr>
      <vt:lpstr>Falsità…</vt:lpstr>
      <vt:lpstr>…falsità…</vt:lpstr>
      <vt:lpstr>…falsità</vt:lpstr>
      <vt:lpstr>Conflitto d’interessi..</vt:lpstr>
      <vt:lpstr>…conflitto di interessi …</vt:lpstr>
      <vt:lpstr>Giurisprudenza</vt:lpstr>
      <vt:lpstr>Conflitto di interessi e abuso d’ufficio…</vt:lpstr>
      <vt:lpstr>…conflitto di interessi e abuso d’ufficio</vt:lpstr>
      <vt:lpstr>REVOCA DELL’INCARICO</vt:lpstr>
      <vt:lpstr>La revoca dell’incarico</vt:lpstr>
      <vt:lpstr>L’ Atto di indirizzo dell’Osservatorio…</vt:lpstr>
      <vt:lpstr>1- definizione del concetto di inadempienza</vt:lpstr>
      <vt:lpstr>2- collegio arbitrale…</vt:lpstr>
      <vt:lpstr>…collegio arbitrale</vt:lpstr>
      <vt:lpstr>RESPONSABILITA’ DAVANTI ALLA CORTE DEI CONTI</vt:lpstr>
      <vt:lpstr>Elementi dell’illecito amministrativo-contabile</vt:lpstr>
      <vt:lpstr>Condotta plurisoggetttiva</vt:lpstr>
      <vt:lpstr>Il danno</vt:lpstr>
      <vt:lpstr>IL DANNO: RIFLESSIONI</vt:lpstr>
      <vt:lpstr>L’elemento psicologico: (dolo o ) colpa grave…</vt:lpstr>
      <vt:lpstr>… colpa grave…</vt:lpstr>
      <vt:lpstr>…la colpa grave</vt:lpstr>
      <vt:lpstr>Concorso tra resp. per dolo e per colpa grave</vt:lpstr>
      <vt:lpstr>Il potere riduttivo</vt:lpstr>
      <vt:lpstr>L’insindacabilità nel merito delle scelte discrezionali…</vt:lpstr>
      <vt:lpstr>…  insindacabilità nel merito delle scelte discrezionali…</vt:lpstr>
      <vt:lpstr>… insindacabilità nel merito delle scelte discrezionali</vt:lpstr>
      <vt:lpstr>LE NOVITA’ INTRODOTTE DAL DECRETO SEMPLIFICAZIONI CON PARTICOLARE RIGUARDO ALL’ELEMENTO PSICOLOGICO DELLA RESPONSABILITA’ ERARIALE</vt:lpstr>
      <vt:lpstr>Le tre novità in materia di responsabilità erariale</vt:lpstr>
      <vt:lpstr>1- La responsabilità da ritardo…</vt:lpstr>
      <vt:lpstr>…la responsabilità da ritardo…</vt:lpstr>
      <vt:lpstr>…la responsabilità da ritardo…</vt:lpstr>
      <vt:lpstr>…la responsabilità da ritardo</vt:lpstr>
      <vt:lpstr>Procedure semplificate, motivazione e responsabilità…</vt:lpstr>
      <vt:lpstr>2- La riconfigurazione del dolo…</vt:lpstr>
      <vt:lpstr>…la riconfigurazione del dolo…</vt:lpstr>
      <vt:lpstr>…la riconfigurazione del dolo…</vt:lpstr>
      <vt:lpstr>…la riconfigurazione del dolo: commento</vt:lpstr>
      <vt:lpstr>…la riconfigurazione del dolo: commento</vt:lpstr>
      <vt:lpstr>…la riconfigurazione del dolo: commento</vt:lpstr>
      <vt:lpstr>…la riconfigurazione del dolo: commento</vt:lpstr>
      <vt:lpstr>3- La temporanea limitazione della resp. alle condotte dolose (c.d. «scudo erariale»)</vt:lpstr>
      <vt:lpstr>PRESCRIZIONE E OMESSA DENUNCIA DEL DANNO</vt:lpstr>
      <vt:lpstr> Prescrizione: dies a quo</vt:lpstr>
      <vt:lpstr>Fondamento degli obblighi di denuncia…</vt:lpstr>
      <vt:lpstr>…denuncia alle Procure …</vt:lpstr>
      <vt:lpstr>…conseguenze dell’omessa denuncia alla Procura della Repubblica</vt:lpstr>
      <vt:lpstr>Obbligo di denuncia di danno</vt:lpstr>
      <vt:lpstr>Conseguenze dell’omessa denuncia alla Procura contabile…</vt:lpstr>
      <vt:lpstr>…conseguenze dell’omessa denuncia alla Procura contabile…</vt:lpstr>
      <vt:lpstr>…conseguenze dell’omessa denuncia alla Procura contabile</vt:lpstr>
      <vt:lpstr>Contenuto della denuncia…</vt:lpstr>
      <vt:lpstr>…contenuto della denuncia</vt:lpstr>
      <vt:lpstr>LA PRIMAZIA NELL’ORGANO COLLEGIALE</vt:lpstr>
      <vt:lpstr>Il Presidente di un organo collegiale e la primazia</vt:lpstr>
      <vt:lpstr>Manifestazione della primazia…</vt:lpstr>
      <vt:lpstr>…e direzione dei lavori</vt:lpstr>
      <vt:lpstr>Situazioni di accentuati poteri Presidenziali</vt:lpstr>
      <vt:lpstr>Potere di sovraordinazione</vt:lpstr>
      <vt:lpstr>Ricadute sulla responsabilità…</vt:lpstr>
      <vt:lpstr>…ricadute sulla responsabilità</vt:lpstr>
      <vt:lpstr>VERBALIZZAZIONE E CAMPIONAMENTO</vt:lpstr>
      <vt:lpstr>Verbalizzazione e campionamento</vt:lpstr>
      <vt:lpstr>Verifiche a campionamento e responsabilità: esame di una pronuncia…</vt:lpstr>
      <vt:lpstr>…verifiche a campionamento e responsabilità…</vt:lpstr>
      <vt:lpstr>…verifiche a campionamento e responsabilità…</vt:lpstr>
      <vt:lpstr>…verifiche a campionamento e responsabilità</vt:lpstr>
      <vt:lpstr>RESPONSABILITA’ PER LA PARTECIPAZIONI ALLE SEDUTE DELL’ORGANO CONSILIARE</vt:lpstr>
      <vt:lpstr>Partecipazioni alle sedute dell’organo consiliare…</vt:lpstr>
      <vt:lpstr>…partecipazioni alle sedute dell’organo consiliare…</vt:lpstr>
      <vt:lpstr>…partecipazioni alle sedute dell’organo consiliare</vt:lpstr>
      <vt:lpstr>LA MOTIVAZIONE DEL PARERE SUL FONDO CONTENZIOSO</vt:lpstr>
      <vt:lpstr>Parere sul fondo contenzioso </vt:lpstr>
      <vt:lpstr>GLI INCARICHI PROFESSIONALI ESTERNI</vt:lpstr>
      <vt:lpstr>La norma base…</vt:lpstr>
      <vt:lpstr>…la norma base</vt:lpstr>
      <vt:lpstr>Inderogabilità dei presupposti di legittimità degli incarichi</vt:lpstr>
      <vt:lpstr>L’impossibilità di utilizzare risorse interne</vt:lpstr>
      <vt:lpstr>Compenso</vt:lpstr>
      <vt:lpstr>Incarichi professionali esterni e appalti di servizi</vt:lpstr>
      <vt:lpstr>Gli incarichi di collaborazione connessi al PNRR…</vt:lpstr>
      <vt:lpstr>…gli incarichi di collaborazione connessi al PNRR…</vt:lpstr>
      <vt:lpstr>…gli incarichi di collaborazione connessi al PNRR</vt:lpstr>
      <vt:lpstr>LA RICONFIGURAZIONE DELL’ATTIVITA’ CONSULTIVA DELLA CORTE DEI CONTI - PARERI E RESPONSABILITA’</vt:lpstr>
      <vt:lpstr>La principale attribuzione della funzione consultiva alla Corte dei conti</vt:lpstr>
      <vt:lpstr>Efficacia esimente dei pareri della Corte</vt:lpstr>
      <vt:lpstr>1- Il disegno di legge AS 2185…</vt:lpstr>
      <vt:lpstr>…e la posizione delle Sezioni riunite</vt:lpstr>
      <vt:lpstr>2- La legge n. 238/2021… </vt:lpstr>
      <vt:lpstr>…la legge n. 238/2021</vt:lpstr>
      <vt:lpstr>3- Controlli della Corte dei conti sulle partecipate…</vt:lpstr>
      <vt:lpstr>…controlli della Corte dei conti sulle partecipate…</vt:lpstr>
      <vt:lpstr>…controlli della Corte dei conti sulle partecipate</vt:lpstr>
      <vt:lpstr>LA PIU’ RECENTE GIURISPRUDENZA CONTABILE NEI CONFRONTI DEI REVISORI</vt:lpstr>
      <vt:lpstr>Responsabilità dei revisori per ricapitalizzazione di partecipata…</vt:lpstr>
      <vt:lpstr>…responsabilità dei revisori per ricapitalizzazione di partecipata…</vt:lpstr>
      <vt:lpstr>…responsabilità dei revisori per ricapitalizzazione di partecipata…</vt:lpstr>
      <vt:lpstr>…responsabilità dei revisori per ricapitalizzazione di partecipata…</vt:lpstr>
      <vt:lpstr>…responsabilità dei revisori per ricapitalizzazione di partecipata</vt:lpstr>
      <vt:lpstr>UN CASO PRATICO DI RESPONSABILITA’ ERARIALE PER RESISTENZA TEMERARIA</vt:lpstr>
      <vt:lpstr>GRAZIE PER L’ ATTENZIONE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REVISORI</dc:title>
  <dc:creator>Patumi Riccardo</dc:creator>
  <cp:lastModifiedBy>Patumi Riccardo</cp:lastModifiedBy>
  <cp:revision>894</cp:revision>
  <cp:lastPrinted>2019-02-06T15:34:56Z</cp:lastPrinted>
  <dcterms:created xsi:type="dcterms:W3CDTF">2015-12-31T11:10:20Z</dcterms:created>
  <dcterms:modified xsi:type="dcterms:W3CDTF">2022-09-20T06:50:29Z</dcterms:modified>
</cp:coreProperties>
</file>