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7" r:id="rId4"/>
    <p:sldId id="276" r:id="rId5"/>
    <p:sldId id="278" r:id="rId6"/>
    <p:sldId id="280" r:id="rId7"/>
    <p:sldId id="279" r:id="rId8"/>
    <p:sldId id="283" r:id="rId9"/>
    <p:sldId id="282" r:id="rId10"/>
    <p:sldId id="281" r:id="rId11"/>
    <p:sldId id="285" r:id="rId12"/>
    <p:sldId id="28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37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234403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315421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7DB3964-098E-43E2-BEF0-7B98425DEFEC}" type="datetimeFigureOut">
              <a:rPr lang="it-IT" smtClean="0"/>
              <a:t>16/02/2023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62195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7DB3964-098E-43E2-BEF0-7B98425DEFEC}" type="datetimeFigureOut">
              <a:rPr lang="it-IT" smtClean="0"/>
              <a:t>16/02/2023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454BCA-C7AC-49D2-BA65-6E76CAF5A08D}"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462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7DB3964-098E-43E2-BEF0-7B98425DEFEC}" type="datetimeFigureOut">
              <a:rPr lang="it-IT" smtClean="0"/>
              <a:t>16/02/2023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294972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DB3964-098E-43E2-BEF0-7B98425DEFEC}" type="datetimeFigureOut">
              <a:rPr lang="it-IT" smtClean="0"/>
              <a:t>16/02/2023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52980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7DB3964-098E-43E2-BEF0-7B98425DEFEC}" type="datetimeFigureOut">
              <a:rPr lang="it-IT" smtClean="0"/>
              <a:t>16/02/2023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8965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7DB3964-098E-43E2-BEF0-7B98425DEFEC}" type="datetimeFigureOut">
              <a:rPr lang="it-IT" smtClean="0"/>
              <a:t>16/02/2023</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3152515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7DB3964-098E-43E2-BEF0-7B98425DEFEC}" type="datetimeFigureOut">
              <a:rPr lang="it-IT" smtClean="0"/>
              <a:t>16/02/2023</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D454BCA-C7AC-49D2-BA65-6E76CAF5A08D}" type="slidenum">
              <a:rPr lang="it-IT" smtClean="0"/>
              <a:t>‹N›</a:t>
            </a:fld>
            <a:endParaRPr lang="it-IT"/>
          </a:p>
        </p:txBody>
      </p:sp>
    </p:spTree>
    <p:extLst>
      <p:ext uri="{BB962C8B-B14F-4D97-AF65-F5344CB8AC3E}">
        <p14:creationId xmlns:p14="http://schemas.microsoft.com/office/powerpoint/2010/main" val="1426640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7DB3964-098E-43E2-BEF0-7B98425DEFEC}" type="datetimeFigureOut">
              <a:rPr lang="it-IT" smtClean="0"/>
              <a:t>16/02/2023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454BCA-C7AC-49D2-BA65-6E76CAF5A08D}" type="slidenum">
              <a:rPr lang="it-IT" smtClean="0"/>
              <a:t>‹N›</a:t>
            </a:fld>
            <a:endParaRPr lang="it-IT"/>
          </a:p>
        </p:txBody>
      </p:sp>
    </p:spTree>
    <p:extLst>
      <p:ext uri="{BB962C8B-B14F-4D97-AF65-F5344CB8AC3E}">
        <p14:creationId xmlns:p14="http://schemas.microsoft.com/office/powerpoint/2010/main" val="4052260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7DB3964-098E-43E2-BEF0-7B98425DEFEC}" type="datetimeFigureOut">
              <a:rPr lang="it-IT" smtClean="0"/>
              <a:t>16/02/2023</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D454BCA-C7AC-49D2-BA65-6E76CAF5A08D}"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42779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641642-665B-C8CA-A152-03DE0FA603DD}"/>
              </a:ext>
            </a:extLst>
          </p:cNvPr>
          <p:cNvSpPr>
            <a:spLocks noGrp="1"/>
          </p:cNvSpPr>
          <p:nvPr>
            <p:ph type="ctrTitle" idx="4294967295"/>
          </p:nvPr>
        </p:nvSpPr>
        <p:spPr>
          <a:xfrm>
            <a:off x="2133600" y="758825"/>
            <a:ext cx="10058400" cy="3565525"/>
          </a:xfrm>
        </p:spPr>
        <p:txBody>
          <a:bodyPr/>
          <a:lstStyle/>
          <a:p>
            <a:r>
              <a:rPr lang="it-IT" b="1" dirty="0"/>
              <a:t>La finanza nel concordato preventivo</a:t>
            </a:r>
          </a:p>
        </p:txBody>
      </p:sp>
      <p:sp>
        <p:nvSpPr>
          <p:cNvPr id="3" name="Sottotitolo 2">
            <a:extLst>
              <a:ext uri="{FF2B5EF4-FFF2-40B4-BE49-F238E27FC236}">
                <a16:creationId xmlns:a16="http://schemas.microsoft.com/office/drawing/2014/main" id="{3AEBBFAC-DC67-D7AE-C3AC-8E7AC31E55CF}"/>
              </a:ext>
            </a:extLst>
          </p:cNvPr>
          <p:cNvSpPr>
            <a:spLocks noGrp="1"/>
          </p:cNvSpPr>
          <p:nvPr>
            <p:ph type="subTitle" idx="4294967295"/>
          </p:nvPr>
        </p:nvSpPr>
        <p:spPr>
          <a:xfrm>
            <a:off x="2133600" y="4456113"/>
            <a:ext cx="10058400" cy="1143000"/>
          </a:xfrm>
        </p:spPr>
        <p:txBody>
          <a:bodyPr/>
          <a:lstStyle/>
          <a:p>
            <a:r>
              <a:rPr lang="it-IT" dirty="0"/>
              <a:t>Dott. Federico Giotti – O.D.C.E.C. Pistoia</a:t>
            </a:r>
          </a:p>
          <a:p>
            <a:r>
              <a:rPr lang="it-IT" dirty="0"/>
              <a:t>16 febbraio 2023</a:t>
            </a:r>
          </a:p>
        </p:txBody>
      </p:sp>
      <p:pic>
        <p:nvPicPr>
          <p:cNvPr id="13" name="Immagine 12">
            <a:extLst>
              <a:ext uri="{FF2B5EF4-FFF2-40B4-BE49-F238E27FC236}">
                <a16:creationId xmlns:a16="http://schemas.microsoft.com/office/drawing/2014/main" id="{AEF313C2-1B3C-23DE-C4EB-0686D97C14CB}"/>
              </a:ext>
            </a:extLst>
          </p:cNvPr>
          <p:cNvPicPr>
            <a:picLocks noChangeAspect="1"/>
          </p:cNvPicPr>
          <p:nvPr/>
        </p:nvPicPr>
        <p:blipFill>
          <a:blip r:embed="rId2"/>
          <a:stretch>
            <a:fillRect/>
          </a:stretch>
        </p:blipFill>
        <p:spPr>
          <a:xfrm>
            <a:off x="132082" y="64883"/>
            <a:ext cx="2028825" cy="1057275"/>
          </a:xfrm>
          <a:prstGeom prst="rect">
            <a:avLst/>
          </a:prstGeom>
        </p:spPr>
      </p:pic>
      <p:pic>
        <p:nvPicPr>
          <p:cNvPr id="15" name="Immagine 14">
            <a:extLst>
              <a:ext uri="{FF2B5EF4-FFF2-40B4-BE49-F238E27FC236}">
                <a16:creationId xmlns:a16="http://schemas.microsoft.com/office/drawing/2014/main" id="{C023727E-33E0-DA16-CDE4-994A87BBA522}"/>
              </a:ext>
            </a:extLst>
          </p:cNvPr>
          <p:cNvPicPr>
            <a:picLocks noChangeAspect="1"/>
          </p:cNvPicPr>
          <p:nvPr/>
        </p:nvPicPr>
        <p:blipFill>
          <a:blip r:embed="rId3"/>
          <a:stretch>
            <a:fillRect/>
          </a:stretch>
        </p:blipFill>
        <p:spPr>
          <a:xfrm>
            <a:off x="2081824" y="185082"/>
            <a:ext cx="3095625" cy="800100"/>
          </a:xfrm>
          <a:prstGeom prst="rect">
            <a:avLst/>
          </a:prstGeom>
        </p:spPr>
      </p:pic>
    </p:spTree>
    <p:extLst>
      <p:ext uri="{BB962C8B-B14F-4D97-AF65-F5344CB8AC3E}">
        <p14:creationId xmlns:p14="http://schemas.microsoft.com/office/powerpoint/2010/main" val="3628325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07347" y="1417739"/>
            <a:ext cx="9672506" cy="4247317"/>
          </a:xfrm>
          <a:prstGeom prst="rect">
            <a:avLst/>
          </a:prstGeom>
          <a:noFill/>
        </p:spPr>
        <p:txBody>
          <a:bodyPr wrap="square" rtlCol="0">
            <a:spAutoFit/>
          </a:bodyPr>
          <a:lstStyle/>
          <a:p>
            <a:pPr algn="just"/>
            <a:r>
              <a:rPr lang="it-IT" b="1" u="sng" dirty="0"/>
              <a:t>Art. 101</a:t>
            </a:r>
          </a:p>
          <a:p>
            <a:pPr algn="just"/>
            <a:r>
              <a:rPr lang="it-IT" dirty="0"/>
              <a:t>E’ relativo ai finanziamenti prededucibili in esecuzione di concordato/a.d.r.</a:t>
            </a:r>
          </a:p>
          <a:p>
            <a:pPr algn="just"/>
            <a:r>
              <a:rPr lang="it-IT" dirty="0"/>
              <a:t>Stabilisce la </a:t>
            </a:r>
            <a:r>
              <a:rPr lang="it-IT" dirty="0" err="1"/>
              <a:t>prededucibilità</a:t>
            </a:r>
            <a:r>
              <a:rPr lang="it-IT" dirty="0"/>
              <a:t> dei finanziamenti (anche qui in senso lato, ad es. garanzie: «</a:t>
            </a:r>
            <a:r>
              <a:rPr lang="it-IT" i="1" dirty="0"/>
              <a:t>in qualsiasi forma effettuati</a:t>
            </a:r>
            <a:r>
              <a:rPr lang="it-IT" dirty="0"/>
              <a:t>») a condizione che: a) sia prevista la continuità aziendale; b) il concordato preventivo/gli accordi siano omologati; c) i finanziamenti siano espressamente previsti nel piano.</a:t>
            </a:r>
          </a:p>
          <a:p>
            <a:pPr algn="just"/>
            <a:r>
              <a:rPr lang="it-IT" dirty="0"/>
              <a:t>Il secondo comma stabilisce che in caso di successiva apertura della procedura di liquidazione giudiziale, la </a:t>
            </a:r>
            <a:r>
              <a:rPr lang="it-IT" dirty="0" err="1"/>
              <a:t>prededucibilità</a:t>
            </a:r>
            <a:r>
              <a:rPr lang="it-IT" dirty="0"/>
              <a:t> viene meno ove il piano di concordato/a.d.r. risulti - sulla base di una valutazione da riferirsi al momento del deposito - basato su dati falsi o sull’omissione di informazioni rilevanti o il debitore abbia compiuto atti in frode ai creditori e il curatore provi che i soggetti che hanno erogato i finanziamenti, alla data dell’erogazione, fossero consapevoli di tali circostanze.</a:t>
            </a:r>
          </a:p>
          <a:p>
            <a:pPr algn="just"/>
            <a:endParaRPr lang="it-IT" dirty="0"/>
          </a:p>
          <a:p>
            <a:pPr algn="just"/>
            <a:r>
              <a:rPr lang="it-IT" dirty="0"/>
              <a:t>In linea generale e salvo i possibili abusi di cui sopra, sia per art. 99 che per art. 101 vale comunque il disposto dell’art. 6 c.2 CCII secondo cui «</a:t>
            </a:r>
            <a:r>
              <a:rPr lang="it-IT" i="1" dirty="0"/>
              <a:t>la </a:t>
            </a:r>
            <a:r>
              <a:rPr lang="it-IT" i="1" dirty="0" err="1"/>
              <a:t>prededucibilità</a:t>
            </a:r>
            <a:r>
              <a:rPr lang="it-IT" i="1" dirty="0"/>
              <a:t> permane anche nell’ambito delle successive procedure esecutive o concorsuali</a:t>
            </a:r>
            <a:r>
              <a:rPr lang="it-IT" dirty="0"/>
              <a:t>».</a:t>
            </a:r>
          </a:p>
          <a:p>
            <a:pPr algn="just"/>
            <a:endParaRPr lang="it-IT" dirty="0"/>
          </a:p>
        </p:txBody>
      </p:sp>
    </p:spTree>
    <p:extLst>
      <p:ext uri="{BB962C8B-B14F-4D97-AF65-F5344CB8AC3E}">
        <p14:creationId xmlns:p14="http://schemas.microsoft.com/office/powerpoint/2010/main" val="2509004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07347" y="1417739"/>
            <a:ext cx="9672506" cy="2862322"/>
          </a:xfrm>
          <a:prstGeom prst="rect">
            <a:avLst/>
          </a:prstGeom>
          <a:noFill/>
        </p:spPr>
        <p:txBody>
          <a:bodyPr wrap="square" rtlCol="0">
            <a:spAutoFit/>
          </a:bodyPr>
          <a:lstStyle/>
          <a:p>
            <a:pPr algn="just"/>
            <a:r>
              <a:rPr lang="it-IT" b="1" u="sng" dirty="0"/>
              <a:t>Art. 102</a:t>
            </a:r>
          </a:p>
          <a:p>
            <a:pPr algn="just"/>
            <a:r>
              <a:rPr lang="it-IT" dirty="0"/>
              <a:t>Relativo al finanziamento effettuato dai soci, stabilisce che il beneficio della prededuzione ai sensi degli artt. 99 e 101 si applichi anche qualora i finanziamenti siano effettuati dai soci, con disposizione che deroga quindi espressamente agli artt. 2467 e 2497-</a:t>
            </a:r>
            <a:r>
              <a:rPr lang="it-IT" i="1" dirty="0"/>
              <a:t>quinquies</a:t>
            </a:r>
            <a:r>
              <a:rPr lang="it-IT" dirty="0"/>
              <a:t> C. Civile.</a:t>
            </a:r>
          </a:p>
          <a:p>
            <a:pPr algn="just"/>
            <a:r>
              <a:rPr lang="it-IT" dirty="0"/>
              <a:t>La </a:t>
            </a:r>
            <a:r>
              <a:rPr lang="it-IT" dirty="0" err="1"/>
              <a:t>prededucibilità</a:t>
            </a:r>
            <a:r>
              <a:rPr lang="it-IT" dirty="0"/>
              <a:t> – come già nel 182-</a:t>
            </a:r>
            <a:r>
              <a:rPr lang="it-IT" i="1" dirty="0"/>
              <a:t>quater</a:t>
            </a:r>
            <a:r>
              <a:rPr lang="it-IT" dirty="0"/>
              <a:t>  L.F. - è però accordata solo nel limite dell’80% dell’importo del finanziamento soci, rimanendo ovviamente il 20% residuo sottoposto agli ordinari vincoli di postergazione.</a:t>
            </a:r>
          </a:p>
          <a:p>
            <a:pPr algn="just"/>
            <a:r>
              <a:rPr lang="it-IT" dirty="0"/>
              <a:t>Al fine di favorire l’ingresso di nuovi soci interessati a sostenere il processo di risanamento, il secondo comma stabilisce che qualora la qualifica di socio venga acquisita dal socio finanziatore  in esecuzione del concordato, il limite dell’80% non opera.</a:t>
            </a:r>
          </a:p>
        </p:txBody>
      </p:sp>
    </p:spTree>
    <p:extLst>
      <p:ext uri="{BB962C8B-B14F-4D97-AF65-F5344CB8AC3E}">
        <p14:creationId xmlns:p14="http://schemas.microsoft.com/office/powerpoint/2010/main" val="114879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24125" y="1753299"/>
            <a:ext cx="9672506" cy="2585323"/>
          </a:xfrm>
          <a:prstGeom prst="rect">
            <a:avLst/>
          </a:prstGeom>
          <a:noFill/>
        </p:spPr>
        <p:txBody>
          <a:bodyPr wrap="square" rtlCol="0">
            <a:spAutoFit/>
          </a:bodyPr>
          <a:lstStyle/>
          <a:p>
            <a:pPr algn="just"/>
            <a:r>
              <a:rPr lang="it-IT" b="1" u="sng" dirty="0"/>
              <a:t>Conclusioni</a:t>
            </a:r>
          </a:p>
          <a:p>
            <a:pPr algn="just"/>
            <a:r>
              <a:rPr lang="it-IT" dirty="0"/>
              <a:t>Sebbene ovviamente non sia possibile ancora avere il polso dell’adeguatezza delle norme in questione rispetto agli intenti del legislatore, la sostanziale conferma dell’impianto normativo preesistente, unita alla constatazione della rigidità imposta al sistema bancario in tema di crediti deteriorati dalle norme comunitarie, porta a presumere che l’intento di creare delle condizioni favorevoli all’immissione di finanza funzionale alla ristrutturazione aziendale rimarrà un tentativo di scarso successo. </a:t>
            </a:r>
          </a:p>
          <a:p>
            <a:pPr algn="just"/>
            <a:r>
              <a:rPr lang="it-IT" dirty="0"/>
              <a:t>Probabilmente più frequente sarà nella prassi l’ipotesi di finanziamenti effettuati dai soci, evidentemente più interessati a sostenere la procedura.</a:t>
            </a:r>
          </a:p>
          <a:p>
            <a:pPr algn="just"/>
            <a:endParaRPr lang="it-IT" dirty="0"/>
          </a:p>
        </p:txBody>
      </p:sp>
    </p:spTree>
    <p:extLst>
      <p:ext uri="{BB962C8B-B14F-4D97-AF65-F5344CB8AC3E}">
        <p14:creationId xmlns:p14="http://schemas.microsoft.com/office/powerpoint/2010/main" val="346283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098958" y="1325461"/>
            <a:ext cx="9706062" cy="2879100"/>
          </a:xfrm>
          <a:prstGeom prst="rect">
            <a:avLst/>
          </a:prstGeom>
          <a:noFill/>
        </p:spPr>
        <p:txBody>
          <a:bodyPr wrap="square" rtlCol="0">
            <a:spAutoFit/>
          </a:bodyPr>
          <a:lstStyle/>
          <a:p>
            <a:pPr algn="just"/>
            <a:r>
              <a:rPr lang="it-IT" dirty="0"/>
              <a:t>L’argomento affidatomi trova il proprio riferimento normativo negli articoli </a:t>
            </a:r>
            <a:r>
              <a:rPr lang="it-IT" u="sng" dirty="0"/>
              <a:t>98, 99, 101 e 102 </a:t>
            </a:r>
            <a:r>
              <a:rPr lang="it-IT" dirty="0"/>
              <a:t>C.C.I.I.</a:t>
            </a:r>
          </a:p>
          <a:p>
            <a:pPr algn="just"/>
            <a:r>
              <a:rPr lang="it-IT" b="1" dirty="0"/>
              <a:t>99</a:t>
            </a:r>
            <a:r>
              <a:rPr lang="it-IT" dirty="0"/>
              <a:t>: finanziamenti prededucibili autorizzati prima dell’omologazione del concordato/a.d.r.</a:t>
            </a:r>
          </a:p>
          <a:p>
            <a:pPr algn="just"/>
            <a:r>
              <a:rPr lang="it-IT" b="1" dirty="0"/>
              <a:t>101</a:t>
            </a:r>
            <a:r>
              <a:rPr lang="it-IT" dirty="0"/>
              <a:t>: finanziamenti prededucibili in esecuzione di concordato/a.d.r.</a:t>
            </a:r>
          </a:p>
          <a:p>
            <a:pPr algn="just"/>
            <a:r>
              <a:rPr lang="it-IT" b="1" dirty="0"/>
              <a:t>102</a:t>
            </a:r>
            <a:r>
              <a:rPr lang="it-IT" dirty="0"/>
              <a:t>: finanziamenti prededucibili dei soci</a:t>
            </a:r>
          </a:p>
          <a:p>
            <a:pPr algn="just"/>
            <a:endParaRPr lang="it-IT" dirty="0"/>
          </a:p>
          <a:p>
            <a:pPr algn="just"/>
            <a:r>
              <a:rPr lang="it-IT" dirty="0"/>
              <a:t>Volendo fare un raccordo tra norme «vecchie» e «nuove»:</a:t>
            </a:r>
          </a:p>
          <a:p>
            <a:pPr algn="just"/>
            <a:endParaRPr lang="it-IT" dirty="0"/>
          </a:p>
          <a:p>
            <a:pPr algn="just"/>
            <a:r>
              <a:rPr lang="it-IT" dirty="0"/>
              <a:t>                          L. Fallimentare                                                   C.C.I.I.</a:t>
            </a:r>
          </a:p>
          <a:p>
            <a:pPr algn="just"/>
            <a:endParaRPr lang="it-IT" dirty="0"/>
          </a:p>
          <a:p>
            <a:pPr algn="just"/>
            <a:endParaRPr lang="it-IT" dirty="0"/>
          </a:p>
        </p:txBody>
      </p:sp>
      <p:pic>
        <p:nvPicPr>
          <p:cNvPr id="6" name="Immagine 5">
            <a:extLst>
              <a:ext uri="{FF2B5EF4-FFF2-40B4-BE49-F238E27FC236}">
                <a16:creationId xmlns:a16="http://schemas.microsoft.com/office/drawing/2014/main" id="{469EA897-CE08-75CD-437F-70DDE1BD7051}"/>
              </a:ext>
            </a:extLst>
          </p:cNvPr>
          <p:cNvPicPr>
            <a:picLocks noChangeAspect="1"/>
          </p:cNvPicPr>
          <p:nvPr/>
        </p:nvPicPr>
        <p:blipFill>
          <a:blip r:embed="rId4"/>
          <a:stretch>
            <a:fillRect/>
          </a:stretch>
        </p:blipFill>
        <p:spPr>
          <a:xfrm>
            <a:off x="1618114" y="3543715"/>
            <a:ext cx="8667750" cy="2047875"/>
          </a:xfrm>
          <a:prstGeom prst="rect">
            <a:avLst/>
          </a:prstGeom>
        </p:spPr>
      </p:pic>
    </p:spTree>
    <p:extLst>
      <p:ext uri="{BB962C8B-B14F-4D97-AF65-F5344CB8AC3E}">
        <p14:creationId xmlns:p14="http://schemas.microsoft.com/office/powerpoint/2010/main" val="599427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07347" y="1442906"/>
            <a:ext cx="9672506" cy="4247317"/>
          </a:xfrm>
          <a:prstGeom prst="rect">
            <a:avLst/>
          </a:prstGeom>
          <a:noFill/>
        </p:spPr>
        <p:txBody>
          <a:bodyPr wrap="square" rtlCol="0">
            <a:spAutoFit/>
          </a:bodyPr>
          <a:lstStyle/>
          <a:p>
            <a:pPr algn="just"/>
            <a:r>
              <a:rPr lang="it-IT" dirty="0"/>
              <a:t>Con i decreti delegati attuativi della L. 155/2017 si invitava il governo a prevedere «</a:t>
            </a:r>
            <a:r>
              <a:rPr lang="it-IT" i="1" dirty="0"/>
              <a:t>il riordino e la semplificazione delle varie tipologie di finanziamento alle imprese in crisi, riconoscendo stabilità alla prededuzione dei finanziamenti autorizzati dal giudice</a:t>
            </a:r>
            <a:r>
              <a:rPr lang="it-IT" dirty="0"/>
              <a:t>” (articolo 6, comma 1, lettera o) nonché a «</a:t>
            </a:r>
            <a:r>
              <a:rPr lang="it-IT" i="1" dirty="0"/>
              <a:t>riformulare le disposizioni che hanno originato contrasti interpretativi</a:t>
            </a:r>
            <a:r>
              <a:rPr lang="it-IT" dirty="0"/>
              <a:t>» (articolo 2, comma 1, lettera m).</a:t>
            </a:r>
          </a:p>
          <a:p>
            <a:pPr algn="just"/>
            <a:r>
              <a:rPr lang="it-IT" dirty="0"/>
              <a:t>Oltre alla norma generale dell’art. 111 L. F. infatti si sono stratificati negli anni sul tema della prededuzione vari interventi normativi: art. 161 c.7, 167, 182-</a:t>
            </a:r>
            <a:r>
              <a:rPr lang="it-IT" i="1" dirty="0"/>
              <a:t>quater</a:t>
            </a:r>
            <a:r>
              <a:rPr lang="it-IT" dirty="0"/>
              <a:t> e 182-</a:t>
            </a:r>
            <a:r>
              <a:rPr lang="it-IT" i="1" dirty="0"/>
              <a:t>quinquies</a:t>
            </a:r>
            <a:r>
              <a:rPr lang="it-IT" dirty="0"/>
              <a:t>, 186-</a:t>
            </a:r>
            <a:r>
              <a:rPr lang="it-IT" i="1" dirty="0"/>
              <a:t>bis</a:t>
            </a:r>
            <a:r>
              <a:rPr lang="it-IT" dirty="0"/>
              <a:t> c. 3 L.F.</a:t>
            </a:r>
          </a:p>
          <a:p>
            <a:pPr algn="just"/>
            <a:r>
              <a:rPr lang="it-IT" dirty="0"/>
              <a:t>Ciò in quanto anche il legislatore è divenuto via via più consapevole dell’importanza e strategicità dei finanziamenti anche nei processi di ristrutturazione aziendale e addirittura quando il fine perseguito è quello liquidatorio (ad. es. impresa edile per immobili da ultimare), a partire circa dal 2010 con l’introduzione del 182-</a:t>
            </a:r>
            <a:r>
              <a:rPr lang="it-IT" i="1" dirty="0"/>
              <a:t>quater</a:t>
            </a:r>
            <a:r>
              <a:rPr lang="it-IT" dirty="0"/>
              <a:t> ad opera del DL 78/2010 poi modificato dal DL 83/2012, che ha previsto la </a:t>
            </a:r>
            <a:r>
              <a:rPr lang="it-IT" dirty="0" err="1"/>
              <a:t>prededucibilità</a:t>
            </a:r>
            <a:r>
              <a:rPr lang="it-IT" dirty="0"/>
              <a:t> dei crediti derivanti da finanziamento nel concordato e negli accordi, anche se molto </a:t>
            </a:r>
            <a:r>
              <a:rPr lang="it-IT" i="1" dirty="0"/>
              <a:t>timidamente </a:t>
            </a:r>
            <a:r>
              <a:rPr lang="it-IT" dirty="0"/>
              <a:t>(crediti da finanziamenti, per esempio, nella norma del 2010 erano considerati prededucibili soltanto se effettuati dalle “banche e dagli intermediari finanziari iscritti negli elenchi di cui agli articoli 106 e 107 del decreto legislativo 1° settembre 1993, n. 385”).</a:t>
            </a:r>
          </a:p>
        </p:txBody>
      </p:sp>
    </p:spTree>
    <p:extLst>
      <p:ext uri="{BB962C8B-B14F-4D97-AF65-F5344CB8AC3E}">
        <p14:creationId xmlns:p14="http://schemas.microsoft.com/office/powerpoint/2010/main" val="3639358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259747" y="2030136"/>
            <a:ext cx="9672506" cy="2308324"/>
          </a:xfrm>
          <a:prstGeom prst="rect">
            <a:avLst/>
          </a:prstGeom>
          <a:noFill/>
        </p:spPr>
        <p:txBody>
          <a:bodyPr wrap="square" rtlCol="0">
            <a:spAutoFit/>
          </a:bodyPr>
          <a:lstStyle/>
          <a:p>
            <a:pPr algn="just"/>
            <a:r>
              <a:rPr lang="it-IT" dirty="0"/>
              <a:t>In precedenza, infatti, i crediti sorti nel concordato preventivo erano raramente ritenuti prededucibili:</a:t>
            </a:r>
          </a:p>
          <a:p>
            <a:pPr algn="just"/>
            <a:r>
              <a:rPr lang="it-IT" dirty="0"/>
              <a:t>in questo contesto trovare un finanziatore disposto a scommettere per sostenere l’impresa in crisi era una missione impossibile.</a:t>
            </a:r>
          </a:p>
          <a:p>
            <a:pPr algn="just"/>
            <a:endParaRPr lang="it-IT" dirty="0"/>
          </a:p>
          <a:p>
            <a:pPr algn="just"/>
            <a:r>
              <a:rPr lang="it-IT" dirty="0"/>
              <a:t>Solo con l’evoluzione della giurisprudenza è andata gradualmente affermandosi la legittimità della prededuzione delle spese sorte per la gestione dell’impresa in concordato; negli anni poi si è assistito all’introduzione delle altre norme citate, come l’art. 182-</a:t>
            </a:r>
            <a:r>
              <a:rPr lang="it-IT" i="1" dirty="0"/>
              <a:t>quinquies</a:t>
            </a:r>
            <a:r>
              <a:rPr lang="it-IT" dirty="0"/>
              <a:t>, da cui di fatto deriva l’art. 99 C.C.I.I.</a:t>
            </a:r>
          </a:p>
        </p:txBody>
      </p:sp>
    </p:spTree>
    <p:extLst>
      <p:ext uri="{BB962C8B-B14F-4D97-AF65-F5344CB8AC3E}">
        <p14:creationId xmlns:p14="http://schemas.microsoft.com/office/powerpoint/2010/main" val="73934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07346" y="1208015"/>
            <a:ext cx="9815119" cy="5355312"/>
          </a:xfrm>
          <a:prstGeom prst="rect">
            <a:avLst/>
          </a:prstGeom>
          <a:noFill/>
        </p:spPr>
        <p:txBody>
          <a:bodyPr wrap="square" rtlCol="0">
            <a:spAutoFit/>
          </a:bodyPr>
          <a:lstStyle/>
          <a:p>
            <a:pPr algn="just"/>
            <a:r>
              <a:rPr lang="it-IT" b="1" u="sng" dirty="0"/>
              <a:t>ART. 98 C.C.I.I.</a:t>
            </a:r>
          </a:p>
          <a:p>
            <a:pPr algn="just"/>
            <a:r>
              <a:rPr lang="it-IT" dirty="0"/>
              <a:t>È la norma generale in tema di prededuzione nel concordato preventivo, non ha subito interventi successivamente alla formulazione originaria del d. lgs. 14/2019; prevede che i crediti prededucibili sono soddisfatti durante la procedura alla scadenza prevista dalla legge o dal contratto. </a:t>
            </a:r>
          </a:p>
          <a:p>
            <a:pPr algn="just"/>
            <a:r>
              <a:rPr lang="it-IT" dirty="0"/>
              <a:t>La norma si raccorda idealmente all’art. 46 c. 4 che riconosce natura prededucibile ai crediti di terzi sorti per effetto degli atti legalmente compiuti dal debitore in corso di procedura.</a:t>
            </a:r>
          </a:p>
          <a:p>
            <a:pPr algn="just"/>
            <a:endParaRPr lang="it-IT" dirty="0"/>
          </a:p>
          <a:p>
            <a:pPr algn="just"/>
            <a:r>
              <a:rPr lang="it-IT" b="1" u="sng" dirty="0"/>
              <a:t>ART. 99 C.C.I.I.</a:t>
            </a:r>
          </a:p>
          <a:p>
            <a:pPr algn="just"/>
            <a:r>
              <a:rPr lang="it-IT" dirty="0"/>
              <a:t>L'articolo tratta il tema dei </a:t>
            </a:r>
            <a:r>
              <a:rPr lang="it-IT" i="1" dirty="0"/>
              <a:t>finanziamenti prededucibili autorizzati </a:t>
            </a:r>
            <a:r>
              <a:rPr lang="it-IT" i="1" u="sng" dirty="0"/>
              <a:t>prima</a:t>
            </a:r>
            <a:r>
              <a:rPr lang="it-IT" i="1" dirty="0"/>
              <a:t> dell'omologazione del concordato preventivo o degli accordi di ristrutturazione dei debiti</a:t>
            </a:r>
            <a:r>
              <a:rPr lang="it-IT" dirty="0"/>
              <a:t>. Prevede che il debitore, anche con la domanda di accesso agli strumenti di regolazione della crisi ex art. 40 o anche con la domanda con riserva ex art. 44 nei casi di accordi di ristrutturazione, a.d.r. agevolati e a.d.r. ad efficacia estesa e nel caso del concordato preventivo allorché sia prevista la continuazione dell'attività aziendale, anche se unicamente in funzione della liquidazione possa chiedere al Tribunale di essere autorizzato anche prima del deposito della documentazione a corredo della domanda a contrarre finanziamenti o ad acquisire garanzie prededucibili funzionali all'esercizio dell’attività aziendale sino all'omologa del concordato preventivo o degli a.d.r. ovvero funzionali all'apertura e allo svolgimento di queste procedure e in ogni caso funzionali alla miglior soddisfazione dei creditori.                                                                        (segue…)</a:t>
            </a:r>
          </a:p>
          <a:p>
            <a:pPr algn="just"/>
            <a:endParaRPr lang="it-IT" dirty="0"/>
          </a:p>
        </p:txBody>
      </p:sp>
    </p:spTree>
    <p:extLst>
      <p:ext uri="{BB962C8B-B14F-4D97-AF65-F5344CB8AC3E}">
        <p14:creationId xmlns:p14="http://schemas.microsoft.com/office/powerpoint/2010/main" val="2834191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40903" y="1442906"/>
            <a:ext cx="9672506" cy="5078313"/>
          </a:xfrm>
          <a:prstGeom prst="rect">
            <a:avLst/>
          </a:prstGeom>
          <a:noFill/>
        </p:spPr>
        <p:txBody>
          <a:bodyPr wrap="square" rtlCol="0">
            <a:spAutoFit/>
          </a:bodyPr>
          <a:lstStyle/>
          <a:p>
            <a:pPr algn="just"/>
            <a:r>
              <a:rPr lang="it-IT" b="1" u="sng" dirty="0"/>
              <a:t>ART. 99 C.C.I.I.</a:t>
            </a:r>
          </a:p>
          <a:p>
            <a:pPr algn="just"/>
            <a:r>
              <a:rPr lang="it-IT" dirty="0"/>
              <a:t>Significativo l’inciso «</a:t>
            </a:r>
            <a:r>
              <a:rPr lang="it-IT" i="1" dirty="0"/>
              <a:t>anche se unicamente in funzione della liquidazione</a:t>
            </a:r>
            <a:r>
              <a:rPr lang="it-IT" dirty="0"/>
              <a:t>», perché anche senza voler dare conto del passato dibattito circa l’applicabilità della disposizione analoga nel 182-</a:t>
            </a:r>
            <a:r>
              <a:rPr lang="it-IT" i="1" dirty="0"/>
              <a:t>quinquies</a:t>
            </a:r>
            <a:r>
              <a:rPr lang="it-IT" dirty="0"/>
              <a:t> al solo concordato in continuità piuttosto che anche nel c. liquidatorio, adesso si stabilisce la possibilità per il debitore di richiedere autorizzazione a contrarre finanziamenti anche quando è prevista la “</a:t>
            </a:r>
            <a:r>
              <a:rPr lang="it-IT" i="1" dirty="0"/>
              <a:t>continuazione dell’attività aziendale, anche se unicamente in funzione della liquidazione</a:t>
            </a:r>
            <a:r>
              <a:rPr lang="it-IT" dirty="0"/>
              <a:t>” così da favorire, nel c. liquidatorio, la prosecuzione pur temporanea dell’attività ai fini della conservazione del valore dei beni oggetto della liquidazione, funzionale alla migliore soddisfazione del ceto creditorio.</a:t>
            </a:r>
          </a:p>
          <a:p>
            <a:pPr algn="just"/>
            <a:endParaRPr lang="it-IT" dirty="0"/>
          </a:p>
          <a:p>
            <a:pPr algn="just"/>
            <a:r>
              <a:rPr lang="it-IT" dirty="0"/>
              <a:t>Parlando di finanziamenti la legge prescinde dalla forma tecnica («</a:t>
            </a:r>
            <a:r>
              <a:rPr lang="it-IT" i="1" dirty="0"/>
              <a:t>in qualsiasi forma</a:t>
            </a:r>
            <a:r>
              <a:rPr lang="it-IT" dirty="0"/>
              <a:t>») e assimila agli stessi l'emissione di garanzie funzionali all'esercizio dell'impresa sino all'omologazione degli accordi/del concordato o anche successivamente.</a:t>
            </a:r>
          </a:p>
          <a:p>
            <a:pPr algn="just"/>
            <a:r>
              <a:rPr lang="it-IT" dirty="0"/>
              <a:t>La prededuzione spetta anche ai finanziamenti erogati in funzione della presentazione della domanda di ammissione alla procedura di concordato o della domanda di omologazione degli accordi, quando detti finanziamenti siano previsti nel piano e la prededuzione sia espressamente disposta nel provvedimento con cui il tribunale accoglie la domanda di concordato o omologa l’a.d.r. (comma 5).              </a:t>
            </a:r>
          </a:p>
          <a:p>
            <a:pPr algn="just"/>
            <a:r>
              <a:rPr lang="it-IT" dirty="0"/>
              <a:t>                                                                                                                                                                     (segue…)</a:t>
            </a:r>
          </a:p>
          <a:p>
            <a:pPr algn="just"/>
            <a:endParaRPr lang="it-IT" dirty="0"/>
          </a:p>
        </p:txBody>
      </p:sp>
    </p:spTree>
    <p:extLst>
      <p:ext uri="{BB962C8B-B14F-4D97-AF65-F5344CB8AC3E}">
        <p14:creationId xmlns:p14="http://schemas.microsoft.com/office/powerpoint/2010/main" val="1920623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082180" y="1468073"/>
            <a:ext cx="9672506" cy="3693319"/>
          </a:xfrm>
          <a:prstGeom prst="rect">
            <a:avLst/>
          </a:prstGeom>
          <a:noFill/>
        </p:spPr>
        <p:txBody>
          <a:bodyPr wrap="square" rtlCol="0">
            <a:spAutoFit/>
          </a:bodyPr>
          <a:lstStyle/>
          <a:p>
            <a:pPr algn="just"/>
            <a:r>
              <a:rPr lang="it-IT" b="1" u="sng" dirty="0"/>
              <a:t>ART. 99 C.C.I.I.</a:t>
            </a:r>
          </a:p>
          <a:p>
            <a:pPr algn="just"/>
            <a:r>
              <a:rPr lang="it-IT" dirty="0"/>
              <a:t>Il secondo comma precisa alcuni aspetti che devono essere definiti; in particolare, la richiesta deve specificare: 1) la destinazione dei finanziamenti; 2) che il debitore non sarebbe diversamente in grado di reperirli; 3) che la loro assenza determinerebbe «</a:t>
            </a:r>
            <a:r>
              <a:rPr lang="it-IT" i="1" dirty="0"/>
              <a:t>grave pregiudizio</a:t>
            </a:r>
            <a:r>
              <a:rPr lang="it-IT" dirty="0"/>
              <a:t>» per l’attività aziendale o per il prosieguo della procedura. </a:t>
            </a:r>
          </a:p>
          <a:p>
            <a:pPr algn="just"/>
            <a:r>
              <a:rPr lang="it-IT" dirty="0"/>
              <a:t>Tranne nel caso in cui il tribunale non ravvisi l’urgenza di provvedere per evitare un danno grave e irreparabile all’attività aziendale, la richiesta di autorizzazione deve essere accompagnata dall’</a:t>
            </a:r>
            <a:r>
              <a:rPr lang="it-IT" u="sng" dirty="0"/>
              <a:t>attestazione di un professionista indipendente</a:t>
            </a:r>
            <a:r>
              <a:rPr lang="it-IT" dirty="0"/>
              <a:t> (art. 2 lett. o) che attesti la ricorrenza dei requisiti di legge nonché che i finanziamenti sono funzionali alla migliore soddisfazione dei creditori.</a:t>
            </a:r>
          </a:p>
          <a:p>
            <a:pPr algn="just"/>
            <a:endParaRPr lang="it-IT" dirty="0"/>
          </a:p>
          <a:p>
            <a:pPr algn="just"/>
            <a:r>
              <a:rPr lang="it-IT" dirty="0"/>
              <a:t>Il tribunale sentito il commissario giudiziale e se lo ritiene i principali creditori, decide con decreto entro dieci giorni dal deposito dell’istanza. (c. 3)</a:t>
            </a:r>
          </a:p>
          <a:p>
            <a:pPr algn="just"/>
            <a:r>
              <a:rPr lang="it-IT" dirty="0"/>
              <a:t>                                                                                                                                                                     (segue…)</a:t>
            </a:r>
          </a:p>
        </p:txBody>
      </p:sp>
    </p:spTree>
    <p:extLst>
      <p:ext uri="{BB962C8B-B14F-4D97-AF65-F5344CB8AC3E}">
        <p14:creationId xmlns:p14="http://schemas.microsoft.com/office/powerpoint/2010/main" val="2376498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082180" y="1468073"/>
            <a:ext cx="9672506" cy="3139321"/>
          </a:xfrm>
          <a:prstGeom prst="rect">
            <a:avLst/>
          </a:prstGeom>
          <a:noFill/>
        </p:spPr>
        <p:txBody>
          <a:bodyPr wrap="square" rtlCol="0">
            <a:spAutoFit/>
          </a:bodyPr>
          <a:lstStyle/>
          <a:p>
            <a:pPr algn="just"/>
            <a:r>
              <a:rPr lang="it-IT" b="1" u="sng" dirty="0"/>
              <a:t>ART. 99 C.C.I.I.</a:t>
            </a:r>
          </a:p>
          <a:p>
            <a:pPr algn="just"/>
            <a:r>
              <a:rPr lang="it-IT" dirty="0"/>
              <a:t>La dottrina relativa alla disposizione (simile) del 182-</a:t>
            </a:r>
            <a:r>
              <a:rPr lang="it-IT" i="1" dirty="0"/>
              <a:t>quinquies</a:t>
            </a:r>
            <a:r>
              <a:rPr lang="it-IT" dirty="0"/>
              <a:t> L.F. ha stabilito l’opportunità che l’istanza e la correlata attestazione indichino: entità del finanziamento o almeno la misura minima e massima; la natura giuridica dell’operazione (contratto bancario, finanziamento, emissione di titoli di debito); profili essenziali del rimborso quali tempistiche e tassi; eventuali garanzie; utilizzo delle somme ottenute.</a:t>
            </a:r>
          </a:p>
          <a:p>
            <a:pPr algn="just"/>
            <a:r>
              <a:rPr lang="it-IT" dirty="0"/>
              <a:t>L’istanza ove formulata in atto diverso dalla domanda principale non dovrebbe essere soggetta né a regime di pubblicità presso Registro imprese né ad obbligo di comunicazione ai creditori (Tribunale di Milano, sez. 2, verbale 18/12/2012).</a:t>
            </a:r>
          </a:p>
          <a:p>
            <a:pPr algn="just"/>
            <a:r>
              <a:rPr lang="it-IT" dirty="0"/>
              <a:t>                                                                                                                                                            </a:t>
            </a:r>
          </a:p>
          <a:p>
            <a:pPr algn="just"/>
            <a:r>
              <a:rPr lang="it-IT" dirty="0"/>
              <a:t>                                                                                                                                                                     (segue…)</a:t>
            </a:r>
          </a:p>
        </p:txBody>
      </p:sp>
    </p:spTree>
    <p:extLst>
      <p:ext uri="{BB962C8B-B14F-4D97-AF65-F5344CB8AC3E}">
        <p14:creationId xmlns:p14="http://schemas.microsoft.com/office/powerpoint/2010/main" val="126271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5F15231-D354-93D1-8A7B-1FB9B355966F}"/>
              </a:ext>
            </a:extLst>
          </p:cNvPr>
          <p:cNvPicPr>
            <a:picLocks noChangeAspect="1"/>
          </p:cNvPicPr>
          <p:nvPr/>
        </p:nvPicPr>
        <p:blipFill>
          <a:blip r:embed="rId2"/>
          <a:stretch>
            <a:fillRect/>
          </a:stretch>
        </p:blipFill>
        <p:spPr>
          <a:xfrm>
            <a:off x="358585" y="274608"/>
            <a:ext cx="1126267" cy="586928"/>
          </a:xfrm>
          <a:prstGeom prst="rect">
            <a:avLst/>
          </a:prstGeom>
        </p:spPr>
      </p:pic>
      <p:pic>
        <p:nvPicPr>
          <p:cNvPr id="5" name="Immagine 4">
            <a:extLst>
              <a:ext uri="{FF2B5EF4-FFF2-40B4-BE49-F238E27FC236}">
                <a16:creationId xmlns:a16="http://schemas.microsoft.com/office/drawing/2014/main" id="{F26FB6B6-39BE-4CEE-6223-FF4B2E195B15}"/>
              </a:ext>
            </a:extLst>
          </p:cNvPr>
          <p:cNvPicPr>
            <a:picLocks noChangeAspect="1"/>
          </p:cNvPicPr>
          <p:nvPr/>
        </p:nvPicPr>
        <p:blipFill>
          <a:blip r:embed="rId3"/>
          <a:stretch>
            <a:fillRect/>
          </a:stretch>
        </p:blipFill>
        <p:spPr>
          <a:xfrm>
            <a:off x="1486207" y="302527"/>
            <a:ext cx="2121060" cy="548212"/>
          </a:xfrm>
          <a:prstGeom prst="rect">
            <a:avLst/>
          </a:prstGeom>
        </p:spPr>
      </p:pic>
      <p:sp>
        <p:nvSpPr>
          <p:cNvPr id="2" name="CasellaDiTesto 1">
            <a:extLst>
              <a:ext uri="{FF2B5EF4-FFF2-40B4-BE49-F238E27FC236}">
                <a16:creationId xmlns:a16="http://schemas.microsoft.com/office/drawing/2014/main" id="{AEB0A8CF-53EE-4E2E-BEB1-8EE92B90EB28}"/>
              </a:ext>
            </a:extLst>
          </p:cNvPr>
          <p:cNvSpPr txBox="1"/>
          <p:nvPr/>
        </p:nvSpPr>
        <p:spPr>
          <a:xfrm>
            <a:off x="1107347" y="1442906"/>
            <a:ext cx="9672506" cy="3139321"/>
          </a:xfrm>
          <a:prstGeom prst="rect">
            <a:avLst/>
          </a:prstGeom>
          <a:noFill/>
        </p:spPr>
        <p:txBody>
          <a:bodyPr wrap="square" rtlCol="0">
            <a:spAutoFit/>
          </a:bodyPr>
          <a:lstStyle/>
          <a:p>
            <a:pPr algn="just"/>
            <a:r>
              <a:rPr lang="it-IT" b="1" u="sng" dirty="0"/>
              <a:t>ART. 99 C.C.I.I.</a:t>
            </a:r>
          </a:p>
          <a:p>
            <a:pPr algn="just"/>
            <a:r>
              <a:rPr lang="it-IT" dirty="0"/>
              <a:t>Infine col sesto comma il legislatore si cautela da possibili </a:t>
            </a:r>
            <a:r>
              <a:rPr lang="it-IT" u="sng" dirty="0"/>
              <a:t>abusi</a:t>
            </a:r>
            <a:r>
              <a:rPr lang="it-IT" dirty="0"/>
              <a:t> della norma, anche in considerazione del procedimento snello e necessariamente sommario previsto dalla stessa. </a:t>
            </a:r>
          </a:p>
          <a:p>
            <a:pPr algn="just"/>
            <a:endParaRPr lang="it-IT" dirty="0"/>
          </a:p>
          <a:p>
            <a:pPr algn="just"/>
            <a:r>
              <a:rPr lang="it-IT" dirty="0"/>
              <a:t>Viene pertanto previsto che i crediti da finanziamento siano privati della natura prededucibile quando:</a:t>
            </a:r>
          </a:p>
          <a:p>
            <a:pPr marL="342900" indent="-342900" algn="just">
              <a:buAutoNum type="alphaLcParenR"/>
            </a:pPr>
            <a:r>
              <a:rPr lang="it-IT" dirty="0"/>
              <a:t>il ricorso o l’attestazione contengono dati falsi ovvero omettono informazioni rilevanti o comunque quando il debitore ha commesso altri atti in frode ai creditori per ottenere l’autorizzazione; </a:t>
            </a:r>
          </a:p>
          <a:p>
            <a:pPr marL="342900" indent="-342900" algn="just">
              <a:buAutoNum type="alphaLcParenR"/>
            </a:pPr>
            <a:r>
              <a:rPr lang="it-IT" dirty="0"/>
              <a:t>il curatore dimostra che i soggetti che hanno erogato i finanziamenti, alla data dell’erogazione, conoscevano i comportamenti fraudolenti del debitore.</a:t>
            </a:r>
          </a:p>
        </p:txBody>
      </p:sp>
    </p:spTree>
    <p:extLst>
      <p:ext uri="{BB962C8B-B14F-4D97-AF65-F5344CB8AC3E}">
        <p14:creationId xmlns:p14="http://schemas.microsoft.com/office/powerpoint/2010/main" val="2523256223"/>
      </p:ext>
    </p:extLst>
  </p:cSld>
  <p:clrMapOvr>
    <a:masterClrMapping/>
  </p:clrMapOvr>
</p:sld>
</file>

<file path=ppt/theme/theme1.xml><?xml version="1.0" encoding="utf-8"?>
<a:theme xmlns:a="http://schemas.openxmlformats.org/drawingml/2006/main" name="Retrospettivo">
  <a:themeElements>
    <a:clrScheme name="Personalizzato 13">
      <a:dk1>
        <a:srgbClr val="000000"/>
      </a:dk1>
      <a:lt1>
        <a:sysClr val="window" lastClr="FFFFFF"/>
      </a:lt1>
      <a:dk2>
        <a:srgbClr val="637052"/>
      </a:dk2>
      <a:lt2>
        <a:srgbClr val="CCDDEA"/>
      </a:lt2>
      <a:accent1>
        <a:srgbClr val="002060"/>
      </a:accent1>
      <a:accent2>
        <a:srgbClr val="7A0000"/>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1380</TotalTime>
  <Words>1764</Words>
  <Application>Microsoft Office PowerPoint</Application>
  <PresentationFormat>Widescreen</PresentationFormat>
  <Paragraphs>60</Paragraphs>
  <Slides>12</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12</vt:i4>
      </vt:variant>
    </vt:vector>
  </HeadingPairs>
  <TitlesOfParts>
    <vt:vector size="15" baseType="lpstr">
      <vt:lpstr>Calibri</vt:lpstr>
      <vt:lpstr>Calibri Light</vt:lpstr>
      <vt:lpstr>Retrospettivo</vt:lpstr>
      <vt:lpstr>La finanza nel concordato preventivo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dc:title>
  <dc:creator>Simone Giannecchini</dc:creator>
  <cp:lastModifiedBy>Federico Giotti</cp:lastModifiedBy>
  <cp:revision>61</cp:revision>
  <dcterms:created xsi:type="dcterms:W3CDTF">2023-01-27T13:22:23Z</dcterms:created>
  <dcterms:modified xsi:type="dcterms:W3CDTF">2023-02-16T16:29:14Z</dcterms:modified>
</cp:coreProperties>
</file>