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79" r:id="rId4"/>
    <p:sldId id="260" r:id="rId5"/>
    <p:sldId id="259" r:id="rId6"/>
    <p:sldId id="261" r:id="rId7"/>
    <p:sldId id="277" r:id="rId8"/>
    <p:sldId id="278" r:id="rId9"/>
    <p:sldId id="280" r:id="rId10"/>
    <p:sldId id="281" r:id="rId11"/>
    <p:sldId id="282" r:id="rId12"/>
    <p:sldId id="283" r:id="rId13"/>
    <p:sldId id="284" r:id="rId14"/>
    <p:sldId id="285" r:id="rId15"/>
    <p:sldId id="286" r:id="rId16"/>
    <p:sldId id="287" r:id="rId17"/>
    <p:sldId id="288" r:id="rId18"/>
    <p:sldId id="26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Canovetti" initials="LC" lastIdx="1" clrIdx="0">
    <p:extLst>
      <p:ext uri="{19B8F6BF-5375-455C-9EA6-DF929625EA0E}">
        <p15:presenceInfo xmlns:p15="http://schemas.microsoft.com/office/powerpoint/2012/main" userId="35668fd81050fbf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9" d="100"/>
          <a:sy n="69"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D7DB3964-098E-43E2-BEF0-7B98425DEFEC}" type="datetimeFigureOut">
              <a:rPr lang="it-IT" smtClean="0"/>
              <a:t>15/02/2023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454BCA-C7AC-49D2-BA65-6E76CAF5A08D}" type="slidenum">
              <a:rPr lang="it-IT" smtClean="0"/>
              <a:t>‹N›</a:t>
            </a:fld>
            <a:endParaRPr lang="it-I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6377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7DB3964-098E-43E2-BEF0-7B98425DEFEC}" type="datetimeFigureOut">
              <a:rPr lang="it-IT" smtClean="0"/>
              <a:t>15/02/2023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454BCA-C7AC-49D2-BA65-6E76CAF5A08D}" type="slidenum">
              <a:rPr lang="it-IT" smtClean="0"/>
              <a:t>‹N›</a:t>
            </a:fld>
            <a:endParaRPr lang="it-IT"/>
          </a:p>
        </p:txBody>
      </p:sp>
    </p:spTree>
    <p:extLst>
      <p:ext uri="{BB962C8B-B14F-4D97-AF65-F5344CB8AC3E}">
        <p14:creationId xmlns:p14="http://schemas.microsoft.com/office/powerpoint/2010/main" val="2344033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7DB3964-098E-43E2-BEF0-7B98425DEFEC}" type="datetimeFigureOut">
              <a:rPr lang="it-IT" smtClean="0"/>
              <a:t>15/02/2023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454BCA-C7AC-49D2-BA65-6E76CAF5A08D}" type="slidenum">
              <a:rPr lang="it-IT" smtClean="0"/>
              <a:t>‹N›</a:t>
            </a:fld>
            <a:endParaRPr lang="it-IT"/>
          </a:p>
        </p:txBody>
      </p:sp>
    </p:spTree>
    <p:extLst>
      <p:ext uri="{BB962C8B-B14F-4D97-AF65-F5344CB8AC3E}">
        <p14:creationId xmlns:p14="http://schemas.microsoft.com/office/powerpoint/2010/main" val="3154218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7DB3964-098E-43E2-BEF0-7B98425DEFEC}" type="datetimeFigureOut">
              <a:rPr lang="it-IT" smtClean="0"/>
              <a:t>15/02/2023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454BCA-C7AC-49D2-BA65-6E76CAF5A08D}" type="slidenum">
              <a:rPr lang="it-IT" smtClean="0"/>
              <a:t>‹N›</a:t>
            </a:fld>
            <a:endParaRPr lang="it-IT"/>
          </a:p>
        </p:txBody>
      </p:sp>
    </p:spTree>
    <p:extLst>
      <p:ext uri="{BB962C8B-B14F-4D97-AF65-F5344CB8AC3E}">
        <p14:creationId xmlns:p14="http://schemas.microsoft.com/office/powerpoint/2010/main" val="621958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7DB3964-098E-43E2-BEF0-7B98425DEFEC}" type="datetimeFigureOut">
              <a:rPr lang="it-IT" smtClean="0"/>
              <a:t>15/02/2023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454BCA-C7AC-49D2-BA65-6E76CAF5A08D}" type="slidenum">
              <a:rPr lang="it-IT" smtClean="0"/>
              <a:t>‹N›</a:t>
            </a:fld>
            <a:endParaRPr lang="it-I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4462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D7DB3964-098E-43E2-BEF0-7B98425DEFEC}" type="datetimeFigureOut">
              <a:rPr lang="it-IT" smtClean="0"/>
              <a:t>15/02/2023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D454BCA-C7AC-49D2-BA65-6E76CAF5A08D}" type="slidenum">
              <a:rPr lang="it-IT" smtClean="0"/>
              <a:t>‹N›</a:t>
            </a:fld>
            <a:endParaRPr lang="it-IT"/>
          </a:p>
        </p:txBody>
      </p:sp>
    </p:spTree>
    <p:extLst>
      <p:ext uri="{BB962C8B-B14F-4D97-AF65-F5344CB8AC3E}">
        <p14:creationId xmlns:p14="http://schemas.microsoft.com/office/powerpoint/2010/main" val="2949724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97280" y="2582334"/>
            <a:ext cx="4937760" cy="33782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217920" y="2582334"/>
            <a:ext cx="4937760" cy="33782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7DB3964-098E-43E2-BEF0-7B98425DEFEC}" type="datetimeFigureOut">
              <a:rPr lang="it-IT" smtClean="0"/>
              <a:t>15/02/2023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0D454BCA-C7AC-49D2-BA65-6E76CAF5A08D}" type="slidenum">
              <a:rPr lang="it-IT" smtClean="0"/>
              <a:t>‹N›</a:t>
            </a:fld>
            <a:endParaRPr lang="it-IT"/>
          </a:p>
        </p:txBody>
      </p:sp>
    </p:spTree>
    <p:extLst>
      <p:ext uri="{BB962C8B-B14F-4D97-AF65-F5344CB8AC3E}">
        <p14:creationId xmlns:p14="http://schemas.microsoft.com/office/powerpoint/2010/main" val="529801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D7DB3964-098E-43E2-BEF0-7B98425DEFEC}" type="datetimeFigureOut">
              <a:rPr lang="it-IT" smtClean="0"/>
              <a:t>15/02/2023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0D454BCA-C7AC-49D2-BA65-6E76CAF5A08D}" type="slidenum">
              <a:rPr lang="it-IT" smtClean="0"/>
              <a:t>‹N›</a:t>
            </a:fld>
            <a:endParaRPr lang="it-IT"/>
          </a:p>
        </p:txBody>
      </p:sp>
    </p:spTree>
    <p:extLst>
      <p:ext uri="{BB962C8B-B14F-4D97-AF65-F5344CB8AC3E}">
        <p14:creationId xmlns:p14="http://schemas.microsoft.com/office/powerpoint/2010/main" val="89656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7DB3964-098E-43E2-BEF0-7B98425DEFEC}" type="datetimeFigureOut">
              <a:rPr lang="it-IT" smtClean="0"/>
              <a:t>15/02/2023</a:t>
            </a:fld>
            <a:endParaRPr lang="it-IT"/>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it-IT"/>
          </a:p>
        </p:txBody>
      </p:sp>
      <p:sp>
        <p:nvSpPr>
          <p:cNvPr id="9" name="Slide Number Placeholder 8"/>
          <p:cNvSpPr>
            <a:spLocks noGrp="1"/>
          </p:cNvSpPr>
          <p:nvPr>
            <p:ph type="sldNum" sz="quarter" idx="12"/>
          </p:nvPr>
        </p:nvSpPr>
        <p:spPr/>
        <p:txBody>
          <a:bodyPr/>
          <a:lstStyle/>
          <a:p>
            <a:fld id="{0D454BCA-C7AC-49D2-BA65-6E76CAF5A08D}" type="slidenum">
              <a:rPr lang="it-IT" smtClean="0"/>
              <a:t>‹N›</a:t>
            </a:fld>
            <a:endParaRPr lang="it-IT"/>
          </a:p>
        </p:txBody>
      </p:sp>
    </p:spTree>
    <p:extLst>
      <p:ext uri="{BB962C8B-B14F-4D97-AF65-F5344CB8AC3E}">
        <p14:creationId xmlns:p14="http://schemas.microsoft.com/office/powerpoint/2010/main" val="3152515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7DB3964-098E-43E2-BEF0-7B98425DEFEC}" type="datetimeFigureOut">
              <a:rPr lang="it-IT" smtClean="0"/>
              <a:t>15/02/2023</a:t>
            </a:fld>
            <a:endParaRPr lang="it-IT"/>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it-IT"/>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D454BCA-C7AC-49D2-BA65-6E76CAF5A08D}" type="slidenum">
              <a:rPr lang="it-IT" smtClean="0"/>
              <a:t>‹N›</a:t>
            </a:fld>
            <a:endParaRPr lang="it-IT"/>
          </a:p>
        </p:txBody>
      </p:sp>
    </p:spTree>
    <p:extLst>
      <p:ext uri="{BB962C8B-B14F-4D97-AF65-F5344CB8AC3E}">
        <p14:creationId xmlns:p14="http://schemas.microsoft.com/office/powerpoint/2010/main" val="1426640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7DB3964-098E-43E2-BEF0-7B98425DEFEC}" type="datetimeFigureOut">
              <a:rPr lang="it-IT" smtClean="0"/>
              <a:t>15/02/2023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D454BCA-C7AC-49D2-BA65-6E76CAF5A08D}" type="slidenum">
              <a:rPr lang="it-IT" smtClean="0"/>
              <a:t>‹N›</a:t>
            </a:fld>
            <a:endParaRPr lang="it-IT"/>
          </a:p>
        </p:txBody>
      </p:sp>
    </p:spTree>
    <p:extLst>
      <p:ext uri="{BB962C8B-B14F-4D97-AF65-F5344CB8AC3E}">
        <p14:creationId xmlns:p14="http://schemas.microsoft.com/office/powerpoint/2010/main" val="4052260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7DB3964-098E-43E2-BEF0-7B98425DEFEC}" type="datetimeFigureOut">
              <a:rPr lang="it-IT" smtClean="0"/>
              <a:t>15/02/2023</a:t>
            </a:fld>
            <a:endParaRPr lang="it-IT"/>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it-IT"/>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D454BCA-C7AC-49D2-BA65-6E76CAF5A08D}" type="slidenum">
              <a:rPr lang="it-IT" smtClean="0"/>
              <a:t>‹N›</a:t>
            </a:fld>
            <a:endParaRPr lang="it-IT"/>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42779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emf"/><Relationship Id="rId4" Type="http://schemas.openxmlformats.org/officeDocument/2006/relationships/image" Target="../media/image4.emf"/></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6.emf"/></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hyperlink" Target="https://dejure.it/#/ricerca/fonti_documento?idDatabank=7&amp;idDocMaster=1803758&amp;idUnitaDoc=5574448&amp;nVigUnitaDoc=1&amp;docIdx=1&amp;isCorrelazioniSearch=true&amp;correlatoA=Normativa"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hyperlink" Target="https://dejure.it/#/ricerca/fonti_documento?idDatabank=7&amp;idDocMaster=1803758&amp;idUnitaDoc=5574448&amp;nVigUnitaDoc=1&amp;docIdx=1&amp;isCorrelazioniSearch=true&amp;correlatoA=Normativa"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641642-665B-C8CA-A152-03DE0FA603DD}"/>
              </a:ext>
            </a:extLst>
          </p:cNvPr>
          <p:cNvSpPr>
            <a:spLocks noGrp="1"/>
          </p:cNvSpPr>
          <p:nvPr>
            <p:ph type="ctrTitle" idx="4294967295"/>
          </p:nvPr>
        </p:nvSpPr>
        <p:spPr>
          <a:xfrm>
            <a:off x="1104675" y="2097087"/>
            <a:ext cx="9698584" cy="2384714"/>
          </a:xfrm>
        </p:spPr>
        <p:txBody>
          <a:bodyPr/>
          <a:lstStyle/>
          <a:p>
            <a:r>
              <a:rPr lang="it-IT" b="1" dirty="0"/>
              <a:t>IL TRATTAMENTO DEI CREDITI TRIBUTARI E CONTRIBUTIVI NEL CONCORDATO 	</a:t>
            </a:r>
          </a:p>
        </p:txBody>
      </p:sp>
      <p:sp>
        <p:nvSpPr>
          <p:cNvPr id="3" name="Sottotitolo 2">
            <a:extLst>
              <a:ext uri="{FF2B5EF4-FFF2-40B4-BE49-F238E27FC236}">
                <a16:creationId xmlns:a16="http://schemas.microsoft.com/office/drawing/2014/main" id="{3AEBBFAC-DC67-D7AE-C3AC-8E7AC31E55CF}"/>
              </a:ext>
            </a:extLst>
          </p:cNvPr>
          <p:cNvSpPr>
            <a:spLocks noGrp="1"/>
          </p:cNvSpPr>
          <p:nvPr>
            <p:ph type="subTitle" idx="4294967295"/>
          </p:nvPr>
        </p:nvSpPr>
        <p:spPr>
          <a:xfrm>
            <a:off x="1146494" y="4760913"/>
            <a:ext cx="9157855" cy="1143000"/>
          </a:xfrm>
        </p:spPr>
        <p:txBody>
          <a:bodyPr>
            <a:normAutofit/>
          </a:bodyPr>
          <a:lstStyle/>
          <a:p>
            <a:r>
              <a:rPr lang="it-IT" i="1" dirty="0"/>
              <a:t>Dott.ssa Laura Canovetti</a:t>
            </a:r>
          </a:p>
          <a:p>
            <a:r>
              <a:rPr lang="it-IT" dirty="0"/>
              <a:t>16 febbraio 2023</a:t>
            </a:r>
          </a:p>
        </p:txBody>
      </p:sp>
      <p:pic>
        <p:nvPicPr>
          <p:cNvPr id="13" name="Immagine 12">
            <a:extLst>
              <a:ext uri="{FF2B5EF4-FFF2-40B4-BE49-F238E27FC236}">
                <a16:creationId xmlns:a16="http://schemas.microsoft.com/office/drawing/2014/main" id="{AEF313C2-1B3C-23DE-C4EB-0686D97C14CB}"/>
              </a:ext>
            </a:extLst>
          </p:cNvPr>
          <p:cNvPicPr>
            <a:picLocks noChangeAspect="1"/>
          </p:cNvPicPr>
          <p:nvPr/>
        </p:nvPicPr>
        <p:blipFill>
          <a:blip r:embed="rId2"/>
          <a:stretch>
            <a:fillRect/>
          </a:stretch>
        </p:blipFill>
        <p:spPr>
          <a:xfrm>
            <a:off x="132082" y="64883"/>
            <a:ext cx="2028825" cy="1057275"/>
          </a:xfrm>
          <a:prstGeom prst="rect">
            <a:avLst/>
          </a:prstGeom>
        </p:spPr>
      </p:pic>
      <p:pic>
        <p:nvPicPr>
          <p:cNvPr id="15" name="Immagine 14">
            <a:extLst>
              <a:ext uri="{FF2B5EF4-FFF2-40B4-BE49-F238E27FC236}">
                <a16:creationId xmlns:a16="http://schemas.microsoft.com/office/drawing/2014/main" id="{C023727E-33E0-DA16-CDE4-994A87BBA522}"/>
              </a:ext>
            </a:extLst>
          </p:cNvPr>
          <p:cNvPicPr>
            <a:picLocks noChangeAspect="1"/>
          </p:cNvPicPr>
          <p:nvPr/>
        </p:nvPicPr>
        <p:blipFill>
          <a:blip r:embed="rId3"/>
          <a:stretch>
            <a:fillRect/>
          </a:stretch>
        </p:blipFill>
        <p:spPr>
          <a:xfrm>
            <a:off x="2081824" y="185082"/>
            <a:ext cx="3095625" cy="800100"/>
          </a:xfrm>
          <a:prstGeom prst="rect">
            <a:avLst/>
          </a:prstGeom>
        </p:spPr>
      </p:pic>
    </p:spTree>
    <p:extLst>
      <p:ext uri="{BB962C8B-B14F-4D97-AF65-F5344CB8AC3E}">
        <p14:creationId xmlns:p14="http://schemas.microsoft.com/office/powerpoint/2010/main" val="3628325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5F15231-D354-93D1-8A7B-1FB9B355966F}"/>
              </a:ext>
            </a:extLst>
          </p:cNvPr>
          <p:cNvPicPr>
            <a:picLocks noChangeAspect="1"/>
          </p:cNvPicPr>
          <p:nvPr/>
        </p:nvPicPr>
        <p:blipFill>
          <a:blip r:embed="rId2"/>
          <a:stretch>
            <a:fillRect/>
          </a:stretch>
        </p:blipFill>
        <p:spPr>
          <a:xfrm>
            <a:off x="358585" y="274608"/>
            <a:ext cx="1126267" cy="586928"/>
          </a:xfrm>
          <a:prstGeom prst="rect">
            <a:avLst/>
          </a:prstGeom>
        </p:spPr>
      </p:pic>
      <p:pic>
        <p:nvPicPr>
          <p:cNvPr id="5" name="Immagine 4">
            <a:extLst>
              <a:ext uri="{FF2B5EF4-FFF2-40B4-BE49-F238E27FC236}">
                <a16:creationId xmlns:a16="http://schemas.microsoft.com/office/drawing/2014/main" id="{F26FB6B6-39BE-4CEE-6223-FF4B2E195B15}"/>
              </a:ext>
            </a:extLst>
          </p:cNvPr>
          <p:cNvPicPr>
            <a:picLocks noChangeAspect="1"/>
          </p:cNvPicPr>
          <p:nvPr/>
        </p:nvPicPr>
        <p:blipFill>
          <a:blip r:embed="rId3"/>
          <a:stretch>
            <a:fillRect/>
          </a:stretch>
        </p:blipFill>
        <p:spPr>
          <a:xfrm>
            <a:off x="1486207" y="302527"/>
            <a:ext cx="2121060" cy="548212"/>
          </a:xfrm>
          <a:prstGeom prst="rect">
            <a:avLst/>
          </a:prstGeom>
        </p:spPr>
      </p:pic>
      <p:sp>
        <p:nvSpPr>
          <p:cNvPr id="2" name="Titolo 1">
            <a:extLst>
              <a:ext uri="{FF2B5EF4-FFF2-40B4-BE49-F238E27FC236}">
                <a16:creationId xmlns:a16="http://schemas.microsoft.com/office/drawing/2014/main" id="{4C967D23-6531-52BF-24AE-A5563A187BA2}"/>
              </a:ext>
            </a:extLst>
          </p:cNvPr>
          <p:cNvSpPr txBox="1">
            <a:spLocks/>
          </p:cNvSpPr>
          <p:nvPr/>
        </p:nvSpPr>
        <p:spPr>
          <a:xfrm>
            <a:off x="2775532" y="170991"/>
            <a:ext cx="7384473" cy="79416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4000" b="1" cap="small" dirty="0">
                <a:solidFill>
                  <a:schemeClr val="accent2">
                    <a:lumMod val="75000"/>
                  </a:schemeClr>
                </a:solidFill>
              </a:rPr>
              <a:t>Le principali novità</a:t>
            </a:r>
          </a:p>
        </p:txBody>
      </p:sp>
      <p:sp>
        <p:nvSpPr>
          <p:cNvPr id="27" name="Titolo 1">
            <a:extLst>
              <a:ext uri="{FF2B5EF4-FFF2-40B4-BE49-F238E27FC236}">
                <a16:creationId xmlns:a16="http://schemas.microsoft.com/office/drawing/2014/main" id="{BFC62F29-4B0A-2018-80F7-E13CF2BC2BB5}"/>
              </a:ext>
            </a:extLst>
          </p:cNvPr>
          <p:cNvSpPr txBox="1">
            <a:spLocks/>
          </p:cNvSpPr>
          <p:nvPr/>
        </p:nvSpPr>
        <p:spPr>
          <a:xfrm>
            <a:off x="1276313" y="914890"/>
            <a:ext cx="11409173" cy="606018"/>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4000" b="1" u="sng" cap="small" dirty="0">
                <a:solidFill>
                  <a:srgbClr val="002060"/>
                </a:solidFill>
              </a:rPr>
              <a:t>Convenienza e trattamento non deteriore</a:t>
            </a:r>
            <a:r>
              <a:rPr lang="it-IT" sz="4000" b="1" cap="small" dirty="0">
                <a:solidFill>
                  <a:srgbClr val="002060"/>
                </a:solidFill>
              </a:rPr>
              <a:t>  (segue)</a:t>
            </a:r>
          </a:p>
        </p:txBody>
      </p:sp>
      <p:sp>
        <p:nvSpPr>
          <p:cNvPr id="7" name="Titolo 1">
            <a:extLst>
              <a:ext uri="{FF2B5EF4-FFF2-40B4-BE49-F238E27FC236}">
                <a16:creationId xmlns:a16="http://schemas.microsoft.com/office/drawing/2014/main" id="{611D5BEC-BB33-AFEA-96CF-CEA0D6097B5D}"/>
              </a:ext>
            </a:extLst>
          </p:cNvPr>
          <p:cNvSpPr txBox="1">
            <a:spLocks/>
          </p:cNvSpPr>
          <p:nvPr/>
        </p:nvSpPr>
        <p:spPr>
          <a:xfrm>
            <a:off x="813362" y="1659215"/>
            <a:ext cx="11409173" cy="606018"/>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4000" b="1" cap="small" dirty="0">
                <a:solidFill>
                  <a:schemeClr val="tx1"/>
                </a:solidFill>
              </a:rPr>
              <a:t>La soluzione più accreditata prevede che</a:t>
            </a:r>
          </a:p>
        </p:txBody>
      </p:sp>
      <p:sp>
        <p:nvSpPr>
          <p:cNvPr id="13" name="Titolo 1">
            <a:extLst>
              <a:ext uri="{FF2B5EF4-FFF2-40B4-BE49-F238E27FC236}">
                <a16:creationId xmlns:a16="http://schemas.microsoft.com/office/drawing/2014/main" id="{B6441DBA-9D1C-A0C1-E6BF-CAA09FB6CBFC}"/>
              </a:ext>
            </a:extLst>
          </p:cNvPr>
          <p:cNvSpPr txBox="1">
            <a:spLocks/>
          </p:cNvSpPr>
          <p:nvPr/>
        </p:nvSpPr>
        <p:spPr>
          <a:xfrm>
            <a:off x="1209368" y="2258098"/>
            <a:ext cx="10558390" cy="1400834"/>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just"/>
            <a:r>
              <a:rPr lang="it-IT" sz="3000" b="1" dirty="0">
                <a:solidFill>
                  <a:srgbClr val="002060"/>
                </a:solidFill>
              </a:rPr>
              <a:t>Nel CONCORDATO</a:t>
            </a:r>
            <a:r>
              <a:rPr lang="it-IT" sz="3000" b="1" dirty="0">
                <a:solidFill>
                  <a:schemeClr val="accent2">
                    <a:lumMod val="75000"/>
                  </a:schemeClr>
                </a:solidFill>
              </a:rPr>
              <a:t> LIQUIDATORIO </a:t>
            </a:r>
            <a:r>
              <a:rPr lang="it-IT" sz="3000" b="1" dirty="0">
                <a:solidFill>
                  <a:srgbClr val="002060"/>
                </a:solidFill>
              </a:rPr>
              <a:t>l’attestazione ed il giudizio di </a:t>
            </a:r>
            <a:r>
              <a:rPr lang="it-IT" sz="3000" b="1" i="1" dirty="0" err="1">
                <a:solidFill>
                  <a:srgbClr val="002060"/>
                </a:solidFill>
              </a:rPr>
              <a:t>cram</a:t>
            </a:r>
            <a:r>
              <a:rPr lang="it-IT" sz="3000" b="1" i="1" dirty="0">
                <a:solidFill>
                  <a:srgbClr val="002060"/>
                </a:solidFill>
              </a:rPr>
              <a:t> down </a:t>
            </a:r>
            <a:r>
              <a:rPr lang="it-IT" sz="3000" b="1" dirty="0">
                <a:solidFill>
                  <a:srgbClr val="002060"/>
                </a:solidFill>
              </a:rPr>
              <a:t>devono riguardare la </a:t>
            </a:r>
            <a:r>
              <a:rPr lang="it-IT" sz="3000" b="1" dirty="0">
                <a:solidFill>
                  <a:schemeClr val="accent2">
                    <a:lumMod val="75000"/>
                  </a:schemeClr>
                </a:solidFill>
              </a:rPr>
              <a:t>convenienza della proposta concordataria rispetto alla liquidazione </a:t>
            </a:r>
            <a:r>
              <a:rPr lang="it-IT" sz="3000" b="1" dirty="0">
                <a:solidFill>
                  <a:srgbClr val="000066"/>
                </a:solidFill>
              </a:rPr>
              <a:t>(non è ammessa equivalenza di trattamento)</a:t>
            </a:r>
          </a:p>
        </p:txBody>
      </p:sp>
      <p:sp>
        <p:nvSpPr>
          <p:cNvPr id="15" name="Freccia in giù 14">
            <a:extLst>
              <a:ext uri="{FF2B5EF4-FFF2-40B4-BE49-F238E27FC236}">
                <a16:creationId xmlns:a16="http://schemas.microsoft.com/office/drawing/2014/main" id="{6C8DCBFF-BE37-36E6-62EF-6C4EE671B683}"/>
              </a:ext>
            </a:extLst>
          </p:cNvPr>
          <p:cNvSpPr/>
          <p:nvPr/>
        </p:nvSpPr>
        <p:spPr>
          <a:xfrm rot="16200000">
            <a:off x="589807" y="2631092"/>
            <a:ext cx="407780" cy="56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Titolo 1">
            <a:extLst>
              <a:ext uri="{FF2B5EF4-FFF2-40B4-BE49-F238E27FC236}">
                <a16:creationId xmlns:a16="http://schemas.microsoft.com/office/drawing/2014/main" id="{8A4CE1AA-4B04-113F-4058-E21D7133AFC3}"/>
              </a:ext>
            </a:extLst>
          </p:cNvPr>
          <p:cNvSpPr txBox="1">
            <a:spLocks/>
          </p:cNvSpPr>
          <p:nvPr/>
        </p:nvSpPr>
        <p:spPr>
          <a:xfrm>
            <a:off x="1214288" y="4150801"/>
            <a:ext cx="10558390" cy="1400834"/>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just"/>
            <a:r>
              <a:rPr lang="it-IT" sz="3000" b="1" dirty="0">
                <a:solidFill>
                  <a:srgbClr val="002060"/>
                </a:solidFill>
              </a:rPr>
              <a:t>Nel CONCORDATO</a:t>
            </a:r>
            <a:r>
              <a:rPr lang="it-IT" sz="3000" b="1" dirty="0">
                <a:solidFill>
                  <a:schemeClr val="accent2">
                    <a:lumMod val="75000"/>
                  </a:schemeClr>
                </a:solidFill>
              </a:rPr>
              <a:t> IN CONTINUITÀ </a:t>
            </a:r>
            <a:r>
              <a:rPr lang="it-IT" sz="3000" b="1" dirty="0">
                <a:solidFill>
                  <a:srgbClr val="002060"/>
                </a:solidFill>
              </a:rPr>
              <a:t>l’attestazione ed il giudizio di </a:t>
            </a:r>
            <a:r>
              <a:rPr lang="it-IT" sz="3000" b="1" i="1" dirty="0" err="1">
                <a:solidFill>
                  <a:srgbClr val="002060"/>
                </a:solidFill>
              </a:rPr>
              <a:t>cram</a:t>
            </a:r>
            <a:r>
              <a:rPr lang="it-IT" sz="3000" b="1" i="1" dirty="0">
                <a:solidFill>
                  <a:srgbClr val="002060"/>
                </a:solidFill>
              </a:rPr>
              <a:t> down </a:t>
            </a:r>
            <a:r>
              <a:rPr lang="it-IT" sz="3000" b="1" dirty="0">
                <a:solidFill>
                  <a:srgbClr val="002060"/>
                </a:solidFill>
              </a:rPr>
              <a:t>devono riguardare la </a:t>
            </a:r>
            <a:r>
              <a:rPr lang="it-IT" sz="3000" b="1" dirty="0">
                <a:solidFill>
                  <a:srgbClr val="800000"/>
                </a:solidFill>
              </a:rPr>
              <a:t>verifica del trattamento non deteriore degli enti rispetto all’alternativa liquidatoria </a:t>
            </a:r>
            <a:r>
              <a:rPr lang="it-IT" sz="3000" b="1" dirty="0">
                <a:solidFill>
                  <a:srgbClr val="000066"/>
                </a:solidFill>
              </a:rPr>
              <a:t>(è ammessa equivalenza di trattamento)</a:t>
            </a:r>
            <a:endParaRPr lang="it-IT" sz="3000" b="1" dirty="0">
              <a:solidFill>
                <a:srgbClr val="800000"/>
              </a:solidFill>
            </a:endParaRPr>
          </a:p>
        </p:txBody>
      </p:sp>
      <p:sp>
        <p:nvSpPr>
          <p:cNvPr id="19" name="Freccia in giù 18">
            <a:extLst>
              <a:ext uri="{FF2B5EF4-FFF2-40B4-BE49-F238E27FC236}">
                <a16:creationId xmlns:a16="http://schemas.microsoft.com/office/drawing/2014/main" id="{C6D3069E-1328-06E7-5EF5-7B3A5FD5E394}"/>
              </a:ext>
            </a:extLst>
          </p:cNvPr>
          <p:cNvSpPr/>
          <p:nvPr/>
        </p:nvSpPr>
        <p:spPr>
          <a:xfrm rot="16200000">
            <a:off x="594727" y="4346816"/>
            <a:ext cx="407780" cy="56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Esplosione: 14 punte 20">
            <a:extLst>
              <a:ext uri="{FF2B5EF4-FFF2-40B4-BE49-F238E27FC236}">
                <a16:creationId xmlns:a16="http://schemas.microsoft.com/office/drawing/2014/main" id="{EFD40FB8-E7EB-610F-4CDF-9ED612EE550B}"/>
              </a:ext>
            </a:extLst>
          </p:cNvPr>
          <p:cNvSpPr/>
          <p:nvPr/>
        </p:nvSpPr>
        <p:spPr>
          <a:xfrm>
            <a:off x="5761703" y="5017108"/>
            <a:ext cx="6430297" cy="1852003"/>
          </a:xfrm>
          <a:prstGeom prst="irregularSeal2">
            <a:avLst/>
          </a:prstGeom>
          <a:solidFill>
            <a:srgbClr val="FFFF00">
              <a:alpha val="90000"/>
            </a:srgbClr>
          </a:solidFill>
          <a:ln w="63500">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430338"/>
            <a:r>
              <a:rPr lang="it-IT" sz="2500" b="1" dirty="0">
                <a:solidFill>
                  <a:srgbClr val="800000"/>
                </a:solidFill>
                <a:latin typeface="+mj-lt"/>
              </a:rPr>
              <a:t>Favor per la continuità</a:t>
            </a:r>
          </a:p>
        </p:txBody>
      </p:sp>
    </p:spTree>
    <p:extLst>
      <p:ext uri="{BB962C8B-B14F-4D97-AF65-F5344CB8AC3E}">
        <p14:creationId xmlns:p14="http://schemas.microsoft.com/office/powerpoint/2010/main" val="2384121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500"/>
                                        <p:tgtEl>
                                          <p:spTgt spid="1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5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500"/>
                                        <p:tgtEl>
                                          <p:spTgt spid="19"/>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fade">
                                      <p:cBhvr>
                                        <p:cTn id="24" dur="500"/>
                                        <p:tgtEl>
                                          <p:spTgt spid="16"/>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21"/>
                                        </p:tgtEl>
                                        <p:attrNameLst>
                                          <p:attrName>style.visibility</p:attrName>
                                        </p:attrNameLst>
                                      </p:cBhvr>
                                      <p:to>
                                        <p:strVal val="visible"/>
                                      </p:to>
                                    </p:set>
                                    <p:anim calcmode="lin" valueType="num">
                                      <p:cBhvr>
                                        <p:cTn id="29" dur="500" fill="hold"/>
                                        <p:tgtEl>
                                          <p:spTgt spid="21"/>
                                        </p:tgtEl>
                                        <p:attrNameLst>
                                          <p:attrName>ppt_w</p:attrName>
                                        </p:attrNameLst>
                                      </p:cBhvr>
                                      <p:tavLst>
                                        <p:tav tm="0">
                                          <p:val>
                                            <p:fltVal val="0"/>
                                          </p:val>
                                        </p:tav>
                                        <p:tav tm="100000">
                                          <p:val>
                                            <p:strVal val="#ppt_w"/>
                                          </p:val>
                                        </p:tav>
                                      </p:tavLst>
                                    </p:anim>
                                    <p:anim calcmode="lin" valueType="num">
                                      <p:cBhvr>
                                        <p:cTn id="30" dur="500" fill="hold"/>
                                        <p:tgtEl>
                                          <p:spTgt spid="21"/>
                                        </p:tgtEl>
                                        <p:attrNameLst>
                                          <p:attrName>ppt_h</p:attrName>
                                        </p:attrNameLst>
                                      </p:cBhvr>
                                      <p:tavLst>
                                        <p:tav tm="0">
                                          <p:val>
                                            <p:fltVal val="0"/>
                                          </p:val>
                                        </p:tav>
                                        <p:tav tm="100000">
                                          <p:val>
                                            <p:strVal val="#ppt_h"/>
                                          </p:val>
                                        </p:tav>
                                      </p:tavLst>
                                    </p:anim>
                                    <p:animEffect transition="in" filter="fade">
                                      <p:cBhvr>
                                        <p:cTn id="31"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p:bldP spid="15" grpId="0" animBg="1"/>
      <p:bldP spid="16" grpId="0"/>
      <p:bldP spid="19" grpId="0" animBg="1"/>
      <p:bldP spid="2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5F15231-D354-93D1-8A7B-1FB9B355966F}"/>
              </a:ext>
            </a:extLst>
          </p:cNvPr>
          <p:cNvPicPr>
            <a:picLocks noChangeAspect="1"/>
          </p:cNvPicPr>
          <p:nvPr/>
        </p:nvPicPr>
        <p:blipFill>
          <a:blip r:embed="rId2"/>
          <a:stretch>
            <a:fillRect/>
          </a:stretch>
        </p:blipFill>
        <p:spPr>
          <a:xfrm>
            <a:off x="358585" y="274608"/>
            <a:ext cx="1126267" cy="586928"/>
          </a:xfrm>
          <a:prstGeom prst="rect">
            <a:avLst/>
          </a:prstGeom>
        </p:spPr>
      </p:pic>
      <p:pic>
        <p:nvPicPr>
          <p:cNvPr id="5" name="Immagine 4">
            <a:extLst>
              <a:ext uri="{FF2B5EF4-FFF2-40B4-BE49-F238E27FC236}">
                <a16:creationId xmlns:a16="http://schemas.microsoft.com/office/drawing/2014/main" id="{F26FB6B6-39BE-4CEE-6223-FF4B2E195B15}"/>
              </a:ext>
            </a:extLst>
          </p:cNvPr>
          <p:cNvPicPr>
            <a:picLocks noChangeAspect="1"/>
          </p:cNvPicPr>
          <p:nvPr/>
        </p:nvPicPr>
        <p:blipFill>
          <a:blip r:embed="rId3"/>
          <a:stretch>
            <a:fillRect/>
          </a:stretch>
        </p:blipFill>
        <p:spPr>
          <a:xfrm>
            <a:off x="1486207" y="302527"/>
            <a:ext cx="2121060" cy="548212"/>
          </a:xfrm>
          <a:prstGeom prst="rect">
            <a:avLst/>
          </a:prstGeom>
        </p:spPr>
      </p:pic>
      <p:sp>
        <p:nvSpPr>
          <p:cNvPr id="2" name="Titolo 1">
            <a:extLst>
              <a:ext uri="{FF2B5EF4-FFF2-40B4-BE49-F238E27FC236}">
                <a16:creationId xmlns:a16="http://schemas.microsoft.com/office/drawing/2014/main" id="{4C967D23-6531-52BF-24AE-A5563A187BA2}"/>
              </a:ext>
            </a:extLst>
          </p:cNvPr>
          <p:cNvSpPr txBox="1">
            <a:spLocks/>
          </p:cNvSpPr>
          <p:nvPr/>
        </p:nvSpPr>
        <p:spPr>
          <a:xfrm>
            <a:off x="2775532" y="170991"/>
            <a:ext cx="7384473" cy="79416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4000" b="1" cap="small" dirty="0">
                <a:solidFill>
                  <a:schemeClr val="accent2">
                    <a:lumMod val="75000"/>
                  </a:schemeClr>
                </a:solidFill>
              </a:rPr>
              <a:t>Le principali novità</a:t>
            </a:r>
          </a:p>
        </p:txBody>
      </p:sp>
      <p:sp>
        <p:nvSpPr>
          <p:cNvPr id="27" name="Titolo 1">
            <a:extLst>
              <a:ext uri="{FF2B5EF4-FFF2-40B4-BE49-F238E27FC236}">
                <a16:creationId xmlns:a16="http://schemas.microsoft.com/office/drawing/2014/main" id="{BFC62F29-4B0A-2018-80F7-E13CF2BC2BB5}"/>
              </a:ext>
            </a:extLst>
          </p:cNvPr>
          <p:cNvSpPr txBox="1">
            <a:spLocks/>
          </p:cNvSpPr>
          <p:nvPr/>
        </p:nvSpPr>
        <p:spPr>
          <a:xfrm>
            <a:off x="-431099" y="2022877"/>
            <a:ext cx="13054196" cy="606018"/>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4000" b="1" u="sng" cap="small" dirty="0">
                <a:solidFill>
                  <a:schemeClr val="tx1"/>
                </a:solidFill>
              </a:rPr>
              <a:t>Il primo inciso del comma 1 da coordinare con il comma 2bis</a:t>
            </a:r>
            <a:endParaRPr lang="it-IT" sz="4000" b="1" cap="small" dirty="0">
              <a:solidFill>
                <a:schemeClr val="tx1"/>
              </a:solidFill>
            </a:endParaRPr>
          </a:p>
        </p:txBody>
      </p:sp>
      <p:sp>
        <p:nvSpPr>
          <p:cNvPr id="7" name="Titolo 1">
            <a:extLst>
              <a:ext uri="{FF2B5EF4-FFF2-40B4-BE49-F238E27FC236}">
                <a16:creationId xmlns:a16="http://schemas.microsoft.com/office/drawing/2014/main" id="{611D5BEC-BB33-AFEA-96CF-CEA0D6097B5D}"/>
              </a:ext>
            </a:extLst>
          </p:cNvPr>
          <p:cNvSpPr txBox="1">
            <a:spLocks/>
          </p:cNvSpPr>
          <p:nvPr/>
        </p:nvSpPr>
        <p:spPr>
          <a:xfrm>
            <a:off x="391413" y="962366"/>
            <a:ext cx="11409173" cy="606018"/>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4000" b="1" u="sng" cap="small" dirty="0">
                <a:solidFill>
                  <a:srgbClr val="002060"/>
                </a:solidFill>
              </a:rPr>
              <a:t>Concordato in continuità e operatività del </a:t>
            </a:r>
            <a:r>
              <a:rPr lang="it-IT" sz="4000" b="1" u="sng" cap="small" dirty="0" err="1">
                <a:solidFill>
                  <a:srgbClr val="002060"/>
                </a:solidFill>
              </a:rPr>
              <a:t>cram</a:t>
            </a:r>
            <a:r>
              <a:rPr lang="it-IT" sz="4000" b="1" u="sng" cap="small" dirty="0">
                <a:solidFill>
                  <a:srgbClr val="002060"/>
                </a:solidFill>
              </a:rPr>
              <a:t> down</a:t>
            </a:r>
          </a:p>
        </p:txBody>
      </p:sp>
      <p:sp>
        <p:nvSpPr>
          <p:cNvPr id="8" name="Rettangolo con angoli arrotondati 7">
            <a:extLst>
              <a:ext uri="{FF2B5EF4-FFF2-40B4-BE49-F238E27FC236}">
                <a16:creationId xmlns:a16="http://schemas.microsoft.com/office/drawing/2014/main" id="{32019265-3BE8-871E-B9AE-FC65A8DDC928}"/>
              </a:ext>
            </a:extLst>
          </p:cNvPr>
          <p:cNvSpPr/>
          <p:nvPr/>
        </p:nvSpPr>
        <p:spPr>
          <a:xfrm>
            <a:off x="176981" y="2022877"/>
            <a:ext cx="5471651" cy="606018"/>
          </a:xfrm>
          <a:prstGeom prst="roundRect">
            <a:avLst/>
          </a:prstGeom>
          <a:solidFill>
            <a:schemeClr val="accent1">
              <a:alpha val="0"/>
            </a:schemeClr>
          </a:solidFill>
          <a:ln w="635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Freccia in giù 8">
            <a:extLst>
              <a:ext uri="{FF2B5EF4-FFF2-40B4-BE49-F238E27FC236}">
                <a16:creationId xmlns:a16="http://schemas.microsoft.com/office/drawing/2014/main" id="{7169DAFF-7135-9C7A-2963-EEED69A4991A}"/>
              </a:ext>
            </a:extLst>
          </p:cNvPr>
          <p:cNvSpPr/>
          <p:nvPr/>
        </p:nvSpPr>
        <p:spPr>
          <a:xfrm>
            <a:off x="2669452" y="2765455"/>
            <a:ext cx="504280" cy="5014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con angoli arrotondati 9">
            <a:extLst>
              <a:ext uri="{FF2B5EF4-FFF2-40B4-BE49-F238E27FC236}">
                <a16:creationId xmlns:a16="http://schemas.microsoft.com/office/drawing/2014/main" id="{766EE271-590A-DC13-F208-C4C0218A2E40}"/>
              </a:ext>
            </a:extLst>
          </p:cNvPr>
          <p:cNvSpPr/>
          <p:nvPr/>
        </p:nvSpPr>
        <p:spPr>
          <a:xfrm>
            <a:off x="176980" y="3403460"/>
            <a:ext cx="5471651" cy="2820359"/>
          </a:xfrm>
          <a:prstGeom prst="roundRect">
            <a:avLst/>
          </a:prstGeom>
          <a:solidFill>
            <a:schemeClr val="accent1">
              <a:alpha val="0"/>
            </a:schemeClr>
          </a:solidFill>
          <a:ln w="635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spc="-100" dirty="0">
                <a:solidFill>
                  <a:schemeClr val="tx1"/>
                </a:solidFill>
                <a:latin typeface="+mj-lt"/>
              </a:rPr>
              <a:t>Rinvia all’art. 112, c. 2 in tema di </a:t>
            </a:r>
            <a:r>
              <a:rPr lang="it-IT" sz="2000" b="1" spc="-100" dirty="0">
                <a:solidFill>
                  <a:schemeClr val="tx1"/>
                </a:solidFill>
                <a:latin typeface="+mj-lt"/>
              </a:rPr>
              <a:t>omologazione dei concordati in continuità</a:t>
            </a:r>
            <a:r>
              <a:rPr lang="it-IT" sz="2000" spc="-100" dirty="0">
                <a:solidFill>
                  <a:schemeClr val="tx1"/>
                </a:solidFill>
                <a:latin typeface="+mj-lt"/>
              </a:rPr>
              <a:t> anche in presenza di classi dissenzienti (c.d. </a:t>
            </a:r>
            <a:r>
              <a:rPr lang="it-IT" sz="2000" b="1" i="1" spc="-100" dirty="0">
                <a:solidFill>
                  <a:schemeClr val="tx1"/>
                </a:solidFill>
                <a:latin typeface="+mj-lt"/>
              </a:rPr>
              <a:t>cross class </a:t>
            </a:r>
            <a:r>
              <a:rPr lang="it-IT" sz="2000" b="1" i="1" spc="-100" dirty="0" err="1">
                <a:solidFill>
                  <a:schemeClr val="tx1"/>
                </a:solidFill>
                <a:latin typeface="+mj-lt"/>
              </a:rPr>
              <a:t>cram</a:t>
            </a:r>
            <a:r>
              <a:rPr lang="it-IT" sz="2000" b="1" i="1" spc="-100" dirty="0">
                <a:solidFill>
                  <a:schemeClr val="tx1"/>
                </a:solidFill>
                <a:latin typeface="+mj-lt"/>
              </a:rPr>
              <a:t> down</a:t>
            </a:r>
            <a:r>
              <a:rPr lang="it-IT" sz="2000" spc="-100" dirty="0">
                <a:solidFill>
                  <a:schemeClr val="tx1"/>
                </a:solidFill>
                <a:latin typeface="+mj-lt"/>
              </a:rPr>
              <a:t>): anche se il concordato in continuità si considera approvato con il </a:t>
            </a:r>
            <a:r>
              <a:rPr lang="it-IT" sz="2000" u="sng" spc="-100" dirty="0">
                <a:solidFill>
                  <a:schemeClr val="tx1"/>
                </a:solidFill>
                <a:latin typeface="+mj-lt"/>
              </a:rPr>
              <a:t>voto favorevole di TUTTE le classi </a:t>
            </a:r>
            <a:r>
              <a:rPr lang="it-IT" sz="2000" spc="-100" dirty="0">
                <a:solidFill>
                  <a:schemeClr val="tx1"/>
                </a:solidFill>
                <a:latin typeface="+mj-lt"/>
              </a:rPr>
              <a:t>per l’approvazione della proposta, il Tribunale può omologare nel caso in cui il voto favorevole sia espresso dalla </a:t>
            </a:r>
            <a:r>
              <a:rPr lang="it-IT" sz="2000" b="1" spc="-100" dirty="0">
                <a:solidFill>
                  <a:schemeClr val="tx1"/>
                </a:solidFill>
                <a:latin typeface="+mj-lt"/>
              </a:rPr>
              <a:t>maggioranza</a:t>
            </a:r>
            <a:r>
              <a:rPr lang="it-IT" sz="2000" spc="-100" dirty="0">
                <a:solidFill>
                  <a:schemeClr val="tx1"/>
                </a:solidFill>
                <a:latin typeface="+mj-lt"/>
              </a:rPr>
              <a:t> delle classi, al ricorrere di ulteriori condizioni. </a:t>
            </a:r>
          </a:p>
        </p:txBody>
      </p:sp>
      <p:sp>
        <p:nvSpPr>
          <p:cNvPr id="11" name="Rettangolo con angoli arrotondati 10">
            <a:extLst>
              <a:ext uri="{FF2B5EF4-FFF2-40B4-BE49-F238E27FC236}">
                <a16:creationId xmlns:a16="http://schemas.microsoft.com/office/drawing/2014/main" id="{CEB6FA94-0D87-B1E4-E751-718D634FC0E8}"/>
              </a:ext>
            </a:extLst>
          </p:cNvPr>
          <p:cNvSpPr/>
          <p:nvPr/>
        </p:nvSpPr>
        <p:spPr>
          <a:xfrm>
            <a:off x="6450242" y="3403459"/>
            <a:ext cx="5471651" cy="2820359"/>
          </a:xfrm>
          <a:prstGeom prst="roundRect">
            <a:avLst/>
          </a:prstGeom>
          <a:solidFill>
            <a:schemeClr val="accent1">
              <a:alpha val="0"/>
            </a:schemeClr>
          </a:solidFill>
          <a:ln w="635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spc="-100" dirty="0">
                <a:solidFill>
                  <a:schemeClr val="tx1"/>
                </a:solidFill>
                <a:latin typeface="+mj-lt"/>
              </a:rPr>
              <a:t>Disciplina il cd. </a:t>
            </a:r>
            <a:r>
              <a:rPr lang="it-IT" sz="2000" b="1" spc="-100" dirty="0">
                <a:solidFill>
                  <a:schemeClr val="tx1"/>
                </a:solidFill>
                <a:latin typeface="+mj-lt"/>
              </a:rPr>
              <a:t>giudizio di </a:t>
            </a:r>
            <a:r>
              <a:rPr lang="it-IT" sz="2000" b="1" spc="-100" dirty="0" err="1">
                <a:solidFill>
                  <a:schemeClr val="tx1"/>
                </a:solidFill>
                <a:latin typeface="+mj-lt"/>
              </a:rPr>
              <a:t>cram</a:t>
            </a:r>
            <a:r>
              <a:rPr lang="it-IT" sz="2000" b="1" spc="-100" dirty="0">
                <a:solidFill>
                  <a:schemeClr val="tx1"/>
                </a:solidFill>
                <a:latin typeface="+mj-lt"/>
              </a:rPr>
              <a:t> down fiscale</a:t>
            </a:r>
            <a:r>
              <a:rPr lang="it-IT" sz="2000" spc="-100" dirty="0">
                <a:solidFill>
                  <a:schemeClr val="tx1"/>
                </a:solidFill>
                <a:latin typeface="+mj-lt"/>
              </a:rPr>
              <a:t>, in base al quale il Tribunale può omologare la proposta di concordato anche in assenza del raggiungimento della maggioranze previste dall’art. 109, c. 1 (maggioranza dei crediti o delle classi), laddove il voto delle amministrazioni pubbliche sia determinante, se la proposta risulta «conveniente» o «non deteriore».</a:t>
            </a:r>
          </a:p>
        </p:txBody>
      </p:sp>
      <p:sp>
        <p:nvSpPr>
          <p:cNvPr id="12" name="Freccia in giù 11">
            <a:extLst>
              <a:ext uri="{FF2B5EF4-FFF2-40B4-BE49-F238E27FC236}">
                <a16:creationId xmlns:a16="http://schemas.microsoft.com/office/drawing/2014/main" id="{F04DFE6A-F1C1-E5AF-30E3-C5F4FD65FF38}"/>
              </a:ext>
            </a:extLst>
          </p:cNvPr>
          <p:cNvSpPr/>
          <p:nvPr/>
        </p:nvSpPr>
        <p:spPr>
          <a:xfrm rot="1558408">
            <a:off x="9907865" y="2747825"/>
            <a:ext cx="504280" cy="5014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Rettangolo con angoli arrotondati 13">
            <a:extLst>
              <a:ext uri="{FF2B5EF4-FFF2-40B4-BE49-F238E27FC236}">
                <a16:creationId xmlns:a16="http://schemas.microsoft.com/office/drawing/2014/main" id="{DCAB0274-F83A-ED07-324E-C86B8824C842}"/>
              </a:ext>
            </a:extLst>
          </p:cNvPr>
          <p:cNvSpPr/>
          <p:nvPr/>
        </p:nvSpPr>
        <p:spPr>
          <a:xfrm>
            <a:off x="9571703" y="2027797"/>
            <a:ext cx="2453142" cy="606018"/>
          </a:xfrm>
          <a:prstGeom prst="roundRect">
            <a:avLst/>
          </a:prstGeom>
          <a:solidFill>
            <a:schemeClr val="accent1">
              <a:alpha val="0"/>
            </a:schemeClr>
          </a:solidFill>
          <a:ln w="635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432345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 calcmode="lin" valueType="num">
                                      <p:cBhvr additive="base">
                                        <p:cTn id="12" dur="500" fill="hold"/>
                                        <p:tgtEl>
                                          <p:spTgt spid="27"/>
                                        </p:tgtEl>
                                        <p:attrNameLst>
                                          <p:attrName>ppt_x</p:attrName>
                                        </p:attrNameLst>
                                      </p:cBhvr>
                                      <p:tavLst>
                                        <p:tav tm="0">
                                          <p:val>
                                            <p:strVal val="#ppt_x"/>
                                          </p:val>
                                        </p:tav>
                                        <p:tav tm="100000">
                                          <p:val>
                                            <p:strVal val="#ppt_x"/>
                                          </p:val>
                                        </p:tav>
                                      </p:tavLst>
                                    </p:anim>
                                    <p:anim calcmode="lin" valueType="num">
                                      <p:cBhvr additive="base">
                                        <p:cTn id="13"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500"/>
                                        <p:tgtEl>
                                          <p:spTgt spid="1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7" grpId="0"/>
      <p:bldP spid="8" grpId="0" animBg="1"/>
      <p:bldP spid="9" grpId="0" animBg="1"/>
      <p:bldP spid="10" grpId="0" animBg="1"/>
      <p:bldP spid="11" grpId="0" animBg="1"/>
      <p:bldP spid="12"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5F15231-D354-93D1-8A7B-1FB9B355966F}"/>
              </a:ext>
            </a:extLst>
          </p:cNvPr>
          <p:cNvPicPr>
            <a:picLocks noChangeAspect="1"/>
          </p:cNvPicPr>
          <p:nvPr/>
        </p:nvPicPr>
        <p:blipFill>
          <a:blip r:embed="rId2"/>
          <a:stretch>
            <a:fillRect/>
          </a:stretch>
        </p:blipFill>
        <p:spPr>
          <a:xfrm>
            <a:off x="358585" y="274608"/>
            <a:ext cx="1126267" cy="586928"/>
          </a:xfrm>
          <a:prstGeom prst="rect">
            <a:avLst/>
          </a:prstGeom>
        </p:spPr>
      </p:pic>
      <p:pic>
        <p:nvPicPr>
          <p:cNvPr id="5" name="Immagine 4">
            <a:extLst>
              <a:ext uri="{FF2B5EF4-FFF2-40B4-BE49-F238E27FC236}">
                <a16:creationId xmlns:a16="http://schemas.microsoft.com/office/drawing/2014/main" id="{F26FB6B6-39BE-4CEE-6223-FF4B2E195B15}"/>
              </a:ext>
            </a:extLst>
          </p:cNvPr>
          <p:cNvPicPr>
            <a:picLocks noChangeAspect="1"/>
          </p:cNvPicPr>
          <p:nvPr/>
        </p:nvPicPr>
        <p:blipFill>
          <a:blip r:embed="rId3"/>
          <a:stretch>
            <a:fillRect/>
          </a:stretch>
        </p:blipFill>
        <p:spPr>
          <a:xfrm>
            <a:off x="1486207" y="302527"/>
            <a:ext cx="2121060" cy="548212"/>
          </a:xfrm>
          <a:prstGeom prst="rect">
            <a:avLst/>
          </a:prstGeom>
        </p:spPr>
      </p:pic>
      <p:sp>
        <p:nvSpPr>
          <p:cNvPr id="2" name="Titolo 1">
            <a:extLst>
              <a:ext uri="{FF2B5EF4-FFF2-40B4-BE49-F238E27FC236}">
                <a16:creationId xmlns:a16="http://schemas.microsoft.com/office/drawing/2014/main" id="{4C967D23-6531-52BF-24AE-A5563A187BA2}"/>
              </a:ext>
            </a:extLst>
          </p:cNvPr>
          <p:cNvSpPr txBox="1">
            <a:spLocks/>
          </p:cNvSpPr>
          <p:nvPr/>
        </p:nvSpPr>
        <p:spPr>
          <a:xfrm>
            <a:off x="2775532" y="170991"/>
            <a:ext cx="7384473" cy="79416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4000" b="1" cap="small" dirty="0">
                <a:solidFill>
                  <a:schemeClr val="accent2">
                    <a:lumMod val="75000"/>
                  </a:schemeClr>
                </a:solidFill>
              </a:rPr>
              <a:t>Le principali novità</a:t>
            </a:r>
          </a:p>
        </p:txBody>
      </p:sp>
      <p:sp>
        <p:nvSpPr>
          <p:cNvPr id="27" name="Titolo 1">
            <a:extLst>
              <a:ext uri="{FF2B5EF4-FFF2-40B4-BE49-F238E27FC236}">
                <a16:creationId xmlns:a16="http://schemas.microsoft.com/office/drawing/2014/main" id="{BFC62F29-4B0A-2018-80F7-E13CF2BC2BB5}"/>
              </a:ext>
            </a:extLst>
          </p:cNvPr>
          <p:cNvSpPr txBox="1">
            <a:spLocks/>
          </p:cNvSpPr>
          <p:nvPr/>
        </p:nvSpPr>
        <p:spPr>
          <a:xfrm>
            <a:off x="661218" y="1369213"/>
            <a:ext cx="10869562" cy="4526421"/>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just"/>
            <a:r>
              <a:rPr lang="it-IT" sz="3800" b="1" dirty="0">
                <a:solidFill>
                  <a:schemeClr val="tx1"/>
                </a:solidFill>
              </a:rPr>
              <a:t>Se l’art. 88 esordisce con «fermo restando che per il concordato in continuità si applica l’art. 112, c. 2»,</a:t>
            </a:r>
          </a:p>
          <a:p>
            <a:pPr algn="just"/>
            <a:r>
              <a:rPr lang="it-IT" sz="3800" b="1" dirty="0">
                <a:solidFill>
                  <a:schemeClr val="tx1"/>
                </a:solidFill>
              </a:rPr>
              <a:t> </a:t>
            </a:r>
          </a:p>
          <a:p>
            <a:pPr algn="ctr"/>
            <a:r>
              <a:rPr lang="it-IT" sz="3800" b="1" dirty="0">
                <a:solidFill>
                  <a:schemeClr val="tx1"/>
                </a:solidFill>
              </a:rPr>
              <a:t>È GIUSTO </a:t>
            </a:r>
          </a:p>
          <a:p>
            <a:pPr algn="ctr"/>
            <a:endParaRPr lang="it-IT" sz="3800" b="1" dirty="0">
              <a:solidFill>
                <a:schemeClr val="tx1"/>
              </a:solidFill>
            </a:endParaRPr>
          </a:p>
          <a:p>
            <a:pPr algn="just">
              <a:lnSpc>
                <a:spcPct val="100000"/>
              </a:lnSpc>
            </a:pPr>
            <a:r>
              <a:rPr lang="it-IT" sz="3800" b="1" dirty="0">
                <a:solidFill>
                  <a:schemeClr val="tx1"/>
                </a:solidFill>
              </a:rPr>
              <a:t>affermare che il </a:t>
            </a:r>
            <a:r>
              <a:rPr lang="it-IT" sz="3800" b="1" dirty="0" err="1">
                <a:solidFill>
                  <a:schemeClr val="tx1"/>
                </a:solidFill>
              </a:rPr>
              <a:t>cram</a:t>
            </a:r>
            <a:r>
              <a:rPr lang="it-IT" sz="3800" b="1" dirty="0">
                <a:solidFill>
                  <a:schemeClr val="tx1"/>
                </a:solidFill>
              </a:rPr>
              <a:t> down di cui all’art. 88, c. 2bis, si applica al solo concordato liquidatorio?</a:t>
            </a:r>
          </a:p>
        </p:txBody>
      </p:sp>
      <p:sp>
        <p:nvSpPr>
          <p:cNvPr id="7" name="Titolo 1">
            <a:extLst>
              <a:ext uri="{FF2B5EF4-FFF2-40B4-BE49-F238E27FC236}">
                <a16:creationId xmlns:a16="http://schemas.microsoft.com/office/drawing/2014/main" id="{611D5BEC-BB33-AFEA-96CF-CEA0D6097B5D}"/>
              </a:ext>
            </a:extLst>
          </p:cNvPr>
          <p:cNvSpPr txBox="1">
            <a:spLocks/>
          </p:cNvSpPr>
          <p:nvPr/>
        </p:nvSpPr>
        <p:spPr>
          <a:xfrm>
            <a:off x="391413" y="962366"/>
            <a:ext cx="11409173" cy="606018"/>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4000" b="1" u="sng" cap="small" dirty="0">
                <a:solidFill>
                  <a:srgbClr val="002060"/>
                </a:solidFill>
              </a:rPr>
              <a:t>Concordato in continuità e operatività del </a:t>
            </a:r>
            <a:r>
              <a:rPr lang="it-IT" sz="4000" b="1" u="sng" cap="small" dirty="0" err="1">
                <a:solidFill>
                  <a:srgbClr val="002060"/>
                </a:solidFill>
              </a:rPr>
              <a:t>cram</a:t>
            </a:r>
            <a:r>
              <a:rPr lang="it-IT" sz="4000" b="1" u="sng" cap="small" dirty="0">
                <a:solidFill>
                  <a:srgbClr val="002060"/>
                </a:solidFill>
              </a:rPr>
              <a:t> down</a:t>
            </a:r>
          </a:p>
        </p:txBody>
      </p:sp>
    </p:spTree>
    <p:extLst>
      <p:ext uri="{BB962C8B-B14F-4D97-AF65-F5344CB8AC3E}">
        <p14:creationId xmlns:p14="http://schemas.microsoft.com/office/powerpoint/2010/main" val="3043691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p:cTn id="7" dur="500" fill="hold"/>
                                        <p:tgtEl>
                                          <p:spTgt spid="27"/>
                                        </p:tgtEl>
                                        <p:attrNameLst>
                                          <p:attrName>ppt_w</p:attrName>
                                        </p:attrNameLst>
                                      </p:cBhvr>
                                      <p:tavLst>
                                        <p:tav tm="0">
                                          <p:val>
                                            <p:fltVal val="0"/>
                                          </p:val>
                                        </p:tav>
                                        <p:tav tm="100000">
                                          <p:val>
                                            <p:strVal val="#ppt_w"/>
                                          </p:val>
                                        </p:tav>
                                      </p:tavLst>
                                    </p:anim>
                                    <p:anim calcmode="lin" valueType="num">
                                      <p:cBhvr>
                                        <p:cTn id="8" dur="500" fill="hold"/>
                                        <p:tgtEl>
                                          <p:spTgt spid="27"/>
                                        </p:tgtEl>
                                        <p:attrNameLst>
                                          <p:attrName>ppt_h</p:attrName>
                                        </p:attrNameLst>
                                      </p:cBhvr>
                                      <p:tavLst>
                                        <p:tav tm="0">
                                          <p:val>
                                            <p:fltVal val="0"/>
                                          </p:val>
                                        </p:tav>
                                        <p:tav tm="100000">
                                          <p:val>
                                            <p:strVal val="#ppt_h"/>
                                          </p:val>
                                        </p:tav>
                                      </p:tavLst>
                                    </p:anim>
                                    <p:animEffect transition="in" filter="fade">
                                      <p:cBhvr>
                                        <p:cTn id="9"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5F15231-D354-93D1-8A7B-1FB9B355966F}"/>
              </a:ext>
            </a:extLst>
          </p:cNvPr>
          <p:cNvPicPr>
            <a:picLocks noChangeAspect="1"/>
          </p:cNvPicPr>
          <p:nvPr/>
        </p:nvPicPr>
        <p:blipFill>
          <a:blip r:embed="rId2"/>
          <a:stretch>
            <a:fillRect/>
          </a:stretch>
        </p:blipFill>
        <p:spPr>
          <a:xfrm>
            <a:off x="358585" y="274608"/>
            <a:ext cx="1126267" cy="586928"/>
          </a:xfrm>
          <a:prstGeom prst="rect">
            <a:avLst/>
          </a:prstGeom>
        </p:spPr>
      </p:pic>
      <p:pic>
        <p:nvPicPr>
          <p:cNvPr id="5" name="Immagine 4">
            <a:extLst>
              <a:ext uri="{FF2B5EF4-FFF2-40B4-BE49-F238E27FC236}">
                <a16:creationId xmlns:a16="http://schemas.microsoft.com/office/drawing/2014/main" id="{F26FB6B6-39BE-4CEE-6223-FF4B2E195B15}"/>
              </a:ext>
            </a:extLst>
          </p:cNvPr>
          <p:cNvPicPr>
            <a:picLocks noChangeAspect="1"/>
          </p:cNvPicPr>
          <p:nvPr/>
        </p:nvPicPr>
        <p:blipFill>
          <a:blip r:embed="rId3"/>
          <a:stretch>
            <a:fillRect/>
          </a:stretch>
        </p:blipFill>
        <p:spPr>
          <a:xfrm>
            <a:off x="1486207" y="302527"/>
            <a:ext cx="2121060" cy="548212"/>
          </a:xfrm>
          <a:prstGeom prst="rect">
            <a:avLst/>
          </a:prstGeom>
        </p:spPr>
      </p:pic>
      <p:sp>
        <p:nvSpPr>
          <p:cNvPr id="2" name="Titolo 1">
            <a:extLst>
              <a:ext uri="{FF2B5EF4-FFF2-40B4-BE49-F238E27FC236}">
                <a16:creationId xmlns:a16="http://schemas.microsoft.com/office/drawing/2014/main" id="{4C967D23-6531-52BF-24AE-A5563A187BA2}"/>
              </a:ext>
            </a:extLst>
          </p:cNvPr>
          <p:cNvSpPr txBox="1">
            <a:spLocks/>
          </p:cNvSpPr>
          <p:nvPr/>
        </p:nvSpPr>
        <p:spPr>
          <a:xfrm>
            <a:off x="2775532" y="170991"/>
            <a:ext cx="7384473" cy="79416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4000" b="1" cap="small" dirty="0">
                <a:solidFill>
                  <a:schemeClr val="accent2">
                    <a:lumMod val="75000"/>
                  </a:schemeClr>
                </a:solidFill>
              </a:rPr>
              <a:t>Le principali novità</a:t>
            </a:r>
          </a:p>
        </p:txBody>
      </p:sp>
      <p:sp>
        <p:nvSpPr>
          <p:cNvPr id="27" name="Titolo 1">
            <a:extLst>
              <a:ext uri="{FF2B5EF4-FFF2-40B4-BE49-F238E27FC236}">
                <a16:creationId xmlns:a16="http://schemas.microsoft.com/office/drawing/2014/main" id="{BFC62F29-4B0A-2018-80F7-E13CF2BC2BB5}"/>
              </a:ext>
            </a:extLst>
          </p:cNvPr>
          <p:cNvSpPr txBox="1">
            <a:spLocks/>
          </p:cNvSpPr>
          <p:nvPr/>
        </p:nvSpPr>
        <p:spPr>
          <a:xfrm>
            <a:off x="661219" y="1850939"/>
            <a:ext cx="10869562" cy="1017639"/>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3000" b="1" i="1" dirty="0">
                <a:solidFill>
                  <a:schemeClr val="tx1"/>
                </a:solidFill>
              </a:rPr>
              <a:t>Seppure il dato letterale porterebbe a rispondere positivamente, secondo la dottrina la soluzione risulta </a:t>
            </a:r>
            <a:r>
              <a:rPr lang="it-IT" sz="3000" b="1" i="1" u="sng" dirty="0">
                <a:solidFill>
                  <a:schemeClr val="tx1"/>
                </a:solidFill>
              </a:rPr>
              <a:t>inaccettabile</a:t>
            </a:r>
            <a:r>
              <a:rPr lang="it-IT" sz="3000" b="1" i="1" dirty="0">
                <a:solidFill>
                  <a:schemeClr val="tx1"/>
                </a:solidFill>
              </a:rPr>
              <a:t> a livello sistematico.</a:t>
            </a:r>
            <a:endParaRPr lang="it-IT" sz="10000" b="1" i="1" dirty="0">
              <a:solidFill>
                <a:schemeClr val="tx1"/>
              </a:solidFill>
            </a:endParaRPr>
          </a:p>
        </p:txBody>
      </p:sp>
      <p:sp>
        <p:nvSpPr>
          <p:cNvPr id="7" name="Titolo 1">
            <a:extLst>
              <a:ext uri="{FF2B5EF4-FFF2-40B4-BE49-F238E27FC236}">
                <a16:creationId xmlns:a16="http://schemas.microsoft.com/office/drawing/2014/main" id="{611D5BEC-BB33-AFEA-96CF-CEA0D6097B5D}"/>
              </a:ext>
            </a:extLst>
          </p:cNvPr>
          <p:cNvSpPr txBox="1">
            <a:spLocks/>
          </p:cNvSpPr>
          <p:nvPr/>
        </p:nvSpPr>
        <p:spPr>
          <a:xfrm>
            <a:off x="391413" y="962366"/>
            <a:ext cx="11409173" cy="606018"/>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4000" b="1" u="sng" cap="small" dirty="0">
                <a:solidFill>
                  <a:srgbClr val="002060"/>
                </a:solidFill>
              </a:rPr>
              <a:t>Concordato in continuità e operatività del </a:t>
            </a:r>
            <a:r>
              <a:rPr lang="it-IT" sz="4000" b="1" u="sng" cap="small" dirty="0" err="1">
                <a:solidFill>
                  <a:srgbClr val="002060"/>
                </a:solidFill>
              </a:rPr>
              <a:t>cram</a:t>
            </a:r>
            <a:r>
              <a:rPr lang="it-IT" sz="4000" b="1" u="sng" cap="small" dirty="0">
                <a:solidFill>
                  <a:srgbClr val="002060"/>
                </a:solidFill>
              </a:rPr>
              <a:t> down</a:t>
            </a:r>
          </a:p>
        </p:txBody>
      </p:sp>
      <p:sp>
        <p:nvSpPr>
          <p:cNvPr id="3" name="Titolo 1">
            <a:extLst>
              <a:ext uri="{FF2B5EF4-FFF2-40B4-BE49-F238E27FC236}">
                <a16:creationId xmlns:a16="http://schemas.microsoft.com/office/drawing/2014/main" id="{F24E433D-711A-AC6B-551A-D8E25A9C4801}"/>
              </a:ext>
            </a:extLst>
          </p:cNvPr>
          <p:cNvSpPr txBox="1">
            <a:spLocks/>
          </p:cNvSpPr>
          <p:nvPr/>
        </p:nvSpPr>
        <p:spPr>
          <a:xfrm>
            <a:off x="661219" y="3151133"/>
            <a:ext cx="10869562" cy="2461946"/>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just"/>
            <a:r>
              <a:rPr lang="it-IT" sz="3000" b="1" dirty="0">
                <a:solidFill>
                  <a:srgbClr val="002060"/>
                </a:solidFill>
              </a:rPr>
              <a:t>Si ritiene quindi che un concordato in continuità possa giungere ad omologazione anche</a:t>
            </a:r>
            <a:r>
              <a:rPr lang="it-IT" sz="3000" b="1" i="1" dirty="0">
                <a:solidFill>
                  <a:srgbClr val="002060"/>
                </a:solidFill>
              </a:rPr>
              <a:t> </a:t>
            </a:r>
            <a:r>
              <a:rPr lang="it-IT" sz="3000" b="1" dirty="0">
                <a:solidFill>
                  <a:srgbClr val="002060"/>
                </a:solidFill>
              </a:rPr>
              <a:t>in mancanza del voto favorevole della maggioranza delle classi, laddove sia stato determinante il voto non favorevole delle amministrazioni fiscali e degli enti previdenziali, </a:t>
            </a:r>
            <a:r>
              <a:rPr lang="it-IT" sz="3000" b="1" dirty="0">
                <a:solidFill>
                  <a:srgbClr val="C00000"/>
                </a:solidFill>
              </a:rPr>
              <a:t>sempre che siano rispettati gli ulteriori presupposti di cui all’art. 112, c. 2 e 88 c. 2 bis, </a:t>
            </a:r>
            <a:r>
              <a:rPr lang="it-IT" sz="3000" b="1" dirty="0" err="1">
                <a:solidFill>
                  <a:srgbClr val="C00000"/>
                </a:solidFill>
              </a:rPr>
              <a:t>c.c.i</a:t>
            </a:r>
            <a:r>
              <a:rPr lang="it-IT" sz="3000" b="1" dirty="0">
                <a:solidFill>
                  <a:srgbClr val="C00000"/>
                </a:solidFill>
              </a:rPr>
              <a:t>.</a:t>
            </a:r>
            <a:r>
              <a:rPr lang="it-IT" sz="3000" b="1" dirty="0">
                <a:solidFill>
                  <a:srgbClr val="002060"/>
                </a:solidFill>
              </a:rPr>
              <a:t> e che sia richiesta dal debitore il </a:t>
            </a:r>
            <a:r>
              <a:rPr lang="it-IT" sz="3000" b="1" i="1" dirty="0" err="1">
                <a:solidFill>
                  <a:srgbClr val="002060"/>
                </a:solidFill>
              </a:rPr>
              <a:t>cram</a:t>
            </a:r>
            <a:r>
              <a:rPr lang="it-IT" sz="3000" b="1" i="1" dirty="0">
                <a:solidFill>
                  <a:srgbClr val="002060"/>
                </a:solidFill>
              </a:rPr>
              <a:t> down </a:t>
            </a:r>
            <a:r>
              <a:rPr lang="it-IT" sz="3000" b="1" dirty="0">
                <a:solidFill>
                  <a:srgbClr val="002060"/>
                </a:solidFill>
              </a:rPr>
              <a:t>fiscale.</a:t>
            </a:r>
            <a:endParaRPr lang="it-IT" sz="10000" b="1" dirty="0">
              <a:solidFill>
                <a:srgbClr val="002060"/>
              </a:solidFill>
            </a:endParaRPr>
          </a:p>
        </p:txBody>
      </p:sp>
    </p:spTree>
    <p:extLst>
      <p:ext uri="{BB962C8B-B14F-4D97-AF65-F5344CB8AC3E}">
        <p14:creationId xmlns:p14="http://schemas.microsoft.com/office/powerpoint/2010/main" val="4018465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9"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0-#ppt_w/2"/>
                                          </p:val>
                                        </p:tav>
                                        <p:tav tm="100000">
                                          <p:val>
                                            <p:strVal val="#ppt_x"/>
                                          </p:val>
                                        </p:tav>
                                      </p:tavLst>
                                    </p:anim>
                                    <p:anim calcmode="lin" valueType="num">
                                      <p:cBhvr additive="base">
                                        <p:cTn id="13" dur="500" fill="hold"/>
                                        <p:tgtEl>
                                          <p:spTgt spid="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5F15231-D354-93D1-8A7B-1FB9B355966F}"/>
              </a:ext>
            </a:extLst>
          </p:cNvPr>
          <p:cNvPicPr>
            <a:picLocks noChangeAspect="1"/>
          </p:cNvPicPr>
          <p:nvPr/>
        </p:nvPicPr>
        <p:blipFill>
          <a:blip r:embed="rId2"/>
          <a:stretch>
            <a:fillRect/>
          </a:stretch>
        </p:blipFill>
        <p:spPr>
          <a:xfrm>
            <a:off x="358585" y="274608"/>
            <a:ext cx="1126267" cy="586928"/>
          </a:xfrm>
          <a:prstGeom prst="rect">
            <a:avLst/>
          </a:prstGeom>
        </p:spPr>
      </p:pic>
      <p:pic>
        <p:nvPicPr>
          <p:cNvPr id="5" name="Immagine 4">
            <a:extLst>
              <a:ext uri="{FF2B5EF4-FFF2-40B4-BE49-F238E27FC236}">
                <a16:creationId xmlns:a16="http://schemas.microsoft.com/office/drawing/2014/main" id="{F26FB6B6-39BE-4CEE-6223-FF4B2E195B15}"/>
              </a:ext>
            </a:extLst>
          </p:cNvPr>
          <p:cNvPicPr>
            <a:picLocks noChangeAspect="1"/>
          </p:cNvPicPr>
          <p:nvPr/>
        </p:nvPicPr>
        <p:blipFill>
          <a:blip r:embed="rId3"/>
          <a:stretch>
            <a:fillRect/>
          </a:stretch>
        </p:blipFill>
        <p:spPr>
          <a:xfrm>
            <a:off x="1486207" y="302527"/>
            <a:ext cx="2121060" cy="548212"/>
          </a:xfrm>
          <a:prstGeom prst="rect">
            <a:avLst/>
          </a:prstGeom>
        </p:spPr>
      </p:pic>
      <p:sp>
        <p:nvSpPr>
          <p:cNvPr id="2" name="Titolo 1">
            <a:extLst>
              <a:ext uri="{FF2B5EF4-FFF2-40B4-BE49-F238E27FC236}">
                <a16:creationId xmlns:a16="http://schemas.microsoft.com/office/drawing/2014/main" id="{4C967D23-6531-52BF-24AE-A5563A187BA2}"/>
              </a:ext>
            </a:extLst>
          </p:cNvPr>
          <p:cNvSpPr txBox="1">
            <a:spLocks/>
          </p:cNvSpPr>
          <p:nvPr/>
        </p:nvSpPr>
        <p:spPr>
          <a:xfrm>
            <a:off x="2775532" y="170991"/>
            <a:ext cx="7384473" cy="79416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4000" b="1" cap="small" dirty="0">
                <a:solidFill>
                  <a:schemeClr val="accent2">
                    <a:lumMod val="75000"/>
                  </a:schemeClr>
                </a:solidFill>
              </a:rPr>
              <a:t>Le principali novità</a:t>
            </a:r>
          </a:p>
        </p:txBody>
      </p:sp>
      <p:sp>
        <p:nvSpPr>
          <p:cNvPr id="7" name="Titolo 1">
            <a:extLst>
              <a:ext uri="{FF2B5EF4-FFF2-40B4-BE49-F238E27FC236}">
                <a16:creationId xmlns:a16="http://schemas.microsoft.com/office/drawing/2014/main" id="{611D5BEC-BB33-AFEA-96CF-CEA0D6097B5D}"/>
              </a:ext>
            </a:extLst>
          </p:cNvPr>
          <p:cNvSpPr txBox="1">
            <a:spLocks/>
          </p:cNvSpPr>
          <p:nvPr/>
        </p:nvSpPr>
        <p:spPr>
          <a:xfrm>
            <a:off x="391413" y="962366"/>
            <a:ext cx="11409173" cy="606018"/>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3500" b="1" u="sng" cap="small" dirty="0">
                <a:solidFill>
                  <a:srgbClr val="002060"/>
                </a:solidFill>
              </a:rPr>
              <a:t>Concordato in continuità e operatività del </a:t>
            </a:r>
            <a:r>
              <a:rPr lang="it-IT" sz="3500" b="1" u="sng" cap="small" dirty="0" err="1">
                <a:solidFill>
                  <a:srgbClr val="002060"/>
                </a:solidFill>
              </a:rPr>
              <a:t>cram</a:t>
            </a:r>
            <a:r>
              <a:rPr lang="it-IT" sz="3500" b="1" u="sng" cap="small" dirty="0">
                <a:solidFill>
                  <a:srgbClr val="002060"/>
                </a:solidFill>
              </a:rPr>
              <a:t> down – un esempio</a:t>
            </a:r>
          </a:p>
        </p:txBody>
      </p:sp>
      <p:pic>
        <p:nvPicPr>
          <p:cNvPr id="6" name="Immagine 5">
            <a:extLst>
              <a:ext uri="{FF2B5EF4-FFF2-40B4-BE49-F238E27FC236}">
                <a16:creationId xmlns:a16="http://schemas.microsoft.com/office/drawing/2014/main" id="{52B281E9-8E20-7C06-3FCE-A8406F7D8B8F}"/>
              </a:ext>
            </a:extLst>
          </p:cNvPr>
          <p:cNvPicPr>
            <a:picLocks noChangeAspect="1"/>
          </p:cNvPicPr>
          <p:nvPr/>
        </p:nvPicPr>
        <p:blipFill rotWithShape="1">
          <a:blip r:embed="rId4"/>
          <a:srcRect r="7600"/>
          <a:stretch/>
        </p:blipFill>
        <p:spPr>
          <a:xfrm>
            <a:off x="164615" y="1760933"/>
            <a:ext cx="11265379" cy="1312477"/>
          </a:xfrm>
          <a:prstGeom prst="rect">
            <a:avLst/>
          </a:prstGeom>
        </p:spPr>
      </p:pic>
      <p:pic>
        <p:nvPicPr>
          <p:cNvPr id="11" name="Immagine 10">
            <a:extLst>
              <a:ext uri="{FF2B5EF4-FFF2-40B4-BE49-F238E27FC236}">
                <a16:creationId xmlns:a16="http://schemas.microsoft.com/office/drawing/2014/main" id="{28CFA77D-5482-8457-652C-219CBF1858DE}"/>
              </a:ext>
            </a:extLst>
          </p:cNvPr>
          <p:cNvPicPr>
            <a:picLocks noChangeAspect="1"/>
          </p:cNvPicPr>
          <p:nvPr/>
        </p:nvPicPr>
        <p:blipFill>
          <a:blip r:embed="rId5"/>
          <a:stretch>
            <a:fillRect/>
          </a:stretch>
        </p:blipFill>
        <p:spPr>
          <a:xfrm>
            <a:off x="164615" y="3004235"/>
            <a:ext cx="11862770" cy="2891399"/>
          </a:xfrm>
          <a:prstGeom prst="rect">
            <a:avLst/>
          </a:prstGeom>
        </p:spPr>
      </p:pic>
    </p:spTree>
    <p:extLst>
      <p:ext uri="{BB962C8B-B14F-4D97-AF65-F5344CB8AC3E}">
        <p14:creationId xmlns:p14="http://schemas.microsoft.com/office/powerpoint/2010/main" val="3508796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5F15231-D354-93D1-8A7B-1FB9B355966F}"/>
              </a:ext>
            </a:extLst>
          </p:cNvPr>
          <p:cNvPicPr>
            <a:picLocks noChangeAspect="1"/>
          </p:cNvPicPr>
          <p:nvPr/>
        </p:nvPicPr>
        <p:blipFill>
          <a:blip r:embed="rId2"/>
          <a:stretch>
            <a:fillRect/>
          </a:stretch>
        </p:blipFill>
        <p:spPr>
          <a:xfrm>
            <a:off x="358585" y="274608"/>
            <a:ext cx="1126267" cy="586928"/>
          </a:xfrm>
          <a:prstGeom prst="rect">
            <a:avLst/>
          </a:prstGeom>
        </p:spPr>
      </p:pic>
      <p:pic>
        <p:nvPicPr>
          <p:cNvPr id="5" name="Immagine 4">
            <a:extLst>
              <a:ext uri="{FF2B5EF4-FFF2-40B4-BE49-F238E27FC236}">
                <a16:creationId xmlns:a16="http://schemas.microsoft.com/office/drawing/2014/main" id="{F26FB6B6-39BE-4CEE-6223-FF4B2E195B15}"/>
              </a:ext>
            </a:extLst>
          </p:cNvPr>
          <p:cNvPicPr>
            <a:picLocks noChangeAspect="1"/>
          </p:cNvPicPr>
          <p:nvPr/>
        </p:nvPicPr>
        <p:blipFill>
          <a:blip r:embed="rId3"/>
          <a:stretch>
            <a:fillRect/>
          </a:stretch>
        </p:blipFill>
        <p:spPr>
          <a:xfrm>
            <a:off x="1486207" y="302527"/>
            <a:ext cx="2121060" cy="548212"/>
          </a:xfrm>
          <a:prstGeom prst="rect">
            <a:avLst/>
          </a:prstGeom>
        </p:spPr>
      </p:pic>
      <p:sp>
        <p:nvSpPr>
          <p:cNvPr id="2" name="Titolo 1">
            <a:extLst>
              <a:ext uri="{FF2B5EF4-FFF2-40B4-BE49-F238E27FC236}">
                <a16:creationId xmlns:a16="http://schemas.microsoft.com/office/drawing/2014/main" id="{4C967D23-6531-52BF-24AE-A5563A187BA2}"/>
              </a:ext>
            </a:extLst>
          </p:cNvPr>
          <p:cNvSpPr txBox="1">
            <a:spLocks/>
          </p:cNvSpPr>
          <p:nvPr/>
        </p:nvSpPr>
        <p:spPr>
          <a:xfrm>
            <a:off x="2775532" y="170991"/>
            <a:ext cx="7384473" cy="79416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4000" b="1" cap="small" dirty="0">
                <a:solidFill>
                  <a:schemeClr val="accent2">
                    <a:lumMod val="75000"/>
                  </a:schemeClr>
                </a:solidFill>
              </a:rPr>
              <a:t>Le principali novità</a:t>
            </a:r>
          </a:p>
        </p:txBody>
      </p:sp>
      <p:sp>
        <p:nvSpPr>
          <p:cNvPr id="7" name="Titolo 1">
            <a:extLst>
              <a:ext uri="{FF2B5EF4-FFF2-40B4-BE49-F238E27FC236}">
                <a16:creationId xmlns:a16="http://schemas.microsoft.com/office/drawing/2014/main" id="{611D5BEC-BB33-AFEA-96CF-CEA0D6097B5D}"/>
              </a:ext>
            </a:extLst>
          </p:cNvPr>
          <p:cNvSpPr txBox="1">
            <a:spLocks/>
          </p:cNvSpPr>
          <p:nvPr/>
        </p:nvSpPr>
        <p:spPr>
          <a:xfrm>
            <a:off x="391413" y="962366"/>
            <a:ext cx="11409173" cy="606018"/>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3500" b="1" u="sng" cap="small" dirty="0">
                <a:solidFill>
                  <a:srgbClr val="002060"/>
                </a:solidFill>
              </a:rPr>
              <a:t>Concordato in continuità e operatività del </a:t>
            </a:r>
            <a:r>
              <a:rPr lang="it-IT" sz="3500" b="1" u="sng" cap="small" dirty="0" err="1">
                <a:solidFill>
                  <a:srgbClr val="002060"/>
                </a:solidFill>
              </a:rPr>
              <a:t>cram</a:t>
            </a:r>
            <a:r>
              <a:rPr lang="it-IT" sz="3500" b="1" u="sng" cap="small" dirty="0">
                <a:solidFill>
                  <a:srgbClr val="002060"/>
                </a:solidFill>
              </a:rPr>
              <a:t> down – un esempio</a:t>
            </a:r>
          </a:p>
        </p:txBody>
      </p:sp>
      <p:pic>
        <p:nvPicPr>
          <p:cNvPr id="10" name="Immagine 9">
            <a:extLst>
              <a:ext uri="{FF2B5EF4-FFF2-40B4-BE49-F238E27FC236}">
                <a16:creationId xmlns:a16="http://schemas.microsoft.com/office/drawing/2014/main" id="{4E5AF553-AED6-4964-7492-44A256A9A780}"/>
              </a:ext>
            </a:extLst>
          </p:cNvPr>
          <p:cNvPicPr>
            <a:picLocks noChangeAspect="1"/>
          </p:cNvPicPr>
          <p:nvPr/>
        </p:nvPicPr>
        <p:blipFill>
          <a:blip r:embed="rId4"/>
          <a:stretch>
            <a:fillRect/>
          </a:stretch>
        </p:blipFill>
        <p:spPr>
          <a:xfrm>
            <a:off x="195707" y="1860904"/>
            <a:ext cx="11800586" cy="4034730"/>
          </a:xfrm>
          <a:prstGeom prst="rect">
            <a:avLst/>
          </a:prstGeom>
        </p:spPr>
      </p:pic>
    </p:spTree>
    <p:extLst>
      <p:ext uri="{BB962C8B-B14F-4D97-AF65-F5344CB8AC3E}">
        <p14:creationId xmlns:p14="http://schemas.microsoft.com/office/powerpoint/2010/main" val="3090836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5F15231-D354-93D1-8A7B-1FB9B355966F}"/>
              </a:ext>
            </a:extLst>
          </p:cNvPr>
          <p:cNvPicPr>
            <a:picLocks noChangeAspect="1"/>
          </p:cNvPicPr>
          <p:nvPr/>
        </p:nvPicPr>
        <p:blipFill>
          <a:blip r:embed="rId2"/>
          <a:stretch>
            <a:fillRect/>
          </a:stretch>
        </p:blipFill>
        <p:spPr>
          <a:xfrm>
            <a:off x="358585" y="274608"/>
            <a:ext cx="1126267" cy="586928"/>
          </a:xfrm>
          <a:prstGeom prst="rect">
            <a:avLst/>
          </a:prstGeom>
        </p:spPr>
      </p:pic>
      <p:pic>
        <p:nvPicPr>
          <p:cNvPr id="5" name="Immagine 4">
            <a:extLst>
              <a:ext uri="{FF2B5EF4-FFF2-40B4-BE49-F238E27FC236}">
                <a16:creationId xmlns:a16="http://schemas.microsoft.com/office/drawing/2014/main" id="{F26FB6B6-39BE-4CEE-6223-FF4B2E195B15}"/>
              </a:ext>
            </a:extLst>
          </p:cNvPr>
          <p:cNvPicPr>
            <a:picLocks noChangeAspect="1"/>
          </p:cNvPicPr>
          <p:nvPr/>
        </p:nvPicPr>
        <p:blipFill>
          <a:blip r:embed="rId3"/>
          <a:stretch>
            <a:fillRect/>
          </a:stretch>
        </p:blipFill>
        <p:spPr>
          <a:xfrm>
            <a:off x="1486207" y="302527"/>
            <a:ext cx="2121060" cy="548212"/>
          </a:xfrm>
          <a:prstGeom prst="rect">
            <a:avLst/>
          </a:prstGeom>
        </p:spPr>
      </p:pic>
      <p:sp>
        <p:nvSpPr>
          <p:cNvPr id="3" name="Titolo 1">
            <a:extLst>
              <a:ext uri="{FF2B5EF4-FFF2-40B4-BE49-F238E27FC236}">
                <a16:creationId xmlns:a16="http://schemas.microsoft.com/office/drawing/2014/main" id="{105ABA30-BE68-759C-485A-9B89CA9EF4F8}"/>
              </a:ext>
            </a:extLst>
          </p:cNvPr>
          <p:cNvSpPr txBox="1">
            <a:spLocks/>
          </p:cNvSpPr>
          <p:nvPr/>
        </p:nvSpPr>
        <p:spPr>
          <a:xfrm>
            <a:off x="590551" y="576633"/>
            <a:ext cx="11242864" cy="758072"/>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b="1" cap="small" dirty="0">
                <a:solidFill>
                  <a:srgbClr val="800000"/>
                </a:solidFill>
              </a:rPr>
              <a:t>Conclusioni : alcuni spunti pratici</a:t>
            </a:r>
          </a:p>
        </p:txBody>
      </p:sp>
      <p:sp>
        <p:nvSpPr>
          <p:cNvPr id="6" name="Titolo 1">
            <a:extLst>
              <a:ext uri="{FF2B5EF4-FFF2-40B4-BE49-F238E27FC236}">
                <a16:creationId xmlns:a16="http://schemas.microsoft.com/office/drawing/2014/main" id="{562E79D5-4D74-386F-EC5E-B084FFEB089C}"/>
              </a:ext>
            </a:extLst>
          </p:cNvPr>
          <p:cNvSpPr txBox="1">
            <a:spLocks/>
          </p:cNvSpPr>
          <p:nvPr/>
        </p:nvSpPr>
        <p:spPr>
          <a:xfrm>
            <a:off x="358585" y="2228544"/>
            <a:ext cx="11242864" cy="4101951"/>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just"/>
            <a:r>
              <a:rPr lang="it-IT" sz="3000" dirty="0">
                <a:solidFill>
                  <a:schemeClr val="tx1"/>
                </a:solidFill>
              </a:rPr>
              <a:t>Molto spesso l’amministrazione finanziaria e gli enti previdenziali sono creditori «rilevanti» ai fini delle votazioni. Per non precludersi la possibilità di accedere al </a:t>
            </a:r>
            <a:r>
              <a:rPr lang="it-IT" sz="3000" i="1" dirty="0" err="1">
                <a:solidFill>
                  <a:schemeClr val="tx1"/>
                </a:solidFill>
              </a:rPr>
              <a:t>cram</a:t>
            </a:r>
            <a:r>
              <a:rPr lang="it-IT" sz="3000" i="1" dirty="0">
                <a:solidFill>
                  <a:schemeClr val="tx1"/>
                </a:solidFill>
              </a:rPr>
              <a:t> down fiscale </a:t>
            </a:r>
            <a:r>
              <a:rPr lang="it-IT" sz="3000" dirty="0">
                <a:solidFill>
                  <a:schemeClr val="tx1"/>
                </a:solidFill>
              </a:rPr>
              <a:t>nei concordati in continuità, occorre:</a:t>
            </a:r>
          </a:p>
          <a:p>
            <a:pPr marL="514350" indent="-514350" algn="just">
              <a:buAutoNum type="arabicPeriod"/>
            </a:pPr>
            <a:r>
              <a:rPr lang="it-IT" sz="3000" dirty="0">
                <a:solidFill>
                  <a:srgbClr val="000066"/>
                </a:solidFill>
              </a:rPr>
              <a:t>Effettuare un’attenta valutazione dell’attivo in caso di liquidazione;</a:t>
            </a:r>
          </a:p>
          <a:p>
            <a:pPr marL="514350" indent="-514350" algn="just">
              <a:buAutoNum type="arabicPeriod"/>
            </a:pPr>
            <a:r>
              <a:rPr lang="it-IT" sz="3000" dirty="0">
                <a:solidFill>
                  <a:srgbClr val="000066"/>
                </a:solidFill>
              </a:rPr>
              <a:t>Verificare il soddisfacimento che questo potrebbe garantire non solo a livello globale, ma anche con riferimento alle specifiche posizioni creditorie vantate da tali creditori;</a:t>
            </a:r>
          </a:p>
          <a:p>
            <a:pPr marL="514350" indent="-514350" algn="just">
              <a:buAutoNum type="arabicPeriod"/>
            </a:pPr>
            <a:r>
              <a:rPr lang="it-IT" sz="3000" dirty="0">
                <a:solidFill>
                  <a:srgbClr val="000066"/>
                </a:solidFill>
              </a:rPr>
              <a:t>Distribuire virtualmente l’attivo eccedente quello di liquidazione secondo la regola della priorità assoluta, salvo poter poi applicare la regola della priorità relativa.</a:t>
            </a:r>
          </a:p>
          <a:p>
            <a:pPr algn="just"/>
            <a:r>
              <a:rPr lang="it-IT" sz="3000" b="1" dirty="0">
                <a:solidFill>
                  <a:srgbClr val="800000"/>
                </a:solidFill>
              </a:rPr>
              <a:t>NB. La convenienza del </a:t>
            </a:r>
            <a:r>
              <a:rPr lang="it-IT" sz="3000" b="1" i="1" dirty="0" err="1">
                <a:solidFill>
                  <a:srgbClr val="800000"/>
                </a:solidFill>
              </a:rPr>
              <a:t>cram</a:t>
            </a:r>
            <a:r>
              <a:rPr lang="it-IT" sz="3000" b="1" i="1" dirty="0">
                <a:solidFill>
                  <a:srgbClr val="800000"/>
                </a:solidFill>
              </a:rPr>
              <a:t> down </a:t>
            </a:r>
            <a:r>
              <a:rPr lang="it-IT" sz="3000" b="1" dirty="0">
                <a:solidFill>
                  <a:srgbClr val="800000"/>
                </a:solidFill>
              </a:rPr>
              <a:t>fiscale va ben oltre gli importi oggetto di falcidia per le specifiche classi di creditori tributari e previdenziali.</a:t>
            </a:r>
          </a:p>
        </p:txBody>
      </p:sp>
    </p:spTree>
    <p:extLst>
      <p:ext uri="{BB962C8B-B14F-4D97-AF65-F5344CB8AC3E}">
        <p14:creationId xmlns:p14="http://schemas.microsoft.com/office/powerpoint/2010/main" val="3020356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Effect transition="in" filter="barn(inVertical)">
                                      <p:cBhvr>
                                        <p:cTn id="13" dur="500"/>
                                        <p:tgtEl>
                                          <p:spTgt spid="6">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animEffect transition="in" filter="barn(inVertical)">
                                      <p:cBhvr>
                                        <p:cTn id="18" dur="500"/>
                                        <p:tgtEl>
                                          <p:spTgt spid="6">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animEffect transition="in" filter="barn(inVertical)">
                                      <p:cBhvr>
                                        <p:cTn id="23"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5F15231-D354-93D1-8A7B-1FB9B355966F}"/>
              </a:ext>
            </a:extLst>
          </p:cNvPr>
          <p:cNvPicPr>
            <a:picLocks noChangeAspect="1"/>
          </p:cNvPicPr>
          <p:nvPr/>
        </p:nvPicPr>
        <p:blipFill>
          <a:blip r:embed="rId2"/>
          <a:stretch>
            <a:fillRect/>
          </a:stretch>
        </p:blipFill>
        <p:spPr>
          <a:xfrm>
            <a:off x="358585" y="274608"/>
            <a:ext cx="1126267" cy="586928"/>
          </a:xfrm>
          <a:prstGeom prst="rect">
            <a:avLst/>
          </a:prstGeom>
        </p:spPr>
      </p:pic>
      <p:pic>
        <p:nvPicPr>
          <p:cNvPr id="5" name="Immagine 4">
            <a:extLst>
              <a:ext uri="{FF2B5EF4-FFF2-40B4-BE49-F238E27FC236}">
                <a16:creationId xmlns:a16="http://schemas.microsoft.com/office/drawing/2014/main" id="{F26FB6B6-39BE-4CEE-6223-FF4B2E195B15}"/>
              </a:ext>
            </a:extLst>
          </p:cNvPr>
          <p:cNvPicPr>
            <a:picLocks noChangeAspect="1"/>
          </p:cNvPicPr>
          <p:nvPr/>
        </p:nvPicPr>
        <p:blipFill>
          <a:blip r:embed="rId3"/>
          <a:stretch>
            <a:fillRect/>
          </a:stretch>
        </p:blipFill>
        <p:spPr>
          <a:xfrm>
            <a:off x="1486207" y="302527"/>
            <a:ext cx="2121060" cy="548212"/>
          </a:xfrm>
          <a:prstGeom prst="rect">
            <a:avLst/>
          </a:prstGeom>
        </p:spPr>
      </p:pic>
      <p:sp>
        <p:nvSpPr>
          <p:cNvPr id="6" name="Titolo 1">
            <a:extLst>
              <a:ext uri="{FF2B5EF4-FFF2-40B4-BE49-F238E27FC236}">
                <a16:creationId xmlns:a16="http://schemas.microsoft.com/office/drawing/2014/main" id="{562E79D5-4D74-386F-EC5E-B084FFEB089C}"/>
              </a:ext>
            </a:extLst>
          </p:cNvPr>
          <p:cNvSpPr txBox="1">
            <a:spLocks/>
          </p:cNvSpPr>
          <p:nvPr/>
        </p:nvSpPr>
        <p:spPr>
          <a:xfrm>
            <a:off x="358585" y="1334705"/>
            <a:ext cx="11242864" cy="4714910"/>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just"/>
            <a:r>
              <a:rPr lang="it-IT" sz="3000" dirty="0">
                <a:solidFill>
                  <a:schemeClr val="tx1"/>
                </a:solidFill>
              </a:rPr>
              <a:t>L’adesione alla rottamazione quater entro il 30.04.2023 può consentire anche una considerevole riduzione del passivo ammesso al voto e oggetto di falcidia.</a:t>
            </a:r>
          </a:p>
          <a:p>
            <a:pPr algn="just"/>
            <a:r>
              <a:rPr lang="it-IT" sz="3000" dirty="0">
                <a:solidFill>
                  <a:schemeClr val="tx1"/>
                </a:solidFill>
              </a:rPr>
              <a:t>Mentre per le procedure da sovraindebitamento la legge di bilancio non vincola i versamenti dovuti in caso di adesione a modalità e tempistiche diverse da quelle previste nei piani, nelle procedure concorsuali tali importi devono essere considerati crediti prededucibili.</a:t>
            </a:r>
          </a:p>
          <a:p>
            <a:pPr algn="just"/>
            <a:r>
              <a:rPr lang="it-IT" sz="3000" dirty="0">
                <a:solidFill>
                  <a:schemeClr val="tx1"/>
                </a:solidFill>
              </a:rPr>
              <a:t>In considerazione di ciò, la rottamazione quater potrebbe rendere «non determinante» il voto delle agenzie fiscali e degli enti previdenziali ed assistenziali, precludendo l’accesso al </a:t>
            </a:r>
            <a:r>
              <a:rPr lang="it-IT" sz="3000" dirty="0" err="1">
                <a:solidFill>
                  <a:schemeClr val="tx1"/>
                </a:solidFill>
              </a:rPr>
              <a:t>cram</a:t>
            </a:r>
            <a:r>
              <a:rPr lang="it-IT" sz="3000" dirty="0">
                <a:solidFill>
                  <a:schemeClr val="tx1"/>
                </a:solidFill>
              </a:rPr>
              <a:t> down fiscale.</a:t>
            </a:r>
          </a:p>
          <a:p>
            <a:pPr algn="just"/>
            <a:endParaRPr lang="it-IT" sz="3000" b="1" dirty="0">
              <a:solidFill>
                <a:schemeClr val="tx1"/>
              </a:solidFill>
            </a:endParaRPr>
          </a:p>
        </p:txBody>
      </p:sp>
      <p:sp>
        <p:nvSpPr>
          <p:cNvPr id="7" name="Titolo 1">
            <a:extLst>
              <a:ext uri="{FF2B5EF4-FFF2-40B4-BE49-F238E27FC236}">
                <a16:creationId xmlns:a16="http://schemas.microsoft.com/office/drawing/2014/main" id="{637B4FC4-6A98-FD06-610D-67763A21FD92}"/>
              </a:ext>
            </a:extLst>
          </p:cNvPr>
          <p:cNvSpPr txBox="1">
            <a:spLocks/>
          </p:cNvSpPr>
          <p:nvPr/>
        </p:nvSpPr>
        <p:spPr>
          <a:xfrm>
            <a:off x="590551" y="576633"/>
            <a:ext cx="11242864" cy="758072"/>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b="1" cap="small" dirty="0">
                <a:solidFill>
                  <a:srgbClr val="800000"/>
                </a:solidFill>
              </a:rPr>
              <a:t>Conclusioni : alcuni spunti pratici</a:t>
            </a:r>
          </a:p>
        </p:txBody>
      </p:sp>
    </p:spTree>
    <p:extLst>
      <p:ext uri="{BB962C8B-B14F-4D97-AF65-F5344CB8AC3E}">
        <p14:creationId xmlns:p14="http://schemas.microsoft.com/office/powerpoint/2010/main" val="349155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5F15231-D354-93D1-8A7B-1FB9B355966F}"/>
              </a:ext>
            </a:extLst>
          </p:cNvPr>
          <p:cNvPicPr>
            <a:picLocks noChangeAspect="1"/>
          </p:cNvPicPr>
          <p:nvPr/>
        </p:nvPicPr>
        <p:blipFill>
          <a:blip r:embed="rId2"/>
          <a:stretch>
            <a:fillRect/>
          </a:stretch>
        </p:blipFill>
        <p:spPr>
          <a:xfrm>
            <a:off x="358585" y="274608"/>
            <a:ext cx="1126267" cy="586928"/>
          </a:xfrm>
          <a:prstGeom prst="rect">
            <a:avLst/>
          </a:prstGeom>
        </p:spPr>
      </p:pic>
      <p:pic>
        <p:nvPicPr>
          <p:cNvPr id="5" name="Immagine 4">
            <a:extLst>
              <a:ext uri="{FF2B5EF4-FFF2-40B4-BE49-F238E27FC236}">
                <a16:creationId xmlns:a16="http://schemas.microsoft.com/office/drawing/2014/main" id="{F26FB6B6-39BE-4CEE-6223-FF4B2E195B15}"/>
              </a:ext>
            </a:extLst>
          </p:cNvPr>
          <p:cNvPicPr>
            <a:picLocks noChangeAspect="1"/>
          </p:cNvPicPr>
          <p:nvPr/>
        </p:nvPicPr>
        <p:blipFill>
          <a:blip r:embed="rId3"/>
          <a:stretch>
            <a:fillRect/>
          </a:stretch>
        </p:blipFill>
        <p:spPr>
          <a:xfrm>
            <a:off x="1486207" y="302527"/>
            <a:ext cx="2121060" cy="548212"/>
          </a:xfrm>
          <a:prstGeom prst="rect">
            <a:avLst/>
          </a:prstGeom>
        </p:spPr>
      </p:pic>
      <p:sp>
        <p:nvSpPr>
          <p:cNvPr id="2" name="Titolo 1">
            <a:extLst>
              <a:ext uri="{FF2B5EF4-FFF2-40B4-BE49-F238E27FC236}">
                <a16:creationId xmlns:a16="http://schemas.microsoft.com/office/drawing/2014/main" id="{7AC66E4E-FED1-C370-20D4-2B3F00F9847D}"/>
              </a:ext>
            </a:extLst>
          </p:cNvPr>
          <p:cNvSpPr txBox="1">
            <a:spLocks/>
          </p:cNvSpPr>
          <p:nvPr/>
        </p:nvSpPr>
        <p:spPr>
          <a:xfrm>
            <a:off x="474568" y="2670928"/>
            <a:ext cx="11242864" cy="758072"/>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b="1" cap="small">
                <a:solidFill>
                  <a:srgbClr val="800000"/>
                </a:solidFill>
              </a:rPr>
              <a:t>Grazie per l</a:t>
            </a:r>
            <a:r>
              <a:rPr lang="it-IT" b="1" cap="small" dirty="0">
                <a:solidFill>
                  <a:srgbClr val="800000"/>
                </a:solidFill>
              </a:rPr>
              <a:t>’ attenzione!</a:t>
            </a:r>
          </a:p>
        </p:txBody>
      </p:sp>
    </p:spTree>
    <p:extLst>
      <p:ext uri="{BB962C8B-B14F-4D97-AF65-F5344CB8AC3E}">
        <p14:creationId xmlns:p14="http://schemas.microsoft.com/office/powerpoint/2010/main" val="922211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5F15231-D354-93D1-8A7B-1FB9B355966F}"/>
              </a:ext>
            </a:extLst>
          </p:cNvPr>
          <p:cNvPicPr>
            <a:picLocks noChangeAspect="1"/>
          </p:cNvPicPr>
          <p:nvPr/>
        </p:nvPicPr>
        <p:blipFill>
          <a:blip r:embed="rId2"/>
          <a:stretch>
            <a:fillRect/>
          </a:stretch>
        </p:blipFill>
        <p:spPr>
          <a:xfrm>
            <a:off x="358585" y="274608"/>
            <a:ext cx="1126267" cy="586928"/>
          </a:xfrm>
          <a:prstGeom prst="rect">
            <a:avLst/>
          </a:prstGeom>
        </p:spPr>
      </p:pic>
      <p:pic>
        <p:nvPicPr>
          <p:cNvPr id="5" name="Immagine 4">
            <a:extLst>
              <a:ext uri="{FF2B5EF4-FFF2-40B4-BE49-F238E27FC236}">
                <a16:creationId xmlns:a16="http://schemas.microsoft.com/office/drawing/2014/main" id="{F26FB6B6-39BE-4CEE-6223-FF4B2E195B15}"/>
              </a:ext>
            </a:extLst>
          </p:cNvPr>
          <p:cNvPicPr>
            <a:picLocks noChangeAspect="1"/>
          </p:cNvPicPr>
          <p:nvPr/>
        </p:nvPicPr>
        <p:blipFill>
          <a:blip r:embed="rId3"/>
          <a:stretch>
            <a:fillRect/>
          </a:stretch>
        </p:blipFill>
        <p:spPr>
          <a:xfrm>
            <a:off x="1486207" y="302527"/>
            <a:ext cx="2121060" cy="548212"/>
          </a:xfrm>
          <a:prstGeom prst="rect">
            <a:avLst/>
          </a:prstGeom>
        </p:spPr>
      </p:pic>
      <p:sp>
        <p:nvSpPr>
          <p:cNvPr id="2" name="Titolo 1">
            <a:extLst>
              <a:ext uri="{FF2B5EF4-FFF2-40B4-BE49-F238E27FC236}">
                <a16:creationId xmlns:a16="http://schemas.microsoft.com/office/drawing/2014/main" id="{13727AA8-32BE-55E8-54F8-7A48668D8728}"/>
              </a:ext>
            </a:extLst>
          </p:cNvPr>
          <p:cNvSpPr txBox="1">
            <a:spLocks/>
          </p:cNvSpPr>
          <p:nvPr/>
        </p:nvSpPr>
        <p:spPr>
          <a:xfrm>
            <a:off x="2403762" y="845899"/>
            <a:ext cx="7384473" cy="794162"/>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5500" b="1" cap="small" dirty="0">
                <a:solidFill>
                  <a:schemeClr val="accent2">
                    <a:lumMod val="75000"/>
                  </a:schemeClr>
                </a:solidFill>
              </a:rPr>
              <a:t>le norme di riferimento</a:t>
            </a:r>
          </a:p>
        </p:txBody>
      </p:sp>
      <p:sp>
        <p:nvSpPr>
          <p:cNvPr id="3" name="Titolo 1">
            <a:extLst>
              <a:ext uri="{FF2B5EF4-FFF2-40B4-BE49-F238E27FC236}">
                <a16:creationId xmlns:a16="http://schemas.microsoft.com/office/drawing/2014/main" id="{1199356B-ADA5-5E26-B835-4FF7D44A1543}"/>
              </a:ext>
            </a:extLst>
          </p:cNvPr>
          <p:cNvSpPr txBox="1">
            <a:spLocks/>
          </p:cNvSpPr>
          <p:nvPr/>
        </p:nvSpPr>
        <p:spPr>
          <a:xfrm>
            <a:off x="498762" y="1819398"/>
            <a:ext cx="6331527" cy="794162"/>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b="1" cap="small" dirty="0">
                <a:solidFill>
                  <a:srgbClr val="002060"/>
                </a:solidFill>
              </a:rPr>
              <a:t>Art. 182-ter, L. Fall.</a:t>
            </a:r>
          </a:p>
        </p:txBody>
      </p:sp>
      <p:sp>
        <p:nvSpPr>
          <p:cNvPr id="6" name="Titolo 1">
            <a:extLst>
              <a:ext uri="{FF2B5EF4-FFF2-40B4-BE49-F238E27FC236}">
                <a16:creationId xmlns:a16="http://schemas.microsoft.com/office/drawing/2014/main" id="{13931141-7F37-04CB-330D-EFDD9DD07D01}"/>
              </a:ext>
            </a:extLst>
          </p:cNvPr>
          <p:cNvSpPr txBox="1">
            <a:spLocks/>
          </p:cNvSpPr>
          <p:nvPr/>
        </p:nvSpPr>
        <p:spPr>
          <a:xfrm>
            <a:off x="6199071" y="2511418"/>
            <a:ext cx="4631846" cy="79416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4000" b="1" cap="small" dirty="0">
                <a:solidFill>
                  <a:srgbClr val="002060"/>
                </a:solidFill>
              </a:rPr>
              <a:t>Art. 88, </a:t>
            </a:r>
            <a:r>
              <a:rPr lang="it-IT" sz="4000" b="1" cap="small" dirty="0" err="1">
                <a:solidFill>
                  <a:srgbClr val="002060"/>
                </a:solidFill>
              </a:rPr>
              <a:t>C.c.i</a:t>
            </a:r>
            <a:r>
              <a:rPr lang="it-IT" sz="4000" b="1" cap="small" dirty="0">
                <a:solidFill>
                  <a:srgbClr val="002060"/>
                </a:solidFill>
              </a:rPr>
              <a:t>.</a:t>
            </a:r>
          </a:p>
        </p:txBody>
      </p:sp>
      <p:sp>
        <p:nvSpPr>
          <p:cNvPr id="7" name="Titolo 1">
            <a:extLst>
              <a:ext uri="{FF2B5EF4-FFF2-40B4-BE49-F238E27FC236}">
                <a16:creationId xmlns:a16="http://schemas.microsoft.com/office/drawing/2014/main" id="{3E2F74B9-F857-3D82-1940-100F596D3307}"/>
              </a:ext>
            </a:extLst>
          </p:cNvPr>
          <p:cNvSpPr txBox="1">
            <a:spLocks/>
          </p:cNvSpPr>
          <p:nvPr/>
        </p:nvSpPr>
        <p:spPr>
          <a:xfrm>
            <a:off x="498762" y="3480305"/>
            <a:ext cx="3756010" cy="988143"/>
          </a:xfrm>
          <a:prstGeom prst="teardrop">
            <a:avLst/>
          </a:prstGeom>
          <a:solidFill>
            <a:srgbClr val="FFFF00"/>
          </a:solidFill>
          <a:ln w="41275">
            <a:solidFill>
              <a:srgbClr val="002060"/>
            </a:solidFill>
          </a:ln>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4000" b="1" cap="small" dirty="0">
                <a:solidFill>
                  <a:schemeClr val="accent2">
                    <a:lumMod val="75000"/>
                  </a:schemeClr>
                </a:solidFill>
              </a:rPr>
              <a:t>Art. 63, </a:t>
            </a:r>
            <a:r>
              <a:rPr lang="it-IT" sz="4000" b="1" cap="small" dirty="0" err="1">
                <a:solidFill>
                  <a:schemeClr val="accent2">
                    <a:lumMod val="75000"/>
                  </a:schemeClr>
                </a:solidFill>
              </a:rPr>
              <a:t>C.c.i</a:t>
            </a:r>
            <a:r>
              <a:rPr lang="it-IT" sz="4000" b="1" cap="small" dirty="0">
                <a:solidFill>
                  <a:schemeClr val="accent2">
                    <a:lumMod val="75000"/>
                  </a:schemeClr>
                </a:solidFill>
              </a:rPr>
              <a:t>.</a:t>
            </a:r>
          </a:p>
        </p:txBody>
      </p:sp>
      <p:sp>
        <p:nvSpPr>
          <p:cNvPr id="8" name="Titolo 1">
            <a:extLst>
              <a:ext uri="{FF2B5EF4-FFF2-40B4-BE49-F238E27FC236}">
                <a16:creationId xmlns:a16="http://schemas.microsoft.com/office/drawing/2014/main" id="{A83EF532-047B-A1F0-8606-A62954883875}"/>
              </a:ext>
            </a:extLst>
          </p:cNvPr>
          <p:cNvSpPr txBox="1">
            <a:spLocks/>
          </p:cNvSpPr>
          <p:nvPr/>
        </p:nvSpPr>
        <p:spPr>
          <a:xfrm>
            <a:off x="6490474" y="3716120"/>
            <a:ext cx="4631846" cy="79416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4000" b="1" cap="small" dirty="0">
                <a:solidFill>
                  <a:srgbClr val="002060"/>
                </a:solidFill>
              </a:rPr>
              <a:t>Art. 112,c. 2, </a:t>
            </a:r>
            <a:r>
              <a:rPr lang="it-IT" sz="4000" b="1" cap="small" dirty="0" err="1">
                <a:solidFill>
                  <a:srgbClr val="002060"/>
                </a:solidFill>
              </a:rPr>
              <a:t>C.c.i</a:t>
            </a:r>
            <a:r>
              <a:rPr lang="it-IT" sz="4000" b="1" cap="small" dirty="0">
                <a:solidFill>
                  <a:srgbClr val="002060"/>
                </a:solidFill>
              </a:rPr>
              <a:t>.                                                                                      </a:t>
            </a:r>
          </a:p>
        </p:txBody>
      </p:sp>
      <p:sp>
        <p:nvSpPr>
          <p:cNvPr id="9" name="Titolo 1">
            <a:extLst>
              <a:ext uri="{FF2B5EF4-FFF2-40B4-BE49-F238E27FC236}">
                <a16:creationId xmlns:a16="http://schemas.microsoft.com/office/drawing/2014/main" id="{D9625A13-123B-C6B5-CFC8-18216D687298}"/>
              </a:ext>
            </a:extLst>
          </p:cNvPr>
          <p:cNvSpPr txBox="1">
            <a:spLocks/>
          </p:cNvSpPr>
          <p:nvPr/>
        </p:nvSpPr>
        <p:spPr>
          <a:xfrm>
            <a:off x="2860148" y="4920822"/>
            <a:ext cx="6471703" cy="1075642"/>
          </a:xfrm>
          <a:prstGeom prst="rect">
            <a:avLst/>
          </a:prstGeom>
          <a:ln w="41275" cap="rnd">
            <a:solidFill>
              <a:schemeClr val="accent2">
                <a:lumMod val="75000"/>
              </a:schemeClr>
            </a:solidFill>
            <a:bevel/>
          </a:ln>
        </p:spPr>
        <p:txBody>
          <a:bodyPr vert="horz" lIns="91440" tIns="45720" rIns="91440" bIns="45720" rtlCol="0" anchor="b">
            <a:normAutofit lnSpcReduction="1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4000" b="1" cap="small" dirty="0">
                <a:solidFill>
                  <a:srgbClr val="002060"/>
                </a:solidFill>
              </a:rPr>
              <a:t>nuove regole distributive </a:t>
            </a:r>
          </a:p>
          <a:p>
            <a:pPr algn="ctr"/>
            <a:r>
              <a:rPr lang="it-IT" sz="4000" b="1" cap="small" dirty="0">
                <a:solidFill>
                  <a:srgbClr val="002060"/>
                </a:solidFill>
              </a:rPr>
              <a:t>Artt. 84-87, </a:t>
            </a:r>
            <a:r>
              <a:rPr lang="it-IT" sz="4000" b="1" cap="small" dirty="0" err="1">
                <a:solidFill>
                  <a:srgbClr val="002060"/>
                </a:solidFill>
              </a:rPr>
              <a:t>C.c.i</a:t>
            </a:r>
            <a:r>
              <a:rPr lang="it-IT" sz="4000" b="1" cap="small" dirty="0">
                <a:solidFill>
                  <a:srgbClr val="002060"/>
                </a:solidFill>
              </a:rPr>
              <a:t>.                                                                                      </a:t>
            </a:r>
          </a:p>
        </p:txBody>
      </p:sp>
      <p:sp>
        <p:nvSpPr>
          <p:cNvPr id="12" name="Freccia curva 11">
            <a:extLst>
              <a:ext uri="{FF2B5EF4-FFF2-40B4-BE49-F238E27FC236}">
                <a16:creationId xmlns:a16="http://schemas.microsoft.com/office/drawing/2014/main" id="{3F9FD825-D9AD-0BC0-EB59-41F4125F9F02}"/>
              </a:ext>
            </a:extLst>
          </p:cNvPr>
          <p:cNvSpPr/>
          <p:nvPr/>
        </p:nvSpPr>
        <p:spPr>
          <a:xfrm flipV="1">
            <a:off x="4395015" y="2530867"/>
            <a:ext cx="2435273" cy="553957"/>
          </a:xfrm>
          <a:prstGeom prst="bentArrow">
            <a:avLst>
              <a:gd name="adj1" fmla="val 24754"/>
              <a:gd name="adj2" fmla="val 22214"/>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18" name="Freccia curva 17">
            <a:extLst>
              <a:ext uri="{FF2B5EF4-FFF2-40B4-BE49-F238E27FC236}">
                <a16:creationId xmlns:a16="http://schemas.microsoft.com/office/drawing/2014/main" id="{E7080625-85BD-6218-84D0-74E03E83E4D6}"/>
              </a:ext>
            </a:extLst>
          </p:cNvPr>
          <p:cNvSpPr/>
          <p:nvPr/>
        </p:nvSpPr>
        <p:spPr>
          <a:xfrm rot="5400000" flipV="1">
            <a:off x="4072604" y="2882864"/>
            <a:ext cx="538318" cy="553957"/>
          </a:xfrm>
          <a:prstGeom prst="bentArrow">
            <a:avLst>
              <a:gd name="adj1" fmla="val 24754"/>
              <a:gd name="adj2" fmla="val 22214"/>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21" name="Freccia in giù 20">
            <a:extLst>
              <a:ext uri="{FF2B5EF4-FFF2-40B4-BE49-F238E27FC236}">
                <a16:creationId xmlns:a16="http://schemas.microsoft.com/office/drawing/2014/main" id="{C37D8A8F-9807-56A7-2125-95EEB7DEA2D0}"/>
              </a:ext>
            </a:extLst>
          </p:cNvPr>
          <p:cNvSpPr/>
          <p:nvPr/>
        </p:nvSpPr>
        <p:spPr>
          <a:xfrm>
            <a:off x="8514994" y="3341861"/>
            <a:ext cx="407780" cy="56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599427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7"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7" presetClass="entr" presetSubtype="0"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1000"/>
                                        <p:tgtEl>
                                          <p:spTgt spid="12"/>
                                        </p:tgtEl>
                                      </p:cBhvr>
                                    </p:animEffect>
                                    <p:anim calcmode="lin" valueType="num">
                                      <p:cBhvr>
                                        <p:cTn id="19" dur="1000" fill="hold"/>
                                        <p:tgtEl>
                                          <p:spTgt spid="12"/>
                                        </p:tgtEl>
                                        <p:attrNameLst>
                                          <p:attrName>ppt_x</p:attrName>
                                        </p:attrNameLst>
                                      </p:cBhvr>
                                      <p:tavLst>
                                        <p:tav tm="0">
                                          <p:val>
                                            <p:strVal val="#ppt_x"/>
                                          </p:val>
                                        </p:tav>
                                        <p:tav tm="100000">
                                          <p:val>
                                            <p:strVal val="#ppt_x"/>
                                          </p:val>
                                        </p:tav>
                                      </p:tavLst>
                                    </p:anim>
                                    <p:anim calcmode="lin" valueType="num">
                                      <p:cBhvr>
                                        <p:cTn id="2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fade">
                                      <p:cBhvr>
                                        <p:cTn id="25" dur="1000"/>
                                        <p:tgtEl>
                                          <p:spTgt spid="21"/>
                                        </p:tgtEl>
                                      </p:cBhvr>
                                    </p:animEffect>
                                    <p:anim calcmode="lin" valueType="num">
                                      <p:cBhvr>
                                        <p:cTn id="26" dur="1000" fill="hold"/>
                                        <p:tgtEl>
                                          <p:spTgt spid="21"/>
                                        </p:tgtEl>
                                        <p:attrNameLst>
                                          <p:attrName>ppt_x</p:attrName>
                                        </p:attrNameLst>
                                      </p:cBhvr>
                                      <p:tavLst>
                                        <p:tav tm="0">
                                          <p:val>
                                            <p:strVal val="#ppt_x"/>
                                          </p:val>
                                        </p:tav>
                                        <p:tav tm="100000">
                                          <p:val>
                                            <p:strVal val="#ppt_x"/>
                                          </p:val>
                                        </p:tav>
                                      </p:tavLst>
                                    </p:anim>
                                    <p:anim calcmode="lin" valueType="num">
                                      <p:cBhvr>
                                        <p:cTn id="27" dur="1000" fill="hold"/>
                                        <p:tgtEl>
                                          <p:spTgt spid="21"/>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1000"/>
                                        <p:tgtEl>
                                          <p:spTgt spid="8"/>
                                        </p:tgtEl>
                                      </p:cBhvr>
                                    </p:animEffect>
                                    <p:anim calcmode="lin" valueType="num">
                                      <p:cBhvr>
                                        <p:cTn id="31" dur="1000" fill="hold"/>
                                        <p:tgtEl>
                                          <p:spTgt spid="8"/>
                                        </p:tgtEl>
                                        <p:attrNameLst>
                                          <p:attrName>ppt_x</p:attrName>
                                        </p:attrNameLst>
                                      </p:cBhvr>
                                      <p:tavLst>
                                        <p:tav tm="0">
                                          <p:val>
                                            <p:strVal val="#ppt_x"/>
                                          </p:val>
                                        </p:tav>
                                        <p:tav tm="100000">
                                          <p:val>
                                            <p:strVal val="#ppt_x"/>
                                          </p:val>
                                        </p:tav>
                                      </p:tavLst>
                                    </p:anim>
                                    <p:anim calcmode="lin" valueType="num">
                                      <p:cBhvr>
                                        <p:cTn id="32" dur="1000" fill="hold"/>
                                        <p:tgtEl>
                                          <p:spTgt spid="8"/>
                                        </p:tgtEl>
                                        <p:attrNameLst>
                                          <p:attrName>ppt_y</p:attrName>
                                        </p:attrNameLst>
                                      </p:cBhvr>
                                      <p:tavLst>
                                        <p:tav tm="0">
                                          <p:val>
                                            <p:strVal val="#ppt_y+.1"/>
                                          </p:val>
                                        </p:tav>
                                        <p:tav tm="100000">
                                          <p:val>
                                            <p:strVal val="#ppt_y"/>
                                          </p:val>
                                        </p:tav>
                                      </p:tavLst>
                                    </p:anim>
                                  </p:childTnLst>
                                </p:cTn>
                              </p:par>
                              <p:par>
                                <p:cTn id="33" presetID="47" presetClass="entr" presetSubtype="0" fill="hold" grpId="0" nodeType="with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fade">
                                      <p:cBhvr>
                                        <p:cTn id="35" dur="1000"/>
                                        <p:tgtEl>
                                          <p:spTgt spid="6"/>
                                        </p:tgtEl>
                                      </p:cBhvr>
                                    </p:animEffect>
                                    <p:anim calcmode="lin" valueType="num">
                                      <p:cBhvr>
                                        <p:cTn id="36" dur="1000" fill="hold"/>
                                        <p:tgtEl>
                                          <p:spTgt spid="6"/>
                                        </p:tgtEl>
                                        <p:attrNameLst>
                                          <p:attrName>ppt_x</p:attrName>
                                        </p:attrNameLst>
                                      </p:cBhvr>
                                      <p:tavLst>
                                        <p:tav tm="0">
                                          <p:val>
                                            <p:strVal val="#ppt_x"/>
                                          </p:val>
                                        </p:tav>
                                        <p:tav tm="100000">
                                          <p:val>
                                            <p:strVal val="#ppt_x"/>
                                          </p:val>
                                        </p:tav>
                                      </p:tavLst>
                                    </p:anim>
                                    <p:anim calcmode="lin" valueType="num">
                                      <p:cBhvr>
                                        <p:cTn id="3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wipe(down)">
                                      <p:cBhvr>
                                        <p:cTn id="42" dur="500"/>
                                        <p:tgtEl>
                                          <p:spTgt spid="7"/>
                                        </p:tgtEl>
                                      </p:cBhvr>
                                    </p:animEffect>
                                  </p:childTnLst>
                                </p:cTn>
                              </p:par>
                              <p:par>
                                <p:cTn id="43" presetID="22" presetClass="entr" presetSubtype="4" fill="hold" grpId="0" nodeType="with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wipe(down)">
                                      <p:cBhvr>
                                        <p:cTn id="45" dur="500"/>
                                        <p:tgtEl>
                                          <p:spTgt spid="18"/>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fade">
                                      <p:cBhvr>
                                        <p:cTn id="5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P spid="7" grpId="0" animBg="1"/>
      <p:bldP spid="8" grpId="0"/>
      <p:bldP spid="9" grpId="0" animBg="1"/>
      <p:bldP spid="12" grpId="0" animBg="1"/>
      <p:bldP spid="18" grpId="0" animBg="1"/>
      <p:bldP spid="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5F15231-D354-93D1-8A7B-1FB9B355966F}"/>
              </a:ext>
            </a:extLst>
          </p:cNvPr>
          <p:cNvPicPr>
            <a:picLocks noChangeAspect="1"/>
          </p:cNvPicPr>
          <p:nvPr/>
        </p:nvPicPr>
        <p:blipFill>
          <a:blip r:embed="rId2"/>
          <a:stretch>
            <a:fillRect/>
          </a:stretch>
        </p:blipFill>
        <p:spPr>
          <a:xfrm>
            <a:off x="358585" y="274608"/>
            <a:ext cx="1126267" cy="586928"/>
          </a:xfrm>
          <a:prstGeom prst="rect">
            <a:avLst/>
          </a:prstGeom>
        </p:spPr>
      </p:pic>
      <p:pic>
        <p:nvPicPr>
          <p:cNvPr id="5" name="Immagine 4">
            <a:extLst>
              <a:ext uri="{FF2B5EF4-FFF2-40B4-BE49-F238E27FC236}">
                <a16:creationId xmlns:a16="http://schemas.microsoft.com/office/drawing/2014/main" id="{F26FB6B6-39BE-4CEE-6223-FF4B2E195B15}"/>
              </a:ext>
            </a:extLst>
          </p:cNvPr>
          <p:cNvPicPr>
            <a:picLocks noChangeAspect="1"/>
          </p:cNvPicPr>
          <p:nvPr/>
        </p:nvPicPr>
        <p:blipFill>
          <a:blip r:embed="rId3"/>
          <a:stretch>
            <a:fillRect/>
          </a:stretch>
        </p:blipFill>
        <p:spPr>
          <a:xfrm>
            <a:off x="1486207" y="302527"/>
            <a:ext cx="2121060" cy="548212"/>
          </a:xfrm>
          <a:prstGeom prst="rect">
            <a:avLst/>
          </a:prstGeom>
        </p:spPr>
      </p:pic>
      <p:sp>
        <p:nvSpPr>
          <p:cNvPr id="2" name="Titolo 1">
            <a:extLst>
              <a:ext uri="{FF2B5EF4-FFF2-40B4-BE49-F238E27FC236}">
                <a16:creationId xmlns:a16="http://schemas.microsoft.com/office/drawing/2014/main" id="{DF093C40-A160-75AC-47B1-7C258185CDF1}"/>
              </a:ext>
            </a:extLst>
          </p:cNvPr>
          <p:cNvSpPr txBox="1">
            <a:spLocks/>
          </p:cNvSpPr>
          <p:nvPr/>
        </p:nvSpPr>
        <p:spPr>
          <a:xfrm>
            <a:off x="845574" y="1369141"/>
            <a:ext cx="10500852" cy="1075642"/>
          </a:xfrm>
          <a:prstGeom prst="rect">
            <a:avLst/>
          </a:prstGeom>
          <a:ln w="41275" cap="rnd">
            <a:noFill/>
            <a:bevel/>
          </a:ln>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endParaRPr lang="it-IT" sz="9000" b="1" cap="small" dirty="0">
              <a:solidFill>
                <a:schemeClr val="accent2">
                  <a:lumMod val="75000"/>
                </a:schemeClr>
              </a:solidFill>
            </a:endParaRPr>
          </a:p>
        </p:txBody>
      </p:sp>
      <p:sp>
        <p:nvSpPr>
          <p:cNvPr id="3" name="CasellaDiTesto 2">
            <a:extLst>
              <a:ext uri="{FF2B5EF4-FFF2-40B4-BE49-F238E27FC236}">
                <a16:creationId xmlns:a16="http://schemas.microsoft.com/office/drawing/2014/main" id="{45208839-06ED-C914-ED13-27DDDFB84391}"/>
              </a:ext>
            </a:extLst>
          </p:cNvPr>
          <p:cNvSpPr txBox="1"/>
          <p:nvPr/>
        </p:nvSpPr>
        <p:spPr>
          <a:xfrm>
            <a:off x="2904259" y="842542"/>
            <a:ext cx="6223699" cy="630942"/>
          </a:xfrm>
          <a:prstGeom prst="rect">
            <a:avLst/>
          </a:prstGeom>
          <a:noFill/>
        </p:spPr>
        <p:txBody>
          <a:bodyPr wrap="square" rtlCol="0">
            <a:spAutoFit/>
          </a:bodyPr>
          <a:lstStyle/>
          <a:p>
            <a:r>
              <a:rPr lang="it-IT" sz="3500" b="1" i="1" dirty="0">
                <a:solidFill>
                  <a:schemeClr val="accent2">
                    <a:lumMod val="75000"/>
                  </a:schemeClr>
                </a:solidFill>
                <a:latin typeface="+mj-lt"/>
              </a:rPr>
              <a:t>Iter</a:t>
            </a:r>
            <a:r>
              <a:rPr lang="it-IT" sz="3500" b="1" dirty="0">
                <a:solidFill>
                  <a:schemeClr val="accent2">
                    <a:lumMod val="75000"/>
                  </a:schemeClr>
                </a:solidFill>
                <a:latin typeface="+mj-lt"/>
              </a:rPr>
              <a:t> argomentativo dell’intervento</a:t>
            </a:r>
          </a:p>
        </p:txBody>
      </p:sp>
      <p:sp>
        <p:nvSpPr>
          <p:cNvPr id="6" name="CasellaDiTesto 5">
            <a:extLst>
              <a:ext uri="{FF2B5EF4-FFF2-40B4-BE49-F238E27FC236}">
                <a16:creationId xmlns:a16="http://schemas.microsoft.com/office/drawing/2014/main" id="{34D3B6E4-4905-4F5B-423F-379FA91B8EBD}"/>
              </a:ext>
            </a:extLst>
          </p:cNvPr>
          <p:cNvSpPr txBox="1"/>
          <p:nvPr/>
        </p:nvSpPr>
        <p:spPr>
          <a:xfrm>
            <a:off x="637310" y="1473484"/>
            <a:ext cx="10709116" cy="3139321"/>
          </a:xfrm>
          <a:prstGeom prst="rect">
            <a:avLst/>
          </a:prstGeom>
          <a:noFill/>
        </p:spPr>
        <p:txBody>
          <a:bodyPr wrap="square" rtlCol="0">
            <a:spAutoFit/>
          </a:bodyPr>
          <a:lstStyle/>
          <a:p>
            <a:pPr marL="342900" indent="-342900">
              <a:lnSpc>
                <a:spcPct val="150000"/>
              </a:lnSpc>
              <a:buAutoNum type="arabicPeriod"/>
            </a:pPr>
            <a:r>
              <a:rPr lang="it-IT" sz="3000" dirty="0">
                <a:latin typeface="Calibri (Corpo) light"/>
              </a:rPr>
              <a:t>cosa è stato mantenuto della Legge Fallimentare</a:t>
            </a:r>
          </a:p>
          <a:p>
            <a:pPr marL="342900" indent="-342900">
              <a:lnSpc>
                <a:spcPct val="150000"/>
              </a:lnSpc>
              <a:buAutoNum type="arabicPeriod"/>
            </a:pPr>
            <a:r>
              <a:rPr lang="it-IT" sz="3000" dirty="0">
                <a:latin typeface="Calibri (Corpo) light"/>
              </a:rPr>
              <a:t>le principali novità, da coordinare nel nuovo contesto di</a:t>
            </a:r>
          </a:p>
          <a:p>
            <a:pPr marL="720725" lvl="3" indent="-360363">
              <a:lnSpc>
                <a:spcPct val="150000"/>
              </a:lnSpc>
              <a:buFont typeface="+mj-lt"/>
              <a:buAutoNum type="alphaLcPeriod"/>
            </a:pPr>
            <a:r>
              <a:rPr lang="it-IT" sz="3000" u="heavy" dirty="0">
                <a:uFill>
                  <a:solidFill>
                    <a:srgbClr val="002060"/>
                  </a:solidFill>
                </a:uFill>
                <a:latin typeface="Calibri (Corpo) light"/>
              </a:rPr>
              <a:t>Approvazione delle proposte di concordato</a:t>
            </a:r>
          </a:p>
          <a:p>
            <a:pPr marL="720725" lvl="3" indent="-360363">
              <a:lnSpc>
                <a:spcPct val="150000"/>
              </a:lnSpc>
              <a:buFont typeface="+mj-lt"/>
              <a:buAutoNum type="alphaLcPeriod"/>
            </a:pPr>
            <a:r>
              <a:rPr lang="it-IT" sz="3000" u="heavy" dirty="0">
                <a:uFill>
                  <a:solidFill>
                    <a:srgbClr val="002060"/>
                  </a:solidFill>
                </a:uFill>
                <a:latin typeface="Calibri (Corpo) light"/>
              </a:rPr>
              <a:t>Omologazione, nello specifico i giudizi di </a:t>
            </a:r>
            <a:r>
              <a:rPr lang="it-IT" sz="3000" i="1" u="heavy" dirty="0" err="1">
                <a:uFill>
                  <a:solidFill>
                    <a:srgbClr val="002060"/>
                  </a:solidFill>
                </a:uFill>
                <a:latin typeface="Calibri (Corpo) light"/>
              </a:rPr>
              <a:t>cram</a:t>
            </a:r>
            <a:r>
              <a:rPr lang="it-IT" sz="3000" i="1" u="heavy" dirty="0">
                <a:uFill>
                  <a:solidFill>
                    <a:srgbClr val="002060"/>
                  </a:solidFill>
                </a:uFill>
                <a:latin typeface="Calibri (Corpo) light"/>
              </a:rPr>
              <a:t> down</a:t>
            </a:r>
            <a:endParaRPr lang="it-IT" sz="2500" u="heavy" dirty="0">
              <a:uFill>
                <a:solidFill>
                  <a:srgbClr val="002060"/>
                </a:solidFill>
              </a:uFill>
            </a:endParaRPr>
          </a:p>
          <a:p>
            <a:pPr marL="342900" indent="-342900">
              <a:buAutoNum type="arabicPeriod"/>
            </a:pPr>
            <a:endParaRPr lang="it-IT" dirty="0"/>
          </a:p>
        </p:txBody>
      </p:sp>
      <p:sp>
        <p:nvSpPr>
          <p:cNvPr id="10" name="CasellaDiTesto 9">
            <a:extLst>
              <a:ext uri="{FF2B5EF4-FFF2-40B4-BE49-F238E27FC236}">
                <a16:creationId xmlns:a16="http://schemas.microsoft.com/office/drawing/2014/main" id="{9D8ED168-F67F-B695-2648-7FC5595D1C3D}"/>
              </a:ext>
            </a:extLst>
          </p:cNvPr>
          <p:cNvSpPr txBox="1"/>
          <p:nvPr/>
        </p:nvSpPr>
        <p:spPr>
          <a:xfrm>
            <a:off x="637310" y="4963749"/>
            <a:ext cx="10352808" cy="612934"/>
          </a:xfrm>
          <a:prstGeom prst="roundRect">
            <a:avLst/>
          </a:prstGeom>
          <a:ln w="57150">
            <a:solidFill>
              <a:schemeClr val="accent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t-IT" sz="3000" b="1" cap="small" dirty="0"/>
              <a:t>Contenuto della proposta e del piano</a:t>
            </a:r>
          </a:p>
        </p:txBody>
      </p:sp>
      <p:sp>
        <p:nvSpPr>
          <p:cNvPr id="13" name="Freccia bidirezionale orizzontale 12">
            <a:extLst>
              <a:ext uri="{FF2B5EF4-FFF2-40B4-BE49-F238E27FC236}">
                <a16:creationId xmlns:a16="http://schemas.microsoft.com/office/drawing/2014/main" id="{A2E3FE49-CB24-90C8-CEC2-663F6119881F}"/>
              </a:ext>
            </a:extLst>
          </p:cNvPr>
          <p:cNvSpPr/>
          <p:nvPr/>
        </p:nvSpPr>
        <p:spPr>
          <a:xfrm rot="5400000">
            <a:off x="5774288" y="4345538"/>
            <a:ext cx="742136" cy="47278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CasellaDiTesto 14">
            <a:extLst>
              <a:ext uri="{FF2B5EF4-FFF2-40B4-BE49-F238E27FC236}">
                <a16:creationId xmlns:a16="http://schemas.microsoft.com/office/drawing/2014/main" id="{F1F38B51-5B5E-8899-1C93-D12CBE363BEA}"/>
              </a:ext>
            </a:extLst>
          </p:cNvPr>
          <p:cNvSpPr txBox="1"/>
          <p:nvPr/>
        </p:nvSpPr>
        <p:spPr>
          <a:xfrm>
            <a:off x="636442" y="5604730"/>
            <a:ext cx="10545040" cy="713272"/>
          </a:xfrm>
          <a:prstGeom prst="rect">
            <a:avLst/>
          </a:prstGeom>
          <a:noFill/>
        </p:spPr>
        <p:txBody>
          <a:bodyPr wrap="square">
            <a:spAutoFit/>
          </a:bodyPr>
          <a:lstStyle/>
          <a:p>
            <a:pPr>
              <a:lnSpc>
                <a:spcPct val="150000"/>
              </a:lnSpc>
            </a:pPr>
            <a:r>
              <a:rPr lang="it-IT" sz="3000" dirty="0">
                <a:latin typeface="Calibri (Corpo) light"/>
              </a:rPr>
              <a:t>3. Le conclusioni: alcuni spunti pratici</a:t>
            </a:r>
          </a:p>
        </p:txBody>
      </p:sp>
    </p:spTree>
    <p:extLst>
      <p:ext uri="{BB962C8B-B14F-4D97-AF65-F5344CB8AC3E}">
        <p14:creationId xmlns:p14="http://schemas.microsoft.com/office/powerpoint/2010/main" val="1438162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500"/>
                                        <p:tgtEl>
                                          <p:spTgt spid="13"/>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fade">
                                      <p:cBhvr>
                                        <p:cTn id="34" dur="5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additive="base">
                                        <p:cTn id="39" dur="500" fill="hold"/>
                                        <p:tgtEl>
                                          <p:spTgt spid="15"/>
                                        </p:tgtEl>
                                        <p:attrNameLst>
                                          <p:attrName>ppt_x</p:attrName>
                                        </p:attrNameLst>
                                      </p:cBhvr>
                                      <p:tavLst>
                                        <p:tav tm="0">
                                          <p:val>
                                            <p:strVal val="#ppt_x"/>
                                          </p:val>
                                        </p:tav>
                                        <p:tav tm="100000">
                                          <p:val>
                                            <p:strVal val="#ppt_x"/>
                                          </p:val>
                                        </p:tav>
                                      </p:tavLst>
                                    </p:anim>
                                    <p:anim calcmode="lin" valueType="num">
                                      <p:cBhvr additive="base">
                                        <p:cTn id="4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5F15231-D354-93D1-8A7B-1FB9B355966F}"/>
              </a:ext>
            </a:extLst>
          </p:cNvPr>
          <p:cNvPicPr>
            <a:picLocks noChangeAspect="1"/>
          </p:cNvPicPr>
          <p:nvPr/>
        </p:nvPicPr>
        <p:blipFill>
          <a:blip r:embed="rId2"/>
          <a:stretch>
            <a:fillRect/>
          </a:stretch>
        </p:blipFill>
        <p:spPr>
          <a:xfrm>
            <a:off x="358585" y="274608"/>
            <a:ext cx="1126267" cy="586928"/>
          </a:xfrm>
          <a:prstGeom prst="rect">
            <a:avLst/>
          </a:prstGeom>
        </p:spPr>
      </p:pic>
      <p:pic>
        <p:nvPicPr>
          <p:cNvPr id="5" name="Immagine 4">
            <a:extLst>
              <a:ext uri="{FF2B5EF4-FFF2-40B4-BE49-F238E27FC236}">
                <a16:creationId xmlns:a16="http://schemas.microsoft.com/office/drawing/2014/main" id="{F26FB6B6-39BE-4CEE-6223-FF4B2E195B15}"/>
              </a:ext>
            </a:extLst>
          </p:cNvPr>
          <p:cNvPicPr>
            <a:picLocks noChangeAspect="1"/>
          </p:cNvPicPr>
          <p:nvPr/>
        </p:nvPicPr>
        <p:blipFill>
          <a:blip r:embed="rId3"/>
          <a:stretch>
            <a:fillRect/>
          </a:stretch>
        </p:blipFill>
        <p:spPr>
          <a:xfrm>
            <a:off x="1486207" y="302527"/>
            <a:ext cx="2121060" cy="548212"/>
          </a:xfrm>
          <a:prstGeom prst="rect">
            <a:avLst/>
          </a:prstGeom>
        </p:spPr>
      </p:pic>
      <p:sp>
        <p:nvSpPr>
          <p:cNvPr id="2" name="CasellaDiTesto 1">
            <a:extLst>
              <a:ext uri="{FF2B5EF4-FFF2-40B4-BE49-F238E27FC236}">
                <a16:creationId xmlns:a16="http://schemas.microsoft.com/office/drawing/2014/main" id="{1D89BE91-026A-BC63-4B58-7CF7E6F713F6}"/>
              </a:ext>
            </a:extLst>
          </p:cNvPr>
          <p:cNvSpPr txBox="1"/>
          <p:nvPr/>
        </p:nvSpPr>
        <p:spPr>
          <a:xfrm>
            <a:off x="358585" y="1312605"/>
            <a:ext cx="7020232" cy="4851841"/>
          </a:xfrm>
          <a:prstGeom prst="rect">
            <a:avLst/>
          </a:prstGeom>
          <a:noFill/>
        </p:spPr>
        <p:txBody>
          <a:bodyPr wrap="square" rtlCol="0">
            <a:spAutoFit/>
          </a:bodyPr>
          <a:lstStyle/>
          <a:p>
            <a:pPr algn="just">
              <a:lnSpc>
                <a:spcPts val="1425"/>
              </a:lnSpc>
              <a:spcAft>
                <a:spcPts val="750"/>
              </a:spcAft>
            </a:pPr>
            <a:r>
              <a:rPr lang="it-IT" sz="1000" dirty="0">
                <a:latin typeface="+mj-lt"/>
              </a:rPr>
              <a:t>1. Con il piano di cui all’articolo 160 il debitore, esclusivamente mediante proposta presentata ai sensi del presente articolo, può proporre il pagamento, parziale o anche dilazionato, dei tributi e dei relativi accessori amministrati dalle agenzie fiscali, nonché dei contributi amministrati dagli enti gestori di forme di previdenza e assistenza obbligatorie e dei relativi accessori, se il piano ne prevede la soddisfazione in misura non inferiore a quella realizzabile, in ragione della collocazione preferenziale, sul ricavato in caso di liquidazione, avuto riguardo al valore di mercato attribuibile ai beni o ai diritti sui quali sussiste la causa di prelazione, indicato nella relazione di un professionista in possesso dei requisiti di cui all’articolo 67, terzo comma, lettera d). Se il credito tributario o contributivo è assistito da privilegio, la percentuale, i tempi di pagamento e le attuali garanzie non possono essere inferiori o meno vantaggiosi rispetto a quelli offerti ai creditori che hanno un grado di privilegio inferiore o a quelli che hanno una posizione giuridica e interessi economici omogenei a quelli delle agenzie e degli enti gestori di forme di previdenza e assistenza obbligatorie; se il credito tributario o contributivo ha natura chirografaria anche a seguito di degradazione per incapienza, il trattamento non può essere differenziato rispetto a quello degli altri creditori chirografari ovvero, nel caso di suddivisione in classi, dei creditori rispetto ai quali è previsto un trattamento più favorevole. Nel caso in cui sia proposto il pagamento parziale di un credito tributario o contributivo privilegiato, la quota di credito degradata al chirografo deve essere inserita in un’apposita classe  .</a:t>
            </a:r>
          </a:p>
          <a:p>
            <a:pPr algn="just">
              <a:lnSpc>
                <a:spcPts val="1425"/>
              </a:lnSpc>
              <a:spcAft>
                <a:spcPts val="750"/>
              </a:spcAft>
            </a:pPr>
            <a:r>
              <a:rPr lang="it-IT" sz="1000" dirty="0">
                <a:effectLst/>
                <a:latin typeface="+mj-lt"/>
                <a:ea typeface="Times New Roman" panose="02020603050405020304" pitchFamily="18" charset="0"/>
              </a:rPr>
              <a:t>2. Ai fini della proposta di accordo sui crediti di natura fiscale, copia della domanda e della relativa documentazione, contestualmente al deposito presso il tribunale, deve essere presentata al competente agente della riscossione e all’ufficio competente sulla base dell’ultimo domicilio fiscale del debitore, unitamente alla copia delle dichiarazioni fiscali per le quali non è pervenuto l’esito dei controlli automatici nonché delle dichiarazioni integrative relative al periodo fino alla data di presentazione della domanda. L’agente della riscossione, non oltre trenta giorni dalla data della presentazione, deve trasmettere al debitore una certificazione attestante l’entità del debito iscritto a ruolo scaduto o sospeso. L’ufficio, nello stesso termine, deve procedere alla liquidazione dei tributi risultanti dalle dichiarazioni e alla notifica dei relativi avvisi di irregolarità, unitamente a una certificazione attestante l’entità del debito derivante da atti di accertamento, ancorché non definitivi, per la parte non iscritta a ruolo, nonché dai ruoli vistati, ma non ancora consegnati all’agente della riscossione. Dopo l’emissione del decreto di cui all’articolo 163, copia dell’avviso di irregolarità e delle certificazioni deve essere trasmessa al commissario giudiziale per gli adempimenti previsti dagli articoli 171, primo comma, e 172. In particolare, per i tributi amministrati dall’Agenzia delle dogane e dei monopoli, l’ufficio competente a ricevere copia della domanda con la relativa documentazione prevista al primo periodo, nonché a rilasciare la certificazione di cui al terzo periodo, si identifica con l’ufficio che ha notificato al debitore gli atti di accertamento.</a:t>
            </a:r>
          </a:p>
        </p:txBody>
      </p:sp>
      <p:sp>
        <p:nvSpPr>
          <p:cNvPr id="3" name="Titolo 1">
            <a:extLst>
              <a:ext uri="{FF2B5EF4-FFF2-40B4-BE49-F238E27FC236}">
                <a16:creationId xmlns:a16="http://schemas.microsoft.com/office/drawing/2014/main" id="{6932320B-EB3D-3F13-F874-46B2A3F16244}"/>
              </a:ext>
            </a:extLst>
          </p:cNvPr>
          <p:cNvSpPr txBox="1">
            <a:spLocks/>
          </p:cNvSpPr>
          <p:nvPr/>
        </p:nvSpPr>
        <p:spPr>
          <a:xfrm>
            <a:off x="2791289" y="481577"/>
            <a:ext cx="7384473" cy="79416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4000" b="1" cap="small" dirty="0">
                <a:solidFill>
                  <a:schemeClr val="accent2">
                    <a:lumMod val="75000"/>
                  </a:schemeClr>
                </a:solidFill>
              </a:rPr>
              <a:t>L’ art. 182 ter in breve</a:t>
            </a:r>
          </a:p>
        </p:txBody>
      </p:sp>
      <p:sp>
        <p:nvSpPr>
          <p:cNvPr id="6" name="Titolo 1">
            <a:extLst>
              <a:ext uri="{FF2B5EF4-FFF2-40B4-BE49-F238E27FC236}">
                <a16:creationId xmlns:a16="http://schemas.microsoft.com/office/drawing/2014/main" id="{8E74174D-2404-485D-0ADE-7F14332FA18A}"/>
              </a:ext>
            </a:extLst>
          </p:cNvPr>
          <p:cNvSpPr txBox="1">
            <a:spLocks/>
          </p:cNvSpPr>
          <p:nvPr/>
        </p:nvSpPr>
        <p:spPr>
          <a:xfrm>
            <a:off x="8518110" y="1460238"/>
            <a:ext cx="3315305" cy="1734602"/>
          </a:xfrm>
          <a:prstGeom prst="rect">
            <a:avLst/>
          </a:prstGeom>
        </p:spPr>
        <p:txBody>
          <a:bodyPr vert="horz" lIns="91440" tIns="45720" rIns="91440" bIns="45720" rtlCol="0" anchor="b">
            <a:normAutofit fontScale="775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3500" b="1" cap="small" dirty="0">
                <a:solidFill>
                  <a:srgbClr val="002060"/>
                </a:solidFill>
              </a:rPr>
              <a:t>Possibili contenuti del piano e della proposta: dilazione o parziale pagamento, attestazioni necessarie e rapporto con gli altri creditori</a:t>
            </a:r>
          </a:p>
        </p:txBody>
      </p:sp>
      <p:sp>
        <p:nvSpPr>
          <p:cNvPr id="7" name="CasellaDiTesto 6">
            <a:extLst>
              <a:ext uri="{FF2B5EF4-FFF2-40B4-BE49-F238E27FC236}">
                <a16:creationId xmlns:a16="http://schemas.microsoft.com/office/drawing/2014/main" id="{3B847ED2-7CD5-49B0-1DCD-6FA68D8A929E}"/>
              </a:ext>
            </a:extLst>
          </p:cNvPr>
          <p:cNvSpPr txBox="1"/>
          <p:nvPr/>
        </p:nvSpPr>
        <p:spPr>
          <a:xfrm>
            <a:off x="7657632" y="1310740"/>
            <a:ext cx="1327355" cy="1631216"/>
          </a:xfrm>
          <a:prstGeom prst="rect">
            <a:avLst/>
          </a:prstGeom>
          <a:noFill/>
        </p:spPr>
        <p:txBody>
          <a:bodyPr wrap="square" rtlCol="0">
            <a:spAutoFit/>
          </a:bodyPr>
          <a:lstStyle/>
          <a:p>
            <a:r>
              <a:rPr lang="it-IT" sz="10000" dirty="0">
                <a:solidFill>
                  <a:schemeClr val="accent2">
                    <a:lumMod val="75000"/>
                  </a:schemeClr>
                </a:solidFill>
              </a:rPr>
              <a:t>1</a:t>
            </a:r>
          </a:p>
        </p:txBody>
      </p:sp>
      <p:sp>
        <p:nvSpPr>
          <p:cNvPr id="8" name="Titolo 1">
            <a:extLst>
              <a:ext uri="{FF2B5EF4-FFF2-40B4-BE49-F238E27FC236}">
                <a16:creationId xmlns:a16="http://schemas.microsoft.com/office/drawing/2014/main" id="{667D67BD-5928-FF0F-919E-969192A16E27}"/>
              </a:ext>
            </a:extLst>
          </p:cNvPr>
          <p:cNvSpPr txBox="1">
            <a:spLocks/>
          </p:cNvSpPr>
          <p:nvPr/>
        </p:nvSpPr>
        <p:spPr>
          <a:xfrm>
            <a:off x="8684497" y="4267348"/>
            <a:ext cx="3315305" cy="1734602"/>
          </a:xfrm>
          <a:prstGeom prst="rect">
            <a:avLst/>
          </a:prstGeom>
        </p:spPr>
        <p:txBody>
          <a:bodyPr vert="horz" lIns="91440" tIns="45720" rIns="91440" bIns="45720" rtlCol="0" anchor="b">
            <a:normAutofit fontScale="925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3500" b="1" cap="small" dirty="0">
                <a:solidFill>
                  <a:srgbClr val="002060"/>
                </a:solidFill>
              </a:rPr>
              <a:t>Aspetti procedurali della presentazione della proposta e modalità di risposta degli uffici</a:t>
            </a:r>
          </a:p>
        </p:txBody>
      </p:sp>
      <p:sp>
        <p:nvSpPr>
          <p:cNvPr id="9" name="CasellaDiTesto 8">
            <a:extLst>
              <a:ext uri="{FF2B5EF4-FFF2-40B4-BE49-F238E27FC236}">
                <a16:creationId xmlns:a16="http://schemas.microsoft.com/office/drawing/2014/main" id="{685A9D4A-864C-FF48-A1CB-DFA48F6782C4}"/>
              </a:ext>
            </a:extLst>
          </p:cNvPr>
          <p:cNvSpPr txBox="1"/>
          <p:nvPr/>
        </p:nvSpPr>
        <p:spPr>
          <a:xfrm>
            <a:off x="7690348" y="4117850"/>
            <a:ext cx="1327355" cy="1631216"/>
          </a:xfrm>
          <a:prstGeom prst="rect">
            <a:avLst/>
          </a:prstGeom>
          <a:noFill/>
        </p:spPr>
        <p:txBody>
          <a:bodyPr wrap="square" rtlCol="0">
            <a:spAutoFit/>
          </a:bodyPr>
          <a:lstStyle/>
          <a:p>
            <a:r>
              <a:rPr lang="it-IT" sz="10000" dirty="0">
                <a:solidFill>
                  <a:schemeClr val="accent2">
                    <a:lumMod val="75000"/>
                  </a:schemeClr>
                </a:solidFill>
              </a:rPr>
              <a:t>2</a:t>
            </a:r>
          </a:p>
        </p:txBody>
      </p:sp>
    </p:spTree>
    <p:extLst>
      <p:ext uri="{BB962C8B-B14F-4D97-AF65-F5344CB8AC3E}">
        <p14:creationId xmlns:p14="http://schemas.microsoft.com/office/powerpoint/2010/main" val="1658827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1000"/>
                                        <p:tgtEl>
                                          <p:spTgt spid="9"/>
                                        </p:tgtEl>
                                      </p:cBhvr>
                                    </p:animEffect>
                                    <p:anim calcmode="lin" valueType="num">
                                      <p:cBhvr>
                                        <p:cTn id="30" dur="1000" fill="hold"/>
                                        <p:tgtEl>
                                          <p:spTgt spid="9"/>
                                        </p:tgtEl>
                                        <p:attrNameLst>
                                          <p:attrName>ppt_x</p:attrName>
                                        </p:attrNameLst>
                                      </p:cBhvr>
                                      <p:tavLst>
                                        <p:tav tm="0">
                                          <p:val>
                                            <p:strVal val="#ppt_x"/>
                                          </p:val>
                                        </p:tav>
                                        <p:tav tm="100000">
                                          <p:val>
                                            <p:strVal val="#ppt_x"/>
                                          </p:val>
                                        </p:tav>
                                      </p:tavLst>
                                    </p:anim>
                                    <p:anim calcmode="lin" valueType="num">
                                      <p:cBhvr>
                                        <p:cTn id="3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5F15231-D354-93D1-8A7B-1FB9B355966F}"/>
              </a:ext>
            </a:extLst>
          </p:cNvPr>
          <p:cNvPicPr>
            <a:picLocks noChangeAspect="1"/>
          </p:cNvPicPr>
          <p:nvPr/>
        </p:nvPicPr>
        <p:blipFill>
          <a:blip r:embed="rId2"/>
          <a:stretch>
            <a:fillRect/>
          </a:stretch>
        </p:blipFill>
        <p:spPr>
          <a:xfrm>
            <a:off x="358585" y="274608"/>
            <a:ext cx="1126267" cy="586928"/>
          </a:xfrm>
          <a:prstGeom prst="rect">
            <a:avLst/>
          </a:prstGeom>
        </p:spPr>
      </p:pic>
      <p:pic>
        <p:nvPicPr>
          <p:cNvPr id="5" name="Immagine 4">
            <a:extLst>
              <a:ext uri="{FF2B5EF4-FFF2-40B4-BE49-F238E27FC236}">
                <a16:creationId xmlns:a16="http://schemas.microsoft.com/office/drawing/2014/main" id="{F26FB6B6-39BE-4CEE-6223-FF4B2E195B15}"/>
              </a:ext>
            </a:extLst>
          </p:cNvPr>
          <p:cNvPicPr>
            <a:picLocks noChangeAspect="1"/>
          </p:cNvPicPr>
          <p:nvPr/>
        </p:nvPicPr>
        <p:blipFill>
          <a:blip r:embed="rId3"/>
          <a:stretch>
            <a:fillRect/>
          </a:stretch>
        </p:blipFill>
        <p:spPr>
          <a:xfrm>
            <a:off x="1486207" y="302527"/>
            <a:ext cx="2121060" cy="548212"/>
          </a:xfrm>
          <a:prstGeom prst="rect">
            <a:avLst/>
          </a:prstGeom>
        </p:spPr>
      </p:pic>
      <p:sp>
        <p:nvSpPr>
          <p:cNvPr id="2" name="CasellaDiTesto 1">
            <a:extLst>
              <a:ext uri="{FF2B5EF4-FFF2-40B4-BE49-F238E27FC236}">
                <a16:creationId xmlns:a16="http://schemas.microsoft.com/office/drawing/2014/main" id="{5463CC1C-F34B-CB60-D091-AC34B08432AA}"/>
              </a:ext>
            </a:extLst>
          </p:cNvPr>
          <p:cNvSpPr txBox="1"/>
          <p:nvPr/>
        </p:nvSpPr>
        <p:spPr>
          <a:xfrm>
            <a:off x="206478" y="1936891"/>
            <a:ext cx="7787148" cy="4426853"/>
          </a:xfrm>
          <a:prstGeom prst="rect">
            <a:avLst/>
          </a:prstGeom>
          <a:noFill/>
        </p:spPr>
        <p:txBody>
          <a:bodyPr wrap="square" rtlCol="0">
            <a:spAutoFit/>
          </a:bodyPr>
          <a:lstStyle/>
          <a:p>
            <a:pPr algn="just">
              <a:lnSpc>
                <a:spcPts val="1425"/>
              </a:lnSpc>
              <a:spcAft>
                <a:spcPts val="750"/>
              </a:spcAft>
            </a:pPr>
            <a:r>
              <a:rPr lang="it-IT" sz="1000" dirty="0">
                <a:effectLst/>
                <a:latin typeface="+mj-lt"/>
                <a:ea typeface="Times New Roman" panose="02020603050405020304" pitchFamily="18" charset="0"/>
              </a:rPr>
              <a:t>3. Relativamente al credito tributario complessivo, il voto sulla proposta concordataria è espresso dall’ufficio, previo parere conforme della competente direzione regionale, in sede di adunanza dei creditori, ovvero nei modi previsti dall’articolo 178, quarto comma.</a:t>
            </a:r>
          </a:p>
          <a:p>
            <a:pPr algn="just">
              <a:lnSpc>
                <a:spcPts val="1425"/>
              </a:lnSpc>
              <a:spcAft>
                <a:spcPts val="750"/>
              </a:spcAft>
            </a:pPr>
            <a:r>
              <a:rPr lang="it-IT" sz="1000" dirty="0">
                <a:effectLst/>
                <a:latin typeface="+mj-lt"/>
                <a:ea typeface="Times New Roman" panose="02020603050405020304" pitchFamily="18" charset="0"/>
              </a:rPr>
              <a:t>4. Il voto è espresso dall’agente della riscossione limitatamente agli oneri di riscossione di cui all’</a:t>
            </a:r>
            <a:r>
              <a:rPr lang="it-IT" sz="1000" u="none" strike="noStrike" dirty="0">
                <a:effectLst/>
                <a:latin typeface="+mj-lt"/>
                <a:ea typeface="Times New Roman" panose="02020603050405020304" pitchFamily="18" charset="0"/>
                <a:hlinkClick r:id="rId4">
                  <a:extLst>
                    <a:ext uri="{A12FA001-AC4F-418D-AE19-62706E023703}">
                      <ahyp:hlinkClr xmlns:ahyp="http://schemas.microsoft.com/office/drawing/2018/hyperlinkcolor" val="tx"/>
                    </a:ext>
                  </a:extLst>
                </a:hlinkClick>
              </a:rPr>
              <a:t>articolo 17 del decreto legislativo 13 aprile 1999, n. 112</a:t>
            </a:r>
            <a:r>
              <a:rPr lang="it-IT" sz="1000" dirty="0">
                <a:effectLst/>
                <a:latin typeface="+mj-lt"/>
                <a:ea typeface="Times New Roman" panose="02020603050405020304" pitchFamily="18" charset="0"/>
              </a:rPr>
              <a:t>.</a:t>
            </a:r>
          </a:p>
          <a:p>
            <a:pPr algn="just">
              <a:lnSpc>
                <a:spcPts val="1425"/>
              </a:lnSpc>
              <a:spcAft>
                <a:spcPts val="750"/>
              </a:spcAft>
            </a:pPr>
            <a:r>
              <a:rPr lang="it-IT" sz="1000" dirty="0">
                <a:effectLst/>
                <a:latin typeface="+mj-lt"/>
                <a:ea typeface="Times New Roman" panose="02020603050405020304" pitchFamily="18" charset="0"/>
              </a:rPr>
              <a:t>5. Il debitore può effettuare la proposta di cui al comma 1 anche nell’ambito delle trattative che precedono la stipulazione dell’accordo di ristrutturazione di cui all’articolo 182-bis. In tali casi l'attestazione del professionista, relativamente ai crediti tributari o contributivi, e relativi accessori, ha ad oggetto anche la convenienza del trattamento proposto rispetto alla liquidazione giudiziale; tale punto costituisce oggetto di specifica valutazione da parte del tribunale. La proposta di transazione fiscale, unitamente alla documentazione di cui all’articolo 161, è depositata presso gli uffici indicati al comma 2 del presente articolo.  Ai fini della proposta di accordo su crediti aventi ad oggetto contributi amministrati dagli enti gestori di forme di previdenza ed assistenza obbligatorie, e relativi accessori, copia della proposta e della relativa documentazione, contestualmente al deposito presso il tribunale, deve essere presentata all'ufficio competente sulla base dell'ultimo domicilio fiscale del debitore. Alla proposta di transazione deve altresì essere allegata la dichiarazione sostitutiva, resa dal debitore o dal suo legale rappresentante ai sensi dell’articolo 47 del testo unico delle disposizioni legislative e regolamentari in materia di documentazione amministrativa, di cui al decreto del Presidente della Repubblica 28 dicembre 2000, n. 445, che la documentazione di cui al periodo precedente rappresenta fedelmente e integralmente la situazione dell’impresa, con particolare riguardo alle poste attive del patrimonio. L’adesione alla proposta è espressa, su parere conforme della competente direzione regionale, con la sottoscrizione dell’atto negoziale da parte del direttore dell’ufficio. L’atto è sottoscritto anche dall’agente della riscossione in ordine al trattamento degli oneri di riscossione di cui all’</a:t>
            </a:r>
            <a:r>
              <a:rPr lang="it-IT" sz="1000" u="none" strike="noStrike" dirty="0">
                <a:effectLst/>
                <a:latin typeface="+mj-lt"/>
                <a:ea typeface="Times New Roman" panose="02020603050405020304" pitchFamily="18" charset="0"/>
                <a:hlinkClick r:id="rId4">
                  <a:extLst>
                    <a:ext uri="{A12FA001-AC4F-418D-AE19-62706E023703}">
                      <ahyp:hlinkClr xmlns:ahyp="http://schemas.microsoft.com/office/drawing/2018/hyperlinkcolor" val="tx"/>
                    </a:ext>
                  </a:extLst>
                </a:hlinkClick>
              </a:rPr>
              <a:t>articolo 17 del decreto legislativo 13 aprile 1999, n. 112</a:t>
            </a:r>
            <a:r>
              <a:rPr lang="it-IT" sz="1000" dirty="0">
                <a:effectLst/>
                <a:latin typeface="+mj-lt"/>
                <a:ea typeface="Times New Roman" panose="02020603050405020304" pitchFamily="18" charset="0"/>
              </a:rPr>
              <a:t>. L’assenso così espresso equivale a sottoscrizione dell’accordo di ristrutturazione.</a:t>
            </a:r>
          </a:p>
          <a:p>
            <a:pPr algn="just">
              <a:lnSpc>
                <a:spcPts val="1425"/>
              </a:lnSpc>
              <a:spcAft>
                <a:spcPts val="750"/>
              </a:spcAft>
            </a:pPr>
            <a:r>
              <a:rPr lang="it-IT" sz="1000" dirty="0">
                <a:effectLst/>
                <a:latin typeface="+mj-lt"/>
                <a:ea typeface="Times New Roman" panose="02020603050405020304" pitchFamily="18" charset="0"/>
              </a:rPr>
              <a:t>6. La transazione fiscale conclusa nell’ambito dell’accordo di ristrutturazione di cui all’articolo 182-bis è risolta di diritto se il debitore non esegue integralmente, entro novanta giorni dalle scadenze previste, i pagamenti dovuti alle Agenzie fiscali e agli enti gestori di forme di previdenza e assistenza obbligatorie.</a:t>
            </a:r>
          </a:p>
          <a:p>
            <a:endParaRPr lang="it-IT" sz="1000" dirty="0"/>
          </a:p>
        </p:txBody>
      </p:sp>
      <p:sp>
        <p:nvSpPr>
          <p:cNvPr id="3" name="Titolo 1">
            <a:extLst>
              <a:ext uri="{FF2B5EF4-FFF2-40B4-BE49-F238E27FC236}">
                <a16:creationId xmlns:a16="http://schemas.microsoft.com/office/drawing/2014/main" id="{28DD5D88-74D1-6977-DD88-87DD754DE788}"/>
              </a:ext>
            </a:extLst>
          </p:cNvPr>
          <p:cNvSpPr txBox="1">
            <a:spLocks/>
          </p:cNvSpPr>
          <p:nvPr/>
        </p:nvSpPr>
        <p:spPr>
          <a:xfrm>
            <a:off x="2775532" y="511535"/>
            <a:ext cx="7384473" cy="79416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4000" b="1" cap="small" dirty="0">
                <a:solidFill>
                  <a:schemeClr val="accent2">
                    <a:lumMod val="75000"/>
                  </a:schemeClr>
                </a:solidFill>
              </a:rPr>
              <a:t>L’ art. 182 ter in breve (segue)</a:t>
            </a:r>
          </a:p>
        </p:txBody>
      </p:sp>
      <p:sp>
        <p:nvSpPr>
          <p:cNvPr id="6" name="CasellaDiTesto 5">
            <a:extLst>
              <a:ext uri="{FF2B5EF4-FFF2-40B4-BE49-F238E27FC236}">
                <a16:creationId xmlns:a16="http://schemas.microsoft.com/office/drawing/2014/main" id="{31217C57-3535-3A67-EF39-4EA612708872}"/>
              </a:ext>
            </a:extLst>
          </p:cNvPr>
          <p:cNvSpPr txBox="1"/>
          <p:nvPr/>
        </p:nvSpPr>
        <p:spPr>
          <a:xfrm>
            <a:off x="9358046" y="1275205"/>
            <a:ext cx="1878372" cy="1631216"/>
          </a:xfrm>
          <a:prstGeom prst="rect">
            <a:avLst/>
          </a:prstGeom>
          <a:noFill/>
        </p:spPr>
        <p:txBody>
          <a:bodyPr wrap="square" rtlCol="0">
            <a:spAutoFit/>
          </a:bodyPr>
          <a:lstStyle/>
          <a:p>
            <a:r>
              <a:rPr lang="it-IT" sz="10000" dirty="0">
                <a:solidFill>
                  <a:schemeClr val="accent2">
                    <a:lumMod val="75000"/>
                  </a:schemeClr>
                </a:solidFill>
              </a:rPr>
              <a:t>3-4</a:t>
            </a:r>
          </a:p>
        </p:txBody>
      </p:sp>
      <p:sp>
        <p:nvSpPr>
          <p:cNvPr id="7" name="Titolo 1">
            <a:extLst>
              <a:ext uri="{FF2B5EF4-FFF2-40B4-BE49-F238E27FC236}">
                <a16:creationId xmlns:a16="http://schemas.microsoft.com/office/drawing/2014/main" id="{D809DCBB-0583-ED51-A65A-8600741D14DC}"/>
              </a:ext>
            </a:extLst>
          </p:cNvPr>
          <p:cNvSpPr txBox="1">
            <a:spLocks/>
          </p:cNvSpPr>
          <p:nvPr/>
        </p:nvSpPr>
        <p:spPr>
          <a:xfrm>
            <a:off x="8670216" y="2698634"/>
            <a:ext cx="3315305" cy="104649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3500" b="1" cap="small" dirty="0">
                <a:solidFill>
                  <a:srgbClr val="002060"/>
                </a:solidFill>
              </a:rPr>
              <a:t>L’espressione</a:t>
            </a:r>
          </a:p>
          <a:p>
            <a:pPr algn="ctr"/>
            <a:r>
              <a:rPr lang="it-IT" sz="3500" b="1" cap="small" dirty="0">
                <a:solidFill>
                  <a:srgbClr val="002060"/>
                </a:solidFill>
              </a:rPr>
              <a:t> del voto</a:t>
            </a:r>
          </a:p>
        </p:txBody>
      </p:sp>
      <p:sp>
        <p:nvSpPr>
          <p:cNvPr id="8" name="CasellaDiTesto 7">
            <a:extLst>
              <a:ext uri="{FF2B5EF4-FFF2-40B4-BE49-F238E27FC236}">
                <a16:creationId xmlns:a16="http://schemas.microsoft.com/office/drawing/2014/main" id="{1517C550-A42D-F4D8-2A2C-C24E303BFE8B}"/>
              </a:ext>
            </a:extLst>
          </p:cNvPr>
          <p:cNvSpPr txBox="1"/>
          <p:nvPr/>
        </p:nvSpPr>
        <p:spPr>
          <a:xfrm>
            <a:off x="9388683" y="3596949"/>
            <a:ext cx="1878372" cy="1631216"/>
          </a:xfrm>
          <a:prstGeom prst="rect">
            <a:avLst/>
          </a:prstGeom>
          <a:noFill/>
        </p:spPr>
        <p:txBody>
          <a:bodyPr wrap="square" rtlCol="0">
            <a:spAutoFit/>
          </a:bodyPr>
          <a:lstStyle/>
          <a:p>
            <a:r>
              <a:rPr lang="it-IT" sz="10000" dirty="0">
                <a:solidFill>
                  <a:schemeClr val="accent2">
                    <a:lumMod val="75000"/>
                  </a:schemeClr>
                </a:solidFill>
              </a:rPr>
              <a:t>5-6</a:t>
            </a:r>
          </a:p>
        </p:txBody>
      </p:sp>
      <p:sp>
        <p:nvSpPr>
          <p:cNvPr id="9" name="Titolo 1">
            <a:extLst>
              <a:ext uri="{FF2B5EF4-FFF2-40B4-BE49-F238E27FC236}">
                <a16:creationId xmlns:a16="http://schemas.microsoft.com/office/drawing/2014/main" id="{23B0FA7C-828C-A647-6226-A631B0E02B03}"/>
              </a:ext>
            </a:extLst>
          </p:cNvPr>
          <p:cNvSpPr txBox="1">
            <a:spLocks/>
          </p:cNvSpPr>
          <p:nvPr/>
        </p:nvSpPr>
        <p:spPr>
          <a:xfrm>
            <a:off x="8670217" y="4960769"/>
            <a:ext cx="3315305" cy="104649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3500" b="1" cap="small" dirty="0">
                <a:solidFill>
                  <a:srgbClr val="002060"/>
                </a:solidFill>
              </a:rPr>
              <a:t>Accordi di ristrutturazione</a:t>
            </a:r>
          </a:p>
        </p:txBody>
      </p:sp>
    </p:spTree>
    <p:extLst>
      <p:ext uri="{BB962C8B-B14F-4D97-AF65-F5344CB8AC3E}">
        <p14:creationId xmlns:p14="http://schemas.microsoft.com/office/powerpoint/2010/main" val="2134201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1000"/>
                                        <p:tgtEl>
                                          <p:spTgt spid="9"/>
                                        </p:tgtEl>
                                      </p:cBhvr>
                                    </p:animEffect>
                                    <p:anim calcmode="lin" valueType="num">
                                      <p:cBhvr>
                                        <p:cTn id="30" dur="1000" fill="hold"/>
                                        <p:tgtEl>
                                          <p:spTgt spid="9"/>
                                        </p:tgtEl>
                                        <p:attrNameLst>
                                          <p:attrName>ppt_x</p:attrName>
                                        </p:attrNameLst>
                                      </p:cBhvr>
                                      <p:tavLst>
                                        <p:tav tm="0">
                                          <p:val>
                                            <p:strVal val="#ppt_x"/>
                                          </p:val>
                                        </p:tav>
                                        <p:tav tm="100000">
                                          <p:val>
                                            <p:strVal val="#ppt_x"/>
                                          </p:val>
                                        </p:tav>
                                      </p:tavLst>
                                    </p:anim>
                                    <p:anim calcmode="lin" valueType="num">
                                      <p:cBhvr>
                                        <p:cTn id="3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5F15231-D354-93D1-8A7B-1FB9B355966F}"/>
              </a:ext>
            </a:extLst>
          </p:cNvPr>
          <p:cNvPicPr>
            <a:picLocks noChangeAspect="1"/>
          </p:cNvPicPr>
          <p:nvPr/>
        </p:nvPicPr>
        <p:blipFill>
          <a:blip r:embed="rId2"/>
          <a:stretch>
            <a:fillRect/>
          </a:stretch>
        </p:blipFill>
        <p:spPr>
          <a:xfrm>
            <a:off x="358585" y="274608"/>
            <a:ext cx="1126267" cy="586928"/>
          </a:xfrm>
          <a:prstGeom prst="rect">
            <a:avLst/>
          </a:prstGeom>
        </p:spPr>
      </p:pic>
      <p:pic>
        <p:nvPicPr>
          <p:cNvPr id="5" name="Immagine 4">
            <a:extLst>
              <a:ext uri="{FF2B5EF4-FFF2-40B4-BE49-F238E27FC236}">
                <a16:creationId xmlns:a16="http://schemas.microsoft.com/office/drawing/2014/main" id="{F26FB6B6-39BE-4CEE-6223-FF4B2E195B15}"/>
              </a:ext>
            </a:extLst>
          </p:cNvPr>
          <p:cNvPicPr>
            <a:picLocks noChangeAspect="1"/>
          </p:cNvPicPr>
          <p:nvPr/>
        </p:nvPicPr>
        <p:blipFill>
          <a:blip r:embed="rId3"/>
          <a:stretch>
            <a:fillRect/>
          </a:stretch>
        </p:blipFill>
        <p:spPr>
          <a:xfrm>
            <a:off x="1486207" y="302527"/>
            <a:ext cx="2121060" cy="548212"/>
          </a:xfrm>
          <a:prstGeom prst="rect">
            <a:avLst/>
          </a:prstGeom>
        </p:spPr>
      </p:pic>
      <p:sp>
        <p:nvSpPr>
          <p:cNvPr id="2" name="Titolo 1">
            <a:extLst>
              <a:ext uri="{FF2B5EF4-FFF2-40B4-BE49-F238E27FC236}">
                <a16:creationId xmlns:a16="http://schemas.microsoft.com/office/drawing/2014/main" id="{4C967D23-6531-52BF-24AE-A5563A187BA2}"/>
              </a:ext>
            </a:extLst>
          </p:cNvPr>
          <p:cNvSpPr txBox="1">
            <a:spLocks/>
          </p:cNvSpPr>
          <p:nvPr/>
        </p:nvSpPr>
        <p:spPr>
          <a:xfrm>
            <a:off x="2775532" y="511535"/>
            <a:ext cx="7384473" cy="79416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4000" b="1" cap="small" dirty="0">
                <a:solidFill>
                  <a:schemeClr val="accent2">
                    <a:lumMod val="75000"/>
                  </a:schemeClr>
                </a:solidFill>
              </a:rPr>
              <a:t>L’ art. 88, </a:t>
            </a:r>
            <a:r>
              <a:rPr lang="it-IT" sz="4000" b="1" cap="small" dirty="0" err="1">
                <a:solidFill>
                  <a:schemeClr val="accent2">
                    <a:lumMod val="75000"/>
                  </a:schemeClr>
                </a:solidFill>
              </a:rPr>
              <a:t>C.c.i.in</a:t>
            </a:r>
            <a:r>
              <a:rPr lang="it-IT" sz="4000" b="1" cap="small" dirty="0">
                <a:solidFill>
                  <a:schemeClr val="accent2">
                    <a:lumMod val="75000"/>
                  </a:schemeClr>
                </a:solidFill>
              </a:rPr>
              <a:t> breve</a:t>
            </a:r>
          </a:p>
        </p:txBody>
      </p:sp>
      <p:sp>
        <p:nvSpPr>
          <p:cNvPr id="3" name="Titolo 1">
            <a:extLst>
              <a:ext uri="{FF2B5EF4-FFF2-40B4-BE49-F238E27FC236}">
                <a16:creationId xmlns:a16="http://schemas.microsoft.com/office/drawing/2014/main" id="{3CD70623-ADB9-0DF9-9161-C6B668A2EC64}"/>
              </a:ext>
            </a:extLst>
          </p:cNvPr>
          <p:cNvSpPr txBox="1">
            <a:spLocks/>
          </p:cNvSpPr>
          <p:nvPr/>
        </p:nvSpPr>
        <p:spPr>
          <a:xfrm>
            <a:off x="1092974" y="1834096"/>
            <a:ext cx="3315305" cy="1734602"/>
          </a:xfrm>
          <a:prstGeom prst="rect">
            <a:avLst/>
          </a:prstGeom>
        </p:spPr>
        <p:txBody>
          <a:bodyPr vert="horz" lIns="91440" tIns="45720" rIns="91440" bIns="45720" rtlCol="0" anchor="b">
            <a:normAutofit fontScale="775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3500" b="1" cap="small" dirty="0">
                <a:solidFill>
                  <a:srgbClr val="002060"/>
                </a:solidFill>
              </a:rPr>
              <a:t>Possibili contenuti del piano e della proposta: dilazione o parziale pagamento, attestazioni necessarie e rapporto con gli altri creditori</a:t>
            </a:r>
          </a:p>
        </p:txBody>
      </p:sp>
      <p:sp>
        <p:nvSpPr>
          <p:cNvPr id="6" name="CasellaDiTesto 5">
            <a:extLst>
              <a:ext uri="{FF2B5EF4-FFF2-40B4-BE49-F238E27FC236}">
                <a16:creationId xmlns:a16="http://schemas.microsoft.com/office/drawing/2014/main" id="{57370519-B2C4-EC47-FB27-25606E459A61}"/>
              </a:ext>
            </a:extLst>
          </p:cNvPr>
          <p:cNvSpPr txBox="1"/>
          <p:nvPr/>
        </p:nvSpPr>
        <p:spPr>
          <a:xfrm>
            <a:off x="358585" y="2530598"/>
            <a:ext cx="1327355" cy="1631216"/>
          </a:xfrm>
          <a:prstGeom prst="rect">
            <a:avLst/>
          </a:prstGeom>
          <a:noFill/>
        </p:spPr>
        <p:txBody>
          <a:bodyPr wrap="square" rtlCol="0">
            <a:spAutoFit/>
          </a:bodyPr>
          <a:lstStyle/>
          <a:p>
            <a:r>
              <a:rPr lang="it-IT" sz="10000" dirty="0">
                <a:solidFill>
                  <a:schemeClr val="accent2">
                    <a:lumMod val="75000"/>
                  </a:schemeClr>
                </a:solidFill>
              </a:rPr>
              <a:t>1</a:t>
            </a:r>
          </a:p>
        </p:txBody>
      </p:sp>
      <p:sp>
        <p:nvSpPr>
          <p:cNvPr id="11" name="Rettangolo 10">
            <a:extLst>
              <a:ext uri="{FF2B5EF4-FFF2-40B4-BE49-F238E27FC236}">
                <a16:creationId xmlns:a16="http://schemas.microsoft.com/office/drawing/2014/main" id="{F3506BF1-D5FA-9F08-EDDF-3DF5E111FB00}"/>
              </a:ext>
            </a:extLst>
          </p:cNvPr>
          <p:cNvSpPr/>
          <p:nvPr/>
        </p:nvSpPr>
        <p:spPr>
          <a:xfrm>
            <a:off x="4588543" y="1565564"/>
            <a:ext cx="7179215" cy="775854"/>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CasellaDiTesto 7">
            <a:extLst>
              <a:ext uri="{FF2B5EF4-FFF2-40B4-BE49-F238E27FC236}">
                <a16:creationId xmlns:a16="http://schemas.microsoft.com/office/drawing/2014/main" id="{00B3F124-089D-0EB0-D892-4C2D5106F926}"/>
              </a:ext>
            </a:extLst>
          </p:cNvPr>
          <p:cNvSpPr txBox="1"/>
          <p:nvPr/>
        </p:nvSpPr>
        <p:spPr>
          <a:xfrm>
            <a:off x="4588543" y="1439740"/>
            <a:ext cx="7179215" cy="4278094"/>
          </a:xfrm>
          <a:prstGeom prst="rect">
            <a:avLst/>
          </a:prstGeom>
          <a:noFill/>
        </p:spPr>
        <p:txBody>
          <a:bodyPr wrap="square">
            <a:spAutoFit/>
          </a:bodyPr>
          <a:lstStyle/>
          <a:p>
            <a:pPr algn="just">
              <a:spcAft>
                <a:spcPts val="750"/>
              </a:spcAft>
            </a:pPr>
            <a:r>
              <a:rPr lang="it-IT" dirty="0">
                <a:solidFill>
                  <a:srgbClr val="4A4A4A"/>
                </a:solidFill>
                <a:effectLst/>
                <a:latin typeface="Open Sans" panose="020B0606030504020204" pitchFamily="34" charset="0"/>
                <a:ea typeface="Times New Roman" panose="02020603050405020304" pitchFamily="18" charset="0"/>
              </a:rPr>
              <a:t>1. </a:t>
            </a:r>
            <a:r>
              <a:rPr lang="it-IT" sz="2800" spc="-100" dirty="0">
                <a:solidFill>
                  <a:schemeClr val="accent2">
                    <a:lumMod val="75000"/>
                  </a:schemeClr>
                </a:solidFill>
              </a:rPr>
              <a:t>Fermo restando quanto previsto, per il concordato in continuità aziendale, dall'articolo 112, comma 2</a:t>
            </a:r>
            <a:r>
              <a:rPr lang="it-IT" sz="2800" spc="-100" dirty="0">
                <a:solidFill>
                  <a:srgbClr val="4A4A4A"/>
                </a:solidFill>
                <a:effectLst/>
                <a:latin typeface="Open Sans" panose="020B0606030504020204" pitchFamily="34" charset="0"/>
                <a:ea typeface="Times New Roman" panose="02020603050405020304" pitchFamily="18" charset="0"/>
              </a:rPr>
              <a:t> </a:t>
            </a:r>
            <a:r>
              <a:rPr lang="it-IT" sz="1800" dirty="0">
                <a:solidFill>
                  <a:srgbClr val="4A4A4A"/>
                </a:solidFill>
                <a:effectLst/>
                <a:latin typeface="Open Sans" panose="020B0606030504020204" pitchFamily="34" charset="0"/>
                <a:ea typeface="Times New Roman" panose="02020603050405020304" pitchFamily="18" charset="0"/>
              </a:rPr>
              <a:t>con il piano di concordato il debitore, esclusivamente mediante proposta presentata ai sensi del presente articolo, può proporre il pagamento, parziale o anche dilazionato, dei tributi e dei relativi accessori amministrati dalle agenzie fiscali, </a:t>
            </a:r>
            <a:r>
              <a:rPr lang="it-IT" sz="1800" dirty="0" err="1">
                <a:solidFill>
                  <a:srgbClr val="4A4A4A"/>
                </a:solidFill>
                <a:effectLst/>
                <a:latin typeface="Open Sans" panose="020B0606030504020204" pitchFamily="34" charset="0"/>
                <a:ea typeface="Times New Roman" panose="02020603050405020304" pitchFamily="18" charset="0"/>
              </a:rPr>
              <a:t>nonchè</a:t>
            </a:r>
            <a:r>
              <a:rPr lang="it-IT" sz="1800" dirty="0">
                <a:solidFill>
                  <a:srgbClr val="4A4A4A"/>
                </a:solidFill>
                <a:effectLst/>
                <a:latin typeface="Open Sans" panose="020B0606030504020204" pitchFamily="34" charset="0"/>
                <a:ea typeface="Times New Roman" panose="02020603050405020304" pitchFamily="18" charset="0"/>
              </a:rPr>
              <a:t> dei contributi amministrati dagli enti gestori di forme di previdenza, assistenza e assicurazione per </a:t>
            </a:r>
            <a:r>
              <a:rPr lang="it-IT" sz="1800" dirty="0" err="1">
                <a:solidFill>
                  <a:srgbClr val="4A4A4A"/>
                </a:solidFill>
                <a:effectLst/>
                <a:latin typeface="Open Sans" panose="020B0606030504020204" pitchFamily="34" charset="0"/>
                <a:ea typeface="Times New Roman" panose="02020603050405020304" pitchFamily="18" charset="0"/>
              </a:rPr>
              <a:t>l'invalidita'</a:t>
            </a:r>
            <a:r>
              <a:rPr lang="it-IT" sz="1800" dirty="0">
                <a:solidFill>
                  <a:srgbClr val="4A4A4A"/>
                </a:solidFill>
                <a:effectLst/>
                <a:latin typeface="Open Sans" panose="020B0606030504020204" pitchFamily="34" charset="0"/>
                <a:ea typeface="Times New Roman" panose="02020603050405020304" pitchFamily="18" charset="0"/>
              </a:rPr>
              <a:t>, la vecchiaia e i superstiti obbligatorie e dei relativi accessori, se il piano ne prevede la soddisfazione in misura non inferiore a quella realizzabile, in ragione della collocazione preferenziale, sul ricavato in caso di liquidazione, avuto riguardo al valore di mercato attribuibile ai beni o ai diritti sui quali sussiste la causa di prelazione, indicato nella relazione di un professionista indipendente. (….)</a:t>
            </a:r>
            <a:endParaRPr lang="it-IT" sz="3600" dirty="0">
              <a:effectLst/>
              <a:latin typeface="Times New Roman" panose="02020603050405020304" pitchFamily="18" charset="0"/>
              <a:ea typeface="Times New Roman" panose="02020603050405020304" pitchFamily="18" charset="0"/>
            </a:endParaRPr>
          </a:p>
        </p:txBody>
      </p:sp>
      <p:sp>
        <p:nvSpPr>
          <p:cNvPr id="7" name="Freccia in giù 6">
            <a:extLst>
              <a:ext uri="{FF2B5EF4-FFF2-40B4-BE49-F238E27FC236}">
                <a16:creationId xmlns:a16="http://schemas.microsoft.com/office/drawing/2014/main" id="{DBB42CF5-41A9-E230-CD7F-3022B242AF68}"/>
              </a:ext>
            </a:extLst>
          </p:cNvPr>
          <p:cNvSpPr/>
          <p:nvPr/>
        </p:nvSpPr>
        <p:spPr>
          <a:xfrm>
            <a:off x="2546737" y="3599285"/>
            <a:ext cx="407780" cy="56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Titolo 1">
            <a:extLst>
              <a:ext uri="{FF2B5EF4-FFF2-40B4-BE49-F238E27FC236}">
                <a16:creationId xmlns:a16="http://schemas.microsoft.com/office/drawing/2014/main" id="{C6307D04-98CA-FC83-6AB0-C35A40481E73}"/>
              </a:ext>
            </a:extLst>
          </p:cNvPr>
          <p:cNvSpPr txBox="1">
            <a:spLocks/>
          </p:cNvSpPr>
          <p:nvPr/>
        </p:nvSpPr>
        <p:spPr>
          <a:xfrm>
            <a:off x="1117879" y="4028406"/>
            <a:ext cx="3315305" cy="1734602"/>
          </a:xfrm>
          <a:prstGeom prst="rect">
            <a:avLst/>
          </a:prstGeom>
        </p:spPr>
        <p:txBody>
          <a:bodyPr vert="horz" lIns="91440" tIns="45720" rIns="91440" bIns="45720" rtlCol="0" anchor="b">
            <a:normAutofit fontScale="625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3500" b="1" cap="small" dirty="0">
                <a:solidFill>
                  <a:srgbClr val="002060"/>
                </a:solidFill>
              </a:rPr>
              <a:t>La norma viene riproposta, ma con un inciso iniziale che la adatta al nuovo contesto dei possibili contenuti della proposta concordataria e del giudizio di </a:t>
            </a:r>
            <a:r>
              <a:rPr lang="it-IT" sz="3500" b="1" i="1" cap="small" dirty="0" err="1">
                <a:solidFill>
                  <a:srgbClr val="002060"/>
                </a:solidFill>
              </a:rPr>
              <a:t>cram</a:t>
            </a:r>
            <a:r>
              <a:rPr lang="it-IT" sz="3500" b="1" i="1" cap="small" dirty="0">
                <a:solidFill>
                  <a:srgbClr val="002060"/>
                </a:solidFill>
              </a:rPr>
              <a:t> down</a:t>
            </a:r>
            <a:endParaRPr lang="it-IT" sz="3500" b="1" cap="small" dirty="0">
              <a:solidFill>
                <a:srgbClr val="002060"/>
              </a:solidFill>
            </a:endParaRPr>
          </a:p>
        </p:txBody>
      </p:sp>
    </p:spTree>
    <p:extLst>
      <p:ext uri="{BB962C8B-B14F-4D97-AF65-F5344CB8AC3E}">
        <p14:creationId xmlns:p14="http://schemas.microsoft.com/office/powerpoint/2010/main" val="41189785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up)">
                                      <p:cBhvr>
                                        <p:cTn id="24" dur="500"/>
                                        <p:tgtEl>
                                          <p:spTgt spid="11"/>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up)">
                                      <p:cBhvr>
                                        <p:cTn id="27" dur="500"/>
                                        <p:tgtEl>
                                          <p:spTgt spid="9"/>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wipe(up)">
                                      <p:cBhvr>
                                        <p:cTn id="3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1" grpId="0" animBg="1"/>
      <p:bldP spid="8" grpId="0"/>
      <p:bldP spid="7" grpId="0" animBg="1"/>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5F15231-D354-93D1-8A7B-1FB9B355966F}"/>
              </a:ext>
            </a:extLst>
          </p:cNvPr>
          <p:cNvPicPr>
            <a:picLocks noChangeAspect="1"/>
          </p:cNvPicPr>
          <p:nvPr/>
        </p:nvPicPr>
        <p:blipFill>
          <a:blip r:embed="rId2"/>
          <a:stretch>
            <a:fillRect/>
          </a:stretch>
        </p:blipFill>
        <p:spPr>
          <a:xfrm>
            <a:off x="358585" y="274608"/>
            <a:ext cx="1126267" cy="586928"/>
          </a:xfrm>
          <a:prstGeom prst="rect">
            <a:avLst/>
          </a:prstGeom>
        </p:spPr>
      </p:pic>
      <p:pic>
        <p:nvPicPr>
          <p:cNvPr id="5" name="Immagine 4">
            <a:extLst>
              <a:ext uri="{FF2B5EF4-FFF2-40B4-BE49-F238E27FC236}">
                <a16:creationId xmlns:a16="http://schemas.microsoft.com/office/drawing/2014/main" id="{F26FB6B6-39BE-4CEE-6223-FF4B2E195B15}"/>
              </a:ext>
            </a:extLst>
          </p:cNvPr>
          <p:cNvPicPr>
            <a:picLocks noChangeAspect="1"/>
          </p:cNvPicPr>
          <p:nvPr/>
        </p:nvPicPr>
        <p:blipFill>
          <a:blip r:embed="rId3"/>
          <a:stretch>
            <a:fillRect/>
          </a:stretch>
        </p:blipFill>
        <p:spPr>
          <a:xfrm>
            <a:off x="1486207" y="302527"/>
            <a:ext cx="2121060" cy="548212"/>
          </a:xfrm>
          <a:prstGeom prst="rect">
            <a:avLst/>
          </a:prstGeom>
        </p:spPr>
      </p:pic>
      <p:sp>
        <p:nvSpPr>
          <p:cNvPr id="2" name="Titolo 1">
            <a:extLst>
              <a:ext uri="{FF2B5EF4-FFF2-40B4-BE49-F238E27FC236}">
                <a16:creationId xmlns:a16="http://schemas.microsoft.com/office/drawing/2014/main" id="{4C967D23-6531-52BF-24AE-A5563A187BA2}"/>
              </a:ext>
            </a:extLst>
          </p:cNvPr>
          <p:cNvSpPr txBox="1">
            <a:spLocks/>
          </p:cNvSpPr>
          <p:nvPr/>
        </p:nvSpPr>
        <p:spPr>
          <a:xfrm>
            <a:off x="2775532" y="511535"/>
            <a:ext cx="7384473" cy="79416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4000" b="1" cap="small" dirty="0">
                <a:solidFill>
                  <a:schemeClr val="accent2">
                    <a:lumMod val="75000"/>
                  </a:schemeClr>
                </a:solidFill>
              </a:rPr>
              <a:t>L’ art. 88, </a:t>
            </a:r>
            <a:r>
              <a:rPr lang="it-IT" sz="4000" b="1" cap="small" dirty="0" err="1">
                <a:solidFill>
                  <a:schemeClr val="accent2">
                    <a:lumMod val="75000"/>
                  </a:schemeClr>
                </a:solidFill>
              </a:rPr>
              <a:t>C.c.i.in</a:t>
            </a:r>
            <a:r>
              <a:rPr lang="it-IT" sz="4000" b="1" cap="small" dirty="0">
                <a:solidFill>
                  <a:schemeClr val="accent2">
                    <a:lumMod val="75000"/>
                  </a:schemeClr>
                </a:solidFill>
              </a:rPr>
              <a:t> breve (segue)</a:t>
            </a:r>
          </a:p>
        </p:txBody>
      </p:sp>
      <p:sp>
        <p:nvSpPr>
          <p:cNvPr id="3" name="Titolo 1">
            <a:extLst>
              <a:ext uri="{FF2B5EF4-FFF2-40B4-BE49-F238E27FC236}">
                <a16:creationId xmlns:a16="http://schemas.microsoft.com/office/drawing/2014/main" id="{3CD70623-ADB9-0DF9-9161-C6B668A2EC64}"/>
              </a:ext>
            </a:extLst>
          </p:cNvPr>
          <p:cNvSpPr txBox="1">
            <a:spLocks/>
          </p:cNvSpPr>
          <p:nvPr/>
        </p:nvSpPr>
        <p:spPr>
          <a:xfrm>
            <a:off x="1117879" y="1436437"/>
            <a:ext cx="3315305" cy="1734602"/>
          </a:xfrm>
          <a:prstGeom prst="rect">
            <a:avLst/>
          </a:prstGeom>
        </p:spPr>
        <p:txBody>
          <a:bodyPr vert="horz" lIns="91440" tIns="45720" rIns="91440" bIns="45720" rtlCol="0" anchor="b">
            <a:normAutofit fontScale="925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3500" b="1" cap="small" dirty="0">
                <a:solidFill>
                  <a:srgbClr val="002060"/>
                </a:solidFill>
              </a:rPr>
              <a:t>Novità!</a:t>
            </a:r>
          </a:p>
          <a:p>
            <a:pPr algn="ctr"/>
            <a:r>
              <a:rPr lang="it-IT" sz="3500" b="1" cap="small" dirty="0">
                <a:solidFill>
                  <a:srgbClr val="002060"/>
                </a:solidFill>
              </a:rPr>
              <a:t>Specificazioni in tema di attestazione del professionista indipendente</a:t>
            </a:r>
          </a:p>
        </p:txBody>
      </p:sp>
      <p:sp>
        <p:nvSpPr>
          <p:cNvPr id="6" name="CasellaDiTesto 5">
            <a:extLst>
              <a:ext uri="{FF2B5EF4-FFF2-40B4-BE49-F238E27FC236}">
                <a16:creationId xmlns:a16="http://schemas.microsoft.com/office/drawing/2014/main" id="{57370519-B2C4-EC47-FB27-25606E459A61}"/>
              </a:ext>
            </a:extLst>
          </p:cNvPr>
          <p:cNvSpPr txBox="1"/>
          <p:nvPr/>
        </p:nvSpPr>
        <p:spPr>
          <a:xfrm>
            <a:off x="298842" y="908616"/>
            <a:ext cx="1327355" cy="1631216"/>
          </a:xfrm>
          <a:prstGeom prst="rect">
            <a:avLst/>
          </a:prstGeom>
          <a:noFill/>
        </p:spPr>
        <p:txBody>
          <a:bodyPr wrap="square" rtlCol="0">
            <a:spAutoFit/>
          </a:bodyPr>
          <a:lstStyle/>
          <a:p>
            <a:r>
              <a:rPr lang="it-IT" sz="10000" dirty="0">
                <a:solidFill>
                  <a:schemeClr val="accent2">
                    <a:lumMod val="75000"/>
                  </a:schemeClr>
                </a:solidFill>
              </a:rPr>
              <a:t>2</a:t>
            </a:r>
          </a:p>
        </p:txBody>
      </p:sp>
      <p:sp>
        <p:nvSpPr>
          <p:cNvPr id="8" name="CasellaDiTesto 7">
            <a:extLst>
              <a:ext uri="{FF2B5EF4-FFF2-40B4-BE49-F238E27FC236}">
                <a16:creationId xmlns:a16="http://schemas.microsoft.com/office/drawing/2014/main" id="{00B3F124-089D-0EB0-D892-4C2D5106F926}"/>
              </a:ext>
            </a:extLst>
          </p:cNvPr>
          <p:cNvSpPr txBox="1"/>
          <p:nvPr/>
        </p:nvSpPr>
        <p:spPr>
          <a:xfrm>
            <a:off x="4588543" y="1668380"/>
            <a:ext cx="7179215" cy="5183920"/>
          </a:xfrm>
          <a:prstGeom prst="rect">
            <a:avLst/>
          </a:prstGeom>
          <a:noFill/>
        </p:spPr>
        <p:txBody>
          <a:bodyPr wrap="square">
            <a:spAutoFit/>
          </a:bodyPr>
          <a:lstStyle/>
          <a:p>
            <a:pPr algn="just">
              <a:spcAft>
                <a:spcPts val="750"/>
              </a:spcAft>
            </a:pPr>
            <a:r>
              <a:rPr lang="it-IT" sz="1800" dirty="0">
                <a:solidFill>
                  <a:srgbClr val="4A4A4A"/>
                </a:solidFill>
                <a:effectLst/>
                <a:latin typeface="Open Sans" panose="020B0606030504020204" pitchFamily="34" charset="0"/>
                <a:ea typeface="Times New Roman" panose="02020603050405020304" pitchFamily="18" charset="0"/>
              </a:rPr>
              <a:t>2. L'attestazione del professionista indipendente, relativamente ai crediti tributari e contributivi, ha ad oggetto anche la </a:t>
            </a:r>
            <a:r>
              <a:rPr lang="it-IT" sz="1800" b="1" dirty="0">
                <a:solidFill>
                  <a:srgbClr val="4A4A4A"/>
                </a:solidFill>
                <a:effectLst/>
                <a:latin typeface="Open Sans" panose="020B0606030504020204" pitchFamily="34" charset="0"/>
                <a:ea typeface="Times New Roman" panose="02020603050405020304" pitchFamily="18" charset="0"/>
              </a:rPr>
              <a:t>convenienza</a:t>
            </a:r>
            <a:r>
              <a:rPr lang="it-IT" sz="1800" dirty="0">
                <a:solidFill>
                  <a:srgbClr val="4A4A4A"/>
                </a:solidFill>
                <a:effectLst/>
                <a:latin typeface="Open Sans" panose="020B0606030504020204" pitchFamily="34" charset="0"/>
                <a:ea typeface="Times New Roman" panose="02020603050405020304" pitchFamily="18" charset="0"/>
              </a:rPr>
              <a:t> del trattamento proposto rispetto alla liquidazione giudiziale </a:t>
            </a:r>
            <a:r>
              <a:rPr lang="it-IT" sz="1800" b="1" dirty="0">
                <a:solidFill>
                  <a:srgbClr val="4A4A4A"/>
                </a:solidFill>
                <a:effectLst/>
                <a:latin typeface="Open Sans" panose="020B0606030504020204" pitchFamily="34" charset="0"/>
                <a:ea typeface="Times New Roman" panose="02020603050405020304" pitchFamily="18" charset="0"/>
              </a:rPr>
              <a:t>e</a:t>
            </a:r>
            <a:r>
              <a:rPr lang="it-IT" sz="1800" dirty="0">
                <a:solidFill>
                  <a:srgbClr val="4A4A4A"/>
                </a:solidFill>
                <a:effectLst/>
                <a:latin typeface="Open Sans" panose="020B0606030504020204" pitchFamily="34" charset="0"/>
                <a:ea typeface="Times New Roman" panose="02020603050405020304" pitchFamily="18" charset="0"/>
              </a:rPr>
              <a:t>, </a:t>
            </a:r>
            <a:r>
              <a:rPr lang="it-IT" sz="1800" i="1" dirty="0">
                <a:solidFill>
                  <a:srgbClr val="4A4A4A"/>
                </a:solidFill>
                <a:effectLst/>
                <a:latin typeface="Open Sans" panose="020B0606030504020204" pitchFamily="34" charset="0"/>
                <a:ea typeface="Times New Roman" panose="02020603050405020304" pitchFamily="18" charset="0"/>
              </a:rPr>
              <a:t>nel concordato in continuità aziendale</a:t>
            </a:r>
            <a:r>
              <a:rPr lang="it-IT" sz="1800" dirty="0">
                <a:solidFill>
                  <a:srgbClr val="4A4A4A"/>
                </a:solidFill>
                <a:effectLst/>
                <a:latin typeface="Open Sans" panose="020B0606030504020204" pitchFamily="34" charset="0"/>
                <a:ea typeface="Times New Roman" panose="02020603050405020304" pitchFamily="18" charset="0"/>
              </a:rPr>
              <a:t>, la sussistenza di un </a:t>
            </a:r>
            <a:r>
              <a:rPr lang="it-IT" sz="1800" b="1" dirty="0">
                <a:solidFill>
                  <a:srgbClr val="4A4A4A"/>
                </a:solidFill>
                <a:effectLst/>
                <a:latin typeface="Open Sans" panose="020B0606030504020204" pitchFamily="34" charset="0"/>
                <a:ea typeface="Times New Roman" panose="02020603050405020304" pitchFamily="18" charset="0"/>
              </a:rPr>
              <a:t>trattamento non deteriore</a:t>
            </a:r>
            <a:r>
              <a:rPr lang="it-IT" sz="1800" dirty="0">
                <a:solidFill>
                  <a:srgbClr val="4A4A4A"/>
                </a:solidFill>
                <a:effectLst/>
                <a:latin typeface="Open Sans" panose="020B0606030504020204" pitchFamily="34" charset="0"/>
                <a:ea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endParaRPr>
          </a:p>
          <a:p>
            <a:pPr algn="just">
              <a:spcAft>
                <a:spcPts val="750"/>
              </a:spcAft>
            </a:pPr>
            <a:r>
              <a:rPr lang="it-IT" sz="1800" dirty="0">
                <a:solidFill>
                  <a:srgbClr val="4A4A4A"/>
                </a:solidFill>
                <a:effectLst/>
                <a:latin typeface="Open Sans" panose="020B0606030504020204" pitchFamily="34" charset="0"/>
                <a:ea typeface="Times New Roman" panose="02020603050405020304" pitchFamily="18" charset="0"/>
              </a:rPr>
              <a:t>2-bis. Il tribunale omologa il concordato preventivo anche in mancanza di adesione da parte dell'amministrazione finanziaria o degli enti gestori di forme di previdenza o assistenza obbligatorie quando l'adesione è determinante ai fini del raggiungimento delle percentuali di cui all'articolo 109, comma 1, e, anche sulla base delle risultanze della relazione del professionista indipendente, la proposta di soddisfacimento della predetta amministrazione o degli enti gestori di forme di previdenza o assistenza obbligatorie è </a:t>
            </a:r>
            <a:r>
              <a:rPr lang="it-IT" sz="1800" b="1" dirty="0">
                <a:solidFill>
                  <a:srgbClr val="4A4A4A"/>
                </a:solidFill>
                <a:effectLst/>
                <a:latin typeface="Open Sans" panose="020B0606030504020204" pitchFamily="34" charset="0"/>
                <a:ea typeface="Times New Roman" panose="02020603050405020304" pitchFamily="18" charset="0"/>
              </a:rPr>
              <a:t>conveniente</a:t>
            </a:r>
            <a:r>
              <a:rPr lang="it-IT" sz="1800" dirty="0">
                <a:solidFill>
                  <a:srgbClr val="4A4A4A"/>
                </a:solidFill>
                <a:effectLst/>
                <a:latin typeface="Open Sans" panose="020B0606030504020204" pitchFamily="34" charset="0"/>
                <a:ea typeface="Times New Roman" panose="02020603050405020304" pitchFamily="18" charset="0"/>
              </a:rPr>
              <a:t> </a:t>
            </a:r>
            <a:r>
              <a:rPr lang="it-IT" sz="1800" b="1" dirty="0">
                <a:solidFill>
                  <a:srgbClr val="4A4A4A"/>
                </a:solidFill>
                <a:effectLst/>
                <a:latin typeface="Open Sans" panose="020B0606030504020204" pitchFamily="34" charset="0"/>
                <a:ea typeface="Times New Roman" panose="02020603050405020304" pitchFamily="18" charset="0"/>
              </a:rPr>
              <a:t>o non deteriore rispetto all'alternativa liquidatoria</a:t>
            </a:r>
            <a:r>
              <a:rPr lang="it-IT" sz="1800" dirty="0">
                <a:solidFill>
                  <a:srgbClr val="4A4A4A"/>
                </a:solidFill>
                <a:effectLst/>
                <a:latin typeface="Open Sans" panose="020B0606030504020204" pitchFamily="34" charset="0"/>
                <a:ea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endParaRPr>
          </a:p>
          <a:p>
            <a:pPr algn="just">
              <a:lnSpc>
                <a:spcPct val="150000"/>
              </a:lnSpc>
              <a:spcAft>
                <a:spcPts val="750"/>
              </a:spcAft>
            </a:pPr>
            <a:endParaRPr lang="it-IT" sz="3600" dirty="0">
              <a:effectLst/>
              <a:latin typeface="Times New Roman" panose="02020603050405020304" pitchFamily="18" charset="0"/>
              <a:ea typeface="Times New Roman" panose="02020603050405020304" pitchFamily="18" charset="0"/>
            </a:endParaRPr>
          </a:p>
        </p:txBody>
      </p:sp>
      <p:sp>
        <p:nvSpPr>
          <p:cNvPr id="9" name="Titolo 1">
            <a:extLst>
              <a:ext uri="{FF2B5EF4-FFF2-40B4-BE49-F238E27FC236}">
                <a16:creationId xmlns:a16="http://schemas.microsoft.com/office/drawing/2014/main" id="{C6307D04-98CA-FC83-6AB0-C35A40481E73}"/>
              </a:ext>
            </a:extLst>
          </p:cNvPr>
          <p:cNvSpPr txBox="1">
            <a:spLocks/>
          </p:cNvSpPr>
          <p:nvPr/>
        </p:nvSpPr>
        <p:spPr>
          <a:xfrm>
            <a:off x="637309" y="4084830"/>
            <a:ext cx="4087947" cy="173460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3500" b="1" cap="small" dirty="0">
                <a:solidFill>
                  <a:srgbClr val="002060"/>
                </a:solidFill>
              </a:rPr>
              <a:t>«Cram down Fiscale»</a:t>
            </a:r>
          </a:p>
          <a:p>
            <a:pPr algn="ctr"/>
            <a:r>
              <a:rPr lang="it-IT" sz="3000" b="1" cap="small" dirty="0">
                <a:solidFill>
                  <a:srgbClr val="002060"/>
                </a:solidFill>
              </a:rPr>
              <a:t>(cfr. ex art. 180 c. 4, </a:t>
            </a:r>
            <a:r>
              <a:rPr lang="it-IT" sz="3000" b="1" cap="small" dirty="0" err="1">
                <a:solidFill>
                  <a:srgbClr val="002060"/>
                </a:solidFill>
              </a:rPr>
              <a:t>L.Fall</a:t>
            </a:r>
            <a:r>
              <a:rPr lang="it-IT" sz="3000" b="1" cap="small" dirty="0">
                <a:solidFill>
                  <a:srgbClr val="002060"/>
                </a:solidFill>
              </a:rPr>
              <a:t>.)</a:t>
            </a:r>
          </a:p>
        </p:txBody>
      </p:sp>
      <p:sp>
        <p:nvSpPr>
          <p:cNvPr id="10" name="CasellaDiTesto 9">
            <a:extLst>
              <a:ext uri="{FF2B5EF4-FFF2-40B4-BE49-F238E27FC236}">
                <a16:creationId xmlns:a16="http://schemas.microsoft.com/office/drawing/2014/main" id="{2D2F5793-E84D-3B52-2579-2F84A23318C8}"/>
              </a:ext>
            </a:extLst>
          </p:cNvPr>
          <p:cNvSpPr txBox="1"/>
          <p:nvPr/>
        </p:nvSpPr>
        <p:spPr>
          <a:xfrm>
            <a:off x="143498" y="2998104"/>
            <a:ext cx="3607378" cy="1631216"/>
          </a:xfrm>
          <a:prstGeom prst="rect">
            <a:avLst/>
          </a:prstGeom>
          <a:noFill/>
        </p:spPr>
        <p:txBody>
          <a:bodyPr wrap="square" rtlCol="0">
            <a:spAutoFit/>
          </a:bodyPr>
          <a:lstStyle/>
          <a:p>
            <a:r>
              <a:rPr lang="it-IT" sz="10000" dirty="0">
                <a:solidFill>
                  <a:schemeClr val="accent2">
                    <a:lumMod val="75000"/>
                  </a:schemeClr>
                </a:solidFill>
              </a:rPr>
              <a:t>2 bis</a:t>
            </a:r>
          </a:p>
        </p:txBody>
      </p:sp>
    </p:spTree>
    <p:extLst>
      <p:ext uri="{BB962C8B-B14F-4D97-AF65-F5344CB8AC3E}">
        <p14:creationId xmlns:p14="http://schemas.microsoft.com/office/powerpoint/2010/main" val="2151697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anim calcmode="lin" valueType="num">
                                      <p:cBhvr>
                                        <p:cTn id="25" dur="1000" fill="hold"/>
                                        <p:tgtEl>
                                          <p:spTgt spid="10"/>
                                        </p:tgtEl>
                                        <p:attrNameLst>
                                          <p:attrName>ppt_x</p:attrName>
                                        </p:attrNameLst>
                                      </p:cBhvr>
                                      <p:tavLst>
                                        <p:tav tm="0">
                                          <p:val>
                                            <p:strVal val="#ppt_x"/>
                                          </p:val>
                                        </p:tav>
                                        <p:tav tm="100000">
                                          <p:val>
                                            <p:strVal val="#ppt_x"/>
                                          </p:val>
                                        </p:tav>
                                      </p:tavLst>
                                    </p:anim>
                                    <p:anim calcmode="lin" valueType="num">
                                      <p:cBhvr>
                                        <p:cTn id="26" dur="1000" fill="hold"/>
                                        <p:tgtEl>
                                          <p:spTgt spid="10"/>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1000"/>
                                        <p:tgtEl>
                                          <p:spTgt spid="9"/>
                                        </p:tgtEl>
                                      </p:cBhvr>
                                    </p:animEffect>
                                    <p:anim calcmode="lin" valueType="num">
                                      <p:cBhvr>
                                        <p:cTn id="30" dur="1000" fill="hold"/>
                                        <p:tgtEl>
                                          <p:spTgt spid="9"/>
                                        </p:tgtEl>
                                        <p:attrNameLst>
                                          <p:attrName>ppt_x</p:attrName>
                                        </p:attrNameLst>
                                      </p:cBhvr>
                                      <p:tavLst>
                                        <p:tav tm="0">
                                          <p:val>
                                            <p:strVal val="#ppt_x"/>
                                          </p:val>
                                        </p:tav>
                                        <p:tav tm="100000">
                                          <p:val>
                                            <p:strVal val="#ppt_x"/>
                                          </p:val>
                                        </p:tav>
                                      </p:tavLst>
                                    </p:anim>
                                    <p:anim calcmode="lin" valueType="num">
                                      <p:cBhvr>
                                        <p:cTn id="3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8" grpId="0"/>
      <p:bldP spid="9"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5F15231-D354-93D1-8A7B-1FB9B355966F}"/>
              </a:ext>
            </a:extLst>
          </p:cNvPr>
          <p:cNvPicPr>
            <a:picLocks noChangeAspect="1"/>
          </p:cNvPicPr>
          <p:nvPr/>
        </p:nvPicPr>
        <p:blipFill>
          <a:blip r:embed="rId2"/>
          <a:stretch>
            <a:fillRect/>
          </a:stretch>
        </p:blipFill>
        <p:spPr>
          <a:xfrm>
            <a:off x="358585" y="274608"/>
            <a:ext cx="1126267" cy="586928"/>
          </a:xfrm>
          <a:prstGeom prst="rect">
            <a:avLst/>
          </a:prstGeom>
        </p:spPr>
      </p:pic>
      <p:pic>
        <p:nvPicPr>
          <p:cNvPr id="5" name="Immagine 4">
            <a:extLst>
              <a:ext uri="{FF2B5EF4-FFF2-40B4-BE49-F238E27FC236}">
                <a16:creationId xmlns:a16="http://schemas.microsoft.com/office/drawing/2014/main" id="{F26FB6B6-39BE-4CEE-6223-FF4B2E195B15}"/>
              </a:ext>
            </a:extLst>
          </p:cNvPr>
          <p:cNvPicPr>
            <a:picLocks noChangeAspect="1"/>
          </p:cNvPicPr>
          <p:nvPr/>
        </p:nvPicPr>
        <p:blipFill>
          <a:blip r:embed="rId3"/>
          <a:stretch>
            <a:fillRect/>
          </a:stretch>
        </p:blipFill>
        <p:spPr>
          <a:xfrm>
            <a:off x="1486207" y="302527"/>
            <a:ext cx="2121060" cy="548212"/>
          </a:xfrm>
          <a:prstGeom prst="rect">
            <a:avLst/>
          </a:prstGeom>
        </p:spPr>
      </p:pic>
      <p:sp>
        <p:nvSpPr>
          <p:cNvPr id="2" name="Titolo 1">
            <a:extLst>
              <a:ext uri="{FF2B5EF4-FFF2-40B4-BE49-F238E27FC236}">
                <a16:creationId xmlns:a16="http://schemas.microsoft.com/office/drawing/2014/main" id="{4C967D23-6531-52BF-24AE-A5563A187BA2}"/>
              </a:ext>
            </a:extLst>
          </p:cNvPr>
          <p:cNvSpPr txBox="1">
            <a:spLocks/>
          </p:cNvSpPr>
          <p:nvPr/>
        </p:nvSpPr>
        <p:spPr>
          <a:xfrm>
            <a:off x="2775532" y="511535"/>
            <a:ext cx="7384473" cy="79416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4000" b="1" cap="small" dirty="0">
                <a:solidFill>
                  <a:schemeClr val="accent2">
                    <a:lumMod val="75000"/>
                  </a:schemeClr>
                </a:solidFill>
              </a:rPr>
              <a:t>L’ art. 88, </a:t>
            </a:r>
            <a:r>
              <a:rPr lang="it-IT" sz="4000" b="1" cap="small" dirty="0" err="1">
                <a:solidFill>
                  <a:schemeClr val="accent2">
                    <a:lumMod val="75000"/>
                  </a:schemeClr>
                </a:solidFill>
              </a:rPr>
              <a:t>C.c.i.in</a:t>
            </a:r>
            <a:r>
              <a:rPr lang="it-IT" sz="4000" b="1" cap="small" dirty="0">
                <a:solidFill>
                  <a:schemeClr val="accent2">
                    <a:lumMod val="75000"/>
                  </a:schemeClr>
                </a:solidFill>
              </a:rPr>
              <a:t> breve</a:t>
            </a:r>
          </a:p>
        </p:txBody>
      </p:sp>
      <p:sp>
        <p:nvSpPr>
          <p:cNvPr id="3" name="Titolo 1">
            <a:extLst>
              <a:ext uri="{FF2B5EF4-FFF2-40B4-BE49-F238E27FC236}">
                <a16:creationId xmlns:a16="http://schemas.microsoft.com/office/drawing/2014/main" id="{3CD70623-ADB9-0DF9-9161-C6B668A2EC64}"/>
              </a:ext>
            </a:extLst>
          </p:cNvPr>
          <p:cNvSpPr txBox="1">
            <a:spLocks/>
          </p:cNvSpPr>
          <p:nvPr/>
        </p:nvSpPr>
        <p:spPr>
          <a:xfrm>
            <a:off x="1117879" y="1436437"/>
            <a:ext cx="3315305" cy="173460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endParaRPr lang="it-IT" sz="3500" b="1" cap="small" dirty="0">
              <a:solidFill>
                <a:srgbClr val="002060"/>
              </a:solidFill>
            </a:endParaRPr>
          </a:p>
        </p:txBody>
      </p:sp>
      <p:sp>
        <p:nvSpPr>
          <p:cNvPr id="6" name="CasellaDiTesto 5">
            <a:extLst>
              <a:ext uri="{FF2B5EF4-FFF2-40B4-BE49-F238E27FC236}">
                <a16:creationId xmlns:a16="http://schemas.microsoft.com/office/drawing/2014/main" id="{57370519-B2C4-EC47-FB27-25606E459A61}"/>
              </a:ext>
            </a:extLst>
          </p:cNvPr>
          <p:cNvSpPr txBox="1"/>
          <p:nvPr/>
        </p:nvSpPr>
        <p:spPr>
          <a:xfrm>
            <a:off x="258040" y="1222148"/>
            <a:ext cx="1327355" cy="1631216"/>
          </a:xfrm>
          <a:prstGeom prst="rect">
            <a:avLst/>
          </a:prstGeom>
          <a:noFill/>
        </p:spPr>
        <p:txBody>
          <a:bodyPr wrap="square" rtlCol="0">
            <a:spAutoFit/>
          </a:bodyPr>
          <a:lstStyle/>
          <a:p>
            <a:r>
              <a:rPr lang="it-IT" sz="10000" dirty="0">
                <a:solidFill>
                  <a:schemeClr val="accent2">
                    <a:lumMod val="75000"/>
                  </a:schemeClr>
                </a:solidFill>
              </a:rPr>
              <a:t>3</a:t>
            </a:r>
          </a:p>
        </p:txBody>
      </p:sp>
      <p:sp>
        <p:nvSpPr>
          <p:cNvPr id="8" name="CasellaDiTesto 7">
            <a:extLst>
              <a:ext uri="{FF2B5EF4-FFF2-40B4-BE49-F238E27FC236}">
                <a16:creationId xmlns:a16="http://schemas.microsoft.com/office/drawing/2014/main" id="{00B3F124-089D-0EB0-D892-4C2D5106F926}"/>
              </a:ext>
            </a:extLst>
          </p:cNvPr>
          <p:cNvSpPr txBox="1"/>
          <p:nvPr/>
        </p:nvSpPr>
        <p:spPr>
          <a:xfrm>
            <a:off x="4713943" y="1305697"/>
            <a:ext cx="7179215" cy="5773504"/>
          </a:xfrm>
          <a:prstGeom prst="rect">
            <a:avLst/>
          </a:prstGeom>
          <a:noFill/>
        </p:spPr>
        <p:txBody>
          <a:bodyPr wrap="square">
            <a:spAutoFit/>
          </a:bodyPr>
          <a:lstStyle/>
          <a:p>
            <a:pPr algn="just">
              <a:lnSpc>
                <a:spcPts val="1425"/>
              </a:lnSpc>
              <a:spcAft>
                <a:spcPts val="750"/>
              </a:spcAft>
            </a:pPr>
            <a:r>
              <a:rPr lang="it-IT" sz="1800" dirty="0">
                <a:solidFill>
                  <a:srgbClr val="4A4A4A"/>
                </a:solidFill>
                <a:effectLst/>
                <a:latin typeface="Open Sans" panose="020B0606030504020204" pitchFamily="34" charset="0"/>
                <a:ea typeface="Times New Roman" panose="02020603050405020304" pitchFamily="18" charset="0"/>
              </a:rPr>
              <a:t>3</a:t>
            </a:r>
            <a:r>
              <a:rPr lang="it-IT" sz="1400" dirty="0">
                <a:solidFill>
                  <a:srgbClr val="4A4A4A"/>
                </a:solidFill>
                <a:effectLst/>
                <a:latin typeface="Open Sans" panose="020B0606030504020204" pitchFamily="34" charset="0"/>
                <a:ea typeface="Times New Roman" panose="02020603050405020304" pitchFamily="18" charset="0"/>
              </a:rPr>
              <a:t>. Copia della proposta e della relativa documentazione, contestualmente al deposito presso il tribunale, deve essere presentata al competente agente della riscossione e agli altri uffici competenti sulla base dell'ultimo domicilio fiscale del debitore, unitamente alla copia delle dichiarazioni fiscali per le quali non </a:t>
            </a:r>
            <a:r>
              <a:rPr lang="it-IT" sz="1400" dirty="0" err="1">
                <a:solidFill>
                  <a:srgbClr val="4A4A4A"/>
                </a:solidFill>
                <a:effectLst/>
                <a:latin typeface="Open Sans" panose="020B0606030504020204" pitchFamily="34" charset="0"/>
                <a:ea typeface="Times New Roman" panose="02020603050405020304" pitchFamily="18" charset="0"/>
              </a:rPr>
              <a:t>e'</a:t>
            </a:r>
            <a:r>
              <a:rPr lang="it-IT" sz="1400" dirty="0">
                <a:solidFill>
                  <a:srgbClr val="4A4A4A"/>
                </a:solidFill>
                <a:effectLst/>
                <a:latin typeface="Open Sans" panose="020B0606030504020204" pitchFamily="34" charset="0"/>
                <a:ea typeface="Times New Roman" panose="02020603050405020304" pitchFamily="18" charset="0"/>
              </a:rPr>
              <a:t> pervenuto l'esito dei controlli automatici </a:t>
            </a:r>
            <a:r>
              <a:rPr lang="it-IT" sz="1400" dirty="0" err="1">
                <a:solidFill>
                  <a:srgbClr val="4A4A4A"/>
                </a:solidFill>
                <a:effectLst/>
                <a:latin typeface="Open Sans" panose="020B0606030504020204" pitchFamily="34" charset="0"/>
                <a:ea typeface="Times New Roman" panose="02020603050405020304" pitchFamily="18" charset="0"/>
              </a:rPr>
              <a:t>nonche</a:t>
            </a:r>
            <a:r>
              <a:rPr lang="it-IT" sz="1400" dirty="0">
                <a:solidFill>
                  <a:srgbClr val="4A4A4A"/>
                </a:solidFill>
                <a:effectLst/>
                <a:latin typeface="Open Sans" panose="020B0606030504020204" pitchFamily="34" charset="0"/>
                <a:ea typeface="Times New Roman" panose="02020603050405020304" pitchFamily="18" charset="0"/>
              </a:rPr>
              <a:t>' delle dichiarazioni integrative relative al periodo fino alla data di presentazione della domanda. L'agente della riscossione, non oltre trenta giorni dalla data della presentazione, deve trasmettere al debitore una certificazione attestante </a:t>
            </a:r>
            <a:r>
              <a:rPr lang="it-IT" sz="1400" dirty="0" err="1">
                <a:solidFill>
                  <a:srgbClr val="4A4A4A"/>
                </a:solidFill>
                <a:effectLst/>
                <a:latin typeface="Open Sans" panose="020B0606030504020204" pitchFamily="34" charset="0"/>
                <a:ea typeface="Times New Roman" panose="02020603050405020304" pitchFamily="18" charset="0"/>
              </a:rPr>
              <a:t>l'entita'</a:t>
            </a:r>
            <a:r>
              <a:rPr lang="it-IT" sz="1400" dirty="0">
                <a:solidFill>
                  <a:srgbClr val="4A4A4A"/>
                </a:solidFill>
                <a:effectLst/>
                <a:latin typeface="Open Sans" panose="020B0606030504020204" pitchFamily="34" charset="0"/>
                <a:ea typeface="Times New Roman" panose="02020603050405020304" pitchFamily="18" charset="0"/>
              </a:rPr>
              <a:t> del debito iscritto a ruolo scaduto o sospeso. Gli uffici, nello stesso termine, devono procedere alla liquidazione dei tributi risultanti dalle dichiarazioni e alla notifica dei relativi avvisi di </a:t>
            </a:r>
            <a:r>
              <a:rPr lang="it-IT" sz="1400" dirty="0" err="1">
                <a:solidFill>
                  <a:srgbClr val="4A4A4A"/>
                </a:solidFill>
                <a:effectLst/>
                <a:latin typeface="Open Sans" panose="020B0606030504020204" pitchFamily="34" charset="0"/>
                <a:ea typeface="Times New Roman" panose="02020603050405020304" pitchFamily="18" charset="0"/>
              </a:rPr>
              <a:t>irregolarita'</a:t>
            </a:r>
            <a:r>
              <a:rPr lang="it-IT" sz="1400" dirty="0">
                <a:solidFill>
                  <a:srgbClr val="4A4A4A"/>
                </a:solidFill>
                <a:effectLst/>
                <a:latin typeface="Open Sans" panose="020B0606030504020204" pitchFamily="34" charset="0"/>
                <a:ea typeface="Times New Roman" panose="02020603050405020304" pitchFamily="18" charset="0"/>
              </a:rPr>
              <a:t>, unitamente a una certificazione attestante </a:t>
            </a:r>
            <a:r>
              <a:rPr lang="it-IT" sz="1400" dirty="0" err="1">
                <a:solidFill>
                  <a:srgbClr val="4A4A4A"/>
                </a:solidFill>
                <a:effectLst/>
                <a:latin typeface="Open Sans" panose="020B0606030504020204" pitchFamily="34" charset="0"/>
                <a:ea typeface="Times New Roman" panose="02020603050405020304" pitchFamily="18" charset="0"/>
              </a:rPr>
              <a:t>l'entita'</a:t>
            </a:r>
            <a:r>
              <a:rPr lang="it-IT" sz="1400" dirty="0">
                <a:solidFill>
                  <a:srgbClr val="4A4A4A"/>
                </a:solidFill>
                <a:effectLst/>
                <a:latin typeface="Open Sans" panose="020B0606030504020204" pitchFamily="34" charset="0"/>
                <a:ea typeface="Times New Roman" panose="02020603050405020304" pitchFamily="18" charset="0"/>
              </a:rPr>
              <a:t> del debito derivante da atti di accertamento, </a:t>
            </a:r>
            <a:r>
              <a:rPr lang="it-IT" sz="1400" dirty="0" err="1">
                <a:solidFill>
                  <a:srgbClr val="4A4A4A"/>
                </a:solidFill>
                <a:effectLst/>
                <a:latin typeface="Open Sans" panose="020B0606030504020204" pitchFamily="34" charset="0"/>
                <a:ea typeface="Times New Roman" panose="02020603050405020304" pitchFamily="18" charset="0"/>
              </a:rPr>
              <a:t>ancorche</a:t>
            </a:r>
            <a:r>
              <a:rPr lang="it-IT" sz="1400" dirty="0">
                <a:solidFill>
                  <a:srgbClr val="4A4A4A"/>
                </a:solidFill>
                <a:effectLst/>
                <a:latin typeface="Open Sans" panose="020B0606030504020204" pitchFamily="34" charset="0"/>
                <a:ea typeface="Times New Roman" panose="02020603050405020304" pitchFamily="18" charset="0"/>
              </a:rPr>
              <a:t>' non definitivi, per la parte non iscritta a ruolo, </a:t>
            </a:r>
            <a:r>
              <a:rPr lang="it-IT" sz="1400" dirty="0" err="1">
                <a:solidFill>
                  <a:srgbClr val="4A4A4A"/>
                </a:solidFill>
                <a:effectLst/>
                <a:latin typeface="Open Sans" panose="020B0606030504020204" pitchFamily="34" charset="0"/>
                <a:ea typeface="Times New Roman" panose="02020603050405020304" pitchFamily="18" charset="0"/>
              </a:rPr>
              <a:t>nonche</a:t>
            </a:r>
            <a:r>
              <a:rPr lang="it-IT" sz="1400" dirty="0">
                <a:solidFill>
                  <a:srgbClr val="4A4A4A"/>
                </a:solidFill>
                <a:effectLst/>
                <a:latin typeface="Open Sans" panose="020B0606030504020204" pitchFamily="34" charset="0"/>
                <a:ea typeface="Times New Roman" panose="02020603050405020304" pitchFamily="18" charset="0"/>
              </a:rPr>
              <a:t>' dai ruoli vistati, ma non ancora consegnati all'agente della riscossione. Dopo la nomina del commissario giudiziale copia dell'avviso di </a:t>
            </a:r>
            <a:r>
              <a:rPr lang="it-IT" sz="1400" dirty="0" err="1">
                <a:solidFill>
                  <a:srgbClr val="4A4A4A"/>
                </a:solidFill>
                <a:effectLst/>
                <a:latin typeface="Open Sans" panose="020B0606030504020204" pitchFamily="34" charset="0"/>
                <a:ea typeface="Times New Roman" panose="02020603050405020304" pitchFamily="18" charset="0"/>
              </a:rPr>
              <a:t>irregolarita'</a:t>
            </a:r>
            <a:r>
              <a:rPr lang="it-IT" sz="1400" dirty="0">
                <a:solidFill>
                  <a:srgbClr val="4A4A4A"/>
                </a:solidFill>
                <a:effectLst/>
                <a:latin typeface="Open Sans" panose="020B0606030504020204" pitchFamily="34" charset="0"/>
                <a:ea typeface="Times New Roman" panose="02020603050405020304" pitchFamily="18" charset="0"/>
              </a:rPr>
              <a:t> e delle certificazioni deve essergli trasmessa per gli adempimenti previsti dagli articoli 105, comma 1, e 106. In particolare, per i tributi amministrati dall'Agenzia delle dogane e dei monopoli, l'ufficio competente a ricevere copia della domanda con la relativa documentazione prevista al primo periodo, </a:t>
            </a:r>
            <a:r>
              <a:rPr lang="it-IT" sz="1400" dirty="0" err="1">
                <a:solidFill>
                  <a:srgbClr val="4A4A4A"/>
                </a:solidFill>
                <a:effectLst/>
                <a:latin typeface="Open Sans" panose="020B0606030504020204" pitchFamily="34" charset="0"/>
                <a:ea typeface="Times New Roman" panose="02020603050405020304" pitchFamily="18" charset="0"/>
              </a:rPr>
              <a:t>nonche</a:t>
            </a:r>
            <a:r>
              <a:rPr lang="it-IT" sz="1400" dirty="0">
                <a:solidFill>
                  <a:srgbClr val="4A4A4A"/>
                </a:solidFill>
                <a:effectLst/>
                <a:latin typeface="Open Sans" panose="020B0606030504020204" pitchFamily="34" charset="0"/>
                <a:ea typeface="Times New Roman" panose="02020603050405020304" pitchFamily="18" charset="0"/>
              </a:rPr>
              <a:t>' a rilasciare la certificazione di cui al terzo periodo, si identifica con l'ufficio che ha notificato al debitore gli atti di accertamento.</a:t>
            </a:r>
            <a:endParaRPr lang="it-IT" sz="1400" dirty="0">
              <a:effectLst/>
              <a:latin typeface="Times New Roman" panose="02020603050405020304" pitchFamily="18" charset="0"/>
              <a:ea typeface="Times New Roman" panose="02020603050405020304" pitchFamily="18" charset="0"/>
            </a:endParaRPr>
          </a:p>
          <a:p>
            <a:pPr algn="just">
              <a:lnSpc>
                <a:spcPts val="1425"/>
              </a:lnSpc>
              <a:spcAft>
                <a:spcPts val="750"/>
              </a:spcAft>
            </a:pPr>
            <a:r>
              <a:rPr lang="it-IT" sz="1400" dirty="0">
                <a:solidFill>
                  <a:srgbClr val="4A4A4A"/>
                </a:solidFill>
                <a:effectLst/>
                <a:latin typeface="Open Sans" panose="020B0606030504020204" pitchFamily="34" charset="0"/>
                <a:ea typeface="Times New Roman" panose="02020603050405020304" pitchFamily="18" charset="0"/>
              </a:rPr>
              <a:t>4. Relativamente al credito tributario chirografario complessivo, il voto sulla proposta concordataria </a:t>
            </a:r>
            <a:r>
              <a:rPr lang="it-IT" sz="1400" dirty="0" err="1">
                <a:solidFill>
                  <a:srgbClr val="4A4A4A"/>
                </a:solidFill>
                <a:effectLst/>
                <a:latin typeface="Open Sans" panose="020B0606030504020204" pitchFamily="34" charset="0"/>
                <a:ea typeface="Times New Roman" panose="02020603050405020304" pitchFamily="18" charset="0"/>
              </a:rPr>
              <a:t>e'</a:t>
            </a:r>
            <a:r>
              <a:rPr lang="it-IT" sz="1400" dirty="0">
                <a:solidFill>
                  <a:srgbClr val="4A4A4A"/>
                </a:solidFill>
                <a:effectLst/>
                <a:latin typeface="Open Sans" panose="020B0606030504020204" pitchFamily="34" charset="0"/>
                <a:ea typeface="Times New Roman" panose="02020603050405020304" pitchFamily="18" charset="0"/>
              </a:rPr>
              <a:t> espresso dall'ufficio, previo parere conforme della competente direzione regionale.</a:t>
            </a:r>
            <a:endParaRPr lang="it-IT" sz="1400" dirty="0">
              <a:effectLst/>
              <a:latin typeface="Times New Roman" panose="02020603050405020304" pitchFamily="18" charset="0"/>
              <a:ea typeface="Times New Roman" panose="02020603050405020304" pitchFamily="18" charset="0"/>
            </a:endParaRPr>
          </a:p>
          <a:p>
            <a:pPr algn="just">
              <a:lnSpc>
                <a:spcPts val="1425"/>
              </a:lnSpc>
              <a:spcAft>
                <a:spcPts val="750"/>
              </a:spcAft>
            </a:pPr>
            <a:r>
              <a:rPr lang="it-IT" sz="1400" dirty="0">
                <a:solidFill>
                  <a:srgbClr val="4A4A4A"/>
                </a:solidFill>
                <a:effectLst/>
                <a:latin typeface="Open Sans" panose="020B0606030504020204" pitchFamily="34" charset="0"/>
                <a:ea typeface="Times New Roman" panose="02020603050405020304" pitchFamily="18" charset="0"/>
              </a:rPr>
              <a:t>5. Il voto </a:t>
            </a:r>
            <a:r>
              <a:rPr lang="it-IT" sz="1400" dirty="0" err="1">
                <a:solidFill>
                  <a:srgbClr val="4A4A4A"/>
                </a:solidFill>
                <a:effectLst/>
                <a:latin typeface="Open Sans" panose="020B0606030504020204" pitchFamily="34" charset="0"/>
                <a:ea typeface="Times New Roman" panose="02020603050405020304" pitchFamily="18" charset="0"/>
              </a:rPr>
              <a:t>e'</a:t>
            </a:r>
            <a:r>
              <a:rPr lang="it-IT" sz="1400" dirty="0">
                <a:solidFill>
                  <a:srgbClr val="4A4A4A"/>
                </a:solidFill>
                <a:effectLst/>
                <a:latin typeface="Open Sans" panose="020B0606030504020204" pitchFamily="34" charset="0"/>
                <a:ea typeface="Times New Roman" panose="02020603050405020304" pitchFamily="18" charset="0"/>
              </a:rPr>
              <a:t> espresso dall'agente della riscossione limitatamente agli oneri di riscossione di cui all'</a:t>
            </a:r>
            <a:r>
              <a:rPr lang="it-IT" sz="1400" u="sng" dirty="0">
                <a:solidFill>
                  <a:srgbClr val="F28B61"/>
                </a:solidFill>
                <a:effectLst/>
                <a:latin typeface="Open Sans" panose="020B0606030504020204" pitchFamily="34" charset="0"/>
                <a:ea typeface="Times New Roman" panose="02020603050405020304" pitchFamily="18" charset="0"/>
                <a:hlinkClick r:id="rId4"/>
              </a:rPr>
              <a:t>articolo 17 del decreto legislativo 13 aprile 1999, n. 112</a:t>
            </a:r>
            <a:r>
              <a:rPr lang="it-IT" sz="1400" dirty="0">
                <a:solidFill>
                  <a:srgbClr val="4A4A4A"/>
                </a:solidFill>
                <a:effectLst/>
                <a:latin typeface="Open Sans" panose="020B0606030504020204" pitchFamily="34" charset="0"/>
                <a:ea typeface="Times New Roman" panose="02020603050405020304" pitchFamily="18" charset="0"/>
              </a:rPr>
              <a:t>.</a:t>
            </a:r>
            <a:endParaRPr lang="it-IT" sz="1400" dirty="0">
              <a:effectLst/>
              <a:latin typeface="Times New Roman" panose="02020603050405020304" pitchFamily="18" charset="0"/>
              <a:ea typeface="Times New Roman" panose="02020603050405020304" pitchFamily="18" charset="0"/>
            </a:endParaRPr>
          </a:p>
          <a:p>
            <a:pPr algn="just">
              <a:lnSpc>
                <a:spcPct val="107000"/>
              </a:lnSpc>
              <a:spcAft>
                <a:spcPts val="800"/>
              </a:spcAft>
            </a:pPr>
            <a:r>
              <a:rPr lang="it-IT" sz="14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50000"/>
              </a:lnSpc>
              <a:spcAft>
                <a:spcPts val="750"/>
              </a:spcAft>
            </a:pPr>
            <a:endParaRPr lang="it-IT" sz="3600" dirty="0">
              <a:effectLst/>
              <a:latin typeface="Times New Roman" panose="02020603050405020304" pitchFamily="18" charset="0"/>
              <a:ea typeface="Times New Roman" panose="02020603050405020304" pitchFamily="18" charset="0"/>
            </a:endParaRPr>
          </a:p>
        </p:txBody>
      </p:sp>
      <p:sp>
        <p:nvSpPr>
          <p:cNvPr id="10" name="CasellaDiTesto 9">
            <a:extLst>
              <a:ext uri="{FF2B5EF4-FFF2-40B4-BE49-F238E27FC236}">
                <a16:creationId xmlns:a16="http://schemas.microsoft.com/office/drawing/2014/main" id="{2D2F5793-E84D-3B52-2579-2F84A23318C8}"/>
              </a:ext>
            </a:extLst>
          </p:cNvPr>
          <p:cNvSpPr txBox="1"/>
          <p:nvPr/>
        </p:nvSpPr>
        <p:spPr>
          <a:xfrm>
            <a:off x="-31435" y="2747159"/>
            <a:ext cx="1144975" cy="1631216"/>
          </a:xfrm>
          <a:prstGeom prst="rect">
            <a:avLst/>
          </a:prstGeom>
          <a:noFill/>
        </p:spPr>
        <p:txBody>
          <a:bodyPr wrap="square" rtlCol="0">
            <a:spAutoFit/>
          </a:bodyPr>
          <a:lstStyle/>
          <a:p>
            <a:r>
              <a:rPr lang="it-IT" sz="10000" dirty="0">
                <a:solidFill>
                  <a:schemeClr val="accent2">
                    <a:lumMod val="75000"/>
                  </a:schemeClr>
                </a:solidFill>
              </a:rPr>
              <a:t> 4</a:t>
            </a:r>
          </a:p>
        </p:txBody>
      </p:sp>
      <p:sp>
        <p:nvSpPr>
          <p:cNvPr id="7" name="CasellaDiTesto 6">
            <a:extLst>
              <a:ext uri="{FF2B5EF4-FFF2-40B4-BE49-F238E27FC236}">
                <a16:creationId xmlns:a16="http://schemas.microsoft.com/office/drawing/2014/main" id="{783AC1FD-48B4-8F6F-5E8D-745C4F58D147}"/>
              </a:ext>
            </a:extLst>
          </p:cNvPr>
          <p:cNvSpPr txBox="1"/>
          <p:nvPr/>
        </p:nvSpPr>
        <p:spPr>
          <a:xfrm>
            <a:off x="0" y="4378375"/>
            <a:ext cx="1144975" cy="1631216"/>
          </a:xfrm>
          <a:prstGeom prst="rect">
            <a:avLst/>
          </a:prstGeom>
          <a:noFill/>
        </p:spPr>
        <p:txBody>
          <a:bodyPr wrap="square" rtlCol="0">
            <a:spAutoFit/>
          </a:bodyPr>
          <a:lstStyle/>
          <a:p>
            <a:r>
              <a:rPr lang="it-IT" sz="10000" dirty="0">
                <a:solidFill>
                  <a:schemeClr val="accent2">
                    <a:lumMod val="75000"/>
                  </a:schemeClr>
                </a:solidFill>
              </a:rPr>
              <a:t> 5</a:t>
            </a:r>
          </a:p>
        </p:txBody>
      </p:sp>
      <p:sp>
        <p:nvSpPr>
          <p:cNvPr id="11" name="Titolo 1">
            <a:extLst>
              <a:ext uri="{FF2B5EF4-FFF2-40B4-BE49-F238E27FC236}">
                <a16:creationId xmlns:a16="http://schemas.microsoft.com/office/drawing/2014/main" id="{4C0A923F-5003-8A49-B5ED-534562BD9BFE}"/>
              </a:ext>
            </a:extLst>
          </p:cNvPr>
          <p:cNvSpPr txBox="1">
            <a:spLocks/>
          </p:cNvSpPr>
          <p:nvPr/>
        </p:nvSpPr>
        <p:spPr>
          <a:xfrm>
            <a:off x="1271807" y="1310719"/>
            <a:ext cx="3315305" cy="1734602"/>
          </a:xfrm>
          <a:prstGeom prst="rect">
            <a:avLst/>
          </a:prstGeom>
        </p:spPr>
        <p:txBody>
          <a:bodyPr vert="horz" lIns="91440" tIns="45720" rIns="91440" bIns="45720" rtlCol="0" anchor="b">
            <a:normAutofit fontScale="925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3500" b="1" cap="small" dirty="0">
                <a:solidFill>
                  <a:srgbClr val="002060"/>
                </a:solidFill>
              </a:rPr>
              <a:t>Aspetti procedurali della presentazione della proposta e modalità di risposta degli uffici</a:t>
            </a:r>
          </a:p>
        </p:txBody>
      </p:sp>
      <p:sp>
        <p:nvSpPr>
          <p:cNvPr id="12" name="Titolo 1">
            <a:extLst>
              <a:ext uri="{FF2B5EF4-FFF2-40B4-BE49-F238E27FC236}">
                <a16:creationId xmlns:a16="http://schemas.microsoft.com/office/drawing/2014/main" id="{D3603F4D-82B1-961F-5C40-148499980849}"/>
              </a:ext>
            </a:extLst>
          </p:cNvPr>
          <p:cNvSpPr txBox="1">
            <a:spLocks/>
          </p:cNvSpPr>
          <p:nvPr/>
        </p:nvSpPr>
        <p:spPr>
          <a:xfrm>
            <a:off x="1225650" y="3562767"/>
            <a:ext cx="3315305" cy="1631215"/>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3500" b="1" cap="small" dirty="0">
                <a:solidFill>
                  <a:srgbClr val="002060"/>
                </a:solidFill>
              </a:rPr>
              <a:t>L’espressione</a:t>
            </a:r>
          </a:p>
          <a:p>
            <a:pPr algn="ctr"/>
            <a:r>
              <a:rPr lang="it-IT" sz="3500" b="1" cap="small" dirty="0">
                <a:solidFill>
                  <a:srgbClr val="002060"/>
                </a:solidFill>
              </a:rPr>
              <a:t> del voto</a:t>
            </a:r>
          </a:p>
          <a:p>
            <a:pPr algn="ctr"/>
            <a:r>
              <a:rPr lang="it-IT" sz="3500" b="1" cap="small" dirty="0">
                <a:solidFill>
                  <a:srgbClr val="002060"/>
                </a:solidFill>
              </a:rPr>
              <a:t>(come cc. 3-4 art. 182ter </a:t>
            </a:r>
            <a:r>
              <a:rPr lang="it-IT" sz="3500" b="1" cap="small" dirty="0" err="1">
                <a:solidFill>
                  <a:srgbClr val="002060"/>
                </a:solidFill>
              </a:rPr>
              <a:t>L.Fall</a:t>
            </a:r>
            <a:r>
              <a:rPr lang="it-IT" sz="3500" b="1" cap="small" dirty="0">
                <a:solidFill>
                  <a:srgbClr val="002060"/>
                </a:solidFill>
              </a:rPr>
              <a:t>.)</a:t>
            </a:r>
          </a:p>
        </p:txBody>
      </p:sp>
    </p:spTree>
    <p:extLst>
      <p:ext uri="{BB962C8B-B14F-4D97-AF65-F5344CB8AC3E}">
        <p14:creationId xmlns:p14="http://schemas.microsoft.com/office/powerpoint/2010/main" val="1750250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anim calcmode="lin" valueType="num">
                                      <p:cBhvr>
                                        <p:cTn id="18" dur="1000" fill="hold"/>
                                        <p:tgtEl>
                                          <p:spTgt spid="11"/>
                                        </p:tgtEl>
                                        <p:attrNameLst>
                                          <p:attrName>ppt_x</p:attrName>
                                        </p:attrNameLst>
                                      </p:cBhvr>
                                      <p:tavLst>
                                        <p:tav tm="0">
                                          <p:val>
                                            <p:strVal val="#ppt_x"/>
                                          </p:val>
                                        </p:tav>
                                        <p:tav tm="100000">
                                          <p:val>
                                            <p:strVal val="#ppt_x"/>
                                          </p:val>
                                        </p:tav>
                                      </p:tavLst>
                                    </p:anim>
                                    <p:anim calcmode="lin" valueType="num">
                                      <p:cBhvr>
                                        <p:cTn id="1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anim calcmode="lin" valueType="num">
                                      <p:cBhvr>
                                        <p:cTn id="25" dur="1000" fill="hold"/>
                                        <p:tgtEl>
                                          <p:spTgt spid="10"/>
                                        </p:tgtEl>
                                        <p:attrNameLst>
                                          <p:attrName>ppt_x</p:attrName>
                                        </p:attrNameLst>
                                      </p:cBhvr>
                                      <p:tavLst>
                                        <p:tav tm="0">
                                          <p:val>
                                            <p:strVal val="#ppt_x"/>
                                          </p:val>
                                        </p:tav>
                                        <p:tav tm="100000">
                                          <p:val>
                                            <p:strVal val="#ppt_x"/>
                                          </p:val>
                                        </p:tav>
                                      </p:tavLst>
                                    </p:anim>
                                    <p:anim calcmode="lin" valueType="num">
                                      <p:cBhvr>
                                        <p:cTn id="26" dur="1000" fill="hold"/>
                                        <p:tgtEl>
                                          <p:spTgt spid="10"/>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1000"/>
                                        <p:tgtEl>
                                          <p:spTgt spid="7"/>
                                        </p:tgtEl>
                                      </p:cBhvr>
                                    </p:animEffect>
                                    <p:anim calcmode="lin" valueType="num">
                                      <p:cBhvr>
                                        <p:cTn id="30" dur="1000" fill="hold"/>
                                        <p:tgtEl>
                                          <p:spTgt spid="7"/>
                                        </p:tgtEl>
                                        <p:attrNameLst>
                                          <p:attrName>ppt_x</p:attrName>
                                        </p:attrNameLst>
                                      </p:cBhvr>
                                      <p:tavLst>
                                        <p:tav tm="0">
                                          <p:val>
                                            <p:strVal val="#ppt_x"/>
                                          </p:val>
                                        </p:tav>
                                        <p:tav tm="100000">
                                          <p:val>
                                            <p:strVal val="#ppt_x"/>
                                          </p:val>
                                        </p:tav>
                                      </p:tavLst>
                                    </p:anim>
                                    <p:anim calcmode="lin" valueType="num">
                                      <p:cBhvr>
                                        <p:cTn id="31" dur="1000" fill="hold"/>
                                        <p:tgtEl>
                                          <p:spTgt spid="7"/>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1000"/>
                                        <p:tgtEl>
                                          <p:spTgt spid="12"/>
                                        </p:tgtEl>
                                      </p:cBhvr>
                                    </p:animEffect>
                                    <p:anim calcmode="lin" valueType="num">
                                      <p:cBhvr>
                                        <p:cTn id="35" dur="1000" fill="hold"/>
                                        <p:tgtEl>
                                          <p:spTgt spid="12"/>
                                        </p:tgtEl>
                                        <p:attrNameLst>
                                          <p:attrName>ppt_x</p:attrName>
                                        </p:attrNameLst>
                                      </p:cBhvr>
                                      <p:tavLst>
                                        <p:tav tm="0">
                                          <p:val>
                                            <p:strVal val="#ppt_x"/>
                                          </p:val>
                                        </p:tav>
                                        <p:tav tm="100000">
                                          <p:val>
                                            <p:strVal val="#ppt_x"/>
                                          </p:val>
                                        </p:tav>
                                      </p:tavLst>
                                    </p:anim>
                                    <p:anim calcmode="lin" valueType="num">
                                      <p:cBhvr>
                                        <p:cTn id="3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0" grpId="0"/>
      <p:bldP spid="7" grpId="0"/>
      <p:bldP spid="11"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sellaDiTesto 7">
            <a:extLst>
              <a:ext uri="{FF2B5EF4-FFF2-40B4-BE49-F238E27FC236}">
                <a16:creationId xmlns:a16="http://schemas.microsoft.com/office/drawing/2014/main" id="{00B3F124-089D-0EB0-D892-4C2D5106F926}"/>
              </a:ext>
            </a:extLst>
          </p:cNvPr>
          <p:cNvSpPr txBox="1"/>
          <p:nvPr/>
        </p:nvSpPr>
        <p:spPr>
          <a:xfrm>
            <a:off x="358585" y="1668380"/>
            <a:ext cx="11409173" cy="4206280"/>
          </a:xfrm>
          <a:prstGeom prst="rect">
            <a:avLst/>
          </a:prstGeom>
          <a:noFill/>
        </p:spPr>
        <p:txBody>
          <a:bodyPr wrap="square">
            <a:spAutoFit/>
          </a:bodyPr>
          <a:lstStyle/>
          <a:p>
            <a:pPr algn="just">
              <a:spcAft>
                <a:spcPts val="750"/>
              </a:spcAft>
            </a:pPr>
            <a:r>
              <a:rPr lang="it-IT" sz="1800" dirty="0">
                <a:solidFill>
                  <a:srgbClr val="4A4A4A"/>
                </a:solidFill>
                <a:effectLst/>
                <a:latin typeface="Open Sans" panose="020B0606030504020204" pitchFamily="34" charset="0"/>
                <a:ea typeface="Times New Roman" panose="02020603050405020304" pitchFamily="18" charset="0"/>
              </a:rPr>
              <a:t>2. L'attestazione del professionista indipendente, relativamente ai crediti tributari e contributivi, ha ad oggetto anche la </a:t>
            </a:r>
            <a:r>
              <a:rPr lang="it-IT" sz="1800" b="1" dirty="0">
                <a:solidFill>
                  <a:srgbClr val="4A4A4A"/>
                </a:solidFill>
                <a:effectLst/>
                <a:latin typeface="Open Sans" panose="020B0606030504020204" pitchFamily="34" charset="0"/>
                <a:ea typeface="Times New Roman" panose="02020603050405020304" pitchFamily="18" charset="0"/>
              </a:rPr>
              <a:t>convenienza</a:t>
            </a:r>
            <a:r>
              <a:rPr lang="it-IT" sz="1800" dirty="0">
                <a:solidFill>
                  <a:srgbClr val="4A4A4A"/>
                </a:solidFill>
                <a:effectLst/>
                <a:latin typeface="Open Sans" panose="020B0606030504020204" pitchFamily="34" charset="0"/>
                <a:ea typeface="Times New Roman" panose="02020603050405020304" pitchFamily="18" charset="0"/>
              </a:rPr>
              <a:t> del trattamento proposto rispetto alla liquidazione giudiziale </a:t>
            </a:r>
            <a:r>
              <a:rPr lang="it-IT" sz="1800" b="1" dirty="0">
                <a:solidFill>
                  <a:srgbClr val="4A4A4A"/>
                </a:solidFill>
                <a:effectLst/>
                <a:latin typeface="Open Sans" panose="020B0606030504020204" pitchFamily="34" charset="0"/>
                <a:ea typeface="Times New Roman" panose="02020603050405020304" pitchFamily="18" charset="0"/>
              </a:rPr>
              <a:t>e</a:t>
            </a:r>
            <a:r>
              <a:rPr lang="it-IT" sz="1800" dirty="0">
                <a:solidFill>
                  <a:srgbClr val="4A4A4A"/>
                </a:solidFill>
                <a:effectLst/>
                <a:latin typeface="Open Sans" panose="020B0606030504020204" pitchFamily="34" charset="0"/>
                <a:ea typeface="Times New Roman" panose="02020603050405020304" pitchFamily="18" charset="0"/>
              </a:rPr>
              <a:t>, </a:t>
            </a:r>
            <a:r>
              <a:rPr lang="it-IT" sz="1800" i="1" dirty="0">
                <a:solidFill>
                  <a:srgbClr val="4A4A4A"/>
                </a:solidFill>
                <a:effectLst/>
                <a:latin typeface="Open Sans" panose="020B0606030504020204" pitchFamily="34" charset="0"/>
                <a:ea typeface="Times New Roman" panose="02020603050405020304" pitchFamily="18" charset="0"/>
              </a:rPr>
              <a:t>nel concordato in continuità aziendale</a:t>
            </a:r>
            <a:r>
              <a:rPr lang="it-IT" sz="1800" dirty="0">
                <a:solidFill>
                  <a:srgbClr val="4A4A4A"/>
                </a:solidFill>
                <a:effectLst/>
                <a:latin typeface="Open Sans" panose="020B0606030504020204" pitchFamily="34" charset="0"/>
                <a:ea typeface="Times New Roman" panose="02020603050405020304" pitchFamily="18" charset="0"/>
              </a:rPr>
              <a:t>, la sussistenza di un </a:t>
            </a:r>
            <a:r>
              <a:rPr lang="it-IT" sz="1800" b="1" dirty="0">
                <a:solidFill>
                  <a:srgbClr val="4A4A4A"/>
                </a:solidFill>
                <a:effectLst/>
                <a:latin typeface="Open Sans" panose="020B0606030504020204" pitchFamily="34" charset="0"/>
                <a:ea typeface="Times New Roman" panose="02020603050405020304" pitchFamily="18" charset="0"/>
              </a:rPr>
              <a:t>trattamento non deteriore</a:t>
            </a:r>
            <a:r>
              <a:rPr lang="it-IT" sz="1800" dirty="0">
                <a:solidFill>
                  <a:srgbClr val="4A4A4A"/>
                </a:solidFill>
                <a:effectLst/>
                <a:latin typeface="Open Sans" panose="020B0606030504020204" pitchFamily="34" charset="0"/>
                <a:ea typeface="Times New Roman" panose="02020603050405020304" pitchFamily="18" charset="0"/>
              </a:rPr>
              <a:t>​.</a:t>
            </a:r>
          </a:p>
          <a:p>
            <a:pPr algn="just">
              <a:spcAft>
                <a:spcPts val="750"/>
              </a:spcAft>
            </a:pPr>
            <a:endParaRPr lang="it-IT" dirty="0">
              <a:solidFill>
                <a:srgbClr val="4A4A4A"/>
              </a:solidFill>
              <a:latin typeface="Open Sans" panose="020B0606030504020204" pitchFamily="34" charset="0"/>
              <a:ea typeface="Times New Roman" panose="02020603050405020304" pitchFamily="18" charset="0"/>
            </a:endParaRPr>
          </a:p>
          <a:p>
            <a:pPr algn="just">
              <a:spcAft>
                <a:spcPts val="750"/>
              </a:spcAft>
            </a:pPr>
            <a:endParaRPr lang="it-IT" sz="1800" dirty="0">
              <a:solidFill>
                <a:srgbClr val="4A4A4A"/>
              </a:solidFill>
              <a:effectLst/>
              <a:latin typeface="Open Sans" panose="020B0606030504020204" pitchFamily="34" charset="0"/>
              <a:ea typeface="Times New Roman" panose="02020603050405020304" pitchFamily="18" charset="0"/>
            </a:endParaRPr>
          </a:p>
          <a:p>
            <a:pPr algn="just">
              <a:spcAft>
                <a:spcPts val="750"/>
              </a:spcAft>
            </a:pPr>
            <a:endParaRPr lang="it-IT" dirty="0">
              <a:solidFill>
                <a:srgbClr val="4A4A4A"/>
              </a:solidFill>
              <a:latin typeface="Open Sans" panose="020B0606030504020204" pitchFamily="34" charset="0"/>
              <a:ea typeface="Times New Roman" panose="02020603050405020304" pitchFamily="18" charset="0"/>
            </a:endParaRPr>
          </a:p>
          <a:p>
            <a:pPr algn="just">
              <a:spcAft>
                <a:spcPts val="750"/>
              </a:spcAft>
            </a:pPr>
            <a:endParaRPr lang="it-IT" sz="1800" dirty="0">
              <a:effectLst/>
              <a:latin typeface="Times New Roman" panose="02020603050405020304" pitchFamily="18" charset="0"/>
              <a:ea typeface="Times New Roman" panose="02020603050405020304" pitchFamily="18" charset="0"/>
            </a:endParaRPr>
          </a:p>
          <a:p>
            <a:pPr algn="just">
              <a:spcAft>
                <a:spcPts val="750"/>
              </a:spcAft>
            </a:pPr>
            <a:r>
              <a:rPr lang="it-IT" sz="1800" dirty="0">
                <a:solidFill>
                  <a:srgbClr val="4A4A4A"/>
                </a:solidFill>
                <a:effectLst/>
                <a:latin typeface="Open Sans" panose="020B0606030504020204" pitchFamily="34" charset="0"/>
                <a:ea typeface="Times New Roman" panose="02020603050405020304" pitchFamily="18" charset="0"/>
              </a:rPr>
              <a:t>2-bis. Il tribunale omologa il concordato preventivo anche in mancanza di adesione da parte dell'amministrazione finanziaria o degli enti gestori di forme di previdenza o assistenza obbligatorie quando l'adesione è determinante ai fini del raggiungimento delle percentuali di cui all'articolo 109, comma 1, e, anche sulla base delle risultanze della relazione del professionista indipendente, la proposta di soddisfacimento della predetta amministrazione o degli enti gestori di forme di previdenza o assistenza obbligatorie è </a:t>
            </a:r>
            <a:r>
              <a:rPr lang="it-IT" sz="1800" b="1" dirty="0">
                <a:solidFill>
                  <a:srgbClr val="4A4A4A"/>
                </a:solidFill>
                <a:effectLst/>
                <a:latin typeface="Open Sans" panose="020B0606030504020204" pitchFamily="34" charset="0"/>
                <a:ea typeface="Times New Roman" panose="02020603050405020304" pitchFamily="18" charset="0"/>
              </a:rPr>
              <a:t>conveniente</a:t>
            </a:r>
            <a:r>
              <a:rPr lang="it-IT" sz="1800" dirty="0">
                <a:solidFill>
                  <a:srgbClr val="4A4A4A"/>
                </a:solidFill>
                <a:effectLst/>
                <a:latin typeface="Open Sans" panose="020B0606030504020204" pitchFamily="34" charset="0"/>
                <a:ea typeface="Times New Roman" panose="02020603050405020304" pitchFamily="18" charset="0"/>
              </a:rPr>
              <a:t> </a:t>
            </a:r>
            <a:r>
              <a:rPr lang="it-IT" sz="1800" b="1" dirty="0">
                <a:solidFill>
                  <a:srgbClr val="4A4A4A"/>
                </a:solidFill>
                <a:effectLst/>
                <a:latin typeface="Open Sans" panose="020B0606030504020204" pitchFamily="34" charset="0"/>
                <a:ea typeface="Times New Roman" panose="02020603050405020304" pitchFamily="18" charset="0"/>
              </a:rPr>
              <a:t>o non deteriore rispetto all'alternativa liquidatoria</a:t>
            </a:r>
            <a:r>
              <a:rPr lang="it-IT" sz="1800" dirty="0">
                <a:solidFill>
                  <a:srgbClr val="4A4A4A"/>
                </a:solidFill>
                <a:effectLst/>
                <a:latin typeface="Open Sans" panose="020B0606030504020204" pitchFamily="34" charset="0"/>
                <a:ea typeface="Times New Roman" panose="02020603050405020304" pitchFamily="18" charset="0"/>
              </a:rPr>
              <a:t>.</a:t>
            </a:r>
            <a:endParaRPr lang="it-IT" sz="3600" dirty="0">
              <a:effectLst/>
              <a:latin typeface="Times New Roman" panose="02020603050405020304" pitchFamily="18" charset="0"/>
              <a:ea typeface="Times New Roman" panose="02020603050405020304" pitchFamily="18" charset="0"/>
            </a:endParaRPr>
          </a:p>
        </p:txBody>
      </p:sp>
      <p:pic>
        <p:nvPicPr>
          <p:cNvPr id="4" name="Immagine 3">
            <a:extLst>
              <a:ext uri="{FF2B5EF4-FFF2-40B4-BE49-F238E27FC236}">
                <a16:creationId xmlns:a16="http://schemas.microsoft.com/office/drawing/2014/main" id="{45F15231-D354-93D1-8A7B-1FB9B355966F}"/>
              </a:ext>
            </a:extLst>
          </p:cNvPr>
          <p:cNvPicPr>
            <a:picLocks noChangeAspect="1"/>
          </p:cNvPicPr>
          <p:nvPr/>
        </p:nvPicPr>
        <p:blipFill>
          <a:blip r:embed="rId2"/>
          <a:stretch>
            <a:fillRect/>
          </a:stretch>
        </p:blipFill>
        <p:spPr>
          <a:xfrm>
            <a:off x="358585" y="274608"/>
            <a:ext cx="1126267" cy="586928"/>
          </a:xfrm>
          <a:prstGeom prst="rect">
            <a:avLst/>
          </a:prstGeom>
        </p:spPr>
      </p:pic>
      <p:pic>
        <p:nvPicPr>
          <p:cNvPr id="5" name="Immagine 4">
            <a:extLst>
              <a:ext uri="{FF2B5EF4-FFF2-40B4-BE49-F238E27FC236}">
                <a16:creationId xmlns:a16="http://schemas.microsoft.com/office/drawing/2014/main" id="{F26FB6B6-39BE-4CEE-6223-FF4B2E195B15}"/>
              </a:ext>
            </a:extLst>
          </p:cNvPr>
          <p:cNvPicPr>
            <a:picLocks noChangeAspect="1"/>
          </p:cNvPicPr>
          <p:nvPr/>
        </p:nvPicPr>
        <p:blipFill>
          <a:blip r:embed="rId3"/>
          <a:stretch>
            <a:fillRect/>
          </a:stretch>
        </p:blipFill>
        <p:spPr>
          <a:xfrm>
            <a:off x="1486207" y="302527"/>
            <a:ext cx="2121060" cy="548212"/>
          </a:xfrm>
          <a:prstGeom prst="rect">
            <a:avLst/>
          </a:prstGeom>
        </p:spPr>
      </p:pic>
      <p:sp>
        <p:nvSpPr>
          <p:cNvPr id="2" name="Titolo 1">
            <a:extLst>
              <a:ext uri="{FF2B5EF4-FFF2-40B4-BE49-F238E27FC236}">
                <a16:creationId xmlns:a16="http://schemas.microsoft.com/office/drawing/2014/main" id="{4C967D23-6531-52BF-24AE-A5563A187BA2}"/>
              </a:ext>
            </a:extLst>
          </p:cNvPr>
          <p:cNvSpPr txBox="1">
            <a:spLocks/>
          </p:cNvSpPr>
          <p:nvPr/>
        </p:nvSpPr>
        <p:spPr>
          <a:xfrm>
            <a:off x="2775532" y="170991"/>
            <a:ext cx="7384473" cy="79416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4000" b="1" cap="small" dirty="0">
                <a:solidFill>
                  <a:schemeClr val="accent2">
                    <a:lumMod val="75000"/>
                  </a:schemeClr>
                </a:solidFill>
              </a:rPr>
              <a:t>Le principali novità</a:t>
            </a:r>
          </a:p>
        </p:txBody>
      </p:sp>
      <p:sp>
        <p:nvSpPr>
          <p:cNvPr id="3" name="Titolo 1">
            <a:extLst>
              <a:ext uri="{FF2B5EF4-FFF2-40B4-BE49-F238E27FC236}">
                <a16:creationId xmlns:a16="http://schemas.microsoft.com/office/drawing/2014/main" id="{3CD70623-ADB9-0DF9-9161-C6B668A2EC64}"/>
              </a:ext>
            </a:extLst>
          </p:cNvPr>
          <p:cNvSpPr txBox="1">
            <a:spLocks/>
          </p:cNvSpPr>
          <p:nvPr/>
        </p:nvSpPr>
        <p:spPr>
          <a:xfrm>
            <a:off x="637309" y="2301137"/>
            <a:ext cx="4647810" cy="1734602"/>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3500" b="1" cap="small" dirty="0">
                <a:solidFill>
                  <a:srgbClr val="002060"/>
                </a:solidFill>
              </a:rPr>
              <a:t>Novità!</a:t>
            </a:r>
          </a:p>
          <a:p>
            <a:pPr algn="ctr"/>
            <a:r>
              <a:rPr lang="it-IT" sz="3500" b="1" cap="small" dirty="0">
                <a:solidFill>
                  <a:srgbClr val="002060"/>
                </a:solidFill>
              </a:rPr>
              <a:t>Specificazioni in tema di attestazione del professionista indipendente</a:t>
            </a:r>
          </a:p>
        </p:txBody>
      </p:sp>
      <p:sp>
        <p:nvSpPr>
          <p:cNvPr id="6" name="CasellaDiTesto 5">
            <a:extLst>
              <a:ext uri="{FF2B5EF4-FFF2-40B4-BE49-F238E27FC236}">
                <a16:creationId xmlns:a16="http://schemas.microsoft.com/office/drawing/2014/main" id="{57370519-B2C4-EC47-FB27-25606E459A61}"/>
              </a:ext>
            </a:extLst>
          </p:cNvPr>
          <p:cNvSpPr txBox="1"/>
          <p:nvPr/>
        </p:nvSpPr>
        <p:spPr>
          <a:xfrm>
            <a:off x="258040" y="2355431"/>
            <a:ext cx="1327355" cy="1631216"/>
          </a:xfrm>
          <a:prstGeom prst="rect">
            <a:avLst/>
          </a:prstGeom>
          <a:noFill/>
        </p:spPr>
        <p:txBody>
          <a:bodyPr wrap="square" rtlCol="0">
            <a:spAutoFit/>
          </a:bodyPr>
          <a:lstStyle/>
          <a:p>
            <a:r>
              <a:rPr lang="it-IT" sz="10000" dirty="0">
                <a:solidFill>
                  <a:schemeClr val="accent2">
                    <a:lumMod val="75000"/>
                  </a:schemeClr>
                </a:solidFill>
              </a:rPr>
              <a:t>2</a:t>
            </a:r>
          </a:p>
        </p:txBody>
      </p:sp>
      <p:sp>
        <p:nvSpPr>
          <p:cNvPr id="9" name="Titolo 1">
            <a:extLst>
              <a:ext uri="{FF2B5EF4-FFF2-40B4-BE49-F238E27FC236}">
                <a16:creationId xmlns:a16="http://schemas.microsoft.com/office/drawing/2014/main" id="{C6307D04-98CA-FC83-6AB0-C35A40481E73}"/>
              </a:ext>
            </a:extLst>
          </p:cNvPr>
          <p:cNvSpPr txBox="1">
            <a:spLocks/>
          </p:cNvSpPr>
          <p:nvPr/>
        </p:nvSpPr>
        <p:spPr>
          <a:xfrm>
            <a:off x="5683315" y="2301153"/>
            <a:ext cx="4087947" cy="173460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3500" b="1" cap="small" dirty="0">
                <a:solidFill>
                  <a:srgbClr val="002060"/>
                </a:solidFill>
              </a:rPr>
              <a:t>«Cram down Fiscale»</a:t>
            </a:r>
          </a:p>
          <a:p>
            <a:pPr algn="ctr"/>
            <a:r>
              <a:rPr lang="it-IT" sz="3000" b="1" cap="small" dirty="0">
                <a:solidFill>
                  <a:srgbClr val="002060"/>
                </a:solidFill>
              </a:rPr>
              <a:t>(cfr. ex art. 180 c. 4, </a:t>
            </a:r>
            <a:r>
              <a:rPr lang="it-IT" sz="3000" b="1" cap="small" dirty="0" err="1">
                <a:solidFill>
                  <a:srgbClr val="002060"/>
                </a:solidFill>
              </a:rPr>
              <a:t>L.Fall</a:t>
            </a:r>
            <a:r>
              <a:rPr lang="it-IT" sz="3000" b="1" cap="small" dirty="0">
                <a:solidFill>
                  <a:srgbClr val="002060"/>
                </a:solidFill>
              </a:rPr>
              <a:t>.)</a:t>
            </a:r>
          </a:p>
        </p:txBody>
      </p:sp>
      <p:sp>
        <p:nvSpPr>
          <p:cNvPr id="10" name="CasellaDiTesto 9">
            <a:extLst>
              <a:ext uri="{FF2B5EF4-FFF2-40B4-BE49-F238E27FC236}">
                <a16:creationId xmlns:a16="http://schemas.microsoft.com/office/drawing/2014/main" id="{2D2F5793-E84D-3B52-2579-2F84A23318C8}"/>
              </a:ext>
            </a:extLst>
          </p:cNvPr>
          <p:cNvSpPr txBox="1"/>
          <p:nvPr/>
        </p:nvSpPr>
        <p:spPr>
          <a:xfrm>
            <a:off x="9406698" y="2398354"/>
            <a:ext cx="2641266" cy="1631216"/>
          </a:xfrm>
          <a:prstGeom prst="rect">
            <a:avLst/>
          </a:prstGeom>
          <a:noFill/>
        </p:spPr>
        <p:txBody>
          <a:bodyPr wrap="square" rtlCol="0">
            <a:spAutoFit/>
          </a:bodyPr>
          <a:lstStyle/>
          <a:p>
            <a:r>
              <a:rPr lang="it-IT" sz="10000" dirty="0">
                <a:solidFill>
                  <a:schemeClr val="accent2">
                    <a:lumMod val="75000"/>
                  </a:schemeClr>
                </a:solidFill>
              </a:rPr>
              <a:t>2 bis</a:t>
            </a:r>
          </a:p>
        </p:txBody>
      </p:sp>
      <p:sp>
        <p:nvSpPr>
          <p:cNvPr id="17" name="Freccia circolare a sinistra 16">
            <a:extLst>
              <a:ext uri="{FF2B5EF4-FFF2-40B4-BE49-F238E27FC236}">
                <a16:creationId xmlns:a16="http://schemas.microsoft.com/office/drawing/2014/main" id="{19E7853E-6A48-F0F6-4134-84E76D9CD5FA}"/>
              </a:ext>
            </a:extLst>
          </p:cNvPr>
          <p:cNvSpPr/>
          <p:nvPr/>
        </p:nvSpPr>
        <p:spPr>
          <a:xfrm rot="560958" flipH="1">
            <a:off x="321541" y="1887828"/>
            <a:ext cx="1802328" cy="3955750"/>
          </a:xfrm>
          <a:prstGeom prst="curvedLeftArrow">
            <a:avLst>
              <a:gd name="adj1" fmla="val 9525"/>
              <a:gd name="adj2" fmla="val 50000"/>
              <a:gd name="adj3" fmla="val 25000"/>
            </a:avLst>
          </a:prstGeom>
          <a:solidFill>
            <a:schemeClr val="accent1">
              <a:alpha val="4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18" name="Freccia circolare a sinistra 17">
            <a:extLst>
              <a:ext uri="{FF2B5EF4-FFF2-40B4-BE49-F238E27FC236}">
                <a16:creationId xmlns:a16="http://schemas.microsoft.com/office/drawing/2014/main" id="{4F00A566-19E4-D2AC-9D8C-DB393DA31496}"/>
              </a:ext>
            </a:extLst>
          </p:cNvPr>
          <p:cNvSpPr/>
          <p:nvPr/>
        </p:nvSpPr>
        <p:spPr>
          <a:xfrm>
            <a:off x="9328822" y="2330633"/>
            <a:ext cx="1778043" cy="3809609"/>
          </a:xfrm>
          <a:prstGeom prst="curvedLeftArrow">
            <a:avLst>
              <a:gd name="adj1" fmla="val 9525"/>
              <a:gd name="adj2" fmla="val 50000"/>
              <a:gd name="adj3" fmla="val 25000"/>
            </a:avLst>
          </a:prstGeom>
          <a:solidFill>
            <a:schemeClr val="accent2">
              <a:lumMod val="75000"/>
              <a:alpha val="49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cxnSp>
        <p:nvCxnSpPr>
          <p:cNvPr id="20" name="Connettore diritto 19">
            <a:extLst>
              <a:ext uri="{FF2B5EF4-FFF2-40B4-BE49-F238E27FC236}">
                <a16:creationId xmlns:a16="http://schemas.microsoft.com/office/drawing/2014/main" id="{8E455105-F2BA-FACF-82EA-08425CB75AEC}"/>
              </a:ext>
            </a:extLst>
          </p:cNvPr>
          <p:cNvCxnSpPr>
            <a:cxnSpLocks/>
          </p:cNvCxnSpPr>
          <p:nvPr/>
        </p:nvCxnSpPr>
        <p:spPr>
          <a:xfrm>
            <a:off x="2433210" y="2242161"/>
            <a:ext cx="8451100" cy="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22" name="Connettore diritto 21">
            <a:extLst>
              <a:ext uri="{FF2B5EF4-FFF2-40B4-BE49-F238E27FC236}">
                <a16:creationId xmlns:a16="http://schemas.microsoft.com/office/drawing/2014/main" id="{E8521C57-DA73-0C93-9E13-0139736E87E5}"/>
              </a:ext>
            </a:extLst>
          </p:cNvPr>
          <p:cNvCxnSpPr>
            <a:cxnSpLocks/>
          </p:cNvCxnSpPr>
          <p:nvPr/>
        </p:nvCxnSpPr>
        <p:spPr>
          <a:xfrm flipV="1">
            <a:off x="6213984" y="2512545"/>
            <a:ext cx="3136490" cy="3793"/>
          </a:xfrm>
          <a:prstGeom prst="line">
            <a:avLst/>
          </a:prstGeom>
          <a:ln w="412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26" name="Freccia bidirezionale orizzontale 25">
            <a:extLst>
              <a:ext uri="{FF2B5EF4-FFF2-40B4-BE49-F238E27FC236}">
                <a16:creationId xmlns:a16="http://schemas.microsoft.com/office/drawing/2014/main" id="{E6C6E016-43ED-44BB-1E89-4F9925BE6C31}"/>
              </a:ext>
            </a:extLst>
          </p:cNvPr>
          <p:cNvSpPr/>
          <p:nvPr/>
        </p:nvSpPr>
        <p:spPr>
          <a:xfrm>
            <a:off x="5058697" y="3215148"/>
            <a:ext cx="884903" cy="339205"/>
          </a:xfrm>
          <a:prstGeom prst="leftRightArrow">
            <a:avLst/>
          </a:prstGeom>
          <a:gradFill flip="none" rotWithShape="1">
            <a:gsLst>
              <a:gs pos="0">
                <a:srgbClr val="800000"/>
              </a:gs>
              <a:gs pos="83000">
                <a:schemeClr val="accent1">
                  <a:lumMod val="75000"/>
                  <a:lumOff val="25000"/>
                </a:schemeClr>
              </a:gs>
              <a:gs pos="100000">
                <a:srgbClr val="000066"/>
              </a:gs>
            </a:gsLst>
            <a:lin ang="0" scaled="1"/>
            <a:tileRect/>
          </a:gradFill>
          <a:ln w="4762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 name="Titolo 1">
            <a:extLst>
              <a:ext uri="{FF2B5EF4-FFF2-40B4-BE49-F238E27FC236}">
                <a16:creationId xmlns:a16="http://schemas.microsoft.com/office/drawing/2014/main" id="{BFC62F29-4B0A-2018-80F7-E13CF2BC2BB5}"/>
              </a:ext>
            </a:extLst>
          </p:cNvPr>
          <p:cNvSpPr txBox="1">
            <a:spLocks/>
          </p:cNvSpPr>
          <p:nvPr/>
        </p:nvSpPr>
        <p:spPr>
          <a:xfrm>
            <a:off x="509397" y="914890"/>
            <a:ext cx="11409173" cy="606018"/>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it-IT" sz="4000" b="1" u="sng" cap="small" dirty="0">
                <a:solidFill>
                  <a:srgbClr val="002060"/>
                </a:solidFill>
              </a:rPr>
              <a:t>Convenienza e trattamento non deteriore</a:t>
            </a:r>
          </a:p>
        </p:txBody>
      </p:sp>
    </p:spTree>
    <p:extLst>
      <p:ext uri="{BB962C8B-B14F-4D97-AF65-F5344CB8AC3E}">
        <p14:creationId xmlns:p14="http://schemas.microsoft.com/office/powerpoint/2010/main" val="4289695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fade">
                                      <p:cBhvr>
                                        <p:cTn id="15" dur="500"/>
                                        <p:tgtEl>
                                          <p:spTgt spid="2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50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fade">
                                      <p:cBhvr>
                                        <p:cTn id="34" dur="500"/>
                                        <p:tgtEl>
                                          <p:spTgt spid="17"/>
                                        </p:tgtEl>
                                      </p:cBhvr>
                                    </p:animEffect>
                                  </p:childTnLst>
                                </p:cTn>
                              </p:par>
                              <p:par>
                                <p:cTn id="35" presetID="10" presetClass="entr" presetSubtype="0" fill="hold" nodeType="with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fade">
                                      <p:cBhvr>
                                        <p:cTn id="37" dur="500"/>
                                        <p:tgtEl>
                                          <p:spTgt spid="20"/>
                                        </p:tgtEl>
                                      </p:cBhvr>
                                    </p:animEffect>
                                  </p:childTnLst>
                                </p:cTn>
                              </p:par>
                              <p:par>
                                <p:cTn id="38" presetID="10" presetClass="entr" presetSubtype="0" fill="hold" nodeType="withEffect">
                                  <p:stCondLst>
                                    <p:cond delay="0"/>
                                  </p:stCondLst>
                                  <p:childTnLst>
                                    <p:set>
                                      <p:cBhvr>
                                        <p:cTn id="39" dur="1" fill="hold">
                                          <p:stCondLst>
                                            <p:cond delay="0"/>
                                          </p:stCondLst>
                                        </p:cTn>
                                        <p:tgtEl>
                                          <p:spTgt spid="22"/>
                                        </p:tgtEl>
                                        <p:attrNameLst>
                                          <p:attrName>style.visibility</p:attrName>
                                        </p:attrNameLst>
                                      </p:cBhvr>
                                      <p:to>
                                        <p:strVal val="visible"/>
                                      </p:to>
                                    </p:set>
                                    <p:animEffect transition="in" filter="fade">
                                      <p:cBhvr>
                                        <p:cTn id="40" dur="500"/>
                                        <p:tgtEl>
                                          <p:spTgt spid="22"/>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fade">
                                      <p:cBhvr>
                                        <p:cTn id="4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 grpId="0"/>
      <p:bldP spid="6" grpId="0"/>
      <p:bldP spid="9" grpId="0"/>
      <p:bldP spid="10" grpId="0"/>
      <p:bldP spid="17" grpId="0" animBg="1"/>
      <p:bldP spid="18" grpId="0" animBg="1"/>
      <p:bldP spid="26" grpId="0" animBg="1"/>
      <p:bldP spid="27" grpId="0"/>
    </p:bldLst>
  </p:timing>
</p:sld>
</file>

<file path=ppt/theme/theme1.xml><?xml version="1.0" encoding="utf-8"?>
<a:theme xmlns:a="http://schemas.openxmlformats.org/drawingml/2006/main" name="Retrospettivo">
  <a:themeElements>
    <a:clrScheme name="Personalizzato 13">
      <a:dk1>
        <a:srgbClr val="000000"/>
      </a:dk1>
      <a:lt1>
        <a:sysClr val="window" lastClr="FFFFFF"/>
      </a:lt1>
      <a:dk2>
        <a:srgbClr val="637052"/>
      </a:dk2>
      <a:lt2>
        <a:srgbClr val="CCDDEA"/>
      </a:lt2>
      <a:accent1>
        <a:srgbClr val="002060"/>
      </a:accent1>
      <a:accent2>
        <a:srgbClr val="7A0000"/>
      </a:accent2>
      <a:accent3>
        <a:srgbClr val="865640"/>
      </a:accent3>
      <a:accent4>
        <a:srgbClr val="9B8357"/>
      </a:accent4>
      <a:accent5>
        <a:srgbClr val="C2BC80"/>
      </a:accent5>
      <a:accent6>
        <a:srgbClr val="94A088"/>
      </a:accent6>
      <a:hlink>
        <a:srgbClr val="2998E3"/>
      </a:hlink>
      <a:folHlink>
        <a:srgbClr val="8C8C8C"/>
      </a:folHlink>
    </a:clrScheme>
    <a:fontScheme name="Retrospettiv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ttivo">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1444</TotalTime>
  <Words>2755</Words>
  <Application>Microsoft Office PowerPoint</Application>
  <PresentationFormat>Widescreen</PresentationFormat>
  <Paragraphs>111</Paragraphs>
  <Slides>18</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18</vt:i4>
      </vt:variant>
    </vt:vector>
  </HeadingPairs>
  <TitlesOfParts>
    <vt:vector size="24" baseType="lpstr">
      <vt:lpstr>Calibri</vt:lpstr>
      <vt:lpstr>Calibri (Corpo) light</vt:lpstr>
      <vt:lpstr>Calibri Light</vt:lpstr>
      <vt:lpstr>Open Sans</vt:lpstr>
      <vt:lpstr>Times New Roman</vt:lpstr>
      <vt:lpstr>Retrospettivo</vt:lpstr>
      <vt:lpstr>IL TRATTAMENTO DEI CREDITI TRIBUTARI E CONTRIBUTIVI NEL CONCORDATO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TITOLO</dc:title>
  <dc:creator>Simone Giannecchini</dc:creator>
  <cp:lastModifiedBy>Laura Canovetti</cp:lastModifiedBy>
  <cp:revision>39</cp:revision>
  <dcterms:created xsi:type="dcterms:W3CDTF">2023-01-27T13:22:23Z</dcterms:created>
  <dcterms:modified xsi:type="dcterms:W3CDTF">2023-02-15T21:25:09Z</dcterms:modified>
</cp:coreProperties>
</file>