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9" r:id="rId2"/>
    <p:sldId id="262" r:id="rId3"/>
    <p:sldId id="261" r:id="rId4"/>
    <p:sldId id="265" r:id="rId5"/>
    <p:sldId id="266" r:id="rId6"/>
    <p:sldId id="267" r:id="rId7"/>
    <p:sldId id="270" r:id="rId8"/>
    <p:sldId id="281" r:id="rId9"/>
    <p:sldId id="283" r:id="rId10"/>
    <p:sldId id="284" r:id="rId11"/>
    <p:sldId id="282" r:id="rId12"/>
    <p:sldId id="280" r:id="rId13"/>
    <p:sldId id="274" r:id="rId14"/>
    <p:sldId id="279" r:id="rId15"/>
    <p:sldId id="278" r:id="rId16"/>
    <p:sldId id="277" r:id="rId17"/>
    <p:sldId id="276" r:id="rId18"/>
    <p:sldId id="275" r:id="rId19"/>
    <p:sldId id="273" r:id="rId20"/>
    <p:sldId id="272" r:id="rId21"/>
    <p:sldId id="271" r:id="rId22"/>
    <p:sldId id="269" r:id="rId23"/>
    <p:sldId id="268" r:id="rId24"/>
    <p:sldId id="292" r:id="rId25"/>
    <p:sldId id="293" r:id="rId26"/>
    <p:sldId id="263" r:id="rId27"/>
    <p:sldId id="295" r:id="rId28"/>
    <p:sldId id="294" r:id="rId29"/>
    <p:sldId id="291" r:id="rId30"/>
    <p:sldId id="290" r:id="rId31"/>
    <p:sldId id="289" r:id="rId32"/>
    <p:sldId id="288" r:id="rId33"/>
    <p:sldId id="287" r:id="rId34"/>
    <p:sldId id="300" r:id="rId35"/>
    <p:sldId id="299" r:id="rId36"/>
    <p:sldId id="298" r:id="rId37"/>
    <p:sldId id="297" r:id="rId38"/>
  </p:sldIdLst>
  <p:sldSz cx="9144000" cy="5143500" type="screen16x9"/>
  <p:notesSz cx="7102475"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B4F18A4-58E6-4833-8B85-A0D067CD78F7}">
          <p14:sldIdLst>
            <p14:sldId id="259"/>
            <p14:sldId id="262"/>
            <p14:sldId id="261"/>
            <p14:sldId id="265"/>
            <p14:sldId id="266"/>
            <p14:sldId id="267"/>
            <p14:sldId id="270"/>
            <p14:sldId id="281"/>
            <p14:sldId id="283"/>
            <p14:sldId id="284"/>
            <p14:sldId id="282"/>
            <p14:sldId id="280"/>
            <p14:sldId id="274"/>
            <p14:sldId id="279"/>
            <p14:sldId id="278"/>
            <p14:sldId id="277"/>
            <p14:sldId id="276"/>
            <p14:sldId id="275"/>
            <p14:sldId id="273"/>
            <p14:sldId id="272"/>
            <p14:sldId id="271"/>
            <p14:sldId id="269"/>
            <p14:sldId id="268"/>
            <p14:sldId id="292"/>
            <p14:sldId id="293"/>
            <p14:sldId id="263"/>
            <p14:sldId id="295"/>
            <p14:sldId id="294"/>
            <p14:sldId id="291"/>
            <p14:sldId id="290"/>
            <p14:sldId id="289"/>
            <p14:sldId id="288"/>
            <p14:sldId id="287"/>
            <p14:sldId id="300"/>
            <p14:sldId id="299"/>
            <p14:sldId id="298"/>
            <p14:sldId id="29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1" autoAdjust="0"/>
    <p:restoredTop sz="95556" autoAdjust="0"/>
  </p:normalViewPr>
  <p:slideViewPr>
    <p:cSldViewPr>
      <p:cViewPr varScale="1">
        <p:scale>
          <a:sx n="136" d="100"/>
          <a:sy n="136" d="100"/>
        </p:scale>
        <p:origin x="1440" y="114"/>
      </p:cViewPr>
      <p:guideLst>
        <p:guide orient="horz" pos="1620"/>
        <p:guide pos="2880"/>
      </p:guideLst>
    </p:cSldViewPr>
  </p:slideViewPr>
  <p:notesTextViewPr>
    <p:cViewPr>
      <p:scale>
        <a:sx n="1" d="1"/>
        <a:sy n="1" d="1"/>
      </p:scale>
      <p:origin x="0" y="0"/>
    </p:cViewPr>
  </p:notesTextViewPr>
  <p:sorterViewPr>
    <p:cViewPr>
      <p:scale>
        <a:sx n="100" d="100"/>
        <a:sy n="100" d="100"/>
      </p:scale>
      <p:origin x="0" y="-29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7739" cy="513508"/>
          </a:xfrm>
          <a:prstGeom prst="rect">
            <a:avLst/>
          </a:prstGeom>
        </p:spPr>
        <p:txBody>
          <a:bodyPr vert="horz" lIns="99056" tIns="49529" rIns="99056" bIns="49529" rtlCol="0"/>
          <a:lstStyle>
            <a:lvl1pPr algn="l">
              <a:defRPr sz="1300"/>
            </a:lvl1pPr>
          </a:lstStyle>
          <a:p>
            <a:endParaRPr lang="it-IT"/>
          </a:p>
        </p:txBody>
      </p:sp>
      <p:sp>
        <p:nvSpPr>
          <p:cNvPr id="3" name="Segnaposto data 2"/>
          <p:cNvSpPr>
            <a:spLocks noGrp="1"/>
          </p:cNvSpPr>
          <p:nvPr>
            <p:ph type="dt" idx="1"/>
          </p:nvPr>
        </p:nvSpPr>
        <p:spPr>
          <a:xfrm>
            <a:off x="4023093" y="0"/>
            <a:ext cx="3077739" cy="513508"/>
          </a:xfrm>
          <a:prstGeom prst="rect">
            <a:avLst/>
          </a:prstGeom>
        </p:spPr>
        <p:txBody>
          <a:bodyPr vert="horz" lIns="99056" tIns="49529" rIns="99056" bIns="49529" rtlCol="0"/>
          <a:lstStyle>
            <a:lvl1pPr algn="r">
              <a:defRPr sz="1300"/>
            </a:lvl1pPr>
          </a:lstStyle>
          <a:p>
            <a:fld id="{02739E3C-48A7-421D-B0C6-C3FA64816B81}" type="datetimeFigureOut">
              <a:rPr lang="it-IT" smtClean="0"/>
              <a:t>07/06/2023</a:t>
            </a:fld>
            <a:endParaRPr lang="it-IT"/>
          </a:p>
        </p:txBody>
      </p:sp>
      <p:sp>
        <p:nvSpPr>
          <p:cNvPr id="4" name="Segnaposto immagine diapositiva 3"/>
          <p:cNvSpPr>
            <a:spLocks noGrp="1" noRot="1" noChangeAspect="1"/>
          </p:cNvSpPr>
          <p:nvPr>
            <p:ph type="sldImg" idx="2"/>
          </p:nvPr>
        </p:nvSpPr>
        <p:spPr>
          <a:xfrm>
            <a:off x="482600" y="1279525"/>
            <a:ext cx="6137275" cy="3452813"/>
          </a:xfrm>
          <a:prstGeom prst="rect">
            <a:avLst/>
          </a:prstGeom>
          <a:noFill/>
          <a:ln w="12700">
            <a:solidFill>
              <a:prstClr val="black"/>
            </a:solidFill>
          </a:ln>
        </p:spPr>
        <p:txBody>
          <a:bodyPr vert="horz" lIns="99056" tIns="49529" rIns="99056" bIns="49529" rtlCol="0" anchor="ctr"/>
          <a:lstStyle/>
          <a:p>
            <a:endParaRPr lang="it-IT"/>
          </a:p>
        </p:txBody>
      </p:sp>
      <p:sp>
        <p:nvSpPr>
          <p:cNvPr id="5" name="Segnaposto note 4"/>
          <p:cNvSpPr>
            <a:spLocks noGrp="1"/>
          </p:cNvSpPr>
          <p:nvPr>
            <p:ph type="body" sz="quarter" idx="3"/>
          </p:nvPr>
        </p:nvSpPr>
        <p:spPr>
          <a:xfrm>
            <a:off x="710248" y="4925407"/>
            <a:ext cx="5681980" cy="4029879"/>
          </a:xfrm>
          <a:prstGeom prst="rect">
            <a:avLst/>
          </a:prstGeom>
        </p:spPr>
        <p:txBody>
          <a:bodyPr vert="horz" lIns="99056" tIns="49529" rIns="99056" bIns="49529"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721107"/>
            <a:ext cx="3077739" cy="513506"/>
          </a:xfrm>
          <a:prstGeom prst="rect">
            <a:avLst/>
          </a:prstGeom>
        </p:spPr>
        <p:txBody>
          <a:bodyPr vert="horz" lIns="99056" tIns="49529" rIns="99056" bIns="49529" rtlCol="0" anchor="b"/>
          <a:lstStyle>
            <a:lvl1pPr algn="l">
              <a:defRPr sz="1300"/>
            </a:lvl1pPr>
          </a:lstStyle>
          <a:p>
            <a:endParaRPr lang="it-IT"/>
          </a:p>
        </p:txBody>
      </p:sp>
      <p:sp>
        <p:nvSpPr>
          <p:cNvPr id="7" name="Segnaposto numero diapositiva 6"/>
          <p:cNvSpPr>
            <a:spLocks noGrp="1"/>
          </p:cNvSpPr>
          <p:nvPr>
            <p:ph type="sldNum" sz="quarter" idx="5"/>
          </p:nvPr>
        </p:nvSpPr>
        <p:spPr>
          <a:xfrm>
            <a:off x="4023093" y="9721107"/>
            <a:ext cx="3077739" cy="513506"/>
          </a:xfrm>
          <a:prstGeom prst="rect">
            <a:avLst/>
          </a:prstGeom>
        </p:spPr>
        <p:txBody>
          <a:bodyPr vert="horz" lIns="99056" tIns="49529" rIns="99056" bIns="49529" rtlCol="0" anchor="b"/>
          <a:lstStyle>
            <a:lvl1pPr algn="r">
              <a:defRPr sz="1300"/>
            </a:lvl1pPr>
          </a:lstStyle>
          <a:p>
            <a:fld id="{7491F3E9-DB59-4050-9E45-F74A4DA239C1}" type="slidenum">
              <a:rPr lang="it-IT" smtClean="0"/>
              <a:t>‹N›</a:t>
            </a:fld>
            <a:endParaRPr lang="it-IT"/>
          </a:p>
        </p:txBody>
      </p:sp>
    </p:spTree>
    <p:extLst>
      <p:ext uri="{BB962C8B-B14F-4D97-AF65-F5344CB8AC3E}">
        <p14:creationId xmlns:p14="http://schemas.microsoft.com/office/powerpoint/2010/main" val="2242095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a:t>
            </a:fld>
            <a:endParaRPr lang="it-IT"/>
          </a:p>
        </p:txBody>
      </p:sp>
    </p:spTree>
    <p:extLst>
      <p:ext uri="{BB962C8B-B14F-4D97-AF65-F5344CB8AC3E}">
        <p14:creationId xmlns:p14="http://schemas.microsoft.com/office/powerpoint/2010/main" val="978148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10</a:t>
            </a:fld>
            <a:endParaRPr lang="it-IT"/>
          </a:p>
        </p:txBody>
      </p:sp>
    </p:spTree>
    <p:extLst>
      <p:ext uri="{BB962C8B-B14F-4D97-AF65-F5344CB8AC3E}">
        <p14:creationId xmlns:p14="http://schemas.microsoft.com/office/powerpoint/2010/main" val="3676298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11</a:t>
            </a:fld>
            <a:endParaRPr lang="it-IT"/>
          </a:p>
        </p:txBody>
      </p:sp>
    </p:spTree>
    <p:extLst>
      <p:ext uri="{BB962C8B-B14F-4D97-AF65-F5344CB8AC3E}">
        <p14:creationId xmlns:p14="http://schemas.microsoft.com/office/powerpoint/2010/main" val="1394935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12</a:t>
            </a:fld>
            <a:endParaRPr lang="it-IT"/>
          </a:p>
        </p:txBody>
      </p:sp>
    </p:spTree>
    <p:extLst>
      <p:ext uri="{BB962C8B-B14F-4D97-AF65-F5344CB8AC3E}">
        <p14:creationId xmlns:p14="http://schemas.microsoft.com/office/powerpoint/2010/main" val="27562905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13</a:t>
            </a:fld>
            <a:endParaRPr lang="it-IT"/>
          </a:p>
        </p:txBody>
      </p:sp>
    </p:spTree>
    <p:extLst>
      <p:ext uri="{BB962C8B-B14F-4D97-AF65-F5344CB8AC3E}">
        <p14:creationId xmlns:p14="http://schemas.microsoft.com/office/powerpoint/2010/main" val="3514570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14</a:t>
            </a:fld>
            <a:endParaRPr lang="it-IT"/>
          </a:p>
        </p:txBody>
      </p:sp>
    </p:spTree>
    <p:extLst>
      <p:ext uri="{BB962C8B-B14F-4D97-AF65-F5344CB8AC3E}">
        <p14:creationId xmlns:p14="http://schemas.microsoft.com/office/powerpoint/2010/main" val="1795640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15</a:t>
            </a:fld>
            <a:endParaRPr lang="it-IT"/>
          </a:p>
        </p:txBody>
      </p:sp>
    </p:spTree>
    <p:extLst>
      <p:ext uri="{BB962C8B-B14F-4D97-AF65-F5344CB8AC3E}">
        <p14:creationId xmlns:p14="http://schemas.microsoft.com/office/powerpoint/2010/main" val="1555866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16</a:t>
            </a:fld>
            <a:endParaRPr lang="it-IT"/>
          </a:p>
        </p:txBody>
      </p:sp>
    </p:spTree>
    <p:extLst>
      <p:ext uri="{BB962C8B-B14F-4D97-AF65-F5344CB8AC3E}">
        <p14:creationId xmlns:p14="http://schemas.microsoft.com/office/powerpoint/2010/main" val="3743653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17</a:t>
            </a:fld>
            <a:endParaRPr lang="it-IT"/>
          </a:p>
        </p:txBody>
      </p:sp>
    </p:spTree>
    <p:extLst>
      <p:ext uri="{BB962C8B-B14F-4D97-AF65-F5344CB8AC3E}">
        <p14:creationId xmlns:p14="http://schemas.microsoft.com/office/powerpoint/2010/main" val="32351421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18</a:t>
            </a:fld>
            <a:endParaRPr lang="it-IT"/>
          </a:p>
        </p:txBody>
      </p:sp>
    </p:spTree>
    <p:extLst>
      <p:ext uri="{BB962C8B-B14F-4D97-AF65-F5344CB8AC3E}">
        <p14:creationId xmlns:p14="http://schemas.microsoft.com/office/powerpoint/2010/main" val="9660764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19</a:t>
            </a:fld>
            <a:endParaRPr lang="it-IT"/>
          </a:p>
        </p:txBody>
      </p:sp>
    </p:spTree>
    <p:extLst>
      <p:ext uri="{BB962C8B-B14F-4D97-AF65-F5344CB8AC3E}">
        <p14:creationId xmlns:p14="http://schemas.microsoft.com/office/powerpoint/2010/main" val="3633765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a:t>
            </a:fld>
            <a:endParaRPr lang="it-IT"/>
          </a:p>
        </p:txBody>
      </p:sp>
    </p:spTree>
    <p:extLst>
      <p:ext uri="{BB962C8B-B14F-4D97-AF65-F5344CB8AC3E}">
        <p14:creationId xmlns:p14="http://schemas.microsoft.com/office/powerpoint/2010/main" val="40540743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20</a:t>
            </a:fld>
            <a:endParaRPr lang="it-IT"/>
          </a:p>
        </p:txBody>
      </p:sp>
    </p:spTree>
    <p:extLst>
      <p:ext uri="{BB962C8B-B14F-4D97-AF65-F5344CB8AC3E}">
        <p14:creationId xmlns:p14="http://schemas.microsoft.com/office/powerpoint/2010/main" val="3453745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21</a:t>
            </a:fld>
            <a:endParaRPr lang="it-IT"/>
          </a:p>
        </p:txBody>
      </p:sp>
    </p:spTree>
    <p:extLst>
      <p:ext uri="{BB962C8B-B14F-4D97-AF65-F5344CB8AC3E}">
        <p14:creationId xmlns:p14="http://schemas.microsoft.com/office/powerpoint/2010/main" val="2818241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22</a:t>
            </a:fld>
            <a:endParaRPr lang="it-IT"/>
          </a:p>
        </p:txBody>
      </p:sp>
    </p:spTree>
    <p:extLst>
      <p:ext uri="{BB962C8B-B14F-4D97-AF65-F5344CB8AC3E}">
        <p14:creationId xmlns:p14="http://schemas.microsoft.com/office/powerpoint/2010/main" val="2132685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23</a:t>
            </a:fld>
            <a:endParaRPr lang="it-IT"/>
          </a:p>
        </p:txBody>
      </p:sp>
    </p:spTree>
    <p:extLst>
      <p:ext uri="{BB962C8B-B14F-4D97-AF65-F5344CB8AC3E}">
        <p14:creationId xmlns:p14="http://schemas.microsoft.com/office/powerpoint/2010/main" val="17809719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24</a:t>
            </a:fld>
            <a:endParaRPr lang="it-IT"/>
          </a:p>
        </p:txBody>
      </p:sp>
    </p:spTree>
    <p:extLst>
      <p:ext uri="{BB962C8B-B14F-4D97-AF65-F5344CB8AC3E}">
        <p14:creationId xmlns:p14="http://schemas.microsoft.com/office/powerpoint/2010/main" val="258065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25</a:t>
            </a:fld>
            <a:endParaRPr lang="it-IT"/>
          </a:p>
        </p:txBody>
      </p:sp>
    </p:spTree>
    <p:extLst>
      <p:ext uri="{BB962C8B-B14F-4D97-AF65-F5344CB8AC3E}">
        <p14:creationId xmlns:p14="http://schemas.microsoft.com/office/powerpoint/2010/main" val="34450843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26</a:t>
            </a:fld>
            <a:endParaRPr lang="it-IT"/>
          </a:p>
        </p:txBody>
      </p:sp>
    </p:spTree>
    <p:extLst>
      <p:ext uri="{BB962C8B-B14F-4D97-AF65-F5344CB8AC3E}">
        <p14:creationId xmlns:p14="http://schemas.microsoft.com/office/powerpoint/2010/main" val="40423040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27</a:t>
            </a:fld>
            <a:endParaRPr lang="it-IT"/>
          </a:p>
        </p:txBody>
      </p:sp>
    </p:spTree>
    <p:extLst>
      <p:ext uri="{BB962C8B-B14F-4D97-AF65-F5344CB8AC3E}">
        <p14:creationId xmlns:p14="http://schemas.microsoft.com/office/powerpoint/2010/main" val="960557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28</a:t>
            </a:fld>
            <a:endParaRPr lang="it-IT"/>
          </a:p>
        </p:txBody>
      </p:sp>
    </p:spTree>
    <p:extLst>
      <p:ext uri="{BB962C8B-B14F-4D97-AF65-F5344CB8AC3E}">
        <p14:creationId xmlns:p14="http://schemas.microsoft.com/office/powerpoint/2010/main" val="4089212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29</a:t>
            </a:fld>
            <a:endParaRPr lang="it-IT"/>
          </a:p>
        </p:txBody>
      </p:sp>
    </p:spTree>
    <p:extLst>
      <p:ext uri="{BB962C8B-B14F-4D97-AF65-F5344CB8AC3E}">
        <p14:creationId xmlns:p14="http://schemas.microsoft.com/office/powerpoint/2010/main" val="3302734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a:t>
            </a:fld>
            <a:endParaRPr lang="it-IT"/>
          </a:p>
        </p:txBody>
      </p:sp>
    </p:spTree>
    <p:extLst>
      <p:ext uri="{BB962C8B-B14F-4D97-AF65-F5344CB8AC3E}">
        <p14:creationId xmlns:p14="http://schemas.microsoft.com/office/powerpoint/2010/main" val="4393912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30</a:t>
            </a:fld>
            <a:endParaRPr lang="it-IT"/>
          </a:p>
        </p:txBody>
      </p:sp>
    </p:spTree>
    <p:extLst>
      <p:ext uri="{BB962C8B-B14F-4D97-AF65-F5344CB8AC3E}">
        <p14:creationId xmlns:p14="http://schemas.microsoft.com/office/powerpoint/2010/main" val="9990651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31</a:t>
            </a:fld>
            <a:endParaRPr lang="it-IT"/>
          </a:p>
        </p:txBody>
      </p:sp>
    </p:spTree>
    <p:extLst>
      <p:ext uri="{BB962C8B-B14F-4D97-AF65-F5344CB8AC3E}">
        <p14:creationId xmlns:p14="http://schemas.microsoft.com/office/powerpoint/2010/main" val="11263434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32</a:t>
            </a:fld>
            <a:endParaRPr lang="it-IT"/>
          </a:p>
        </p:txBody>
      </p:sp>
    </p:spTree>
    <p:extLst>
      <p:ext uri="{BB962C8B-B14F-4D97-AF65-F5344CB8AC3E}">
        <p14:creationId xmlns:p14="http://schemas.microsoft.com/office/powerpoint/2010/main" val="12287803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33</a:t>
            </a:fld>
            <a:endParaRPr lang="it-IT"/>
          </a:p>
        </p:txBody>
      </p:sp>
    </p:spTree>
    <p:extLst>
      <p:ext uri="{BB962C8B-B14F-4D97-AF65-F5344CB8AC3E}">
        <p14:creationId xmlns:p14="http://schemas.microsoft.com/office/powerpoint/2010/main" val="3423041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34</a:t>
            </a:fld>
            <a:endParaRPr lang="it-IT"/>
          </a:p>
        </p:txBody>
      </p:sp>
    </p:spTree>
    <p:extLst>
      <p:ext uri="{BB962C8B-B14F-4D97-AF65-F5344CB8AC3E}">
        <p14:creationId xmlns:p14="http://schemas.microsoft.com/office/powerpoint/2010/main" val="31239109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35</a:t>
            </a:fld>
            <a:endParaRPr lang="it-IT"/>
          </a:p>
        </p:txBody>
      </p:sp>
    </p:spTree>
    <p:extLst>
      <p:ext uri="{BB962C8B-B14F-4D97-AF65-F5344CB8AC3E}">
        <p14:creationId xmlns:p14="http://schemas.microsoft.com/office/powerpoint/2010/main" val="2319993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36</a:t>
            </a:fld>
            <a:endParaRPr lang="it-IT"/>
          </a:p>
        </p:txBody>
      </p:sp>
    </p:spTree>
    <p:extLst>
      <p:ext uri="{BB962C8B-B14F-4D97-AF65-F5344CB8AC3E}">
        <p14:creationId xmlns:p14="http://schemas.microsoft.com/office/powerpoint/2010/main" val="336062046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37</a:t>
            </a:fld>
            <a:endParaRPr lang="it-IT"/>
          </a:p>
        </p:txBody>
      </p:sp>
    </p:spTree>
    <p:extLst>
      <p:ext uri="{BB962C8B-B14F-4D97-AF65-F5344CB8AC3E}">
        <p14:creationId xmlns:p14="http://schemas.microsoft.com/office/powerpoint/2010/main" val="2681965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4</a:t>
            </a:fld>
            <a:endParaRPr lang="it-IT"/>
          </a:p>
        </p:txBody>
      </p:sp>
    </p:spTree>
    <p:extLst>
      <p:ext uri="{BB962C8B-B14F-4D97-AF65-F5344CB8AC3E}">
        <p14:creationId xmlns:p14="http://schemas.microsoft.com/office/powerpoint/2010/main" val="3954840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5</a:t>
            </a:fld>
            <a:endParaRPr lang="it-IT"/>
          </a:p>
        </p:txBody>
      </p:sp>
    </p:spTree>
    <p:extLst>
      <p:ext uri="{BB962C8B-B14F-4D97-AF65-F5344CB8AC3E}">
        <p14:creationId xmlns:p14="http://schemas.microsoft.com/office/powerpoint/2010/main" val="218809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6</a:t>
            </a:fld>
            <a:endParaRPr lang="it-IT"/>
          </a:p>
        </p:txBody>
      </p:sp>
    </p:spTree>
    <p:extLst>
      <p:ext uri="{BB962C8B-B14F-4D97-AF65-F5344CB8AC3E}">
        <p14:creationId xmlns:p14="http://schemas.microsoft.com/office/powerpoint/2010/main" val="25117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7</a:t>
            </a:fld>
            <a:endParaRPr lang="it-IT"/>
          </a:p>
        </p:txBody>
      </p:sp>
    </p:spTree>
    <p:extLst>
      <p:ext uri="{BB962C8B-B14F-4D97-AF65-F5344CB8AC3E}">
        <p14:creationId xmlns:p14="http://schemas.microsoft.com/office/powerpoint/2010/main" val="2791240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8</a:t>
            </a:fld>
            <a:endParaRPr lang="it-IT"/>
          </a:p>
        </p:txBody>
      </p:sp>
    </p:spTree>
    <p:extLst>
      <p:ext uri="{BB962C8B-B14F-4D97-AF65-F5344CB8AC3E}">
        <p14:creationId xmlns:p14="http://schemas.microsoft.com/office/powerpoint/2010/main" val="3843151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just"/>
            <a:endParaRPr lang="it-IT" sz="1300" dirty="0"/>
          </a:p>
        </p:txBody>
      </p:sp>
      <p:sp>
        <p:nvSpPr>
          <p:cNvPr id="4" name="Segnaposto numero diapositiva 3"/>
          <p:cNvSpPr>
            <a:spLocks noGrp="1"/>
          </p:cNvSpPr>
          <p:nvPr>
            <p:ph type="sldNum" sz="quarter" idx="5"/>
          </p:nvPr>
        </p:nvSpPr>
        <p:spPr/>
        <p:txBody>
          <a:bodyPr/>
          <a:lstStyle/>
          <a:p>
            <a:fld id="{7491F3E9-DB59-4050-9E45-F74A4DA239C1}" type="slidenum">
              <a:rPr lang="it-IT" smtClean="0"/>
              <a:t>9</a:t>
            </a:fld>
            <a:endParaRPr lang="it-IT"/>
          </a:p>
        </p:txBody>
      </p:sp>
    </p:spTree>
    <p:extLst>
      <p:ext uri="{BB962C8B-B14F-4D97-AF65-F5344CB8AC3E}">
        <p14:creationId xmlns:p14="http://schemas.microsoft.com/office/powerpoint/2010/main" val="1570068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3F7C15-2065-4CA7-9F2B-37BD74298CB9}"/>
              </a:ext>
            </a:extLst>
          </p:cNvPr>
          <p:cNvSpPr>
            <a:spLocks noGrp="1"/>
          </p:cNvSpPr>
          <p:nvPr>
            <p:ph type="ctrTitle"/>
          </p:nvPr>
        </p:nvSpPr>
        <p:spPr>
          <a:xfrm>
            <a:off x="1143001" y="841772"/>
            <a:ext cx="6858000" cy="1790700"/>
          </a:xfrm>
        </p:spPr>
        <p:txBody>
          <a:bodyPr anchor="b"/>
          <a:lstStyle>
            <a:lvl1pPr algn="ctr">
              <a:defRPr sz="49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A702DF5-8227-4EC1-8892-DE3B864C2CAD}"/>
              </a:ext>
            </a:extLst>
          </p:cNvPr>
          <p:cNvSpPr>
            <a:spLocks noGrp="1"/>
          </p:cNvSpPr>
          <p:nvPr>
            <p:ph type="subTitle" idx="1"/>
          </p:nvPr>
        </p:nvSpPr>
        <p:spPr>
          <a:xfrm>
            <a:off x="1143001" y="2701528"/>
            <a:ext cx="6858000" cy="1241822"/>
          </a:xfrm>
        </p:spPr>
        <p:txBody>
          <a:bodyPr/>
          <a:lstStyle>
            <a:lvl1pPr marL="0" indent="0" algn="ctr">
              <a:buNone/>
              <a:defRPr sz="1900"/>
            </a:lvl1pPr>
            <a:lvl2pPr marL="369875" indent="0" algn="ctr">
              <a:buNone/>
              <a:defRPr sz="1600"/>
            </a:lvl2pPr>
            <a:lvl3pPr marL="739750" indent="0" algn="ctr">
              <a:buNone/>
              <a:defRPr sz="1500"/>
            </a:lvl3pPr>
            <a:lvl4pPr marL="1109624" indent="0" algn="ctr">
              <a:buNone/>
              <a:defRPr sz="1300"/>
            </a:lvl4pPr>
            <a:lvl5pPr marL="1479499" indent="0" algn="ctr">
              <a:buNone/>
              <a:defRPr sz="1300"/>
            </a:lvl5pPr>
            <a:lvl6pPr marL="1849374" indent="0" algn="ctr">
              <a:buNone/>
              <a:defRPr sz="1300"/>
            </a:lvl6pPr>
            <a:lvl7pPr marL="2219249" indent="0" algn="ctr">
              <a:buNone/>
              <a:defRPr sz="1300"/>
            </a:lvl7pPr>
            <a:lvl8pPr marL="2589124" indent="0" algn="ctr">
              <a:buNone/>
              <a:defRPr sz="1300"/>
            </a:lvl8pPr>
            <a:lvl9pPr marL="2958998" indent="0" algn="ctr">
              <a:buNone/>
              <a:defRPr sz="13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706F5AC-BD71-408B-84FE-71AB52CBB573}"/>
              </a:ext>
            </a:extLst>
          </p:cNvPr>
          <p:cNvSpPr>
            <a:spLocks noGrp="1"/>
          </p:cNvSpPr>
          <p:nvPr>
            <p:ph type="dt" sz="half" idx="10"/>
          </p:nvPr>
        </p:nvSpPr>
        <p:spPr/>
        <p:txBody>
          <a:bodyPr/>
          <a:lstStyle/>
          <a:p>
            <a:fld id="{7B6D06CC-B030-4D73-BFF9-1D222C7EAE7E}"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2428E9F3-39AD-4CC9-8BDE-1283D20CFE84}"/>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686576C-EB62-4E78-88F2-9A33148D9DEF}"/>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082718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A789C-D4D8-4018-B492-A0D3F3AD7CC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8012F47-25AD-4FCD-86F7-7EE66FB6D9D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D5912E-D815-4C68-BC9D-3966E702934B}"/>
              </a:ext>
            </a:extLst>
          </p:cNvPr>
          <p:cNvSpPr>
            <a:spLocks noGrp="1"/>
          </p:cNvSpPr>
          <p:nvPr>
            <p:ph type="dt" sz="half" idx="10"/>
          </p:nvPr>
        </p:nvSpPr>
        <p:spPr/>
        <p:txBody>
          <a:bodyPr/>
          <a:lstStyle/>
          <a:p>
            <a:fld id="{92421F66-E76A-4706-BE13-30CA41F55B84}"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66B65FF-8CB8-4FEA-909F-AEB9A8BCDE6E}"/>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D7A3EE62-8FBB-40C7-A9E1-6482C8B42C07}"/>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68078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C20C724-9460-44FC-8D02-75675C6AD584}"/>
              </a:ext>
            </a:extLst>
          </p:cNvPr>
          <p:cNvSpPr>
            <a:spLocks noGrp="1"/>
          </p:cNvSpPr>
          <p:nvPr>
            <p:ph type="title" orient="vert"/>
          </p:nvPr>
        </p:nvSpPr>
        <p:spPr>
          <a:xfrm>
            <a:off x="6543675" y="273844"/>
            <a:ext cx="1971675" cy="4358879"/>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0498A67-77DE-4F76-A1D8-3B026F2F9315}"/>
              </a:ext>
            </a:extLst>
          </p:cNvPr>
          <p:cNvSpPr>
            <a:spLocks noGrp="1"/>
          </p:cNvSpPr>
          <p:nvPr>
            <p:ph type="body" orient="vert" idx="1"/>
          </p:nvPr>
        </p:nvSpPr>
        <p:spPr>
          <a:xfrm>
            <a:off x="628650" y="273844"/>
            <a:ext cx="5800725" cy="435887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67F2E20-CFEA-4EE9-9D28-D05F9D008B02}"/>
              </a:ext>
            </a:extLst>
          </p:cNvPr>
          <p:cNvSpPr>
            <a:spLocks noGrp="1"/>
          </p:cNvSpPr>
          <p:nvPr>
            <p:ph type="dt" sz="half" idx="10"/>
          </p:nvPr>
        </p:nvSpPr>
        <p:spPr/>
        <p:txBody>
          <a:bodyPr/>
          <a:lstStyle/>
          <a:p>
            <a:fld id="{9646BC11-7D7D-40FF-BDF0-2D8FEB89890C}"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95B6758C-3605-4E78-A6D6-56AA9E01571C}"/>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9378ABC1-07F0-43B9-89A5-7730F620AA9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21426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3989B6-DA53-4B56-9397-876B88CDF40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5C184ED-8294-4C63-B4E5-859075EB1F4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9C9E677-3C54-424D-A0A1-FC17D09D026E}"/>
              </a:ext>
            </a:extLst>
          </p:cNvPr>
          <p:cNvSpPr>
            <a:spLocks noGrp="1"/>
          </p:cNvSpPr>
          <p:nvPr>
            <p:ph type="dt" sz="half" idx="10"/>
          </p:nvPr>
        </p:nvSpPr>
        <p:spPr/>
        <p:txBody>
          <a:bodyPr/>
          <a:lstStyle/>
          <a:p>
            <a:fld id="{885A428A-6EAD-41EB-9588-B3BE350AE819}"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731D431F-7650-4A2D-9668-FFD51D0B1BB3}"/>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E78A59E-A45B-41C0-9DC3-A3FD9886FE68}"/>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97708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A101F8-A60D-4B1D-BA21-8C459F8C1EE8}"/>
              </a:ext>
            </a:extLst>
          </p:cNvPr>
          <p:cNvSpPr>
            <a:spLocks noGrp="1"/>
          </p:cNvSpPr>
          <p:nvPr>
            <p:ph type="title"/>
          </p:nvPr>
        </p:nvSpPr>
        <p:spPr>
          <a:xfrm>
            <a:off x="623888" y="1282305"/>
            <a:ext cx="7886700" cy="2139553"/>
          </a:xfrm>
        </p:spPr>
        <p:txBody>
          <a:bodyPr anchor="b"/>
          <a:lstStyle>
            <a:lvl1pPr>
              <a:defRPr sz="49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B560410-9FD8-4196-B67F-1981C4870D42}"/>
              </a:ext>
            </a:extLst>
          </p:cNvPr>
          <p:cNvSpPr>
            <a:spLocks noGrp="1"/>
          </p:cNvSpPr>
          <p:nvPr>
            <p:ph type="body" idx="1"/>
          </p:nvPr>
        </p:nvSpPr>
        <p:spPr>
          <a:xfrm>
            <a:off x="623888" y="3442099"/>
            <a:ext cx="7886700" cy="1125140"/>
          </a:xfrm>
        </p:spPr>
        <p:txBody>
          <a:bodyPr/>
          <a:lstStyle>
            <a:lvl1pPr marL="0" indent="0">
              <a:buNone/>
              <a:defRPr sz="1900">
                <a:solidFill>
                  <a:schemeClr val="tx1">
                    <a:tint val="75000"/>
                  </a:schemeClr>
                </a:solidFill>
              </a:defRPr>
            </a:lvl1pPr>
            <a:lvl2pPr marL="369875" indent="0">
              <a:buNone/>
              <a:defRPr sz="1600">
                <a:solidFill>
                  <a:schemeClr val="tx1">
                    <a:tint val="75000"/>
                  </a:schemeClr>
                </a:solidFill>
              </a:defRPr>
            </a:lvl2pPr>
            <a:lvl3pPr marL="739750" indent="0">
              <a:buNone/>
              <a:defRPr sz="1500">
                <a:solidFill>
                  <a:schemeClr val="tx1">
                    <a:tint val="75000"/>
                  </a:schemeClr>
                </a:solidFill>
              </a:defRPr>
            </a:lvl3pPr>
            <a:lvl4pPr marL="1109624" indent="0">
              <a:buNone/>
              <a:defRPr sz="1300">
                <a:solidFill>
                  <a:schemeClr val="tx1">
                    <a:tint val="75000"/>
                  </a:schemeClr>
                </a:solidFill>
              </a:defRPr>
            </a:lvl4pPr>
            <a:lvl5pPr marL="1479499" indent="0">
              <a:buNone/>
              <a:defRPr sz="1300">
                <a:solidFill>
                  <a:schemeClr val="tx1">
                    <a:tint val="75000"/>
                  </a:schemeClr>
                </a:solidFill>
              </a:defRPr>
            </a:lvl5pPr>
            <a:lvl6pPr marL="1849374" indent="0">
              <a:buNone/>
              <a:defRPr sz="1300">
                <a:solidFill>
                  <a:schemeClr val="tx1">
                    <a:tint val="75000"/>
                  </a:schemeClr>
                </a:solidFill>
              </a:defRPr>
            </a:lvl6pPr>
            <a:lvl7pPr marL="2219249" indent="0">
              <a:buNone/>
              <a:defRPr sz="1300">
                <a:solidFill>
                  <a:schemeClr val="tx1">
                    <a:tint val="75000"/>
                  </a:schemeClr>
                </a:solidFill>
              </a:defRPr>
            </a:lvl7pPr>
            <a:lvl8pPr marL="2589124" indent="0">
              <a:buNone/>
              <a:defRPr sz="1300">
                <a:solidFill>
                  <a:schemeClr val="tx1">
                    <a:tint val="75000"/>
                  </a:schemeClr>
                </a:solidFill>
              </a:defRPr>
            </a:lvl8pPr>
            <a:lvl9pPr marL="2958998" indent="0">
              <a:buNone/>
              <a:defRPr sz="13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963FDE6-E328-4B25-9628-52D3BE1E78D2}"/>
              </a:ext>
            </a:extLst>
          </p:cNvPr>
          <p:cNvSpPr>
            <a:spLocks noGrp="1"/>
          </p:cNvSpPr>
          <p:nvPr>
            <p:ph type="dt" sz="half" idx="10"/>
          </p:nvPr>
        </p:nvSpPr>
        <p:spPr/>
        <p:txBody>
          <a:bodyPr/>
          <a:lstStyle/>
          <a:p>
            <a:fld id="{5013CAFC-FB04-47B8-AB94-CEBEEFA4EFF7}"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AAD4091E-BED4-4560-AED2-6DA7A436F690}"/>
              </a:ext>
            </a:extLst>
          </p:cNvPr>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32DCAF71-9E05-4D49-801A-5EC67CC9E8BE}"/>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412146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F64CFF-C920-4DFC-AC21-DE1C36AEC16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43F1506-52B4-44E9-AA99-7D5070ABA9E5}"/>
              </a:ext>
            </a:extLst>
          </p:cNvPr>
          <p:cNvSpPr>
            <a:spLocks noGrp="1"/>
          </p:cNvSpPr>
          <p:nvPr>
            <p:ph sz="half" idx="1"/>
          </p:nvPr>
        </p:nvSpPr>
        <p:spPr>
          <a:xfrm>
            <a:off x="628651"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82600F0-ED42-492A-9F1C-A3141B815C54}"/>
              </a:ext>
            </a:extLst>
          </p:cNvPr>
          <p:cNvSpPr>
            <a:spLocks noGrp="1"/>
          </p:cNvSpPr>
          <p:nvPr>
            <p:ph sz="half" idx="2"/>
          </p:nvPr>
        </p:nvSpPr>
        <p:spPr>
          <a:xfrm>
            <a:off x="46291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E341D35-1569-41C9-BDB8-62DD03C6A1A3}"/>
              </a:ext>
            </a:extLst>
          </p:cNvPr>
          <p:cNvSpPr>
            <a:spLocks noGrp="1"/>
          </p:cNvSpPr>
          <p:nvPr>
            <p:ph type="dt" sz="half" idx="10"/>
          </p:nvPr>
        </p:nvSpPr>
        <p:spPr/>
        <p:txBody>
          <a:bodyPr/>
          <a:lstStyle/>
          <a:p>
            <a:fld id="{6809FFAD-DACB-4AA9-A4F7-F2FE6BBF7350}"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9740D2E-D848-483B-A7F4-B8D4BCEBD90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7573A1C4-56BC-46CB-9433-631D08946F22}"/>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97425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B5E783-93EC-4A0E-BDF7-60FDA9BC2A45}"/>
              </a:ext>
            </a:extLst>
          </p:cNvPr>
          <p:cNvSpPr>
            <a:spLocks noGrp="1"/>
          </p:cNvSpPr>
          <p:nvPr>
            <p:ph type="title"/>
          </p:nvPr>
        </p:nvSpPr>
        <p:spPr>
          <a:xfrm>
            <a:off x="629841" y="273846"/>
            <a:ext cx="7886700" cy="994172"/>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4E5A0AB-DF3D-486D-AD60-7252E119911D}"/>
              </a:ext>
            </a:extLst>
          </p:cNvPr>
          <p:cNvSpPr>
            <a:spLocks noGrp="1"/>
          </p:cNvSpPr>
          <p:nvPr>
            <p:ph type="body" idx="1"/>
          </p:nvPr>
        </p:nvSpPr>
        <p:spPr>
          <a:xfrm>
            <a:off x="629842" y="1260872"/>
            <a:ext cx="3868340"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B698FA-2E3C-430E-9E48-DA3C3764C8B8}"/>
              </a:ext>
            </a:extLst>
          </p:cNvPr>
          <p:cNvSpPr>
            <a:spLocks noGrp="1"/>
          </p:cNvSpPr>
          <p:nvPr>
            <p:ph sz="half" idx="2"/>
          </p:nvPr>
        </p:nvSpPr>
        <p:spPr>
          <a:xfrm>
            <a:off x="629842" y="1878806"/>
            <a:ext cx="3868340"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54F1D06-6F17-4154-A835-043DA7AFD2EE}"/>
              </a:ext>
            </a:extLst>
          </p:cNvPr>
          <p:cNvSpPr>
            <a:spLocks noGrp="1"/>
          </p:cNvSpPr>
          <p:nvPr>
            <p:ph type="body" sz="quarter" idx="3"/>
          </p:nvPr>
        </p:nvSpPr>
        <p:spPr>
          <a:xfrm>
            <a:off x="4629151" y="1260872"/>
            <a:ext cx="3887391" cy="617934"/>
          </a:xfrm>
        </p:spPr>
        <p:txBody>
          <a:bodyPr anchor="b"/>
          <a:lstStyle>
            <a:lvl1pPr marL="0" indent="0">
              <a:buNone/>
              <a:defRPr sz="1900" b="1"/>
            </a:lvl1pPr>
            <a:lvl2pPr marL="369875" indent="0">
              <a:buNone/>
              <a:defRPr sz="1600" b="1"/>
            </a:lvl2pPr>
            <a:lvl3pPr marL="739750" indent="0">
              <a:buNone/>
              <a:defRPr sz="1500" b="1"/>
            </a:lvl3pPr>
            <a:lvl4pPr marL="1109624" indent="0">
              <a:buNone/>
              <a:defRPr sz="1300" b="1"/>
            </a:lvl4pPr>
            <a:lvl5pPr marL="1479499" indent="0">
              <a:buNone/>
              <a:defRPr sz="1300" b="1"/>
            </a:lvl5pPr>
            <a:lvl6pPr marL="1849374" indent="0">
              <a:buNone/>
              <a:defRPr sz="1300" b="1"/>
            </a:lvl6pPr>
            <a:lvl7pPr marL="2219249" indent="0">
              <a:buNone/>
              <a:defRPr sz="1300" b="1"/>
            </a:lvl7pPr>
            <a:lvl8pPr marL="2589124" indent="0">
              <a:buNone/>
              <a:defRPr sz="1300" b="1"/>
            </a:lvl8pPr>
            <a:lvl9pPr marL="2958998" indent="0">
              <a:buNone/>
              <a:defRPr sz="13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DD7E128-80C0-4CFB-B204-F113B6D4B749}"/>
              </a:ext>
            </a:extLst>
          </p:cNvPr>
          <p:cNvSpPr>
            <a:spLocks noGrp="1"/>
          </p:cNvSpPr>
          <p:nvPr>
            <p:ph sz="quarter" idx="4"/>
          </p:nvPr>
        </p:nvSpPr>
        <p:spPr>
          <a:xfrm>
            <a:off x="4629151" y="1878806"/>
            <a:ext cx="3887391"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503D49E-CF39-42D5-A652-94462298C22D}"/>
              </a:ext>
            </a:extLst>
          </p:cNvPr>
          <p:cNvSpPr>
            <a:spLocks noGrp="1"/>
          </p:cNvSpPr>
          <p:nvPr>
            <p:ph type="dt" sz="half" idx="10"/>
          </p:nvPr>
        </p:nvSpPr>
        <p:spPr/>
        <p:txBody>
          <a:bodyPr/>
          <a:lstStyle/>
          <a:p>
            <a:fld id="{808B2E8F-FD9D-489F-98CE-C0A84A28AA33}" type="datetime1">
              <a:rPr lang="it-IT" smtClean="0">
                <a:solidFill>
                  <a:prstClr val="black">
                    <a:tint val="75000"/>
                  </a:prstClr>
                </a:solidFill>
              </a:rPr>
              <a:t>07/06/2023</a:t>
            </a:fld>
            <a:endParaRPr lang="it-IT">
              <a:solidFill>
                <a:prstClr val="black">
                  <a:tint val="75000"/>
                </a:prstClr>
              </a:solidFill>
            </a:endParaRPr>
          </a:p>
        </p:txBody>
      </p:sp>
      <p:sp>
        <p:nvSpPr>
          <p:cNvPr id="8" name="Segnaposto piè di pagina 7">
            <a:extLst>
              <a:ext uri="{FF2B5EF4-FFF2-40B4-BE49-F238E27FC236}">
                <a16:creationId xmlns:a16="http://schemas.microsoft.com/office/drawing/2014/main" id="{FCB02666-1765-43AF-AA19-409624CEB33C}"/>
              </a:ext>
            </a:extLst>
          </p:cNvPr>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a:extLst>
              <a:ext uri="{FF2B5EF4-FFF2-40B4-BE49-F238E27FC236}">
                <a16:creationId xmlns:a16="http://schemas.microsoft.com/office/drawing/2014/main" id="{13B46EC6-272A-4354-9590-C70198861CE9}"/>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634073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991C1-DDBE-4133-A9C1-AE402B1A1CB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E05E4D2-E56D-40E9-BB94-2883B1B5878F}"/>
              </a:ext>
            </a:extLst>
          </p:cNvPr>
          <p:cNvSpPr>
            <a:spLocks noGrp="1"/>
          </p:cNvSpPr>
          <p:nvPr>
            <p:ph type="dt" sz="half" idx="10"/>
          </p:nvPr>
        </p:nvSpPr>
        <p:spPr/>
        <p:txBody>
          <a:bodyPr/>
          <a:lstStyle/>
          <a:p>
            <a:fld id="{EFDBC245-AC5F-4B96-A49F-65F0B9E24FE7}" type="datetime1">
              <a:rPr lang="it-IT" smtClean="0">
                <a:solidFill>
                  <a:prstClr val="black">
                    <a:tint val="75000"/>
                  </a:prstClr>
                </a:solidFill>
              </a:rPr>
              <a:t>07/06/2023</a:t>
            </a:fld>
            <a:endParaRPr lang="it-IT">
              <a:solidFill>
                <a:prstClr val="black">
                  <a:tint val="75000"/>
                </a:prstClr>
              </a:solidFill>
            </a:endParaRPr>
          </a:p>
        </p:txBody>
      </p:sp>
      <p:sp>
        <p:nvSpPr>
          <p:cNvPr id="4" name="Segnaposto piè di pagina 3">
            <a:extLst>
              <a:ext uri="{FF2B5EF4-FFF2-40B4-BE49-F238E27FC236}">
                <a16:creationId xmlns:a16="http://schemas.microsoft.com/office/drawing/2014/main" id="{110BA85A-4910-4E5B-9E8D-49C668EDFB48}"/>
              </a:ext>
            </a:extLst>
          </p:cNvPr>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a:extLst>
              <a:ext uri="{FF2B5EF4-FFF2-40B4-BE49-F238E27FC236}">
                <a16:creationId xmlns:a16="http://schemas.microsoft.com/office/drawing/2014/main" id="{12A19B95-E01D-4D3C-8B98-4035023205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250924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0D3F1E-3F86-4165-AF7C-6C7FADB06607}"/>
              </a:ext>
            </a:extLst>
          </p:cNvPr>
          <p:cNvSpPr>
            <a:spLocks noGrp="1"/>
          </p:cNvSpPr>
          <p:nvPr>
            <p:ph type="dt" sz="half" idx="10"/>
          </p:nvPr>
        </p:nvSpPr>
        <p:spPr/>
        <p:txBody>
          <a:bodyPr/>
          <a:lstStyle/>
          <a:p>
            <a:fld id="{E612C8B5-356C-4056-A9A4-1E793E980082}" type="datetime1">
              <a:rPr lang="it-IT" smtClean="0">
                <a:solidFill>
                  <a:prstClr val="black">
                    <a:tint val="75000"/>
                  </a:prstClr>
                </a:solidFill>
              </a:rPr>
              <a:t>07/06/2023</a:t>
            </a:fld>
            <a:endParaRPr lang="it-IT">
              <a:solidFill>
                <a:prstClr val="black">
                  <a:tint val="75000"/>
                </a:prstClr>
              </a:solidFill>
            </a:endParaRPr>
          </a:p>
        </p:txBody>
      </p:sp>
      <p:sp>
        <p:nvSpPr>
          <p:cNvPr id="3" name="Segnaposto piè di pagina 2">
            <a:extLst>
              <a:ext uri="{FF2B5EF4-FFF2-40B4-BE49-F238E27FC236}">
                <a16:creationId xmlns:a16="http://schemas.microsoft.com/office/drawing/2014/main" id="{D4B0D6DE-5147-4344-A350-9C058EE184B7}"/>
              </a:ext>
            </a:extLst>
          </p:cNvPr>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a:extLst>
              <a:ext uri="{FF2B5EF4-FFF2-40B4-BE49-F238E27FC236}">
                <a16:creationId xmlns:a16="http://schemas.microsoft.com/office/drawing/2014/main" id="{AFA3CD62-3797-4E5C-B53F-8B3C3AAA4AC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1373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5BE7F4-5A4D-485B-9635-A48B4D9FF4F5}"/>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B61071C-6295-43E8-8544-2EE4B2B40C9A}"/>
              </a:ext>
            </a:extLst>
          </p:cNvPr>
          <p:cNvSpPr>
            <a:spLocks noGrp="1"/>
          </p:cNvSpPr>
          <p:nvPr>
            <p:ph idx="1"/>
          </p:nvPr>
        </p:nvSpPr>
        <p:spPr>
          <a:xfrm>
            <a:off x="3887392" y="740571"/>
            <a:ext cx="4629150" cy="3655219"/>
          </a:xfrm>
        </p:spPr>
        <p:txBody>
          <a:bodyPr/>
          <a:lstStyle>
            <a:lvl1pPr>
              <a:defRPr sz="2600"/>
            </a:lvl1pPr>
            <a:lvl2pPr>
              <a:defRPr sz="2300"/>
            </a:lvl2pPr>
            <a:lvl3pPr>
              <a:defRPr sz="19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BF44ADF-FCB6-41D4-BD0A-7C4309D953F0}"/>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D659262-516A-4FC3-ADD8-26A0DBC1F47B}"/>
              </a:ext>
            </a:extLst>
          </p:cNvPr>
          <p:cNvSpPr>
            <a:spLocks noGrp="1"/>
          </p:cNvSpPr>
          <p:nvPr>
            <p:ph type="dt" sz="half" idx="10"/>
          </p:nvPr>
        </p:nvSpPr>
        <p:spPr/>
        <p:txBody>
          <a:bodyPr/>
          <a:lstStyle/>
          <a:p>
            <a:fld id="{8119AEA6-906B-4042-8B58-057CA643D576}"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7CC84D63-7EC3-4D32-94EC-FBB06AE19A4B}"/>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D6D45DA9-40C1-4EE0-AEEF-4684EA595E60}"/>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23251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05D1A8-6CA7-4B3C-A5DD-195EE36D45F7}"/>
              </a:ext>
            </a:extLst>
          </p:cNvPr>
          <p:cNvSpPr>
            <a:spLocks noGrp="1"/>
          </p:cNvSpPr>
          <p:nvPr>
            <p:ph type="title"/>
          </p:nvPr>
        </p:nvSpPr>
        <p:spPr>
          <a:xfrm>
            <a:off x="629841" y="342900"/>
            <a:ext cx="2949178" cy="1200150"/>
          </a:xfrm>
        </p:spPr>
        <p:txBody>
          <a:bodyPr anchor="b"/>
          <a:lstStyle>
            <a:lvl1pPr>
              <a:defRPr sz="26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CC16178-E2C5-4ECA-A3D3-27E758709D94}"/>
              </a:ext>
            </a:extLst>
          </p:cNvPr>
          <p:cNvSpPr>
            <a:spLocks noGrp="1"/>
          </p:cNvSpPr>
          <p:nvPr>
            <p:ph type="pic" idx="1"/>
          </p:nvPr>
        </p:nvSpPr>
        <p:spPr>
          <a:xfrm>
            <a:off x="3887392" y="740571"/>
            <a:ext cx="4629150" cy="3655219"/>
          </a:xfrm>
        </p:spPr>
        <p:txBody>
          <a:bodyPr/>
          <a:lstStyle>
            <a:lvl1pPr marL="0" indent="0">
              <a:buNone/>
              <a:defRPr sz="2600"/>
            </a:lvl1pPr>
            <a:lvl2pPr marL="369875" indent="0">
              <a:buNone/>
              <a:defRPr sz="2300"/>
            </a:lvl2pPr>
            <a:lvl3pPr marL="739750" indent="0">
              <a:buNone/>
              <a:defRPr sz="1900"/>
            </a:lvl3pPr>
            <a:lvl4pPr marL="1109624" indent="0">
              <a:buNone/>
              <a:defRPr sz="1600"/>
            </a:lvl4pPr>
            <a:lvl5pPr marL="1479499" indent="0">
              <a:buNone/>
              <a:defRPr sz="1600"/>
            </a:lvl5pPr>
            <a:lvl6pPr marL="1849374" indent="0">
              <a:buNone/>
              <a:defRPr sz="1600"/>
            </a:lvl6pPr>
            <a:lvl7pPr marL="2219249" indent="0">
              <a:buNone/>
              <a:defRPr sz="1600"/>
            </a:lvl7pPr>
            <a:lvl8pPr marL="2589124" indent="0">
              <a:buNone/>
              <a:defRPr sz="1600"/>
            </a:lvl8pPr>
            <a:lvl9pPr marL="2958998" indent="0">
              <a:buNone/>
              <a:defRPr sz="1600"/>
            </a:lvl9pPr>
          </a:lstStyle>
          <a:p>
            <a:endParaRPr lang="it-IT"/>
          </a:p>
        </p:txBody>
      </p:sp>
      <p:sp>
        <p:nvSpPr>
          <p:cNvPr id="4" name="Segnaposto testo 3">
            <a:extLst>
              <a:ext uri="{FF2B5EF4-FFF2-40B4-BE49-F238E27FC236}">
                <a16:creationId xmlns:a16="http://schemas.microsoft.com/office/drawing/2014/main" id="{2CBCAB3B-4261-46CE-9FDE-12452D744C5B}"/>
              </a:ext>
            </a:extLst>
          </p:cNvPr>
          <p:cNvSpPr>
            <a:spLocks noGrp="1"/>
          </p:cNvSpPr>
          <p:nvPr>
            <p:ph type="body" sz="half" idx="2"/>
          </p:nvPr>
        </p:nvSpPr>
        <p:spPr>
          <a:xfrm>
            <a:off x="629841" y="1543050"/>
            <a:ext cx="2949178" cy="2858691"/>
          </a:xfrm>
        </p:spPr>
        <p:txBody>
          <a:bodyPr/>
          <a:lstStyle>
            <a:lvl1pPr marL="0" indent="0">
              <a:buNone/>
              <a:defRPr sz="1300"/>
            </a:lvl1pPr>
            <a:lvl2pPr marL="369875" indent="0">
              <a:buNone/>
              <a:defRPr sz="1100"/>
            </a:lvl2pPr>
            <a:lvl3pPr marL="739750" indent="0">
              <a:buNone/>
              <a:defRPr sz="1000"/>
            </a:lvl3pPr>
            <a:lvl4pPr marL="1109624" indent="0">
              <a:buNone/>
              <a:defRPr sz="800"/>
            </a:lvl4pPr>
            <a:lvl5pPr marL="1479499" indent="0">
              <a:buNone/>
              <a:defRPr sz="800"/>
            </a:lvl5pPr>
            <a:lvl6pPr marL="1849374" indent="0">
              <a:buNone/>
              <a:defRPr sz="800"/>
            </a:lvl6pPr>
            <a:lvl7pPr marL="2219249" indent="0">
              <a:buNone/>
              <a:defRPr sz="800"/>
            </a:lvl7pPr>
            <a:lvl8pPr marL="2589124" indent="0">
              <a:buNone/>
              <a:defRPr sz="800"/>
            </a:lvl8pPr>
            <a:lvl9pPr marL="2958998" indent="0">
              <a:buNone/>
              <a:defRPr sz="8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ACCDAEC-85FF-4C24-9EEA-3120CC26432B}"/>
              </a:ext>
            </a:extLst>
          </p:cNvPr>
          <p:cNvSpPr>
            <a:spLocks noGrp="1"/>
          </p:cNvSpPr>
          <p:nvPr>
            <p:ph type="dt" sz="half" idx="10"/>
          </p:nvPr>
        </p:nvSpPr>
        <p:spPr/>
        <p:txBody>
          <a:bodyPr/>
          <a:lstStyle/>
          <a:p>
            <a:fld id="{62D9B62A-6D9E-4E67-ABB6-DCC7FD6675FA}" type="datetime1">
              <a:rPr lang="it-IT" smtClean="0">
                <a:solidFill>
                  <a:prstClr val="black">
                    <a:tint val="75000"/>
                  </a:prstClr>
                </a:solidFill>
              </a:rPr>
              <a:t>07/06/2023</a:t>
            </a:fld>
            <a:endParaRPr lang="it-IT">
              <a:solidFill>
                <a:prstClr val="black">
                  <a:tint val="75000"/>
                </a:prstClr>
              </a:solidFill>
            </a:endParaRPr>
          </a:p>
        </p:txBody>
      </p:sp>
      <p:sp>
        <p:nvSpPr>
          <p:cNvPr id="6" name="Segnaposto piè di pagina 5">
            <a:extLst>
              <a:ext uri="{FF2B5EF4-FFF2-40B4-BE49-F238E27FC236}">
                <a16:creationId xmlns:a16="http://schemas.microsoft.com/office/drawing/2014/main" id="{9536A196-6ACD-430B-A11F-E1BED7F53D7A}"/>
              </a:ext>
            </a:extLst>
          </p:cNvPr>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a:extLst>
              <a:ext uri="{FF2B5EF4-FFF2-40B4-BE49-F238E27FC236}">
                <a16:creationId xmlns:a16="http://schemas.microsoft.com/office/drawing/2014/main" id="{C841572A-7001-474A-9D25-39E660704346}"/>
              </a:ext>
            </a:extLst>
          </p:cNvPr>
          <p:cNvSpPr>
            <a:spLocks noGrp="1"/>
          </p:cNvSpPr>
          <p:nvPr>
            <p:ph type="sldNum" sz="quarter" idx="12"/>
          </p:nvPr>
        </p:nvSpPr>
        <p:spPr/>
        <p:txBody>
          <a:bodyPr/>
          <a:lstStyle/>
          <a:p>
            <a:fld id="{1216ACD9-718E-4840-8BE4-477244FD8D79}"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817393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22C83F-D027-449A-9A65-16EA5968B1DE}"/>
              </a:ext>
            </a:extLst>
          </p:cNvPr>
          <p:cNvSpPr>
            <a:spLocks noGrp="1"/>
          </p:cNvSpPr>
          <p:nvPr>
            <p:ph type="title"/>
          </p:nvPr>
        </p:nvSpPr>
        <p:spPr>
          <a:xfrm>
            <a:off x="628651" y="961246"/>
            <a:ext cx="7886700" cy="306772"/>
          </a:xfrm>
          <a:prstGeom prst="rect">
            <a:avLst/>
          </a:prstGeom>
        </p:spPr>
        <p:txBody>
          <a:bodyPr vert="horz" lIns="73975" tIns="36987" rIns="73975" bIns="36987"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013346-6292-4949-B18B-B6B7C6AB7174}"/>
              </a:ext>
            </a:extLst>
          </p:cNvPr>
          <p:cNvSpPr>
            <a:spLocks noGrp="1"/>
          </p:cNvSpPr>
          <p:nvPr>
            <p:ph type="body" idx="1"/>
          </p:nvPr>
        </p:nvSpPr>
        <p:spPr>
          <a:xfrm>
            <a:off x="628651" y="1369219"/>
            <a:ext cx="7886700" cy="3263504"/>
          </a:xfrm>
          <a:prstGeom prst="rect">
            <a:avLst/>
          </a:prstGeom>
        </p:spPr>
        <p:txBody>
          <a:bodyPr vert="horz" lIns="73975" tIns="36987" rIns="73975" bIns="36987" rtlCol="0">
            <a:normAutofit/>
          </a:bodyPr>
          <a:lstStyle/>
          <a:p>
            <a:pPr lvl="0"/>
            <a:endParaRPr lang="it-IT" dirty="0"/>
          </a:p>
        </p:txBody>
      </p:sp>
      <p:sp>
        <p:nvSpPr>
          <p:cNvPr id="4" name="Segnaposto data 3">
            <a:extLst>
              <a:ext uri="{FF2B5EF4-FFF2-40B4-BE49-F238E27FC236}">
                <a16:creationId xmlns:a16="http://schemas.microsoft.com/office/drawing/2014/main" id="{EE5E822D-54E2-4953-87F2-F2447D990B70}"/>
              </a:ext>
            </a:extLst>
          </p:cNvPr>
          <p:cNvSpPr>
            <a:spLocks noGrp="1"/>
          </p:cNvSpPr>
          <p:nvPr>
            <p:ph type="dt" sz="half" idx="2"/>
          </p:nvPr>
        </p:nvSpPr>
        <p:spPr>
          <a:xfrm>
            <a:off x="628651" y="4767264"/>
            <a:ext cx="2057400" cy="273844"/>
          </a:xfrm>
          <a:prstGeom prst="rect">
            <a:avLst/>
          </a:prstGeom>
        </p:spPr>
        <p:txBody>
          <a:bodyPr vert="horz" lIns="73975" tIns="36987" rIns="73975" bIns="36987" rtlCol="0" anchor="ctr"/>
          <a:lstStyle>
            <a:lvl1pPr algn="l">
              <a:defRPr sz="1000">
                <a:solidFill>
                  <a:schemeClr val="tx1">
                    <a:tint val="75000"/>
                  </a:schemeClr>
                </a:solidFill>
              </a:defRPr>
            </a:lvl1pPr>
          </a:lstStyle>
          <a:p>
            <a:pPr defTabSz="739750"/>
            <a:fld id="{8297D261-4088-4C08-A40D-33B62CB04CB3}" type="datetime1">
              <a:rPr lang="it-IT" smtClean="0">
                <a:solidFill>
                  <a:prstClr val="black">
                    <a:tint val="75000"/>
                  </a:prstClr>
                </a:solidFill>
              </a:rPr>
              <a:t>07/06/2023</a:t>
            </a:fld>
            <a:endParaRPr lang="it-IT">
              <a:solidFill>
                <a:prstClr val="black">
                  <a:tint val="75000"/>
                </a:prstClr>
              </a:solidFill>
            </a:endParaRPr>
          </a:p>
        </p:txBody>
      </p:sp>
      <p:sp>
        <p:nvSpPr>
          <p:cNvPr id="5" name="Segnaposto piè di pagina 4">
            <a:extLst>
              <a:ext uri="{FF2B5EF4-FFF2-40B4-BE49-F238E27FC236}">
                <a16:creationId xmlns:a16="http://schemas.microsoft.com/office/drawing/2014/main" id="{D43F7B31-7B47-4008-BBBF-FFCF409330A8}"/>
              </a:ext>
            </a:extLst>
          </p:cNvPr>
          <p:cNvSpPr>
            <a:spLocks noGrp="1"/>
          </p:cNvSpPr>
          <p:nvPr>
            <p:ph type="ftr" sz="quarter" idx="3"/>
          </p:nvPr>
        </p:nvSpPr>
        <p:spPr>
          <a:xfrm>
            <a:off x="3028951" y="4767264"/>
            <a:ext cx="3086100" cy="273844"/>
          </a:xfrm>
          <a:prstGeom prst="rect">
            <a:avLst/>
          </a:prstGeom>
        </p:spPr>
        <p:txBody>
          <a:bodyPr vert="horz" lIns="73975" tIns="36987" rIns="73975" bIns="36987" rtlCol="0" anchor="ctr"/>
          <a:lstStyle>
            <a:lvl1pPr algn="ctr">
              <a:defRPr sz="1000">
                <a:solidFill>
                  <a:schemeClr val="tx1">
                    <a:tint val="75000"/>
                  </a:schemeClr>
                </a:solidFill>
              </a:defRPr>
            </a:lvl1pPr>
          </a:lstStyle>
          <a:p>
            <a:pPr defTabSz="739750"/>
            <a:endParaRPr lang="it-IT">
              <a:solidFill>
                <a:prstClr val="black">
                  <a:tint val="75000"/>
                </a:prstClr>
              </a:solidFill>
            </a:endParaRPr>
          </a:p>
        </p:txBody>
      </p:sp>
      <p:sp>
        <p:nvSpPr>
          <p:cNvPr id="6" name="Segnaposto numero diapositiva 5">
            <a:extLst>
              <a:ext uri="{FF2B5EF4-FFF2-40B4-BE49-F238E27FC236}">
                <a16:creationId xmlns:a16="http://schemas.microsoft.com/office/drawing/2014/main" id="{6A32FD80-AFB2-464C-9D52-18439E5C75DB}"/>
              </a:ext>
            </a:extLst>
          </p:cNvPr>
          <p:cNvSpPr>
            <a:spLocks noGrp="1"/>
          </p:cNvSpPr>
          <p:nvPr>
            <p:ph type="sldNum" sz="quarter" idx="4"/>
          </p:nvPr>
        </p:nvSpPr>
        <p:spPr>
          <a:xfrm>
            <a:off x="6457950" y="4767264"/>
            <a:ext cx="2057400" cy="273844"/>
          </a:xfrm>
          <a:prstGeom prst="rect">
            <a:avLst/>
          </a:prstGeom>
        </p:spPr>
        <p:txBody>
          <a:bodyPr vert="horz" lIns="73975" tIns="36987" rIns="73975" bIns="36987" rtlCol="0" anchor="ctr"/>
          <a:lstStyle>
            <a:lvl1pPr algn="r">
              <a:defRPr sz="1000">
                <a:solidFill>
                  <a:schemeClr val="tx1">
                    <a:tint val="75000"/>
                  </a:schemeClr>
                </a:solidFill>
              </a:defRPr>
            </a:lvl1pPr>
          </a:lstStyle>
          <a:p>
            <a:pPr defTabSz="739750"/>
            <a:fld id="{1216ACD9-718E-4840-8BE4-477244FD8D79}" type="slidenum">
              <a:rPr lang="it-IT" smtClean="0">
                <a:solidFill>
                  <a:prstClr val="black">
                    <a:tint val="75000"/>
                  </a:prstClr>
                </a:solidFill>
              </a:rPr>
              <a:pPr defTabSz="739750"/>
              <a:t>‹N›</a:t>
            </a:fld>
            <a:endParaRPr lang="it-IT">
              <a:solidFill>
                <a:prstClr val="black">
                  <a:tint val="75000"/>
                </a:prstClr>
              </a:solidFill>
            </a:endParaRPr>
          </a:p>
        </p:txBody>
      </p:sp>
      <p:pic>
        <p:nvPicPr>
          <p:cNvPr id="7" name="Immagine 6">
            <a:extLst>
              <a:ext uri="{FF2B5EF4-FFF2-40B4-BE49-F238E27FC236}">
                <a16:creationId xmlns:a16="http://schemas.microsoft.com/office/drawing/2014/main" id="{D2EE2C1E-55AE-43A5-9FEE-1E6BB6015A25}"/>
              </a:ext>
            </a:extLst>
          </p:cNvPr>
          <p:cNvPicPr>
            <a:picLocks noChangeAspect="1"/>
          </p:cNvPicPr>
          <p:nvPr userDrawn="1"/>
        </p:nvPicPr>
        <p:blipFill>
          <a:blip r:embed="rId13"/>
          <a:stretch>
            <a:fillRect/>
          </a:stretch>
        </p:blipFill>
        <p:spPr>
          <a:xfrm>
            <a:off x="99174" y="92724"/>
            <a:ext cx="2413553" cy="517190"/>
          </a:xfrm>
          <a:prstGeom prst="rect">
            <a:avLst/>
          </a:prstGeom>
        </p:spPr>
      </p:pic>
      <p:pic>
        <p:nvPicPr>
          <p:cNvPr id="8" name="Immagine 7">
            <a:extLst>
              <a:ext uri="{FF2B5EF4-FFF2-40B4-BE49-F238E27FC236}">
                <a16:creationId xmlns:a16="http://schemas.microsoft.com/office/drawing/2014/main" id="{D25BFA0D-92DD-4D38-845F-7B1399F61EB1}"/>
              </a:ext>
            </a:extLst>
          </p:cNvPr>
          <p:cNvPicPr>
            <a:picLocks noChangeAspect="1"/>
          </p:cNvPicPr>
          <p:nvPr userDrawn="1"/>
        </p:nvPicPr>
        <p:blipFill>
          <a:blip r:embed="rId14"/>
          <a:stretch>
            <a:fillRect/>
          </a:stretch>
        </p:blipFill>
        <p:spPr>
          <a:xfrm>
            <a:off x="7535359" y="70540"/>
            <a:ext cx="1527180" cy="722438"/>
          </a:xfrm>
          <a:prstGeom prst="rect">
            <a:avLst/>
          </a:prstGeom>
        </p:spPr>
      </p:pic>
    </p:spTree>
    <p:extLst>
      <p:ext uri="{BB962C8B-B14F-4D97-AF65-F5344CB8AC3E}">
        <p14:creationId xmlns:p14="http://schemas.microsoft.com/office/powerpoint/2010/main" val="1305642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739750" rtl="0" eaLnBrk="1" latinLnBrk="0" hangingPunct="1">
        <a:lnSpc>
          <a:spcPct val="90000"/>
        </a:lnSpc>
        <a:spcBef>
          <a:spcPct val="0"/>
        </a:spcBef>
        <a:buNone/>
        <a:defRPr sz="2300" kern="1200">
          <a:solidFill>
            <a:schemeClr val="tx1"/>
          </a:solidFill>
          <a:latin typeface="+mj-lt"/>
          <a:ea typeface="+mj-ea"/>
          <a:cs typeface="+mj-cs"/>
        </a:defRPr>
      </a:lvl1pPr>
    </p:titleStyle>
    <p:bodyStyle>
      <a:lvl1pPr marL="0" indent="0" algn="l" defTabSz="739750" rtl="0" eaLnBrk="1" latinLnBrk="0" hangingPunct="1">
        <a:lnSpc>
          <a:spcPct val="90000"/>
        </a:lnSpc>
        <a:spcBef>
          <a:spcPts val="809"/>
        </a:spcBef>
        <a:buFontTx/>
        <a:buNone/>
        <a:defRPr sz="1900" kern="1200">
          <a:solidFill>
            <a:schemeClr val="tx1"/>
          </a:solidFill>
          <a:latin typeface="+mn-lt"/>
          <a:ea typeface="+mn-ea"/>
          <a:cs typeface="+mn-cs"/>
        </a:defRPr>
      </a:lvl1pPr>
      <a:lvl2pPr marL="554812" indent="-184937" algn="l" defTabSz="739750" rtl="0" eaLnBrk="1" latinLnBrk="0" hangingPunct="1">
        <a:lnSpc>
          <a:spcPct val="90000"/>
        </a:lnSpc>
        <a:spcBef>
          <a:spcPts val="405"/>
        </a:spcBef>
        <a:buFont typeface="Arial" panose="020B0604020202020204" pitchFamily="34" charset="0"/>
        <a:buChar char="•"/>
        <a:defRPr sz="1900" kern="1200">
          <a:solidFill>
            <a:schemeClr val="tx1"/>
          </a:solidFill>
          <a:latin typeface="+mn-lt"/>
          <a:ea typeface="+mn-ea"/>
          <a:cs typeface="+mn-cs"/>
        </a:defRPr>
      </a:lvl2pPr>
      <a:lvl3pPr marL="924687" indent="-184937" algn="l" defTabSz="739750" rtl="0" eaLnBrk="1" latinLnBrk="0" hangingPunct="1">
        <a:lnSpc>
          <a:spcPct val="90000"/>
        </a:lnSpc>
        <a:spcBef>
          <a:spcPts val="405"/>
        </a:spcBef>
        <a:buFont typeface="Arial" panose="020B0604020202020204" pitchFamily="34" charset="0"/>
        <a:buChar char="•"/>
        <a:defRPr sz="1600" kern="1200">
          <a:solidFill>
            <a:schemeClr val="tx1"/>
          </a:solidFill>
          <a:latin typeface="+mn-lt"/>
          <a:ea typeface="+mn-ea"/>
          <a:cs typeface="+mn-cs"/>
        </a:defRPr>
      </a:lvl3pPr>
      <a:lvl4pPr marL="1294562"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4pPr>
      <a:lvl5pPr marL="1664437"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5pPr>
      <a:lvl6pPr marL="203431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6pPr>
      <a:lvl7pPr marL="240418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7pPr>
      <a:lvl8pPr marL="2774061"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8pPr>
      <a:lvl9pPr marL="3143936" indent="-184937" algn="l" defTabSz="739750" rtl="0" eaLnBrk="1" latinLnBrk="0" hangingPunct="1">
        <a:lnSpc>
          <a:spcPct val="90000"/>
        </a:lnSpc>
        <a:spcBef>
          <a:spcPts val="405"/>
        </a:spcBef>
        <a:buFont typeface="Arial" panose="020B0604020202020204" pitchFamily="34" charset="0"/>
        <a:buChar char="•"/>
        <a:defRPr sz="1500" kern="1200">
          <a:solidFill>
            <a:schemeClr val="tx1"/>
          </a:solidFill>
          <a:latin typeface="+mn-lt"/>
          <a:ea typeface="+mn-ea"/>
          <a:cs typeface="+mn-cs"/>
        </a:defRPr>
      </a:lvl9pPr>
    </p:bodyStyle>
    <p:otherStyle>
      <a:defPPr>
        <a:defRPr lang="it-IT"/>
      </a:defPPr>
      <a:lvl1pPr marL="0" algn="l" defTabSz="739750" rtl="0" eaLnBrk="1" latinLnBrk="0" hangingPunct="1">
        <a:defRPr sz="1500" kern="1200">
          <a:solidFill>
            <a:schemeClr val="tx1"/>
          </a:solidFill>
          <a:latin typeface="+mn-lt"/>
          <a:ea typeface="+mn-ea"/>
          <a:cs typeface="+mn-cs"/>
        </a:defRPr>
      </a:lvl1pPr>
      <a:lvl2pPr marL="369875" algn="l" defTabSz="739750" rtl="0" eaLnBrk="1" latinLnBrk="0" hangingPunct="1">
        <a:defRPr sz="1500" kern="1200">
          <a:solidFill>
            <a:schemeClr val="tx1"/>
          </a:solidFill>
          <a:latin typeface="+mn-lt"/>
          <a:ea typeface="+mn-ea"/>
          <a:cs typeface="+mn-cs"/>
        </a:defRPr>
      </a:lvl2pPr>
      <a:lvl3pPr marL="739750" algn="l" defTabSz="739750" rtl="0" eaLnBrk="1" latinLnBrk="0" hangingPunct="1">
        <a:defRPr sz="1500" kern="1200">
          <a:solidFill>
            <a:schemeClr val="tx1"/>
          </a:solidFill>
          <a:latin typeface="+mn-lt"/>
          <a:ea typeface="+mn-ea"/>
          <a:cs typeface="+mn-cs"/>
        </a:defRPr>
      </a:lvl3pPr>
      <a:lvl4pPr marL="1109624" algn="l" defTabSz="739750" rtl="0" eaLnBrk="1" latinLnBrk="0" hangingPunct="1">
        <a:defRPr sz="1500" kern="1200">
          <a:solidFill>
            <a:schemeClr val="tx1"/>
          </a:solidFill>
          <a:latin typeface="+mn-lt"/>
          <a:ea typeface="+mn-ea"/>
          <a:cs typeface="+mn-cs"/>
        </a:defRPr>
      </a:lvl4pPr>
      <a:lvl5pPr marL="1479499" algn="l" defTabSz="739750" rtl="0" eaLnBrk="1" latinLnBrk="0" hangingPunct="1">
        <a:defRPr sz="1500" kern="1200">
          <a:solidFill>
            <a:schemeClr val="tx1"/>
          </a:solidFill>
          <a:latin typeface="+mn-lt"/>
          <a:ea typeface="+mn-ea"/>
          <a:cs typeface="+mn-cs"/>
        </a:defRPr>
      </a:lvl5pPr>
      <a:lvl6pPr marL="1849374" algn="l" defTabSz="739750" rtl="0" eaLnBrk="1" latinLnBrk="0" hangingPunct="1">
        <a:defRPr sz="1500" kern="1200">
          <a:solidFill>
            <a:schemeClr val="tx1"/>
          </a:solidFill>
          <a:latin typeface="+mn-lt"/>
          <a:ea typeface="+mn-ea"/>
          <a:cs typeface="+mn-cs"/>
        </a:defRPr>
      </a:lvl6pPr>
      <a:lvl7pPr marL="2219249" algn="l" defTabSz="739750" rtl="0" eaLnBrk="1" latinLnBrk="0" hangingPunct="1">
        <a:defRPr sz="1500" kern="1200">
          <a:solidFill>
            <a:schemeClr val="tx1"/>
          </a:solidFill>
          <a:latin typeface="+mn-lt"/>
          <a:ea typeface="+mn-ea"/>
          <a:cs typeface="+mn-cs"/>
        </a:defRPr>
      </a:lvl7pPr>
      <a:lvl8pPr marL="2589124" algn="l" defTabSz="739750" rtl="0" eaLnBrk="1" latinLnBrk="0" hangingPunct="1">
        <a:defRPr sz="1500" kern="1200">
          <a:solidFill>
            <a:schemeClr val="tx1"/>
          </a:solidFill>
          <a:latin typeface="+mn-lt"/>
          <a:ea typeface="+mn-ea"/>
          <a:cs typeface="+mn-cs"/>
        </a:defRPr>
      </a:lvl8pPr>
      <a:lvl9pPr marL="2958998" algn="l" defTabSz="73975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Titolo 1">
            <a:extLst>
              <a:ext uri="{FF2B5EF4-FFF2-40B4-BE49-F238E27FC236}">
                <a16:creationId xmlns:a16="http://schemas.microsoft.com/office/drawing/2014/main" id="{837EAE33-11D3-422E-AE6A-64512B42ACBC}"/>
              </a:ext>
            </a:extLst>
          </p:cNvPr>
          <p:cNvSpPr>
            <a:spLocks noGrp="1"/>
          </p:cNvSpPr>
          <p:nvPr>
            <p:ph type="ctrTitle"/>
          </p:nvPr>
        </p:nvSpPr>
        <p:spPr>
          <a:xfrm>
            <a:off x="1043608" y="555526"/>
            <a:ext cx="6885383" cy="1368152"/>
          </a:xfrm>
        </p:spPr>
        <p:txBody>
          <a:bodyPr/>
          <a:lstStyle/>
          <a:p>
            <a:r>
              <a:rPr lang="it-IT" sz="2000" b="1" dirty="0">
                <a:effectLst>
                  <a:outerShdw blurRad="38100" dist="38100" dir="2700000" algn="tl">
                    <a:srgbClr val="000000">
                      <a:alpha val="43137"/>
                    </a:srgbClr>
                  </a:outerShdw>
                </a:effectLst>
              </a:rPr>
              <a:t>GLI ADEGUATI ASSETTI ORGANIZZATIVI, AMMINISTRATIVI E CONTABILI</a:t>
            </a:r>
            <a:br>
              <a:rPr lang="it-IT" sz="2000" b="1" dirty="0">
                <a:effectLst>
                  <a:outerShdw blurRad="38100" dist="38100" dir="2700000" algn="tl">
                    <a:srgbClr val="000000">
                      <a:alpha val="43137"/>
                    </a:srgbClr>
                  </a:outerShdw>
                </a:effectLst>
              </a:rPr>
            </a:br>
            <a:r>
              <a:rPr lang="it-IT" sz="1800" b="1" dirty="0"/>
              <a:t>Quadro normativo</a:t>
            </a:r>
            <a:br>
              <a:rPr lang="it-IT" sz="1800" dirty="0"/>
            </a:br>
            <a:endParaRPr lang="it-IT" sz="1800" dirty="0"/>
          </a:p>
        </p:txBody>
      </p:sp>
      <p:sp>
        <p:nvSpPr>
          <p:cNvPr id="3" name="Sottotitolo 2">
            <a:extLst>
              <a:ext uri="{FF2B5EF4-FFF2-40B4-BE49-F238E27FC236}">
                <a16:creationId xmlns:a16="http://schemas.microsoft.com/office/drawing/2014/main" id="{3BB550B8-A807-4E6A-B112-82168DE492CA}"/>
              </a:ext>
            </a:extLst>
          </p:cNvPr>
          <p:cNvSpPr>
            <a:spLocks noGrp="1"/>
          </p:cNvSpPr>
          <p:nvPr>
            <p:ph type="subTitle" idx="1"/>
          </p:nvPr>
        </p:nvSpPr>
        <p:spPr>
          <a:xfrm>
            <a:off x="683568" y="1779662"/>
            <a:ext cx="7776863" cy="2880320"/>
          </a:xfrm>
        </p:spPr>
        <p:txBody>
          <a:bodyPr>
            <a:normAutofit fontScale="40000" lnSpcReduction="20000"/>
          </a:bodyPr>
          <a:lstStyle/>
          <a:p>
            <a:pPr algn="just">
              <a:lnSpc>
                <a:spcPct val="170000"/>
              </a:lnSpc>
            </a:pPr>
            <a:r>
              <a:rPr lang="it-IT" sz="3400" dirty="0">
                <a:latin typeface="+mj-lt"/>
              </a:rPr>
              <a:t>Il Codice della Crisi di Impresa e dell'insolvenza nella sua originaria versione era contenuto nel </a:t>
            </a:r>
            <a:r>
              <a:rPr lang="it-IT" sz="3400" b="1" dirty="0" err="1">
                <a:effectLst>
                  <a:outerShdw blurRad="38100" dist="38100" dir="2700000" algn="tl">
                    <a:srgbClr val="000000">
                      <a:alpha val="43137"/>
                    </a:srgbClr>
                  </a:outerShdw>
                </a:effectLst>
                <a:latin typeface="+mj-lt"/>
              </a:rPr>
              <a:t>Dlgs</a:t>
            </a:r>
            <a:r>
              <a:rPr lang="it-IT" sz="3400" b="1" dirty="0">
                <a:effectLst>
                  <a:outerShdw blurRad="38100" dist="38100" dir="2700000" algn="tl">
                    <a:srgbClr val="000000">
                      <a:alpha val="43137"/>
                    </a:srgbClr>
                  </a:outerShdw>
                </a:effectLst>
                <a:latin typeface="+mj-lt"/>
              </a:rPr>
              <a:t> 14/2019</a:t>
            </a:r>
            <a:r>
              <a:rPr lang="it-IT" sz="3400" dirty="0">
                <a:latin typeface="+mj-lt"/>
              </a:rPr>
              <a:t>  ed aveva individuato un sistema di </a:t>
            </a:r>
            <a:r>
              <a:rPr lang="it-IT" sz="3400" b="1" dirty="0">
                <a:effectLst>
                  <a:outerShdw blurRad="38100" dist="38100" dir="2700000" algn="tl">
                    <a:srgbClr val="000000">
                      <a:alpha val="43137"/>
                    </a:srgbClr>
                  </a:outerShdw>
                </a:effectLst>
                <a:latin typeface="+mj-lt"/>
              </a:rPr>
              <a:t>allerta interna ed esterna </a:t>
            </a:r>
            <a:r>
              <a:rPr lang="it-IT" sz="3400" dirty="0">
                <a:latin typeface="+mj-lt"/>
              </a:rPr>
              <a:t>all'impresa con la finalità di stimolare l'emersione anticipata della crisi.</a:t>
            </a:r>
          </a:p>
          <a:p>
            <a:pPr algn="just">
              <a:lnSpc>
                <a:spcPct val="170000"/>
              </a:lnSpc>
            </a:pPr>
            <a:r>
              <a:rPr lang="it-IT" sz="3400" dirty="0" err="1">
                <a:latin typeface="+mj-lt"/>
              </a:rPr>
              <a:t>Dlgs</a:t>
            </a:r>
            <a:r>
              <a:rPr lang="it-IT" sz="3400" dirty="0">
                <a:latin typeface="+mj-lt"/>
              </a:rPr>
              <a:t> 14/2019 →data di entrata in vigore prevista: </a:t>
            </a:r>
            <a:r>
              <a:rPr lang="it-IT" sz="3400" b="1" dirty="0">
                <a:effectLst>
                  <a:outerShdw blurRad="38100" dist="38100" dir="2700000" algn="tl">
                    <a:srgbClr val="000000">
                      <a:alpha val="43137"/>
                    </a:srgbClr>
                  </a:outerShdw>
                </a:effectLst>
                <a:latin typeface="+mj-lt"/>
              </a:rPr>
              <a:t>15/08/2020</a:t>
            </a:r>
            <a:r>
              <a:rPr lang="it-IT" sz="3400" dirty="0">
                <a:latin typeface="+mj-lt"/>
              </a:rPr>
              <a:t> (18 mesi dalla pubblicazione in G.U.) </a:t>
            </a:r>
          </a:p>
          <a:p>
            <a:pPr algn="just">
              <a:lnSpc>
                <a:spcPct val="170000"/>
              </a:lnSpc>
            </a:pPr>
            <a:r>
              <a:rPr lang="it-IT" sz="3400" dirty="0">
                <a:latin typeface="+mj-lt"/>
              </a:rPr>
              <a:t>emergenza sanitaria </a:t>
            </a:r>
            <a:r>
              <a:rPr lang="it-IT" sz="3400" dirty="0" err="1">
                <a:latin typeface="+mj-lt"/>
              </a:rPr>
              <a:t>Covid</a:t>
            </a:r>
            <a:r>
              <a:rPr lang="it-IT" sz="3400" dirty="0">
                <a:latin typeface="+mj-lt"/>
              </a:rPr>
              <a:t> 19 → DL 23/2020 ( Decreto liquidità) → differimento entrata in vigore del Codice della crisi d'impresa al </a:t>
            </a:r>
            <a:r>
              <a:rPr lang="it-IT" sz="3400" b="1" dirty="0">
                <a:effectLst>
                  <a:outerShdw blurRad="38100" dist="38100" dir="2700000" algn="tl">
                    <a:srgbClr val="000000">
                      <a:alpha val="43137"/>
                    </a:srgbClr>
                  </a:outerShdw>
                </a:effectLst>
                <a:latin typeface="+mj-lt"/>
              </a:rPr>
              <a:t>01/09/2021</a:t>
            </a:r>
          </a:p>
          <a:p>
            <a:pPr algn="just">
              <a:lnSpc>
                <a:spcPct val="170000"/>
              </a:lnSpc>
            </a:pPr>
            <a:r>
              <a:rPr lang="it-IT" sz="3400" dirty="0">
                <a:latin typeface="+mj-lt"/>
              </a:rPr>
              <a:t>DL 118/2021 → differimento  entrata in vigore del Codice della crisi d'impresa al </a:t>
            </a:r>
            <a:r>
              <a:rPr lang="it-IT" sz="3400" b="1" dirty="0">
                <a:effectLst>
                  <a:outerShdw blurRad="38100" dist="38100" dir="2700000" algn="tl">
                    <a:srgbClr val="000000">
                      <a:alpha val="43137"/>
                    </a:srgbClr>
                  </a:outerShdw>
                </a:effectLst>
                <a:latin typeface="+mj-lt"/>
              </a:rPr>
              <a:t>16/05/2022</a:t>
            </a:r>
          </a:p>
          <a:p>
            <a:endParaRPr lang="it-IT" dirty="0"/>
          </a:p>
        </p:txBody>
      </p:sp>
    </p:spTree>
    <p:extLst>
      <p:ext uri="{BB962C8B-B14F-4D97-AF65-F5344CB8AC3E}">
        <p14:creationId xmlns:p14="http://schemas.microsoft.com/office/powerpoint/2010/main" val="26753037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5455169A-16DF-4CA6-B4BB-9F083F6E3172}"/>
              </a:ext>
            </a:extLst>
          </p:cNvPr>
          <p:cNvSpPr txBox="1"/>
          <p:nvPr/>
        </p:nvSpPr>
        <p:spPr>
          <a:xfrm>
            <a:off x="755576" y="1203598"/>
            <a:ext cx="7560840" cy="3816429"/>
          </a:xfrm>
          <a:prstGeom prst="rect">
            <a:avLst/>
          </a:prstGeom>
          <a:noFill/>
        </p:spPr>
        <p:txBody>
          <a:bodyPr wrap="square" rtlCol="0">
            <a:spAutoFit/>
          </a:bodyPr>
          <a:lstStyle/>
          <a:p>
            <a:r>
              <a:rPr lang="it-IT" sz="1600" b="1" dirty="0"/>
              <a:t>ART. 375 CCII ( TITOLO X - DISPOSIZIONI PER L’ATTUAZIONE DEL CODICE DELLA CRISI E DELL’INSOLVENZA, NORME DI COORDINAMENTO E DISCIPLINA TRANSITORIA- PARTE II MODIFICHE AL CODICE CIVILE) – ASSETTI ORGANIZZATIVI DELL'IMPRESA</a:t>
            </a:r>
          </a:p>
          <a:p>
            <a:endParaRPr lang="it-IT" sz="1600" dirty="0"/>
          </a:p>
          <a:p>
            <a:pPr algn="just"/>
            <a:r>
              <a:rPr lang="it-IT" sz="1600" dirty="0"/>
              <a:t>1. La rubrica dell'articolo 2086 del codice civile è sostituita dalla seguente: «</a:t>
            </a:r>
            <a:r>
              <a:rPr lang="it-IT" sz="1600" b="1" dirty="0">
                <a:effectLst>
                  <a:outerShdw blurRad="38100" dist="38100" dir="2700000" algn="tl">
                    <a:srgbClr val="000000">
                      <a:alpha val="43137"/>
                    </a:srgbClr>
                  </a:outerShdw>
                </a:effectLst>
              </a:rPr>
              <a:t>Gestione dell'impresa».</a:t>
            </a:r>
          </a:p>
          <a:p>
            <a:pPr algn="just"/>
            <a:r>
              <a:rPr lang="it-IT" sz="1600" dirty="0"/>
              <a:t>2. All'articolo 2086 del codice civile, dopo il primo comma è aggiunto il seguente:</a:t>
            </a:r>
          </a:p>
          <a:p>
            <a:pPr algn="just"/>
            <a:endParaRPr lang="it-IT" sz="1600" dirty="0"/>
          </a:p>
          <a:p>
            <a:pPr algn="just"/>
            <a:r>
              <a:rPr lang="it-IT" sz="1600" dirty="0"/>
              <a:t>«</a:t>
            </a:r>
            <a:r>
              <a:rPr lang="it-IT" sz="1600" i="1" dirty="0"/>
              <a:t>L'imprenditore, che operi in forma societaria o collettiva, ha il dovere di istituire un assetto organizzativo, amministrativo e contabile adeguato alla natura e alle dimensioni dell'impresa</a:t>
            </a:r>
            <a:r>
              <a:rPr lang="it-IT" sz="1600" b="1" i="1" dirty="0">
                <a:effectLst>
                  <a:outerShdw blurRad="38100" dist="38100" dir="2700000" algn="tl">
                    <a:srgbClr val="000000">
                      <a:alpha val="43137"/>
                    </a:srgbClr>
                  </a:outerShdw>
                </a:effectLst>
              </a:rPr>
              <a:t>, anche </a:t>
            </a:r>
            <a:r>
              <a:rPr lang="it-IT" sz="1600" i="1" dirty="0"/>
              <a:t>in funzione della rilevazione tempestiva della crisi dell'impresa e della perdita della continuità aziendale, nonché di attivarsi senza indugio per l'adozione e l'attuazione di uno degli strumenti previsti dall'ordinamento per il superamento della crisi e il recupero della continuità aziendale».</a:t>
            </a:r>
          </a:p>
          <a:p>
            <a:endParaRPr lang="it-IT" dirty="0"/>
          </a:p>
        </p:txBody>
      </p:sp>
    </p:spTree>
    <p:extLst>
      <p:ext uri="{BB962C8B-B14F-4D97-AF65-F5344CB8AC3E}">
        <p14:creationId xmlns:p14="http://schemas.microsoft.com/office/powerpoint/2010/main" val="40903532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FDA0BF4-8B4C-47C3-B924-FDE0618E903C}"/>
              </a:ext>
            </a:extLst>
          </p:cNvPr>
          <p:cNvSpPr txBox="1"/>
          <p:nvPr/>
        </p:nvSpPr>
        <p:spPr>
          <a:xfrm>
            <a:off x="683568" y="1347614"/>
            <a:ext cx="7848872" cy="3046988"/>
          </a:xfrm>
          <a:prstGeom prst="rect">
            <a:avLst/>
          </a:prstGeom>
          <a:noFill/>
        </p:spPr>
        <p:txBody>
          <a:bodyPr wrap="square" rtlCol="0">
            <a:spAutoFit/>
          </a:bodyPr>
          <a:lstStyle/>
          <a:p>
            <a:pPr algn="ctr"/>
            <a:r>
              <a:rPr lang="it-IT" sz="1600" b="1" i="1" dirty="0"/>
              <a:t>ART. 2086 GESTIONE DELL'IMPRESA</a:t>
            </a:r>
          </a:p>
          <a:p>
            <a:pPr algn="ctr"/>
            <a:endParaRPr lang="it-IT" sz="1600" b="1" i="1" dirty="0"/>
          </a:p>
          <a:p>
            <a:pPr algn="just"/>
            <a:r>
              <a:rPr lang="it-IT" sz="1600" i="1" dirty="0"/>
              <a:t>COMMA 1</a:t>
            </a:r>
          </a:p>
          <a:p>
            <a:pPr algn="just"/>
            <a:r>
              <a:rPr lang="it-IT" sz="1600" i="1" dirty="0"/>
              <a:t>L'imprenditore è il capo dell'impresa e da lui dipendono gerarchicamente i suoi collaboratori.</a:t>
            </a:r>
          </a:p>
          <a:p>
            <a:pPr algn="just"/>
            <a:endParaRPr lang="it-IT" sz="1600" i="1" dirty="0"/>
          </a:p>
          <a:p>
            <a:pPr algn="just"/>
            <a:r>
              <a:rPr lang="it-IT" sz="1600" i="1" dirty="0"/>
              <a:t>COMMA 2</a:t>
            </a:r>
          </a:p>
          <a:p>
            <a:pPr algn="just"/>
            <a:r>
              <a:rPr lang="it-IT" sz="1600" i="1" dirty="0"/>
              <a:t>L'imprenditore, che operi in forma societaria o collettiva, ha il dovere di istituire un assetto organizzativo, amministrativo e contabile adeguato alla natura e alle dimensioni dell'impresa, anche in funzione della rilevazione tempestiva della crisi dell'impresa e della perdita della continuità aziendale, nonché di attivarsi senza indugio per l'adozione e l'attuazione di uno degli strumenti previsti dall'ordinamento per il superamento della crisi e il recupero della continuità aziendale.</a:t>
            </a:r>
          </a:p>
        </p:txBody>
      </p:sp>
    </p:spTree>
    <p:extLst>
      <p:ext uri="{BB962C8B-B14F-4D97-AF65-F5344CB8AC3E}">
        <p14:creationId xmlns:p14="http://schemas.microsoft.com/office/powerpoint/2010/main" val="37864884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3097BA3B-9E5B-4B66-ADDD-A9E972C5D439}"/>
              </a:ext>
            </a:extLst>
          </p:cNvPr>
          <p:cNvSpPr txBox="1"/>
          <p:nvPr/>
        </p:nvSpPr>
        <p:spPr>
          <a:xfrm>
            <a:off x="827584" y="1347614"/>
            <a:ext cx="7560840" cy="2431435"/>
          </a:xfrm>
          <a:prstGeom prst="rect">
            <a:avLst/>
          </a:prstGeom>
          <a:noFill/>
        </p:spPr>
        <p:txBody>
          <a:bodyPr wrap="square" rtlCol="0">
            <a:spAutoFit/>
          </a:bodyPr>
          <a:lstStyle/>
          <a:p>
            <a:pPr algn="just"/>
            <a:endParaRPr lang="it-IT" sz="1600" dirty="0"/>
          </a:p>
          <a:p>
            <a:pPr algn="just"/>
            <a:endParaRPr lang="it-IT" sz="1600" dirty="0"/>
          </a:p>
          <a:p>
            <a:pPr algn="just">
              <a:lnSpc>
                <a:spcPct val="150000"/>
              </a:lnSpc>
            </a:pPr>
            <a:r>
              <a:rPr lang="it-IT" sz="1600" dirty="0"/>
              <a:t>L’inciso “</a:t>
            </a:r>
            <a:r>
              <a:rPr lang="it-IT" sz="1600" b="1" i="1" dirty="0"/>
              <a:t>anche in funzione</a:t>
            </a:r>
            <a:r>
              <a:rPr lang="it-IT" sz="1600" dirty="0"/>
              <a:t>” sta a dimostrare che l’istituzione dell’assetto organizzativo,</a:t>
            </a:r>
          </a:p>
          <a:p>
            <a:pPr algn="just">
              <a:lnSpc>
                <a:spcPct val="150000"/>
              </a:lnSpc>
            </a:pPr>
            <a:r>
              <a:rPr lang="it-IT" sz="1600" dirty="0"/>
              <a:t>amministrativo e contabile dell’impresa societaria o collettiva non è finalizzato solo a fare fronte alle eventuali situazioni di crisi ma soprattutto è coessenziale al </a:t>
            </a:r>
            <a:r>
              <a:rPr lang="it-IT" sz="1600" b="1" dirty="0">
                <a:effectLst>
                  <a:outerShdw blurRad="38100" dist="38100" dir="2700000" algn="tl">
                    <a:srgbClr val="000000">
                      <a:alpha val="43137"/>
                    </a:srgbClr>
                  </a:outerShdw>
                </a:effectLst>
              </a:rPr>
              <a:t>buon funzionamento dell’attività sociale</a:t>
            </a:r>
            <a:r>
              <a:rPr lang="it-IT" sz="1600" dirty="0"/>
              <a:t>, anche al fine di conseguire, nel rispetto di tutte le regole applicabili, il risultato da raggiungere.</a:t>
            </a:r>
          </a:p>
        </p:txBody>
      </p:sp>
    </p:spTree>
    <p:extLst>
      <p:ext uri="{BB962C8B-B14F-4D97-AF65-F5344CB8AC3E}">
        <p14:creationId xmlns:p14="http://schemas.microsoft.com/office/powerpoint/2010/main" val="1559008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672CF591-4F06-4F4A-8576-843D7CF9429E}"/>
              </a:ext>
            </a:extLst>
          </p:cNvPr>
          <p:cNvSpPr txBox="1"/>
          <p:nvPr/>
        </p:nvSpPr>
        <p:spPr>
          <a:xfrm>
            <a:off x="755576" y="1419622"/>
            <a:ext cx="7560840" cy="3293209"/>
          </a:xfrm>
          <a:prstGeom prst="rect">
            <a:avLst/>
          </a:prstGeom>
          <a:noFill/>
        </p:spPr>
        <p:txBody>
          <a:bodyPr wrap="square" rtlCol="0">
            <a:spAutoFit/>
          </a:bodyPr>
          <a:lstStyle/>
          <a:p>
            <a:pPr algn="ctr"/>
            <a:r>
              <a:rPr lang="it-IT" sz="1600" dirty="0"/>
              <a:t> </a:t>
            </a:r>
            <a:r>
              <a:rPr lang="it-IT" sz="1600" b="1" dirty="0">
                <a:effectLst>
                  <a:outerShdw blurRad="38100" dist="38100" dir="2700000" algn="tl">
                    <a:srgbClr val="000000">
                      <a:alpha val="43137"/>
                    </a:srgbClr>
                  </a:outerShdw>
                </a:effectLst>
              </a:rPr>
              <a:t>DOVERE DI SANA GESTIONE AZIENDALE</a:t>
            </a:r>
          </a:p>
          <a:p>
            <a:pPr algn="just"/>
            <a:endParaRPr lang="it-IT" sz="1600" dirty="0"/>
          </a:p>
          <a:p>
            <a:pPr algn="just"/>
            <a:r>
              <a:rPr lang="it-IT" sz="1600" dirty="0"/>
              <a:t>La locuzione </a:t>
            </a:r>
            <a:r>
              <a:rPr lang="it-IT" sz="1600" b="1" i="1" dirty="0"/>
              <a:t>ASSETTO</a:t>
            </a:r>
            <a:r>
              <a:rPr lang="it-IT" sz="1600" dirty="0"/>
              <a:t>  </a:t>
            </a:r>
            <a:r>
              <a:rPr lang="it-IT" sz="1600" dirty="0" err="1"/>
              <a:t>anzicchè</a:t>
            </a:r>
            <a:r>
              <a:rPr lang="it-IT" sz="1600" dirty="0"/>
              <a:t> ad esempio </a:t>
            </a:r>
            <a:r>
              <a:rPr lang="it-IT" sz="1600" b="1" i="1" dirty="0"/>
              <a:t>MISURA</a:t>
            </a:r>
            <a:r>
              <a:rPr lang="it-IT" sz="1600" dirty="0"/>
              <a:t>, è indicativa del fatto che l'intervento posto in essere dall'imprenditore dovrà essere </a:t>
            </a:r>
            <a:r>
              <a:rPr lang="it-IT" sz="1600" b="1" dirty="0">
                <a:effectLst>
                  <a:outerShdw blurRad="38100" dist="38100" dir="2700000" algn="tl">
                    <a:srgbClr val="000000">
                      <a:alpha val="43137"/>
                    </a:srgbClr>
                  </a:outerShdw>
                </a:effectLst>
              </a:rPr>
              <a:t>non ADOTTATO AL BISOGNO </a:t>
            </a:r>
            <a:r>
              <a:rPr lang="it-IT" sz="1600" dirty="0"/>
              <a:t>ma </a:t>
            </a:r>
            <a:r>
              <a:rPr lang="it-IT" sz="1600" b="1" dirty="0">
                <a:effectLst>
                  <a:outerShdw blurRad="38100" dist="38100" dir="2700000" algn="tl">
                    <a:srgbClr val="000000">
                      <a:alpha val="43137"/>
                    </a:srgbClr>
                  </a:outerShdw>
                </a:effectLst>
              </a:rPr>
              <a:t>STRUTTURATO.</a:t>
            </a:r>
          </a:p>
          <a:p>
            <a:pPr algn="just"/>
            <a:endParaRPr lang="it-IT" sz="1600" b="1" dirty="0">
              <a:effectLst>
                <a:outerShdw blurRad="38100" dist="38100" dir="2700000" algn="tl">
                  <a:srgbClr val="000000">
                    <a:alpha val="43137"/>
                  </a:srgbClr>
                </a:outerShdw>
              </a:effectLst>
            </a:endParaRPr>
          </a:p>
          <a:p>
            <a:pPr algn="just"/>
            <a:r>
              <a:rPr lang="it-IT" sz="1600" dirty="0"/>
              <a:t>il COMMA 2 fa riferimento ALL'IMPRENDITORE che operi IN FORMA SOCIETARIA o COLLETTIVA</a:t>
            </a:r>
          </a:p>
          <a:p>
            <a:pPr algn="just"/>
            <a:r>
              <a:rPr lang="it-IT" sz="1600" dirty="0"/>
              <a:t>Variazione della rubrica dell'art. 2086 da</a:t>
            </a:r>
          </a:p>
          <a:p>
            <a:pPr algn="just"/>
            <a:r>
              <a:rPr lang="it-IT" sz="1600" b="1" i="1" dirty="0"/>
              <a:t>DIREZIONE E GERARCHIA DELL'IMPRESA </a:t>
            </a:r>
            <a:r>
              <a:rPr lang="it-IT" sz="1600" dirty="0"/>
              <a:t>→ </a:t>
            </a:r>
            <a:r>
              <a:rPr lang="it-IT" sz="1600" b="1" i="1" dirty="0"/>
              <a:t>GESTIONE DELL'IMPRESA </a:t>
            </a:r>
          </a:p>
          <a:p>
            <a:pPr algn="just"/>
            <a:r>
              <a:rPr lang="it-IT" sz="1600" dirty="0"/>
              <a:t>questa scelta lascia già intuire come la scelta del legislatore di sottesa a favorire </a:t>
            </a:r>
            <a:r>
              <a:rPr lang="it-IT" sz="1600" b="1" u="sng" dirty="0">
                <a:effectLst>
                  <a:outerShdw blurRad="38100" dist="38100" dir="2700000" algn="tl">
                    <a:srgbClr val="000000">
                      <a:alpha val="43137"/>
                    </a:srgbClr>
                  </a:outerShdw>
                </a:effectLst>
              </a:rPr>
              <a:t>un vero e proprio CAMBIAMENTO CULTURALE nella gestione dell'impresa, sul MODO DI FARE IMPRESA</a:t>
            </a:r>
            <a:r>
              <a:rPr lang="it-IT" sz="1600" dirty="0"/>
              <a:t>.</a:t>
            </a:r>
          </a:p>
        </p:txBody>
      </p:sp>
    </p:spTree>
    <p:extLst>
      <p:ext uri="{BB962C8B-B14F-4D97-AF65-F5344CB8AC3E}">
        <p14:creationId xmlns:p14="http://schemas.microsoft.com/office/powerpoint/2010/main" val="1092891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31457AEB-4E62-4A88-AC70-174464047F95}"/>
              </a:ext>
            </a:extLst>
          </p:cNvPr>
          <p:cNvSpPr txBox="1"/>
          <p:nvPr/>
        </p:nvSpPr>
        <p:spPr>
          <a:xfrm>
            <a:off x="683568" y="1131590"/>
            <a:ext cx="7632848" cy="2800767"/>
          </a:xfrm>
          <a:prstGeom prst="rect">
            <a:avLst/>
          </a:prstGeom>
          <a:noFill/>
        </p:spPr>
        <p:txBody>
          <a:bodyPr wrap="square" rtlCol="0">
            <a:spAutoFit/>
          </a:bodyPr>
          <a:lstStyle/>
          <a:p>
            <a:pPr algn="just"/>
            <a:r>
              <a:rPr lang="it-IT" sz="1600" b="1" i="1" dirty="0"/>
              <a:t>RATIO</a:t>
            </a:r>
            <a:r>
              <a:rPr lang="it-IT" sz="1600" dirty="0"/>
              <a:t>: L’attuazione di tali misure dovrebbe contribuire, a sostenere il cambiamento culturale  volto a rendere </a:t>
            </a:r>
            <a:r>
              <a:rPr lang="it-IT" sz="1600" b="1" dirty="0">
                <a:effectLst>
                  <a:outerShdw blurRad="38100" dist="38100" dir="2700000" algn="tl">
                    <a:srgbClr val="000000">
                      <a:alpha val="43137"/>
                    </a:srgbClr>
                  </a:outerShdw>
                </a:effectLst>
              </a:rPr>
              <a:t>la crisi un momento fisiologico della vita dell’impresa</a:t>
            </a:r>
            <a:r>
              <a:rPr lang="it-IT" sz="1600" dirty="0"/>
              <a:t>, un rischio da presidiare e da integrare, al pari degli altri, nel più ampio sistema di controllo e  gestione dei rischi, vero perno della gestione e delle strategie dell’impresa.</a:t>
            </a:r>
          </a:p>
          <a:p>
            <a:pPr algn="just"/>
            <a:r>
              <a:rPr lang="it-IT" sz="1600" dirty="0"/>
              <a:t>In altri termini l'intento del legislatore è quello di promuovere una </a:t>
            </a:r>
            <a:r>
              <a:rPr lang="it-IT" sz="1600" b="1" dirty="0">
                <a:effectLst>
                  <a:outerShdw blurRad="38100" dist="38100" dir="2700000" algn="tl">
                    <a:srgbClr val="000000">
                      <a:alpha val="43137"/>
                    </a:srgbClr>
                  </a:outerShdw>
                </a:effectLst>
              </a:rPr>
              <a:t>CULTURA IMPRENDITORIALE più MATURA</a:t>
            </a:r>
            <a:r>
              <a:rPr lang="it-IT" sz="1600" dirty="0"/>
              <a:t> per raggiungere l'obiettivo ambizioso di creare un TESSUTO ECONOMICO IMPRENDITORIALE che NON VIVA ALLA GIORNATA sperando nella BUONA SORTE ma sia in grado di </a:t>
            </a:r>
            <a:r>
              <a:rPr lang="it-IT" sz="1600" b="1" dirty="0">
                <a:effectLst>
                  <a:outerShdw blurRad="38100" dist="38100" dir="2700000" algn="tl">
                    <a:srgbClr val="000000">
                      <a:alpha val="43137"/>
                    </a:srgbClr>
                  </a:outerShdw>
                </a:effectLst>
              </a:rPr>
              <a:t>PIANIFICARE e PROGRAMMARE i rischi </a:t>
            </a:r>
            <a:r>
              <a:rPr lang="it-IT" sz="1600" dirty="0"/>
              <a:t>che possono presentarsi nell'esercizio dell'impresa al fine di eliminare le FRAGILITA'  del nostro sistema economico.</a:t>
            </a:r>
          </a:p>
          <a:p>
            <a:pPr algn="just"/>
            <a:r>
              <a:rPr lang="it-IT" sz="1600" dirty="0"/>
              <a:t>Sugli amministratori grava prima il </a:t>
            </a:r>
            <a:r>
              <a:rPr lang="it-IT" sz="1600" b="1" dirty="0"/>
              <a:t>DOVERE DI PREVENIRE </a:t>
            </a:r>
            <a:r>
              <a:rPr lang="it-IT" sz="1600" dirty="0"/>
              <a:t>poi il dovere di </a:t>
            </a:r>
            <a:r>
              <a:rPr lang="it-IT" sz="1600" b="1" dirty="0">
                <a:effectLst>
                  <a:outerShdw blurRad="38100" dist="38100" dir="2700000" algn="tl">
                    <a:srgbClr val="000000">
                      <a:alpha val="43137"/>
                    </a:srgbClr>
                  </a:outerShdw>
                </a:effectLst>
              </a:rPr>
              <a:t>REAGIRE</a:t>
            </a:r>
          </a:p>
        </p:txBody>
      </p:sp>
    </p:spTree>
    <p:extLst>
      <p:ext uri="{BB962C8B-B14F-4D97-AF65-F5344CB8AC3E}">
        <p14:creationId xmlns:p14="http://schemas.microsoft.com/office/powerpoint/2010/main" val="16869984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31C5D26-34B2-4CCA-B742-589DE9303943}"/>
              </a:ext>
            </a:extLst>
          </p:cNvPr>
          <p:cNvSpPr txBox="1"/>
          <p:nvPr/>
        </p:nvSpPr>
        <p:spPr>
          <a:xfrm>
            <a:off x="683568" y="1203598"/>
            <a:ext cx="7848872" cy="3816429"/>
          </a:xfrm>
          <a:prstGeom prst="rect">
            <a:avLst/>
          </a:prstGeom>
          <a:noFill/>
        </p:spPr>
        <p:txBody>
          <a:bodyPr wrap="square" rtlCol="0">
            <a:spAutoFit/>
          </a:bodyPr>
          <a:lstStyle/>
          <a:p>
            <a:pPr algn="just"/>
            <a:r>
              <a:rPr lang="it-IT" sz="1600" dirty="0"/>
              <a:t>L'adozione di adeguati assetti organizzativi, amministrativi e contabili CONSENTE </a:t>
            </a:r>
          </a:p>
          <a:p>
            <a:pPr algn="just"/>
            <a:endParaRPr lang="it-IT" sz="1600" dirty="0"/>
          </a:p>
          <a:p>
            <a:pPr algn="just"/>
            <a:r>
              <a:rPr lang="it-IT" sz="1600" dirty="0"/>
              <a:t>→ di </a:t>
            </a:r>
            <a:r>
              <a:rPr lang="it-IT" sz="1600" b="1" dirty="0">
                <a:effectLst>
                  <a:outerShdw blurRad="38100" dist="38100" dir="2700000" algn="tl">
                    <a:srgbClr val="000000">
                      <a:alpha val="43137"/>
                    </a:srgbClr>
                  </a:outerShdw>
                </a:effectLst>
              </a:rPr>
              <a:t>METTERE IN SICUREZZA </a:t>
            </a:r>
            <a:r>
              <a:rPr lang="it-IT" sz="1600" dirty="0"/>
              <a:t>l'azienda consentendole di individuare </a:t>
            </a:r>
            <a:r>
              <a:rPr lang="it-IT" sz="1600" b="1" dirty="0">
                <a:effectLst>
                  <a:outerShdw blurRad="38100" dist="38100" dir="2700000" algn="tl">
                    <a:srgbClr val="000000">
                      <a:alpha val="43137"/>
                    </a:srgbClr>
                  </a:outerShdw>
                </a:effectLst>
              </a:rPr>
              <a:t>EVENTUALI SEGNALI DI ALLARME TEMPESTIVAMENTE</a:t>
            </a:r>
            <a:r>
              <a:rPr lang="it-IT" sz="1600" dirty="0"/>
              <a:t> nonché IL </a:t>
            </a:r>
            <a:r>
              <a:rPr lang="it-IT" sz="1600" b="1" dirty="0">
                <a:effectLst>
                  <a:outerShdw blurRad="38100" dist="38100" dir="2700000" algn="tl">
                    <a:srgbClr val="000000">
                      <a:alpha val="43137"/>
                    </a:srgbClr>
                  </a:outerShdw>
                </a:effectLst>
              </a:rPr>
              <a:t>RISCHIO DI PERDITA DELLA CONTINUITA' AZIENDALE.</a:t>
            </a:r>
          </a:p>
          <a:p>
            <a:pPr algn="just"/>
            <a:endParaRPr lang="it-IT" sz="1600" dirty="0"/>
          </a:p>
          <a:p>
            <a:pPr algn="just"/>
            <a:r>
              <a:rPr lang="it-IT" sz="1600" dirty="0"/>
              <a:t>In quest'ottica gli amministratori delle imprese dovranno fare ricorso a strumenti di gestione aziendale </a:t>
            </a:r>
            <a:r>
              <a:rPr lang="it-IT" sz="1600" b="1" u="sng" dirty="0">
                <a:effectLst>
                  <a:outerShdw blurRad="38100" dist="38100" dir="2700000" algn="tl">
                    <a:srgbClr val="000000">
                      <a:alpha val="43137"/>
                    </a:srgbClr>
                  </a:outerShdw>
                </a:effectLst>
              </a:rPr>
              <a:t>calibrati ovviamente sulle dimensioni dell'impresa stessa</a:t>
            </a:r>
            <a:r>
              <a:rPr lang="it-IT" sz="1600" dirty="0"/>
              <a:t>.</a:t>
            </a:r>
          </a:p>
          <a:p>
            <a:pPr algn="just"/>
            <a:endParaRPr lang="it-IT" sz="1600" dirty="0"/>
          </a:p>
          <a:p>
            <a:pPr algn="just"/>
            <a:r>
              <a:rPr lang="it-IT" sz="1600" dirty="0"/>
              <a:t>L'adozione di un adeguato assetto organizzativo, amministrativo e contabile è poi STRUMENTALE agli obblighi di SEGNALAZIONE gravanti sull'organo di controllo </a:t>
            </a:r>
            <a:r>
              <a:rPr lang="it-IT" sz="1600" dirty="0" err="1"/>
              <a:t>perchè</a:t>
            </a:r>
            <a:r>
              <a:rPr lang="it-IT" sz="1600" dirty="0"/>
              <a:t> è proprio la dotazione di un adeguato assetto che consente all'organo di controllo di </a:t>
            </a:r>
            <a:r>
              <a:rPr lang="it-IT" sz="1600" b="1" dirty="0">
                <a:effectLst>
                  <a:outerShdw blurRad="38100" dist="38100" dir="2700000" algn="tl">
                    <a:srgbClr val="000000">
                      <a:alpha val="43137"/>
                    </a:srgbClr>
                  </a:outerShdw>
                </a:effectLst>
              </a:rPr>
              <a:t>PERCEPIRE tempestivamente</a:t>
            </a:r>
            <a:r>
              <a:rPr lang="it-IT" sz="1600" dirty="0"/>
              <a:t> l'esistenza di situazioni di </a:t>
            </a:r>
            <a:r>
              <a:rPr lang="it-IT" sz="1600" b="1" dirty="0">
                <a:effectLst>
                  <a:outerShdw blurRad="38100" dist="38100" dir="2700000" algn="tl">
                    <a:srgbClr val="000000">
                      <a:alpha val="43137"/>
                    </a:srgbClr>
                  </a:outerShdw>
                </a:effectLst>
              </a:rPr>
              <a:t>squilibrio economico-patrimoniale –finanziario.</a:t>
            </a:r>
          </a:p>
          <a:p>
            <a:endParaRPr lang="it-IT" dirty="0"/>
          </a:p>
        </p:txBody>
      </p:sp>
    </p:spTree>
    <p:extLst>
      <p:ext uri="{BB962C8B-B14F-4D97-AF65-F5344CB8AC3E}">
        <p14:creationId xmlns:p14="http://schemas.microsoft.com/office/powerpoint/2010/main" val="41378222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20F50EA8-910B-450E-A87F-31AC24094207}"/>
              </a:ext>
            </a:extLst>
          </p:cNvPr>
          <p:cNvSpPr txBox="1"/>
          <p:nvPr/>
        </p:nvSpPr>
        <p:spPr>
          <a:xfrm>
            <a:off x="827584" y="1419622"/>
            <a:ext cx="7488832" cy="3293209"/>
          </a:xfrm>
          <a:prstGeom prst="rect">
            <a:avLst/>
          </a:prstGeom>
          <a:noFill/>
        </p:spPr>
        <p:txBody>
          <a:bodyPr wrap="square" rtlCol="0">
            <a:spAutoFit/>
          </a:bodyPr>
          <a:lstStyle/>
          <a:p>
            <a:r>
              <a:rPr lang="it-IT" sz="1600" b="1" dirty="0"/>
              <a:t>ELEMENTI CHIAVE DI UN'ADEGUATA ORGANIZZAZIONE</a:t>
            </a:r>
          </a:p>
          <a:p>
            <a:endParaRPr lang="it-IT" sz="1600" dirty="0"/>
          </a:p>
          <a:p>
            <a:pPr algn="just"/>
            <a:r>
              <a:rPr lang="it-IT" sz="1600" dirty="0"/>
              <a:t> 1.  </a:t>
            </a:r>
            <a:r>
              <a:rPr lang="it-IT" sz="1600" b="1" dirty="0">
                <a:effectLst>
                  <a:outerShdw blurRad="38100" dist="38100" dir="2700000" algn="tl">
                    <a:srgbClr val="000000">
                      <a:alpha val="43137"/>
                    </a:srgbClr>
                  </a:outerShdw>
                </a:effectLst>
              </a:rPr>
              <a:t>COMUNICAZIONE </a:t>
            </a:r>
            <a:r>
              <a:rPr lang="it-IT" sz="1600" dirty="0"/>
              <a:t>TRA COLORO CHE HANNO COMPETENZE DECISIONALI E COLORO CHE HANNO COMPETENZE OPERATIVE;</a:t>
            </a:r>
          </a:p>
          <a:p>
            <a:pPr algn="just"/>
            <a:endParaRPr lang="it-IT" sz="1600" dirty="0"/>
          </a:p>
          <a:p>
            <a:pPr algn="just"/>
            <a:r>
              <a:rPr lang="it-IT" sz="1600" dirty="0"/>
              <a:t> 2. ADEGUATEZZA DELLE COMPETENZE DI COLORO CHE ESERCITANO POTERE DECISIONALE;</a:t>
            </a:r>
          </a:p>
          <a:p>
            <a:pPr algn="just"/>
            <a:endParaRPr lang="it-IT" sz="1600" dirty="0"/>
          </a:p>
          <a:p>
            <a:pPr algn="just"/>
            <a:r>
              <a:rPr lang="it-IT" sz="1600" dirty="0"/>
              <a:t>E' pertanto necessaria la redazione di un </a:t>
            </a:r>
            <a:r>
              <a:rPr lang="it-IT" sz="1600" b="1" dirty="0">
                <a:effectLst>
                  <a:outerShdw blurRad="38100" dist="38100" dir="2700000" algn="tl">
                    <a:srgbClr val="000000">
                      <a:alpha val="43137"/>
                    </a:srgbClr>
                  </a:outerShdw>
                </a:effectLst>
              </a:rPr>
              <a:t>ORGANIGRAMMA AZIENDALE </a:t>
            </a:r>
            <a:r>
              <a:rPr lang="it-IT" sz="1600" dirty="0"/>
              <a:t>dal quale emergano : </a:t>
            </a:r>
            <a:r>
              <a:rPr lang="it-IT" sz="1600" b="1" dirty="0">
                <a:effectLst>
                  <a:outerShdw blurRad="38100" dist="38100" dir="2700000" algn="tl">
                    <a:srgbClr val="000000">
                      <a:alpha val="43137"/>
                    </a:srgbClr>
                  </a:outerShdw>
                </a:effectLst>
              </a:rPr>
              <a:t>ATTRIBUZIONI -POTERI - RESPONSABILITA'</a:t>
            </a:r>
          </a:p>
          <a:p>
            <a:pPr algn="just"/>
            <a:endParaRPr lang="it-IT" sz="1600" dirty="0"/>
          </a:p>
          <a:p>
            <a:pPr algn="just"/>
            <a:r>
              <a:rPr lang="it-IT" sz="1600" dirty="0"/>
              <a:t>L'imprenditore dovrà inoltre avvalersi di strumenti di PIANIFICAZIONE e CONTROLLO DI GESTIONE</a:t>
            </a:r>
          </a:p>
        </p:txBody>
      </p:sp>
    </p:spTree>
    <p:extLst>
      <p:ext uri="{BB962C8B-B14F-4D97-AF65-F5344CB8AC3E}">
        <p14:creationId xmlns:p14="http://schemas.microsoft.com/office/powerpoint/2010/main" val="9180267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8DB20115-FF4F-446A-8950-1F27C2EDB5E0}"/>
              </a:ext>
            </a:extLst>
          </p:cNvPr>
          <p:cNvSpPr txBox="1"/>
          <p:nvPr/>
        </p:nvSpPr>
        <p:spPr>
          <a:xfrm>
            <a:off x="611560" y="1059582"/>
            <a:ext cx="7992888" cy="4308872"/>
          </a:xfrm>
          <a:prstGeom prst="rect">
            <a:avLst/>
          </a:prstGeom>
          <a:noFill/>
        </p:spPr>
        <p:txBody>
          <a:bodyPr wrap="square" rtlCol="0">
            <a:spAutoFit/>
          </a:bodyPr>
          <a:lstStyle/>
          <a:p>
            <a:r>
              <a:rPr lang="it-IT" sz="1600" b="1" i="1" dirty="0">
                <a:effectLst>
                  <a:outerShdw blurRad="38100" dist="38100" dir="2700000" algn="tl">
                    <a:srgbClr val="000000">
                      <a:alpha val="43137"/>
                    </a:srgbClr>
                  </a:outerShdw>
                </a:effectLst>
              </a:rPr>
              <a:t>L'IMPRENDITORE AD ESEMPIO DOVRA':</a:t>
            </a:r>
          </a:p>
          <a:p>
            <a:endParaRPr lang="it-IT" sz="1600" b="1" i="1" dirty="0">
              <a:effectLst>
                <a:outerShdw blurRad="38100" dist="38100" dir="2700000" algn="tl">
                  <a:srgbClr val="000000">
                    <a:alpha val="43137"/>
                  </a:srgbClr>
                </a:outerShdw>
              </a:effectLst>
            </a:endParaRPr>
          </a:p>
          <a:p>
            <a:pPr algn="just"/>
            <a:r>
              <a:rPr lang="it-IT" sz="1600" dirty="0"/>
              <a:t>–VERIFICARE DI AVERE LE </a:t>
            </a:r>
            <a:r>
              <a:rPr lang="it-IT" sz="1600" b="1" dirty="0">
                <a:effectLst>
                  <a:outerShdw blurRad="38100" dist="38100" dir="2700000" algn="tl">
                    <a:srgbClr val="000000">
                      <a:alpha val="43137"/>
                    </a:srgbClr>
                  </a:outerShdw>
                </a:effectLst>
              </a:rPr>
              <a:t>RISORSE UMANE NECESSARIE </a:t>
            </a:r>
            <a:r>
              <a:rPr lang="it-IT" sz="1600" dirty="0"/>
              <a:t>ALLA GESTIONE DELL'MPRESA → IN DIFETTO INCREMENTARE LA RISORSE UMANE;</a:t>
            </a:r>
          </a:p>
          <a:p>
            <a:pPr algn="just"/>
            <a:endParaRPr lang="it-IT" sz="1600" dirty="0"/>
          </a:p>
          <a:p>
            <a:pPr algn="just"/>
            <a:r>
              <a:rPr lang="it-IT" sz="1600" dirty="0"/>
              <a:t>–VERIFICARE SE L'IMPRESA DISPONE DELLE </a:t>
            </a:r>
            <a:r>
              <a:rPr lang="it-IT" sz="1600" b="1" dirty="0">
                <a:effectLst>
                  <a:outerShdw blurRad="38100" dist="38100" dir="2700000" algn="tl">
                    <a:srgbClr val="000000">
                      <a:alpha val="43137"/>
                    </a:srgbClr>
                  </a:outerShdw>
                </a:effectLst>
              </a:rPr>
              <a:t>COMPETENZE TECNICHE E MANAGERIALI </a:t>
            </a:r>
            <a:r>
              <a:rPr lang="it-IT" sz="1600" dirty="0"/>
              <a:t>NECESSARIE PER LO SVOLGIMENTO DELL'ATTIVITA' D'IMPRESA;</a:t>
            </a:r>
          </a:p>
          <a:p>
            <a:pPr algn="just"/>
            <a:endParaRPr lang="it-IT" sz="1600" dirty="0"/>
          </a:p>
          <a:p>
            <a:pPr algn="just"/>
            <a:r>
              <a:rPr lang="it-IT" sz="1600" dirty="0"/>
              <a:t>–PREDISPORRE UN </a:t>
            </a:r>
            <a:r>
              <a:rPr lang="it-IT" sz="1600" b="1" dirty="0">
                <a:effectLst>
                  <a:outerShdw blurRad="38100" dist="38100" dir="2700000" algn="tl">
                    <a:srgbClr val="000000">
                      <a:alpha val="43137"/>
                    </a:srgbClr>
                  </a:outerShdw>
                </a:effectLst>
              </a:rPr>
              <a:t>PIANO INDUSTRIALE </a:t>
            </a:r>
            <a:r>
              <a:rPr lang="it-IT" sz="1600" dirty="0"/>
              <a:t>DI DEFINIZIONE DEGLI OBIETTIVI DELL'IMPRESA;</a:t>
            </a:r>
          </a:p>
          <a:p>
            <a:pPr algn="just"/>
            <a:endParaRPr lang="it-IT" sz="1600" dirty="0"/>
          </a:p>
          <a:p>
            <a:pPr algn="just"/>
            <a:r>
              <a:rPr lang="it-IT" sz="1600" dirty="0"/>
              <a:t>–DOTARE L‘IMPRESA DI UN </a:t>
            </a:r>
            <a:r>
              <a:rPr lang="it-IT" sz="1600" b="1" dirty="0">
                <a:effectLst>
                  <a:outerShdw blurRad="38100" dist="38100" dir="2700000" algn="tl">
                    <a:srgbClr val="000000">
                      <a:alpha val="43137"/>
                    </a:srgbClr>
                  </a:outerShdw>
                </a:effectLst>
              </a:rPr>
              <a:t>SISTEMA AZIENDALE DI INFORMATION TECNOLOGY, </a:t>
            </a:r>
            <a:r>
              <a:rPr lang="it-IT" sz="1600" dirty="0"/>
              <a:t>SIA CON RIGUARDO AGLI APPARATI HARDWARE CHE AI SOFTWARE INSTALLATI, ALLE RETI AZIENDALI, AI SERVER E CLIENT AL FINE DI GARANTIRE LA </a:t>
            </a:r>
            <a:r>
              <a:rPr lang="it-IT" sz="1600" b="1" dirty="0">
                <a:effectLst>
                  <a:outerShdw blurRad="38100" dist="38100" dir="2700000" algn="tl">
                    <a:srgbClr val="000000">
                      <a:alpha val="43137"/>
                    </a:srgbClr>
                  </a:outerShdw>
                </a:effectLst>
              </a:rPr>
              <a:t>CORRETTA CONSERVAZIONE DEI DATI AZIENDALI </a:t>
            </a:r>
            <a:r>
              <a:rPr lang="it-IT" sz="1600" dirty="0"/>
              <a:t>E PROTEGGERE L‘IMPRESA DA MALFUNZIONAMENTI INFORMATICI ED ATTACCHI HACKER. INDIVIDUAZIONE DI FIGURE PROFESSIONALI CHE SI OCCUPINO DELLA FUNZIONE IT;</a:t>
            </a:r>
          </a:p>
          <a:p>
            <a:endParaRPr lang="it-IT" sz="1600" dirty="0"/>
          </a:p>
          <a:p>
            <a:endParaRPr lang="it-IT" dirty="0"/>
          </a:p>
        </p:txBody>
      </p:sp>
    </p:spTree>
    <p:extLst>
      <p:ext uri="{BB962C8B-B14F-4D97-AF65-F5344CB8AC3E}">
        <p14:creationId xmlns:p14="http://schemas.microsoft.com/office/powerpoint/2010/main" val="30560699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A14D28BE-383C-4818-801E-033F2F3840A4}"/>
              </a:ext>
            </a:extLst>
          </p:cNvPr>
          <p:cNvSpPr txBox="1"/>
          <p:nvPr/>
        </p:nvSpPr>
        <p:spPr>
          <a:xfrm>
            <a:off x="755576" y="1275606"/>
            <a:ext cx="7632848" cy="3539430"/>
          </a:xfrm>
          <a:prstGeom prst="rect">
            <a:avLst/>
          </a:prstGeom>
          <a:noFill/>
        </p:spPr>
        <p:txBody>
          <a:bodyPr wrap="square" rtlCol="0">
            <a:spAutoFit/>
          </a:bodyPr>
          <a:lstStyle/>
          <a:p>
            <a:pPr algn="just"/>
            <a:r>
              <a:rPr lang="it-IT" sz="1600" dirty="0"/>
              <a:t>–ARTICOLARE L'OPERATIVITA' AZIENDALE SU </a:t>
            </a:r>
            <a:r>
              <a:rPr lang="it-IT" sz="1600" b="1" dirty="0">
                <a:effectLst>
                  <a:outerShdw blurRad="38100" dist="38100" dir="2700000" algn="tl">
                    <a:srgbClr val="000000">
                      <a:alpha val="43137"/>
                    </a:srgbClr>
                  </a:outerShdw>
                </a:effectLst>
              </a:rPr>
              <a:t>PROCESSI E PROCEDURE </a:t>
            </a:r>
            <a:r>
              <a:rPr lang="it-IT" sz="1600" dirty="0"/>
              <a:t>PER IL COMPIMENTO DELLE SINGOLE OPERAZIONI( ES. ACQUISTO, PRODUZIONE, VENDITA, RILEVAZIONE DEI FATTI CONTABILI);</a:t>
            </a:r>
          </a:p>
          <a:p>
            <a:pPr algn="just"/>
            <a:endParaRPr lang="it-IT" sz="1600" dirty="0"/>
          </a:p>
          <a:p>
            <a:pPr algn="just"/>
            <a:r>
              <a:rPr lang="it-IT" sz="1600" dirty="0"/>
              <a:t>–PREDISPORRE UN </a:t>
            </a:r>
            <a:r>
              <a:rPr lang="it-IT" sz="1600" b="1" dirty="0">
                <a:effectLst>
                  <a:outerShdw blurRad="38100" dist="38100" dir="2700000" algn="tl">
                    <a:srgbClr val="000000">
                      <a:alpha val="43137"/>
                    </a:srgbClr>
                  </a:outerShdw>
                </a:effectLst>
              </a:rPr>
              <a:t>MONITORAGGIO</a:t>
            </a:r>
            <a:r>
              <a:rPr lang="it-IT" sz="1600" dirty="0"/>
              <a:t> CONTINUO DELL'ATTIVITA' AZIENDALE;</a:t>
            </a:r>
          </a:p>
          <a:p>
            <a:pPr algn="just"/>
            <a:endParaRPr lang="it-IT" sz="1600" dirty="0"/>
          </a:p>
          <a:p>
            <a:pPr algn="just"/>
            <a:r>
              <a:rPr lang="it-IT" sz="1600" dirty="0"/>
              <a:t>–DOTARSI DI UN </a:t>
            </a:r>
            <a:r>
              <a:rPr lang="it-IT" sz="1600" b="1" dirty="0">
                <a:effectLst>
                  <a:outerShdw blurRad="38100" dist="38100" dir="2700000" algn="tl">
                    <a:srgbClr val="000000">
                      <a:alpha val="43137"/>
                    </a:srgbClr>
                  </a:outerShdw>
                </a:effectLst>
              </a:rPr>
              <a:t>SOFTWARE CONTABILE </a:t>
            </a:r>
            <a:r>
              <a:rPr lang="it-IT" sz="1600" dirty="0"/>
              <a:t>ADEGUATO;</a:t>
            </a:r>
          </a:p>
          <a:p>
            <a:pPr algn="just"/>
            <a:endParaRPr lang="it-IT" sz="1600" dirty="0"/>
          </a:p>
          <a:p>
            <a:pPr algn="just"/>
            <a:r>
              <a:rPr lang="it-IT" sz="1600" dirty="0"/>
              <a:t>–PREDISPORRE UN </a:t>
            </a:r>
            <a:r>
              <a:rPr lang="it-IT" sz="1600" b="1" dirty="0">
                <a:effectLst>
                  <a:outerShdw blurRad="38100" dist="38100" dir="2700000" algn="tl">
                    <a:srgbClr val="000000">
                      <a:alpha val="43137"/>
                    </a:srgbClr>
                  </a:outerShdw>
                </a:effectLst>
              </a:rPr>
              <a:t>PIANO DI TESORERIA A 6 MESI </a:t>
            </a:r>
            <a:r>
              <a:rPr lang="it-IT" sz="1600" dirty="0"/>
              <a:t>O PER LE REALTA' MINORI UNA STIMA DI ENTRATE ED USCITE FINAZIARIE;</a:t>
            </a:r>
          </a:p>
          <a:p>
            <a:pPr algn="just"/>
            <a:endParaRPr lang="it-IT" sz="1600" dirty="0"/>
          </a:p>
          <a:p>
            <a:pPr algn="just"/>
            <a:r>
              <a:rPr lang="it-IT" sz="1600" dirty="0"/>
              <a:t>–MONITORAGGIO DEL </a:t>
            </a:r>
            <a:r>
              <a:rPr lang="it-IT" sz="1600" b="1" dirty="0">
                <a:effectLst>
                  <a:outerShdw blurRad="38100" dist="38100" dir="2700000" algn="tl">
                    <a:srgbClr val="000000">
                      <a:alpha val="43137"/>
                    </a:srgbClr>
                  </a:outerShdw>
                </a:effectLst>
              </a:rPr>
              <a:t>RISCHIO DI CREDITO</a:t>
            </a:r>
            <a:r>
              <a:rPr lang="it-IT" sz="1600" dirty="0"/>
              <a:t> DELL'AZIENDA (rating → una valutazione sintetica della capacità dell’azienda di ripagare con flussi di cassa futuri di un prestito in maniera regolare e completo in un determinato periodo di tempo – Centrale Rischi)</a:t>
            </a:r>
          </a:p>
        </p:txBody>
      </p:sp>
    </p:spTree>
    <p:extLst>
      <p:ext uri="{BB962C8B-B14F-4D97-AF65-F5344CB8AC3E}">
        <p14:creationId xmlns:p14="http://schemas.microsoft.com/office/powerpoint/2010/main" val="15674818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474359FA-468A-456B-9FD0-600D61AA76AA}"/>
              </a:ext>
            </a:extLst>
          </p:cNvPr>
          <p:cNvSpPr txBox="1"/>
          <p:nvPr/>
        </p:nvSpPr>
        <p:spPr>
          <a:xfrm>
            <a:off x="539552" y="1131590"/>
            <a:ext cx="7704856" cy="4001095"/>
          </a:xfrm>
          <a:prstGeom prst="rect">
            <a:avLst/>
          </a:prstGeom>
          <a:noFill/>
        </p:spPr>
        <p:txBody>
          <a:bodyPr wrap="square" rtlCol="0">
            <a:spAutoFit/>
          </a:bodyPr>
          <a:lstStyle/>
          <a:p>
            <a:pPr algn="just"/>
            <a:r>
              <a:rPr lang="it-IT" sz="1600" dirty="0"/>
              <a:t>–</a:t>
            </a:r>
            <a:r>
              <a:rPr lang="it-IT" sz="1400" dirty="0"/>
              <a:t>STIMARE </a:t>
            </a:r>
            <a:r>
              <a:rPr lang="it-IT" sz="1400" b="1" dirty="0">
                <a:effectLst>
                  <a:outerShdw blurRad="38100" dist="38100" dir="2700000" algn="tl">
                    <a:srgbClr val="000000">
                      <a:alpha val="43137"/>
                    </a:srgbClr>
                  </a:outerShdw>
                </a:effectLst>
              </a:rPr>
              <a:t>L'ANDAMENTO GESTIONALE </a:t>
            </a:r>
            <a:r>
              <a:rPr lang="it-IT" sz="1400" dirty="0"/>
              <a:t>ATTRAVERSO APPOSITI INDICATORI;</a:t>
            </a:r>
          </a:p>
          <a:p>
            <a:pPr algn="just"/>
            <a:endParaRPr lang="it-IT" sz="1400" dirty="0"/>
          </a:p>
          <a:p>
            <a:pPr algn="just"/>
            <a:r>
              <a:rPr lang="it-IT" sz="1400" dirty="0"/>
              <a:t>–PREDISPORRE </a:t>
            </a:r>
            <a:r>
              <a:rPr lang="it-IT" sz="1400" b="1" dirty="0">
                <a:effectLst>
                  <a:outerShdw blurRad="38100" dist="38100" dir="2700000" algn="tl">
                    <a:srgbClr val="000000">
                      <a:alpha val="43137"/>
                    </a:srgbClr>
                  </a:outerShdw>
                </a:effectLst>
              </a:rPr>
              <a:t>SITUAZIONI CONTABILI INFRANNUALI</a:t>
            </a:r>
            <a:r>
              <a:rPr lang="it-IT" sz="1400" dirty="0"/>
              <a:t> INTEGRATE CON SCRITTURE DI ASSESTAMENTO NON ANTERIORI DI OLTRE 120 GIORNI;</a:t>
            </a:r>
          </a:p>
          <a:p>
            <a:pPr algn="just"/>
            <a:endParaRPr lang="it-IT" sz="1400" dirty="0"/>
          </a:p>
          <a:p>
            <a:pPr algn="just"/>
            <a:r>
              <a:rPr lang="it-IT" sz="1400" dirty="0"/>
              <a:t>–VERIFICARE CHE IL </a:t>
            </a:r>
            <a:r>
              <a:rPr lang="it-IT" sz="1400" b="1" dirty="0">
                <a:effectLst>
                  <a:outerShdw blurRad="38100" dist="38100" dir="2700000" algn="tl">
                    <a:srgbClr val="000000">
                      <a:alpha val="43137"/>
                    </a:srgbClr>
                  </a:outerShdw>
                </a:effectLst>
              </a:rPr>
              <a:t>VALORE CONTABILE DEI CESPITI </a:t>
            </a:r>
            <a:r>
              <a:rPr lang="it-IT" sz="1400" dirty="0"/>
              <a:t>NON SIA SUPERIORE AL MAGGIORE TRA IL VALORE RECUPERABILE E QUELLO DI MERCATO;</a:t>
            </a:r>
          </a:p>
          <a:p>
            <a:pPr algn="just"/>
            <a:endParaRPr lang="it-IT" sz="1400" dirty="0"/>
          </a:p>
          <a:p>
            <a:pPr algn="just"/>
            <a:r>
              <a:rPr lang="it-IT" sz="1400" dirty="0"/>
              <a:t>–EFFETTUARE </a:t>
            </a:r>
            <a:r>
              <a:rPr lang="it-IT" sz="1400" b="1" dirty="0">
                <a:effectLst>
                  <a:outerShdw blurRad="38100" dist="38100" dir="2700000" algn="tl">
                    <a:srgbClr val="000000">
                      <a:alpha val="43137"/>
                    </a:srgbClr>
                  </a:outerShdw>
                </a:effectLst>
              </a:rPr>
              <a:t>ANALISI REDDITUALI E FINANZIARIE</a:t>
            </a:r>
            <a:r>
              <a:rPr lang="it-IT" sz="1400" dirty="0"/>
              <a:t>( INFORMAZIONI SU ANDAMENTO DEI RICAVI, PORTAFOGLIO ORDINI, COSTI E FLUSSI DI CASSA);</a:t>
            </a:r>
          </a:p>
          <a:p>
            <a:pPr algn="just"/>
            <a:endParaRPr lang="it-IT" sz="1400" dirty="0"/>
          </a:p>
          <a:p>
            <a:pPr algn="just"/>
            <a:r>
              <a:rPr lang="it-IT" sz="1400" dirty="0"/>
              <a:t>–ELABORARE </a:t>
            </a:r>
            <a:r>
              <a:rPr lang="it-IT" sz="1400" b="1" dirty="0">
                <a:effectLst>
                  <a:outerShdw blurRad="38100" dist="38100" dir="2700000" algn="tl">
                    <a:srgbClr val="000000">
                      <a:alpha val="43137"/>
                    </a:srgbClr>
                  </a:outerShdw>
                </a:effectLst>
              </a:rPr>
              <a:t>BUDGET</a:t>
            </a:r>
            <a:r>
              <a:rPr lang="it-IT" sz="1400" dirty="0"/>
              <a:t> PREVISIONALI;</a:t>
            </a:r>
          </a:p>
          <a:p>
            <a:pPr algn="just"/>
            <a:endParaRPr lang="it-IT" sz="1400" dirty="0"/>
          </a:p>
          <a:p>
            <a:pPr algn="just"/>
            <a:r>
              <a:rPr lang="it-IT" sz="1400" dirty="0"/>
              <a:t>–ELABORARE </a:t>
            </a:r>
            <a:r>
              <a:rPr lang="it-IT" sz="1400" b="1" dirty="0">
                <a:effectLst>
                  <a:outerShdw blurRad="38100" dist="38100" dir="2700000" algn="tl">
                    <a:srgbClr val="000000">
                      <a:alpha val="43137"/>
                    </a:srgbClr>
                  </a:outerShdw>
                </a:effectLst>
              </a:rPr>
              <a:t>RENDICONTI FINANZIARI;</a:t>
            </a:r>
          </a:p>
          <a:p>
            <a:pPr algn="just"/>
            <a:endParaRPr lang="it-IT" sz="1400" b="1" dirty="0">
              <a:effectLst>
                <a:outerShdw blurRad="38100" dist="38100" dir="2700000" algn="tl">
                  <a:srgbClr val="000000">
                    <a:alpha val="43137"/>
                  </a:srgbClr>
                </a:outerShdw>
              </a:effectLst>
            </a:endParaRPr>
          </a:p>
          <a:p>
            <a:pPr algn="just"/>
            <a:r>
              <a:rPr lang="it-IT" sz="1400" dirty="0"/>
              <a:t>–PREDISPORRE </a:t>
            </a:r>
            <a:r>
              <a:rPr lang="it-IT" sz="1400" b="1" dirty="0">
                <a:effectLst>
                  <a:outerShdw blurRad="38100" dist="38100" dir="2700000" algn="tl">
                    <a:srgbClr val="000000">
                      <a:alpha val="43137"/>
                    </a:srgbClr>
                  </a:outerShdw>
                </a:effectLst>
              </a:rPr>
              <a:t>REPORT SUI CREDITI </a:t>
            </a:r>
            <a:r>
              <a:rPr lang="it-IT" sz="1400" dirty="0"/>
              <a:t>( NEI QUALI SIANO EVIDENZIATI L'ANZIANITA'- LE CAUSE DI RITARDO NELL'INCASSO – LE STIME DI INCASSO) CON PARTICOLARE ATTENZIONE ALLE ATTIVITA' DI RECUPERO PER QUELLI PIU' DATATI;</a:t>
            </a:r>
          </a:p>
        </p:txBody>
      </p:sp>
    </p:spTree>
    <p:extLst>
      <p:ext uri="{BB962C8B-B14F-4D97-AF65-F5344CB8AC3E}">
        <p14:creationId xmlns:p14="http://schemas.microsoft.com/office/powerpoint/2010/main" val="28061393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B201DB36-6276-4680-8FEB-38ECC3C05579}"/>
              </a:ext>
            </a:extLst>
          </p:cNvPr>
          <p:cNvSpPr txBox="1"/>
          <p:nvPr/>
        </p:nvSpPr>
        <p:spPr>
          <a:xfrm>
            <a:off x="611560" y="1059582"/>
            <a:ext cx="8136904" cy="4154984"/>
          </a:xfrm>
          <a:prstGeom prst="rect">
            <a:avLst/>
          </a:prstGeom>
          <a:noFill/>
        </p:spPr>
        <p:txBody>
          <a:bodyPr wrap="square" rtlCol="0">
            <a:spAutoFit/>
          </a:bodyPr>
          <a:lstStyle/>
          <a:p>
            <a:pPr algn="just">
              <a:lnSpc>
                <a:spcPct val="150000"/>
              </a:lnSpc>
            </a:pPr>
            <a:r>
              <a:rPr lang="it-IT" sz="1600" dirty="0"/>
              <a:t>	</a:t>
            </a:r>
            <a:r>
              <a:rPr lang="it-IT" sz="1600" dirty="0">
                <a:latin typeface="+mj-lt"/>
              </a:rPr>
              <a:t>→ differimento operatività procedure di allerta al 31/12/2023</a:t>
            </a:r>
          </a:p>
          <a:p>
            <a:pPr algn="just">
              <a:lnSpc>
                <a:spcPct val="150000"/>
              </a:lnSpc>
            </a:pPr>
            <a:r>
              <a:rPr lang="it-IT" sz="1600" dirty="0">
                <a:latin typeface="+mj-lt"/>
              </a:rPr>
              <a:t>	→ differimento composizione assistita della crisi (OCRI) al 31/12/2023</a:t>
            </a:r>
          </a:p>
          <a:p>
            <a:pPr algn="just">
              <a:lnSpc>
                <a:spcPct val="150000"/>
              </a:lnSpc>
            </a:pPr>
            <a:r>
              <a:rPr lang="it-IT" sz="1600" dirty="0">
                <a:latin typeface="+mj-lt"/>
              </a:rPr>
              <a:t>	→ introduzione procedimento di Composizione Negoziata della Crisi d'impresa</a:t>
            </a:r>
          </a:p>
          <a:p>
            <a:pPr algn="just"/>
            <a:endParaRPr lang="it-IT" sz="1600" dirty="0">
              <a:latin typeface="+mj-lt"/>
            </a:endParaRPr>
          </a:p>
          <a:p>
            <a:pPr algn="just"/>
            <a:r>
              <a:rPr lang="it-IT" sz="1600" b="1" dirty="0">
                <a:effectLst>
                  <a:outerShdw blurRad="38100" dist="38100" dir="2700000" algn="tl">
                    <a:srgbClr val="000000">
                      <a:alpha val="43137"/>
                    </a:srgbClr>
                  </a:outerShdw>
                </a:effectLst>
                <a:latin typeface="+mj-lt"/>
              </a:rPr>
              <a:t>DL 36/2022</a:t>
            </a:r>
            <a:r>
              <a:rPr lang="it-IT" sz="1600" dirty="0">
                <a:latin typeface="+mj-lt"/>
              </a:rPr>
              <a:t>( attuazione del PNRR) → entrata in vigore del  Codice della crisi d'impresa al </a:t>
            </a:r>
            <a:r>
              <a:rPr lang="it-IT" sz="1600" b="1" dirty="0">
                <a:effectLst>
                  <a:outerShdw blurRad="38100" dist="38100" dir="2700000" algn="tl">
                    <a:srgbClr val="000000">
                      <a:alpha val="43137"/>
                    </a:srgbClr>
                  </a:outerShdw>
                </a:effectLst>
                <a:latin typeface="+mj-lt"/>
              </a:rPr>
              <a:t>15/07/2022 </a:t>
            </a:r>
            <a:r>
              <a:rPr lang="it-IT" sz="1600" dirty="0">
                <a:latin typeface="+mj-lt"/>
              </a:rPr>
              <a:t>( data compatibile con il termine ultimo di  recepimento della </a:t>
            </a:r>
            <a:r>
              <a:rPr lang="it-IT" sz="1600" b="1" dirty="0">
                <a:effectLst>
                  <a:outerShdw blurRad="38100" dist="38100" dir="2700000" algn="tl">
                    <a:srgbClr val="000000">
                      <a:alpha val="43137"/>
                    </a:srgbClr>
                  </a:outerShdw>
                </a:effectLst>
                <a:latin typeface="+mj-lt"/>
              </a:rPr>
              <a:t>DIRETTIVA INSOLVENCY UE 2019/1023 scadente il 17/07/2022</a:t>
            </a:r>
            <a:r>
              <a:rPr lang="it-IT" sz="1600" dirty="0">
                <a:latin typeface="+mj-lt"/>
              </a:rPr>
              <a:t>)</a:t>
            </a:r>
          </a:p>
          <a:p>
            <a:pPr algn="just"/>
            <a:endParaRPr lang="it-IT" sz="1600" dirty="0">
              <a:latin typeface="+mj-lt"/>
            </a:endParaRPr>
          </a:p>
          <a:p>
            <a:pPr algn="just"/>
            <a:r>
              <a:rPr lang="it-IT" sz="1600" b="1" dirty="0">
                <a:effectLst>
                  <a:outerShdw blurRad="38100" dist="38100" dir="2700000" algn="tl">
                    <a:srgbClr val="000000">
                      <a:alpha val="43137"/>
                    </a:srgbClr>
                  </a:outerShdw>
                </a:effectLst>
                <a:latin typeface="+mj-lt"/>
              </a:rPr>
              <a:t>Dlgs 83/2022 </a:t>
            </a:r>
            <a:r>
              <a:rPr lang="it-IT" sz="1600" dirty="0">
                <a:latin typeface="+mj-lt"/>
              </a:rPr>
              <a:t>→ integrale sostituzione del TITOLO II Dlgs 14/2019 ( PROCEDURE DI ALLERTA E COMPOSIZIONE DELLA CRISI) con COMPOSIZIONE NEGOZIATA PER  LA SOLUZIONE DELLA CRISI D'IMPRESA</a:t>
            </a:r>
          </a:p>
          <a:p>
            <a:pPr algn="just"/>
            <a:r>
              <a:rPr lang="it-IT" sz="1600" dirty="0">
                <a:latin typeface="+mj-lt"/>
              </a:rPr>
              <a:t>                   → ABROGAZIONE  comma 1 -bis art. 389 Dlgs 14/2019 → differimento operatività procedure di allerta al 31/12/2023</a:t>
            </a:r>
          </a:p>
          <a:p>
            <a:endParaRPr lang="it-IT" sz="1600" dirty="0"/>
          </a:p>
          <a:p>
            <a:endParaRPr lang="it-IT" sz="1600" dirty="0"/>
          </a:p>
        </p:txBody>
      </p:sp>
    </p:spTree>
    <p:extLst>
      <p:ext uri="{BB962C8B-B14F-4D97-AF65-F5344CB8AC3E}">
        <p14:creationId xmlns:p14="http://schemas.microsoft.com/office/powerpoint/2010/main" val="3965714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5D0F0E09-7AF3-4F04-84CA-860B6C098DAE}"/>
              </a:ext>
            </a:extLst>
          </p:cNvPr>
          <p:cNvSpPr txBox="1"/>
          <p:nvPr/>
        </p:nvSpPr>
        <p:spPr>
          <a:xfrm>
            <a:off x="611560" y="1275606"/>
            <a:ext cx="7704856" cy="3539430"/>
          </a:xfrm>
          <a:prstGeom prst="rect">
            <a:avLst/>
          </a:prstGeom>
          <a:noFill/>
        </p:spPr>
        <p:txBody>
          <a:bodyPr wrap="square" rtlCol="0">
            <a:spAutoFit/>
          </a:bodyPr>
          <a:lstStyle/>
          <a:p>
            <a:pPr algn="just"/>
            <a:r>
              <a:rPr lang="it-IT" sz="1600" dirty="0"/>
              <a:t>–PREDISPORRE </a:t>
            </a:r>
            <a:r>
              <a:rPr lang="it-IT" sz="1600" b="1" dirty="0">
                <a:effectLst>
                  <a:outerShdw blurRad="38100" dist="38100" dir="2700000" algn="tl">
                    <a:srgbClr val="000000">
                      <a:alpha val="43137"/>
                    </a:srgbClr>
                  </a:outerShdw>
                </a:effectLst>
              </a:rPr>
              <a:t>REPORT SUI DEBITI </a:t>
            </a:r>
            <a:r>
              <a:rPr lang="it-IT" sz="1600" dirty="0"/>
              <a:t>CON PARTICOLARE ATTENZIONE A QUELLI CHE POSSONO FAR SCATTARE GLI OBBLIGHI DI SEGNALEZIONE;</a:t>
            </a:r>
          </a:p>
          <a:p>
            <a:pPr algn="just"/>
            <a:endParaRPr lang="it-IT" sz="1600" dirty="0"/>
          </a:p>
          <a:p>
            <a:pPr algn="just"/>
            <a:r>
              <a:rPr lang="it-IT" sz="1600" dirty="0"/>
              <a:t>–</a:t>
            </a:r>
            <a:r>
              <a:rPr lang="it-IT" sz="1600" b="1" dirty="0">
                <a:effectLst>
                  <a:outerShdw blurRad="38100" dist="38100" dir="2700000" algn="tl">
                    <a:srgbClr val="000000">
                      <a:alpha val="43137"/>
                    </a:srgbClr>
                  </a:outerShdw>
                </a:effectLst>
              </a:rPr>
              <a:t>RICONCILIARE</a:t>
            </a:r>
            <a:r>
              <a:rPr lang="it-IT" sz="1600" dirty="0"/>
              <a:t> PERIODICAMENTE I </a:t>
            </a:r>
            <a:r>
              <a:rPr lang="it-IT" sz="1600" b="1" dirty="0">
                <a:effectLst>
                  <a:outerShdw blurRad="38100" dist="38100" dir="2700000" algn="tl">
                    <a:srgbClr val="000000">
                      <a:alpha val="43137"/>
                    </a:srgbClr>
                  </a:outerShdw>
                </a:effectLst>
              </a:rPr>
              <a:t>DEBITI TRIBUTARI </a:t>
            </a:r>
            <a:r>
              <a:rPr lang="it-IT" sz="1600" dirty="0"/>
              <a:t>IN CONTABILITA' CON IL CERTIFICATO UNICO DEI DEBITI TRIBUTARI E RISULTANZE DEBITORIE DELL'ENTE DI RISCOSSIONE;</a:t>
            </a:r>
          </a:p>
          <a:p>
            <a:pPr algn="just"/>
            <a:endParaRPr lang="it-IT" sz="1600" dirty="0"/>
          </a:p>
          <a:p>
            <a:pPr algn="just"/>
            <a:r>
              <a:rPr lang="it-IT" sz="1600" dirty="0"/>
              <a:t>–PREDISPORRE UN PROSPETTO RELATIVO ALLE </a:t>
            </a:r>
            <a:r>
              <a:rPr lang="it-IT" sz="1600" b="1" dirty="0">
                <a:effectLst>
                  <a:outerShdw blurRad="38100" dist="38100" dir="2700000" algn="tl">
                    <a:srgbClr val="000000">
                      <a:alpha val="43137"/>
                    </a:srgbClr>
                  </a:outerShdw>
                </a:effectLst>
              </a:rPr>
              <a:t>RIMANENZE DI MAGAZZINO </a:t>
            </a:r>
            <a:r>
              <a:rPr lang="it-IT" sz="1600" dirty="0"/>
              <a:t>CON I TEMPI DI MOVIMENTAZIONE;</a:t>
            </a:r>
          </a:p>
          <a:p>
            <a:pPr algn="just"/>
            <a:endParaRPr lang="it-IT" sz="1600" dirty="0"/>
          </a:p>
          <a:p>
            <a:pPr algn="just"/>
            <a:r>
              <a:rPr lang="it-IT" sz="1600" dirty="0"/>
              <a:t>–CONSIDERAZIONE VALUTAZIONE DELLE </a:t>
            </a:r>
            <a:r>
              <a:rPr lang="it-IT" sz="1600" b="1" dirty="0">
                <a:effectLst>
                  <a:outerShdw blurRad="38100" dist="38100" dir="2700000" algn="tl">
                    <a:srgbClr val="000000">
                      <a:alpha val="43137"/>
                    </a:srgbClr>
                  </a:outerShdw>
                </a:effectLst>
              </a:rPr>
              <a:t>PASSIVITA' POTENZIALI </a:t>
            </a:r>
            <a:r>
              <a:rPr lang="it-IT" sz="1600" dirty="0"/>
              <a:t>DA PRESTAZIONI DI GARANZIE;</a:t>
            </a:r>
          </a:p>
          <a:p>
            <a:pPr algn="just"/>
            <a:r>
              <a:rPr lang="it-IT" sz="1600" b="1" u="sng" dirty="0"/>
              <a:t>In pratica si richiede all'imprenditore di adottare un approccio FORWAR LOOKING ORIENTED che significa un approccio LUNGIMIRANTE</a:t>
            </a:r>
          </a:p>
        </p:txBody>
      </p:sp>
    </p:spTree>
    <p:extLst>
      <p:ext uri="{BB962C8B-B14F-4D97-AF65-F5344CB8AC3E}">
        <p14:creationId xmlns:p14="http://schemas.microsoft.com/office/powerpoint/2010/main" val="36532648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39933C33-900E-4AF6-866B-912F1C6CA30A}"/>
              </a:ext>
            </a:extLst>
          </p:cNvPr>
          <p:cNvSpPr txBox="1"/>
          <p:nvPr/>
        </p:nvSpPr>
        <p:spPr>
          <a:xfrm>
            <a:off x="611560" y="1275606"/>
            <a:ext cx="7992888" cy="3539430"/>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PIANIFICAZIONE E CONTROLLO</a:t>
            </a:r>
          </a:p>
          <a:p>
            <a:pPr algn="ctr"/>
            <a:endParaRPr lang="it-IT" sz="1600" b="1" dirty="0">
              <a:effectLst>
                <a:outerShdw blurRad="38100" dist="38100" dir="2700000" algn="tl">
                  <a:srgbClr val="000000">
                    <a:alpha val="43137"/>
                  </a:srgbClr>
                </a:outerShdw>
              </a:effectLst>
            </a:endParaRPr>
          </a:p>
          <a:p>
            <a:pPr algn="just">
              <a:lnSpc>
                <a:spcPct val="150000"/>
              </a:lnSpc>
            </a:pPr>
            <a:r>
              <a:rPr lang="it-IT" sz="1600" dirty="0"/>
              <a:t>La </a:t>
            </a:r>
            <a:r>
              <a:rPr lang="it-IT" sz="1600" b="1" dirty="0">
                <a:effectLst>
                  <a:outerShdw blurRad="38100" dist="38100" dir="2700000" algn="tl">
                    <a:srgbClr val="000000">
                      <a:alpha val="43137"/>
                    </a:srgbClr>
                  </a:outerShdw>
                </a:effectLst>
              </a:rPr>
              <a:t>pianificazione</a:t>
            </a:r>
            <a:r>
              <a:rPr lang="it-IT" sz="1600" dirty="0"/>
              <a:t> riguarda il </a:t>
            </a:r>
            <a:r>
              <a:rPr lang="it-IT" sz="1600" b="1" dirty="0">
                <a:effectLst>
                  <a:outerShdw blurRad="38100" dist="38100" dir="2700000" algn="tl">
                    <a:srgbClr val="000000">
                      <a:alpha val="43137"/>
                    </a:srgbClr>
                  </a:outerShdw>
                </a:effectLst>
              </a:rPr>
              <a:t>futuro</a:t>
            </a:r>
            <a:r>
              <a:rPr lang="it-IT" sz="1600" dirty="0"/>
              <a:t> di medio-lungo periodo (attraverso i piani strategici) e di breve periodo (con il budget ed altri preventivi annuali e infra-annuali), mentre il </a:t>
            </a:r>
            <a:r>
              <a:rPr lang="it-IT" sz="1600" b="1" dirty="0">
                <a:effectLst>
                  <a:outerShdw blurRad="38100" dist="38100" dir="2700000" algn="tl">
                    <a:srgbClr val="000000">
                      <a:alpha val="43137"/>
                    </a:srgbClr>
                  </a:outerShdw>
                </a:effectLst>
              </a:rPr>
              <a:t>controllo di gestione</a:t>
            </a:r>
            <a:r>
              <a:rPr lang="it-IT" sz="1600" dirty="0"/>
              <a:t> in senso stretto si riferisce alla </a:t>
            </a:r>
            <a:r>
              <a:rPr lang="it-IT" sz="1600" b="1" dirty="0">
                <a:effectLst>
                  <a:outerShdw blurRad="38100" dist="38100" dir="2700000" algn="tl">
                    <a:srgbClr val="000000">
                      <a:alpha val="43137"/>
                    </a:srgbClr>
                  </a:outerShdw>
                </a:effectLst>
              </a:rPr>
              <a:t>misurazione</a:t>
            </a:r>
            <a:r>
              <a:rPr lang="it-IT" sz="1600" dirty="0"/>
              <a:t> e al </a:t>
            </a:r>
            <a:r>
              <a:rPr lang="it-IT" sz="1600" b="1" dirty="0">
                <a:effectLst>
                  <a:outerShdw blurRad="38100" dist="38100" dir="2700000" algn="tl">
                    <a:srgbClr val="000000">
                      <a:alpha val="43137"/>
                    </a:srgbClr>
                  </a:outerShdw>
                </a:effectLst>
              </a:rPr>
              <a:t>monitoraggio</a:t>
            </a:r>
            <a:r>
              <a:rPr lang="it-IT" sz="1600" dirty="0"/>
              <a:t> dei risultati effettivi della gestione, man mano che questi si manifestano. Questi due sub-sistemi sono palesemente necessari e inscindibili. In caso contrario, la piena consapevolezza del “generale andamento della gestione” e della “sua prevedibile evoluzione”, richiesta dalle norme prima citate, sarebbe seriamente compromessa.</a:t>
            </a:r>
          </a:p>
          <a:p>
            <a:pPr algn="just">
              <a:lnSpc>
                <a:spcPct val="150000"/>
              </a:lnSpc>
            </a:pPr>
            <a:r>
              <a:rPr lang="it-IT" sz="1600" dirty="0"/>
              <a:t>Da ciò si evince che gli strumenti imprescindibili di Pianificazione e Controllo sono i seguenti:</a:t>
            </a:r>
          </a:p>
        </p:txBody>
      </p:sp>
    </p:spTree>
    <p:extLst>
      <p:ext uri="{BB962C8B-B14F-4D97-AF65-F5344CB8AC3E}">
        <p14:creationId xmlns:p14="http://schemas.microsoft.com/office/powerpoint/2010/main" val="26951281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14C85EDE-A4BB-4A3A-9506-005F30C9171E}"/>
              </a:ext>
            </a:extLst>
          </p:cNvPr>
          <p:cNvSpPr txBox="1"/>
          <p:nvPr/>
        </p:nvSpPr>
        <p:spPr>
          <a:xfrm>
            <a:off x="611560" y="1419622"/>
            <a:ext cx="7920880" cy="3046988"/>
          </a:xfrm>
          <a:prstGeom prst="rect">
            <a:avLst/>
          </a:prstGeom>
          <a:noFill/>
        </p:spPr>
        <p:txBody>
          <a:bodyPr wrap="square" rtlCol="0">
            <a:spAutoFit/>
          </a:bodyPr>
          <a:lstStyle/>
          <a:p>
            <a:pPr algn="just">
              <a:lnSpc>
                <a:spcPct val="150000"/>
              </a:lnSpc>
            </a:pPr>
            <a:r>
              <a:rPr lang="it-IT" sz="1600" dirty="0"/>
              <a:t>•Sistema di Controllo di Gestione per il monitoraggio analitico dell'attività con analisi degli scostamenti budget-consuntivo;</a:t>
            </a:r>
          </a:p>
          <a:p>
            <a:pPr algn="just">
              <a:lnSpc>
                <a:spcPct val="150000"/>
              </a:lnSpc>
            </a:pPr>
            <a:r>
              <a:rPr lang="it-IT" sz="1600" dirty="0"/>
              <a:t>•Business planning, pianificazione economico-finanziaria, budgeting, forecast sia annuali che infra-annuali;</a:t>
            </a:r>
          </a:p>
          <a:p>
            <a:pPr algn="just">
              <a:lnSpc>
                <a:spcPct val="150000"/>
              </a:lnSpc>
            </a:pPr>
            <a:r>
              <a:rPr lang="it-IT" sz="1600" dirty="0"/>
              <a:t>•Sistema di gestione della tesoreria aziendale a consuntivo e previsionale con redazione di piani di cassa;</a:t>
            </a:r>
          </a:p>
          <a:p>
            <a:pPr algn="just">
              <a:lnSpc>
                <a:spcPct val="150000"/>
              </a:lnSpc>
            </a:pPr>
            <a:r>
              <a:rPr lang="it-IT" sz="1600" dirty="0"/>
              <a:t>•Rilevazione del DSCR (</a:t>
            </a:r>
            <a:r>
              <a:rPr lang="it-IT" sz="1600" dirty="0" err="1"/>
              <a:t>Debt</a:t>
            </a:r>
            <a:r>
              <a:rPr lang="it-IT" sz="1600" dirty="0"/>
              <a:t> service </a:t>
            </a:r>
            <a:r>
              <a:rPr lang="it-IT" sz="1600" dirty="0" err="1"/>
              <a:t>coverage</a:t>
            </a:r>
            <a:r>
              <a:rPr lang="it-IT" sz="1600" dirty="0"/>
              <a:t> ratio) a 6 mesi;</a:t>
            </a:r>
          </a:p>
          <a:p>
            <a:pPr algn="just">
              <a:lnSpc>
                <a:spcPct val="150000"/>
              </a:lnSpc>
            </a:pPr>
            <a:r>
              <a:rPr lang="it-IT" sz="1600" dirty="0"/>
              <a:t>•Risk management.</a:t>
            </a:r>
          </a:p>
        </p:txBody>
      </p:sp>
    </p:spTree>
    <p:extLst>
      <p:ext uri="{BB962C8B-B14F-4D97-AF65-F5344CB8AC3E}">
        <p14:creationId xmlns:p14="http://schemas.microsoft.com/office/powerpoint/2010/main" val="9079391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98EF793B-5C05-49F3-8F79-3F4F00D2FE3A}"/>
              </a:ext>
            </a:extLst>
          </p:cNvPr>
          <p:cNvSpPr txBox="1"/>
          <p:nvPr/>
        </p:nvSpPr>
        <p:spPr>
          <a:xfrm>
            <a:off x="683568" y="1491630"/>
            <a:ext cx="7632848" cy="3539430"/>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ANALISI DEGLI SCOSTAMENTI</a:t>
            </a:r>
          </a:p>
          <a:p>
            <a:pPr algn="ctr"/>
            <a:endParaRPr lang="it-IT" sz="1600" b="1" dirty="0">
              <a:effectLst>
                <a:outerShdw blurRad="38100" dist="38100" dir="2700000" algn="tl">
                  <a:srgbClr val="000000">
                    <a:alpha val="43137"/>
                  </a:srgbClr>
                </a:outerShdw>
              </a:effectLst>
            </a:endParaRPr>
          </a:p>
          <a:p>
            <a:pPr algn="just">
              <a:lnSpc>
                <a:spcPct val="150000"/>
              </a:lnSpc>
            </a:pPr>
            <a:r>
              <a:rPr lang="it-IT" sz="1600" dirty="0"/>
              <a:t>Uno strumento indispensabile per l’impresa in sede di monitoraggio della gestione è </a:t>
            </a:r>
            <a:r>
              <a:rPr lang="it-IT" sz="1600" b="1" dirty="0">
                <a:effectLst>
                  <a:outerShdw blurRad="38100" dist="38100" dir="2700000" algn="tl">
                    <a:srgbClr val="000000">
                      <a:alpha val="43137"/>
                    </a:srgbClr>
                  </a:outerShdw>
                </a:effectLst>
              </a:rPr>
              <a:t>“l’analisi degli scostamenti” </a:t>
            </a:r>
            <a:r>
              <a:rPr lang="it-IT" sz="1600" dirty="0"/>
              <a:t>che permette di ottenere una precisa e accurata valutazione dei conti di bilancio che presentano una mancata rispondenza con gli obiettivi pianificati. Tale analisi mette in relazionare i dati di </a:t>
            </a:r>
            <a:r>
              <a:rPr lang="it-IT" sz="1600" b="1" dirty="0">
                <a:effectLst>
                  <a:outerShdw blurRad="38100" dist="38100" dir="2700000" algn="tl">
                    <a:srgbClr val="000000">
                      <a:alpha val="43137"/>
                    </a:srgbClr>
                  </a:outerShdw>
                </a:effectLst>
              </a:rPr>
              <a:t>previsione</a:t>
            </a:r>
            <a:r>
              <a:rPr lang="it-IT" sz="1600" dirty="0"/>
              <a:t>, stimati in sede di budget, con i valori </a:t>
            </a:r>
            <a:r>
              <a:rPr lang="it-IT" sz="1600" b="1" dirty="0">
                <a:effectLst>
                  <a:outerShdw blurRad="38100" dist="38100" dir="2700000" algn="tl">
                    <a:srgbClr val="000000">
                      <a:alpha val="43137"/>
                    </a:srgbClr>
                  </a:outerShdw>
                </a:effectLst>
              </a:rPr>
              <a:t>consuntivi,</a:t>
            </a:r>
            <a:r>
              <a:rPr lang="it-IT" sz="1600" dirty="0"/>
              <a:t> ponendo interrogativi e, quindi, fornendo soluzioni sulle principali </a:t>
            </a:r>
            <a:r>
              <a:rPr lang="it-IT" sz="1600" b="1" dirty="0">
                <a:effectLst>
                  <a:outerShdw blurRad="38100" dist="38100" dir="2700000" algn="tl">
                    <a:srgbClr val="000000">
                      <a:alpha val="43137"/>
                    </a:srgbClr>
                  </a:outerShdw>
                </a:effectLst>
              </a:rPr>
              <a:t>cause di divergenza</a:t>
            </a:r>
            <a:r>
              <a:rPr lang="it-IT" sz="1600" dirty="0"/>
              <a:t>. Monitorando dunque i risultati a consuntivo e sfruttando l’analisi degli scostamenti, si ottengono previsioni, o meglio </a:t>
            </a:r>
            <a:r>
              <a:rPr lang="it-IT" sz="1600" b="1" u="sng" dirty="0">
                <a:effectLst>
                  <a:outerShdw blurRad="38100" dist="38100" dir="2700000" algn="tl">
                    <a:srgbClr val="000000">
                      <a:alpha val="43137"/>
                    </a:srgbClr>
                  </a:outerShdw>
                </a:effectLst>
              </a:rPr>
              <a:t>proiezioni, sull’andamento aziendale sempre più precise ed attendibili.</a:t>
            </a:r>
          </a:p>
        </p:txBody>
      </p:sp>
    </p:spTree>
    <p:extLst>
      <p:ext uri="{BB962C8B-B14F-4D97-AF65-F5344CB8AC3E}">
        <p14:creationId xmlns:p14="http://schemas.microsoft.com/office/powerpoint/2010/main" val="41439949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57D53055-1984-4E4F-BBD5-8ED664A7C811}"/>
              </a:ext>
            </a:extLst>
          </p:cNvPr>
          <p:cNvSpPr txBox="1"/>
          <p:nvPr/>
        </p:nvSpPr>
        <p:spPr>
          <a:xfrm>
            <a:off x="755576" y="1419622"/>
            <a:ext cx="7560840" cy="3539430"/>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BUSINESS PLAN</a:t>
            </a:r>
          </a:p>
          <a:p>
            <a:pPr algn="ctr"/>
            <a:endParaRPr lang="it-IT" sz="1600" b="1" dirty="0">
              <a:effectLst>
                <a:outerShdw blurRad="38100" dist="38100" dir="2700000" algn="tl">
                  <a:srgbClr val="000000">
                    <a:alpha val="43137"/>
                  </a:srgbClr>
                </a:outerShdw>
              </a:effectLst>
            </a:endParaRPr>
          </a:p>
          <a:p>
            <a:pPr algn="just">
              <a:lnSpc>
                <a:spcPct val="150000"/>
              </a:lnSpc>
            </a:pPr>
            <a:r>
              <a:rPr lang="it-IT" sz="1600" dirty="0"/>
              <a:t>Con il nuovo Codice della crisi, diventa di fondamentale importanza l’attività di pianificazione finanziaria che si esplica attraverso la redazione di </a:t>
            </a:r>
            <a:r>
              <a:rPr lang="it-IT" sz="1600" b="1" dirty="0">
                <a:effectLst>
                  <a:outerShdw blurRad="38100" dist="38100" dir="2700000" algn="tl">
                    <a:srgbClr val="000000">
                      <a:alpha val="43137"/>
                    </a:srgbClr>
                  </a:outerShdw>
                </a:effectLst>
              </a:rPr>
              <a:t>piani previsionali </a:t>
            </a:r>
            <a:r>
              <a:rPr lang="it-IT" sz="1600" dirty="0"/>
              <a:t>con un orizzonte temporale di almeno un anno.</a:t>
            </a:r>
          </a:p>
          <a:p>
            <a:pPr algn="just">
              <a:lnSpc>
                <a:spcPct val="150000"/>
              </a:lnSpc>
            </a:pPr>
            <a:r>
              <a:rPr lang="it-IT" sz="1600" dirty="0"/>
              <a:t>Il business plan è dunque l’esplicitazione della </a:t>
            </a:r>
            <a:r>
              <a:rPr lang="it-IT" sz="1600" b="1" dirty="0">
                <a:effectLst>
                  <a:outerShdw blurRad="38100" dist="38100" dir="2700000" algn="tl">
                    <a:srgbClr val="000000">
                      <a:alpha val="43137"/>
                    </a:srgbClr>
                  </a:outerShdw>
                </a:effectLst>
              </a:rPr>
              <a:t>pianificazione strategica aziendale </a:t>
            </a:r>
            <a:r>
              <a:rPr lang="it-IT" sz="1600" dirty="0"/>
              <a:t>ed è un documento nel quale sono fissati gli </a:t>
            </a:r>
            <a:r>
              <a:rPr lang="it-IT" sz="1600" b="1" dirty="0">
                <a:effectLst>
                  <a:outerShdw blurRad="38100" dist="38100" dir="2700000" algn="tl">
                    <a:srgbClr val="000000">
                      <a:alpha val="43137"/>
                    </a:srgbClr>
                  </a:outerShdw>
                </a:effectLst>
              </a:rPr>
              <a:t>obiettivi e le strategie di medio/lungo periodo</a:t>
            </a:r>
            <a:r>
              <a:rPr lang="it-IT" sz="1600" dirty="0"/>
              <a:t>. Se correttamente redatto, il piano industriale permette all’azienda di avere una visione integrata e sistematica dei propri obiettivi, trasformando le strategie aziendali in numeri e verificando così la loro effettiva efficacia.</a:t>
            </a:r>
          </a:p>
        </p:txBody>
      </p:sp>
    </p:spTree>
    <p:extLst>
      <p:ext uri="{BB962C8B-B14F-4D97-AF65-F5344CB8AC3E}">
        <p14:creationId xmlns:p14="http://schemas.microsoft.com/office/powerpoint/2010/main" val="21551414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2EB97C00-9087-4036-81E4-210CDB1912C5}"/>
              </a:ext>
            </a:extLst>
          </p:cNvPr>
          <p:cNvSpPr txBox="1"/>
          <p:nvPr/>
        </p:nvSpPr>
        <p:spPr>
          <a:xfrm>
            <a:off x="683568" y="1347614"/>
            <a:ext cx="7776864" cy="2954655"/>
          </a:xfrm>
          <a:prstGeom prst="rect">
            <a:avLst/>
          </a:prstGeom>
          <a:noFill/>
        </p:spPr>
        <p:txBody>
          <a:bodyPr wrap="square" rtlCol="0">
            <a:spAutoFit/>
          </a:bodyPr>
          <a:lstStyle/>
          <a:p>
            <a:pPr algn="just">
              <a:lnSpc>
                <a:spcPct val="150000"/>
              </a:lnSpc>
            </a:pPr>
            <a:r>
              <a:rPr lang="it-IT" sz="1600" dirty="0"/>
              <a:t>In pratica un Business planning deve essere comprensivo dei seguenti contenuti:</a:t>
            </a:r>
          </a:p>
          <a:p>
            <a:pPr algn="just">
              <a:lnSpc>
                <a:spcPct val="150000"/>
              </a:lnSpc>
            </a:pPr>
            <a:r>
              <a:rPr lang="it-IT" sz="1600" dirty="0"/>
              <a:t>•</a:t>
            </a:r>
            <a:r>
              <a:rPr lang="it-IT" sz="1600" b="1" dirty="0">
                <a:effectLst>
                  <a:outerShdw blurRad="38100" dist="38100" dir="2700000" algn="tl">
                    <a:srgbClr val="000000">
                      <a:alpha val="43137"/>
                    </a:srgbClr>
                  </a:outerShdw>
                </a:effectLst>
              </a:rPr>
              <a:t>analisi delle performance </a:t>
            </a:r>
            <a:r>
              <a:rPr lang="it-IT" sz="1600" dirty="0"/>
              <a:t>dell’azienda negli ultimi 3/5 anni;</a:t>
            </a:r>
          </a:p>
          <a:p>
            <a:pPr algn="just">
              <a:lnSpc>
                <a:spcPct val="150000"/>
              </a:lnSpc>
            </a:pPr>
            <a:r>
              <a:rPr lang="it-IT" sz="1600" dirty="0"/>
              <a:t>•i conti economici e patrimoniali previsionali, preferibilmente mensilizzati;</a:t>
            </a:r>
          </a:p>
          <a:p>
            <a:pPr algn="just">
              <a:lnSpc>
                <a:spcPct val="150000"/>
              </a:lnSpc>
            </a:pPr>
            <a:r>
              <a:rPr lang="it-IT" sz="1600" dirty="0"/>
              <a:t>•i </a:t>
            </a:r>
            <a:r>
              <a:rPr lang="it-IT" sz="1600" b="1" dirty="0">
                <a:effectLst>
                  <a:outerShdw blurRad="38100" dist="38100" dir="2700000" algn="tl">
                    <a:srgbClr val="000000">
                      <a:alpha val="43137"/>
                    </a:srgbClr>
                  </a:outerShdw>
                </a:effectLst>
              </a:rPr>
              <a:t>flussi finanziari mensilizzati </a:t>
            </a:r>
            <a:r>
              <a:rPr lang="it-IT" sz="1600" dirty="0"/>
              <a:t>nella forma del budget analitico di cassa;</a:t>
            </a:r>
          </a:p>
          <a:p>
            <a:pPr algn="just">
              <a:lnSpc>
                <a:spcPct val="150000"/>
              </a:lnSpc>
            </a:pPr>
            <a:r>
              <a:rPr lang="it-IT" sz="1600" dirty="0"/>
              <a:t>•la verifica </a:t>
            </a:r>
            <a:r>
              <a:rPr lang="it-IT" sz="1600" b="1" dirty="0">
                <a:effectLst>
                  <a:outerShdw blurRad="38100" dist="38100" dir="2700000" algn="tl">
                    <a:srgbClr val="000000">
                      <a:alpha val="43137"/>
                    </a:srgbClr>
                  </a:outerShdw>
                </a:effectLst>
              </a:rPr>
              <a:t>dell’equilibrio economico finanziario </a:t>
            </a:r>
            <a:r>
              <a:rPr lang="it-IT" sz="1600" dirty="0"/>
              <a:t>ed in particolare la verifica della </a:t>
            </a:r>
            <a:r>
              <a:rPr lang="it-IT" sz="1600" b="1" dirty="0">
                <a:effectLst>
                  <a:outerShdw blurRad="38100" dist="38100" dir="2700000" algn="tl">
                    <a:srgbClr val="000000">
                      <a:alpha val="43137"/>
                    </a:srgbClr>
                  </a:outerShdw>
                </a:effectLst>
              </a:rPr>
              <a:t>sostenibilità del debito</a:t>
            </a:r>
            <a:r>
              <a:rPr lang="it-IT" sz="1600" dirty="0"/>
              <a:t>;</a:t>
            </a:r>
          </a:p>
          <a:p>
            <a:pPr algn="just">
              <a:lnSpc>
                <a:spcPct val="150000"/>
              </a:lnSpc>
            </a:pPr>
            <a:r>
              <a:rPr lang="it-IT" sz="1600" dirty="0"/>
              <a:t>•calcolo e verifica degli indici e margini previsionali.</a:t>
            </a:r>
          </a:p>
          <a:p>
            <a:endParaRPr lang="it-IT" dirty="0"/>
          </a:p>
        </p:txBody>
      </p:sp>
    </p:spTree>
    <p:extLst>
      <p:ext uri="{BB962C8B-B14F-4D97-AF65-F5344CB8AC3E}">
        <p14:creationId xmlns:p14="http://schemas.microsoft.com/office/powerpoint/2010/main" val="41417825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ABD1DC97-26D9-4818-B167-5CFE4DEE3F12}"/>
              </a:ext>
            </a:extLst>
          </p:cNvPr>
          <p:cNvSpPr txBox="1"/>
          <p:nvPr/>
        </p:nvSpPr>
        <p:spPr>
          <a:xfrm>
            <a:off x="827584" y="1563638"/>
            <a:ext cx="7560840" cy="2062103"/>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FORECAST</a:t>
            </a:r>
          </a:p>
          <a:p>
            <a:pPr algn="ctr"/>
            <a:endParaRPr lang="it-IT" sz="1600" b="1" dirty="0">
              <a:effectLst>
                <a:outerShdw blurRad="38100" dist="38100" dir="2700000" algn="tl">
                  <a:srgbClr val="000000">
                    <a:alpha val="43137"/>
                  </a:srgbClr>
                </a:outerShdw>
              </a:effectLst>
            </a:endParaRPr>
          </a:p>
          <a:p>
            <a:pPr algn="just">
              <a:lnSpc>
                <a:spcPct val="150000"/>
              </a:lnSpc>
            </a:pPr>
            <a:r>
              <a:rPr lang="it-IT" sz="1600" dirty="0"/>
              <a:t>I “Forecast sia annuali che infra-annuali”, invece, sono una </a:t>
            </a:r>
            <a:r>
              <a:rPr lang="it-IT" sz="1600" b="1" dirty="0">
                <a:effectLst>
                  <a:outerShdw blurRad="38100" dist="38100" dir="2700000" algn="tl">
                    <a:srgbClr val="000000">
                      <a:alpha val="43137"/>
                    </a:srgbClr>
                  </a:outerShdw>
                </a:effectLst>
              </a:rPr>
              <a:t>previsione</a:t>
            </a:r>
            <a:r>
              <a:rPr lang="it-IT" sz="1600" dirty="0"/>
              <a:t> della situazione economica, patrimoniale e finanziaria a fine periodo diventando sempre più attendibile col passare dei mesi dell’anno, dato che progressivamente aumentano i mesi a consuntivo rispetto a quelli previsionali.</a:t>
            </a:r>
          </a:p>
        </p:txBody>
      </p:sp>
    </p:spTree>
    <p:extLst>
      <p:ext uri="{BB962C8B-B14F-4D97-AF65-F5344CB8AC3E}">
        <p14:creationId xmlns:p14="http://schemas.microsoft.com/office/powerpoint/2010/main" val="8142910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EA96187E-CE4F-4387-82BA-5BDB6A870E7E}"/>
              </a:ext>
            </a:extLst>
          </p:cNvPr>
          <p:cNvSpPr txBox="1"/>
          <p:nvPr/>
        </p:nvSpPr>
        <p:spPr>
          <a:xfrm>
            <a:off x="467544" y="987574"/>
            <a:ext cx="8280920" cy="4031873"/>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EFFICACE SISTEMA DI TESORERIA</a:t>
            </a:r>
            <a:endParaRPr lang="it-IT" sz="1600" dirty="0"/>
          </a:p>
          <a:p>
            <a:pPr algn="just"/>
            <a:r>
              <a:rPr lang="it-IT" sz="1600" dirty="0"/>
              <a:t>Il </a:t>
            </a:r>
            <a:r>
              <a:rPr lang="it-IT" sz="1600" b="1" dirty="0">
                <a:effectLst>
                  <a:outerShdw blurRad="38100" dist="38100" dir="2700000" algn="tl">
                    <a:srgbClr val="000000">
                      <a:alpha val="43137"/>
                    </a:srgbClr>
                  </a:outerShdw>
                </a:effectLst>
              </a:rPr>
              <a:t>monitoraggio dei flussi di cassa</a:t>
            </a:r>
            <a:r>
              <a:rPr lang="it-IT" sz="1600" dirty="0"/>
              <a:t> è fondamentale per gestire in modo consapevole il </a:t>
            </a:r>
            <a:r>
              <a:rPr lang="it-IT" sz="1600" b="1" dirty="0">
                <a:effectLst>
                  <a:outerShdw blurRad="38100" dist="38100" dir="2700000" algn="tl">
                    <a:srgbClr val="000000">
                      <a:alpha val="43137"/>
                    </a:srgbClr>
                  </a:outerShdw>
                </a:effectLst>
              </a:rPr>
              <a:t>rischio di liquidità</a:t>
            </a:r>
            <a:r>
              <a:rPr lang="it-IT" sz="1600" dirty="0"/>
              <a:t>, ossia la capacità di onorare gli impegni con i fornitori e gli enti finanziatori nei tempi stabiliti. Una corretta gestione della tesoreria permette di monitorare la situazione finanziaria di breve periodo attraverso la gestione dei </a:t>
            </a:r>
            <a:r>
              <a:rPr lang="it-IT" sz="1600" b="1" dirty="0">
                <a:effectLst>
                  <a:outerShdw blurRad="38100" dist="38100" dir="2700000" algn="tl">
                    <a:srgbClr val="000000">
                      <a:alpha val="43137"/>
                    </a:srgbClr>
                  </a:outerShdw>
                </a:effectLst>
              </a:rPr>
              <a:t>flussi di cassa </a:t>
            </a:r>
            <a:r>
              <a:rPr lang="it-IT" sz="1600" dirty="0"/>
              <a:t>sia in termini di incassi e pagamenti che in termini di misurazione e valutazione delle performance finanziare previsionali. Una società in grado di pianificare correttamente i flussi di cassa riuscirà a essere </a:t>
            </a:r>
            <a:r>
              <a:rPr lang="it-IT" sz="1600" b="1" u="sng" dirty="0">
                <a:effectLst>
                  <a:outerShdw blurRad="38100" dist="38100" dir="2700000" algn="tl">
                    <a:srgbClr val="000000">
                      <a:alpha val="43137"/>
                    </a:srgbClr>
                  </a:outerShdw>
                </a:effectLst>
              </a:rPr>
              <a:t>sempre puntuale nei pagamenti, a non andare in extra fido, ad utilizzare gli affidamenti concessi mantenendo sempre un certo margine di garanzia e raggiungendo un equilibrio finanziario</a:t>
            </a:r>
            <a:r>
              <a:rPr lang="it-IT" sz="1600" dirty="0"/>
              <a:t>. Oltre a questo, un’efficace gestione della tesoreria consente di monitorare e gestire adeguatamente gli andamenti dei conti correnti bancari ai fini della loro valutazione per la Centrale Rischi della Banca d’Italia e per il </a:t>
            </a:r>
            <a:r>
              <a:rPr lang="it-IT" sz="1600" b="1" dirty="0">
                <a:effectLst>
                  <a:outerShdw blurRad="38100" dist="38100" dir="2700000" algn="tl">
                    <a:srgbClr val="000000">
                      <a:alpha val="43137"/>
                    </a:srgbClr>
                  </a:outerShdw>
                </a:effectLst>
              </a:rPr>
              <a:t>miglioramento del rating bancario</a:t>
            </a:r>
            <a:r>
              <a:rPr lang="it-IT" sz="1600" dirty="0"/>
              <a:t>. Tale miglioramento ha un effetto positivo sia sul costo del credito che sull’eventuale richiesta di un maggiore affidamento legato allo sviluppo aziendale. Per fare tutto ciò, è indispensabile dotare l’azienda di un efficiente sistema di tesoreria sia a consuntivo che previsionale adeguato alla specifica realtà. In tal modo potrò prevenire ed anticipare possibili rischi finanziari scegliendo per tempo gli strumenti attraverso cui fronteggiarli.</a:t>
            </a:r>
          </a:p>
        </p:txBody>
      </p:sp>
    </p:spTree>
    <p:extLst>
      <p:ext uri="{BB962C8B-B14F-4D97-AF65-F5344CB8AC3E}">
        <p14:creationId xmlns:p14="http://schemas.microsoft.com/office/powerpoint/2010/main" val="39673904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A694A8F0-7658-4AD0-B643-E1DC8AACAC66}"/>
              </a:ext>
            </a:extLst>
          </p:cNvPr>
          <p:cNvSpPr txBox="1"/>
          <p:nvPr/>
        </p:nvSpPr>
        <p:spPr>
          <a:xfrm>
            <a:off x="683568" y="1347614"/>
            <a:ext cx="7920880" cy="3785652"/>
          </a:xfrm>
          <a:prstGeom prst="rect">
            <a:avLst/>
          </a:prstGeom>
          <a:noFill/>
        </p:spPr>
        <p:txBody>
          <a:bodyPr wrap="square" rtlCol="0">
            <a:spAutoFit/>
          </a:bodyPr>
          <a:lstStyle/>
          <a:p>
            <a:pPr algn="just">
              <a:lnSpc>
                <a:spcPct val="150000"/>
              </a:lnSpc>
            </a:pPr>
            <a:r>
              <a:rPr lang="it-IT" sz="1600" dirty="0"/>
              <a:t>Un valido ed efficace sistema di tesoreria è formato da tre elementi:</a:t>
            </a:r>
          </a:p>
          <a:p>
            <a:pPr algn="just">
              <a:lnSpc>
                <a:spcPct val="150000"/>
              </a:lnSpc>
            </a:pPr>
            <a:r>
              <a:rPr lang="it-IT" sz="1600" dirty="0"/>
              <a:t>•Entrate e uscite </a:t>
            </a:r>
            <a:r>
              <a:rPr lang="it-IT" sz="1600" b="1" dirty="0">
                <a:effectLst>
                  <a:outerShdw blurRad="38100" dist="38100" dir="2700000" algn="tl">
                    <a:srgbClr val="000000">
                      <a:alpha val="43137"/>
                    </a:srgbClr>
                  </a:outerShdw>
                </a:effectLst>
              </a:rPr>
              <a:t>certe</a:t>
            </a:r>
            <a:r>
              <a:rPr lang="it-IT" sz="1600" dirty="0"/>
              <a:t> (per le fatture la data in esse indicate)</a:t>
            </a:r>
          </a:p>
          <a:p>
            <a:pPr algn="just">
              <a:lnSpc>
                <a:spcPct val="150000"/>
              </a:lnSpc>
            </a:pPr>
            <a:r>
              <a:rPr lang="it-IT" sz="1600" dirty="0"/>
              <a:t>•Entrate e uscite </a:t>
            </a:r>
            <a:r>
              <a:rPr lang="it-IT" sz="1600" b="1" dirty="0">
                <a:effectLst>
                  <a:outerShdw blurRad="38100" dist="38100" dir="2700000" algn="tl">
                    <a:srgbClr val="000000">
                      <a:alpha val="43137"/>
                    </a:srgbClr>
                  </a:outerShdw>
                </a:effectLst>
              </a:rPr>
              <a:t>previste</a:t>
            </a:r>
            <a:r>
              <a:rPr lang="it-IT" sz="1600" dirty="0"/>
              <a:t> (derivanti da ordini clienti/fornitori)</a:t>
            </a:r>
          </a:p>
          <a:p>
            <a:pPr algn="just">
              <a:lnSpc>
                <a:spcPct val="150000"/>
              </a:lnSpc>
            </a:pPr>
            <a:r>
              <a:rPr lang="it-IT" sz="1600" dirty="0"/>
              <a:t>•Entrate e uscite </a:t>
            </a:r>
            <a:r>
              <a:rPr lang="it-IT" sz="1600" b="1" dirty="0">
                <a:effectLst>
                  <a:outerShdw blurRad="38100" dist="38100" dir="2700000" algn="tl">
                    <a:srgbClr val="000000">
                      <a:alpha val="43137"/>
                    </a:srgbClr>
                  </a:outerShdw>
                </a:effectLst>
              </a:rPr>
              <a:t>prospettiche</a:t>
            </a:r>
            <a:r>
              <a:rPr lang="it-IT" sz="1600" dirty="0"/>
              <a:t> (Piano industriale con stime del management)</a:t>
            </a:r>
          </a:p>
          <a:p>
            <a:pPr algn="just">
              <a:lnSpc>
                <a:spcPct val="150000"/>
              </a:lnSpc>
            </a:pPr>
            <a:r>
              <a:rPr lang="it-IT" sz="1600" dirty="0"/>
              <a:t>Diventa fondamentale per l’impresa il monitoraggio della </a:t>
            </a:r>
            <a:r>
              <a:rPr lang="it-IT" sz="1600" b="1" dirty="0">
                <a:effectLst>
                  <a:outerShdw blurRad="38100" dist="38100" dir="2700000" algn="tl">
                    <a:srgbClr val="000000">
                      <a:alpha val="43137"/>
                    </a:srgbClr>
                  </a:outerShdw>
                </a:effectLst>
              </a:rPr>
              <a:t>previsione delle entrate e delle uscite</a:t>
            </a:r>
            <a:r>
              <a:rPr lang="it-IT" sz="1600" dirty="0"/>
              <a:t> con un </a:t>
            </a:r>
            <a:r>
              <a:rPr lang="it-IT" sz="1600" b="1" dirty="0">
                <a:effectLst>
                  <a:outerShdw blurRad="38100" dist="38100" dir="2700000" algn="tl">
                    <a:srgbClr val="000000">
                      <a:alpha val="43137"/>
                    </a:srgbClr>
                  </a:outerShdw>
                </a:effectLst>
              </a:rPr>
              <a:t>orizzonte temporale minimo di sei mesi</a:t>
            </a:r>
            <a:r>
              <a:rPr lang="it-IT" sz="1600" dirty="0"/>
              <a:t>: questo permetterà la verifica della capacità dei flussi di cassa prospettici di far fronte alle obbligazioni esistenti ed a quelle che si prevede sorgeranno. Non è infatti sufficiente tenere conto dei soli scadenzari attivi e passivi derivanti dagli obblighi di pagamento esistenti ma vanno considerati anche gli ordini cliente e fornitori, nonché le previsioni di acquisto e di vendita non ancora tradotti in ordinativi.</a:t>
            </a:r>
          </a:p>
        </p:txBody>
      </p:sp>
    </p:spTree>
    <p:extLst>
      <p:ext uri="{BB962C8B-B14F-4D97-AF65-F5344CB8AC3E}">
        <p14:creationId xmlns:p14="http://schemas.microsoft.com/office/powerpoint/2010/main" val="39102943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079E3ACE-0A08-4481-ACCC-2B9F879BB281}"/>
              </a:ext>
            </a:extLst>
          </p:cNvPr>
          <p:cNvSpPr txBox="1"/>
          <p:nvPr/>
        </p:nvSpPr>
        <p:spPr>
          <a:xfrm>
            <a:off x="539552" y="987574"/>
            <a:ext cx="7992888" cy="3785652"/>
          </a:xfrm>
          <a:prstGeom prst="rect">
            <a:avLst/>
          </a:prstGeom>
          <a:noFill/>
        </p:spPr>
        <p:txBody>
          <a:bodyPr wrap="square" rtlCol="0">
            <a:spAutoFit/>
          </a:bodyPr>
          <a:lstStyle/>
          <a:p>
            <a:pPr algn="just">
              <a:lnSpc>
                <a:spcPct val="150000"/>
              </a:lnSpc>
            </a:pPr>
            <a:r>
              <a:rPr lang="it-IT" sz="1600" dirty="0"/>
              <a:t>Una parte rilevante dei </a:t>
            </a:r>
            <a:r>
              <a:rPr lang="it-IT" sz="1600" b="1" dirty="0">
                <a:effectLst>
                  <a:outerShdw blurRad="38100" dist="38100" dir="2700000" algn="tl">
                    <a:srgbClr val="000000">
                      <a:alpha val="43137"/>
                    </a:srgbClr>
                  </a:outerShdw>
                </a:effectLst>
              </a:rPr>
              <a:t>dati della tesoreria </a:t>
            </a:r>
            <a:r>
              <a:rPr lang="it-IT" sz="1600" dirty="0"/>
              <a:t>proviene da scadenzari, fatture attive e passive, leasing, mutui, da informazioni dell’area commerciale (previsioni di vendita ed informazioni su eventuali ritardi o contestazioni), dall’area della supply chain (previsioni di acquisto, di giacenza di magazzino, di riordino), dall’area di produzione (previsioni di manutenzioni, investimenti e disinvestimenti) ed infine dalla gestione del personale (buste paga, oneri accessori, trattamenti di fine rapporto). </a:t>
            </a:r>
          </a:p>
          <a:p>
            <a:pPr algn="just">
              <a:lnSpc>
                <a:spcPct val="150000"/>
              </a:lnSpc>
            </a:pPr>
            <a:r>
              <a:rPr lang="it-IT" sz="1600" dirty="0"/>
              <a:t>Il dato finale emergente dalla tesoreria è rappresentato dai </a:t>
            </a:r>
            <a:r>
              <a:rPr lang="it-IT" sz="1600" b="1" dirty="0">
                <a:effectLst>
                  <a:outerShdw blurRad="38100" dist="38100" dir="2700000" algn="tl">
                    <a:srgbClr val="000000">
                      <a:alpha val="43137"/>
                    </a:srgbClr>
                  </a:outerShdw>
                </a:effectLst>
              </a:rPr>
              <a:t>flussi di cassa mensili netti disponibili per il rimborso dei debiti</a:t>
            </a:r>
            <a:r>
              <a:rPr lang="it-IT" sz="1600" dirty="0"/>
              <a:t>, la cui sommatoria consente il calcolo del </a:t>
            </a:r>
            <a:r>
              <a:rPr lang="it-IT" sz="1600" b="1" dirty="0">
                <a:effectLst>
                  <a:outerShdw blurRad="38100" dist="38100" dir="2700000" algn="tl">
                    <a:srgbClr val="000000">
                      <a:alpha val="43137"/>
                    </a:srgbClr>
                  </a:outerShdw>
                </a:effectLst>
              </a:rPr>
              <a:t>DSCR (</a:t>
            </a:r>
            <a:r>
              <a:rPr lang="it-IT" sz="1600" b="1" dirty="0" err="1">
                <a:effectLst>
                  <a:outerShdw blurRad="38100" dist="38100" dir="2700000" algn="tl">
                    <a:srgbClr val="000000">
                      <a:alpha val="43137"/>
                    </a:srgbClr>
                  </a:outerShdw>
                </a:effectLst>
              </a:rPr>
              <a:t>Debt</a:t>
            </a:r>
            <a:r>
              <a:rPr lang="it-IT" sz="1600" b="1" dirty="0">
                <a:effectLst>
                  <a:outerShdw blurRad="38100" dist="38100" dir="2700000" algn="tl">
                    <a:srgbClr val="000000">
                      <a:alpha val="43137"/>
                    </a:srgbClr>
                  </a:outerShdw>
                </a:effectLst>
              </a:rPr>
              <a:t> service coverage ratio)</a:t>
            </a:r>
            <a:r>
              <a:rPr lang="it-IT" sz="1600" dirty="0"/>
              <a:t>, un indice di sostenibilità finanziaria del debito aziendale considerato come uno dei più importanti indicatori di crisi.</a:t>
            </a:r>
          </a:p>
        </p:txBody>
      </p:sp>
    </p:spTree>
    <p:extLst>
      <p:ext uri="{BB962C8B-B14F-4D97-AF65-F5344CB8AC3E}">
        <p14:creationId xmlns:p14="http://schemas.microsoft.com/office/powerpoint/2010/main" val="21843656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E08BE190-D696-44B7-8DE5-BC81AA1B0129}"/>
              </a:ext>
            </a:extLst>
          </p:cNvPr>
          <p:cNvSpPr txBox="1"/>
          <p:nvPr/>
        </p:nvSpPr>
        <p:spPr>
          <a:xfrm>
            <a:off x="683568" y="987574"/>
            <a:ext cx="8064896" cy="4031873"/>
          </a:xfrm>
          <a:prstGeom prst="rect">
            <a:avLst/>
          </a:prstGeom>
          <a:noFill/>
        </p:spPr>
        <p:txBody>
          <a:bodyPr wrap="square" rtlCol="0">
            <a:spAutoFit/>
          </a:bodyPr>
          <a:lstStyle/>
          <a:p>
            <a:r>
              <a:rPr lang="it-IT" sz="1600" b="1" dirty="0"/>
              <a:t>ALLERTA INTERNA ED ESTERNA ALLA LUCE DELLE MODIFICHE NORMATIVE</a:t>
            </a:r>
            <a:endParaRPr lang="it-IT" sz="1600" dirty="0"/>
          </a:p>
          <a:p>
            <a:pPr algn="ctr"/>
            <a:r>
              <a:rPr lang="it-IT" sz="1600" b="1" u="sng" dirty="0">
                <a:effectLst>
                  <a:outerShdw blurRad="38100" dist="38100" dir="2700000" algn="tl">
                    <a:srgbClr val="000000">
                      <a:alpha val="43137"/>
                    </a:srgbClr>
                  </a:outerShdw>
                </a:effectLst>
              </a:rPr>
              <a:t>TITOLO II – CAPO III → artt. 25 – </a:t>
            </a:r>
            <a:r>
              <a:rPr lang="it-IT" sz="1600" b="1" u="sng" dirty="0" err="1">
                <a:effectLst>
                  <a:outerShdw blurRad="38100" dist="38100" dir="2700000" algn="tl">
                    <a:srgbClr val="000000">
                      <a:alpha val="43137"/>
                    </a:srgbClr>
                  </a:outerShdw>
                </a:effectLst>
              </a:rPr>
              <a:t>octies</a:t>
            </a:r>
            <a:r>
              <a:rPr lang="it-IT" sz="1600" b="1" u="sng" dirty="0">
                <a:effectLst>
                  <a:outerShdw blurRad="38100" dist="38100" dir="2700000" algn="tl">
                    <a:srgbClr val="000000">
                      <a:alpha val="43137"/>
                    </a:srgbClr>
                  </a:outerShdw>
                </a:effectLst>
              </a:rPr>
              <a:t>/25 </a:t>
            </a:r>
            <a:r>
              <a:rPr lang="it-IT" sz="1600" b="1" u="sng" dirty="0" err="1">
                <a:effectLst>
                  <a:outerShdw blurRad="38100" dist="38100" dir="2700000" algn="tl">
                    <a:srgbClr val="000000">
                      <a:alpha val="43137"/>
                    </a:srgbClr>
                  </a:outerShdw>
                </a:effectLst>
              </a:rPr>
              <a:t>nonies</a:t>
            </a:r>
            <a:r>
              <a:rPr lang="it-IT" sz="1600" b="1" u="sng" dirty="0">
                <a:effectLst>
                  <a:outerShdw blurRad="38100" dist="38100" dir="2700000" algn="tl">
                    <a:srgbClr val="000000">
                      <a:alpha val="43137"/>
                    </a:srgbClr>
                  </a:outerShdw>
                </a:effectLst>
              </a:rPr>
              <a:t>/25 – </a:t>
            </a:r>
            <a:r>
              <a:rPr lang="it-IT" sz="1600" b="1" u="sng" dirty="0" err="1">
                <a:effectLst>
                  <a:outerShdw blurRad="38100" dist="38100" dir="2700000" algn="tl">
                    <a:srgbClr val="000000">
                      <a:alpha val="43137"/>
                    </a:srgbClr>
                  </a:outerShdw>
                </a:effectLst>
              </a:rPr>
              <a:t>decies</a:t>
            </a:r>
            <a:endParaRPr lang="it-IT" sz="1600" b="1" u="sng" dirty="0">
              <a:effectLst>
                <a:outerShdw blurRad="38100" dist="38100" dir="2700000" algn="tl">
                  <a:srgbClr val="000000">
                    <a:alpha val="43137"/>
                  </a:srgbClr>
                </a:outerShdw>
              </a:effectLst>
            </a:endParaRPr>
          </a:p>
          <a:p>
            <a:endParaRPr lang="it-IT" sz="1600" dirty="0"/>
          </a:p>
          <a:p>
            <a:r>
              <a:rPr lang="it-IT" sz="1600" b="1" i="1" dirty="0"/>
              <a:t>Art. 25-octies (Segnalazione dell'organo di controllo).</a:t>
            </a:r>
          </a:p>
          <a:p>
            <a:pPr algn="just"/>
            <a:r>
              <a:rPr lang="it-IT" sz="1600" b="1" dirty="0">
                <a:effectLst>
                  <a:outerShdw blurRad="38100" dist="38100" dir="2700000" algn="tl">
                    <a:srgbClr val="000000">
                      <a:alpha val="43137"/>
                    </a:srgbClr>
                  </a:outerShdw>
                </a:effectLst>
              </a:rPr>
              <a:t>In vigore dal 15/07/2022</a:t>
            </a:r>
          </a:p>
          <a:p>
            <a:pPr algn="just"/>
            <a:r>
              <a:rPr lang="it-IT" sz="1600" dirty="0"/>
              <a:t>Modificato da: Decreto legislativo del 17/06/2022 n. 83 Articolo 6</a:t>
            </a:r>
          </a:p>
          <a:p>
            <a:pPr algn="just"/>
            <a:r>
              <a:rPr lang="it-IT" sz="1600" i="1" dirty="0"/>
              <a:t>1. L'organo di controllo societario segnala, per iscritto, all'organo amministrativo la sussistenza dei presupposti per la presentazione dell'istanza di cui all'articolo 17 (</a:t>
            </a:r>
            <a:r>
              <a:rPr lang="it-IT" sz="1600" b="1" i="1" dirty="0">
                <a:effectLst>
                  <a:outerShdw blurRad="38100" dist="38100" dir="2700000" algn="tl">
                    <a:srgbClr val="000000">
                      <a:alpha val="43137"/>
                    </a:srgbClr>
                  </a:outerShdw>
                </a:effectLst>
              </a:rPr>
              <a:t>Accesso alla composizione negoziata e suo funzionamento). </a:t>
            </a:r>
            <a:r>
              <a:rPr lang="it-IT" sz="1600" i="1" dirty="0"/>
              <a:t>La segnalazione è motivata, è trasmessa con mezzi che assicurano la prova dell'avvenuta ricezione e contiene la fissazione di un congruo termine, non superiore a trenta giorni, entro il quale l'organo amministrativo deve riferire in ordine alle iniziative intraprese. In pendenza delle trattative, rimane fermo il dovere di vigilanza di cui all'articolo 2403 del codice civile.</a:t>
            </a:r>
          </a:p>
          <a:p>
            <a:pPr algn="just"/>
            <a:r>
              <a:rPr lang="it-IT" sz="1600" dirty="0"/>
              <a:t>2. </a:t>
            </a:r>
            <a:r>
              <a:rPr lang="it-IT" sz="1600" i="1" dirty="0"/>
              <a:t>La tempestiva segnalazione all'organo amministrativo ai sensi del comma 1 e la vigilanza sull'andamento delle trattative sono valutate ai fini della responsabilità prevista dall'articolo 2407 del codice civile ( responsabilità dei sindaci).</a:t>
            </a:r>
          </a:p>
        </p:txBody>
      </p:sp>
    </p:spTree>
    <p:extLst>
      <p:ext uri="{BB962C8B-B14F-4D97-AF65-F5344CB8AC3E}">
        <p14:creationId xmlns:p14="http://schemas.microsoft.com/office/powerpoint/2010/main" val="7696776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AA0D147B-0F9A-49B8-90D1-B54B461F8DB4}"/>
              </a:ext>
            </a:extLst>
          </p:cNvPr>
          <p:cNvSpPr txBox="1"/>
          <p:nvPr/>
        </p:nvSpPr>
        <p:spPr>
          <a:xfrm>
            <a:off x="539552" y="1563638"/>
            <a:ext cx="8136904" cy="2308324"/>
          </a:xfrm>
          <a:prstGeom prst="rect">
            <a:avLst/>
          </a:prstGeom>
          <a:noFill/>
        </p:spPr>
        <p:txBody>
          <a:bodyPr wrap="square" rtlCol="0">
            <a:spAutoFit/>
          </a:bodyPr>
          <a:lstStyle/>
          <a:p>
            <a:pPr algn="just">
              <a:lnSpc>
                <a:spcPct val="150000"/>
              </a:lnSpc>
            </a:pPr>
            <a:r>
              <a:rPr lang="it-IT" sz="1600" dirty="0"/>
              <a:t>Il monitoraggio dei flussi di cassa può consistere in semplici </a:t>
            </a:r>
            <a:r>
              <a:rPr lang="it-IT" sz="1600" b="1" dirty="0">
                <a:effectLst>
                  <a:outerShdw blurRad="38100" dist="38100" dir="2700000" algn="tl">
                    <a:srgbClr val="000000">
                      <a:alpha val="43137"/>
                    </a:srgbClr>
                  </a:outerShdw>
                </a:effectLst>
              </a:rPr>
              <a:t>fogli di calcolo</a:t>
            </a:r>
            <a:r>
              <a:rPr lang="it-IT" sz="1600" dirty="0"/>
              <a:t> nei casi di realtà aziendali piccole e poco complesse. Per società di maggiori dimensioni o più strutturate diventa indispensabile dotarsi di </a:t>
            </a:r>
            <a:r>
              <a:rPr lang="it-IT" sz="1600" b="1" dirty="0"/>
              <a:t>software</a:t>
            </a:r>
            <a:r>
              <a:rPr lang="it-IT" sz="1600" dirty="0"/>
              <a:t> che gestiscano la tesoreria aziendale con scadenzari previsionali e contabili, controllo delle condizioni bancarie, posizioni finanziarie previsionali e di consuntivo. Questi sistemi risultano particolarmente efficienti se collegati con i sistemi di gestione della contabilità.</a:t>
            </a:r>
          </a:p>
        </p:txBody>
      </p:sp>
    </p:spTree>
    <p:extLst>
      <p:ext uri="{BB962C8B-B14F-4D97-AF65-F5344CB8AC3E}">
        <p14:creationId xmlns:p14="http://schemas.microsoft.com/office/powerpoint/2010/main" val="8790174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1A62C11-2AD0-4A1B-996A-BFDCF30029E7}"/>
              </a:ext>
            </a:extLst>
          </p:cNvPr>
          <p:cNvSpPr txBox="1"/>
          <p:nvPr/>
        </p:nvSpPr>
        <p:spPr>
          <a:xfrm>
            <a:off x="323528" y="771550"/>
            <a:ext cx="8208912" cy="4031873"/>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DSCR (</a:t>
            </a:r>
            <a:r>
              <a:rPr lang="it-IT" sz="1600" b="1" dirty="0" err="1">
                <a:effectLst>
                  <a:outerShdw blurRad="38100" dist="38100" dir="2700000" algn="tl">
                    <a:srgbClr val="000000">
                      <a:alpha val="43137"/>
                    </a:srgbClr>
                  </a:outerShdw>
                </a:effectLst>
              </a:rPr>
              <a:t>Debt</a:t>
            </a:r>
            <a:r>
              <a:rPr lang="it-IT" sz="1600" b="1" dirty="0">
                <a:effectLst>
                  <a:outerShdw blurRad="38100" dist="38100" dir="2700000" algn="tl">
                    <a:srgbClr val="000000">
                      <a:alpha val="43137"/>
                    </a:srgbClr>
                  </a:outerShdw>
                </a:effectLst>
              </a:rPr>
              <a:t> service coverage ratio)</a:t>
            </a:r>
          </a:p>
          <a:p>
            <a:pPr algn="just"/>
            <a:r>
              <a:rPr lang="it-IT" sz="1500" dirty="0"/>
              <a:t>E' l’indice preposto alla verifica preventiva, in ottica “</a:t>
            </a:r>
            <a:r>
              <a:rPr lang="it-IT" sz="1500" dirty="0" err="1"/>
              <a:t>forward</a:t>
            </a:r>
            <a:r>
              <a:rPr lang="it-IT" sz="1500" dirty="0"/>
              <a:t> </a:t>
            </a:r>
            <a:r>
              <a:rPr lang="it-IT" sz="1500" dirty="0" err="1"/>
              <a:t>looking</a:t>
            </a:r>
            <a:r>
              <a:rPr lang="it-IT" sz="1500" dirty="0"/>
              <a:t>”, </a:t>
            </a:r>
            <a:r>
              <a:rPr lang="it-IT" sz="1500" b="1" dirty="0">
                <a:effectLst>
                  <a:outerShdw blurRad="38100" dist="38100" dir="2700000" algn="tl">
                    <a:srgbClr val="000000">
                      <a:alpha val="43137"/>
                    </a:srgbClr>
                  </a:outerShdw>
                </a:effectLst>
              </a:rPr>
              <a:t>dell’adeguatezza dei flussi di cassa prospettici</a:t>
            </a:r>
            <a:r>
              <a:rPr lang="it-IT" sz="1500" dirty="0"/>
              <a:t> a far fronte regolarmente alla </a:t>
            </a:r>
            <a:r>
              <a:rPr lang="it-IT" sz="1500" b="1" dirty="0">
                <a:effectLst>
                  <a:outerShdw blurRad="38100" dist="38100" dir="2700000" algn="tl">
                    <a:srgbClr val="000000">
                      <a:alpha val="43137"/>
                    </a:srgbClr>
                  </a:outerShdw>
                </a:effectLst>
              </a:rPr>
              <a:t>restituzione del debito </a:t>
            </a:r>
            <a:r>
              <a:rPr lang="it-IT" sz="1500" dirty="0"/>
              <a:t>come contrattualmente previsto, ed in tal senso rappresenta un indicatore sintetico della “</a:t>
            </a:r>
            <a:r>
              <a:rPr lang="it-IT" sz="1500" b="1" dirty="0">
                <a:effectLst>
                  <a:outerShdw blurRad="38100" dist="38100" dir="2700000" algn="tl">
                    <a:srgbClr val="000000">
                      <a:alpha val="43137"/>
                    </a:srgbClr>
                  </a:outerShdw>
                </a:effectLst>
              </a:rPr>
              <a:t>sostenibilità degli oneri dell’indebitamento con i flussi di cassa che l’impresa è in grado di generare</a:t>
            </a:r>
            <a:r>
              <a:rPr lang="it-IT" sz="1500" dirty="0"/>
              <a:t>”. Tale indice costituisce uno dei principali “indici di allerta” ed in quanto tale si deve fondare su dati prospettici avrebbe poca utilità un calcolo basato su dati storici. </a:t>
            </a:r>
          </a:p>
          <a:p>
            <a:pPr algn="just"/>
            <a:endParaRPr lang="it-IT" sz="1500" dirty="0"/>
          </a:p>
          <a:p>
            <a:pPr algn="just"/>
            <a:r>
              <a:rPr lang="it-IT" sz="1500" dirty="0"/>
              <a:t>Il DSCR rappresenta il </a:t>
            </a:r>
            <a:r>
              <a:rPr lang="it-IT" sz="1500" b="1" dirty="0">
                <a:effectLst>
                  <a:outerShdw blurRad="38100" dist="38100" dir="2700000" algn="tl">
                    <a:srgbClr val="000000">
                      <a:alpha val="43137"/>
                    </a:srgbClr>
                  </a:outerShdw>
                </a:effectLst>
              </a:rPr>
              <a:t>rapporto tra il cash flow</a:t>
            </a:r>
            <a:r>
              <a:rPr lang="it-IT" sz="1500" dirty="0"/>
              <a:t> a servizio del debito dell’impresa previsto per i sei mesi successivi ed il </a:t>
            </a:r>
            <a:r>
              <a:rPr lang="it-IT" sz="1500" b="1" dirty="0">
                <a:effectLst>
                  <a:outerShdw blurRad="38100" dist="38100" dir="2700000" algn="tl">
                    <a:srgbClr val="000000">
                      <a:alpha val="43137"/>
                    </a:srgbClr>
                  </a:outerShdw>
                </a:effectLst>
              </a:rPr>
              <a:t>fabbisogno finanziario </a:t>
            </a:r>
            <a:r>
              <a:rPr lang="it-IT" sz="1500" dirty="0"/>
              <a:t>del rimborso del debito nel medesimo periodo temporale. </a:t>
            </a:r>
          </a:p>
          <a:p>
            <a:pPr algn="just"/>
            <a:endParaRPr lang="it-IT" sz="1500" dirty="0"/>
          </a:p>
          <a:p>
            <a:pPr algn="just"/>
            <a:r>
              <a:rPr lang="it-IT" sz="1500" dirty="0"/>
              <a:t>Un valore di </a:t>
            </a:r>
            <a:r>
              <a:rPr lang="it-IT" sz="1500" b="1" dirty="0">
                <a:effectLst>
                  <a:outerShdw blurRad="38100" dist="38100" dir="2700000" algn="tl">
                    <a:srgbClr val="000000">
                      <a:alpha val="43137"/>
                    </a:srgbClr>
                  </a:outerShdw>
                </a:effectLst>
              </a:rPr>
              <a:t>DSCR maggiore di 1</a:t>
            </a:r>
            <a:r>
              <a:rPr lang="it-IT" sz="1500" dirty="0"/>
              <a:t> sta a significare che le entrate di cassa (il numeratore) sono superiori alle uscite (il denominatore). Per poter calcolare adeguatamente questo indice è </a:t>
            </a:r>
            <a:r>
              <a:rPr lang="it-IT" sz="1500" b="1" u="sng" dirty="0">
                <a:effectLst>
                  <a:outerShdw blurRad="38100" dist="38100" dir="2700000" algn="tl">
                    <a:srgbClr val="000000">
                      <a:alpha val="43137"/>
                    </a:srgbClr>
                  </a:outerShdw>
                </a:effectLst>
              </a:rPr>
              <a:t>indispensabile un sistema predisposto alla gestione della tesoreria.</a:t>
            </a:r>
          </a:p>
          <a:p>
            <a:pPr algn="just"/>
            <a:r>
              <a:rPr lang="it-IT" sz="1500" dirty="0"/>
              <a:t> </a:t>
            </a:r>
            <a:r>
              <a:rPr lang="it-IT" sz="1500" b="1" dirty="0">
                <a:effectLst>
                  <a:outerShdw blurRad="38100" dist="38100" dir="2700000" algn="tl">
                    <a:srgbClr val="000000">
                      <a:alpha val="43137"/>
                    </a:srgbClr>
                  </a:outerShdw>
                </a:effectLst>
              </a:rPr>
              <a:t>L’orizzonte temporale</a:t>
            </a:r>
            <a:r>
              <a:rPr lang="it-IT" sz="1500" dirty="0"/>
              <a:t> di esame dei flussi finanziari richiesto per il calcolo dell’indice è rinvenibile dall’esame del comma 1 dell’articolo 13 del codice della crisi nel quale si stabilisce che </a:t>
            </a:r>
            <a:r>
              <a:rPr lang="it-IT" sz="1500" b="1" dirty="0">
                <a:effectLst>
                  <a:outerShdw blurRad="38100" dist="38100" dir="2700000" algn="tl">
                    <a:srgbClr val="000000">
                      <a:alpha val="43137"/>
                    </a:srgbClr>
                  </a:outerShdw>
                </a:effectLst>
              </a:rPr>
              <a:t>l’incapacità di far fronte alla sostenibilità dei debiti nei sei mesi costituisce un indice di crisi</a:t>
            </a:r>
            <a:r>
              <a:rPr lang="it-IT" sz="1500" dirty="0"/>
              <a:t>. </a:t>
            </a:r>
          </a:p>
        </p:txBody>
      </p:sp>
    </p:spTree>
    <p:extLst>
      <p:ext uri="{BB962C8B-B14F-4D97-AF65-F5344CB8AC3E}">
        <p14:creationId xmlns:p14="http://schemas.microsoft.com/office/powerpoint/2010/main" val="28311099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D96B388A-4A66-4B85-B2BE-C77A4B08953F}"/>
              </a:ext>
            </a:extLst>
          </p:cNvPr>
          <p:cNvSpPr txBox="1"/>
          <p:nvPr/>
        </p:nvSpPr>
        <p:spPr>
          <a:xfrm>
            <a:off x="395536" y="771550"/>
            <a:ext cx="8136904" cy="3539430"/>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RISK MANAGEMENT</a:t>
            </a:r>
          </a:p>
          <a:p>
            <a:endParaRPr lang="it-IT" sz="1600" dirty="0"/>
          </a:p>
          <a:p>
            <a:pPr algn="just"/>
            <a:r>
              <a:rPr lang="it-IT" sz="1600" dirty="0"/>
              <a:t>Ai fini sempre della rilevazione tempestiva della crisi, il risk management deve focalizzarsi </a:t>
            </a:r>
            <a:r>
              <a:rPr lang="it-IT" sz="1600" b="1" dirty="0">
                <a:effectLst>
                  <a:outerShdw blurRad="38100" dist="38100" dir="2700000" algn="tl">
                    <a:srgbClr val="000000">
                      <a:alpha val="43137"/>
                    </a:srgbClr>
                  </a:outerShdw>
                </a:effectLst>
              </a:rPr>
              <a:t>sui rischi di strategia</a:t>
            </a:r>
            <a:r>
              <a:rPr lang="it-IT" sz="1600" dirty="0"/>
              <a:t>, individuando tutti quegli eventi avversi, il cui impatto sarebbe particolarmente e potenzialmente critico sui risultati prodotti dall’impresa.</a:t>
            </a:r>
          </a:p>
          <a:p>
            <a:pPr algn="just"/>
            <a:r>
              <a:rPr lang="it-IT" sz="1600" dirty="0"/>
              <a:t> </a:t>
            </a:r>
          </a:p>
          <a:p>
            <a:pPr algn="just"/>
            <a:r>
              <a:rPr lang="it-IT" sz="1600" dirty="0"/>
              <a:t>Tutte le attività riguardanti la gestione del rischio devono pertanto contribuire e </a:t>
            </a:r>
            <a:r>
              <a:rPr lang="it-IT" sz="1600" b="1" dirty="0">
                <a:effectLst>
                  <a:outerShdw blurRad="38100" dist="38100" dir="2700000" algn="tl">
                    <a:srgbClr val="000000">
                      <a:alpha val="43137"/>
                    </a:srgbClr>
                  </a:outerShdw>
                </a:effectLst>
              </a:rPr>
              <a:t>rafforzare la continuità aziendale. </a:t>
            </a:r>
          </a:p>
          <a:p>
            <a:pPr algn="just"/>
            <a:endParaRPr lang="it-IT" sz="1600" b="1" dirty="0">
              <a:effectLst>
                <a:outerShdw blurRad="38100" dist="38100" dir="2700000" algn="tl">
                  <a:srgbClr val="000000">
                    <a:alpha val="43137"/>
                  </a:srgbClr>
                </a:outerShdw>
              </a:effectLst>
            </a:endParaRPr>
          </a:p>
          <a:p>
            <a:pPr algn="just"/>
            <a:r>
              <a:rPr lang="it-IT" sz="1600" dirty="0"/>
              <a:t>Il grado di utilizzo di questi strumenti può variare in base alla complessità ed alle dimensioni aziendali. Nelle realtà meno strutturate, può essere sufficiente utilizzare dei </a:t>
            </a:r>
            <a:r>
              <a:rPr lang="it-IT" sz="1600" b="1" dirty="0">
                <a:effectLst>
                  <a:outerShdw blurRad="38100" dist="38100" dir="2700000" algn="tl">
                    <a:srgbClr val="000000">
                      <a:alpha val="43137"/>
                    </a:srgbClr>
                  </a:outerShdw>
                </a:effectLst>
              </a:rPr>
              <a:t>semplici questionari </a:t>
            </a:r>
            <a:r>
              <a:rPr lang="it-IT" sz="1600" dirty="0"/>
              <a:t>che aiutino gli amministratori e gli eventuali organi di controllo ad </a:t>
            </a:r>
            <a:r>
              <a:rPr lang="it-IT" sz="1600" b="1" dirty="0">
                <a:effectLst>
                  <a:outerShdw blurRad="38100" dist="38100" dir="2700000" algn="tl">
                    <a:srgbClr val="000000">
                      <a:alpha val="43137"/>
                    </a:srgbClr>
                  </a:outerShdw>
                </a:effectLst>
              </a:rPr>
              <a:t>identificare i maggiori rischi che possono compromettere la continuità aziendale</a:t>
            </a:r>
            <a:r>
              <a:rPr lang="it-IT" sz="1600" dirty="0"/>
              <a:t>, analizzandoli al fine verificare le migliori soluzioni possibili che possano mitigare quanto più possibile tali rischi.</a:t>
            </a:r>
          </a:p>
        </p:txBody>
      </p:sp>
    </p:spTree>
    <p:extLst>
      <p:ext uri="{BB962C8B-B14F-4D97-AF65-F5344CB8AC3E}">
        <p14:creationId xmlns:p14="http://schemas.microsoft.com/office/powerpoint/2010/main" val="41484409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68F89C9-C0A2-40E8-B26B-A813E9DBF5F3}"/>
              </a:ext>
            </a:extLst>
          </p:cNvPr>
          <p:cNvSpPr txBox="1"/>
          <p:nvPr/>
        </p:nvSpPr>
        <p:spPr>
          <a:xfrm>
            <a:off x="539552" y="1131590"/>
            <a:ext cx="7992888" cy="3539430"/>
          </a:xfrm>
          <a:prstGeom prst="rect">
            <a:avLst/>
          </a:prstGeom>
          <a:noFill/>
        </p:spPr>
        <p:txBody>
          <a:bodyPr wrap="square" rtlCol="0">
            <a:spAutoFit/>
          </a:bodyPr>
          <a:lstStyle/>
          <a:p>
            <a:pPr algn="ctr"/>
            <a:r>
              <a:rPr lang="it-IT" sz="1600" b="1" dirty="0">
                <a:effectLst>
                  <a:outerShdw blurRad="38100" dist="38100" dir="2700000" algn="tl">
                    <a:srgbClr val="000000">
                      <a:alpha val="43137"/>
                    </a:srgbClr>
                  </a:outerShdw>
                </a:effectLst>
              </a:rPr>
              <a:t>FINALITA' DI UN ADEGUATO ASSETTO ORGANIZZATIVO, AMMINISTRATIVO E CONTABILE</a:t>
            </a:r>
          </a:p>
          <a:p>
            <a:endParaRPr lang="it-IT" sz="1600" dirty="0"/>
          </a:p>
          <a:p>
            <a:pPr algn="just">
              <a:lnSpc>
                <a:spcPct val="150000"/>
              </a:lnSpc>
            </a:pPr>
            <a:r>
              <a:rPr lang="it-IT" sz="1600" dirty="0"/>
              <a:t>Gli assetti organizzativi di cui all’art. 2086 c.c. devono consentire di:</a:t>
            </a:r>
          </a:p>
          <a:p>
            <a:pPr algn="just">
              <a:lnSpc>
                <a:spcPct val="150000"/>
              </a:lnSpc>
            </a:pPr>
            <a:r>
              <a:rPr lang="it-IT" sz="1600" dirty="0"/>
              <a:t>a) </a:t>
            </a:r>
            <a:r>
              <a:rPr lang="it-IT" sz="1600" b="1" dirty="0">
                <a:effectLst>
                  <a:outerShdw blurRad="38100" dist="38100" dir="2700000" algn="tl">
                    <a:srgbClr val="000000">
                      <a:alpha val="43137"/>
                    </a:srgbClr>
                  </a:outerShdw>
                </a:effectLst>
              </a:rPr>
              <a:t>rilevare</a:t>
            </a:r>
            <a:r>
              <a:rPr lang="it-IT" sz="1600" dirty="0"/>
              <a:t> eventuali </a:t>
            </a:r>
            <a:r>
              <a:rPr lang="it-IT" sz="1600" b="1" dirty="0">
                <a:effectLst>
                  <a:outerShdw blurRad="38100" dist="38100" dir="2700000" algn="tl">
                    <a:srgbClr val="000000">
                      <a:alpha val="43137"/>
                    </a:srgbClr>
                  </a:outerShdw>
                </a:effectLst>
              </a:rPr>
              <a:t>squilibri</a:t>
            </a:r>
            <a:r>
              <a:rPr lang="it-IT" sz="1600" dirty="0"/>
              <a:t> di carattere patrimoniale o economico-finanziario, rapportati</a:t>
            </a:r>
          </a:p>
          <a:p>
            <a:pPr algn="just">
              <a:lnSpc>
                <a:spcPct val="150000"/>
              </a:lnSpc>
            </a:pPr>
            <a:r>
              <a:rPr lang="it-IT" sz="1600" dirty="0"/>
              <a:t>alle specifiche caratteristiche dell'impresa e dell'attività imprenditoriale svolta dal debitore;</a:t>
            </a:r>
          </a:p>
          <a:p>
            <a:pPr algn="just">
              <a:lnSpc>
                <a:spcPct val="150000"/>
              </a:lnSpc>
            </a:pPr>
            <a:r>
              <a:rPr lang="it-IT" sz="1600" dirty="0"/>
              <a:t>b) verificare la </a:t>
            </a:r>
            <a:r>
              <a:rPr lang="it-IT" sz="1600" b="1" dirty="0">
                <a:effectLst>
                  <a:outerShdw blurRad="38100" dist="38100" dir="2700000" algn="tl">
                    <a:srgbClr val="000000">
                      <a:alpha val="43137"/>
                    </a:srgbClr>
                  </a:outerShdw>
                </a:effectLst>
              </a:rPr>
              <a:t>sostenibilità dei debiti </a:t>
            </a:r>
            <a:r>
              <a:rPr lang="it-IT" sz="1600" dirty="0"/>
              <a:t>e le prospettive di </a:t>
            </a:r>
            <a:r>
              <a:rPr lang="it-IT" sz="1600" b="1" dirty="0">
                <a:effectLst>
                  <a:outerShdw blurRad="38100" dist="38100" dir="2700000" algn="tl">
                    <a:srgbClr val="000000">
                      <a:alpha val="43137"/>
                    </a:srgbClr>
                  </a:outerShdw>
                </a:effectLst>
              </a:rPr>
              <a:t>continuità aziendale </a:t>
            </a:r>
            <a:r>
              <a:rPr lang="it-IT" sz="1600" dirty="0"/>
              <a:t>almeno</a:t>
            </a:r>
          </a:p>
          <a:p>
            <a:pPr algn="just">
              <a:lnSpc>
                <a:spcPct val="150000"/>
              </a:lnSpc>
            </a:pPr>
            <a:r>
              <a:rPr lang="it-IT" sz="1600" dirty="0"/>
              <a:t>per i  12 mesi successivi;</a:t>
            </a:r>
          </a:p>
          <a:p>
            <a:pPr algn="just">
              <a:lnSpc>
                <a:spcPct val="150000"/>
              </a:lnSpc>
            </a:pPr>
            <a:r>
              <a:rPr lang="it-IT" sz="1600" dirty="0"/>
              <a:t>c) ricavare le informazioni necessarie a utilizzare la lista di controllo particolareggiata e</a:t>
            </a:r>
          </a:p>
          <a:p>
            <a:pPr algn="just">
              <a:lnSpc>
                <a:spcPct val="150000"/>
              </a:lnSpc>
            </a:pPr>
            <a:r>
              <a:rPr lang="it-IT" sz="1600" dirty="0"/>
              <a:t>a effettuare il </a:t>
            </a:r>
            <a:r>
              <a:rPr lang="it-IT" sz="1600" b="1" dirty="0">
                <a:effectLst>
                  <a:outerShdw blurRad="38100" dist="38100" dir="2700000" algn="tl">
                    <a:srgbClr val="000000">
                      <a:alpha val="43137"/>
                    </a:srgbClr>
                  </a:outerShdw>
                </a:effectLst>
              </a:rPr>
              <a:t>test pratico per la verifica della ragionevole perseguibilità del risanamento</a:t>
            </a:r>
          </a:p>
          <a:p>
            <a:pPr algn="just">
              <a:lnSpc>
                <a:spcPct val="150000"/>
              </a:lnSpc>
            </a:pPr>
            <a:r>
              <a:rPr lang="it-IT" sz="1600" dirty="0"/>
              <a:t>di cui all’art. 13 del Codice della crisi.</a:t>
            </a:r>
            <a:endParaRPr lang="it-IT" dirty="0"/>
          </a:p>
        </p:txBody>
      </p:sp>
    </p:spTree>
    <p:extLst>
      <p:ext uri="{BB962C8B-B14F-4D97-AF65-F5344CB8AC3E}">
        <p14:creationId xmlns:p14="http://schemas.microsoft.com/office/powerpoint/2010/main" val="12608005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8090242F-075E-484E-99D2-8B40463BD7AA}"/>
              </a:ext>
            </a:extLst>
          </p:cNvPr>
          <p:cNvSpPr txBox="1"/>
          <p:nvPr/>
        </p:nvSpPr>
        <p:spPr>
          <a:xfrm>
            <a:off x="251520" y="627534"/>
            <a:ext cx="8568952" cy="4031873"/>
          </a:xfrm>
          <a:prstGeom prst="rect">
            <a:avLst/>
          </a:prstGeom>
          <a:noFill/>
        </p:spPr>
        <p:txBody>
          <a:bodyPr wrap="square" rtlCol="0">
            <a:spAutoFit/>
          </a:bodyPr>
          <a:lstStyle/>
          <a:p>
            <a:pPr algn="just"/>
            <a:r>
              <a:rPr lang="it-IT" sz="1600" dirty="0"/>
              <a:t>Gli assetti organizzativi devono consentire di rilevare i segnali per una tempestiva previsione dell’emersione della crisi, costituiti:</a:t>
            </a:r>
          </a:p>
          <a:p>
            <a:pPr algn="just"/>
            <a:endParaRPr lang="it-IT" sz="1600" dirty="0"/>
          </a:p>
          <a:p>
            <a:pPr marL="342900" indent="-342900" algn="just">
              <a:buAutoNum type="alphaLcParenR"/>
            </a:pPr>
            <a:r>
              <a:rPr lang="it-IT" sz="1600" dirty="0"/>
              <a:t>dall'esistenza di </a:t>
            </a:r>
            <a:r>
              <a:rPr lang="it-IT" sz="1600" b="1" dirty="0">
                <a:effectLst>
                  <a:outerShdw blurRad="38100" dist="38100" dir="2700000" algn="tl">
                    <a:srgbClr val="000000">
                      <a:alpha val="43137"/>
                    </a:srgbClr>
                  </a:outerShdw>
                </a:effectLst>
              </a:rPr>
              <a:t>debiti per retribuzioni scaduti </a:t>
            </a:r>
            <a:r>
              <a:rPr lang="it-IT" sz="1600" dirty="0"/>
              <a:t>da almeno </a:t>
            </a:r>
            <a:r>
              <a:rPr lang="it-IT" sz="1600" b="1" dirty="0">
                <a:effectLst>
                  <a:outerShdw blurRad="38100" dist="38100" dir="2700000" algn="tl">
                    <a:srgbClr val="000000">
                      <a:alpha val="43137"/>
                    </a:srgbClr>
                  </a:outerShdw>
                </a:effectLst>
              </a:rPr>
              <a:t>30 giorni </a:t>
            </a:r>
            <a:r>
              <a:rPr lang="it-IT" sz="1600" dirty="0"/>
              <a:t>pari a oltre la metà dell'ammontare complessivo mensile delle retribuzioni;</a:t>
            </a:r>
          </a:p>
          <a:p>
            <a:pPr marL="342900" indent="-342900" algn="just">
              <a:buAutoNum type="alphaLcParenR"/>
            </a:pPr>
            <a:endParaRPr lang="it-IT" sz="1600" dirty="0"/>
          </a:p>
          <a:p>
            <a:pPr algn="just"/>
            <a:r>
              <a:rPr lang="it-IT" sz="1600" dirty="0"/>
              <a:t>b) dall'esistenza di </a:t>
            </a:r>
            <a:r>
              <a:rPr lang="it-IT" sz="1600" b="1" dirty="0">
                <a:effectLst>
                  <a:outerShdw blurRad="38100" dist="38100" dir="2700000" algn="tl">
                    <a:srgbClr val="000000">
                      <a:alpha val="43137"/>
                    </a:srgbClr>
                  </a:outerShdw>
                </a:effectLst>
              </a:rPr>
              <a:t>debiti verso fornitori scaduti</a:t>
            </a:r>
            <a:r>
              <a:rPr lang="it-IT" sz="1600" dirty="0"/>
              <a:t> da almeno  </a:t>
            </a:r>
            <a:r>
              <a:rPr lang="it-IT" sz="1600" b="1" dirty="0">
                <a:effectLst>
                  <a:outerShdw blurRad="38100" dist="38100" dir="2700000" algn="tl">
                    <a:srgbClr val="000000">
                      <a:alpha val="43137"/>
                    </a:srgbClr>
                  </a:outerShdw>
                </a:effectLst>
              </a:rPr>
              <a:t>90 giorni </a:t>
            </a:r>
            <a:r>
              <a:rPr lang="it-IT" sz="1600" dirty="0"/>
              <a:t>di ammontare superiore a quello dei debiti non scaduti;</a:t>
            </a:r>
          </a:p>
          <a:p>
            <a:pPr algn="just"/>
            <a:endParaRPr lang="it-IT" sz="1600" dirty="0"/>
          </a:p>
          <a:p>
            <a:pPr algn="just"/>
            <a:r>
              <a:rPr lang="it-IT" sz="1600" dirty="0"/>
              <a:t>c)dall'esistenza di </a:t>
            </a:r>
            <a:r>
              <a:rPr lang="it-IT" sz="1600" b="1" dirty="0">
                <a:effectLst>
                  <a:outerShdw blurRad="38100" dist="38100" dir="2700000" algn="tl">
                    <a:srgbClr val="000000">
                      <a:alpha val="43137"/>
                    </a:srgbClr>
                  </a:outerShdw>
                </a:effectLst>
              </a:rPr>
              <a:t>esposizioni nei confronti delle banche </a:t>
            </a:r>
            <a:r>
              <a:rPr lang="it-IT" sz="1600" dirty="0"/>
              <a:t>e degli altri intermediari finanziari che siano scadute da più di </a:t>
            </a:r>
            <a:r>
              <a:rPr lang="it-IT" sz="1600" b="1" dirty="0">
                <a:effectLst>
                  <a:outerShdw blurRad="38100" dist="38100" dir="2700000" algn="tl">
                    <a:srgbClr val="000000">
                      <a:alpha val="43137"/>
                    </a:srgbClr>
                  </a:outerShdw>
                </a:effectLst>
              </a:rPr>
              <a:t>60 giorni </a:t>
            </a:r>
            <a:r>
              <a:rPr lang="it-IT" sz="1600" dirty="0"/>
              <a:t>o che abbiano superato da almeno 60 giorni il limite degli affidamenti ottenuti in qualunque forma purché rappresentino complessivamente almeno il 5% del totale delle esposizioni;</a:t>
            </a:r>
          </a:p>
          <a:p>
            <a:pPr algn="just"/>
            <a:r>
              <a:rPr lang="it-IT" sz="1600" dirty="0"/>
              <a:t>d) dall'esistenza di una o più delle esposizioni debitorie nei confronti di INPS, INAIL, Agenzia delle entrate e Agenzia della riscossione superiori agli importi previsti dall'articolo 25-novies, comma 1, del Codice della crisi ( segnalazione dei creditori pubblici qualificati).</a:t>
            </a:r>
          </a:p>
        </p:txBody>
      </p:sp>
    </p:spTree>
    <p:extLst>
      <p:ext uri="{BB962C8B-B14F-4D97-AF65-F5344CB8AC3E}">
        <p14:creationId xmlns:p14="http://schemas.microsoft.com/office/powerpoint/2010/main" val="34462808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CD2529D8-6529-42D6-9820-67DDCB06B246}"/>
              </a:ext>
            </a:extLst>
          </p:cNvPr>
          <p:cNvSpPr txBox="1"/>
          <p:nvPr/>
        </p:nvSpPr>
        <p:spPr>
          <a:xfrm>
            <a:off x="899592" y="1275606"/>
            <a:ext cx="7632848" cy="1938992"/>
          </a:xfrm>
          <a:prstGeom prst="rect">
            <a:avLst/>
          </a:prstGeom>
          <a:noFill/>
        </p:spPr>
        <p:txBody>
          <a:bodyPr wrap="square" rtlCol="0">
            <a:spAutoFit/>
          </a:bodyPr>
          <a:lstStyle/>
          <a:p>
            <a:pPr algn="just">
              <a:lnSpc>
                <a:spcPct val="150000"/>
              </a:lnSpc>
            </a:pPr>
            <a:r>
              <a:rPr lang="it-IT" sz="1600" dirty="0"/>
              <a:t>Sono previsti per favorire l'adozione di adeguati assetti organizzativi anche dei corsi di formazione finanziati dai </a:t>
            </a:r>
            <a:r>
              <a:rPr lang="it-IT" sz="1600" b="1" dirty="0">
                <a:effectLst>
                  <a:outerShdw blurRad="38100" dist="38100" dir="2700000" algn="tl">
                    <a:srgbClr val="000000">
                      <a:alpha val="43137"/>
                    </a:srgbClr>
                  </a:outerShdw>
                </a:effectLst>
              </a:rPr>
              <a:t>FONDI INTERPROFESSIONALI </a:t>
            </a:r>
            <a:r>
              <a:rPr lang="it-IT" sz="1600" dirty="0"/>
              <a:t>e dal </a:t>
            </a:r>
            <a:r>
              <a:rPr lang="it-IT" sz="1600" b="1" dirty="0">
                <a:effectLst>
                  <a:outerShdw blurRad="38100" dist="38100" dir="2700000" algn="tl">
                    <a:srgbClr val="000000">
                      <a:alpha val="43137"/>
                    </a:srgbClr>
                  </a:outerShdw>
                </a:effectLst>
              </a:rPr>
              <a:t>FONDO NUOVE COMPETENZE</a:t>
            </a:r>
            <a:r>
              <a:rPr lang="it-IT" sz="1600" dirty="0"/>
              <a:t> che consentano all'imprenditore di adeguare il proprio assetto organizzativo attraverso l'inserimento di SISTEMI DI CONTROLLO in grado di garantire l'attuazione concreta dei principi di cui all'art. 2086 cc</a:t>
            </a:r>
          </a:p>
        </p:txBody>
      </p:sp>
    </p:spTree>
    <p:extLst>
      <p:ext uri="{BB962C8B-B14F-4D97-AF65-F5344CB8AC3E}">
        <p14:creationId xmlns:p14="http://schemas.microsoft.com/office/powerpoint/2010/main" val="20003955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64B7E927-ED6A-443E-B4AB-0D5ED088BF6C}"/>
              </a:ext>
            </a:extLst>
          </p:cNvPr>
          <p:cNvSpPr txBox="1"/>
          <p:nvPr/>
        </p:nvSpPr>
        <p:spPr>
          <a:xfrm>
            <a:off x="755576" y="1203598"/>
            <a:ext cx="7560840" cy="2308324"/>
          </a:xfrm>
          <a:prstGeom prst="rect">
            <a:avLst/>
          </a:prstGeom>
          <a:noFill/>
        </p:spPr>
        <p:txBody>
          <a:bodyPr wrap="square" rtlCol="0">
            <a:spAutoFit/>
          </a:bodyPr>
          <a:lstStyle/>
          <a:p>
            <a:pPr algn="just"/>
            <a:r>
              <a:rPr lang="it-IT" sz="1600" b="1" dirty="0">
                <a:effectLst>
                  <a:outerShdw blurRad="38100" dist="38100" dir="2700000" algn="tl">
                    <a:srgbClr val="000000">
                      <a:alpha val="43137"/>
                    </a:srgbClr>
                  </a:outerShdw>
                </a:effectLst>
              </a:rPr>
              <a:t>CONSEGUENZE DELLA MANCANZA DI ADOZIONE DI UN ADEGUATO ASSETTO ORGANIZZATIVO</a:t>
            </a:r>
          </a:p>
          <a:p>
            <a:endParaRPr lang="it-IT" sz="1600" dirty="0"/>
          </a:p>
          <a:p>
            <a:pPr algn="just">
              <a:lnSpc>
                <a:spcPct val="150000"/>
              </a:lnSpc>
            </a:pPr>
            <a:r>
              <a:rPr lang="it-IT" sz="1600" dirty="0"/>
              <a:t>L’amministratore inadempiente, infatti, oltre al danno, rischia molto: </a:t>
            </a:r>
            <a:r>
              <a:rPr lang="it-IT" sz="1600" b="1" dirty="0">
                <a:effectLst>
                  <a:outerShdw blurRad="38100" dist="38100" dir="2700000" algn="tl">
                    <a:srgbClr val="000000">
                      <a:alpha val="43137"/>
                    </a:srgbClr>
                  </a:outerShdw>
                </a:effectLst>
              </a:rPr>
              <a:t>senza un adeguato assetto organizzativo, l’attività svolta dall’impresa collettiva è da considerarsi illecita al pari di una attività condotta con patrimonio netto negativo</a:t>
            </a:r>
            <a:r>
              <a:rPr lang="it-IT" sz="1600" dirty="0"/>
              <a:t> (fatto salve le esenzioni di legge), </a:t>
            </a:r>
            <a:r>
              <a:rPr lang="it-IT" sz="1600" b="1" dirty="0">
                <a:effectLst>
                  <a:outerShdw blurRad="38100" dist="38100" dir="2700000" algn="tl">
                    <a:srgbClr val="000000">
                      <a:alpha val="43137"/>
                    </a:srgbClr>
                  </a:outerShdw>
                </a:effectLst>
              </a:rPr>
              <a:t>esponendo gli stessi amministratori alla responsabilità risarcitoria</a:t>
            </a:r>
            <a:r>
              <a:rPr lang="it-IT" sz="1600" dirty="0"/>
              <a:t>.</a:t>
            </a:r>
          </a:p>
        </p:txBody>
      </p:sp>
    </p:spTree>
    <p:extLst>
      <p:ext uri="{BB962C8B-B14F-4D97-AF65-F5344CB8AC3E}">
        <p14:creationId xmlns:p14="http://schemas.microsoft.com/office/powerpoint/2010/main" val="30644659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138F6B97-6969-4DEA-89B3-B7DB5695CCF7}"/>
              </a:ext>
            </a:extLst>
          </p:cNvPr>
          <p:cNvSpPr txBox="1"/>
          <p:nvPr/>
        </p:nvSpPr>
        <p:spPr>
          <a:xfrm>
            <a:off x="2627784" y="1635646"/>
            <a:ext cx="4032448" cy="861774"/>
          </a:xfrm>
          <a:prstGeom prst="rect">
            <a:avLst/>
          </a:prstGeom>
          <a:noFill/>
        </p:spPr>
        <p:txBody>
          <a:bodyPr wrap="square" rtlCol="0">
            <a:spAutoFit/>
          </a:bodyPr>
          <a:lstStyle/>
          <a:p>
            <a:pPr algn="ctr"/>
            <a:r>
              <a:rPr lang="it-IT" sz="5000" b="1" dirty="0">
                <a:effectLst>
                  <a:outerShdw blurRad="38100" dist="38100" dir="2700000" algn="tl">
                    <a:srgbClr val="000000">
                      <a:alpha val="43137"/>
                    </a:srgbClr>
                  </a:outerShdw>
                </a:effectLst>
              </a:rPr>
              <a:t>FINE</a:t>
            </a:r>
          </a:p>
        </p:txBody>
      </p:sp>
    </p:spTree>
    <p:extLst>
      <p:ext uri="{BB962C8B-B14F-4D97-AF65-F5344CB8AC3E}">
        <p14:creationId xmlns:p14="http://schemas.microsoft.com/office/powerpoint/2010/main" val="277946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3418B36-AAC8-4C90-94C3-53184A2F8130}"/>
              </a:ext>
            </a:extLst>
          </p:cNvPr>
          <p:cNvSpPr txBox="1"/>
          <p:nvPr/>
        </p:nvSpPr>
        <p:spPr>
          <a:xfrm>
            <a:off x="611560" y="1059582"/>
            <a:ext cx="7848872" cy="3046988"/>
          </a:xfrm>
          <a:prstGeom prst="rect">
            <a:avLst/>
          </a:prstGeom>
          <a:noFill/>
        </p:spPr>
        <p:txBody>
          <a:bodyPr wrap="square" rtlCol="0">
            <a:spAutoFit/>
          </a:bodyPr>
          <a:lstStyle/>
          <a:p>
            <a:endParaRPr lang="it-IT" sz="1600" dirty="0"/>
          </a:p>
          <a:p>
            <a:endParaRPr lang="it-IT" sz="1600" dirty="0"/>
          </a:p>
          <a:p>
            <a:r>
              <a:rPr lang="it-IT" sz="1600" b="1" i="1" dirty="0"/>
              <a:t>Art. 25-novies (Segnalazioni dei creditori pubblici qualificati).</a:t>
            </a:r>
          </a:p>
          <a:p>
            <a:pPr algn="just"/>
            <a:r>
              <a:rPr lang="it-IT" sz="1600" b="1" dirty="0">
                <a:effectLst>
                  <a:outerShdw blurRad="38100" dist="38100" dir="2700000" algn="tl">
                    <a:srgbClr val="000000">
                      <a:alpha val="43137"/>
                    </a:srgbClr>
                  </a:outerShdw>
                </a:effectLst>
              </a:rPr>
              <a:t>In vigore dal 20/08/2022</a:t>
            </a:r>
          </a:p>
          <a:p>
            <a:pPr algn="just"/>
            <a:r>
              <a:rPr lang="it-IT" sz="1600" dirty="0"/>
              <a:t>Modificato da: Decreto-legge del 21/06/2022 n. 73 Articolo 37 bis</a:t>
            </a:r>
          </a:p>
          <a:p>
            <a:pPr algn="just"/>
            <a:endParaRPr lang="it-IT" sz="1600" dirty="0"/>
          </a:p>
          <a:p>
            <a:pPr algn="just"/>
            <a:r>
              <a:rPr lang="it-IT" sz="1600" i="1" dirty="0"/>
              <a:t>1. L'Istituto nazionale della previdenza sociale, l'Istituto nazionale per l'assicurazione contro gli infortuni sul lavoro, l'Agenzia delle entrate e l'Agenzia delle entrate-Riscossione segnalano all'</a:t>
            </a:r>
            <a:r>
              <a:rPr lang="it-IT" sz="1600" b="1" i="1" dirty="0">
                <a:effectLst>
                  <a:outerShdw blurRad="38100" dist="38100" dir="2700000" algn="tl">
                    <a:srgbClr val="000000">
                      <a:alpha val="43137"/>
                    </a:srgbClr>
                  </a:outerShdw>
                </a:effectLst>
              </a:rPr>
              <a:t>imprenditore </a:t>
            </a:r>
            <a:r>
              <a:rPr lang="it-IT" sz="1600" i="1" dirty="0"/>
              <a:t>e, ove esistente, </a:t>
            </a:r>
            <a:r>
              <a:rPr lang="it-IT" sz="1600" b="1" i="1" dirty="0">
                <a:effectLst>
                  <a:outerShdw blurRad="38100" dist="38100" dir="2700000" algn="tl">
                    <a:srgbClr val="000000">
                      <a:alpha val="43137"/>
                    </a:srgbClr>
                  </a:outerShdw>
                </a:effectLst>
              </a:rPr>
              <a:t>all'organo di controllo</a:t>
            </a:r>
            <a:r>
              <a:rPr lang="it-IT" sz="1600" i="1" dirty="0"/>
              <a:t>, nella persona del presidente del collegio sindacale in caso di organo collegiale, a mezzo di </a:t>
            </a:r>
            <a:r>
              <a:rPr lang="it-IT" sz="1600" b="1" i="1" dirty="0">
                <a:effectLst>
                  <a:outerShdw blurRad="38100" dist="38100" dir="2700000" algn="tl">
                    <a:srgbClr val="000000">
                      <a:alpha val="43137"/>
                    </a:srgbClr>
                  </a:outerShdw>
                </a:effectLst>
              </a:rPr>
              <a:t>posta elettronica certificata </a:t>
            </a:r>
            <a:r>
              <a:rPr lang="it-IT" sz="1600" i="1" dirty="0"/>
              <a:t>o, in mancanza, mediante raccomandata con avviso di ricevimento inviata all'indirizzo risultante dall'anagrafe tributaria:</a:t>
            </a:r>
          </a:p>
        </p:txBody>
      </p:sp>
    </p:spTree>
    <p:extLst>
      <p:ext uri="{BB962C8B-B14F-4D97-AF65-F5344CB8AC3E}">
        <p14:creationId xmlns:p14="http://schemas.microsoft.com/office/powerpoint/2010/main" val="32934988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7B227A59-547C-41F0-91A7-4B411D26E5E7}"/>
              </a:ext>
            </a:extLst>
          </p:cNvPr>
          <p:cNvSpPr txBox="1"/>
          <p:nvPr/>
        </p:nvSpPr>
        <p:spPr>
          <a:xfrm>
            <a:off x="592831" y="915566"/>
            <a:ext cx="7704856" cy="3539430"/>
          </a:xfrm>
          <a:prstGeom prst="rect">
            <a:avLst/>
          </a:prstGeom>
          <a:noFill/>
        </p:spPr>
        <p:txBody>
          <a:bodyPr wrap="square" rtlCol="0">
            <a:spAutoFit/>
          </a:bodyPr>
          <a:lstStyle/>
          <a:p>
            <a:endParaRPr lang="it-IT" sz="1600" dirty="0"/>
          </a:p>
          <a:p>
            <a:endParaRPr lang="it-IT" sz="1600" dirty="0"/>
          </a:p>
          <a:p>
            <a:pPr marL="342900" indent="-342900" algn="just">
              <a:buAutoNum type="alphaLcParenR"/>
            </a:pPr>
            <a:r>
              <a:rPr lang="it-IT" sz="1600" i="1" dirty="0"/>
              <a:t>per </a:t>
            </a:r>
            <a:r>
              <a:rPr lang="it-IT" sz="1600" b="1" i="1" dirty="0">
                <a:effectLst>
                  <a:outerShdw blurRad="38100" dist="38100" dir="2700000" algn="tl">
                    <a:srgbClr val="000000">
                      <a:alpha val="43137"/>
                    </a:srgbClr>
                  </a:outerShdw>
                </a:effectLst>
              </a:rPr>
              <a:t>l'Istituto nazionale della previdenza sociale</a:t>
            </a:r>
            <a:r>
              <a:rPr lang="it-IT" sz="1600" i="1" dirty="0"/>
              <a:t>, il ritardo </a:t>
            </a:r>
            <a:r>
              <a:rPr lang="it-IT" sz="1600" b="1" i="1" dirty="0"/>
              <a:t>di oltre novanta giorni </a:t>
            </a:r>
            <a:r>
              <a:rPr lang="it-IT" sz="1600" i="1" dirty="0"/>
              <a:t>nel versamento di contributi previdenziali di ammontare superiore:</a:t>
            </a:r>
          </a:p>
          <a:p>
            <a:pPr algn="just"/>
            <a:endParaRPr lang="it-IT" sz="1600" i="1" dirty="0"/>
          </a:p>
          <a:p>
            <a:pPr marL="342900" indent="-342900" algn="just">
              <a:buAutoNum type="arabicParenR"/>
            </a:pPr>
            <a:r>
              <a:rPr lang="it-IT" sz="1600" i="1" dirty="0"/>
              <a:t>per le imprese con lavoratori subordinati e parasubordinati, al 30 per cento di quelli dovuti nell'anno precedente e all'importo di euro 15.000;</a:t>
            </a:r>
          </a:p>
          <a:p>
            <a:pPr algn="just"/>
            <a:endParaRPr lang="it-IT" sz="1600" i="1" dirty="0"/>
          </a:p>
          <a:p>
            <a:pPr algn="just"/>
            <a:r>
              <a:rPr lang="it-IT" sz="1600" dirty="0"/>
              <a:t>2) </a:t>
            </a:r>
            <a:r>
              <a:rPr lang="it-IT" sz="1600" i="1" dirty="0"/>
              <a:t>per le imprese senza lavoratori subordinati e parasubordinati, all'importo di euro 5.000;</a:t>
            </a:r>
          </a:p>
          <a:p>
            <a:pPr algn="just"/>
            <a:endParaRPr lang="it-IT" sz="1600" i="1" dirty="0"/>
          </a:p>
          <a:p>
            <a:pPr algn="just"/>
            <a:endParaRPr lang="it-IT" sz="1600" i="1" dirty="0"/>
          </a:p>
          <a:p>
            <a:pPr algn="just"/>
            <a:r>
              <a:rPr lang="it-IT" sz="1600" dirty="0"/>
              <a:t>b) </a:t>
            </a:r>
            <a:r>
              <a:rPr lang="it-IT" sz="1600" i="1" dirty="0"/>
              <a:t>per </a:t>
            </a:r>
            <a:r>
              <a:rPr lang="it-IT" sz="1600" b="1" i="1" dirty="0">
                <a:effectLst>
                  <a:outerShdw blurRad="38100" dist="38100" dir="2700000" algn="tl">
                    <a:srgbClr val="000000">
                      <a:alpha val="43137"/>
                    </a:srgbClr>
                  </a:outerShdw>
                </a:effectLst>
              </a:rPr>
              <a:t>l'Istituto nazionale per l'assicurazione contro gli infortuni sul lavoro</a:t>
            </a:r>
            <a:r>
              <a:rPr lang="it-IT" sz="1600" i="1" dirty="0"/>
              <a:t>, l'esistenza di un debito per premi assicurativi scaduto </a:t>
            </a:r>
            <a:r>
              <a:rPr lang="it-IT" sz="1600" b="1" i="1" dirty="0">
                <a:effectLst>
                  <a:outerShdw blurRad="38100" dist="38100" dir="2700000" algn="tl">
                    <a:srgbClr val="000000">
                      <a:alpha val="43137"/>
                    </a:srgbClr>
                  </a:outerShdw>
                </a:effectLst>
              </a:rPr>
              <a:t>da oltre novanta giorni </a:t>
            </a:r>
            <a:r>
              <a:rPr lang="it-IT" sz="1600" i="1" dirty="0"/>
              <a:t>e non versato superiore all'importo di euro 5.000;</a:t>
            </a:r>
          </a:p>
        </p:txBody>
      </p:sp>
    </p:spTree>
    <p:extLst>
      <p:ext uri="{BB962C8B-B14F-4D97-AF65-F5344CB8AC3E}">
        <p14:creationId xmlns:p14="http://schemas.microsoft.com/office/powerpoint/2010/main" val="31480885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BC258EEA-E9C9-49A7-A2C6-788EBDF47639}"/>
              </a:ext>
            </a:extLst>
          </p:cNvPr>
          <p:cNvSpPr txBox="1"/>
          <p:nvPr/>
        </p:nvSpPr>
        <p:spPr>
          <a:xfrm>
            <a:off x="611560" y="1203598"/>
            <a:ext cx="7416824" cy="3046988"/>
          </a:xfrm>
          <a:prstGeom prst="rect">
            <a:avLst/>
          </a:prstGeom>
          <a:noFill/>
        </p:spPr>
        <p:txBody>
          <a:bodyPr wrap="square" rtlCol="0">
            <a:spAutoFit/>
          </a:bodyPr>
          <a:lstStyle/>
          <a:p>
            <a:pPr algn="just"/>
            <a:r>
              <a:rPr lang="it-IT" sz="1600" i="1" dirty="0"/>
              <a:t>c) per </a:t>
            </a:r>
            <a:r>
              <a:rPr lang="it-IT" sz="1600" b="1" i="1" dirty="0">
                <a:effectLst>
                  <a:outerShdw blurRad="38100" dist="38100" dir="2700000" algn="tl">
                    <a:srgbClr val="000000">
                      <a:alpha val="43137"/>
                    </a:srgbClr>
                  </a:outerShdw>
                </a:effectLst>
              </a:rPr>
              <a:t>l'Agenzia delle entrate</a:t>
            </a:r>
            <a:r>
              <a:rPr lang="it-IT" sz="1600" i="1" dirty="0"/>
              <a:t>, l'esistenza di un debito </a:t>
            </a:r>
            <a:r>
              <a:rPr lang="it-IT" sz="1600" b="1" i="1" dirty="0">
                <a:effectLst>
                  <a:outerShdw blurRad="38100" dist="38100" dir="2700000" algn="tl">
                    <a:srgbClr val="000000">
                      <a:alpha val="43137"/>
                    </a:srgbClr>
                  </a:outerShdw>
                </a:effectLst>
              </a:rPr>
              <a:t>scaduto e non versato </a:t>
            </a:r>
            <a:r>
              <a:rPr lang="it-IT" sz="1600" i="1" dirty="0"/>
              <a:t>relativo all'imposta sul valore aggiunto, risultante dalla comunicazione dei dati delle liquidazioni periodiche di cui all'articolo 21-bis del decreto-legge 31 maggio 2010, n. 78, convertito, con modificazioni, dalla legge 30 luglio 2010, n. 122, di </a:t>
            </a:r>
            <a:r>
              <a:rPr lang="it-IT" sz="1600" b="1" i="1" dirty="0">
                <a:effectLst>
                  <a:outerShdw blurRad="38100" dist="38100" dir="2700000" algn="tl">
                    <a:srgbClr val="000000">
                      <a:alpha val="43137"/>
                    </a:srgbClr>
                  </a:outerShdw>
                </a:effectLst>
              </a:rPr>
              <a:t>importo superiore a euro 5.000 </a:t>
            </a:r>
            <a:r>
              <a:rPr lang="it-IT" sz="1600" i="1" dirty="0"/>
              <a:t>e, comunque, </a:t>
            </a:r>
            <a:r>
              <a:rPr lang="it-IT" sz="1600" b="1" i="1" dirty="0">
                <a:effectLst>
                  <a:outerShdw blurRad="38100" dist="38100" dir="2700000" algn="tl">
                    <a:srgbClr val="000000">
                      <a:alpha val="43137"/>
                    </a:srgbClr>
                  </a:outerShdw>
                </a:effectLst>
              </a:rPr>
              <a:t>non inferiore al 10 per cento </a:t>
            </a:r>
            <a:r>
              <a:rPr lang="it-IT" sz="1600" i="1" dirty="0"/>
              <a:t>dell'ammontare del volume d'affari risultante dalla dichiarazione relativa all'anno d'imposta precedente; la segnalazione viene in ogni caso inviata se il debito è </a:t>
            </a:r>
            <a:r>
              <a:rPr lang="it-IT" sz="1600" b="1" i="1" dirty="0">
                <a:effectLst>
                  <a:outerShdw blurRad="38100" dist="38100" dir="2700000" algn="tl">
                    <a:srgbClr val="000000">
                      <a:alpha val="43137"/>
                    </a:srgbClr>
                  </a:outerShdw>
                </a:effectLst>
              </a:rPr>
              <a:t>superiore all'importo di euro 20.000</a:t>
            </a:r>
            <a:r>
              <a:rPr lang="it-IT" sz="1600" i="1" dirty="0"/>
              <a:t>;</a:t>
            </a:r>
          </a:p>
          <a:p>
            <a:pPr algn="just"/>
            <a:endParaRPr lang="it-IT" sz="1600" i="1" dirty="0"/>
          </a:p>
          <a:p>
            <a:pPr algn="just"/>
            <a:r>
              <a:rPr lang="it-IT" sz="1600" i="1" dirty="0"/>
              <a:t>d) per </a:t>
            </a:r>
            <a:r>
              <a:rPr lang="it-IT" sz="1600" b="1" i="1" dirty="0">
                <a:effectLst>
                  <a:outerShdw blurRad="38100" dist="38100" dir="2700000" algn="tl">
                    <a:srgbClr val="000000">
                      <a:alpha val="43137"/>
                    </a:srgbClr>
                  </a:outerShdw>
                </a:effectLst>
              </a:rPr>
              <a:t>l'Agenzia delle entrate-Riscossione</a:t>
            </a:r>
            <a:r>
              <a:rPr lang="it-IT" sz="1600" i="1" dirty="0"/>
              <a:t>, l'esistenza di crediti affidati per la riscossione, </a:t>
            </a:r>
            <a:r>
              <a:rPr lang="it-IT" sz="1600" i="1" dirty="0" err="1"/>
              <a:t>autodichiarati</a:t>
            </a:r>
            <a:r>
              <a:rPr lang="it-IT" sz="1600" i="1" dirty="0"/>
              <a:t> o definitivamente accertati e scaduti </a:t>
            </a:r>
            <a:r>
              <a:rPr lang="it-IT" sz="1600" b="1" i="1" dirty="0">
                <a:effectLst>
                  <a:outerShdw blurRad="38100" dist="38100" dir="2700000" algn="tl">
                    <a:srgbClr val="000000">
                      <a:alpha val="43137"/>
                    </a:srgbClr>
                  </a:outerShdw>
                </a:effectLst>
              </a:rPr>
              <a:t>da oltre novanta giorni</a:t>
            </a:r>
            <a:r>
              <a:rPr lang="it-IT" sz="1600" i="1" dirty="0"/>
              <a:t>, superiori, per le </a:t>
            </a:r>
            <a:r>
              <a:rPr lang="it-IT" sz="1600" b="1" i="1" dirty="0">
                <a:effectLst>
                  <a:outerShdw blurRad="38100" dist="38100" dir="2700000" algn="tl">
                    <a:srgbClr val="000000">
                      <a:alpha val="43137"/>
                    </a:srgbClr>
                  </a:outerShdw>
                </a:effectLst>
              </a:rPr>
              <a:t>imprese individuali</a:t>
            </a:r>
            <a:r>
              <a:rPr lang="it-IT" sz="1600" i="1" dirty="0"/>
              <a:t>, all'importo di </a:t>
            </a:r>
            <a:r>
              <a:rPr lang="it-IT" sz="1600" b="1" i="1" dirty="0">
                <a:effectLst>
                  <a:outerShdw blurRad="38100" dist="38100" dir="2700000" algn="tl">
                    <a:srgbClr val="000000">
                      <a:alpha val="43137"/>
                    </a:srgbClr>
                  </a:outerShdw>
                </a:effectLst>
              </a:rPr>
              <a:t>euro 100.000</a:t>
            </a:r>
            <a:r>
              <a:rPr lang="it-IT" sz="1600" i="1" dirty="0"/>
              <a:t>, per le </a:t>
            </a:r>
            <a:r>
              <a:rPr lang="it-IT" sz="1600" b="1" i="1" dirty="0">
                <a:effectLst>
                  <a:outerShdw blurRad="38100" dist="38100" dir="2700000" algn="tl">
                    <a:srgbClr val="000000">
                      <a:alpha val="43137"/>
                    </a:srgbClr>
                  </a:outerShdw>
                </a:effectLst>
              </a:rPr>
              <a:t>società di persone, </a:t>
            </a:r>
            <a:r>
              <a:rPr lang="it-IT" sz="1600" i="1" dirty="0"/>
              <a:t>all'importo di </a:t>
            </a:r>
            <a:r>
              <a:rPr lang="it-IT" sz="1600" b="1" i="1" dirty="0">
                <a:effectLst>
                  <a:outerShdw blurRad="38100" dist="38100" dir="2700000" algn="tl">
                    <a:srgbClr val="000000">
                      <a:alpha val="43137"/>
                    </a:srgbClr>
                  </a:outerShdw>
                </a:effectLst>
              </a:rPr>
              <a:t>euro 200.000 </a:t>
            </a:r>
            <a:r>
              <a:rPr lang="it-IT" sz="1600" i="1" dirty="0"/>
              <a:t>e, per le </a:t>
            </a:r>
            <a:r>
              <a:rPr lang="it-IT" sz="1600" b="1" i="1" dirty="0">
                <a:effectLst>
                  <a:outerShdw blurRad="38100" dist="38100" dir="2700000" algn="tl">
                    <a:srgbClr val="000000">
                      <a:alpha val="43137"/>
                    </a:srgbClr>
                  </a:outerShdw>
                </a:effectLst>
              </a:rPr>
              <a:t>altre società</a:t>
            </a:r>
            <a:r>
              <a:rPr lang="it-IT" sz="1600" i="1" dirty="0"/>
              <a:t>, all'importo di </a:t>
            </a:r>
            <a:r>
              <a:rPr lang="it-IT" sz="1600" b="1" i="1" dirty="0">
                <a:effectLst>
                  <a:outerShdw blurRad="38100" dist="38100" dir="2700000" algn="tl">
                    <a:srgbClr val="000000">
                      <a:alpha val="43137"/>
                    </a:srgbClr>
                  </a:outerShdw>
                </a:effectLst>
              </a:rPr>
              <a:t>euro 500.000</a:t>
            </a:r>
            <a:r>
              <a:rPr lang="it-IT" sz="1600" i="1" dirty="0"/>
              <a:t>.</a:t>
            </a:r>
          </a:p>
        </p:txBody>
      </p:sp>
    </p:spTree>
    <p:extLst>
      <p:ext uri="{BB962C8B-B14F-4D97-AF65-F5344CB8AC3E}">
        <p14:creationId xmlns:p14="http://schemas.microsoft.com/office/powerpoint/2010/main" val="1463333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3D206DFF-C0B1-477D-9E41-5E255A4B7FCB}"/>
              </a:ext>
            </a:extLst>
          </p:cNvPr>
          <p:cNvSpPr txBox="1"/>
          <p:nvPr/>
        </p:nvSpPr>
        <p:spPr>
          <a:xfrm>
            <a:off x="611560" y="1275606"/>
            <a:ext cx="7776864" cy="2800767"/>
          </a:xfrm>
          <a:prstGeom prst="rect">
            <a:avLst/>
          </a:prstGeom>
          <a:noFill/>
        </p:spPr>
        <p:txBody>
          <a:bodyPr wrap="square" rtlCol="0">
            <a:spAutoFit/>
          </a:bodyPr>
          <a:lstStyle/>
          <a:p>
            <a:pPr algn="just"/>
            <a:r>
              <a:rPr lang="it-IT" sz="1600" i="1" dirty="0"/>
              <a:t>2. Le segnalazioni di cui al comma 1 sono inviate:</a:t>
            </a:r>
          </a:p>
          <a:p>
            <a:pPr algn="just"/>
            <a:endParaRPr lang="it-IT" sz="1600" i="1" dirty="0"/>
          </a:p>
          <a:p>
            <a:pPr marL="342900" indent="-342900" algn="just">
              <a:buAutoNum type="alphaLcParenR"/>
            </a:pPr>
            <a:r>
              <a:rPr lang="it-IT" sz="1600" i="1" dirty="0"/>
              <a:t>dall'Agenzia delle entrate, contestualmente alla comunicazione di </a:t>
            </a:r>
            <a:r>
              <a:rPr lang="it-IT" sz="1600" i="1" dirty="0" err="1"/>
              <a:t>irregolarita'</a:t>
            </a:r>
            <a:r>
              <a:rPr lang="it-IT" sz="1600" i="1" dirty="0"/>
              <a:t> di cui all'articolo 54-bis del decreto del Presidente della Repubblica 26 ottobre 1972, n. 633, e, comunque, </a:t>
            </a:r>
            <a:r>
              <a:rPr lang="it-IT" sz="1600" b="1" i="1" dirty="0">
                <a:effectLst>
                  <a:outerShdw blurRad="38100" dist="38100" dir="2700000" algn="tl">
                    <a:srgbClr val="000000">
                      <a:alpha val="43137"/>
                    </a:srgbClr>
                  </a:outerShdw>
                </a:effectLst>
              </a:rPr>
              <a:t>non oltre 150 giorni</a:t>
            </a:r>
            <a:r>
              <a:rPr lang="it-IT" sz="1600" i="1" dirty="0"/>
              <a:t> dal termine di presentazione delle comunicazioni di cui all'articolo 21-bis del decreto-legge n. 78 del 2010 (LIPE);</a:t>
            </a:r>
          </a:p>
          <a:p>
            <a:pPr algn="just"/>
            <a:endParaRPr lang="it-IT" sz="1600" i="1" dirty="0"/>
          </a:p>
          <a:p>
            <a:pPr algn="just"/>
            <a:r>
              <a:rPr lang="it-IT" sz="1600" i="1" dirty="0"/>
              <a:t>b) dall'Istituto nazionale della previdenza sociale, dall'Istituto nazionale per l'assicurazione contro gli infortuni sul lavoro e dall'Agenzia delle entrate-Riscossione, </a:t>
            </a:r>
            <a:r>
              <a:rPr lang="it-IT" sz="1600" b="1" i="1" dirty="0">
                <a:effectLst>
                  <a:outerShdw blurRad="38100" dist="38100" dir="2700000" algn="tl">
                    <a:srgbClr val="000000">
                      <a:alpha val="43137"/>
                    </a:srgbClr>
                  </a:outerShdw>
                </a:effectLst>
              </a:rPr>
              <a:t>entro sessanta giorni </a:t>
            </a:r>
            <a:r>
              <a:rPr lang="it-IT" sz="1600" i="1" dirty="0"/>
              <a:t>decorrenti dal verificarsi delle condizioni o dal </a:t>
            </a:r>
            <a:r>
              <a:rPr lang="it-IT" sz="1600" b="1" i="1" dirty="0">
                <a:effectLst>
                  <a:outerShdw blurRad="38100" dist="38100" dir="2700000" algn="tl">
                    <a:srgbClr val="000000">
                      <a:alpha val="43137"/>
                    </a:srgbClr>
                  </a:outerShdw>
                </a:effectLst>
              </a:rPr>
              <a:t>superamento degli importi </a:t>
            </a:r>
            <a:r>
              <a:rPr lang="it-IT" sz="1600" i="1" dirty="0"/>
              <a:t>indicati nel medesimo comma 1.</a:t>
            </a:r>
          </a:p>
        </p:txBody>
      </p:sp>
    </p:spTree>
    <p:extLst>
      <p:ext uri="{BB962C8B-B14F-4D97-AF65-F5344CB8AC3E}">
        <p14:creationId xmlns:p14="http://schemas.microsoft.com/office/powerpoint/2010/main" val="595890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827DD9D0-ACE1-4A7E-BE7B-51D76103A45A}"/>
              </a:ext>
            </a:extLst>
          </p:cNvPr>
          <p:cNvSpPr txBox="1"/>
          <p:nvPr/>
        </p:nvSpPr>
        <p:spPr>
          <a:xfrm>
            <a:off x="539552" y="1203598"/>
            <a:ext cx="8208912" cy="3293209"/>
          </a:xfrm>
          <a:prstGeom prst="rect">
            <a:avLst/>
          </a:prstGeom>
          <a:noFill/>
        </p:spPr>
        <p:txBody>
          <a:bodyPr wrap="square" rtlCol="0">
            <a:spAutoFit/>
          </a:bodyPr>
          <a:lstStyle/>
          <a:p>
            <a:pPr algn="just"/>
            <a:r>
              <a:rPr lang="it-IT" sz="1600" dirty="0"/>
              <a:t>3. </a:t>
            </a:r>
            <a:r>
              <a:rPr lang="it-IT" sz="1600" i="1" dirty="0"/>
              <a:t>Le segnalazioni di cui al comma 1 contengono </a:t>
            </a:r>
            <a:r>
              <a:rPr lang="it-IT" sz="1600" b="1" i="1" dirty="0">
                <a:effectLst>
                  <a:outerShdw blurRad="38100" dist="38100" dir="2700000" algn="tl">
                    <a:srgbClr val="000000">
                      <a:alpha val="43137"/>
                    </a:srgbClr>
                  </a:outerShdw>
                </a:effectLst>
              </a:rPr>
              <a:t>l'invito alla presentazione dell'istanza di cui all'articolo 17</a:t>
            </a:r>
            <a:r>
              <a:rPr lang="it-IT" sz="1600" i="1" dirty="0"/>
              <a:t>, comma 1, se ne ricorrono i presupposti.</a:t>
            </a:r>
          </a:p>
          <a:p>
            <a:pPr algn="just"/>
            <a:endParaRPr lang="it-IT" sz="1600" i="1" dirty="0"/>
          </a:p>
          <a:p>
            <a:pPr algn="just"/>
            <a:r>
              <a:rPr lang="it-IT" sz="1600" i="1" dirty="0"/>
              <a:t>4. Le disposizioni del presente articolo si applicano:</a:t>
            </a:r>
          </a:p>
          <a:p>
            <a:pPr algn="just"/>
            <a:r>
              <a:rPr lang="it-IT" sz="1600" i="1" dirty="0"/>
              <a:t>a) con riferimento all'Istituto nazionale della previdenza sociale e all'Istituto nazionale per l'assicurazione contro gli infortuni sul lavoro, in relazione ai debiti accertati a decorrere dal </a:t>
            </a:r>
            <a:r>
              <a:rPr lang="it-IT" sz="1600" b="1" i="1" dirty="0">
                <a:effectLst>
                  <a:outerShdw blurRad="38100" dist="38100" dir="2700000" algn="tl">
                    <a:srgbClr val="000000">
                      <a:alpha val="43137"/>
                    </a:srgbClr>
                  </a:outerShdw>
                </a:effectLst>
              </a:rPr>
              <a:t>1° gennaio 2022</a:t>
            </a:r>
            <a:r>
              <a:rPr lang="it-IT" sz="1600" i="1" dirty="0"/>
              <a:t>, per il primo, e ai debiti accertati a decorrere dall'entrata in vigore del presente decreto per il secondo;</a:t>
            </a:r>
          </a:p>
          <a:p>
            <a:pPr algn="just"/>
            <a:r>
              <a:rPr lang="it-IT" sz="1600" i="1" dirty="0"/>
              <a:t>b) con riferimento all'Agenzia delle entrate, in relazione ai debiti risultanti dalle comunicazioni di cui all'articolo 21-bis del decreto-legge n. 78 del 2010 a decorrere da quelle relative al </a:t>
            </a:r>
            <a:r>
              <a:rPr lang="it-IT" sz="1600" b="1" i="1" dirty="0">
                <a:effectLst>
                  <a:outerShdw blurRad="38100" dist="38100" dir="2700000" algn="tl">
                    <a:srgbClr val="000000">
                      <a:alpha val="43137"/>
                    </a:srgbClr>
                  </a:outerShdw>
                </a:effectLst>
              </a:rPr>
              <a:t>secondo trimestre 2022</a:t>
            </a:r>
            <a:r>
              <a:rPr lang="it-IT" sz="1600" i="1" dirty="0"/>
              <a:t>;</a:t>
            </a:r>
          </a:p>
          <a:p>
            <a:pPr algn="just"/>
            <a:r>
              <a:rPr lang="it-IT" sz="1600" i="1" dirty="0"/>
              <a:t>c) con riferimento all'Agenzia delle entrate-Riscossione, in relazione ai carichi affidati all'agente della riscossione a decorrere dal </a:t>
            </a:r>
            <a:r>
              <a:rPr lang="it-IT" sz="1600" b="1" i="1" dirty="0">
                <a:effectLst>
                  <a:outerShdw blurRad="38100" dist="38100" dir="2700000" algn="tl">
                    <a:srgbClr val="000000">
                      <a:alpha val="43137"/>
                    </a:srgbClr>
                  </a:outerShdw>
                </a:effectLst>
              </a:rPr>
              <a:t>1° luglio 2022</a:t>
            </a:r>
            <a:r>
              <a:rPr lang="it-IT" sz="1600" i="1" dirty="0"/>
              <a:t>.</a:t>
            </a:r>
          </a:p>
        </p:txBody>
      </p:sp>
    </p:spTree>
    <p:extLst>
      <p:ext uri="{BB962C8B-B14F-4D97-AF65-F5344CB8AC3E}">
        <p14:creationId xmlns:p14="http://schemas.microsoft.com/office/powerpoint/2010/main" val="38547295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3EDD33C0-6484-7A2C-54C5-FC56C318E90F}"/>
              </a:ext>
            </a:extLst>
          </p:cNvPr>
          <p:cNvPicPr>
            <a:picLocks noChangeAspect="1"/>
          </p:cNvPicPr>
          <p:nvPr/>
        </p:nvPicPr>
        <p:blipFill>
          <a:blip r:embed="rId3"/>
          <a:stretch>
            <a:fillRect/>
          </a:stretch>
        </p:blipFill>
        <p:spPr>
          <a:xfrm>
            <a:off x="3491880" y="129524"/>
            <a:ext cx="2781837" cy="642026"/>
          </a:xfrm>
          <a:prstGeom prst="rect">
            <a:avLst/>
          </a:prstGeom>
        </p:spPr>
      </p:pic>
      <p:sp>
        <p:nvSpPr>
          <p:cNvPr id="2" name="CasellaDiTesto 1">
            <a:extLst>
              <a:ext uri="{FF2B5EF4-FFF2-40B4-BE49-F238E27FC236}">
                <a16:creationId xmlns:a16="http://schemas.microsoft.com/office/drawing/2014/main" id="{2E170A69-B7F5-4F01-901A-531FC228915C}"/>
              </a:ext>
            </a:extLst>
          </p:cNvPr>
          <p:cNvSpPr txBox="1"/>
          <p:nvPr/>
        </p:nvSpPr>
        <p:spPr>
          <a:xfrm>
            <a:off x="611560" y="1275606"/>
            <a:ext cx="7776864" cy="2308324"/>
          </a:xfrm>
          <a:prstGeom prst="rect">
            <a:avLst/>
          </a:prstGeom>
          <a:noFill/>
        </p:spPr>
        <p:txBody>
          <a:bodyPr wrap="square" rtlCol="0">
            <a:spAutoFit/>
          </a:bodyPr>
          <a:lstStyle/>
          <a:p>
            <a:pPr algn="just"/>
            <a:r>
              <a:rPr lang="it-IT" sz="1600" b="1" i="1" dirty="0"/>
              <a:t>Art. 25-decies (Obblighi di comunicazione per banche e intermediari finanziari).</a:t>
            </a:r>
          </a:p>
          <a:p>
            <a:pPr algn="just"/>
            <a:endParaRPr lang="it-IT" sz="1600" dirty="0"/>
          </a:p>
          <a:p>
            <a:pPr algn="just"/>
            <a:r>
              <a:rPr lang="it-IT" sz="1600" b="1" dirty="0">
                <a:effectLst>
                  <a:outerShdw blurRad="38100" dist="38100" dir="2700000" algn="tl">
                    <a:srgbClr val="000000">
                      <a:alpha val="43137"/>
                    </a:srgbClr>
                  </a:outerShdw>
                </a:effectLst>
              </a:rPr>
              <a:t>In vigore dal 15/07/2022</a:t>
            </a:r>
          </a:p>
          <a:p>
            <a:pPr algn="just"/>
            <a:r>
              <a:rPr lang="it-IT" sz="1600" dirty="0"/>
              <a:t>Modificato da: Decreto legislativo del 17/06/2022 n. 83 Articolo 6</a:t>
            </a:r>
          </a:p>
          <a:p>
            <a:pPr algn="just"/>
            <a:endParaRPr lang="it-IT" sz="1600" dirty="0"/>
          </a:p>
          <a:p>
            <a:pPr algn="just"/>
            <a:r>
              <a:rPr lang="it-IT" sz="1600" dirty="0"/>
              <a:t>1. Le banche e gli altri intermediari finanziari di cui all'articolo 106 del testo unico bancario, nel momento in cui comunicano al cliente </a:t>
            </a:r>
            <a:r>
              <a:rPr lang="it-IT" sz="1600" b="1" dirty="0">
                <a:effectLst>
                  <a:outerShdw blurRad="38100" dist="38100" dir="2700000" algn="tl">
                    <a:srgbClr val="000000">
                      <a:alpha val="43137"/>
                    </a:srgbClr>
                  </a:outerShdw>
                </a:effectLst>
              </a:rPr>
              <a:t>variazioni, revisioni o revoche degli affidamenti</a:t>
            </a:r>
            <a:r>
              <a:rPr lang="it-IT" sz="1600" dirty="0"/>
              <a:t>, ne danno notizia anche agli organi di controllo societari, se esistenti.</a:t>
            </a:r>
          </a:p>
          <a:p>
            <a:endParaRPr lang="it-IT" sz="1600" dirty="0"/>
          </a:p>
        </p:txBody>
      </p:sp>
    </p:spTree>
    <p:extLst>
      <p:ext uri="{BB962C8B-B14F-4D97-AF65-F5344CB8AC3E}">
        <p14:creationId xmlns:p14="http://schemas.microsoft.com/office/powerpoint/2010/main" val="6805375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7686</TotalTime>
  <Words>4076</Words>
  <Application>Microsoft Office PowerPoint</Application>
  <PresentationFormat>Presentazione su schermo (16:9)</PresentationFormat>
  <Paragraphs>250</Paragraphs>
  <Slides>37</Slides>
  <Notes>37</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37</vt:i4>
      </vt:variant>
    </vt:vector>
  </HeadingPairs>
  <TitlesOfParts>
    <vt:vector size="41" baseType="lpstr">
      <vt:lpstr>Arial</vt:lpstr>
      <vt:lpstr>Calibri</vt:lpstr>
      <vt:lpstr>Calibri Light</vt:lpstr>
      <vt:lpstr>1_Tema di Office</vt:lpstr>
      <vt:lpstr>GLI ADEGUATI ASSETTI ORGANIZZATIVI, AMMINISTRATIVI E CONTABILI Quadro normativo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convegni</dc:creator>
  <cp:lastModifiedBy>Pagliaroli  Stefania </cp:lastModifiedBy>
  <cp:revision>214</cp:revision>
  <cp:lastPrinted>2023-05-11T13:46:19Z</cp:lastPrinted>
  <dcterms:created xsi:type="dcterms:W3CDTF">2020-06-29T16:56:05Z</dcterms:created>
  <dcterms:modified xsi:type="dcterms:W3CDTF">2023-06-07T16:24:10Z</dcterms:modified>
</cp:coreProperties>
</file>