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9" r:id="rId2"/>
    <p:sldId id="260" r:id="rId3"/>
    <p:sldId id="261" r:id="rId4"/>
    <p:sldId id="262" r:id="rId5"/>
    <p:sldId id="263" r:id="rId6"/>
    <p:sldId id="264" r:id="rId7"/>
    <p:sldId id="269" r:id="rId8"/>
    <p:sldId id="270" r:id="rId9"/>
    <p:sldId id="265" r:id="rId10"/>
    <p:sldId id="272" r:id="rId11"/>
    <p:sldId id="273" r:id="rId12"/>
    <p:sldId id="276" r:id="rId13"/>
    <p:sldId id="266" r:id="rId14"/>
    <p:sldId id="267" r:id="rId15"/>
    <p:sldId id="268" r:id="rId16"/>
    <p:sldId id="275" r:id="rId17"/>
  </p:sldIdLst>
  <p:sldSz cx="9144000" cy="5143500" type="screen16x9"/>
  <p:notesSz cx="7102475" cy="102346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CB4F18A4-58E6-4833-8B85-A0D067CD78F7}">
          <p14:sldIdLst>
            <p14:sldId id="259"/>
            <p14:sldId id="260"/>
            <p14:sldId id="261"/>
            <p14:sldId id="262"/>
            <p14:sldId id="263"/>
            <p14:sldId id="264"/>
            <p14:sldId id="269"/>
            <p14:sldId id="270"/>
            <p14:sldId id="265"/>
            <p14:sldId id="272"/>
            <p14:sldId id="273"/>
            <p14:sldId id="276"/>
            <p14:sldId id="266"/>
            <p14:sldId id="267"/>
            <p14:sldId id="268"/>
            <p14:sldId id="275"/>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C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D26389-8090-4B64-81EC-1BF2097F97E5}" v="3" dt="2023-06-07T15:13:06.350"/>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061" autoAdjust="0"/>
    <p:restoredTop sz="96101" autoAdjust="0"/>
  </p:normalViewPr>
  <p:slideViewPr>
    <p:cSldViewPr>
      <p:cViewPr varScale="1">
        <p:scale>
          <a:sx n="208" d="100"/>
          <a:sy n="208" d="100"/>
        </p:scale>
        <p:origin x="1176" y="174"/>
      </p:cViewPr>
      <p:guideLst>
        <p:guide orient="horz" pos="1620"/>
        <p:guide pos="2880"/>
      </p:guideLst>
    </p:cSldViewPr>
  </p:slideViewPr>
  <p:notesTextViewPr>
    <p:cViewPr>
      <p:scale>
        <a:sx n="1" d="1"/>
        <a:sy n="1" d="1"/>
      </p:scale>
      <p:origin x="0" y="0"/>
    </p:cViewPr>
  </p:notesTextViewPr>
  <p:sorterViewPr>
    <p:cViewPr>
      <p:scale>
        <a:sx n="100" d="100"/>
        <a:sy n="100" d="100"/>
      </p:scale>
      <p:origin x="0" y="-292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3077739" cy="513508"/>
          </a:xfrm>
          <a:prstGeom prst="rect">
            <a:avLst/>
          </a:prstGeom>
        </p:spPr>
        <p:txBody>
          <a:bodyPr vert="horz" lIns="99056" tIns="49529" rIns="99056" bIns="49529" rtlCol="0"/>
          <a:lstStyle>
            <a:lvl1pPr algn="l">
              <a:defRPr sz="1300"/>
            </a:lvl1pPr>
          </a:lstStyle>
          <a:p>
            <a:endParaRPr lang="it-IT"/>
          </a:p>
        </p:txBody>
      </p:sp>
      <p:sp>
        <p:nvSpPr>
          <p:cNvPr id="3" name="Segnaposto data 2"/>
          <p:cNvSpPr>
            <a:spLocks noGrp="1"/>
          </p:cNvSpPr>
          <p:nvPr>
            <p:ph type="dt" idx="1"/>
          </p:nvPr>
        </p:nvSpPr>
        <p:spPr>
          <a:xfrm>
            <a:off x="4023093" y="0"/>
            <a:ext cx="3077739" cy="513508"/>
          </a:xfrm>
          <a:prstGeom prst="rect">
            <a:avLst/>
          </a:prstGeom>
        </p:spPr>
        <p:txBody>
          <a:bodyPr vert="horz" lIns="99056" tIns="49529" rIns="99056" bIns="49529" rtlCol="0"/>
          <a:lstStyle>
            <a:lvl1pPr algn="r">
              <a:defRPr sz="1300"/>
            </a:lvl1pPr>
          </a:lstStyle>
          <a:p>
            <a:fld id="{02739E3C-48A7-421D-B0C6-C3FA64816B81}" type="datetimeFigureOut">
              <a:rPr lang="it-IT" smtClean="0"/>
              <a:t>07/06/2023</a:t>
            </a:fld>
            <a:endParaRPr lang="it-IT"/>
          </a:p>
        </p:txBody>
      </p:sp>
      <p:sp>
        <p:nvSpPr>
          <p:cNvPr id="4" name="Segnaposto immagine diapositiva 3"/>
          <p:cNvSpPr>
            <a:spLocks noGrp="1" noRot="1" noChangeAspect="1"/>
          </p:cNvSpPr>
          <p:nvPr>
            <p:ph type="sldImg" idx="2"/>
          </p:nvPr>
        </p:nvSpPr>
        <p:spPr>
          <a:xfrm>
            <a:off x="482600" y="1279525"/>
            <a:ext cx="6137275" cy="3452813"/>
          </a:xfrm>
          <a:prstGeom prst="rect">
            <a:avLst/>
          </a:prstGeom>
          <a:noFill/>
          <a:ln w="12700">
            <a:solidFill>
              <a:prstClr val="black"/>
            </a:solidFill>
          </a:ln>
        </p:spPr>
        <p:txBody>
          <a:bodyPr vert="horz" lIns="99056" tIns="49529" rIns="99056" bIns="49529" rtlCol="0" anchor="ctr"/>
          <a:lstStyle/>
          <a:p>
            <a:endParaRPr lang="it-IT"/>
          </a:p>
        </p:txBody>
      </p:sp>
      <p:sp>
        <p:nvSpPr>
          <p:cNvPr id="5" name="Segnaposto note 4"/>
          <p:cNvSpPr>
            <a:spLocks noGrp="1"/>
          </p:cNvSpPr>
          <p:nvPr>
            <p:ph type="body" sz="quarter" idx="3"/>
          </p:nvPr>
        </p:nvSpPr>
        <p:spPr>
          <a:xfrm>
            <a:off x="710248" y="4925407"/>
            <a:ext cx="5681980" cy="4029879"/>
          </a:xfrm>
          <a:prstGeom prst="rect">
            <a:avLst/>
          </a:prstGeom>
        </p:spPr>
        <p:txBody>
          <a:bodyPr vert="horz" lIns="99056" tIns="49529" rIns="99056" bIns="49529"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721107"/>
            <a:ext cx="3077739" cy="513506"/>
          </a:xfrm>
          <a:prstGeom prst="rect">
            <a:avLst/>
          </a:prstGeom>
        </p:spPr>
        <p:txBody>
          <a:bodyPr vert="horz" lIns="99056" tIns="49529" rIns="99056" bIns="49529" rtlCol="0" anchor="b"/>
          <a:lstStyle>
            <a:lvl1pPr algn="l">
              <a:defRPr sz="1300"/>
            </a:lvl1pPr>
          </a:lstStyle>
          <a:p>
            <a:endParaRPr lang="it-IT"/>
          </a:p>
        </p:txBody>
      </p:sp>
      <p:sp>
        <p:nvSpPr>
          <p:cNvPr id="7" name="Segnaposto numero diapositiva 6"/>
          <p:cNvSpPr>
            <a:spLocks noGrp="1"/>
          </p:cNvSpPr>
          <p:nvPr>
            <p:ph type="sldNum" sz="quarter" idx="5"/>
          </p:nvPr>
        </p:nvSpPr>
        <p:spPr>
          <a:xfrm>
            <a:off x="4023093" y="9721107"/>
            <a:ext cx="3077739" cy="513506"/>
          </a:xfrm>
          <a:prstGeom prst="rect">
            <a:avLst/>
          </a:prstGeom>
        </p:spPr>
        <p:txBody>
          <a:bodyPr vert="horz" lIns="99056" tIns="49529" rIns="99056" bIns="49529" rtlCol="0" anchor="b"/>
          <a:lstStyle>
            <a:lvl1pPr algn="r">
              <a:defRPr sz="1300"/>
            </a:lvl1pPr>
          </a:lstStyle>
          <a:p>
            <a:fld id="{7491F3E9-DB59-4050-9E45-F74A4DA239C1}" type="slidenum">
              <a:rPr lang="it-IT" smtClean="0"/>
              <a:t>‹N›</a:t>
            </a:fld>
            <a:endParaRPr lang="it-IT"/>
          </a:p>
        </p:txBody>
      </p:sp>
    </p:spTree>
    <p:extLst>
      <p:ext uri="{BB962C8B-B14F-4D97-AF65-F5344CB8AC3E}">
        <p14:creationId xmlns:p14="http://schemas.microsoft.com/office/powerpoint/2010/main" val="2242095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1</a:t>
            </a:fld>
            <a:endParaRPr lang="it-IT"/>
          </a:p>
        </p:txBody>
      </p:sp>
    </p:spTree>
    <p:extLst>
      <p:ext uri="{BB962C8B-B14F-4D97-AF65-F5344CB8AC3E}">
        <p14:creationId xmlns:p14="http://schemas.microsoft.com/office/powerpoint/2010/main" val="978148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2</a:t>
            </a:fld>
            <a:endParaRPr lang="it-IT"/>
          </a:p>
        </p:txBody>
      </p:sp>
    </p:spTree>
    <p:extLst>
      <p:ext uri="{BB962C8B-B14F-4D97-AF65-F5344CB8AC3E}">
        <p14:creationId xmlns:p14="http://schemas.microsoft.com/office/powerpoint/2010/main" val="33195555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3F7C15-2065-4CA7-9F2B-37BD74298CB9}"/>
              </a:ext>
            </a:extLst>
          </p:cNvPr>
          <p:cNvSpPr>
            <a:spLocks noGrp="1"/>
          </p:cNvSpPr>
          <p:nvPr>
            <p:ph type="ctrTitle"/>
          </p:nvPr>
        </p:nvSpPr>
        <p:spPr>
          <a:xfrm>
            <a:off x="1143001" y="841772"/>
            <a:ext cx="6858000" cy="1790700"/>
          </a:xfrm>
        </p:spPr>
        <p:txBody>
          <a:bodyPr anchor="b"/>
          <a:lstStyle>
            <a:lvl1pPr algn="ctr">
              <a:defRPr sz="49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4A702DF5-8227-4EC1-8892-DE3B864C2CAD}"/>
              </a:ext>
            </a:extLst>
          </p:cNvPr>
          <p:cNvSpPr>
            <a:spLocks noGrp="1"/>
          </p:cNvSpPr>
          <p:nvPr>
            <p:ph type="subTitle" idx="1"/>
          </p:nvPr>
        </p:nvSpPr>
        <p:spPr>
          <a:xfrm>
            <a:off x="1143001" y="2701528"/>
            <a:ext cx="6858000" cy="1241822"/>
          </a:xfrm>
        </p:spPr>
        <p:txBody>
          <a:bodyPr/>
          <a:lstStyle>
            <a:lvl1pPr marL="0" indent="0" algn="ctr">
              <a:buNone/>
              <a:defRPr sz="1900"/>
            </a:lvl1pPr>
            <a:lvl2pPr marL="369875" indent="0" algn="ctr">
              <a:buNone/>
              <a:defRPr sz="1600"/>
            </a:lvl2pPr>
            <a:lvl3pPr marL="739750" indent="0" algn="ctr">
              <a:buNone/>
              <a:defRPr sz="1500"/>
            </a:lvl3pPr>
            <a:lvl4pPr marL="1109624" indent="0" algn="ctr">
              <a:buNone/>
              <a:defRPr sz="1300"/>
            </a:lvl4pPr>
            <a:lvl5pPr marL="1479499" indent="0" algn="ctr">
              <a:buNone/>
              <a:defRPr sz="1300"/>
            </a:lvl5pPr>
            <a:lvl6pPr marL="1849374" indent="0" algn="ctr">
              <a:buNone/>
              <a:defRPr sz="1300"/>
            </a:lvl6pPr>
            <a:lvl7pPr marL="2219249" indent="0" algn="ctr">
              <a:buNone/>
              <a:defRPr sz="1300"/>
            </a:lvl7pPr>
            <a:lvl8pPr marL="2589124" indent="0" algn="ctr">
              <a:buNone/>
              <a:defRPr sz="1300"/>
            </a:lvl8pPr>
            <a:lvl9pPr marL="2958998" indent="0" algn="ctr">
              <a:buNone/>
              <a:defRPr sz="13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706F5AC-BD71-408B-84FE-71AB52CBB573}"/>
              </a:ext>
            </a:extLst>
          </p:cNvPr>
          <p:cNvSpPr>
            <a:spLocks noGrp="1"/>
          </p:cNvSpPr>
          <p:nvPr>
            <p:ph type="dt" sz="half" idx="10"/>
          </p:nvPr>
        </p:nvSpPr>
        <p:spPr/>
        <p:txBody>
          <a:bodyPr/>
          <a:lstStyle/>
          <a:p>
            <a:fld id="{7B6D06CC-B030-4D73-BFF9-1D222C7EAE7E}" type="datetime1">
              <a:rPr lang="it-IT" smtClean="0">
                <a:solidFill>
                  <a:prstClr val="black">
                    <a:tint val="75000"/>
                  </a:prstClr>
                </a:solidFill>
              </a:rPr>
              <a:t>07/06/2023</a:t>
            </a:fld>
            <a:endParaRPr lang="it-IT">
              <a:solidFill>
                <a:prstClr val="black">
                  <a:tint val="75000"/>
                </a:prstClr>
              </a:solidFill>
            </a:endParaRPr>
          </a:p>
        </p:txBody>
      </p:sp>
      <p:sp>
        <p:nvSpPr>
          <p:cNvPr id="5" name="Segnaposto piè di pagina 4">
            <a:extLst>
              <a:ext uri="{FF2B5EF4-FFF2-40B4-BE49-F238E27FC236}">
                <a16:creationId xmlns:a16="http://schemas.microsoft.com/office/drawing/2014/main" id="{2428E9F3-39AD-4CC9-8BDE-1283D20CFE84}"/>
              </a:ext>
            </a:extLst>
          </p:cNvPr>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a:extLst>
              <a:ext uri="{FF2B5EF4-FFF2-40B4-BE49-F238E27FC236}">
                <a16:creationId xmlns:a16="http://schemas.microsoft.com/office/drawing/2014/main" id="{D686576C-EB62-4E78-88F2-9A33148D9DEF}"/>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2082718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4A789C-D4D8-4018-B492-A0D3F3AD7CC4}"/>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8012F47-25AD-4FCD-86F7-7EE66FB6D9DC}"/>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BD5912E-D815-4C68-BC9D-3966E702934B}"/>
              </a:ext>
            </a:extLst>
          </p:cNvPr>
          <p:cNvSpPr>
            <a:spLocks noGrp="1"/>
          </p:cNvSpPr>
          <p:nvPr>
            <p:ph type="dt" sz="half" idx="10"/>
          </p:nvPr>
        </p:nvSpPr>
        <p:spPr/>
        <p:txBody>
          <a:bodyPr/>
          <a:lstStyle/>
          <a:p>
            <a:fld id="{92421F66-E76A-4706-BE13-30CA41F55B84}" type="datetime1">
              <a:rPr lang="it-IT" smtClean="0">
                <a:solidFill>
                  <a:prstClr val="black">
                    <a:tint val="75000"/>
                  </a:prstClr>
                </a:solidFill>
              </a:rPr>
              <a:t>07/06/2023</a:t>
            </a:fld>
            <a:endParaRPr lang="it-IT">
              <a:solidFill>
                <a:prstClr val="black">
                  <a:tint val="75000"/>
                </a:prstClr>
              </a:solidFill>
            </a:endParaRPr>
          </a:p>
        </p:txBody>
      </p:sp>
      <p:sp>
        <p:nvSpPr>
          <p:cNvPr id="5" name="Segnaposto piè di pagina 4">
            <a:extLst>
              <a:ext uri="{FF2B5EF4-FFF2-40B4-BE49-F238E27FC236}">
                <a16:creationId xmlns:a16="http://schemas.microsoft.com/office/drawing/2014/main" id="{766B65FF-8CB8-4FEA-909F-AEB9A8BCDE6E}"/>
              </a:ext>
            </a:extLst>
          </p:cNvPr>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a:extLst>
              <a:ext uri="{FF2B5EF4-FFF2-40B4-BE49-F238E27FC236}">
                <a16:creationId xmlns:a16="http://schemas.microsoft.com/office/drawing/2014/main" id="{D7A3EE62-8FBB-40C7-A9E1-6482C8B42C07}"/>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680784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2C20C724-9460-44FC-8D02-75675C6AD584}"/>
              </a:ext>
            </a:extLst>
          </p:cNvPr>
          <p:cNvSpPr>
            <a:spLocks noGrp="1"/>
          </p:cNvSpPr>
          <p:nvPr>
            <p:ph type="title" orient="vert"/>
          </p:nvPr>
        </p:nvSpPr>
        <p:spPr>
          <a:xfrm>
            <a:off x="6543675" y="273844"/>
            <a:ext cx="1971675" cy="4358879"/>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0498A67-77DE-4F76-A1D8-3B026F2F9315}"/>
              </a:ext>
            </a:extLst>
          </p:cNvPr>
          <p:cNvSpPr>
            <a:spLocks noGrp="1"/>
          </p:cNvSpPr>
          <p:nvPr>
            <p:ph type="body" orient="vert" idx="1"/>
          </p:nvPr>
        </p:nvSpPr>
        <p:spPr>
          <a:xfrm>
            <a:off x="628650" y="273844"/>
            <a:ext cx="5800725" cy="4358879"/>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67F2E20-CFEA-4EE9-9D28-D05F9D008B02}"/>
              </a:ext>
            </a:extLst>
          </p:cNvPr>
          <p:cNvSpPr>
            <a:spLocks noGrp="1"/>
          </p:cNvSpPr>
          <p:nvPr>
            <p:ph type="dt" sz="half" idx="10"/>
          </p:nvPr>
        </p:nvSpPr>
        <p:spPr/>
        <p:txBody>
          <a:bodyPr/>
          <a:lstStyle/>
          <a:p>
            <a:fld id="{9646BC11-7D7D-40FF-BDF0-2D8FEB89890C}" type="datetime1">
              <a:rPr lang="it-IT" smtClean="0">
                <a:solidFill>
                  <a:prstClr val="black">
                    <a:tint val="75000"/>
                  </a:prstClr>
                </a:solidFill>
              </a:rPr>
              <a:t>07/06/2023</a:t>
            </a:fld>
            <a:endParaRPr lang="it-IT">
              <a:solidFill>
                <a:prstClr val="black">
                  <a:tint val="75000"/>
                </a:prstClr>
              </a:solidFill>
            </a:endParaRPr>
          </a:p>
        </p:txBody>
      </p:sp>
      <p:sp>
        <p:nvSpPr>
          <p:cNvPr id="5" name="Segnaposto piè di pagina 4">
            <a:extLst>
              <a:ext uri="{FF2B5EF4-FFF2-40B4-BE49-F238E27FC236}">
                <a16:creationId xmlns:a16="http://schemas.microsoft.com/office/drawing/2014/main" id="{95B6758C-3605-4E78-A6D6-56AA9E01571C}"/>
              </a:ext>
            </a:extLst>
          </p:cNvPr>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a:extLst>
              <a:ext uri="{FF2B5EF4-FFF2-40B4-BE49-F238E27FC236}">
                <a16:creationId xmlns:a16="http://schemas.microsoft.com/office/drawing/2014/main" id="{9378ABC1-07F0-43B9-89A5-7730F620AA90}"/>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1214262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3989B6-DA53-4B56-9397-876B88CDF40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5C184ED-8294-4C63-B4E5-859075EB1F4D}"/>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9C9E677-3C54-424D-A0A1-FC17D09D026E}"/>
              </a:ext>
            </a:extLst>
          </p:cNvPr>
          <p:cNvSpPr>
            <a:spLocks noGrp="1"/>
          </p:cNvSpPr>
          <p:nvPr>
            <p:ph type="dt" sz="half" idx="10"/>
          </p:nvPr>
        </p:nvSpPr>
        <p:spPr/>
        <p:txBody>
          <a:bodyPr/>
          <a:lstStyle/>
          <a:p>
            <a:fld id="{885A428A-6EAD-41EB-9588-B3BE350AE819}" type="datetime1">
              <a:rPr lang="it-IT" smtClean="0">
                <a:solidFill>
                  <a:prstClr val="black">
                    <a:tint val="75000"/>
                  </a:prstClr>
                </a:solidFill>
              </a:rPr>
              <a:t>07/06/2023</a:t>
            </a:fld>
            <a:endParaRPr lang="it-IT">
              <a:solidFill>
                <a:prstClr val="black">
                  <a:tint val="75000"/>
                </a:prstClr>
              </a:solidFill>
            </a:endParaRPr>
          </a:p>
        </p:txBody>
      </p:sp>
      <p:sp>
        <p:nvSpPr>
          <p:cNvPr id="5" name="Segnaposto piè di pagina 4">
            <a:extLst>
              <a:ext uri="{FF2B5EF4-FFF2-40B4-BE49-F238E27FC236}">
                <a16:creationId xmlns:a16="http://schemas.microsoft.com/office/drawing/2014/main" id="{731D431F-7650-4A2D-9668-FFD51D0B1BB3}"/>
              </a:ext>
            </a:extLst>
          </p:cNvPr>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a:extLst>
              <a:ext uri="{FF2B5EF4-FFF2-40B4-BE49-F238E27FC236}">
                <a16:creationId xmlns:a16="http://schemas.microsoft.com/office/drawing/2014/main" id="{6E78A59E-A45B-41C0-9DC3-A3FD9886FE68}"/>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2977086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A101F8-A60D-4B1D-BA21-8C459F8C1EE8}"/>
              </a:ext>
            </a:extLst>
          </p:cNvPr>
          <p:cNvSpPr>
            <a:spLocks noGrp="1"/>
          </p:cNvSpPr>
          <p:nvPr>
            <p:ph type="title"/>
          </p:nvPr>
        </p:nvSpPr>
        <p:spPr>
          <a:xfrm>
            <a:off x="623888" y="1282305"/>
            <a:ext cx="7886700" cy="2139553"/>
          </a:xfrm>
        </p:spPr>
        <p:txBody>
          <a:bodyPr anchor="b"/>
          <a:lstStyle>
            <a:lvl1pPr>
              <a:defRPr sz="49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7B560410-9FD8-4196-B67F-1981C4870D42}"/>
              </a:ext>
            </a:extLst>
          </p:cNvPr>
          <p:cNvSpPr>
            <a:spLocks noGrp="1"/>
          </p:cNvSpPr>
          <p:nvPr>
            <p:ph type="body" idx="1"/>
          </p:nvPr>
        </p:nvSpPr>
        <p:spPr>
          <a:xfrm>
            <a:off x="623888" y="3442099"/>
            <a:ext cx="7886700" cy="1125140"/>
          </a:xfrm>
        </p:spPr>
        <p:txBody>
          <a:bodyPr/>
          <a:lstStyle>
            <a:lvl1pPr marL="0" indent="0">
              <a:buNone/>
              <a:defRPr sz="1900">
                <a:solidFill>
                  <a:schemeClr val="tx1">
                    <a:tint val="75000"/>
                  </a:schemeClr>
                </a:solidFill>
              </a:defRPr>
            </a:lvl1pPr>
            <a:lvl2pPr marL="369875" indent="0">
              <a:buNone/>
              <a:defRPr sz="1600">
                <a:solidFill>
                  <a:schemeClr val="tx1">
                    <a:tint val="75000"/>
                  </a:schemeClr>
                </a:solidFill>
              </a:defRPr>
            </a:lvl2pPr>
            <a:lvl3pPr marL="739750" indent="0">
              <a:buNone/>
              <a:defRPr sz="1500">
                <a:solidFill>
                  <a:schemeClr val="tx1">
                    <a:tint val="75000"/>
                  </a:schemeClr>
                </a:solidFill>
              </a:defRPr>
            </a:lvl3pPr>
            <a:lvl4pPr marL="1109624" indent="0">
              <a:buNone/>
              <a:defRPr sz="1300">
                <a:solidFill>
                  <a:schemeClr val="tx1">
                    <a:tint val="75000"/>
                  </a:schemeClr>
                </a:solidFill>
              </a:defRPr>
            </a:lvl4pPr>
            <a:lvl5pPr marL="1479499" indent="0">
              <a:buNone/>
              <a:defRPr sz="1300">
                <a:solidFill>
                  <a:schemeClr val="tx1">
                    <a:tint val="75000"/>
                  </a:schemeClr>
                </a:solidFill>
              </a:defRPr>
            </a:lvl5pPr>
            <a:lvl6pPr marL="1849374" indent="0">
              <a:buNone/>
              <a:defRPr sz="1300">
                <a:solidFill>
                  <a:schemeClr val="tx1">
                    <a:tint val="75000"/>
                  </a:schemeClr>
                </a:solidFill>
              </a:defRPr>
            </a:lvl6pPr>
            <a:lvl7pPr marL="2219249" indent="0">
              <a:buNone/>
              <a:defRPr sz="1300">
                <a:solidFill>
                  <a:schemeClr val="tx1">
                    <a:tint val="75000"/>
                  </a:schemeClr>
                </a:solidFill>
              </a:defRPr>
            </a:lvl7pPr>
            <a:lvl8pPr marL="2589124" indent="0">
              <a:buNone/>
              <a:defRPr sz="1300">
                <a:solidFill>
                  <a:schemeClr val="tx1">
                    <a:tint val="75000"/>
                  </a:schemeClr>
                </a:solidFill>
              </a:defRPr>
            </a:lvl8pPr>
            <a:lvl9pPr marL="2958998" indent="0">
              <a:buNone/>
              <a:defRPr sz="13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7963FDE6-E328-4B25-9628-52D3BE1E78D2}"/>
              </a:ext>
            </a:extLst>
          </p:cNvPr>
          <p:cNvSpPr>
            <a:spLocks noGrp="1"/>
          </p:cNvSpPr>
          <p:nvPr>
            <p:ph type="dt" sz="half" idx="10"/>
          </p:nvPr>
        </p:nvSpPr>
        <p:spPr/>
        <p:txBody>
          <a:bodyPr/>
          <a:lstStyle/>
          <a:p>
            <a:fld id="{5013CAFC-FB04-47B8-AB94-CEBEEFA4EFF7}" type="datetime1">
              <a:rPr lang="it-IT" smtClean="0">
                <a:solidFill>
                  <a:prstClr val="black">
                    <a:tint val="75000"/>
                  </a:prstClr>
                </a:solidFill>
              </a:rPr>
              <a:t>07/06/2023</a:t>
            </a:fld>
            <a:endParaRPr lang="it-IT">
              <a:solidFill>
                <a:prstClr val="black">
                  <a:tint val="75000"/>
                </a:prstClr>
              </a:solidFill>
            </a:endParaRPr>
          </a:p>
        </p:txBody>
      </p:sp>
      <p:sp>
        <p:nvSpPr>
          <p:cNvPr id="5" name="Segnaposto piè di pagina 4">
            <a:extLst>
              <a:ext uri="{FF2B5EF4-FFF2-40B4-BE49-F238E27FC236}">
                <a16:creationId xmlns:a16="http://schemas.microsoft.com/office/drawing/2014/main" id="{AAD4091E-BED4-4560-AED2-6DA7A436F690}"/>
              </a:ext>
            </a:extLst>
          </p:cNvPr>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a:extLst>
              <a:ext uri="{FF2B5EF4-FFF2-40B4-BE49-F238E27FC236}">
                <a16:creationId xmlns:a16="http://schemas.microsoft.com/office/drawing/2014/main" id="{32DCAF71-9E05-4D49-801A-5EC67CC9E8BE}"/>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2412146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F64CFF-C920-4DFC-AC21-DE1C36AEC16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43F1506-52B4-44E9-AA99-7D5070ABA9E5}"/>
              </a:ext>
            </a:extLst>
          </p:cNvPr>
          <p:cNvSpPr>
            <a:spLocks noGrp="1"/>
          </p:cNvSpPr>
          <p:nvPr>
            <p:ph sz="half" idx="1"/>
          </p:nvPr>
        </p:nvSpPr>
        <p:spPr>
          <a:xfrm>
            <a:off x="628651" y="1369219"/>
            <a:ext cx="3886200" cy="326350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82600F0-ED42-492A-9F1C-A3141B815C54}"/>
              </a:ext>
            </a:extLst>
          </p:cNvPr>
          <p:cNvSpPr>
            <a:spLocks noGrp="1"/>
          </p:cNvSpPr>
          <p:nvPr>
            <p:ph sz="half" idx="2"/>
          </p:nvPr>
        </p:nvSpPr>
        <p:spPr>
          <a:xfrm>
            <a:off x="4629150" y="1369219"/>
            <a:ext cx="3886200" cy="326350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6E341D35-1569-41C9-BDB8-62DD03C6A1A3}"/>
              </a:ext>
            </a:extLst>
          </p:cNvPr>
          <p:cNvSpPr>
            <a:spLocks noGrp="1"/>
          </p:cNvSpPr>
          <p:nvPr>
            <p:ph type="dt" sz="half" idx="10"/>
          </p:nvPr>
        </p:nvSpPr>
        <p:spPr/>
        <p:txBody>
          <a:bodyPr/>
          <a:lstStyle/>
          <a:p>
            <a:fld id="{6809FFAD-DACB-4AA9-A4F7-F2FE6BBF7350}" type="datetime1">
              <a:rPr lang="it-IT" smtClean="0">
                <a:solidFill>
                  <a:prstClr val="black">
                    <a:tint val="75000"/>
                  </a:prstClr>
                </a:solidFill>
              </a:rPr>
              <a:t>07/06/2023</a:t>
            </a:fld>
            <a:endParaRPr lang="it-IT">
              <a:solidFill>
                <a:prstClr val="black">
                  <a:tint val="75000"/>
                </a:prstClr>
              </a:solidFill>
            </a:endParaRPr>
          </a:p>
        </p:txBody>
      </p:sp>
      <p:sp>
        <p:nvSpPr>
          <p:cNvPr id="6" name="Segnaposto piè di pagina 5">
            <a:extLst>
              <a:ext uri="{FF2B5EF4-FFF2-40B4-BE49-F238E27FC236}">
                <a16:creationId xmlns:a16="http://schemas.microsoft.com/office/drawing/2014/main" id="{99740D2E-D848-483B-A7F4-B8D4BCEBD90B}"/>
              </a:ext>
            </a:extLst>
          </p:cNvPr>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a:extLst>
              <a:ext uri="{FF2B5EF4-FFF2-40B4-BE49-F238E27FC236}">
                <a16:creationId xmlns:a16="http://schemas.microsoft.com/office/drawing/2014/main" id="{7573A1C4-56BC-46CB-9433-631D08946F22}"/>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1974257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B5E783-93EC-4A0E-BDF7-60FDA9BC2A45}"/>
              </a:ext>
            </a:extLst>
          </p:cNvPr>
          <p:cNvSpPr>
            <a:spLocks noGrp="1"/>
          </p:cNvSpPr>
          <p:nvPr>
            <p:ph type="title"/>
          </p:nvPr>
        </p:nvSpPr>
        <p:spPr>
          <a:xfrm>
            <a:off x="629841" y="273846"/>
            <a:ext cx="7886700" cy="994172"/>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4E5A0AB-DF3D-486D-AD60-7252E119911D}"/>
              </a:ext>
            </a:extLst>
          </p:cNvPr>
          <p:cNvSpPr>
            <a:spLocks noGrp="1"/>
          </p:cNvSpPr>
          <p:nvPr>
            <p:ph type="body" idx="1"/>
          </p:nvPr>
        </p:nvSpPr>
        <p:spPr>
          <a:xfrm>
            <a:off x="629842" y="1260872"/>
            <a:ext cx="3868340" cy="617934"/>
          </a:xfrm>
        </p:spPr>
        <p:txBody>
          <a:bodyPr anchor="b"/>
          <a:lstStyle>
            <a:lvl1pPr marL="0" indent="0">
              <a:buNone/>
              <a:defRPr sz="1900" b="1"/>
            </a:lvl1pPr>
            <a:lvl2pPr marL="369875" indent="0">
              <a:buNone/>
              <a:defRPr sz="1600" b="1"/>
            </a:lvl2pPr>
            <a:lvl3pPr marL="739750" indent="0">
              <a:buNone/>
              <a:defRPr sz="1500" b="1"/>
            </a:lvl3pPr>
            <a:lvl4pPr marL="1109624" indent="0">
              <a:buNone/>
              <a:defRPr sz="1300" b="1"/>
            </a:lvl4pPr>
            <a:lvl5pPr marL="1479499" indent="0">
              <a:buNone/>
              <a:defRPr sz="1300" b="1"/>
            </a:lvl5pPr>
            <a:lvl6pPr marL="1849374" indent="0">
              <a:buNone/>
              <a:defRPr sz="1300" b="1"/>
            </a:lvl6pPr>
            <a:lvl7pPr marL="2219249" indent="0">
              <a:buNone/>
              <a:defRPr sz="1300" b="1"/>
            </a:lvl7pPr>
            <a:lvl8pPr marL="2589124" indent="0">
              <a:buNone/>
              <a:defRPr sz="1300" b="1"/>
            </a:lvl8pPr>
            <a:lvl9pPr marL="2958998" indent="0">
              <a:buNone/>
              <a:defRPr sz="13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3EB698FA-2E3C-430E-9E48-DA3C3764C8B8}"/>
              </a:ext>
            </a:extLst>
          </p:cNvPr>
          <p:cNvSpPr>
            <a:spLocks noGrp="1"/>
          </p:cNvSpPr>
          <p:nvPr>
            <p:ph sz="half" idx="2"/>
          </p:nvPr>
        </p:nvSpPr>
        <p:spPr>
          <a:xfrm>
            <a:off x="629842" y="1878806"/>
            <a:ext cx="3868340" cy="276344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454F1D06-6F17-4154-A835-043DA7AFD2EE}"/>
              </a:ext>
            </a:extLst>
          </p:cNvPr>
          <p:cNvSpPr>
            <a:spLocks noGrp="1"/>
          </p:cNvSpPr>
          <p:nvPr>
            <p:ph type="body" sz="quarter" idx="3"/>
          </p:nvPr>
        </p:nvSpPr>
        <p:spPr>
          <a:xfrm>
            <a:off x="4629151" y="1260872"/>
            <a:ext cx="3887391" cy="617934"/>
          </a:xfrm>
        </p:spPr>
        <p:txBody>
          <a:bodyPr anchor="b"/>
          <a:lstStyle>
            <a:lvl1pPr marL="0" indent="0">
              <a:buNone/>
              <a:defRPr sz="1900" b="1"/>
            </a:lvl1pPr>
            <a:lvl2pPr marL="369875" indent="0">
              <a:buNone/>
              <a:defRPr sz="1600" b="1"/>
            </a:lvl2pPr>
            <a:lvl3pPr marL="739750" indent="0">
              <a:buNone/>
              <a:defRPr sz="1500" b="1"/>
            </a:lvl3pPr>
            <a:lvl4pPr marL="1109624" indent="0">
              <a:buNone/>
              <a:defRPr sz="1300" b="1"/>
            </a:lvl4pPr>
            <a:lvl5pPr marL="1479499" indent="0">
              <a:buNone/>
              <a:defRPr sz="1300" b="1"/>
            </a:lvl5pPr>
            <a:lvl6pPr marL="1849374" indent="0">
              <a:buNone/>
              <a:defRPr sz="1300" b="1"/>
            </a:lvl6pPr>
            <a:lvl7pPr marL="2219249" indent="0">
              <a:buNone/>
              <a:defRPr sz="1300" b="1"/>
            </a:lvl7pPr>
            <a:lvl8pPr marL="2589124" indent="0">
              <a:buNone/>
              <a:defRPr sz="1300" b="1"/>
            </a:lvl8pPr>
            <a:lvl9pPr marL="2958998" indent="0">
              <a:buNone/>
              <a:defRPr sz="13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DD7E128-80C0-4CFB-B204-F113B6D4B749}"/>
              </a:ext>
            </a:extLst>
          </p:cNvPr>
          <p:cNvSpPr>
            <a:spLocks noGrp="1"/>
          </p:cNvSpPr>
          <p:nvPr>
            <p:ph sz="quarter" idx="4"/>
          </p:nvPr>
        </p:nvSpPr>
        <p:spPr>
          <a:xfrm>
            <a:off x="4629151" y="1878806"/>
            <a:ext cx="3887391" cy="276344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503D49E-CF39-42D5-A652-94462298C22D}"/>
              </a:ext>
            </a:extLst>
          </p:cNvPr>
          <p:cNvSpPr>
            <a:spLocks noGrp="1"/>
          </p:cNvSpPr>
          <p:nvPr>
            <p:ph type="dt" sz="half" idx="10"/>
          </p:nvPr>
        </p:nvSpPr>
        <p:spPr/>
        <p:txBody>
          <a:bodyPr/>
          <a:lstStyle/>
          <a:p>
            <a:fld id="{808B2E8F-FD9D-489F-98CE-C0A84A28AA33}" type="datetime1">
              <a:rPr lang="it-IT" smtClean="0">
                <a:solidFill>
                  <a:prstClr val="black">
                    <a:tint val="75000"/>
                  </a:prstClr>
                </a:solidFill>
              </a:rPr>
              <a:t>07/06/2023</a:t>
            </a:fld>
            <a:endParaRPr lang="it-IT">
              <a:solidFill>
                <a:prstClr val="black">
                  <a:tint val="75000"/>
                </a:prstClr>
              </a:solidFill>
            </a:endParaRPr>
          </a:p>
        </p:txBody>
      </p:sp>
      <p:sp>
        <p:nvSpPr>
          <p:cNvPr id="8" name="Segnaposto piè di pagina 7">
            <a:extLst>
              <a:ext uri="{FF2B5EF4-FFF2-40B4-BE49-F238E27FC236}">
                <a16:creationId xmlns:a16="http://schemas.microsoft.com/office/drawing/2014/main" id="{FCB02666-1765-43AF-AA19-409624CEB33C}"/>
              </a:ext>
            </a:extLst>
          </p:cNvPr>
          <p:cNvSpPr>
            <a:spLocks noGrp="1"/>
          </p:cNvSpPr>
          <p:nvPr>
            <p:ph type="ftr" sz="quarter" idx="11"/>
          </p:nvPr>
        </p:nvSpPr>
        <p:spPr/>
        <p:txBody>
          <a:bodyPr/>
          <a:lstStyle/>
          <a:p>
            <a:endParaRPr lang="it-IT">
              <a:solidFill>
                <a:prstClr val="black">
                  <a:tint val="75000"/>
                </a:prstClr>
              </a:solidFill>
            </a:endParaRPr>
          </a:p>
        </p:txBody>
      </p:sp>
      <p:sp>
        <p:nvSpPr>
          <p:cNvPr id="9" name="Segnaposto numero diapositiva 8">
            <a:extLst>
              <a:ext uri="{FF2B5EF4-FFF2-40B4-BE49-F238E27FC236}">
                <a16:creationId xmlns:a16="http://schemas.microsoft.com/office/drawing/2014/main" id="{13B46EC6-272A-4354-9590-C70198861CE9}"/>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634073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2991C1-DDBE-4133-A9C1-AE402B1A1CB6}"/>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8E05E4D2-E56D-40E9-BB94-2883B1B5878F}"/>
              </a:ext>
            </a:extLst>
          </p:cNvPr>
          <p:cNvSpPr>
            <a:spLocks noGrp="1"/>
          </p:cNvSpPr>
          <p:nvPr>
            <p:ph type="dt" sz="half" idx="10"/>
          </p:nvPr>
        </p:nvSpPr>
        <p:spPr/>
        <p:txBody>
          <a:bodyPr/>
          <a:lstStyle/>
          <a:p>
            <a:fld id="{EFDBC245-AC5F-4B96-A49F-65F0B9E24FE7}" type="datetime1">
              <a:rPr lang="it-IT" smtClean="0">
                <a:solidFill>
                  <a:prstClr val="black">
                    <a:tint val="75000"/>
                  </a:prstClr>
                </a:solidFill>
              </a:rPr>
              <a:t>07/06/2023</a:t>
            </a:fld>
            <a:endParaRPr lang="it-IT">
              <a:solidFill>
                <a:prstClr val="black">
                  <a:tint val="75000"/>
                </a:prstClr>
              </a:solidFill>
            </a:endParaRPr>
          </a:p>
        </p:txBody>
      </p:sp>
      <p:sp>
        <p:nvSpPr>
          <p:cNvPr id="4" name="Segnaposto piè di pagina 3">
            <a:extLst>
              <a:ext uri="{FF2B5EF4-FFF2-40B4-BE49-F238E27FC236}">
                <a16:creationId xmlns:a16="http://schemas.microsoft.com/office/drawing/2014/main" id="{110BA85A-4910-4E5B-9E8D-49C668EDFB48}"/>
              </a:ext>
            </a:extLst>
          </p:cNvPr>
          <p:cNvSpPr>
            <a:spLocks noGrp="1"/>
          </p:cNvSpPr>
          <p:nvPr>
            <p:ph type="ftr" sz="quarter" idx="11"/>
          </p:nvPr>
        </p:nvSpPr>
        <p:spPr/>
        <p:txBody>
          <a:bodyPr/>
          <a:lstStyle/>
          <a:p>
            <a:endParaRPr lang="it-IT">
              <a:solidFill>
                <a:prstClr val="black">
                  <a:tint val="75000"/>
                </a:prstClr>
              </a:solidFill>
            </a:endParaRPr>
          </a:p>
        </p:txBody>
      </p:sp>
      <p:sp>
        <p:nvSpPr>
          <p:cNvPr id="5" name="Segnaposto numero diapositiva 4">
            <a:extLst>
              <a:ext uri="{FF2B5EF4-FFF2-40B4-BE49-F238E27FC236}">
                <a16:creationId xmlns:a16="http://schemas.microsoft.com/office/drawing/2014/main" id="{12A19B95-E01D-4D3C-8B98-4035023205C6}"/>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250924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330D3F1E-3F86-4165-AF7C-6C7FADB06607}"/>
              </a:ext>
            </a:extLst>
          </p:cNvPr>
          <p:cNvSpPr>
            <a:spLocks noGrp="1"/>
          </p:cNvSpPr>
          <p:nvPr>
            <p:ph type="dt" sz="half" idx="10"/>
          </p:nvPr>
        </p:nvSpPr>
        <p:spPr/>
        <p:txBody>
          <a:bodyPr/>
          <a:lstStyle/>
          <a:p>
            <a:fld id="{E612C8B5-356C-4056-A9A4-1E793E980082}" type="datetime1">
              <a:rPr lang="it-IT" smtClean="0">
                <a:solidFill>
                  <a:prstClr val="black">
                    <a:tint val="75000"/>
                  </a:prstClr>
                </a:solidFill>
              </a:rPr>
              <a:t>07/06/2023</a:t>
            </a:fld>
            <a:endParaRPr lang="it-IT">
              <a:solidFill>
                <a:prstClr val="black">
                  <a:tint val="75000"/>
                </a:prstClr>
              </a:solidFill>
            </a:endParaRPr>
          </a:p>
        </p:txBody>
      </p:sp>
      <p:sp>
        <p:nvSpPr>
          <p:cNvPr id="3" name="Segnaposto piè di pagina 2">
            <a:extLst>
              <a:ext uri="{FF2B5EF4-FFF2-40B4-BE49-F238E27FC236}">
                <a16:creationId xmlns:a16="http://schemas.microsoft.com/office/drawing/2014/main" id="{D4B0D6DE-5147-4344-A350-9C058EE184B7}"/>
              </a:ext>
            </a:extLst>
          </p:cNvPr>
          <p:cNvSpPr>
            <a:spLocks noGrp="1"/>
          </p:cNvSpPr>
          <p:nvPr>
            <p:ph type="ftr" sz="quarter" idx="11"/>
          </p:nvPr>
        </p:nvSpPr>
        <p:spPr/>
        <p:txBody>
          <a:bodyPr/>
          <a:lstStyle/>
          <a:p>
            <a:endParaRPr lang="it-IT">
              <a:solidFill>
                <a:prstClr val="black">
                  <a:tint val="75000"/>
                </a:prstClr>
              </a:solidFill>
            </a:endParaRPr>
          </a:p>
        </p:txBody>
      </p:sp>
      <p:sp>
        <p:nvSpPr>
          <p:cNvPr id="4" name="Segnaposto numero diapositiva 3">
            <a:extLst>
              <a:ext uri="{FF2B5EF4-FFF2-40B4-BE49-F238E27FC236}">
                <a16:creationId xmlns:a16="http://schemas.microsoft.com/office/drawing/2014/main" id="{AFA3CD62-3797-4E5C-B53F-8B3C3AAA4AC6}"/>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2713731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5BE7F4-5A4D-485B-9635-A48B4D9FF4F5}"/>
              </a:ext>
            </a:extLst>
          </p:cNvPr>
          <p:cNvSpPr>
            <a:spLocks noGrp="1"/>
          </p:cNvSpPr>
          <p:nvPr>
            <p:ph type="title"/>
          </p:nvPr>
        </p:nvSpPr>
        <p:spPr>
          <a:xfrm>
            <a:off x="629841" y="342900"/>
            <a:ext cx="2949178" cy="1200150"/>
          </a:xfrm>
        </p:spPr>
        <p:txBody>
          <a:bodyPr anchor="b"/>
          <a:lstStyle>
            <a:lvl1pPr>
              <a:defRPr sz="26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B61071C-6295-43E8-8544-2EE4B2B40C9A}"/>
              </a:ext>
            </a:extLst>
          </p:cNvPr>
          <p:cNvSpPr>
            <a:spLocks noGrp="1"/>
          </p:cNvSpPr>
          <p:nvPr>
            <p:ph idx="1"/>
          </p:nvPr>
        </p:nvSpPr>
        <p:spPr>
          <a:xfrm>
            <a:off x="3887392" y="740571"/>
            <a:ext cx="4629150" cy="3655219"/>
          </a:xfrm>
        </p:spPr>
        <p:txBody>
          <a:bodyPr/>
          <a:lstStyle>
            <a:lvl1pPr>
              <a:defRPr sz="2600"/>
            </a:lvl1pPr>
            <a:lvl2pPr>
              <a:defRPr sz="2300"/>
            </a:lvl2pPr>
            <a:lvl3pPr>
              <a:defRPr sz="19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6BF44ADF-FCB6-41D4-BD0A-7C4309D953F0}"/>
              </a:ext>
            </a:extLst>
          </p:cNvPr>
          <p:cNvSpPr>
            <a:spLocks noGrp="1"/>
          </p:cNvSpPr>
          <p:nvPr>
            <p:ph type="body" sz="half" idx="2"/>
          </p:nvPr>
        </p:nvSpPr>
        <p:spPr>
          <a:xfrm>
            <a:off x="629841" y="1543050"/>
            <a:ext cx="2949178" cy="2858691"/>
          </a:xfrm>
        </p:spPr>
        <p:txBody>
          <a:bodyPr/>
          <a:lstStyle>
            <a:lvl1pPr marL="0" indent="0">
              <a:buNone/>
              <a:defRPr sz="1300"/>
            </a:lvl1pPr>
            <a:lvl2pPr marL="369875" indent="0">
              <a:buNone/>
              <a:defRPr sz="1100"/>
            </a:lvl2pPr>
            <a:lvl3pPr marL="739750" indent="0">
              <a:buNone/>
              <a:defRPr sz="1000"/>
            </a:lvl3pPr>
            <a:lvl4pPr marL="1109624" indent="0">
              <a:buNone/>
              <a:defRPr sz="800"/>
            </a:lvl4pPr>
            <a:lvl5pPr marL="1479499" indent="0">
              <a:buNone/>
              <a:defRPr sz="800"/>
            </a:lvl5pPr>
            <a:lvl6pPr marL="1849374" indent="0">
              <a:buNone/>
              <a:defRPr sz="800"/>
            </a:lvl6pPr>
            <a:lvl7pPr marL="2219249" indent="0">
              <a:buNone/>
              <a:defRPr sz="800"/>
            </a:lvl7pPr>
            <a:lvl8pPr marL="2589124" indent="0">
              <a:buNone/>
              <a:defRPr sz="800"/>
            </a:lvl8pPr>
            <a:lvl9pPr marL="2958998" indent="0">
              <a:buNone/>
              <a:defRPr sz="8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D659262-516A-4FC3-ADD8-26A0DBC1F47B}"/>
              </a:ext>
            </a:extLst>
          </p:cNvPr>
          <p:cNvSpPr>
            <a:spLocks noGrp="1"/>
          </p:cNvSpPr>
          <p:nvPr>
            <p:ph type="dt" sz="half" idx="10"/>
          </p:nvPr>
        </p:nvSpPr>
        <p:spPr/>
        <p:txBody>
          <a:bodyPr/>
          <a:lstStyle/>
          <a:p>
            <a:fld id="{8119AEA6-906B-4042-8B58-057CA643D576}" type="datetime1">
              <a:rPr lang="it-IT" smtClean="0">
                <a:solidFill>
                  <a:prstClr val="black">
                    <a:tint val="75000"/>
                  </a:prstClr>
                </a:solidFill>
              </a:rPr>
              <a:t>07/06/2023</a:t>
            </a:fld>
            <a:endParaRPr lang="it-IT">
              <a:solidFill>
                <a:prstClr val="black">
                  <a:tint val="75000"/>
                </a:prstClr>
              </a:solidFill>
            </a:endParaRPr>
          </a:p>
        </p:txBody>
      </p:sp>
      <p:sp>
        <p:nvSpPr>
          <p:cNvPr id="6" name="Segnaposto piè di pagina 5">
            <a:extLst>
              <a:ext uri="{FF2B5EF4-FFF2-40B4-BE49-F238E27FC236}">
                <a16:creationId xmlns:a16="http://schemas.microsoft.com/office/drawing/2014/main" id="{7CC84D63-7EC3-4D32-94EC-FBB06AE19A4B}"/>
              </a:ext>
            </a:extLst>
          </p:cNvPr>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a:extLst>
              <a:ext uri="{FF2B5EF4-FFF2-40B4-BE49-F238E27FC236}">
                <a16:creationId xmlns:a16="http://schemas.microsoft.com/office/drawing/2014/main" id="{D6D45DA9-40C1-4EE0-AEEF-4684EA595E60}"/>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423251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05D1A8-6CA7-4B3C-A5DD-195EE36D45F7}"/>
              </a:ext>
            </a:extLst>
          </p:cNvPr>
          <p:cNvSpPr>
            <a:spLocks noGrp="1"/>
          </p:cNvSpPr>
          <p:nvPr>
            <p:ph type="title"/>
          </p:nvPr>
        </p:nvSpPr>
        <p:spPr>
          <a:xfrm>
            <a:off x="629841" y="342900"/>
            <a:ext cx="2949178" cy="1200150"/>
          </a:xfrm>
        </p:spPr>
        <p:txBody>
          <a:bodyPr anchor="b"/>
          <a:lstStyle>
            <a:lvl1pPr>
              <a:defRPr sz="26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BCC16178-E2C5-4ECA-A3D3-27E758709D94}"/>
              </a:ext>
            </a:extLst>
          </p:cNvPr>
          <p:cNvSpPr>
            <a:spLocks noGrp="1"/>
          </p:cNvSpPr>
          <p:nvPr>
            <p:ph type="pic" idx="1"/>
          </p:nvPr>
        </p:nvSpPr>
        <p:spPr>
          <a:xfrm>
            <a:off x="3887392" y="740571"/>
            <a:ext cx="4629150" cy="3655219"/>
          </a:xfrm>
        </p:spPr>
        <p:txBody>
          <a:bodyPr/>
          <a:lstStyle>
            <a:lvl1pPr marL="0" indent="0">
              <a:buNone/>
              <a:defRPr sz="2600"/>
            </a:lvl1pPr>
            <a:lvl2pPr marL="369875" indent="0">
              <a:buNone/>
              <a:defRPr sz="2300"/>
            </a:lvl2pPr>
            <a:lvl3pPr marL="739750" indent="0">
              <a:buNone/>
              <a:defRPr sz="1900"/>
            </a:lvl3pPr>
            <a:lvl4pPr marL="1109624" indent="0">
              <a:buNone/>
              <a:defRPr sz="1600"/>
            </a:lvl4pPr>
            <a:lvl5pPr marL="1479499" indent="0">
              <a:buNone/>
              <a:defRPr sz="1600"/>
            </a:lvl5pPr>
            <a:lvl6pPr marL="1849374" indent="0">
              <a:buNone/>
              <a:defRPr sz="1600"/>
            </a:lvl6pPr>
            <a:lvl7pPr marL="2219249" indent="0">
              <a:buNone/>
              <a:defRPr sz="1600"/>
            </a:lvl7pPr>
            <a:lvl8pPr marL="2589124" indent="0">
              <a:buNone/>
              <a:defRPr sz="1600"/>
            </a:lvl8pPr>
            <a:lvl9pPr marL="2958998" indent="0">
              <a:buNone/>
              <a:defRPr sz="1600"/>
            </a:lvl9pPr>
          </a:lstStyle>
          <a:p>
            <a:endParaRPr lang="it-IT"/>
          </a:p>
        </p:txBody>
      </p:sp>
      <p:sp>
        <p:nvSpPr>
          <p:cNvPr id="4" name="Segnaposto testo 3">
            <a:extLst>
              <a:ext uri="{FF2B5EF4-FFF2-40B4-BE49-F238E27FC236}">
                <a16:creationId xmlns:a16="http://schemas.microsoft.com/office/drawing/2014/main" id="{2CBCAB3B-4261-46CE-9FDE-12452D744C5B}"/>
              </a:ext>
            </a:extLst>
          </p:cNvPr>
          <p:cNvSpPr>
            <a:spLocks noGrp="1"/>
          </p:cNvSpPr>
          <p:nvPr>
            <p:ph type="body" sz="half" idx="2"/>
          </p:nvPr>
        </p:nvSpPr>
        <p:spPr>
          <a:xfrm>
            <a:off x="629841" y="1543050"/>
            <a:ext cx="2949178" cy="2858691"/>
          </a:xfrm>
        </p:spPr>
        <p:txBody>
          <a:bodyPr/>
          <a:lstStyle>
            <a:lvl1pPr marL="0" indent="0">
              <a:buNone/>
              <a:defRPr sz="1300"/>
            </a:lvl1pPr>
            <a:lvl2pPr marL="369875" indent="0">
              <a:buNone/>
              <a:defRPr sz="1100"/>
            </a:lvl2pPr>
            <a:lvl3pPr marL="739750" indent="0">
              <a:buNone/>
              <a:defRPr sz="1000"/>
            </a:lvl3pPr>
            <a:lvl4pPr marL="1109624" indent="0">
              <a:buNone/>
              <a:defRPr sz="800"/>
            </a:lvl4pPr>
            <a:lvl5pPr marL="1479499" indent="0">
              <a:buNone/>
              <a:defRPr sz="800"/>
            </a:lvl5pPr>
            <a:lvl6pPr marL="1849374" indent="0">
              <a:buNone/>
              <a:defRPr sz="800"/>
            </a:lvl6pPr>
            <a:lvl7pPr marL="2219249" indent="0">
              <a:buNone/>
              <a:defRPr sz="800"/>
            </a:lvl7pPr>
            <a:lvl8pPr marL="2589124" indent="0">
              <a:buNone/>
              <a:defRPr sz="800"/>
            </a:lvl8pPr>
            <a:lvl9pPr marL="2958998" indent="0">
              <a:buNone/>
              <a:defRPr sz="8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5ACCDAEC-85FF-4C24-9EEA-3120CC26432B}"/>
              </a:ext>
            </a:extLst>
          </p:cNvPr>
          <p:cNvSpPr>
            <a:spLocks noGrp="1"/>
          </p:cNvSpPr>
          <p:nvPr>
            <p:ph type="dt" sz="half" idx="10"/>
          </p:nvPr>
        </p:nvSpPr>
        <p:spPr/>
        <p:txBody>
          <a:bodyPr/>
          <a:lstStyle/>
          <a:p>
            <a:fld id="{62D9B62A-6D9E-4E67-ABB6-DCC7FD6675FA}" type="datetime1">
              <a:rPr lang="it-IT" smtClean="0">
                <a:solidFill>
                  <a:prstClr val="black">
                    <a:tint val="75000"/>
                  </a:prstClr>
                </a:solidFill>
              </a:rPr>
              <a:t>07/06/2023</a:t>
            </a:fld>
            <a:endParaRPr lang="it-IT">
              <a:solidFill>
                <a:prstClr val="black">
                  <a:tint val="75000"/>
                </a:prstClr>
              </a:solidFill>
            </a:endParaRPr>
          </a:p>
        </p:txBody>
      </p:sp>
      <p:sp>
        <p:nvSpPr>
          <p:cNvPr id="6" name="Segnaposto piè di pagina 5">
            <a:extLst>
              <a:ext uri="{FF2B5EF4-FFF2-40B4-BE49-F238E27FC236}">
                <a16:creationId xmlns:a16="http://schemas.microsoft.com/office/drawing/2014/main" id="{9536A196-6ACD-430B-A11F-E1BED7F53D7A}"/>
              </a:ext>
            </a:extLst>
          </p:cNvPr>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a:extLst>
              <a:ext uri="{FF2B5EF4-FFF2-40B4-BE49-F238E27FC236}">
                <a16:creationId xmlns:a16="http://schemas.microsoft.com/office/drawing/2014/main" id="{C841572A-7001-474A-9D25-39E660704346}"/>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817393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F622C83F-D027-449A-9A65-16EA5968B1DE}"/>
              </a:ext>
            </a:extLst>
          </p:cNvPr>
          <p:cNvSpPr>
            <a:spLocks noGrp="1"/>
          </p:cNvSpPr>
          <p:nvPr>
            <p:ph type="title"/>
          </p:nvPr>
        </p:nvSpPr>
        <p:spPr>
          <a:xfrm>
            <a:off x="628651" y="961246"/>
            <a:ext cx="7886700" cy="306772"/>
          </a:xfrm>
          <a:prstGeom prst="rect">
            <a:avLst/>
          </a:prstGeom>
        </p:spPr>
        <p:txBody>
          <a:bodyPr vert="horz" lIns="73975" tIns="36987" rIns="73975" bIns="36987" rtlCol="0" anchor="ctr">
            <a:noAutofit/>
          </a:body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4D013346-6292-4949-B18B-B6B7C6AB7174}"/>
              </a:ext>
            </a:extLst>
          </p:cNvPr>
          <p:cNvSpPr>
            <a:spLocks noGrp="1"/>
          </p:cNvSpPr>
          <p:nvPr>
            <p:ph type="body" idx="1"/>
          </p:nvPr>
        </p:nvSpPr>
        <p:spPr>
          <a:xfrm>
            <a:off x="628651" y="1369219"/>
            <a:ext cx="7886700" cy="3263504"/>
          </a:xfrm>
          <a:prstGeom prst="rect">
            <a:avLst/>
          </a:prstGeom>
        </p:spPr>
        <p:txBody>
          <a:bodyPr vert="horz" lIns="73975" tIns="36987" rIns="73975" bIns="36987" rtlCol="0">
            <a:normAutofit/>
          </a:bodyPr>
          <a:lstStyle/>
          <a:p>
            <a:pPr lvl="0"/>
            <a:endParaRPr lang="it-IT" dirty="0"/>
          </a:p>
        </p:txBody>
      </p:sp>
      <p:sp>
        <p:nvSpPr>
          <p:cNvPr id="4" name="Segnaposto data 3">
            <a:extLst>
              <a:ext uri="{FF2B5EF4-FFF2-40B4-BE49-F238E27FC236}">
                <a16:creationId xmlns:a16="http://schemas.microsoft.com/office/drawing/2014/main" id="{EE5E822D-54E2-4953-87F2-F2447D990B70}"/>
              </a:ext>
            </a:extLst>
          </p:cNvPr>
          <p:cNvSpPr>
            <a:spLocks noGrp="1"/>
          </p:cNvSpPr>
          <p:nvPr>
            <p:ph type="dt" sz="half" idx="2"/>
          </p:nvPr>
        </p:nvSpPr>
        <p:spPr>
          <a:xfrm>
            <a:off x="628651" y="4767264"/>
            <a:ext cx="2057400" cy="273844"/>
          </a:xfrm>
          <a:prstGeom prst="rect">
            <a:avLst/>
          </a:prstGeom>
        </p:spPr>
        <p:txBody>
          <a:bodyPr vert="horz" lIns="73975" tIns="36987" rIns="73975" bIns="36987" rtlCol="0" anchor="ctr"/>
          <a:lstStyle>
            <a:lvl1pPr algn="l">
              <a:defRPr sz="1000">
                <a:solidFill>
                  <a:schemeClr val="tx1">
                    <a:tint val="75000"/>
                  </a:schemeClr>
                </a:solidFill>
              </a:defRPr>
            </a:lvl1pPr>
          </a:lstStyle>
          <a:p>
            <a:pPr defTabSz="739750"/>
            <a:fld id="{8297D261-4088-4C08-A40D-33B62CB04CB3}" type="datetime1">
              <a:rPr lang="it-IT" smtClean="0">
                <a:solidFill>
                  <a:prstClr val="black">
                    <a:tint val="75000"/>
                  </a:prstClr>
                </a:solidFill>
              </a:rPr>
              <a:t>07/06/2023</a:t>
            </a:fld>
            <a:endParaRPr lang="it-IT">
              <a:solidFill>
                <a:prstClr val="black">
                  <a:tint val="75000"/>
                </a:prstClr>
              </a:solidFill>
            </a:endParaRPr>
          </a:p>
        </p:txBody>
      </p:sp>
      <p:sp>
        <p:nvSpPr>
          <p:cNvPr id="5" name="Segnaposto piè di pagina 4">
            <a:extLst>
              <a:ext uri="{FF2B5EF4-FFF2-40B4-BE49-F238E27FC236}">
                <a16:creationId xmlns:a16="http://schemas.microsoft.com/office/drawing/2014/main" id="{D43F7B31-7B47-4008-BBBF-FFCF409330A8}"/>
              </a:ext>
            </a:extLst>
          </p:cNvPr>
          <p:cNvSpPr>
            <a:spLocks noGrp="1"/>
          </p:cNvSpPr>
          <p:nvPr>
            <p:ph type="ftr" sz="quarter" idx="3"/>
          </p:nvPr>
        </p:nvSpPr>
        <p:spPr>
          <a:xfrm>
            <a:off x="3028951" y="4767264"/>
            <a:ext cx="3086100" cy="273844"/>
          </a:xfrm>
          <a:prstGeom prst="rect">
            <a:avLst/>
          </a:prstGeom>
        </p:spPr>
        <p:txBody>
          <a:bodyPr vert="horz" lIns="73975" tIns="36987" rIns="73975" bIns="36987" rtlCol="0" anchor="ctr"/>
          <a:lstStyle>
            <a:lvl1pPr algn="ctr">
              <a:defRPr sz="1000">
                <a:solidFill>
                  <a:schemeClr val="tx1">
                    <a:tint val="75000"/>
                  </a:schemeClr>
                </a:solidFill>
              </a:defRPr>
            </a:lvl1pPr>
          </a:lstStyle>
          <a:p>
            <a:pPr defTabSz="739750"/>
            <a:endParaRPr lang="it-IT">
              <a:solidFill>
                <a:prstClr val="black">
                  <a:tint val="75000"/>
                </a:prstClr>
              </a:solidFill>
            </a:endParaRPr>
          </a:p>
        </p:txBody>
      </p:sp>
      <p:sp>
        <p:nvSpPr>
          <p:cNvPr id="6" name="Segnaposto numero diapositiva 5">
            <a:extLst>
              <a:ext uri="{FF2B5EF4-FFF2-40B4-BE49-F238E27FC236}">
                <a16:creationId xmlns:a16="http://schemas.microsoft.com/office/drawing/2014/main" id="{6A32FD80-AFB2-464C-9D52-18439E5C75DB}"/>
              </a:ext>
            </a:extLst>
          </p:cNvPr>
          <p:cNvSpPr>
            <a:spLocks noGrp="1"/>
          </p:cNvSpPr>
          <p:nvPr>
            <p:ph type="sldNum" sz="quarter" idx="4"/>
          </p:nvPr>
        </p:nvSpPr>
        <p:spPr>
          <a:xfrm>
            <a:off x="6457950" y="4767264"/>
            <a:ext cx="2057400" cy="273844"/>
          </a:xfrm>
          <a:prstGeom prst="rect">
            <a:avLst/>
          </a:prstGeom>
        </p:spPr>
        <p:txBody>
          <a:bodyPr vert="horz" lIns="73975" tIns="36987" rIns="73975" bIns="36987" rtlCol="0" anchor="ctr"/>
          <a:lstStyle>
            <a:lvl1pPr algn="r">
              <a:defRPr sz="1000">
                <a:solidFill>
                  <a:schemeClr val="tx1">
                    <a:tint val="75000"/>
                  </a:schemeClr>
                </a:solidFill>
              </a:defRPr>
            </a:lvl1pPr>
          </a:lstStyle>
          <a:p>
            <a:pPr defTabSz="739750"/>
            <a:fld id="{1216ACD9-718E-4840-8BE4-477244FD8D79}" type="slidenum">
              <a:rPr lang="it-IT" smtClean="0">
                <a:solidFill>
                  <a:prstClr val="black">
                    <a:tint val="75000"/>
                  </a:prstClr>
                </a:solidFill>
              </a:rPr>
              <a:pPr defTabSz="739750"/>
              <a:t>‹N›</a:t>
            </a:fld>
            <a:endParaRPr lang="it-IT">
              <a:solidFill>
                <a:prstClr val="black">
                  <a:tint val="75000"/>
                </a:prstClr>
              </a:solidFill>
            </a:endParaRPr>
          </a:p>
        </p:txBody>
      </p:sp>
      <p:pic>
        <p:nvPicPr>
          <p:cNvPr id="7" name="Immagine 6">
            <a:extLst>
              <a:ext uri="{FF2B5EF4-FFF2-40B4-BE49-F238E27FC236}">
                <a16:creationId xmlns:a16="http://schemas.microsoft.com/office/drawing/2014/main" id="{D2EE2C1E-55AE-43A5-9FEE-1E6BB6015A25}"/>
              </a:ext>
            </a:extLst>
          </p:cNvPr>
          <p:cNvPicPr>
            <a:picLocks noChangeAspect="1"/>
          </p:cNvPicPr>
          <p:nvPr userDrawn="1"/>
        </p:nvPicPr>
        <p:blipFill>
          <a:blip r:embed="rId13"/>
          <a:stretch>
            <a:fillRect/>
          </a:stretch>
        </p:blipFill>
        <p:spPr>
          <a:xfrm>
            <a:off x="99174" y="92724"/>
            <a:ext cx="2413553" cy="517190"/>
          </a:xfrm>
          <a:prstGeom prst="rect">
            <a:avLst/>
          </a:prstGeom>
        </p:spPr>
      </p:pic>
      <p:pic>
        <p:nvPicPr>
          <p:cNvPr id="8" name="Immagine 7">
            <a:extLst>
              <a:ext uri="{FF2B5EF4-FFF2-40B4-BE49-F238E27FC236}">
                <a16:creationId xmlns:a16="http://schemas.microsoft.com/office/drawing/2014/main" id="{D25BFA0D-92DD-4D38-845F-7B1399F61EB1}"/>
              </a:ext>
            </a:extLst>
          </p:cNvPr>
          <p:cNvPicPr>
            <a:picLocks noChangeAspect="1"/>
          </p:cNvPicPr>
          <p:nvPr userDrawn="1"/>
        </p:nvPicPr>
        <p:blipFill>
          <a:blip r:embed="rId14"/>
          <a:stretch>
            <a:fillRect/>
          </a:stretch>
        </p:blipFill>
        <p:spPr>
          <a:xfrm>
            <a:off x="7535359" y="70540"/>
            <a:ext cx="1527180" cy="722438"/>
          </a:xfrm>
          <a:prstGeom prst="rect">
            <a:avLst/>
          </a:prstGeom>
        </p:spPr>
      </p:pic>
    </p:spTree>
    <p:extLst>
      <p:ext uri="{BB962C8B-B14F-4D97-AF65-F5344CB8AC3E}">
        <p14:creationId xmlns:p14="http://schemas.microsoft.com/office/powerpoint/2010/main" val="13056428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739750" rtl="0" eaLnBrk="1" latinLnBrk="0" hangingPunct="1">
        <a:lnSpc>
          <a:spcPct val="90000"/>
        </a:lnSpc>
        <a:spcBef>
          <a:spcPct val="0"/>
        </a:spcBef>
        <a:buNone/>
        <a:defRPr sz="2300" kern="1200">
          <a:solidFill>
            <a:schemeClr val="tx1"/>
          </a:solidFill>
          <a:latin typeface="+mj-lt"/>
          <a:ea typeface="+mj-ea"/>
          <a:cs typeface="+mj-cs"/>
        </a:defRPr>
      </a:lvl1pPr>
    </p:titleStyle>
    <p:bodyStyle>
      <a:lvl1pPr marL="0" indent="0" algn="l" defTabSz="739750" rtl="0" eaLnBrk="1" latinLnBrk="0" hangingPunct="1">
        <a:lnSpc>
          <a:spcPct val="90000"/>
        </a:lnSpc>
        <a:spcBef>
          <a:spcPts val="809"/>
        </a:spcBef>
        <a:buFontTx/>
        <a:buNone/>
        <a:defRPr sz="1900" kern="1200">
          <a:solidFill>
            <a:schemeClr val="tx1"/>
          </a:solidFill>
          <a:latin typeface="+mn-lt"/>
          <a:ea typeface="+mn-ea"/>
          <a:cs typeface="+mn-cs"/>
        </a:defRPr>
      </a:lvl1pPr>
      <a:lvl2pPr marL="554812" indent="-184937" algn="l" defTabSz="739750" rtl="0" eaLnBrk="1" latinLnBrk="0" hangingPunct="1">
        <a:lnSpc>
          <a:spcPct val="90000"/>
        </a:lnSpc>
        <a:spcBef>
          <a:spcPts val="405"/>
        </a:spcBef>
        <a:buFont typeface="Arial" panose="020B0604020202020204" pitchFamily="34" charset="0"/>
        <a:buChar char="•"/>
        <a:defRPr sz="1900" kern="1200">
          <a:solidFill>
            <a:schemeClr val="tx1"/>
          </a:solidFill>
          <a:latin typeface="+mn-lt"/>
          <a:ea typeface="+mn-ea"/>
          <a:cs typeface="+mn-cs"/>
        </a:defRPr>
      </a:lvl2pPr>
      <a:lvl3pPr marL="924687" indent="-184937" algn="l" defTabSz="739750" rtl="0" eaLnBrk="1" latinLnBrk="0" hangingPunct="1">
        <a:lnSpc>
          <a:spcPct val="90000"/>
        </a:lnSpc>
        <a:spcBef>
          <a:spcPts val="405"/>
        </a:spcBef>
        <a:buFont typeface="Arial" panose="020B0604020202020204" pitchFamily="34" charset="0"/>
        <a:buChar char="•"/>
        <a:defRPr sz="1600" kern="1200">
          <a:solidFill>
            <a:schemeClr val="tx1"/>
          </a:solidFill>
          <a:latin typeface="+mn-lt"/>
          <a:ea typeface="+mn-ea"/>
          <a:cs typeface="+mn-cs"/>
        </a:defRPr>
      </a:lvl3pPr>
      <a:lvl4pPr marL="1294562" indent="-184937" algn="l" defTabSz="739750" rtl="0" eaLnBrk="1" latinLnBrk="0" hangingPunct="1">
        <a:lnSpc>
          <a:spcPct val="90000"/>
        </a:lnSpc>
        <a:spcBef>
          <a:spcPts val="405"/>
        </a:spcBef>
        <a:buFont typeface="Arial" panose="020B0604020202020204" pitchFamily="34" charset="0"/>
        <a:buChar char="•"/>
        <a:defRPr sz="1500" kern="1200">
          <a:solidFill>
            <a:schemeClr val="tx1"/>
          </a:solidFill>
          <a:latin typeface="+mn-lt"/>
          <a:ea typeface="+mn-ea"/>
          <a:cs typeface="+mn-cs"/>
        </a:defRPr>
      </a:lvl4pPr>
      <a:lvl5pPr marL="1664437" indent="-184937" algn="l" defTabSz="739750" rtl="0" eaLnBrk="1" latinLnBrk="0" hangingPunct="1">
        <a:lnSpc>
          <a:spcPct val="90000"/>
        </a:lnSpc>
        <a:spcBef>
          <a:spcPts val="405"/>
        </a:spcBef>
        <a:buFont typeface="Arial" panose="020B0604020202020204" pitchFamily="34" charset="0"/>
        <a:buChar char="•"/>
        <a:defRPr sz="1500" kern="1200">
          <a:solidFill>
            <a:schemeClr val="tx1"/>
          </a:solidFill>
          <a:latin typeface="+mn-lt"/>
          <a:ea typeface="+mn-ea"/>
          <a:cs typeface="+mn-cs"/>
        </a:defRPr>
      </a:lvl5pPr>
      <a:lvl6pPr marL="2034311" indent="-184937" algn="l" defTabSz="739750" rtl="0" eaLnBrk="1" latinLnBrk="0" hangingPunct="1">
        <a:lnSpc>
          <a:spcPct val="90000"/>
        </a:lnSpc>
        <a:spcBef>
          <a:spcPts val="405"/>
        </a:spcBef>
        <a:buFont typeface="Arial" panose="020B0604020202020204" pitchFamily="34" charset="0"/>
        <a:buChar char="•"/>
        <a:defRPr sz="1500" kern="1200">
          <a:solidFill>
            <a:schemeClr val="tx1"/>
          </a:solidFill>
          <a:latin typeface="+mn-lt"/>
          <a:ea typeface="+mn-ea"/>
          <a:cs typeface="+mn-cs"/>
        </a:defRPr>
      </a:lvl6pPr>
      <a:lvl7pPr marL="2404186" indent="-184937" algn="l" defTabSz="739750" rtl="0" eaLnBrk="1" latinLnBrk="0" hangingPunct="1">
        <a:lnSpc>
          <a:spcPct val="90000"/>
        </a:lnSpc>
        <a:spcBef>
          <a:spcPts val="405"/>
        </a:spcBef>
        <a:buFont typeface="Arial" panose="020B0604020202020204" pitchFamily="34" charset="0"/>
        <a:buChar char="•"/>
        <a:defRPr sz="1500" kern="1200">
          <a:solidFill>
            <a:schemeClr val="tx1"/>
          </a:solidFill>
          <a:latin typeface="+mn-lt"/>
          <a:ea typeface="+mn-ea"/>
          <a:cs typeface="+mn-cs"/>
        </a:defRPr>
      </a:lvl7pPr>
      <a:lvl8pPr marL="2774061" indent="-184937" algn="l" defTabSz="739750" rtl="0" eaLnBrk="1" latinLnBrk="0" hangingPunct="1">
        <a:lnSpc>
          <a:spcPct val="90000"/>
        </a:lnSpc>
        <a:spcBef>
          <a:spcPts val="405"/>
        </a:spcBef>
        <a:buFont typeface="Arial" panose="020B0604020202020204" pitchFamily="34" charset="0"/>
        <a:buChar char="•"/>
        <a:defRPr sz="1500" kern="1200">
          <a:solidFill>
            <a:schemeClr val="tx1"/>
          </a:solidFill>
          <a:latin typeface="+mn-lt"/>
          <a:ea typeface="+mn-ea"/>
          <a:cs typeface="+mn-cs"/>
        </a:defRPr>
      </a:lvl8pPr>
      <a:lvl9pPr marL="3143936" indent="-184937" algn="l" defTabSz="739750" rtl="0" eaLnBrk="1" latinLnBrk="0" hangingPunct="1">
        <a:lnSpc>
          <a:spcPct val="90000"/>
        </a:lnSpc>
        <a:spcBef>
          <a:spcPts val="405"/>
        </a:spcBef>
        <a:buFont typeface="Arial" panose="020B0604020202020204" pitchFamily="34" charset="0"/>
        <a:buChar char="•"/>
        <a:defRPr sz="1500" kern="1200">
          <a:solidFill>
            <a:schemeClr val="tx1"/>
          </a:solidFill>
          <a:latin typeface="+mn-lt"/>
          <a:ea typeface="+mn-ea"/>
          <a:cs typeface="+mn-cs"/>
        </a:defRPr>
      </a:lvl9pPr>
    </p:bodyStyle>
    <p:otherStyle>
      <a:defPPr>
        <a:defRPr lang="it-IT"/>
      </a:defPPr>
      <a:lvl1pPr marL="0" algn="l" defTabSz="739750" rtl="0" eaLnBrk="1" latinLnBrk="0" hangingPunct="1">
        <a:defRPr sz="1500" kern="1200">
          <a:solidFill>
            <a:schemeClr val="tx1"/>
          </a:solidFill>
          <a:latin typeface="+mn-lt"/>
          <a:ea typeface="+mn-ea"/>
          <a:cs typeface="+mn-cs"/>
        </a:defRPr>
      </a:lvl1pPr>
      <a:lvl2pPr marL="369875" algn="l" defTabSz="739750" rtl="0" eaLnBrk="1" latinLnBrk="0" hangingPunct="1">
        <a:defRPr sz="1500" kern="1200">
          <a:solidFill>
            <a:schemeClr val="tx1"/>
          </a:solidFill>
          <a:latin typeface="+mn-lt"/>
          <a:ea typeface="+mn-ea"/>
          <a:cs typeface="+mn-cs"/>
        </a:defRPr>
      </a:lvl2pPr>
      <a:lvl3pPr marL="739750" algn="l" defTabSz="739750" rtl="0" eaLnBrk="1" latinLnBrk="0" hangingPunct="1">
        <a:defRPr sz="1500" kern="1200">
          <a:solidFill>
            <a:schemeClr val="tx1"/>
          </a:solidFill>
          <a:latin typeface="+mn-lt"/>
          <a:ea typeface="+mn-ea"/>
          <a:cs typeface="+mn-cs"/>
        </a:defRPr>
      </a:lvl3pPr>
      <a:lvl4pPr marL="1109624" algn="l" defTabSz="739750" rtl="0" eaLnBrk="1" latinLnBrk="0" hangingPunct="1">
        <a:defRPr sz="1500" kern="1200">
          <a:solidFill>
            <a:schemeClr val="tx1"/>
          </a:solidFill>
          <a:latin typeface="+mn-lt"/>
          <a:ea typeface="+mn-ea"/>
          <a:cs typeface="+mn-cs"/>
        </a:defRPr>
      </a:lvl4pPr>
      <a:lvl5pPr marL="1479499" algn="l" defTabSz="739750" rtl="0" eaLnBrk="1" latinLnBrk="0" hangingPunct="1">
        <a:defRPr sz="1500" kern="1200">
          <a:solidFill>
            <a:schemeClr val="tx1"/>
          </a:solidFill>
          <a:latin typeface="+mn-lt"/>
          <a:ea typeface="+mn-ea"/>
          <a:cs typeface="+mn-cs"/>
        </a:defRPr>
      </a:lvl5pPr>
      <a:lvl6pPr marL="1849374" algn="l" defTabSz="739750" rtl="0" eaLnBrk="1" latinLnBrk="0" hangingPunct="1">
        <a:defRPr sz="1500" kern="1200">
          <a:solidFill>
            <a:schemeClr val="tx1"/>
          </a:solidFill>
          <a:latin typeface="+mn-lt"/>
          <a:ea typeface="+mn-ea"/>
          <a:cs typeface="+mn-cs"/>
        </a:defRPr>
      </a:lvl6pPr>
      <a:lvl7pPr marL="2219249" algn="l" defTabSz="739750" rtl="0" eaLnBrk="1" latinLnBrk="0" hangingPunct="1">
        <a:defRPr sz="1500" kern="1200">
          <a:solidFill>
            <a:schemeClr val="tx1"/>
          </a:solidFill>
          <a:latin typeface="+mn-lt"/>
          <a:ea typeface="+mn-ea"/>
          <a:cs typeface="+mn-cs"/>
        </a:defRPr>
      </a:lvl7pPr>
      <a:lvl8pPr marL="2589124" algn="l" defTabSz="739750" rtl="0" eaLnBrk="1" latinLnBrk="0" hangingPunct="1">
        <a:defRPr sz="1500" kern="1200">
          <a:solidFill>
            <a:schemeClr val="tx1"/>
          </a:solidFill>
          <a:latin typeface="+mn-lt"/>
          <a:ea typeface="+mn-ea"/>
          <a:cs typeface="+mn-cs"/>
        </a:defRPr>
      </a:lvl8pPr>
      <a:lvl9pPr marL="2958998" algn="l" defTabSz="73975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AB8C1BA1-EA46-4E28-351E-EA512B01B0F6}"/>
              </a:ext>
            </a:extLst>
          </p:cNvPr>
          <p:cNvSpPr txBox="1"/>
          <p:nvPr/>
        </p:nvSpPr>
        <p:spPr>
          <a:xfrm>
            <a:off x="1655676" y="1779662"/>
            <a:ext cx="5832648" cy="2708434"/>
          </a:xfrm>
          <a:prstGeom prst="rect">
            <a:avLst/>
          </a:prstGeom>
          <a:noFill/>
        </p:spPr>
        <p:txBody>
          <a:bodyPr wrap="square" rtlCol="0">
            <a:spAutoFit/>
          </a:bodyPr>
          <a:lstStyle/>
          <a:p>
            <a:pPr algn="ctr"/>
            <a:r>
              <a:rPr lang="it-IT" sz="2400" dirty="0">
                <a:effectLst>
                  <a:outerShdw blurRad="38100" dist="38100" dir="2700000" algn="tl">
                    <a:srgbClr val="000000">
                      <a:alpha val="43137"/>
                    </a:srgbClr>
                  </a:outerShdw>
                </a:effectLst>
              </a:rPr>
              <a:t>I  nuovi obblighi e le responsabilità degli</a:t>
            </a:r>
            <a:br>
              <a:rPr lang="it-IT" sz="2400" dirty="0">
                <a:effectLst>
                  <a:outerShdw blurRad="38100" dist="38100" dir="2700000" algn="tl">
                    <a:srgbClr val="000000">
                      <a:alpha val="43137"/>
                    </a:srgbClr>
                  </a:outerShdw>
                </a:effectLst>
              </a:rPr>
            </a:br>
            <a:r>
              <a:rPr lang="it-IT" sz="2400" dirty="0">
                <a:effectLst>
                  <a:outerShdw blurRad="38100" dist="38100" dir="2700000" algn="tl">
                    <a:srgbClr val="000000">
                      <a:alpha val="43137"/>
                    </a:srgbClr>
                  </a:outerShdw>
                </a:effectLst>
              </a:rPr>
              <a:t>organi sociali in funzione di prevenzione e</a:t>
            </a:r>
            <a:br>
              <a:rPr lang="it-IT" sz="2400" dirty="0">
                <a:effectLst>
                  <a:outerShdw blurRad="38100" dist="38100" dir="2700000" algn="tl">
                    <a:srgbClr val="000000">
                      <a:alpha val="43137"/>
                    </a:srgbClr>
                  </a:outerShdw>
                </a:effectLst>
              </a:rPr>
            </a:br>
            <a:r>
              <a:rPr lang="it-IT" sz="2400" dirty="0">
                <a:effectLst>
                  <a:outerShdw blurRad="38100" dist="38100" dir="2700000" algn="tl">
                    <a:srgbClr val="000000">
                      <a:alpha val="43137"/>
                    </a:srgbClr>
                  </a:outerShdw>
                </a:effectLst>
              </a:rPr>
              <a:t>gestione della crisi</a:t>
            </a:r>
            <a:br>
              <a:rPr lang="it-IT" sz="2400" dirty="0">
                <a:effectLst>
                  <a:outerShdw blurRad="38100" dist="38100" dir="2700000" algn="tl">
                    <a:srgbClr val="000000">
                      <a:alpha val="43137"/>
                    </a:srgbClr>
                  </a:outerShdw>
                </a:effectLst>
              </a:rPr>
            </a:br>
            <a:br>
              <a:rPr lang="en-GB" sz="2400" dirty="0">
                <a:effectLst>
                  <a:outerShdw blurRad="38100" dist="38100" dir="2700000" algn="tl">
                    <a:srgbClr val="000000">
                      <a:alpha val="43137"/>
                    </a:srgbClr>
                  </a:outerShdw>
                </a:effectLst>
              </a:rPr>
            </a:br>
            <a:br>
              <a:rPr lang="en-GB" sz="1400" dirty="0">
                <a:solidFill>
                  <a:schemeClr val="tx1"/>
                </a:solidFill>
                <a:latin typeface="+mn-lt"/>
              </a:rPr>
            </a:br>
            <a:r>
              <a:rPr lang="en-GB" sz="1400" dirty="0">
                <a:solidFill>
                  <a:schemeClr val="tx1"/>
                </a:solidFill>
                <a:effectLst>
                  <a:outerShdw blurRad="38100" dist="38100" dir="2700000" algn="tl">
                    <a:srgbClr val="000000">
                      <a:alpha val="43137"/>
                    </a:srgbClr>
                  </a:outerShdw>
                </a:effectLst>
                <a:latin typeface="+mn-lt"/>
              </a:rPr>
              <a:t>Valentina Miscischia</a:t>
            </a:r>
          </a:p>
          <a:p>
            <a:pPr algn="ctr"/>
            <a:r>
              <a:rPr lang="en-GB" sz="1400" dirty="0">
                <a:effectLst>
                  <a:outerShdw blurRad="38100" dist="38100" dir="2700000" algn="tl">
                    <a:srgbClr val="000000">
                      <a:alpha val="43137"/>
                    </a:srgbClr>
                  </a:outerShdw>
                </a:effectLst>
              </a:rPr>
              <a:t>Assonime</a:t>
            </a:r>
            <a:br>
              <a:rPr lang="en-GB" sz="1400" dirty="0">
                <a:solidFill>
                  <a:schemeClr val="tx1"/>
                </a:solidFill>
                <a:effectLst>
                  <a:outerShdw blurRad="38100" dist="38100" dir="2700000" algn="tl">
                    <a:srgbClr val="000000">
                      <a:alpha val="43137"/>
                    </a:srgbClr>
                  </a:outerShdw>
                </a:effectLst>
                <a:latin typeface="+mn-lt"/>
              </a:rPr>
            </a:br>
            <a:r>
              <a:rPr lang="en-GB" sz="1400" dirty="0">
                <a:solidFill>
                  <a:schemeClr val="tx1"/>
                </a:solidFill>
                <a:effectLst>
                  <a:outerShdw blurRad="38100" dist="38100" dir="2700000" algn="tl">
                    <a:srgbClr val="000000">
                      <a:alpha val="43137"/>
                    </a:srgbClr>
                  </a:outerShdw>
                </a:effectLst>
                <a:latin typeface="+mn-lt"/>
              </a:rPr>
              <a:t> </a:t>
            </a:r>
            <a:r>
              <a:rPr lang="en-GB" sz="1200" dirty="0">
                <a:solidFill>
                  <a:schemeClr val="tx1"/>
                </a:solidFill>
                <a:effectLst>
                  <a:outerShdw blurRad="38100" dist="38100" dir="2700000" algn="tl">
                    <a:srgbClr val="000000">
                      <a:alpha val="43137"/>
                    </a:srgbClr>
                  </a:outerShdw>
                </a:effectLst>
                <a:latin typeface="+mn-lt"/>
              </a:rPr>
              <a:t>8 </a:t>
            </a:r>
            <a:r>
              <a:rPr lang="en-GB" sz="1200" dirty="0" err="1">
                <a:solidFill>
                  <a:schemeClr val="tx1"/>
                </a:solidFill>
                <a:effectLst>
                  <a:outerShdw blurRad="38100" dist="38100" dir="2700000" algn="tl">
                    <a:srgbClr val="000000">
                      <a:alpha val="43137"/>
                    </a:srgbClr>
                  </a:outerShdw>
                </a:effectLst>
                <a:latin typeface="+mn-lt"/>
              </a:rPr>
              <a:t>Giugno</a:t>
            </a:r>
            <a:r>
              <a:rPr lang="en-GB" sz="1200" dirty="0">
                <a:solidFill>
                  <a:schemeClr val="tx1"/>
                </a:solidFill>
                <a:effectLst>
                  <a:outerShdw blurRad="38100" dist="38100" dir="2700000" algn="tl">
                    <a:srgbClr val="000000">
                      <a:alpha val="43137"/>
                    </a:srgbClr>
                  </a:outerShdw>
                </a:effectLst>
                <a:latin typeface="+mn-lt"/>
              </a:rPr>
              <a:t> 2023</a:t>
            </a:r>
            <a:br>
              <a:rPr lang="en-GB" sz="1050" b="1" dirty="0">
                <a:solidFill>
                  <a:schemeClr val="tx1"/>
                </a:solidFill>
                <a:latin typeface="+mn-lt"/>
              </a:rPr>
            </a:br>
            <a:endParaRPr lang="it-IT" dirty="0"/>
          </a:p>
        </p:txBody>
      </p:sp>
    </p:spTree>
    <p:extLst>
      <p:ext uri="{BB962C8B-B14F-4D97-AF65-F5344CB8AC3E}">
        <p14:creationId xmlns:p14="http://schemas.microsoft.com/office/powerpoint/2010/main" val="2675303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7767C1-F1D4-8481-38E2-3F9E87B5CD8E}"/>
              </a:ext>
            </a:extLst>
          </p:cNvPr>
          <p:cNvSpPr>
            <a:spLocks noGrp="1"/>
          </p:cNvSpPr>
          <p:nvPr>
            <p:ph type="title"/>
          </p:nvPr>
        </p:nvSpPr>
        <p:spPr>
          <a:xfrm>
            <a:off x="251520" y="699542"/>
            <a:ext cx="8568952" cy="535135"/>
          </a:xfrm>
        </p:spPr>
        <p:txBody>
          <a:bodyPr/>
          <a:lstStyle/>
          <a:p>
            <a:r>
              <a:rPr lang="it-IT" dirty="0"/>
              <a:t>Gli strumenti del Codice per la gestione della crisi, pre-crisi e insolvenza</a:t>
            </a:r>
          </a:p>
        </p:txBody>
      </p:sp>
      <p:sp>
        <p:nvSpPr>
          <p:cNvPr id="3" name="Segnaposto contenuto 2">
            <a:extLst>
              <a:ext uri="{FF2B5EF4-FFF2-40B4-BE49-F238E27FC236}">
                <a16:creationId xmlns:a16="http://schemas.microsoft.com/office/drawing/2014/main" id="{634461CC-F1B4-0C7D-E593-21437DC28325}"/>
              </a:ext>
            </a:extLst>
          </p:cNvPr>
          <p:cNvSpPr>
            <a:spLocks noGrp="1"/>
          </p:cNvSpPr>
          <p:nvPr>
            <p:ph idx="1"/>
          </p:nvPr>
        </p:nvSpPr>
        <p:spPr>
          <a:xfrm>
            <a:off x="613697" y="1141040"/>
            <a:ext cx="7886700" cy="3900068"/>
          </a:xfrm>
        </p:spPr>
        <p:txBody>
          <a:bodyPr>
            <a:normAutofit fontScale="62500" lnSpcReduction="20000"/>
          </a:bodyPr>
          <a:lstStyle/>
          <a:p>
            <a:pPr algn="just" eaLnBrk="1" hangingPunct="1">
              <a:lnSpc>
                <a:spcPct val="100000"/>
              </a:lnSpc>
              <a:spcBef>
                <a:spcPct val="0"/>
              </a:spcBef>
              <a:buClrTx/>
              <a:buSzTx/>
              <a:buFont typeface="Helvetica" panose="020B0604020202020204" pitchFamily="34" charset="0"/>
              <a:buNone/>
              <a:defRPr/>
            </a:pPr>
            <a:r>
              <a:rPr lang="it-IT" altLang="it-IT" sz="2000" dirty="0">
                <a:solidFill>
                  <a:schemeClr val="tx1"/>
                </a:solidFill>
                <a:cs typeface="Tahoma" panose="020B0604030504040204" pitchFamily="34" charset="0"/>
              </a:rPr>
              <a:t>Le nuove disposizioni hanno ampliato e innovato il ventaglio degli strumenti di risanamento di cui l’impresa in crisi può avvalersi per il suo superamento:</a:t>
            </a:r>
          </a:p>
          <a:p>
            <a:pPr algn="just" eaLnBrk="1" hangingPunct="1">
              <a:lnSpc>
                <a:spcPct val="100000"/>
              </a:lnSpc>
              <a:spcBef>
                <a:spcPct val="0"/>
              </a:spcBef>
              <a:buClrTx/>
              <a:buSzTx/>
              <a:buFont typeface="Helvetica" panose="020B0604020202020204" pitchFamily="34" charset="0"/>
              <a:buNone/>
              <a:defRPr/>
            </a:pPr>
            <a:endParaRPr lang="it-IT" altLang="it-IT" sz="2000" dirty="0">
              <a:solidFill>
                <a:schemeClr val="tx1"/>
              </a:solidFill>
              <a:cs typeface="Tahoma" panose="020B0604030504040204" pitchFamily="34" charset="0"/>
            </a:endParaRPr>
          </a:p>
          <a:p>
            <a:pPr marL="285750" indent="-285750" algn="just" eaLnBrk="1" hangingPunct="1">
              <a:lnSpc>
                <a:spcPct val="100000"/>
              </a:lnSpc>
              <a:spcBef>
                <a:spcPct val="0"/>
              </a:spcBef>
              <a:buClrTx/>
              <a:buSzTx/>
              <a:buFont typeface="Wingdings" panose="05000000000000000000" pitchFamily="2" charset="2"/>
              <a:buChar char="Ø"/>
              <a:defRPr/>
            </a:pPr>
            <a:r>
              <a:rPr lang="it-IT" altLang="it-IT" sz="2000" dirty="0">
                <a:solidFill>
                  <a:schemeClr val="tx1"/>
                </a:solidFill>
                <a:cs typeface="Tahoma" panose="020B0604030504040204" pitchFamily="34" charset="0"/>
              </a:rPr>
              <a:t>Composizion</a:t>
            </a:r>
            <a:r>
              <a:rPr lang="it-IT" altLang="it-IT" sz="2000" dirty="0">
                <a:cs typeface="Tahoma" panose="020B0604030504040204" pitchFamily="34" charset="0"/>
              </a:rPr>
              <a:t>e negoziata </a:t>
            </a:r>
            <a:r>
              <a:rPr lang="it-IT" altLang="it-IT" sz="2000" dirty="0">
                <a:solidFill>
                  <a:schemeClr val="tx1"/>
                </a:solidFill>
                <a:cs typeface="Tahoma" panose="020B0604030504040204" pitchFamily="34" charset="0"/>
              </a:rPr>
              <a:t>della crisi;</a:t>
            </a:r>
          </a:p>
          <a:p>
            <a:pPr algn="just" eaLnBrk="1" hangingPunct="1">
              <a:lnSpc>
                <a:spcPct val="100000"/>
              </a:lnSpc>
              <a:spcBef>
                <a:spcPct val="0"/>
              </a:spcBef>
              <a:buClrTx/>
              <a:buSzTx/>
              <a:buFont typeface="Helvetica" panose="020B0604020202020204" pitchFamily="34" charset="0"/>
              <a:buNone/>
              <a:defRPr/>
            </a:pPr>
            <a:endParaRPr lang="it-IT" altLang="it-IT" sz="2000" dirty="0">
              <a:solidFill>
                <a:schemeClr val="tx1"/>
              </a:solidFill>
              <a:cs typeface="Tahoma" panose="020B0604030504040204" pitchFamily="34" charset="0"/>
            </a:endParaRPr>
          </a:p>
          <a:p>
            <a:pPr marL="285750" indent="-285750" algn="just" eaLnBrk="1" hangingPunct="1">
              <a:lnSpc>
                <a:spcPct val="100000"/>
              </a:lnSpc>
              <a:spcBef>
                <a:spcPct val="0"/>
              </a:spcBef>
              <a:buClrTx/>
              <a:buSzTx/>
              <a:buFont typeface="Wingdings" panose="05000000000000000000" pitchFamily="2" charset="2"/>
              <a:buChar char="Ø"/>
              <a:defRPr/>
            </a:pPr>
            <a:r>
              <a:rPr lang="it-IT" altLang="it-IT" sz="2000" dirty="0">
                <a:solidFill>
                  <a:schemeClr val="tx1"/>
                </a:solidFill>
                <a:cs typeface="Tahoma" panose="020B0604030504040204" pitchFamily="34" charset="0"/>
              </a:rPr>
              <a:t>Piano attestato di risanamento;</a:t>
            </a:r>
          </a:p>
          <a:p>
            <a:pPr marL="285750" indent="-285750" algn="just" eaLnBrk="1" hangingPunct="1">
              <a:lnSpc>
                <a:spcPct val="100000"/>
              </a:lnSpc>
              <a:spcBef>
                <a:spcPct val="0"/>
              </a:spcBef>
              <a:buClrTx/>
              <a:buSzTx/>
              <a:buFont typeface="Wingdings" panose="05000000000000000000" pitchFamily="2" charset="2"/>
              <a:buChar char="Ø"/>
              <a:defRPr/>
            </a:pPr>
            <a:endParaRPr lang="it-IT" altLang="it-IT" sz="2000" dirty="0">
              <a:solidFill>
                <a:schemeClr val="tx1"/>
              </a:solidFill>
              <a:cs typeface="Tahoma" panose="020B0604030504040204" pitchFamily="34" charset="0"/>
            </a:endParaRPr>
          </a:p>
          <a:p>
            <a:pPr marL="285750" indent="-285750" algn="just" eaLnBrk="1" hangingPunct="1">
              <a:lnSpc>
                <a:spcPct val="100000"/>
              </a:lnSpc>
              <a:spcBef>
                <a:spcPct val="0"/>
              </a:spcBef>
              <a:buClrTx/>
              <a:buSzTx/>
              <a:buFont typeface="Wingdings" panose="05000000000000000000" pitchFamily="2" charset="2"/>
              <a:buChar char="Ø"/>
              <a:defRPr/>
            </a:pPr>
            <a:r>
              <a:rPr lang="it-IT" altLang="it-IT" sz="2000" dirty="0">
                <a:solidFill>
                  <a:schemeClr val="tx1"/>
                </a:solidFill>
                <a:cs typeface="Tahoma" panose="020B0604030504040204" pitchFamily="34" charset="0"/>
              </a:rPr>
              <a:t>Accordo di ristrutturazione dei debiti ordinario;</a:t>
            </a:r>
          </a:p>
          <a:p>
            <a:pPr marL="285750" indent="-285750" algn="just" eaLnBrk="1" hangingPunct="1">
              <a:lnSpc>
                <a:spcPct val="100000"/>
              </a:lnSpc>
              <a:spcBef>
                <a:spcPct val="0"/>
              </a:spcBef>
              <a:buClrTx/>
              <a:buSzTx/>
              <a:buFont typeface="Wingdings" panose="05000000000000000000" pitchFamily="2" charset="2"/>
              <a:buChar char="Ø"/>
              <a:defRPr/>
            </a:pPr>
            <a:endParaRPr lang="it-IT" altLang="it-IT" sz="2000" dirty="0">
              <a:solidFill>
                <a:schemeClr val="tx1"/>
              </a:solidFill>
              <a:cs typeface="Tahoma" panose="020B0604030504040204" pitchFamily="34" charset="0"/>
            </a:endParaRPr>
          </a:p>
          <a:p>
            <a:pPr marL="285750" indent="-285750" algn="just" eaLnBrk="1" hangingPunct="1">
              <a:lnSpc>
                <a:spcPct val="100000"/>
              </a:lnSpc>
              <a:spcBef>
                <a:spcPct val="0"/>
              </a:spcBef>
              <a:buClrTx/>
              <a:buSzTx/>
              <a:buFont typeface="Wingdings" panose="05000000000000000000" pitchFamily="2" charset="2"/>
              <a:buChar char="Ø"/>
              <a:defRPr/>
            </a:pPr>
            <a:r>
              <a:rPr lang="it-IT" altLang="it-IT" sz="2000" dirty="0">
                <a:solidFill>
                  <a:schemeClr val="tx1"/>
                </a:solidFill>
                <a:cs typeface="Tahoma" panose="020B0604030504040204" pitchFamily="34" charset="0"/>
              </a:rPr>
              <a:t>Accordo di ristrutturazione dei debiti agevolato;</a:t>
            </a:r>
          </a:p>
          <a:p>
            <a:pPr marL="285750" indent="-285750" algn="just" eaLnBrk="1" hangingPunct="1">
              <a:lnSpc>
                <a:spcPct val="100000"/>
              </a:lnSpc>
              <a:spcBef>
                <a:spcPct val="0"/>
              </a:spcBef>
              <a:buClrTx/>
              <a:buSzTx/>
              <a:buFont typeface="Wingdings" panose="05000000000000000000" pitchFamily="2" charset="2"/>
              <a:buChar char="Ø"/>
              <a:defRPr/>
            </a:pPr>
            <a:endParaRPr lang="it-IT" altLang="it-IT" sz="2000" dirty="0">
              <a:solidFill>
                <a:schemeClr val="tx1"/>
              </a:solidFill>
              <a:cs typeface="Tahoma" panose="020B0604030504040204" pitchFamily="34" charset="0"/>
            </a:endParaRPr>
          </a:p>
          <a:p>
            <a:pPr marL="285750" indent="-285750" algn="just" eaLnBrk="1" hangingPunct="1">
              <a:lnSpc>
                <a:spcPct val="100000"/>
              </a:lnSpc>
              <a:spcBef>
                <a:spcPct val="0"/>
              </a:spcBef>
              <a:buClrTx/>
              <a:buSzTx/>
              <a:buFont typeface="Wingdings" panose="05000000000000000000" pitchFamily="2" charset="2"/>
              <a:buChar char="Ø"/>
              <a:defRPr/>
            </a:pPr>
            <a:r>
              <a:rPr lang="it-IT" altLang="it-IT" sz="2000" dirty="0">
                <a:solidFill>
                  <a:schemeClr val="tx1"/>
                </a:solidFill>
                <a:cs typeface="Tahoma" panose="020B0604030504040204" pitchFamily="34" charset="0"/>
              </a:rPr>
              <a:t>Accordo di ristrutturazione ad efficacia estesa;</a:t>
            </a:r>
          </a:p>
          <a:p>
            <a:pPr marL="285750" indent="-285750" algn="just" eaLnBrk="1" hangingPunct="1">
              <a:lnSpc>
                <a:spcPct val="100000"/>
              </a:lnSpc>
              <a:spcBef>
                <a:spcPct val="0"/>
              </a:spcBef>
              <a:buClrTx/>
              <a:buSzTx/>
              <a:buFont typeface="Wingdings" panose="05000000000000000000" pitchFamily="2" charset="2"/>
              <a:buChar char="Ø"/>
              <a:defRPr/>
            </a:pPr>
            <a:endParaRPr lang="it-IT" altLang="it-IT" sz="2000" dirty="0">
              <a:solidFill>
                <a:schemeClr val="tx1"/>
              </a:solidFill>
              <a:cs typeface="Tahoma" panose="020B0604030504040204" pitchFamily="34" charset="0"/>
            </a:endParaRPr>
          </a:p>
          <a:p>
            <a:pPr marL="285750" indent="-285750" algn="just" eaLnBrk="1" hangingPunct="1">
              <a:lnSpc>
                <a:spcPct val="100000"/>
              </a:lnSpc>
              <a:spcBef>
                <a:spcPct val="0"/>
              </a:spcBef>
              <a:buClrTx/>
              <a:buSzTx/>
              <a:buFont typeface="Wingdings" panose="05000000000000000000" pitchFamily="2" charset="2"/>
              <a:buChar char="Ø"/>
              <a:defRPr/>
            </a:pPr>
            <a:r>
              <a:rPr lang="it-IT" altLang="it-IT" sz="2000" dirty="0">
                <a:solidFill>
                  <a:schemeClr val="tx1"/>
                </a:solidFill>
                <a:cs typeface="Tahoma" panose="020B0604030504040204" pitchFamily="34" charset="0"/>
              </a:rPr>
              <a:t>Piano di ristrutturazione soggetto a omologazione;</a:t>
            </a:r>
          </a:p>
          <a:p>
            <a:pPr algn="just" eaLnBrk="1" hangingPunct="1">
              <a:lnSpc>
                <a:spcPct val="100000"/>
              </a:lnSpc>
              <a:spcBef>
                <a:spcPct val="0"/>
              </a:spcBef>
              <a:buClrTx/>
              <a:buSzTx/>
              <a:defRPr/>
            </a:pPr>
            <a:endParaRPr lang="it-IT" altLang="it-IT" sz="2000" dirty="0">
              <a:solidFill>
                <a:schemeClr val="tx1"/>
              </a:solidFill>
              <a:cs typeface="Tahoma" panose="020B0604030504040204" pitchFamily="34" charset="0"/>
            </a:endParaRPr>
          </a:p>
          <a:p>
            <a:pPr marL="285750" indent="-285750" algn="just" eaLnBrk="1" hangingPunct="1">
              <a:lnSpc>
                <a:spcPct val="100000"/>
              </a:lnSpc>
              <a:spcBef>
                <a:spcPct val="0"/>
              </a:spcBef>
              <a:buClrTx/>
              <a:buSzTx/>
              <a:buFont typeface="Wingdings" panose="05000000000000000000" pitchFamily="2" charset="2"/>
              <a:buChar char="Ø"/>
              <a:defRPr/>
            </a:pPr>
            <a:r>
              <a:rPr lang="it-IT" altLang="it-IT" sz="2000" dirty="0">
                <a:solidFill>
                  <a:schemeClr val="tx1"/>
                </a:solidFill>
                <a:cs typeface="Tahoma" panose="020B0604030504040204" pitchFamily="34" charset="0"/>
              </a:rPr>
              <a:t>Convenzione di moratoria;</a:t>
            </a:r>
          </a:p>
          <a:p>
            <a:pPr marL="285750" indent="-285750" algn="just" eaLnBrk="1" hangingPunct="1">
              <a:lnSpc>
                <a:spcPct val="100000"/>
              </a:lnSpc>
              <a:spcBef>
                <a:spcPct val="0"/>
              </a:spcBef>
              <a:buClrTx/>
              <a:buSzTx/>
              <a:buFont typeface="Wingdings" panose="05000000000000000000" pitchFamily="2" charset="2"/>
              <a:buChar char="Ø"/>
              <a:defRPr/>
            </a:pPr>
            <a:endParaRPr lang="it-IT" altLang="it-IT" sz="2000" dirty="0">
              <a:solidFill>
                <a:schemeClr val="tx1"/>
              </a:solidFill>
              <a:cs typeface="Tahoma" panose="020B0604030504040204" pitchFamily="34" charset="0"/>
            </a:endParaRPr>
          </a:p>
          <a:p>
            <a:pPr marL="285750" indent="-285750" algn="just" eaLnBrk="1" hangingPunct="1">
              <a:lnSpc>
                <a:spcPct val="100000"/>
              </a:lnSpc>
              <a:spcBef>
                <a:spcPct val="0"/>
              </a:spcBef>
              <a:buClrTx/>
              <a:buSzTx/>
              <a:buFont typeface="Wingdings" panose="05000000000000000000" pitchFamily="2" charset="2"/>
              <a:buChar char="Ø"/>
              <a:defRPr/>
            </a:pPr>
            <a:r>
              <a:rPr lang="it-IT" altLang="it-IT" sz="2000" dirty="0">
                <a:solidFill>
                  <a:schemeClr val="tx1"/>
                </a:solidFill>
                <a:cs typeface="Tahoma" panose="020B0604030504040204" pitchFamily="34" charset="0"/>
              </a:rPr>
              <a:t>Concordato preventivo liquidatorio;   </a:t>
            </a:r>
          </a:p>
          <a:p>
            <a:pPr marL="285750" indent="-285750" algn="just" eaLnBrk="1" hangingPunct="1">
              <a:lnSpc>
                <a:spcPct val="100000"/>
              </a:lnSpc>
              <a:spcBef>
                <a:spcPct val="0"/>
              </a:spcBef>
              <a:buClrTx/>
              <a:buSzTx/>
              <a:buFont typeface="Wingdings" panose="05000000000000000000" pitchFamily="2" charset="2"/>
              <a:buChar char="Ø"/>
              <a:defRPr/>
            </a:pPr>
            <a:endParaRPr lang="it-IT" altLang="it-IT" sz="2000" dirty="0">
              <a:cs typeface="Tahoma" panose="020B0604030504040204" pitchFamily="34" charset="0"/>
            </a:endParaRPr>
          </a:p>
          <a:p>
            <a:pPr marL="285750" indent="-285750" algn="just" eaLnBrk="1" hangingPunct="1">
              <a:lnSpc>
                <a:spcPct val="100000"/>
              </a:lnSpc>
              <a:spcBef>
                <a:spcPct val="0"/>
              </a:spcBef>
              <a:buClrTx/>
              <a:buSzTx/>
              <a:buFont typeface="Wingdings" panose="05000000000000000000" pitchFamily="2" charset="2"/>
              <a:buChar char="Ø"/>
              <a:defRPr/>
            </a:pPr>
            <a:r>
              <a:rPr lang="it-IT" altLang="it-IT" sz="2000" dirty="0">
                <a:solidFill>
                  <a:schemeClr val="tx1"/>
                </a:solidFill>
                <a:cs typeface="Tahoma" panose="020B0604030504040204" pitchFamily="34" charset="0"/>
              </a:rPr>
              <a:t>Concordato semplificato        </a:t>
            </a:r>
          </a:p>
          <a:p>
            <a:pPr algn="just" eaLnBrk="1" hangingPunct="1">
              <a:lnSpc>
                <a:spcPct val="100000"/>
              </a:lnSpc>
              <a:spcBef>
                <a:spcPct val="0"/>
              </a:spcBef>
              <a:buClrTx/>
              <a:buSzTx/>
              <a:defRPr/>
            </a:pPr>
            <a:r>
              <a:rPr lang="it-IT" altLang="it-IT" sz="2000" dirty="0">
                <a:solidFill>
                  <a:schemeClr val="tx1"/>
                </a:solidFill>
                <a:cs typeface="Tahoma" panose="020B0604030504040204" pitchFamily="34" charset="0"/>
              </a:rPr>
              <a:t>                                                            </a:t>
            </a:r>
          </a:p>
          <a:p>
            <a:pPr marL="285750" indent="-285750" algn="just" eaLnBrk="1" hangingPunct="1">
              <a:lnSpc>
                <a:spcPct val="100000"/>
              </a:lnSpc>
              <a:spcBef>
                <a:spcPct val="0"/>
              </a:spcBef>
              <a:buClrTx/>
              <a:buSzTx/>
              <a:buFont typeface="Wingdings" panose="05000000000000000000" pitchFamily="2" charset="2"/>
              <a:buChar char="Ø"/>
              <a:defRPr/>
            </a:pPr>
            <a:r>
              <a:rPr lang="it-IT" altLang="it-IT" sz="2000" dirty="0">
                <a:solidFill>
                  <a:schemeClr val="tx1"/>
                </a:solidFill>
                <a:cs typeface="Tahoma" panose="020B0604030504040204" pitchFamily="34" charset="0"/>
              </a:rPr>
              <a:t>Concordato con continuità aziendale;</a:t>
            </a:r>
          </a:p>
          <a:p>
            <a:pPr marL="285750" indent="-285750" algn="just" eaLnBrk="1" hangingPunct="1">
              <a:lnSpc>
                <a:spcPct val="100000"/>
              </a:lnSpc>
              <a:spcBef>
                <a:spcPct val="0"/>
              </a:spcBef>
              <a:buClrTx/>
              <a:buSzTx/>
              <a:buFont typeface="Wingdings" panose="05000000000000000000" pitchFamily="2" charset="2"/>
              <a:buChar char="Ø"/>
              <a:defRPr/>
            </a:pPr>
            <a:endParaRPr lang="it-IT" altLang="it-IT" sz="2000" dirty="0">
              <a:cs typeface="Tahoma" panose="020B0604030504040204" pitchFamily="34" charset="0"/>
            </a:endParaRPr>
          </a:p>
          <a:p>
            <a:pPr marL="285750" indent="-285750" algn="just" eaLnBrk="1" hangingPunct="1">
              <a:lnSpc>
                <a:spcPct val="100000"/>
              </a:lnSpc>
              <a:spcBef>
                <a:spcPct val="0"/>
              </a:spcBef>
              <a:buClrTx/>
              <a:buSzTx/>
              <a:buFont typeface="Wingdings" panose="05000000000000000000" pitchFamily="2" charset="2"/>
              <a:buChar char="Ø"/>
              <a:defRPr/>
            </a:pPr>
            <a:r>
              <a:rPr lang="it-IT" altLang="it-IT" sz="2000" dirty="0">
                <a:solidFill>
                  <a:schemeClr val="tx1"/>
                </a:solidFill>
                <a:cs typeface="Tahoma" panose="020B0604030504040204" pitchFamily="34" charset="0"/>
              </a:rPr>
              <a:t>Liquidazione giudiziale</a:t>
            </a:r>
          </a:p>
          <a:p>
            <a:pPr algn="just" eaLnBrk="1" hangingPunct="1">
              <a:lnSpc>
                <a:spcPct val="100000"/>
              </a:lnSpc>
              <a:spcBef>
                <a:spcPct val="0"/>
              </a:spcBef>
              <a:buClrTx/>
              <a:buSzTx/>
              <a:defRPr/>
            </a:pPr>
            <a:endParaRPr lang="it-IT" altLang="it-IT" sz="2000" dirty="0">
              <a:solidFill>
                <a:schemeClr val="tx1"/>
              </a:solidFill>
              <a:cs typeface="Tahoma" panose="020B0604030504040204" pitchFamily="34" charset="0"/>
            </a:endParaRPr>
          </a:p>
        </p:txBody>
      </p:sp>
      <p:sp>
        <p:nvSpPr>
          <p:cNvPr id="4" name="Segnaposto numero diapositiva 3">
            <a:extLst>
              <a:ext uri="{FF2B5EF4-FFF2-40B4-BE49-F238E27FC236}">
                <a16:creationId xmlns:a16="http://schemas.microsoft.com/office/drawing/2014/main" id="{680A83D4-3489-98B1-0F40-386599429A46}"/>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10</a:t>
            </a:fld>
            <a:endParaRPr lang="it-IT">
              <a:solidFill>
                <a:prstClr val="black">
                  <a:tint val="75000"/>
                </a:prstClr>
              </a:solidFill>
            </a:endParaRPr>
          </a:p>
        </p:txBody>
      </p:sp>
    </p:spTree>
    <p:extLst>
      <p:ext uri="{BB962C8B-B14F-4D97-AF65-F5344CB8AC3E}">
        <p14:creationId xmlns:p14="http://schemas.microsoft.com/office/powerpoint/2010/main" val="260383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7767C1-F1D4-8481-38E2-3F9E87B5CD8E}"/>
              </a:ext>
            </a:extLst>
          </p:cNvPr>
          <p:cNvSpPr>
            <a:spLocks noGrp="1"/>
          </p:cNvSpPr>
          <p:nvPr>
            <p:ph type="title"/>
          </p:nvPr>
        </p:nvSpPr>
        <p:spPr>
          <a:xfrm>
            <a:off x="628650" y="699542"/>
            <a:ext cx="7886700" cy="535135"/>
          </a:xfrm>
        </p:spPr>
        <p:txBody>
          <a:bodyPr/>
          <a:lstStyle/>
          <a:p>
            <a:r>
              <a:rPr lang="it-IT" dirty="0"/>
              <a:t>I criteri per la scelta dello strumento più idoneo</a:t>
            </a:r>
          </a:p>
        </p:txBody>
      </p:sp>
      <p:sp>
        <p:nvSpPr>
          <p:cNvPr id="3" name="Segnaposto contenuto 2">
            <a:extLst>
              <a:ext uri="{FF2B5EF4-FFF2-40B4-BE49-F238E27FC236}">
                <a16:creationId xmlns:a16="http://schemas.microsoft.com/office/drawing/2014/main" id="{634461CC-F1B4-0C7D-E593-21437DC28325}"/>
              </a:ext>
            </a:extLst>
          </p:cNvPr>
          <p:cNvSpPr>
            <a:spLocks noGrp="1"/>
          </p:cNvSpPr>
          <p:nvPr>
            <p:ph idx="1"/>
          </p:nvPr>
        </p:nvSpPr>
        <p:spPr>
          <a:xfrm>
            <a:off x="613697" y="1141040"/>
            <a:ext cx="7886700" cy="3900068"/>
          </a:xfrm>
        </p:spPr>
        <p:txBody>
          <a:bodyPr>
            <a:normAutofit fontScale="85000" lnSpcReduction="10000"/>
          </a:bodyPr>
          <a:lstStyle/>
          <a:p>
            <a:pPr algn="just" eaLnBrk="1" hangingPunct="1">
              <a:lnSpc>
                <a:spcPct val="100000"/>
              </a:lnSpc>
              <a:spcBef>
                <a:spcPct val="0"/>
              </a:spcBef>
              <a:buClrTx/>
              <a:buSzTx/>
              <a:buFont typeface="Helvetica" panose="020B0604020202020204" pitchFamily="34" charset="0"/>
              <a:buNone/>
            </a:pPr>
            <a:r>
              <a:rPr lang="it-IT" altLang="it-IT" sz="1800" dirty="0">
                <a:solidFill>
                  <a:schemeClr val="tx1"/>
                </a:solidFill>
                <a:cs typeface="Tahoma" panose="020B0604030504040204" pitchFamily="34" charset="0"/>
              </a:rPr>
              <a:t>La scelta dello strumento per il superamento della crisi non può essere casuale, ma deve essere ben ponderata alla luce alla luce della specifica situazione di crisi in cui versa l’impresa</a:t>
            </a:r>
          </a:p>
          <a:p>
            <a:pPr algn="just" eaLnBrk="1" hangingPunct="1">
              <a:lnSpc>
                <a:spcPct val="100000"/>
              </a:lnSpc>
              <a:spcBef>
                <a:spcPct val="0"/>
              </a:spcBef>
              <a:buClrTx/>
              <a:buSzTx/>
              <a:buFont typeface="Helvetica" panose="020B0604020202020204" pitchFamily="34" charset="0"/>
              <a:buNone/>
            </a:pPr>
            <a:endParaRPr lang="it-IT" altLang="it-IT" sz="1800" dirty="0">
              <a:solidFill>
                <a:schemeClr val="tx1"/>
              </a:solidFill>
              <a:cs typeface="Tahoma" panose="020B0604030504040204" pitchFamily="34" charset="0"/>
            </a:endParaRPr>
          </a:p>
          <a:p>
            <a:pPr algn="just" eaLnBrk="1" hangingPunct="1">
              <a:lnSpc>
                <a:spcPct val="100000"/>
              </a:lnSpc>
              <a:spcBef>
                <a:spcPct val="0"/>
              </a:spcBef>
              <a:buClrTx/>
              <a:buSzTx/>
              <a:buFont typeface="Helvetica" panose="020B0604020202020204" pitchFamily="34" charset="0"/>
              <a:buNone/>
            </a:pPr>
            <a:r>
              <a:rPr lang="it-IT" altLang="it-IT" sz="1800" dirty="0">
                <a:solidFill>
                  <a:schemeClr val="tx1"/>
                </a:solidFill>
                <a:cs typeface="Tahoma" panose="020B0604030504040204" pitchFamily="34" charset="0"/>
              </a:rPr>
              <a:t>L’adeguatezza dello strumento prescelto dipende in primo luogo da un’efficiente pianificazione degli interventi necessari per il superamento della crisi. Tale pianificazione può avere ad oggetto: i) un’ordinata liquidazione del complesso aziendale; ii) il risanamento dell’impresa in continuità</a:t>
            </a:r>
          </a:p>
          <a:p>
            <a:pPr algn="just" eaLnBrk="1" hangingPunct="1">
              <a:lnSpc>
                <a:spcPct val="100000"/>
              </a:lnSpc>
              <a:spcBef>
                <a:spcPct val="0"/>
              </a:spcBef>
              <a:buClrTx/>
              <a:buSzTx/>
              <a:buFont typeface="Helvetica" panose="020B0604020202020204" pitchFamily="34" charset="0"/>
              <a:buNone/>
            </a:pPr>
            <a:endParaRPr lang="it-IT" altLang="it-IT" sz="1800" dirty="0">
              <a:solidFill>
                <a:schemeClr val="tx1"/>
              </a:solidFill>
              <a:cs typeface="Tahoma" panose="020B0604030504040204" pitchFamily="34" charset="0"/>
            </a:endParaRPr>
          </a:p>
          <a:p>
            <a:pPr algn="just" eaLnBrk="1" hangingPunct="1">
              <a:lnSpc>
                <a:spcPct val="100000"/>
              </a:lnSpc>
              <a:spcBef>
                <a:spcPct val="0"/>
              </a:spcBef>
              <a:buClrTx/>
              <a:buSzTx/>
              <a:buFont typeface="Helvetica" panose="020B0604020202020204" pitchFamily="34" charset="0"/>
              <a:buNone/>
            </a:pPr>
            <a:r>
              <a:rPr lang="it-IT" altLang="it-IT" sz="1800" dirty="0">
                <a:solidFill>
                  <a:schemeClr val="tx1"/>
                </a:solidFill>
                <a:cs typeface="Tahoma" panose="020B0604030504040204" pitchFamily="34" charset="0"/>
              </a:rPr>
              <a:t>Elemento fondamentale per una corretta pianificazione è un’accurata diagnosi della crisi che ne individui la natura e le cause. Queste possono derivare da fattori esterni legati al mercato in cui l’impresa opera; dall’inadempimento o perdita di un cliente importante; da fattori interni all’impresa per comportamenti gestionali o produttivi (errori nella direzione strategica, cambiamento del management, mancanza di innovazione, ecc.)  </a:t>
            </a:r>
          </a:p>
          <a:p>
            <a:pPr algn="just" eaLnBrk="1" hangingPunct="1">
              <a:lnSpc>
                <a:spcPct val="100000"/>
              </a:lnSpc>
              <a:spcBef>
                <a:spcPct val="0"/>
              </a:spcBef>
              <a:buClrTx/>
              <a:buSzTx/>
              <a:buFont typeface="Helvetica" panose="020B0604020202020204" pitchFamily="34" charset="0"/>
              <a:buNone/>
            </a:pPr>
            <a:r>
              <a:rPr lang="it-IT" altLang="it-IT" sz="1800" dirty="0">
                <a:solidFill>
                  <a:schemeClr val="tx1"/>
                </a:solidFill>
                <a:cs typeface="Tahoma" panose="020B0604030504040204" pitchFamily="34" charset="0"/>
              </a:rPr>
              <a:t> </a:t>
            </a:r>
          </a:p>
          <a:p>
            <a:pPr algn="just" eaLnBrk="1" hangingPunct="1">
              <a:lnSpc>
                <a:spcPct val="100000"/>
              </a:lnSpc>
              <a:spcBef>
                <a:spcPct val="0"/>
              </a:spcBef>
              <a:buClrTx/>
              <a:buSzTx/>
              <a:buFont typeface="Helvetica" panose="020B0604020202020204" pitchFamily="34" charset="0"/>
              <a:buNone/>
            </a:pPr>
            <a:r>
              <a:rPr lang="it-IT" altLang="it-IT" sz="1800" dirty="0">
                <a:solidFill>
                  <a:schemeClr val="tx1"/>
                </a:solidFill>
                <a:cs typeface="Tahoma" panose="020B0604030504040204" pitchFamily="34" charset="0"/>
              </a:rPr>
              <a:t>Ai fini dell’individuazione dello strumento occorre poi tenere conto di diversi fattori, tra cui, a titolo esemplificativo: i) il numero e la tipologia di creditori, ii) la disponibilità di nuova finanza; iii) l’eventuale appartenenza a un gruppo; iv) il rilievo di fornitori strategici; l’esubero di personale e la necessità di sciogliere contratti, la necessità del passaggio della gestione ad altro imprenditore, ecc.)</a:t>
            </a:r>
          </a:p>
          <a:p>
            <a:pPr algn="just" eaLnBrk="1" hangingPunct="1">
              <a:lnSpc>
                <a:spcPct val="100000"/>
              </a:lnSpc>
              <a:spcBef>
                <a:spcPct val="0"/>
              </a:spcBef>
              <a:buClrTx/>
              <a:buSzTx/>
              <a:defRPr/>
            </a:pPr>
            <a:endParaRPr lang="it-IT" altLang="it-IT" sz="2000" dirty="0">
              <a:solidFill>
                <a:schemeClr val="tx1"/>
              </a:solidFill>
              <a:cs typeface="Tahoma" panose="020B0604030504040204" pitchFamily="34" charset="0"/>
            </a:endParaRPr>
          </a:p>
        </p:txBody>
      </p:sp>
      <p:sp>
        <p:nvSpPr>
          <p:cNvPr id="4" name="Segnaposto numero diapositiva 3">
            <a:extLst>
              <a:ext uri="{FF2B5EF4-FFF2-40B4-BE49-F238E27FC236}">
                <a16:creationId xmlns:a16="http://schemas.microsoft.com/office/drawing/2014/main" id="{680A83D4-3489-98B1-0F40-386599429A46}"/>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11</a:t>
            </a:fld>
            <a:endParaRPr lang="it-IT">
              <a:solidFill>
                <a:prstClr val="black">
                  <a:tint val="75000"/>
                </a:prstClr>
              </a:solidFill>
            </a:endParaRPr>
          </a:p>
        </p:txBody>
      </p:sp>
    </p:spTree>
    <p:extLst>
      <p:ext uri="{BB962C8B-B14F-4D97-AF65-F5344CB8AC3E}">
        <p14:creationId xmlns:p14="http://schemas.microsoft.com/office/powerpoint/2010/main" val="420847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7767C1-F1D4-8481-38E2-3F9E87B5CD8E}"/>
              </a:ext>
            </a:extLst>
          </p:cNvPr>
          <p:cNvSpPr>
            <a:spLocks noGrp="1"/>
          </p:cNvSpPr>
          <p:nvPr>
            <p:ph type="title"/>
          </p:nvPr>
        </p:nvSpPr>
        <p:spPr>
          <a:xfrm>
            <a:off x="323528" y="699542"/>
            <a:ext cx="8280920" cy="535135"/>
          </a:xfrm>
        </p:spPr>
        <p:txBody>
          <a:bodyPr/>
          <a:lstStyle/>
          <a:p>
            <a:r>
              <a:rPr lang="it-IT" dirty="0"/>
              <a:t>Assetti organizzativi inadeguati e mancata attivazione: responsabilità</a:t>
            </a:r>
          </a:p>
        </p:txBody>
      </p:sp>
      <p:sp>
        <p:nvSpPr>
          <p:cNvPr id="3" name="Segnaposto contenuto 2">
            <a:extLst>
              <a:ext uri="{FF2B5EF4-FFF2-40B4-BE49-F238E27FC236}">
                <a16:creationId xmlns:a16="http://schemas.microsoft.com/office/drawing/2014/main" id="{634461CC-F1B4-0C7D-E593-21437DC28325}"/>
              </a:ext>
            </a:extLst>
          </p:cNvPr>
          <p:cNvSpPr>
            <a:spLocks noGrp="1"/>
          </p:cNvSpPr>
          <p:nvPr>
            <p:ph idx="1"/>
          </p:nvPr>
        </p:nvSpPr>
        <p:spPr>
          <a:xfrm>
            <a:off x="467544" y="1243432"/>
            <a:ext cx="8136904" cy="3704582"/>
          </a:xfrm>
        </p:spPr>
        <p:txBody>
          <a:bodyPr>
            <a:normAutofit lnSpcReduction="10000"/>
          </a:bodyPr>
          <a:lstStyle/>
          <a:p>
            <a:pPr algn="just" eaLnBrk="1" hangingPunct="1">
              <a:lnSpc>
                <a:spcPct val="100000"/>
              </a:lnSpc>
              <a:spcBef>
                <a:spcPct val="0"/>
              </a:spcBef>
              <a:buClrTx/>
              <a:buSzTx/>
              <a:buFont typeface="Helvetica" panose="020B0604020202020204" pitchFamily="34" charset="0"/>
              <a:buNone/>
            </a:pPr>
            <a:r>
              <a:rPr lang="it-IT" altLang="it-IT" sz="1600" dirty="0">
                <a:solidFill>
                  <a:schemeClr val="tx1"/>
                </a:solidFill>
                <a:cs typeface="Tahoma" panose="020B0604030504040204" pitchFamily="34" charset="0"/>
              </a:rPr>
              <a:t>Secondo la giurisprudenza l’omessa e/o inadeguata istituzione di un assetto organizzativo amministrativo e contabile adeguato alla rilevazione tempestiva delle situazioni di perdita della complessiva continuità aziendale e di crisi; nonché l’omessa e inadeguata tempestiva attivazione nell’adozione dei necessari rimedi alla situazione di crisi per il recupero</a:t>
            </a:r>
          </a:p>
          <a:p>
            <a:pPr algn="just" eaLnBrk="1" hangingPunct="1">
              <a:lnSpc>
                <a:spcPct val="100000"/>
              </a:lnSpc>
              <a:spcBef>
                <a:spcPct val="0"/>
              </a:spcBef>
              <a:buClrTx/>
              <a:buSzTx/>
              <a:buFont typeface="Helvetica" panose="020B0604020202020204" pitchFamily="34" charset="0"/>
              <a:buNone/>
            </a:pPr>
            <a:r>
              <a:rPr lang="it-IT" altLang="it-IT" sz="1600" dirty="0">
                <a:solidFill>
                  <a:schemeClr val="tx1"/>
                </a:solidFill>
                <a:cs typeface="Tahoma" panose="020B0604030504040204" pitchFamily="34" charset="0"/>
              </a:rPr>
              <a:t>dell’equilibrio finanziario costituiscono «gravi irregolarità nella gestione» che legittimano l’organo di controllo a presentare denuncia ex art. 2409 c.c. al Tribunale</a:t>
            </a:r>
          </a:p>
          <a:p>
            <a:pPr algn="just" eaLnBrk="1" hangingPunct="1">
              <a:lnSpc>
                <a:spcPct val="100000"/>
              </a:lnSpc>
              <a:spcBef>
                <a:spcPct val="0"/>
              </a:spcBef>
              <a:buClrTx/>
              <a:buSzTx/>
              <a:buFont typeface="Helvetica" panose="020B0604020202020204" pitchFamily="34" charset="0"/>
              <a:buNone/>
            </a:pPr>
            <a:endParaRPr lang="it-IT" altLang="it-IT" sz="1600" dirty="0">
              <a:solidFill>
                <a:schemeClr val="tx1"/>
              </a:solidFill>
              <a:cs typeface="Tahoma" panose="020B0604030504040204" pitchFamily="34" charset="0"/>
            </a:endParaRPr>
          </a:p>
          <a:p>
            <a:pPr algn="just" eaLnBrk="1" hangingPunct="1">
              <a:lnSpc>
                <a:spcPct val="100000"/>
              </a:lnSpc>
              <a:spcBef>
                <a:spcPct val="0"/>
              </a:spcBef>
              <a:buClrTx/>
              <a:buSzTx/>
              <a:buFont typeface="Helvetica" panose="020B0604020202020204" pitchFamily="34" charset="0"/>
              <a:buNone/>
            </a:pPr>
            <a:r>
              <a:rPr lang="it-IT" altLang="it-IT" sz="1600" dirty="0">
                <a:solidFill>
                  <a:schemeClr val="tx1"/>
                </a:solidFill>
                <a:cs typeface="Tahoma" panose="020B0604030504040204" pitchFamily="34" charset="0"/>
              </a:rPr>
              <a:t>Sull’inadeguatezza delle scelte organizzative assunte dagli amministratori nell’ambito della costruzione degli assetti volti alla rilevazione della crisi e su quelle strategiche, relative all’adozione degli interventi conseguenti, la valutazione del collegio sindacale incontra sempre i limiti imposti dall’applicazione della </a:t>
            </a:r>
            <a:r>
              <a:rPr lang="it-IT" altLang="it-IT" sz="1600" i="1" dirty="0">
                <a:solidFill>
                  <a:schemeClr val="tx1"/>
                </a:solidFill>
                <a:cs typeface="Tahoma" panose="020B0604030504040204" pitchFamily="34" charset="0"/>
              </a:rPr>
              <a:t>Business </a:t>
            </a:r>
            <a:r>
              <a:rPr lang="it-IT" altLang="it-IT" sz="1600" i="1" dirty="0" err="1">
                <a:solidFill>
                  <a:schemeClr val="tx1"/>
                </a:solidFill>
                <a:cs typeface="Tahoma" panose="020B0604030504040204" pitchFamily="34" charset="0"/>
              </a:rPr>
              <a:t>Judgement</a:t>
            </a:r>
            <a:r>
              <a:rPr lang="it-IT" altLang="it-IT" sz="1600" i="1" dirty="0">
                <a:solidFill>
                  <a:schemeClr val="tx1"/>
                </a:solidFill>
                <a:cs typeface="Tahoma" panose="020B0604030504040204" pitchFamily="34" charset="0"/>
              </a:rPr>
              <a:t> Rule</a:t>
            </a:r>
            <a:r>
              <a:rPr lang="it-IT" altLang="it-IT" sz="1600" dirty="0">
                <a:solidFill>
                  <a:schemeClr val="tx1"/>
                </a:solidFill>
                <a:cs typeface="Tahoma" panose="020B0604030504040204" pitchFamily="34" charset="0"/>
              </a:rPr>
              <a:t>. </a:t>
            </a:r>
          </a:p>
          <a:p>
            <a:pPr algn="just" eaLnBrk="1" hangingPunct="1">
              <a:lnSpc>
                <a:spcPct val="100000"/>
              </a:lnSpc>
              <a:spcBef>
                <a:spcPct val="0"/>
              </a:spcBef>
              <a:buClrTx/>
              <a:buSzTx/>
              <a:buFont typeface="Helvetica" panose="020B0604020202020204" pitchFamily="34" charset="0"/>
              <a:buNone/>
            </a:pPr>
            <a:endParaRPr lang="it-IT" altLang="it-IT" sz="1600" dirty="0">
              <a:cs typeface="Tahoma" panose="020B0604030504040204" pitchFamily="34" charset="0"/>
            </a:endParaRPr>
          </a:p>
          <a:p>
            <a:pPr algn="just" eaLnBrk="1" hangingPunct="1">
              <a:lnSpc>
                <a:spcPct val="100000"/>
              </a:lnSpc>
              <a:spcBef>
                <a:spcPct val="0"/>
              </a:spcBef>
              <a:buClrTx/>
              <a:buSzTx/>
              <a:buFont typeface="Helvetica" panose="020B0604020202020204" pitchFamily="34" charset="0"/>
              <a:buNone/>
            </a:pPr>
            <a:r>
              <a:rPr lang="it-IT" altLang="it-IT" sz="1600" dirty="0">
                <a:solidFill>
                  <a:schemeClr val="tx1"/>
                </a:solidFill>
                <a:cs typeface="Tahoma" panose="020B0604030504040204" pitchFamily="34" charset="0"/>
              </a:rPr>
              <a:t>Per cui il giudizio sull’operato degli amministratori dovrebbe vertere sui processi e sulle modalità di assunzione delle decisioni piuttosto che sui contenuti delle medesime, anche nell’ambito degli obblighi emergenti in situazioni di crisi dell’impresa</a:t>
            </a:r>
          </a:p>
        </p:txBody>
      </p:sp>
      <p:sp>
        <p:nvSpPr>
          <p:cNvPr id="4" name="Segnaposto numero diapositiva 3">
            <a:extLst>
              <a:ext uri="{FF2B5EF4-FFF2-40B4-BE49-F238E27FC236}">
                <a16:creationId xmlns:a16="http://schemas.microsoft.com/office/drawing/2014/main" id="{680A83D4-3489-98B1-0F40-386599429A46}"/>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12</a:t>
            </a:fld>
            <a:endParaRPr lang="it-IT" dirty="0">
              <a:solidFill>
                <a:prstClr val="black">
                  <a:tint val="75000"/>
                </a:prstClr>
              </a:solidFill>
            </a:endParaRPr>
          </a:p>
        </p:txBody>
      </p:sp>
    </p:spTree>
    <p:extLst>
      <p:ext uri="{BB962C8B-B14F-4D97-AF65-F5344CB8AC3E}">
        <p14:creationId xmlns:p14="http://schemas.microsoft.com/office/powerpoint/2010/main" val="3420995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7767C1-F1D4-8481-38E2-3F9E87B5CD8E}"/>
              </a:ext>
            </a:extLst>
          </p:cNvPr>
          <p:cNvSpPr>
            <a:spLocks noGrp="1"/>
          </p:cNvSpPr>
          <p:nvPr>
            <p:ph type="title"/>
          </p:nvPr>
        </p:nvSpPr>
        <p:spPr>
          <a:xfrm>
            <a:off x="600195" y="699543"/>
            <a:ext cx="7886700" cy="441498"/>
          </a:xfrm>
        </p:spPr>
        <p:txBody>
          <a:bodyPr/>
          <a:lstStyle/>
          <a:p>
            <a:br>
              <a:rPr lang="it-IT" dirty="0"/>
            </a:br>
            <a:r>
              <a:rPr lang="it-IT" dirty="0"/>
              <a:t>I doveri dell’organo di controllo in funzione di crisi</a:t>
            </a:r>
            <a:br>
              <a:rPr lang="it-IT" sz="1400" dirty="0"/>
            </a:br>
            <a:r>
              <a:rPr lang="it-IT" sz="2400" b="1" cap="all" dirty="0">
                <a:solidFill>
                  <a:srgbClr val="800000"/>
                </a:solidFill>
                <a:latin typeface="+mn-lt"/>
              </a:rPr>
              <a:t> </a:t>
            </a:r>
            <a:endParaRPr lang="it-IT" dirty="0"/>
          </a:p>
        </p:txBody>
      </p:sp>
      <p:sp>
        <p:nvSpPr>
          <p:cNvPr id="3" name="Segnaposto contenuto 2">
            <a:extLst>
              <a:ext uri="{FF2B5EF4-FFF2-40B4-BE49-F238E27FC236}">
                <a16:creationId xmlns:a16="http://schemas.microsoft.com/office/drawing/2014/main" id="{634461CC-F1B4-0C7D-E593-21437DC28325}"/>
              </a:ext>
            </a:extLst>
          </p:cNvPr>
          <p:cNvSpPr>
            <a:spLocks noGrp="1"/>
          </p:cNvSpPr>
          <p:nvPr>
            <p:ph idx="1"/>
          </p:nvPr>
        </p:nvSpPr>
        <p:spPr>
          <a:xfrm>
            <a:off x="599469" y="1243432"/>
            <a:ext cx="7886700" cy="3523832"/>
          </a:xfrm>
        </p:spPr>
        <p:txBody>
          <a:bodyPr>
            <a:normAutofit lnSpcReduction="10000"/>
          </a:bodyPr>
          <a:lstStyle/>
          <a:p>
            <a:pPr algn="just">
              <a:defRPr/>
            </a:pPr>
            <a:r>
              <a:rPr lang="it-IT" sz="2000" b="1" dirty="0">
                <a:solidFill>
                  <a:schemeClr val="tx1"/>
                </a:solidFill>
                <a:latin typeface="+mn-lt"/>
              </a:rPr>
              <a:t>La modifica alla disciplina degli assetti è strettamente connessa ai </a:t>
            </a:r>
            <a:r>
              <a:rPr lang="it-IT" sz="2000" dirty="0">
                <a:solidFill>
                  <a:schemeClr val="tx1"/>
                </a:solidFill>
                <a:latin typeface="+mn-lt"/>
              </a:rPr>
              <a:t>doveri di segnalazione posti in capo </a:t>
            </a:r>
            <a:r>
              <a:rPr lang="it-IT" sz="2000" b="1" dirty="0">
                <a:solidFill>
                  <a:schemeClr val="tx1"/>
                </a:solidFill>
                <a:latin typeface="+mn-lt"/>
              </a:rPr>
              <a:t>all’organo di controllo </a:t>
            </a:r>
            <a:r>
              <a:rPr lang="it-IT" sz="2000" dirty="0">
                <a:solidFill>
                  <a:schemeClr val="tx1"/>
                </a:solidFill>
                <a:latin typeface="+mn-lt"/>
              </a:rPr>
              <a:t>nell’ambito della composizione negoziata della crisi</a:t>
            </a:r>
          </a:p>
          <a:p>
            <a:pPr algn="just">
              <a:defRPr/>
            </a:pPr>
            <a:r>
              <a:rPr lang="it-IT" sz="2000" dirty="0">
                <a:solidFill>
                  <a:schemeClr val="tx1"/>
                </a:solidFill>
                <a:latin typeface="+mn-lt"/>
              </a:rPr>
              <a:t>In base alla previsione dell’articolo 25 </a:t>
            </a:r>
            <a:r>
              <a:rPr lang="it-IT" sz="2000" dirty="0" err="1">
                <a:solidFill>
                  <a:schemeClr val="tx1"/>
                </a:solidFill>
                <a:latin typeface="+mn-lt"/>
              </a:rPr>
              <a:t>octies</a:t>
            </a:r>
            <a:r>
              <a:rPr lang="it-IT" sz="2000" dirty="0">
                <a:solidFill>
                  <a:schemeClr val="tx1"/>
                </a:solidFill>
                <a:latin typeface="+mn-lt"/>
              </a:rPr>
              <a:t> CCI l’organo di controllo (e non anche il revisore) deve segnalare per iscritto, all’organo amministrativo la sussistenza dei presupposti per la presentazione dell’istanza di accesso alla composizione negoziata e, dunque, quando si verifica una situazione di squilibrio economico, patrimoniale e finanziario che rende probabile la crisi o l’insolvenza</a:t>
            </a:r>
          </a:p>
          <a:p>
            <a:pPr algn="just">
              <a:defRPr/>
            </a:pPr>
            <a:r>
              <a:rPr lang="it-IT" sz="2000" dirty="0">
                <a:solidFill>
                  <a:schemeClr val="tx1"/>
                </a:solidFill>
                <a:latin typeface="+mn-lt"/>
              </a:rPr>
              <a:t>La segnalazione deve essere motivata e contenere la fissazione di un  congruo termine, non superiore a 30 giorni, entro il quale l’organo amministrativo deve riferire in ordine alle iniziative intraprese</a:t>
            </a:r>
          </a:p>
          <a:p>
            <a:pPr algn="just">
              <a:defRPr/>
            </a:pPr>
            <a:endParaRPr lang="it-IT" sz="2000" dirty="0">
              <a:solidFill>
                <a:schemeClr val="tx1"/>
              </a:solidFill>
              <a:latin typeface="+mn-lt"/>
            </a:endParaRPr>
          </a:p>
          <a:p>
            <a:pPr algn="just">
              <a:defRPr/>
            </a:pPr>
            <a:endParaRPr lang="it-IT" sz="2000" dirty="0">
              <a:solidFill>
                <a:schemeClr val="tx1"/>
              </a:solidFill>
              <a:latin typeface="+mn-lt"/>
            </a:endParaRPr>
          </a:p>
          <a:p>
            <a:endParaRPr lang="it-IT" dirty="0"/>
          </a:p>
        </p:txBody>
      </p:sp>
      <p:sp>
        <p:nvSpPr>
          <p:cNvPr id="4" name="Segnaposto numero diapositiva 3">
            <a:extLst>
              <a:ext uri="{FF2B5EF4-FFF2-40B4-BE49-F238E27FC236}">
                <a16:creationId xmlns:a16="http://schemas.microsoft.com/office/drawing/2014/main" id="{680A83D4-3489-98B1-0F40-386599429A46}"/>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13</a:t>
            </a:fld>
            <a:endParaRPr lang="it-IT">
              <a:solidFill>
                <a:prstClr val="black">
                  <a:tint val="75000"/>
                </a:prstClr>
              </a:solidFill>
            </a:endParaRPr>
          </a:p>
        </p:txBody>
      </p:sp>
    </p:spTree>
    <p:extLst>
      <p:ext uri="{BB962C8B-B14F-4D97-AF65-F5344CB8AC3E}">
        <p14:creationId xmlns:p14="http://schemas.microsoft.com/office/powerpoint/2010/main" val="41615244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7767C1-F1D4-8481-38E2-3F9E87B5CD8E}"/>
              </a:ext>
            </a:extLst>
          </p:cNvPr>
          <p:cNvSpPr>
            <a:spLocks noGrp="1"/>
          </p:cNvSpPr>
          <p:nvPr>
            <p:ph type="title"/>
          </p:nvPr>
        </p:nvSpPr>
        <p:spPr>
          <a:xfrm>
            <a:off x="600195" y="699543"/>
            <a:ext cx="7886700" cy="441498"/>
          </a:xfrm>
        </p:spPr>
        <p:txBody>
          <a:bodyPr/>
          <a:lstStyle/>
          <a:p>
            <a:br>
              <a:rPr lang="it-IT" dirty="0"/>
            </a:br>
            <a:r>
              <a:rPr lang="it-IT" dirty="0"/>
              <a:t>I doveri di segnalazione dell’organo di controllo</a:t>
            </a:r>
            <a:br>
              <a:rPr lang="it-IT" sz="1400" dirty="0"/>
            </a:br>
            <a:r>
              <a:rPr lang="it-IT" sz="2400" b="1" cap="all" dirty="0">
                <a:solidFill>
                  <a:srgbClr val="800000"/>
                </a:solidFill>
                <a:latin typeface="+mn-lt"/>
              </a:rPr>
              <a:t> </a:t>
            </a:r>
            <a:endParaRPr lang="it-IT" dirty="0"/>
          </a:p>
        </p:txBody>
      </p:sp>
      <p:sp>
        <p:nvSpPr>
          <p:cNvPr id="3" name="Segnaposto contenuto 2">
            <a:extLst>
              <a:ext uri="{FF2B5EF4-FFF2-40B4-BE49-F238E27FC236}">
                <a16:creationId xmlns:a16="http://schemas.microsoft.com/office/drawing/2014/main" id="{634461CC-F1B4-0C7D-E593-21437DC28325}"/>
              </a:ext>
            </a:extLst>
          </p:cNvPr>
          <p:cNvSpPr>
            <a:spLocks noGrp="1"/>
          </p:cNvSpPr>
          <p:nvPr>
            <p:ph idx="1"/>
          </p:nvPr>
        </p:nvSpPr>
        <p:spPr>
          <a:xfrm>
            <a:off x="683569" y="1347614"/>
            <a:ext cx="7416824" cy="3200525"/>
          </a:xfrm>
        </p:spPr>
        <p:txBody>
          <a:bodyPr>
            <a:normAutofit/>
          </a:bodyPr>
          <a:lstStyle/>
          <a:p>
            <a:pPr algn="just">
              <a:defRPr/>
            </a:pPr>
            <a:r>
              <a:rPr lang="it-IT" sz="1700" dirty="0">
                <a:solidFill>
                  <a:schemeClr val="tx1"/>
                </a:solidFill>
                <a:latin typeface="+mn-lt"/>
              </a:rPr>
              <a:t>Il dovere di segnalazione della sussistenza dei presupposti per accedere alla composizione negoziata  si inserisce nel </a:t>
            </a:r>
            <a:r>
              <a:rPr lang="it-IT" sz="1700" b="1" dirty="0">
                <a:solidFill>
                  <a:schemeClr val="tx1"/>
                </a:solidFill>
                <a:latin typeface="+mn-lt"/>
              </a:rPr>
              <a:t>più generale dovere di vigilanza sulle condotte degli amministratori imposto dall’articolo 2403 del codice civile</a:t>
            </a:r>
            <a:r>
              <a:rPr lang="it-IT" sz="1700" dirty="0">
                <a:solidFill>
                  <a:schemeClr val="tx1"/>
                </a:solidFill>
                <a:latin typeface="+mn-lt"/>
              </a:rPr>
              <a:t>, e completa </a:t>
            </a:r>
            <a:r>
              <a:rPr lang="it-IT" sz="1700" b="1" dirty="0">
                <a:solidFill>
                  <a:schemeClr val="tx1"/>
                </a:solidFill>
                <a:latin typeface="+mn-lt"/>
              </a:rPr>
              <a:t>un sistema di monitoraggio e gestione della crisi esclusivamente interno alla società, </a:t>
            </a:r>
            <a:r>
              <a:rPr lang="it-IT" sz="1700" dirty="0">
                <a:solidFill>
                  <a:schemeClr val="tx1"/>
                </a:solidFill>
                <a:latin typeface="+mn-lt"/>
              </a:rPr>
              <a:t>che rimette alla discrezionalità degli amministratori le scelte di intervento per il superamento della situazione di difficoltà dell’impresa, e all’organo di controllo la possibilità –  riconosciuta dalla giurisprudenza recente – di ricorrere allo strumento della denuncia al Tribunale per gravi irregolarità nella gestione ex articolo 2409 c.c., nei casi gravi di inerzia degli stessi</a:t>
            </a:r>
          </a:p>
          <a:p>
            <a:pPr algn="just">
              <a:defRPr/>
            </a:pPr>
            <a:r>
              <a:rPr lang="it-IT" sz="1700" dirty="0">
                <a:solidFill>
                  <a:schemeClr val="tx1"/>
                </a:solidFill>
                <a:latin typeface="+mn-lt"/>
              </a:rPr>
              <a:t>Rispetto alla formulazione precedente delle norme, è venuta meno per l’organo di controllo, invece, ogni forma di segnalazione ad organismi esterni all’impresa o al pubblico ministero </a:t>
            </a:r>
          </a:p>
          <a:p>
            <a:pPr algn="just">
              <a:defRPr/>
            </a:pPr>
            <a:endParaRPr lang="it-IT" sz="2000" dirty="0">
              <a:solidFill>
                <a:schemeClr val="tx1"/>
              </a:solidFill>
              <a:latin typeface="+mn-lt"/>
            </a:endParaRPr>
          </a:p>
          <a:p>
            <a:endParaRPr lang="it-IT" dirty="0"/>
          </a:p>
        </p:txBody>
      </p:sp>
      <p:sp>
        <p:nvSpPr>
          <p:cNvPr id="4" name="Segnaposto numero diapositiva 3">
            <a:extLst>
              <a:ext uri="{FF2B5EF4-FFF2-40B4-BE49-F238E27FC236}">
                <a16:creationId xmlns:a16="http://schemas.microsoft.com/office/drawing/2014/main" id="{680A83D4-3489-98B1-0F40-386599429A46}"/>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14</a:t>
            </a:fld>
            <a:endParaRPr lang="it-IT">
              <a:solidFill>
                <a:prstClr val="black">
                  <a:tint val="75000"/>
                </a:prstClr>
              </a:solidFill>
            </a:endParaRPr>
          </a:p>
        </p:txBody>
      </p:sp>
    </p:spTree>
    <p:extLst>
      <p:ext uri="{BB962C8B-B14F-4D97-AF65-F5344CB8AC3E}">
        <p14:creationId xmlns:p14="http://schemas.microsoft.com/office/powerpoint/2010/main" val="1241907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7767C1-F1D4-8481-38E2-3F9E87B5CD8E}"/>
              </a:ext>
            </a:extLst>
          </p:cNvPr>
          <p:cNvSpPr>
            <a:spLocks noGrp="1"/>
          </p:cNvSpPr>
          <p:nvPr>
            <p:ph type="title"/>
          </p:nvPr>
        </p:nvSpPr>
        <p:spPr>
          <a:xfrm>
            <a:off x="600195" y="699543"/>
            <a:ext cx="7886700" cy="441498"/>
          </a:xfrm>
        </p:spPr>
        <p:txBody>
          <a:bodyPr/>
          <a:lstStyle/>
          <a:p>
            <a:br>
              <a:rPr lang="it-IT" dirty="0"/>
            </a:br>
            <a:r>
              <a:rPr lang="it-IT" dirty="0"/>
              <a:t>I doveri di segnalazione dell’organo di controllo</a:t>
            </a:r>
            <a:br>
              <a:rPr lang="it-IT" sz="1400" dirty="0"/>
            </a:br>
            <a:r>
              <a:rPr lang="it-IT" sz="2400" b="1" cap="all" dirty="0">
                <a:solidFill>
                  <a:srgbClr val="800000"/>
                </a:solidFill>
                <a:latin typeface="+mn-lt"/>
              </a:rPr>
              <a:t> </a:t>
            </a:r>
            <a:endParaRPr lang="it-IT" dirty="0"/>
          </a:p>
        </p:txBody>
      </p:sp>
      <p:sp>
        <p:nvSpPr>
          <p:cNvPr id="3" name="Segnaposto contenuto 2">
            <a:extLst>
              <a:ext uri="{FF2B5EF4-FFF2-40B4-BE49-F238E27FC236}">
                <a16:creationId xmlns:a16="http://schemas.microsoft.com/office/drawing/2014/main" id="{634461CC-F1B4-0C7D-E593-21437DC28325}"/>
              </a:ext>
            </a:extLst>
          </p:cNvPr>
          <p:cNvSpPr>
            <a:spLocks noGrp="1"/>
          </p:cNvSpPr>
          <p:nvPr>
            <p:ph idx="1"/>
          </p:nvPr>
        </p:nvSpPr>
        <p:spPr>
          <a:xfrm>
            <a:off x="599469" y="1243432"/>
            <a:ext cx="7886700" cy="3523832"/>
          </a:xfrm>
        </p:spPr>
        <p:txBody>
          <a:bodyPr>
            <a:normAutofit/>
          </a:bodyPr>
          <a:lstStyle/>
          <a:p>
            <a:pPr marR="0" lvl="0" algn="just" defTabSz="449263" rtl="0" eaLnBrk="1" fontAlgn="base" latinLnBrk="0" hangingPunct="1">
              <a:lnSpc>
                <a:spcPct val="100000"/>
              </a:lnSpc>
              <a:spcBef>
                <a:spcPct val="0"/>
              </a:spcBef>
              <a:spcAft>
                <a:spcPct val="0"/>
              </a:spcAft>
              <a:buClrTx/>
              <a:buSzTx/>
              <a:tabLst/>
              <a:defRPr/>
            </a:pPr>
            <a:r>
              <a:rPr kumimoji="0" lang="it-IT" sz="1600" b="0" i="0" u="none" strike="noStrike" kern="1200" cap="none" spc="0" normalizeH="0" baseline="0" noProof="0" dirty="0">
                <a:ln>
                  <a:noFill/>
                </a:ln>
                <a:solidFill>
                  <a:srgbClr val="000000"/>
                </a:solidFill>
                <a:effectLst/>
                <a:uLnTx/>
                <a:uFillTx/>
                <a:latin typeface="Helvetica"/>
                <a:ea typeface="MS Gothic" pitchFamily="49" charset="-128"/>
              </a:rPr>
              <a:t>L’organo di controllo, effettua la segnalazione alla luce delle informazioni ricevute:</a:t>
            </a:r>
          </a:p>
          <a:p>
            <a:pPr marR="0" lvl="0" algn="just" defTabSz="449263" rtl="0" eaLnBrk="1" fontAlgn="base" latinLnBrk="0" hangingPunct="1">
              <a:lnSpc>
                <a:spcPct val="100000"/>
              </a:lnSpc>
              <a:spcBef>
                <a:spcPct val="0"/>
              </a:spcBef>
              <a:spcAft>
                <a:spcPct val="0"/>
              </a:spcAft>
              <a:buClrTx/>
              <a:buSzTx/>
              <a:tabLst/>
              <a:defRPr/>
            </a:pPr>
            <a:endParaRPr kumimoji="0" lang="it-IT" sz="1600" b="0" i="0" u="none" strike="noStrike" kern="1200" cap="none" spc="0" normalizeH="0" baseline="0" noProof="0" dirty="0">
              <a:ln>
                <a:noFill/>
              </a:ln>
              <a:solidFill>
                <a:srgbClr val="000000"/>
              </a:solidFill>
              <a:effectLst/>
              <a:uLnTx/>
              <a:uFillTx/>
              <a:latin typeface="Helvetica"/>
              <a:ea typeface="MS Gothic" pitchFamily="49" charset="-128"/>
            </a:endParaRPr>
          </a:p>
          <a:p>
            <a:pPr marL="800100" marR="0" lvl="1" indent="-342900" algn="just" defTabSz="449263" rtl="0" eaLnBrk="1" fontAlgn="base" latinLnBrk="0" hangingPunct="1">
              <a:lnSpc>
                <a:spcPct val="100000"/>
              </a:lnSpc>
              <a:spcBef>
                <a:spcPct val="0"/>
              </a:spcBef>
              <a:spcAft>
                <a:spcPct val="0"/>
              </a:spcAft>
              <a:buClrTx/>
              <a:buSzTx/>
              <a:buFontTx/>
              <a:buBlip>
                <a:blip r:embed="rId2"/>
              </a:buBlip>
              <a:tabLst/>
              <a:defRPr/>
            </a:pPr>
            <a:r>
              <a:rPr kumimoji="0" lang="it-IT" sz="1600" b="0" i="0" u="none" strike="noStrike" kern="1200" cap="none" spc="0" normalizeH="0" baseline="0" noProof="0" dirty="0">
                <a:ln>
                  <a:noFill/>
                </a:ln>
                <a:solidFill>
                  <a:srgbClr val="000000"/>
                </a:solidFill>
                <a:effectLst/>
                <a:uLnTx/>
                <a:uFillTx/>
                <a:latin typeface="Helvetica"/>
                <a:ea typeface="MS Gothic" pitchFamily="49" charset="-128"/>
              </a:rPr>
              <a:t>dagli amministratori, anche attraverso la partecipazione alle riunioni del cda;</a:t>
            </a:r>
          </a:p>
          <a:p>
            <a:pPr marL="800100" marR="0" lvl="1" indent="-342900" algn="just" defTabSz="449263" rtl="0" eaLnBrk="1" fontAlgn="base" latinLnBrk="0" hangingPunct="1">
              <a:lnSpc>
                <a:spcPct val="100000"/>
              </a:lnSpc>
              <a:spcBef>
                <a:spcPct val="0"/>
              </a:spcBef>
              <a:spcAft>
                <a:spcPct val="0"/>
              </a:spcAft>
              <a:buClrTx/>
              <a:buSzTx/>
              <a:buFontTx/>
              <a:buBlip>
                <a:blip r:embed="rId2"/>
              </a:buBlip>
              <a:tabLst/>
              <a:defRPr/>
            </a:pPr>
            <a:r>
              <a:rPr kumimoji="0" lang="it-IT" sz="1600" b="0" i="0" u="none" strike="noStrike" kern="1200" cap="none" spc="0" normalizeH="0" baseline="0" noProof="0" dirty="0">
                <a:ln>
                  <a:noFill/>
                </a:ln>
                <a:solidFill>
                  <a:srgbClr val="000000"/>
                </a:solidFill>
                <a:effectLst/>
                <a:uLnTx/>
                <a:uFillTx/>
                <a:latin typeface="Helvetica"/>
                <a:ea typeface="MS Gothic" pitchFamily="49" charset="-128"/>
              </a:rPr>
              <a:t>dal revisore, se nominato;</a:t>
            </a:r>
          </a:p>
          <a:p>
            <a:pPr marL="800100" marR="0" lvl="1" indent="-342900" algn="just" defTabSz="449263" rtl="0" eaLnBrk="1" fontAlgn="base" latinLnBrk="0" hangingPunct="1">
              <a:lnSpc>
                <a:spcPct val="100000"/>
              </a:lnSpc>
              <a:spcBef>
                <a:spcPct val="0"/>
              </a:spcBef>
              <a:spcAft>
                <a:spcPct val="0"/>
              </a:spcAft>
              <a:buClrTx/>
              <a:buSzTx/>
              <a:buFontTx/>
              <a:buBlip>
                <a:blip r:embed="rId2"/>
              </a:buBlip>
              <a:tabLst/>
              <a:defRPr/>
            </a:pPr>
            <a:r>
              <a:rPr kumimoji="0" lang="it-IT" sz="1600" b="0" i="0" u="none" strike="noStrike" kern="1200" cap="none" spc="0" normalizeH="0" baseline="0" noProof="0" dirty="0">
                <a:ln>
                  <a:noFill/>
                </a:ln>
                <a:solidFill>
                  <a:srgbClr val="000000"/>
                </a:solidFill>
                <a:effectLst/>
                <a:uLnTx/>
                <a:uFillTx/>
                <a:latin typeface="Helvetica"/>
                <a:ea typeface="MS Gothic" pitchFamily="49" charset="-128"/>
              </a:rPr>
              <a:t>acquisite tramite l’esercizio dei suoi ordinari poteri ispettivi e di vigilanza;</a:t>
            </a:r>
          </a:p>
          <a:p>
            <a:pPr marL="800100" marR="0" lvl="1" indent="-342900" algn="just" defTabSz="449263" rtl="0" eaLnBrk="1" fontAlgn="base" latinLnBrk="0" hangingPunct="1">
              <a:lnSpc>
                <a:spcPct val="100000"/>
              </a:lnSpc>
              <a:spcBef>
                <a:spcPct val="0"/>
              </a:spcBef>
              <a:spcAft>
                <a:spcPct val="0"/>
              </a:spcAft>
              <a:buClrTx/>
              <a:buSzTx/>
              <a:buFontTx/>
              <a:buBlip>
                <a:blip r:embed="rId2"/>
              </a:buBlip>
              <a:tabLst/>
              <a:defRPr/>
            </a:pPr>
            <a:r>
              <a:rPr kumimoji="0" lang="it-IT" sz="1600" b="0" i="0" u="none" strike="noStrike" kern="1200" cap="none" spc="0" normalizeH="0" baseline="0" noProof="0" dirty="0">
                <a:ln>
                  <a:noFill/>
                </a:ln>
                <a:solidFill>
                  <a:srgbClr val="000000"/>
                </a:solidFill>
                <a:effectLst/>
                <a:uLnTx/>
                <a:uFillTx/>
                <a:latin typeface="Helvetica"/>
                <a:ea typeface="MS Gothic" pitchFamily="49" charset="-128"/>
              </a:rPr>
              <a:t>dai creditori pubblici qualificati;</a:t>
            </a:r>
          </a:p>
          <a:p>
            <a:pPr marL="800100" marR="0" lvl="1" indent="-342900" algn="just" defTabSz="449263" rtl="0" eaLnBrk="1" fontAlgn="base" latinLnBrk="0" hangingPunct="1">
              <a:lnSpc>
                <a:spcPct val="100000"/>
              </a:lnSpc>
              <a:spcBef>
                <a:spcPct val="0"/>
              </a:spcBef>
              <a:spcAft>
                <a:spcPct val="0"/>
              </a:spcAft>
              <a:buClrTx/>
              <a:buSzTx/>
              <a:buFontTx/>
              <a:buBlip>
                <a:blip r:embed="rId2"/>
              </a:buBlip>
              <a:tabLst/>
              <a:defRPr/>
            </a:pPr>
            <a:r>
              <a:rPr kumimoji="0" lang="it-IT" sz="1600" b="0" i="0" u="none" strike="noStrike" kern="1200" cap="none" spc="0" normalizeH="0" baseline="0" noProof="0" dirty="0">
                <a:ln>
                  <a:noFill/>
                </a:ln>
                <a:solidFill>
                  <a:srgbClr val="000000"/>
                </a:solidFill>
                <a:effectLst/>
                <a:uLnTx/>
                <a:uFillTx/>
                <a:latin typeface="Helvetica"/>
                <a:ea typeface="MS Gothic" pitchFamily="49" charset="-128"/>
              </a:rPr>
              <a:t>dalle banche e dagli altri intermediari finanziari di cui all’art.106 TUB, poiché esso riceve notizia delle variazioni, revisioni o revoche degli affidamenti in corso che devono essere comunicate al cliente. </a:t>
            </a:r>
          </a:p>
          <a:p>
            <a:pPr marR="0" lvl="1" algn="just" defTabSz="449263" rtl="0" eaLnBrk="1" fontAlgn="base" latinLnBrk="0" hangingPunct="1">
              <a:lnSpc>
                <a:spcPct val="100000"/>
              </a:lnSpc>
              <a:spcBef>
                <a:spcPct val="0"/>
              </a:spcBef>
              <a:spcAft>
                <a:spcPct val="0"/>
              </a:spcAft>
              <a:buClrTx/>
              <a:buSzTx/>
              <a:tabLst/>
              <a:defRPr/>
            </a:pPr>
            <a:endParaRPr kumimoji="0" lang="it-IT" sz="800" b="0" i="0" u="none" strike="noStrike" kern="1200" cap="none" spc="0" normalizeH="0" baseline="0" noProof="0" dirty="0">
              <a:ln>
                <a:noFill/>
              </a:ln>
              <a:solidFill>
                <a:srgbClr val="000000"/>
              </a:solidFill>
              <a:effectLst/>
              <a:uLnTx/>
              <a:uFillTx/>
              <a:latin typeface="Helvetica"/>
              <a:ea typeface="MS Gothic" pitchFamily="49" charset="-128"/>
            </a:endParaRPr>
          </a:p>
          <a:p>
            <a:pPr lvl="0" algn="just">
              <a:defRPr/>
            </a:pPr>
            <a:r>
              <a:rPr lang="it-IT" sz="1600" b="1" dirty="0">
                <a:solidFill>
                  <a:srgbClr val="000000"/>
                </a:solidFill>
                <a:latin typeface="Helvetica"/>
              </a:rPr>
              <a:t>L’obbligo ex art. 25-octies, specificando un dovere discendente dalla disciplina generale, non impone di per sé uno specifico obbligo informativo a favore dei sindaci diverso da quello previsto per il cda. Pertanto, l</a:t>
            </a:r>
            <a:r>
              <a:rPr kumimoji="0" lang="it-IT" sz="1600" b="1" i="0" u="none" strike="noStrike" kern="1200" cap="none" spc="0" normalizeH="0" baseline="0" noProof="0" dirty="0">
                <a:ln>
                  <a:noFill/>
                </a:ln>
                <a:solidFill>
                  <a:srgbClr val="000000"/>
                </a:solidFill>
                <a:effectLst/>
                <a:uLnTx/>
                <a:uFillTx/>
                <a:latin typeface="Helvetica"/>
                <a:ea typeface="MS Gothic" pitchFamily="49" charset="-128"/>
              </a:rPr>
              <a:t>a disciplina in esame non impone l’invio di report mensili di liquidità ai sindaci </a:t>
            </a:r>
          </a:p>
          <a:p>
            <a:pPr marL="342900" indent="-342900" algn="just">
              <a:buBlip>
                <a:blip r:embed="rId2"/>
              </a:buBlip>
              <a:defRPr/>
            </a:pPr>
            <a:endParaRPr lang="it-IT" sz="2000" dirty="0">
              <a:solidFill>
                <a:schemeClr val="tx1"/>
              </a:solidFill>
              <a:latin typeface="+mn-lt"/>
            </a:endParaRPr>
          </a:p>
          <a:p>
            <a:endParaRPr lang="it-IT" dirty="0"/>
          </a:p>
        </p:txBody>
      </p:sp>
      <p:sp>
        <p:nvSpPr>
          <p:cNvPr id="4" name="Segnaposto numero diapositiva 3">
            <a:extLst>
              <a:ext uri="{FF2B5EF4-FFF2-40B4-BE49-F238E27FC236}">
                <a16:creationId xmlns:a16="http://schemas.microsoft.com/office/drawing/2014/main" id="{680A83D4-3489-98B1-0F40-386599429A46}"/>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15</a:t>
            </a:fld>
            <a:endParaRPr lang="it-IT">
              <a:solidFill>
                <a:prstClr val="black">
                  <a:tint val="75000"/>
                </a:prstClr>
              </a:solidFill>
            </a:endParaRPr>
          </a:p>
        </p:txBody>
      </p:sp>
    </p:spTree>
    <p:extLst>
      <p:ext uri="{BB962C8B-B14F-4D97-AF65-F5344CB8AC3E}">
        <p14:creationId xmlns:p14="http://schemas.microsoft.com/office/powerpoint/2010/main" val="39050894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7767C1-F1D4-8481-38E2-3F9E87B5CD8E}"/>
              </a:ext>
            </a:extLst>
          </p:cNvPr>
          <p:cNvSpPr>
            <a:spLocks noGrp="1"/>
          </p:cNvSpPr>
          <p:nvPr>
            <p:ph type="title"/>
          </p:nvPr>
        </p:nvSpPr>
        <p:spPr>
          <a:xfrm>
            <a:off x="600195" y="699543"/>
            <a:ext cx="7886700" cy="441498"/>
          </a:xfrm>
        </p:spPr>
        <p:txBody>
          <a:bodyPr/>
          <a:lstStyle/>
          <a:p>
            <a:br>
              <a:rPr lang="it-IT" dirty="0"/>
            </a:br>
            <a:r>
              <a:rPr lang="it-IT" dirty="0"/>
              <a:t>Gli ulteriori doveri dell’organo di controllo in funzione di crisi</a:t>
            </a:r>
            <a:br>
              <a:rPr lang="it-IT" sz="1400" dirty="0"/>
            </a:br>
            <a:r>
              <a:rPr lang="it-IT" sz="2400" b="1" cap="all" dirty="0">
                <a:solidFill>
                  <a:srgbClr val="800000"/>
                </a:solidFill>
                <a:latin typeface="+mn-lt"/>
              </a:rPr>
              <a:t> </a:t>
            </a:r>
            <a:endParaRPr lang="it-IT" dirty="0"/>
          </a:p>
        </p:txBody>
      </p:sp>
      <p:sp>
        <p:nvSpPr>
          <p:cNvPr id="3" name="Segnaposto contenuto 2">
            <a:extLst>
              <a:ext uri="{FF2B5EF4-FFF2-40B4-BE49-F238E27FC236}">
                <a16:creationId xmlns:a16="http://schemas.microsoft.com/office/drawing/2014/main" id="{634461CC-F1B4-0C7D-E593-21437DC28325}"/>
              </a:ext>
            </a:extLst>
          </p:cNvPr>
          <p:cNvSpPr>
            <a:spLocks noGrp="1"/>
          </p:cNvSpPr>
          <p:nvPr>
            <p:ph idx="1"/>
          </p:nvPr>
        </p:nvSpPr>
        <p:spPr>
          <a:xfrm>
            <a:off x="599469" y="1243432"/>
            <a:ext cx="7886700" cy="3523832"/>
          </a:xfrm>
        </p:spPr>
        <p:txBody>
          <a:bodyPr>
            <a:normAutofit lnSpcReduction="10000"/>
          </a:bodyPr>
          <a:lstStyle/>
          <a:p>
            <a:pPr algn="just">
              <a:defRPr/>
            </a:pPr>
            <a:r>
              <a:rPr lang="it-IT" sz="1800" dirty="0">
                <a:solidFill>
                  <a:schemeClr val="tx1"/>
                </a:solidFill>
                <a:latin typeface="+mn-lt"/>
              </a:rPr>
              <a:t>Se pure, con l’abrogazione dell’istituto dell’allerta, è venuto meno l’obbligo specifico per i sindaci di verificare che l’organo amministrativo valuti costantemente se sussiste l’equilibrio economico-finanziario e quale sia il prevedibile andamento della gestione, analoga forma di vigilanza compete ai sindaci sulla base dei principi generali delle funzioni dell’organo </a:t>
            </a:r>
          </a:p>
          <a:p>
            <a:pPr algn="just">
              <a:defRPr/>
            </a:pPr>
            <a:r>
              <a:rPr lang="it-IT" sz="1800" dirty="0">
                <a:solidFill>
                  <a:schemeClr val="tx1"/>
                </a:solidFill>
                <a:latin typeface="+mn-lt"/>
              </a:rPr>
              <a:t>In particolare, la vigilanza dei sindaci sul rispetto dei criteri di corretta amministrazione da parte degli amministratori riguarda infatti anche le situazioni di difficoltà economica dell’impresa. Questo profilo anzi si rafforza proprio in virtù dei doveri di segnalazione posti in capo ai sindaci nell’ambito della composizione negoziata.</a:t>
            </a:r>
          </a:p>
          <a:p>
            <a:pPr algn="just">
              <a:defRPr/>
            </a:pPr>
            <a:r>
              <a:rPr lang="it-IT" sz="1800" dirty="0">
                <a:solidFill>
                  <a:schemeClr val="tx1"/>
                </a:solidFill>
                <a:latin typeface="+mn-lt"/>
              </a:rPr>
              <a:t>Il Codice della crisi attribuisce, infine, all’organo di controllo, la legittimazione a richiedere l’apertura della liquidazione giudiziale nelle ipotesi di insolvenza chiudendo così il cerchio sull’estensione dei poteri di vigilanza dell’organo di controllo a seconda dei diversi stadi di difficoltà dell’impresa</a:t>
            </a:r>
          </a:p>
          <a:p>
            <a:pPr algn="just">
              <a:defRPr/>
            </a:pPr>
            <a:endParaRPr lang="it-IT" sz="2000" dirty="0">
              <a:solidFill>
                <a:schemeClr val="tx1"/>
              </a:solidFill>
              <a:latin typeface="+mn-lt"/>
            </a:endParaRPr>
          </a:p>
          <a:p>
            <a:endParaRPr lang="it-IT" dirty="0"/>
          </a:p>
        </p:txBody>
      </p:sp>
      <p:sp>
        <p:nvSpPr>
          <p:cNvPr id="4" name="Segnaposto numero diapositiva 3">
            <a:extLst>
              <a:ext uri="{FF2B5EF4-FFF2-40B4-BE49-F238E27FC236}">
                <a16:creationId xmlns:a16="http://schemas.microsoft.com/office/drawing/2014/main" id="{680A83D4-3489-98B1-0F40-386599429A46}"/>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16</a:t>
            </a:fld>
            <a:endParaRPr lang="it-IT">
              <a:solidFill>
                <a:prstClr val="black">
                  <a:tint val="75000"/>
                </a:prstClr>
              </a:solidFill>
            </a:endParaRPr>
          </a:p>
        </p:txBody>
      </p:sp>
    </p:spTree>
    <p:extLst>
      <p:ext uri="{BB962C8B-B14F-4D97-AF65-F5344CB8AC3E}">
        <p14:creationId xmlns:p14="http://schemas.microsoft.com/office/powerpoint/2010/main" val="1474924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0C7F2D9-079D-CB17-D1F1-B0933E674754}"/>
              </a:ext>
            </a:extLst>
          </p:cNvPr>
          <p:cNvSpPr>
            <a:spLocks noGrp="1"/>
          </p:cNvSpPr>
          <p:nvPr>
            <p:ph type="title"/>
          </p:nvPr>
        </p:nvSpPr>
        <p:spPr>
          <a:xfrm>
            <a:off x="662187" y="771550"/>
            <a:ext cx="7886700" cy="504056"/>
          </a:xfrm>
        </p:spPr>
        <p:txBody>
          <a:bodyPr/>
          <a:lstStyle/>
          <a:p>
            <a:r>
              <a:rPr lang="it-IT" dirty="0"/>
              <a:t>Le modifiche al Codice della crisi in attuazione della direttiva sulle ristrutturazioni e l’insolvenza</a:t>
            </a:r>
          </a:p>
        </p:txBody>
      </p:sp>
      <p:sp>
        <p:nvSpPr>
          <p:cNvPr id="3" name="Segnaposto contenuto 2">
            <a:extLst>
              <a:ext uri="{FF2B5EF4-FFF2-40B4-BE49-F238E27FC236}">
                <a16:creationId xmlns:a16="http://schemas.microsoft.com/office/drawing/2014/main" id="{DA991253-BC66-57FC-D6FE-5E8C6B1555EF}"/>
              </a:ext>
            </a:extLst>
          </p:cNvPr>
          <p:cNvSpPr>
            <a:spLocks noGrp="1"/>
          </p:cNvSpPr>
          <p:nvPr>
            <p:ph idx="1"/>
          </p:nvPr>
        </p:nvSpPr>
        <p:spPr>
          <a:xfrm>
            <a:off x="662187" y="1501946"/>
            <a:ext cx="7886700" cy="3563665"/>
          </a:xfrm>
        </p:spPr>
        <p:txBody>
          <a:bodyPr>
            <a:normAutofit fontScale="40000" lnSpcReduction="20000"/>
          </a:bodyPr>
          <a:lstStyle/>
          <a:p>
            <a:pPr algn="just">
              <a:defRPr/>
            </a:pPr>
            <a:r>
              <a:rPr kumimoji="0" lang="it-IT" sz="3500" b="0" u="none" strike="noStrike" kern="1200" cap="none" spc="0" normalizeH="0" baseline="0" noProof="0" dirty="0">
                <a:ln>
                  <a:noFill/>
                </a:ln>
                <a:solidFill>
                  <a:srgbClr val="000000"/>
                </a:solidFill>
                <a:effectLst/>
                <a:uLnTx/>
                <a:uFillTx/>
                <a:ea typeface="MS Gothic" pitchFamily="49" charset="-128"/>
              </a:rPr>
              <a:t>Il 15 luglio 2022 è entrato in vigore il Codice della crisi e dell’insolvenza (CCI), con le modifiche introdotte dal </a:t>
            </a:r>
            <a:r>
              <a:rPr kumimoji="0" lang="it-IT" sz="3500" b="0" u="none" strike="noStrike" kern="1200" cap="none" spc="0" normalizeH="0" baseline="0" noProof="0" dirty="0" err="1">
                <a:ln>
                  <a:noFill/>
                </a:ln>
                <a:solidFill>
                  <a:srgbClr val="000000"/>
                </a:solidFill>
                <a:effectLst/>
                <a:uLnTx/>
                <a:uFillTx/>
                <a:ea typeface="MS Gothic" pitchFamily="49" charset="-128"/>
              </a:rPr>
              <a:t>d.lgs</a:t>
            </a:r>
            <a:r>
              <a:rPr kumimoji="0" lang="it-IT" sz="3500" b="0" u="none" strike="noStrike" kern="1200" cap="none" spc="0" normalizeH="0" baseline="0" noProof="0" dirty="0">
                <a:ln>
                  <a:noFill/>
                </a:ln>
                <a:solidFill>
                  <a:srgbClr val="000000"/>
                </a:solidFill>
                <a:effectLst/>
                <a:uLnTx/>
                <a:uFillTx/>
                <a:ea typeface="MS Gothic" pitchFamily="49" charset="-128"/>
              </a:rPr>
              <a:t> 17 giugno 2022, n. 83 in attuazione della direttiva (UE) n. 1023/2019. Le nuove norme intervengono su alcuni aspetti centrali per la definizione dei doveri degli organi sociali davanti alla crisi, mutandone profondamente la filosofia e il contenuto rispetto alla formulazione </a:t>
            </a:r>
            <a:r>
              <a:rPr lang="it-IT" sz="3500" dirty="0">
                <a:solidFill>
                  <a:srgbClr val="000000"/>
                </a:solidFill>
              </a:rPr>
              <a:t>originaria</a:t>
            </a:r>
            <a:r>
              <a:rPr kumimoji="0" lang="it-IT" sz="3500" b="0" u="none" strike="noStrike" kern="1200" cap="none" spc="0" normalizeH="0" baseline="0" noProof="0" dirty="0">
                <a:ln>
                  <a:noFill/>
                </a:ln>
                <a:solidFill>
                  <a:srgbClr val="000000"/>
                </a:solidFill>
                <a:effectLst/>
                <a:uLnTx/>
                <a:uFillTx/>
                <a:ea typeface="MS Gothic" pitchFamily="49" charset="-128"/>
              </a:rPr>
              <a:t> del CCI. Esse riguardano, in particolare: </a:t>
            </a:r>
          </a:p>
          <a:p>
            <a:pPr algn="just">
              <a:defRPr/>
            </a:pPr>
            <a:endParaRPr kumimoji="0" lang="it-IT" sz="3500" b="0" u="none" strike="noStrike" kern="1200" cap="none" spc="0" normalizeH="0" baseline="0" noProof="0" dirty="0">
              <a:ln>
                <a:noFill/>
              </a:ln>
              <a:solidFill>
                <a:srgbClr val="000000"/>
              </a:solidFill>
              <a:effectLst/>
              <a:uLnTx/>
              <a:uFillTx/>
              <a:ea typeface="MS Gothic" pitchFamily="49" charset="-128"/>
            </a:endParaRPr>
          </a:p>
          <a:p>
            <a:pPr marL="360363" lvl="1" indent="-276225" algn="just">
              <a:buBlip>
                <a:blip r:embed="rId3"/>
              </a:buBlip>
              <a:defRPr/>
            </a:pPr>
            <a:r>
              <a:rPr kumimoji="0" lang="it-IT" sz="3500" b="0" u="none" strike="noStrike" kern="1200" cap="none" spc="0" normalizeH="0" baseline="0" noProof="0" dirty="0">
                <a:ln>
                  <a:noFill/>
                </a:ln>
                <a:solidFill>
                  <a:srgbClr val="000000"/>
                </a:solidFill>
                <a:effectLst/>
                <a:uLnTx/>
                <a:uFillTx/>
                <a:ea typeface="MS Gothic" pitchFamily="49" charset="-128"/>
              </a:rPr>
              <a:t>la </a:t>
            </a:r>
            <a:r>
              <a:rPr lang="it-IT" sz="3500" dirty="0">
                <a:solidFill>
                  <a:srgbClr val="000000"/>
                </a:solidFill>
              </a:rPr>
              <a:t>nozione </a:t>
            </a:r>
            <a:r>
              <a:rPr kumimoji="0" lang="it-IT" sz="3500" b="0" u="none" strike="noStrike" kern="1200" cap="none" spc="0" normalizeH="0" baseline="0" noProof="0" dirty="0">
                <a:ln>
                  <a:noFill/>
                </a:ln>
                <a:solidFill>
                  <a:srgbClr val="000000"/>
                </a:solidFill>
                <a:effectLst/>
                <a:uLnTx/>
                <a:uFillTx/>
                <a:ea typeface="MS Gothic" pitchFamily="49" charset="-128"/>
              </a:rPr>
              <a:t>di crisi e l’introduzione della nuova categoria della probabilità di crisi</a:t>
            </a:r>
          </a:p>
          <a:p>
            <a:pPr marL="360363" lvl="1" indent="-276225" algn="just">
              <a:buBlip>
                <a:blip r:embed="rId3"/>
              </a:buBlip>
              <a:defRPr/>
            </a:pPr>
            <a:r>
              <a:rPr lang="it-IT" sz="3500" dirty="0">
                <a:solidFill>
                  <a:srgbClr val="000000"/>
                </a:solidFill>
              </a:rPr>
              <a:t>la disciplina degli assetti </a:t>
            </a:r>
            <a:r>
              <a:rPr kumimoji="0" lang="it-IT" sz="3500" b="0" u="none" strike="noStrike" kern="1200" cap="none" spc="0" normalizeH="0" baseline="0" noProof="0" dirty="0">
                <a:ln>
                  <a:noFill/>
                </a:ln>
                <a:solidFill>
                  <a:srgbClr val="000000"/>
                </a:solidFill>
                <a:effectLst/>
                <a:uLnTx/>
                <a:uFillTx/>
                <a:ea typeface="MS Gothic" pitchFamily="49" charset="-128"/>
              </a:rPr>
              <a:t>assetti organizzativi adeguati in funzione di crisi e il dovere degli amministratori di intervenire tempestivamente</a:t>
            </a:r>
          </a:p>
          <a:p>
            <a:pPr marL="360363" lvl="1" indent="-276225" algn="just">
              <a:buBlip>
                <a:blip r:embed="rId3"/>
              </a:buBlip>
              <a:defRPr/>
            </a:pPr>
            <a:r>
              <a:rPr kumimoji="0" lang="it-IT" sz="3500" b="0" u="none" strike="noStrike" kern="1200" cap="none" spc="0" normalizeH="0" baseline="0" noProof="0" dirty="0">
                <a:ln>
                  <a:noFill/>
                </a:ln>
                <a:solidFill>
                  <a:srgbClr val="000000"/>
                </a:solidFill>
                <a:effectLst/>
                <a:uLnTx/>
                <a:uFillTx/>
                <a:ea typeface="MS Gothic" pitchFamily="49" charset="-128"/>
              </a:rPr>
              <a:t>l’abrogazione delle misure di allerta e l’introduzione della composizione negoziata</a:t>
            </a:r>
          </a:p>
          <a:p>
            <a:pPr marL="360363" lvl="1" indent="-276225" algn="just">
              <a:buBlip>
                <a:blip r:embed="rId3"/>
              </a:buBlip>
              <a:defRPr/>
            </a:pPr>
            <a:r>
              <a:rPr kumimoji="0" lang="it-IT" sz="3500" b="0" u="none" strike="noStrike" kern="1200" cap="none" spc="0" normalizeH="0" baseline="0" noProof="0" dirty="0">
                <a:ln>
                  <a:noFill/>
                </a:ln>
                <a:solidFill>
                  <a:srgbClr val="000000"/>
                </a:solidFill>
                <a:effectLst/>
                <a:uLnTx/>
                <a:uFillTx/>
                <a:ea typeface="MS Gothic" pitchFamily="49" charset="-128"/>
              </a:rPr>
              <a:t>il ruolo dell’organo di controllo nell’ambito del nuovo istituto della composizione negoziata </a:t>
            </a:r>
            <a:endParaRPr lang="it-IT" sz="3500" dirty="0">
              <a:solidFill>
                <a:srgbClr val="000000"/>
              </a:solidFill>
            </a:endParaRPr>
          </a:p>
          <a:p>
            <a:pPr lvl="0" algn="just" defTabSz="914400" fontAlgn="auto">
              <a:spcBef>
                <a:spcPts val="0"/>
              </a:spcBef>
              <a:spcAft>
                <a:spcPts val="0"/>
              </a:spcAft>
              <a:defRPr/>
            </a:pPr>
            <a:endParaRPr lang="it-IT" sz="3500" dirty="0">
              <a:solidFill>
                <a:srgbClr val="000000"/>
              </a:solidFill>
            </a:endParaRPr>
          </a:p>
          <a:p>
            <a:pPr lvl="0" algn="just" defTabSz="914400" fontAlgn="auto">
              <a:spcBef>
                <a:spcPts val="0"/>
              </a:spcBef>
              <a:spcAft>
                <a:spcPts val="0"/>
              </a:spcAft>
              <a:defRPr/>
            </a:pPr>
            <a:r>
              <a:rPr lang="it-IT" sz="3500" dirty="0">
                <a:solidFill>
                  <a:srgbClr val="000000"/>
                </a:solidFill>
              </a:rPr>
              <a:t>Il complesso di tali disposizioni costituisce il paradigma del cambiamento culturale sotteso all’intero Codice riformato che mira ad affermare – attraverso la responsabilizzazione degli organi sociali – una vera «cultura della prevenzione della crisi», collocando la stessa all’interno del più ampio sistema di gestione e controllo dei rischi e rafforzando il valore dell’organizzazione aziendale quale strumento principe per l’intercettazione precoce della situazione di difficoltà dell’impresa e per la sua efficiente soluzione</a:t>
            </a:r>
          </a:p>
          <a:p>
            <a:pPr lvl="0" algn="just" defTabSz="914400" fontAlgn="auto">
              <a:spcBef>
                <a:spcPts val="0"/>
              </a:spcBef>
              <a:spcAft>
                <a:spcPts val="0"/>
              </a:spcAft>
              <a:defRPr/>
            </a:pPr>
            <a:endParaRPr lang="it-IT" sz="3500" dirty="0">
              <a:solidFill>
                <a:srgbClr val="000000"/>
              </a:solidFill>
            </a:endParaRPr>
          </a:p>
          <a:p>
            <a:pPr lvl="0" algn="just" defTabSz="914400" fontAlgn="auto">
              <a:spcBef>
                <a:spcPts val="0"/>
              </a:spcBef>
              <a:spcAft>
                <a:spcPts val="0"/>
              </a:spcAft>
              <a:defRPr/>
            </a:pPr>
            <a:r>
              <a:rPr lang="it-IT" sz="3500" dirty="0">
                <a:solidFill>
                  <a:srgbClr val="000000"/>
                </a:solidFill>
              </a:rPr>
              <a:t>Esse si pongono, inoltre, in linea con i principi europei, che guardano a meccanismi</a:t>
            </a:r>
            <a:r>
              <a:rPr kumimoji="0" lang="it-IT" sz="3500" b="0" u="none" strike="noStrike" kern="1200" cap="none" spc="0" normalizeH="0" baseline="0" noProof="0" dirty="0">
                <a:ln>
                  <a:noFill/>
                </a:ln>
                <a:solidFill>
                  <a:srgbClr val="000000"/>
                </a:solidFill>
                <a:effectLst/>
                <a:uLnTx/>
                <a:uFillTx/>
                <a:ea typeface="MS Gothic" pitchFamily="49" charset="-128"/>
              </a:rPr>
              <a:t> volontari di </a:t>
            </a:r>
            <a:r>
              <a:rPr kumimoji="0" lang="it-IT" sz="3500" b="0" i="1" u="none" strike="noStrike" kern="1200" cap="none" spc="0" normalizeH="0" baseline="0" noProof="0" dirty="0">
                <a:ln>
                  <a:noFill/>
                </a:ln>
                <a:solidFill>
                  <a:srgbClr val="000000"/>
                </a:solidFill>
                <a:effectLst/>
                <a:uLnTx/>
                <a:uFillTx/>
                <a:ea typeface="MS Gothic" pitchFamily="49" charset="-128"/>
              </a:rPr>
              <a:t>allerta soft, </a:t>
            </a:r>
            <a:r>
              <a:rPr kumimoji="0" lang="it-IT" sz="3500" b="0" u="none" strike="noStrike" kern="1200" cap="none" spc="0" normalizeH="0" baseline="0" noProof="0" dirty="0">
                <a:ln>
                  <a:noFill/>
                </a:ln>
                <a:solidFill>
                  <a:srgbClr val="000000"/>
                </a:solidFill>
                <a:effectLst/>
                <a:uLnTx/>
                <a:uFillTx/>
                <a:ea typeface="MS Gothic" pitchFamily="49" charset="-128"/>
              </a:rPr>
              <a:t>per perseguire l’obiettivo della "</a:t>
            </a:r>
            <a:r>
              <a:rPr kumimoji="0" lang="it-IT" sz="3500" b="0" i="1" u="none" strike="noStrike" kern="1200" cap="none" spc="0" normalizeH="0" baseline="0" noProof="0" dirty="0" err="1">
                <a:ln>
                  <a:noFill/>
                </a:ln>
                <a:solidFill>
                  <a:srgbClr val="000000"/>
                </a:solidFill>
                <a:effectLst/>
                <a:uLnTx/>
                <a:uFillTx/>
                <a:ea typeface="MS Gothic" pitchFamily="49" charset="-128"/>
              </a:rPr>
              <a:t>risanabilita</a:t>
            </a:r>
            <a:r>
              <a:rPr kumimoji="0" lang="it-IT" sz="3500" b="0" i="1" u="none" strike="noStrike" kern="1200" cap="none" spc="0" normalizeH="0" baseline="0" noProof="0" dirty="0">
                <a:ln>
                  <a:noFill/>
                </a:ln>
                <a:solidFill>
                  <a:srgbClr val="000000"/>
                </a:solidFill>
                <a:effectLst/>
                <a:uLnTx/>
                <a:uFillTx/>
                <a:ea typeface="MS Gothic" pitchFamily="49" charset="-128"/>
              </a:rPr>
              <a:t>̀ dell'impresa</a:t>
            </a:r>
            <a:r>
              <a:rPr kumimoji="0" lang="it-IT" sz="3500" b="0" u="none" strike="noStrike" kern="1200" cap="none" spc="0" normalizeH="0" baseline="0" noProof="0" dirty="0">
                <a:ln>
                  <a:noFill/>
                </a:ln>
                <a:solidFill>
                  <a:srgbClr val="000000"/>
                </a:solidFill>
                <a:effectLst/>
                <a:uLnTx/>
                <a:uFillTx/>
                <a:ea typeface="MS Gothic" pitchFamily="49" charset="-128"/>
              </a:rPr>
              <a:t>", quale valore giuridico in sé, da preservare attraverso procedure di ristrutturazione efficienti</a:t>
            </a:r>
          </a:p>
          <a:p>
            <a:endParaRPr lang="it-IT" sz="2300" dirty="0"/>
          </a:p>
          <a:p>
            <a:endParaRPr lang="it-IT" dirty="0"/>
          </a:p>
        </p:txBody>
      </p:sp>
      <p:sp>
        <p:nvSpPr>
          <p:cNvPr id="4" name="Segnaposto numero diapositiva 3">
            <a:extLst>
              <a:ext uri="{FF2B5EF4-FFF2-40B4-BE49-F238E27FC236}">
                <a16:creationId xmlns:a16="http://schemas.microsoft.com/office/drawing/2014/main" id="{DD7B1731-49DB-D74B-A666-0C3F002B0FBD}"/>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2</a:t>
            </a:fld>
            <a:endParaRPr lang="it-IT">
              <a:solidFill>
                <a:prstClr val="black">
                  <a:tint val="75000"/>
                </a:prstClr>
              </a:solidFill>
            </a:endParaRPr>
          </a:p>
        </p:txBody>
      </p:sp>
    </p:spTree>
    <p:extLst>
      <p:ext uri="{BB962C8B-B14F-4D97-AF65-F5344CB8AC3E}">
        <p14:creationId xmlns:p14="http://schemas.microsoft.com/office/powerpoint/2010/main" val="2023234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827A26-0723-8AE7-235A-A443259682BA}"/>
              </a:ext>
            </a:extLst>
          </p:cNvPr>
          <p:cNvSpPr>
            <a:spLocks noGrp="1"/>
          </p:cNvSpPr>
          <p:nvPr>
            <p:ph type="title"/>
          </p:nvPr>
        </p:nvSpPr>
        <p:spPr/>
        <p:txBody>
          <a:bodyPr/>
          <a:lstStyle/>
          <a:p>
            <a:r>
              <a:rPr lang="it-IT" dirty="0"/>
              <a:t>La nuova nozione di crisi</a:t>
            </a:r>
          </a:p>
        </p:txBody>
      </p:sp>
      <p:sp>
        <p:nvSpPr>
          <p:cNvPr id="3" name="Segnaposto contenuto 2">
            <a:extLst>
              <a:ext uri="{FF2B5EF4-FFF2-40B4-BE49-F238E27FC236}">
                <a16:creationId xmlns:a16="http://schemas.microsoft.com/office/drawing/2014/main" id="{4E145F45-4B77-9635-12C7-9D293502B3C8}"/>
              </a:ext>
            </a:extLst>
          </p:cNvPr>
          <p:cNvSpPr>
            <a:spLocks noGrp="1"/>
          </p:cNvSpPr>
          <p:nvPr>
            <p:ph idx="1"/>
          </p:nvPr>
        </p:nvSpPr>
        <p:spPr/>
        <p:txBody>
          <a:bodyPr>
            <a:normAutofit fontScale="25000" lnSpcReduction="20000"/>
          </a:bodyPr>
          <a:lstStyle/>
          <a:p>
            <a:pPr algn="just">
              <a:defRPr/>
            </a:pPr>
            <a:r>
              <a:rPr lang="it-IT" sz="6000" dirty="0">
                <a:solidFill>
                  <a:srgbClr val="000000"/>
                </a:solidFill>
                <a:ea typeface="MS Gothic" pitchFamily="49" charset="-128"/>
              </a:rPr>
              <a:t>Nella originaria versione del Codice della crisi la crisi si identificava nello «stato di difficoltà economico-finanziaria che rende probabile l’insolvenza del debitore e si manifesta come inadeguatezza dei flussi di cassa prospettici a far fronte regolarmente alle obbligazioni pianificate»</a:t>
            </a:r>
          </a:p>
          <a:p>
            <a:pPr algn="just">
              <a:defRPr/>
            </a:pPr>
            <a:r>
              <a:rPr lang="it-IT" sz="6000" dirty="0">
                <a:solidFill>
                  <a:srgbClr val="000000"/>
                </a:solidFill>
                <a:ea typeface="MS Gothic" pitchFamily="49" charset="-128"/>
              </a:rPr>
              <a:t>Questa previsione era poi concretamente declinata attraverso i c.d. indici di crisi che consideravano la sostenibilità dei debiti per un periodo di 6 mesi e le prospettive di continuità aziendale per l’esercizio in corso inferiore a sei mesi, per i sei mesi successivi </a:t>
            </a:r>
          </a:p>
          <a:p>
            <a:pPr algn="just">
              <a:defRPr/>
            </a:pPr>
            <a:r>
              <a:rPr lang="it-IT" sz="6000" dirty="0">
                <a:solidFill>
                  <a:srgbClr val="000000"/>
                </a:solidFill>
                <a:ea typeface="MS Gothic" pitchFamily="49" charset="-128"/>
              </a:rPr>
              <a:t>Tale impostazione, fondata su un arco temporale prospettico eccessivamente ridotto, non era funzionale ad intercettare preventivamente una situazione di probabile insolvenza ma di fatto si limitava ad accertare lo stato di insolvenza</a:t>
            </a:r>
          </a:p>
          <a:p>
            <a:pPr algn="just">
              <a:defRPr/>
            </a:pPr>
            <a:r>
              <a:rPr lang="it-IT" sz="6000" dirty="0">
                <a:solidFill>
                  <a:srgbClr val="000000"/>
                </a:solidFill>
                <a:ea typeface="MS Gothic" pitchFamily="49" charset="-128"/>
              </a:rPr>
              <a:t>Per tali ragioni il decreto 83/2022 ha modificato la nozione di crisi, identificandola con lo stato del debitore che rende probabile l’insolvenza e che si manifesta con l’inadeguatezza dei flussi di casa prospettici a far fronte alle obbligazioni nei successivi 12 mesi, contestualmente eliminando tutti gli indici e gli indicatori di crisi, che costituivano il presupposto delle misure di allerta, anch’esse abrogate </a:t>
            </a:r>
          </a:p>
          <a:p>
            <a:pPr algn="just">
              <a:defRPr/>
            </a:pPr>
            <a:r>
              <a:rPr lang="it-IT" sz="6000" dirty="0">
                <a:solidFill>
                  <a:srgbClr val="000000"/>
                </a:solidFill>
                <a:ea typeface="MS Gothic" pitchFamily="49" charset="-128"/>
              </a:rPr>
              <a:t>La nuova nozione adotta sempre un approccio di natura interna previsionale con una prospettiva temporale futura però non di 6 mesi ma di 12 mesi, ampliando l’orizzonte di riferimento per valutare lo stato di crisi </a:t>
            </a:r>
          </a:p>
          <a:p>
            <a:endParaRPr lang="it-IT" dirty="0"/>
          </a:p>
        </p:txBody>
      </p:sp>
      <p:sp>
        <p:nvSpPr>
          <p:cNvPr id="4" name="Segnaposto numero diapositiva 3">
            <a:extLst>
              <a:ext uri="{FF2B5EF4-FFF2-40B4-BE49-F238E27FC236}">
                <a16:creationId xmlns:a16="http://schemas.microsoft.com/office/drawing/2014/main" id="{CB138A56-1F05-2F07-E363-FBC8FB53C41F}"/>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3</a:t>
            </a:fld>
            <a:endParaRPr lang="it-IT">
              <a:solidFill>
                <a:prstClr val="black">
                  <a:tint val="75000"/>
                </a:prstClr>
              </a:solidFill>
            </a:endParaRPr>
          </a:p>
        </p:txBody>
      </p:sp>
    </p:spTree>
    <p:extLst>
      <p:ext uri="{BB962C8B-B14F-4D97-AF65-F5344CB8AC3E}">
        <p14:creationId xmlns:p14="http://schemas.microsoft.com/office/powerpoint/2010/main" val="3448169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1C6087-3C91-2A58-6BDD-A4E856BAE275}"/>
              </a:ext>
            </a:extLst>
          </p:cNvPr>
          <p:cNvSpPr>
            <a:spLocks noGrp="1"/>
          </p:cNvSpPr>
          <p:nvPr>
            <p:ph type="title"/>
          </p:nvPr>
        </p:nvSpPr>
        <p:spPr>
          <a:xfrm>
            <a:off x="467544" y="961246"/>
            <a:ext cx="8047807" cy="306772"/>
          </a:xfrm>
        </p:spPr>
        <p:txBody>
          <a:bodyPr/>
          <a:lstStyle/>
          <a:p>
            <a:r>
              <a:rPr lang="it-IT" dirty="0"/>
              <a:t>La nozione di crisi e la probabilità di crisi</a:t>
            </a:r>
          </a:p>
        </p:txBody>
      </p:sp>
      <p:sp>
        <p:nvSpPr>
          <p:cNvPr id="3" name="Segnaposto contenuto 2">
            <a:extLst>
              <a:ext uri="{FF2B5EF4-FFF2-40B4-BE49-F238E27FC236}">
                <a16:creationId xmlns:a16="http://schemas.microsoft.com/office/drawing/2014/main" id="{D977131D-167E-CD0C-E5FA-E36B87C2AE3D}"/>
              </a:ext>
            </a:extLst>
          </p:cNvPr>
          <p:cNvSpPr>
            <a:spLocks noGrp="1"/>
          </p:cNvSpPr>
          <p:nvPr>
            <p:ph idx="1"/>
          </p:nvPr>
        </p:nvSpPr>
        <p:spPr>
          <a:xfrm>
            <a:off x="467544" y="1369218"/>
            <a:ext cx="8352927" cy="3671889"/>
          </a:xfrm>
        </p:spPr>
        <p:txBody>
          <a:bodyPr>
            <a:noAutofit/>
          </a:bodyPr>
          <a:lstStyle/>
          <a:p>
            <a:pPr algn="just">
              <a:defRPr/>
            </a:pPr>
            <a:r>
              <a:rPr lang="it-IT" sz="1400" dirty="0">
                <a:solidFill>
                  <a:schemeClr val="tx1"/>
                </a:solidFill>
              </a:rPr>
              <a:t>La nuova nozione di crisi:</a:t>
            </a:r>
          </a:p>
          <a:p>
            <a:pPr marL="452438" lvl="1" indent="-180975" algn="just">
              <a:buBlip>
                <a:blip r:embed="rId2"/>
              </a:buBlip>
              <a:defRPr/>
            </a:pPr>
            <a:r>
              <a:rPr lang="it-IT" sz="1400" dirty="0">
                <a:solidFill>
                  <a:schemeClr val="tx1"/>
                </a:solidFill>
              </a:rPr>
              <a:t>si fonda su piani di natura previsionale che espongono le dinamiche future di gestione, attraverso la comparazione tra flussi di cassa futuri e debiti, e sulla cui base si può valutare la sostenibilità futura dell’attività;</a:t>
            </a:r>
          </a:p>
          <a:p>
            <a:pPr marL="452438" lvl="1" indent="-180975" algn="just">
              <a:buBlip>
                <a:blip r:embed="rId2"/>
              </a:buBlip>
              <a:defRPr/>
            </a:pPr>
            <a:r>
              <a:rPr lang="it-IT" sz="1400" dirty="0">
                <a:solidFill>
                  <a:schemeClr val="tx1"/>
                </a:solidFill>
              </a:rPr>
              <a:t>rende irrilevanti meri scostamenti finanziari temporanei che l’impresa sia in grado di riassorbire entro l’esercizio annuale, assumendo una dimensione temporale di 12 mesi;</a:t>
            </a:r>
          </a:p>
          <a:p>
            <a:pPr marL="452438" lvl="1" indent="-180975" algn="just">
              <a:buBlip>
                <a:blip r:embed="rId2"/>
              </a:buBlip>
              <a:defRPr/>
            </a:pPr>
            <a:r>
              <a:rPr lang="it-IT" sz="1400" dirty="0">
                <a:solidFill>
                  <a:schemeClr val="tx1"/>
                </a:solidFill>
              </a:rPr>
              <a:t>non contiene più i riferimenti al fatto che i flussi di cassa devono essere adeguati a soddisfare </a:t>
            </a:r>
            <a:r>
              <a:rPr lang="it-IT" sz="1400" i="1" dirty="0">
                <a:solidFill>
                  <a:schemeClr val="tx1"/>
                </a:solidFill>
              </a:rPr>
              <a:t>regolarmente</a:t>
            </a:r>
            <a:r>
              <a:rPr lang="it-IT" sz="1400" dirty="0">
                <a:solidFill>
                  <a:schemeClr val="tx1"/>
                </a:solidFill>
              </a:rPr>
              <a:t> le obbligazioni </a:t>
            </a:r>
            <a:r>
              <a:rPr lang="it-IT" sz="1400" i="1" dirty="0">
                <a:solidFill>
                  <a:schemeClr val="tx1"/>
                </a:solidFill>
              </a:rPr>
              <a:t>pianificate</a:t>
            </a:r>
            <a:r>
              <a:rPr lang="it-IT" sz="1400" dirty="0">
                <a:solidFill>
                  <a:schemeClr val="tx1"/>
                </a:solidFill>
              </a:rPr>
              <a:t>, ma considera tutte le obbligazioni anche inizialmente non previste purché sia ragionevole attendersi la loro futura assunzione nei 12 mesi;</a:t>
            </a:r>
          </a:p>
          <a:p>
            <a:pPr marL="452438" lvl="1" indent="-180975" algn="just">
              <a:buBlip>
                <a:blip r:embed="rId2"/>
              </a:buBlip>
              <a:defRPr/>
            </a:pPr>
            <a:r>
              <a:rPr lang="it-IT" sz="1400" dirty="0">
                <a:solidFill>
                  <a:schemeClr val="tx1"/>
                </a:solidFill>
              </a:rPr>
              <a:t>considera una inadeguatezza dei flussi di cassa come uno stato di difficoltà reversibile che può essere risanato;</a:t>
            </a:r>
          </a:p>
          <a:p>
            <a:pPr algn="just">
              <a:defRPr/>
            </a:pPr>
            <a:r>
              <a:rPr lang="it-IT" sz="1400" dirty="0">
                <a:solidFill>
                  <a:schemeClr val="tx1"/>
                </a:solidFill>
              </a:rPr>
              <a:t>Accanto alla nozione di crisi si introduce la nuova categoria della «probabilità di crisi», quale presupposto del nuovo istituto della composizione negoziata. Essa consiste in uno</a:t>
            </a:r>
            <a:r>
              <a:rPr kumimoji="0" lang="it-IT" sz="1400" b="0" u="none" strike="noStrike" kern="1200" cap="none" spc="0" normalizeH="0" baseline="0" noProof="0" dirty="0">
                <a:ln>
                  <a:noFill/>
                </a:ln>
                <a:solidFill>
                  <a:srgbClr val="000000"/>
                </a:solidFill>
                <a:effectLst/>
                <a:uLnTx/>
                <a:uFillTx/>
                <a:ea typeface="MS Gothic" pitchFamily="49" charset="-128"/>
              </a:rPr>
              <a:t> squilibrio patrimoniale o economico- finanziario </a:t>
            </a:r>
            <a:r>
              <a:rPr lang="it-IT" sz="1400" dirty="0">
                <a:solidFill>
                  <a:srgbClr val="000000"/>
                </a:solidFill>
              </a:rPr>
              <a:t>non tale da </a:t>
            </a:r>
            <a:r>
              <a:rPr kumimoji="0" lang="it-IT" sz="1400" b="0" i="0" u="none" strike="noStrike" kern="1200" cap="none" spc="0" normalizeH="0" baseline="0" noProof="0" dirty="0">
                <a:ln>
                  <a:noFill/>
                </a:ln>
                <a:solidFill>
                  <a:srgbClr val="000000"/>
                </a:solidFill>
                <a:effectLst/>
                <a:uLnTx/>
                <a:uFillTx/>
                <a:ea typeface="MS Gothic" pitchFamily="49" charset="-128"/>
              </a:rPr>
              <a:t>determinare la mancata copertura delle obbligazioni dei successivi 12 mesi con i corrispondenti flussi di cassa, ma sufficiente per imporre agli amministratori doveri di monitoraggio e intervento più stringenti rispetto alle diverse fasi di difficoltà dell’impresa</a:t>
            </a:r>
          </a:p>
          <a:p>
            <a:endParaRPr lang="it-IT" sz="1400" dirty="0"/>
          </a:p>
        </p:txBody>
      </p:sp>
      <p:sp>
        <p:nvSpPr>
          <p:cNvPr id="4" name="Segnaposto numero diapositiva 3">
            <a:extLst>
              <a:ext uri="{FF2B5EF4-FFF2-40B4-BE49-F238E27FC236}">
                <a16:creationId xmlns:a16="http://schemas.microsoft.com/office/drawing/2014/main" id="{1F6838E0-6206-6C78-08D2-64BA3E8534DC}"/>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4</a:t>
            </a:fld>
            <a:endParaRPr lang="it-IT">
              <a:solidFill>
                <a:prstClr val="black">
                  <a:tint val="75000"/>
                </a:prstClr>
              </a:solidFill>
            </a:endParaRPr>
          </a:p>
        </p:txBody>
      </p:sp>
    </p:spTree>
    <p:extLst>
      <p:ext uri="{BB962C8B-B14F-4D97-AF65-F5344CB8AC3E}">
        <p14:creationId xmlns:p14="http://schemas.microsoft.com/office/powerpoint/2010/main" val="3645023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1BD9F1-F5EC-B8E5-2889-C82910A69198}"/>
              </a:ext>
            </a:extLst>
          </p:cNvPr>
          <p:cNvSpPr>
            <a:spLocks noGrp="1"/>
          </p:cNvSpPr>
          <p:nvPr>
            <p:ph type="title"/>
          </p:nvPr>
        </p:nvSpPr>
        <p:spPr>
          <a:xfrm>
            <a:off x="323527" y="825335"/>
            <a:ext cx="8191823" cy="306772"/>
          </a:xfrm>
        </p:spPr>
        <p:txBody>
          <a:bodyPr/>
          <a:lstStyle/>
          <a:p>
            <a:r>
              <a:rPr lang="it-IT" dirty="0"/>
              <a:t>Il dovere di istituire assetti organizzativi in funzione di crisi</a:t>
            </a:r>
          </a:p>
        </p:txBody>
      </p:sp>
      <p:sp>
        <p:nvSpPr>
          <p:cNvPr id="3" name="Segnaposto contenuto 2">
            <a:extLst>
              <a:ext uri="{FF2B5EF4-FFF2-40B4-BE49-F238E27FC236}">
                <a16:creationId xmlns:a16="http://schemas.microsoft.com/office/drawing/2014/main" id="{73541F46-7C9F-B320-2E6E-57DEE07232E5}"/>
              </a:ext>
            </a:extLst>
          </p:cNvPr>
          <p:cNvSpPr>
            <a:spLocks noGrp="1"/>
          </p:cNvSpPr>
          <p:nvPr>
            <p:ph idx="1"/>
          </p:nvPr>
        </p:nvSpPr>
        <p:spPr>
          <a:xfrm>
            <a:off x="251520" y="1208310"/>
            <a:ext cx="8640960" cy="3667696"/>
          </a:xfrm>
        </p:spPr>
        <p:txBody>
          <a:bodyPr>
            <a:normAutofit fontScale="25000" lnSpcReduction="20000"/>
          </a:bodyPr>
          <a:lstStyle/>
          <a:p>
            <a:pPr algn="just">
              <a:defRPr/>
            </a:pPr>
            <a:r>
              <a:rPr lang="it-IT" sz="5600" dirty="0">
                <a:solidFill>
                  <a:schemeClr val="tx1"/>
                </a:solidFill>
                <a:latin typeface="+mn-lt"/>
              </a:rPr>
              <a:t>La nuova formulazione dell’articolo 3 CCI incide sul contenuto del dovere degli amministratori di istituire un assetto organizzativo, amministrativo e contabile adeguato «</a:t>
            </a:r>
            <a:r>
              <a:rPr lang="it-IT" sz="5600" b="1" i="1" dirty="0">
                <a:solidFill>
                  <a:schemeClr val="tx1"/>
                </a:solidFill>
                <a:latin typeface="+mn-lt"/>
              </a:rPr>
              <a:t>anche in funzione della rilevazione tempestiva della crisi e della perdita di </a:t>
            </a:r>
            <a:r>
              <a:rPr lang="it-IT" sz="5600" b="1" i="1" dirty="0" err="1">
                <a:solidFill>
                  <a:schemeClr val="tx1"/>
                </a:solidFill>
                <a:latin typeface="+mn-lt"/>
              </a:rPr>
              <a:t>continuita</a:t>
            </a:r>
            <a:r>
              <a:rPr lang="it-IT" sz="5600" b="1" i="1" dirty="0">
                <a:solidFill>
                  <a:schemeClr val="tx1"/>
                </a:solidFill>
                <a:latin typeface="+mn-lt"/>
              </a:rPr>
              <a:t>̀ aziendale</a:t>
            </a:r>
            <a:r>
              <a:rPr lang="it-IT" sz="5600" dirty="0">
                <a:solidFill>
                  <a:schemeClr val="tx1"/>
                </a:solidFill>
                <a:latin typeface="+mn-lt"/>
              </a:rPr>
              <a:t>» previsto dall’articolo 2086, comma 2 del codice civile</a:t>
            </a:r>
          </a:p>
          <a:p>
            <a:pPr algn="just">
              <a:defRPr/>
            </a:pPr>
            <a:r>
              <a:rPr lang="it-IT" sz="5600" dirty="0">
                <a:solidFill>
                  <a:schemeClr val="tx1"/>
                </a:solidFill>
                <a:latin typeface="+mn-lt"/>
              </a:rPr>
              <a:t>In particolare viene specificato che, al fine di prevedere tempestivamente l’emersione della crisi d’impresa gli assetti devono consentire di: </a:t>
            </a:r>
          </a:p>
          <a:p>
            <a:pPr marL="271463" lvl="1" indent="-180975" algn="just">
              <a:buBlip>
                <a:blip r:embed="rId2"/>
              </a:buBlip>
              <a:defRPr/>
            </a:pPr>
            <a:r>
              <a:rPr lang="it-IT" sz="5600" dirty="0">
                <a:solidFill>
                  <a:schemeClr val="tx1"/>
                </a:solidFill>
                <a:latin typeface="+mn-lt"/>
              </a:rPr>
              <a:t>rilevare gli squilibri patrimoniali-economico- finanziari </a:t>
            </a:r>
          </a:p>
          <a:p>
            <a:pPr marL="271463" lvl="1" indent="-180975" algn="just">
              <a:buBlip>
                <a:blip r:embed="rId2"/>
              </a:buBlip>
              <a:defRPr/>
            </a:pPr>
            <a:r>
              <a:rPr lang="it-IT" sz="5600" dirty="0">
                <a:solidFill>
                  <a:schemeClr val="tx1"/>
                </a:solidFill>
                <a:latin typeface="+mn-lt"/>
              </a:rPr>
              <a:t>verificare la sostenibilità̀ dei debiti e le prospettive di continuità̀ aziendali per i 12 mesi successivi e rilevare i segnali di allarme di crisi </a:t>
            </a:r>
          </a:p>
          <a:p>
            <a:pPr marL="271463" lvl="1" indent="-180975" algn="just">
              <a:buBlip>
                <a:blip r:embed="rId2"/>
              </a:buBlip>
              <a:defRPr/>
            </a:pPr>
            <a:r>
              <a:rPr lang="it-IT" sz="5600" dirty="0">
                <a:solidFill>
                  <a:schemeClr val="tx1"/>
                </a:solidFill>
                <a:latin typeface="+mn-lt"/>
              </a:rPr>
              <a:t>ricavare le informazioni necessarie a utilizzare la lista di controllo e ad effettuare il test per </a:t>
            </a:r>
            <a:r>
              <a:rPr lang="it-IT" sz="5600" b="1" dirty="0">
                <a:solidFill>
                  <a:schemeClr val="tx1"/>
                </a:solidFill>
                <a:latin typeface="+mn-lt"/>
              </a:rPr>
              <a:t>l’accesso alla composizione negoziata </a:t>
            </a:r>
          </a:p>
          <a:p>
            <a:pPr algn="just">
              <a:defRPr/>
            </a:pPr>
            <a:r>
              <a:rPr lang="it-IT" sz="5600" dirty="0">
                <a:solidFill>
                  <a:schemeClr val="tx1"/>
                </a:solidFill>
                <a:latin typeface="+mn-lt"/>
              </a:rPr>
              <a:t>Lo stesso articolo individua alcuni segnali indicativi di una potenziale situazione di indebitamento: </a:t>
            </a:r>
          </a:p>
          <a:p>
            <a:pPr marL="271463" lvl="1" indent="-180975" algn="just">
              <a:buBlip>
                <a:blip r:embed="rId2"/>
              </a:buBlip>
              <a:defRPr/>
            </a:pPr>
            <a:r>
              <a:rPr lang="it-IT" sz="5600" dirty="0">
                <a:solidFill>
                  <a:schemeClr val="tx1"/>
                </a:solidFill>
                <a:latin typeface="+mn-lt"/>
              </a:rPr>
              <a:t>debiti per retribuzioni scaduti da almeno 30 giorni pari a oltre la metà dell’ammontare complessivo mensile delle retribuzioni; </a:t>
            </a:r>
          </a:p>
          <a:p>
            <a:pPr marL="271463" lvl="1" indent="-180975" algn="just">
              <a:buBlip>
                <a:blip r:embed="rId2"/>
              </a:buBlip>
              <a:defRPr/>
            </a:pPr>
            <a:r>
              <a:rPr lang="it-IT" sz="5600" dirty="0">
                <a:solidFill>
                  <a:schemeClr val="tx1"/>
                </a:solidFill>
                <a:latin typeface="+mn-lt"/>
              </a:rPr>
              <a:t>debiti verso fornitori scaduti da almeno 90 giorni di ammontare superiore a quello dei debiti non scaduti; </a:t>
            </a:r>
          </a:p>
          <a:p>
            <a:pPr marL="271463" lvl="1" indent="-180975" algn="just">
              <a:buBlip>
                <a:blip r:embed="rId2"/>
              </a:buBlip>
              <a:defRPr/>
            </a:pPr>
            <a:r>
              <a:rPr lang="it-IT" sz="5600" dirty="0">
                <a:solidFill>
                  <a:schemeClr val="tx1"/>
                </a:solidFill>
                <a:latin typeface="+mn-lt"/>
              </a:rPr>
              <a:t>esposizioni verso banche e intermediari scadute da </a:t>
            </a:r>
            <a:r>
              <a:rPr lang="it-IT" sz="5600" dirty="0" err="1">
                <a:solidFill>
                  <a:schemeClr val="tx1"/>
                </a:solidFill>
                <a:latin typeface="+mn-lt"/>
              </a:rPr>
              <a:t>piu</a:t>
            </a:r>
            <a:r>
              <a:rPr lang="it-IT" sz="5600" dirty="0">
                <a:solidFill>
                  <a:schemeClr val="tx1"/>
                </a:solidFill>
                <a:latin typeface="+mn-lt"/>
              </a:rPr>
              <a:t>̀ di 60 giorni che rappresentino almeno il 5% delle esposizioni; </a:t>
            </a:r>
          </a:p>
          <a:p>
            <a:pPr marL="271463" lvl="1" indent="-180975" algn="just">
              <a:buBlip>
                <a:blip r:embed="rId2"/>
              </a:buBlip>
              <a:defRPr/>
            </a:pPr>
            <a:r>
              <a:rPr lang="it-IT" sz="5600" dirty="0">
                <a:solidFill>
                  <a:schemeClr val="tx1"/>
                </a:solidFill>
                <a:latin typeface="+mn-lt"/>
              </a:rPr>
              <a:t>ritardi nei pagamenti che determinano l’attivazione degli obblighi di segnalazione dei creditori pubblici qualificati </a:t>
            </a:r>
          </a:p>
          <a:p>
            <a:endParaRPr lang="it-IT" dirty="0"/>
          </a:p>
        </p:txBody>
      </p:sp>
      <p:sp>
        <p:nvSpPr>
          <p:cNvPr id="4" name="Segnaposto numero diapositiva 3">
            <a:extLst>
              <a:ext uri="{FF2B5EF4-FFF2-40B4-BE49-F238E27FC236}">
                <a16:creationId xmlns:a16="http://schemas.microsoft.com/office/drawing/2014/main" id="{A4B6EF46-C02F-E3C4-5417-491CAFAA0C43}"/>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5</a:t>
            </a:fld>
            <a:endParaRPr lang="it-IT">
              <a:solidFill>
                <a:prstClr val="black">
                  <a:tint val="75000"/>
                </a:prstClr>
              </a:solidFill>
            </a:endParaRPr>
          </a:p>
        </p:txBody>
      </p:sp>
    </p:spTree>
    <p:extLst>
      <p:ext uri="{BB962C8B-B14F-4D97-AF65-F5344CB8AC3E}">
        <p14:creationId xmlns:p14="http://schemas.microsoft.com/office/powerpoint/2010/main" val="73283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7767C1-F1D4-8481-38E2-3F9E87B5CD8E}"/>
              </a:ext>
            </a:extLst>
          </p:cNvPr>
          <p:cNvSpPr>
            <a:spLocks noGrp="1"/>
          </p:cNvSpPr>
          <p:nvPr>
            <p:ph type="title"/>
          </p:nvPr>
        </p:nvSpPr>
        <p:spPr>
          <a:xfrm>
            <a:off x="628650" y="699542"/>
            <a:ext cx="7886700" cy="535135"/>
          </a:xfrm>
        </p:spPr>
        <p:txBody>
          <a:bodyPr/>
          <a:lstStyle/>
          <a:p>
            <a:r>
              <a:rPr lang="it-IT" dirty="0"/>
              <a:t>Il dovere di istituire assetti organizzativi in funzione di crisi</a:t>
            </a:r>
          </a:p>
        </p:txBody>
      </p:sp>
      <p:sp>
        <p:nvSpPr>
          <p:cNvPr id="3" name="Segnaposto contenuto 2">
            <a:extLst>
              <a:ext uri="{FF2B5EF4-FFF2-40B4-BE49-F238E27FC236}">
                <a16:creationId xmlns:a16="http://schemas.microsoft.com/office/drawing/2014/main" id="{634461CC-F1B4-0C7D-E593-21437DC28325}"/>
              </a:ext>
            </a:extLst>
          </p:cNvPr>
          <p:cNvSpPr>
            <a:spLocks noGrp="1"/>
          </p:cNvSpPr>
          <p:nvPr>
            <p:ph idx="1"/>
          </p:nvPr>
        </p:nvSpPr>
        <p:spPr>
          <a:xfrm>
            <a:off x="628651" y="1369219"/>
            <a:ext cx="7886700" cy="3398045"/>
          </a:xfrm>
        </p:spPr>
        <p:txBody>
          <a:bodyPr>
            <a:normAutofit fontScale="40000" lnSpcReduction="20000"/>
          </a:bodyPr>
          <a:lstStyle/>
          <a:p>
            <a:pPr algn="just">
              <a:defRPr/>
            </a:pPr>
            <a:r>
              <a:rPr lang="it-IT" sz="4000" dirty="0">
                <a:solidFill>
                  <a:schemeClr val="tx1"/>
                </a:solidFill>
                <a:latin typeface="+mn-lt"/>
              </a:rPr>
              <a:t>Gli assetti organizzativi così delineati costituiscono le fondamenta del nuovo sistema di allerta endosocietaria, la cui articolazione è basata sulla circolazione efficiente dei flussi informativi tra gli organi societari e sull’attivazione della nuova procedura della composizione negoziata della crisi </a:t>
            </a:r>
          </a:p>
          <a:p>
            <a:pPr algn="just">
              <a:defRPr/>
            </a:pPr>
            <a:r>
              <a:rPr lang="it-IT" sz="4000" dirty="0">
                <a:solidFill>
                  <a:schemeClr val="tx1"/>
                </a:solidFill>
                <a:latin typeface="+mn-lt"/>
              </a:rPr>
              <a:t>Gli obiettivi informativi sono volti a verificare non solo le situazioni di crisi ma anche quelle di probabilità di crisi (gli squilibri patrimoniali, economici o finanziari) così come più in generale i dati consuntivi e previsionali del test per la composizione negoziata</a:t>
            </a:r>
          </a:p>
          <a:p>
            <a:pPr algn="just">
              <a:defRPr/>
            </a:pPr>
            <a:r>
              <a:rPr lang="it-IT" sz="4000" dirty="0">
                <a:solidFill>
                  <a:schemeClr val="tx1"/>
                </a:solidFill>
                <a:latin typeface="+mn-lt"/>
              </a:rPr>
              <a:t>La formulazione degli obiettivi che gli assetti devono realizzare conferma la </a:t>
            </a:r>
            <a:r>
              <a:rPr lang="it-IT" sz="4000" b="1" dirty="0">
                <a:solidFill>
                  <a:schemeClr val="tx1"/>
                </a:solidFill>
                <a:latin typeface="+mn-lt"/>
              </a:rPr>
              <a:t>natura di obbligo specifico che presenta un contenuto aperto</a:t>
            </a:r>
            <a:r>
              <a:rPr lang="it-IT" sz="4000" dirty="0">
                <a:solidFill>
                  <a:schemeClr val="tx1"/>
                </a:solidFill>
                <a:latin typeface="+mn-lt"/>
              </a:rPr>
              <a:t>. Questo significa che gli amministratori si muovono all’interno di uno spazio di discrezionalità tecnica che poggia sui risultati della scienza aziendalistica</a:t>
            </a:r>
          </a:p>
          <a:p>
            <a:pPr algn="just">
              <a:defRPr/>
            </a:pPr>
            <a:r>
              <a:rPr lang="it-IT" sz="4000" dirty="0">
                <a:solidFill>
                  <a:schemeClr val="tx1"/>
                </a:solidFill>
                <a:latin typeface="+mn-lt"/>
              </a:rPr>
              <a:t>Gli obiettivi informativi, che si devono realizzare attraverso l’assetto organizzativo costituiscono la base minima da rispettare in sede di configurazione dell’assetto pur rispettando un criterio di proporzionalità in relazione alle caratteristiche dell’impresa. I mezzi e gli strumenti di cui si viene a comporre l’assetto devono sostanziare un sistema di controllo di gestione che consenta un’adeguata visibilità prospettica dei flussi di cassa e dei debiti </a:t>
            </a:r>
          </a:p>
          <a:p>
            <a:endParaRPr lang="it-IT" dirty="0"/>
          </a:p>
        </p:txBody>
      </p:sp>
      <p:sp>
        <p:nvSpPr>
          <p:cNvPr id="4" name="Segnaposto numero diapositiva 3">
            <a:extLst>
              <a:ext uri="{FF2B5EF4-FFF2-40B4-BE49-F238E27FC236}">
                <a16:creationId xmlns:a16="http://schemas.microsoft.com/office/drawing/2014/main" id="{680A83D4-3489-98B1-0F40-386599429A46}"/>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6</a:t>
            </a:fld>
            <a:endParaRPr lang="it-IT">
              <a:solidFill>
                <a:prstClr val="black">
                  <a:tint val="75000"/>
                </a:prstClr>
              </a:solidFill>
            </a:endParaRPr>
          </a:p>
        </p:txBody>
      </p:sp>
    </p:spTree>
    <p:extLst>
      <p:ext uri="{BB962C8B-B14F-4D97-AF65-F5344CB8AC3E}">
        <p14:creationId xmlns:p14="http://schemas.microsoft.com/office/powerpoint/2010/main" val="600782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1BD9F1-F5EC-B8E5-2889-C82910A69198}"/>
              </a:ext>
            </a:extLst>
          </p:cNvPr>
          <p:cNvSpPr>
            <a:spLocks noGrp="1"/>
          </p:cNvSpPr>
          <p:nvPr>
            <p:ph type="title"/>
          </p:nvPr>
        </p:nvSpPr>
        <p:spPr>
          <a:xfrm>
            <a:off x="323527" y="825335"/>
            <a:ext cx="8191823" cy="306772"/>
          </a:xfrm>
        </p:spPr>
        <p:txBody>
          <a:bodyPr/>
          <a:lstStyle/>
          <a:p>
            <a:r>
              <a:rPr lang="it-IT" dirty="0"/>
              <a:t>Quando l’assetto organizzativo in funzione di crisi è adeguato?</a:t>
            </a:r>
          </a:p>
        </p:txBody>
      </p:sp>
      <p:sp>
        <p:nvSpPr>
          <p:cNvPr id="3" name="Segnaposto contenuto 2">
            <a:extLst>
              <a:ext uri="{FF2B5EF4-FFF2-40B4-BE49-F238E27FC236}">
                <a16:creationId xmlns:a16="http://schemas.microsoft.com/office/drawing/2014/main" id="{73541F46-7C9F-B320-2E6E-57DEE07232E5}"/>
              </a:ext>
            </a:extLst>
          </p:cNvPr>
          <p:cNvSpPr>
            <a:spLocks noGrp="1"/>
          </p:cNvSpPr>
          <p:nvPr>
            <p:ph idx="1"/>
          </p:nvPr>
        </p:nvSpPr>
        <p:spPr>
          <a:xfrm>
            <a:off x="251520" y="1208310"/>
            <a:ext cx="8640960" cy="3667696"/>
          </a:xfrm>
        </p:spPr>
        <p:txBody>
          <a:bodyPr>
            <a:normAutofit fontScale="25000" lnSpcReduction="20000"/>
          </a:bodyPr>
          <a:lstStyle/>
          <a:p>
            <a:pPr algn="just" eaLnBrk="1" hangingPunct="1">
              <a:lnSpc>
                <a:spcPct val="100000"/>
              </a:lnSpc>
              <a:spcBef>
                <a:spcPct val="0"/>
              </a:spcBef>
              <a:buClrTx/>
              <a:buSzTx/>
              <a:buFont typeface="Helvetica" panose="020B0604020202020204" pitchFamily="34" charset="0"/>
              <a:buNone/>
            </a:pPr>
            <a:r>
              <a:rPr lang="it-IT" altLang="it-IT" sz="6000" dirty="0">
                <a:solidFill>
                  <a:schemeClr val="tx1"/>
                </a:solidFill>
                <a:cs typeface="Tahoma" panose="020B0604030504040204" pitchFamily="34" charset="0"/>
              </a:rPr>
              <a:t>L’assetto organizzativo in funzione di prevenzione della stato di crisi deve essere: i) idoneo a consentire agli amministratori di monitorare periodicamente l’andamento dell’attività sociale per verificarne la coerenza con un livello di rischio che assicuri le prospettive di continuazione dell’attività; ii) adeguato alla dimensione, complessità e natura dell’attività esercitata </a:t>
            </a:r>
          </a:p>
          <a:p>
            <a:pPr algn="just" eaLnBrk="1" hangingPunct="1">
              <a:lnSpc>
                <a:spcPct val="100000"/>
              </a:lnSpc>
              <a:spcBef>
                <a:spcPct val="0"/>
              </a:spcBef>
              <a:buClrTx/>
              <a:buSzTx/>
              <a:buFont typeface="Helvetica" panose="020B0604020202020204" pitchFamily="34" charset="0"/>
              <a:buNone/>
            </a:pPr>
            <a:endParaRPr lang="it-IT" altLang="it-IT" sz="6000" dirty="0">
              <a:solidFill>
                <a:schemeClr val="tx1"/>
              </a:solidFill>
              <a:cs typeface="Tahoma" panose="020B0604030504040204" pitchFamily="34" charset="0"/>
            </a:endParaRPr>
          </a:p>
          <a:p>
            <a:pPr algn="just" eaLnBrk="1" hangingPunct="1">
              <a:lnSpc>
                <a:spcPct val="100000"/>
              </a:lnSpc>
              <a:spcBef>
                <a:spcPct val="0"/>
              </a:spcBef>
              <a:buClrTx/>
              <a:buSzTx/>
              <a:buFont typeface="Helvetica" panose="020B0604020202020204" pitchFamily="34" charset="0"/>
              <a:buNone/>
            </a:pPr>
            <a:r>
              <a:rPr lang="it-IT" altLang="it-IT" sz="6000" dirty="0">
                <a:solidFill>
                  <a:schemeClr val="tx1"/>
                </a:solidFill>
                <a:cs typeface="Tahoma" panose="020B0604030504040204" pitchFamily="34" charset="0"/>
              </a:rPr>
              <a:t>Ai fini dell’adeguatezza dell’assetto assume rilievo centrale il sistema di controllo interno e gestione dei rischi. Per la dottrina, la capacità di intercettazione di questo tipo di rischio implica una codificazione dei segnali sia sotto il profilo tipologico (industriali, finanziari, ecc.) sia sotto il profilo qualitativo (tensione finanziaria, crisi reversibile, ecc.)</a:t>
            </a:r>
          </a:p>
          <a:p>
            <a:pPr algn="just" eaLnBrk="1" hangingPunct="1">
              <a:lnSpc>
                <a:spcPct val="100000"/>
              </a:lnSpc>
              <a:spcBef>
                <a:spcPct val="0"/>
              </a:spcBef>
              <a:buClrTx/>
              <a:buSzTx/>
              <a:buFont typeface="Helvetica" panose="020B0604020202020204" pitchFamily="34" charset="0"/>
              <a:buNone/>
            </a:pPr>
            <a:endParaRPr lang="it-IT" altLang="it-IT" sz="6000" dirty="0">
              <a:solidFill>
                <a:schemeClr val="tx1"/>
              </a:solidFill>
              <a:cs typeface="Tahoma" panose="020B0604030504040204" pitchFamily="34" charset="0"/>
            </a:endParaRPr>
          </a:p>
          <a:p>
            <a:pPr algn="just" eaLnBrk="1" hangingPunct="1">
              <a:lnSpc>
                <a:spcPct val="100000"/>
              </a:lnSpc>
              <a:spcBef>
                <a:spcPct val="0"/>
              </a:spcBef>
              <a:buClrTx/>
              <a:buSzTx/>
              <a:buFont typeface="Helvetica" panose="020B0604020202020204" pitchFamily="34" charset="0"/>
              <a:buNone/>
            </a:pPr>
            <a:r>
              <a:rPr lang="it-IT" altLang="it-IT" sz="6000" dirty="0">
                <a:solidFill>
                  <a:schemeClr val="tx1"/>
                </a:solidFill>
                <a:cs typeface="Tahoma" panose="020B0604030504040204" pitchFamily="34" charset="0"/>
              </a:rPr>
              <a:t>I segnali da prendere in considerazione sono quelli che si ricavano dall’articolo 3 del Codice e dai presupposti per l’accesso al nuovo istituto della composizione negoziata, nonché dagli eventi indicativi di una situazione di carenza di continuità individuati dal principio di revisione 570</a:t>
            </a:r>
          </a:p>
          <a:p>
            <a:pPr algn="just" eaLnBrk="1" hangingPunct="1">
              <a:lnSpc>
                <a:spcPct val="100000"/>
              </a:lnSpc>
              <a:spcBef>
                <a:spcPct val="0"/>
              </a:spcBef>
              <a:buClrTx/>
              <a:buSzTx/>
              <a:buFont typeface="Helvetica" panose="020B0604020202020204" pitchFamily="34" charset="0"/>
              <a:buNone/>
            </a:pPr>
            <a:r>
              <a:rPr lang="it-IT" altLang="it-IT" sz="6000" dirty="0">
                <a:solidFill>
                  <a:schemeClr val="tx1"/>
                </a:solidFill>
                <a:cs typeface="Tahoma" panose="020B0604030504040204" pitchFamily="34" charset="0"/>
              </a:rPr>
              <a:t> </a:t>
            </a:r>
          </a:p>
          <a:p>
            <a:pPr marL="0" lvl="1" indent="0" algn="just">
              <a:buNone/>
              <a:defRPr/>
            </a:pPr>
            <a:r>
              <a:rPr lang="it-IT" sz="6000" dirty="0">
                <a:cs typeface="Tahoma" panose="020B0604030504040204" pitchFamily="34" charset="0"/>
              </a:rPr>
              <a:t>Gli assetti, per potersi ritenere adeguati in sostanza  devono essere strutturati in modo da assicurare in ogni tempo la completezza, tempestività e affidabilità delle informazioni necessarie per monitorare costantemente i flussi finanziari presenti e futuri, per intercettare eventuali segnali di indebitamento e per pianificare operazioni e interventi necessarie a ripristinare le condizioni di equilibrio, economico, patrimoniale e finanziario dell’impresa</a:t>
            </a:r>
          </a:p>
          <a:p>
            <a:endParaRPr lang="it-IT" dirty="0"/>
          </a:p>
        </p:txBody>
      </p:sp>
      <p:sp>
        <p:nvSpPr>
          <p:cNvPr id="4" name="Segnaposto numero diapositiva 3">
            <a:extLst>
              <a:ext uri="{FF2B5EF4-FFF2-40B4-BE49-F238E27FC236}">
                <a16:creationId xmlns:a16="http://schemas.microsoft.com/office/drawing/2014/main" id="{A4B6EF46-C02F-E3C4-5417-491CAFAA0C43}"/>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7</a:t>
            </a:fld>
            <a:endParaRPr lang="it-IT">
              <a:solidFill>
                <a:prstClr val="black">
                  <a:tint val="75000"/>
                </a:prstClr>
              </a:solidFill>
            </a:endParaRPr>
          </a:p>
        </p:txBody>
      </p:sp>
    </p:spTree>
    <p:extLst>
      <p:ext uri="{BB962C8B-B14F-4D97-AF65-F5344CB8AC3E}">
        <p14:creationId xmlns:p14="http://schemas.microsoft.com/office/powerpoint/2010/main" val="2521344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1BD9F1-F5EC-B8E5-2889-C82910A69198}"/>
              </a:ext>
            </a:extLst>
          </p:cNvPr>
          <p:cNvSpPr>
            <a:spLocks noGrp="1"/>
          </p:cNvSpPr>
          <p:nvPr>
            <p:ph type="title"/>
          </p:nvPr>
        </p:nvSpPr>
        <p:spPr>
          <a:xfrm>
            <a:off x="611561" y="825335"/>
            <a:ext cx="7488832" cy="306772"/>
          </a:xfrm>
        </p:spPr>
        <p:txBody>
          <a:bodyPr/>
          <a:lstStyle/>
          <a:p>
            <a:r>
              <a:rPr lang="it-IT" dirty="0"/>
              <a:t>Quando l’assetto organizzativo in funzione di crisi è adeguato?</a:t>
            </a:r>
          </a:p>
        </p:txBody>
      </p:sp>
      <p:sp>
        <p:nvSpPr>
          <p:cNvPr id="3" name="Segnaposto contenuto 2">
            <a:extLst>
              <a:ext uri="{FF2B5EF4-FFF2-40B4-BE49-F238E27FC236}">
                <a16:creationId xmlns:a16="http://schemas.microsoft.com/office/drawing/2014/main" id="{73541F46-7C9F-B320-2E6E-57DEE07232E5}"/>
              </a:ext>
            </a:extLst>
          </p:cNvPr>
          <p:cNvSpPr>
            <a:spLocks noGrp="1"/>
          </p:cNvSpPr>
          <p:nvPr>
            <p:ph idx="1"/>
          </p:nvPr>
        </p:nvSpPr>
        <p:spPr>
          <a:xfrm>
            <a:off x="755576" y="1447503"/>
            <a:ext cx="7039695" cy="3295594"/>
          </a:xfrm>
        </p:spPr>
        <p:txBody>
          <a:bodyPr>
            <a:normAutofit fontScale="25000" lnSpcReduction="20000"/>
          </a:bodyPr>
          <a:lstStyle/>
          <a:p>
            <a:pPr algn="just" eaLnBrk="1" hangingPunct="1">
              <a:lnSpc>
                <a:spcPct val="100000"/>
              </a:lnSpc>
              <a:spcBef>
                <a:spcPct val="0"/>
              </a:spcBef>
              <a:buClrTx/>
              <a:buSzTx/>
              <a:buFont typeface="Helvetica" panose="020B0604020202020204" pitchFamily="34" charset="0"/>
              <a:buNone/>
              <a:defRPr/>
            </a:pPr>
            <a:r>
              <a:rPr lang="it-IT" altLang="it-IT" sz="6000" dirty="0">
                <a:solidFill>
                  <a:schemeClr val="tx1"/>
                </a:solidFill>
                <a:cs typeface="Tahoma" panose="020B0604030504040204" pitchFamily="34" charset="0"/>
              </a:rPr>
              <a:t>Gli elementi base di un sistema di controllo funzionale alla rilevazione tempestiva della crisi d’impresa dovrebbero, inoltre, fondarsi sugli strumenti del bilancio di previsione e di un sistema di raccolta dati che consenta di verificarne con tempestività gli scostamenti</a:t>
            </a:r>
          </a:p>
          <a:p>
            <a:pPr algn="just" eaLnBrk="1" hangingPunct="1">
              <a:lnSpc>
                <a:spcPct val="100000"/>
              </a:lnSpc>
              <a:spcBef>
                <a:spcPct val="0"/>
              </a:spcBef>
              <a:buClrTx/>
              <a:buSzTx/>
              <a:buFont typeface="Helvetica" panose="020B0604020202020204" pitchFamily="34" charset="0"/>
              <a:buNone/>
              <a:defRPr/>
            </a:pPr>
            <a:endParaRPr lang="it-IT" altLang="it-IT" sz="6000" dirty="0">
              <a:solidFill>
                <a:schemeClr val="tx1"/>
              </a:solidFill>
              <a:cs typeface="Tahoma" panose="020B0604030504040204" pitchFamily="34" charset="0"/>
            </a:endParaRPr>
          </a:p>
          <a:p>
            <a:pPr algn="just" eaLnBrk="1" hangingPunct="1">
              <a:lnSpc>
                <a:spcPct val="100000"/>
              </a:lnSpc>
              <a:spcBef>
                <a:spcPct val="0"/>
              </a:spcBef>
              <a:buClrTx/>
              <a:buSzTx/>
              <a:buFont typeface="Helvetica" panose="020B0604020202020204" pitchFamily="34" charset="0"/>
              <a:buNone/>
              <a:defRPr/>
            </a:pPr>
            <a:r>
              <a:rPr lang="it-IT" altLang="it-IT" sz="6000" dirty="0">
                <a:solidFill>
                  <a:schemeClr val="tx1"/>
                </a:solidFill>
                <a:cs typeface="Tahoma" panose="020B0604030504040204" pitchFamily="34" charset="0"/>
              </a:rPr>
              <a:t>In concreto, la configurazione di un adeguato assetto organizzativo può comportare, a seconda delle dimensioni e dell’attività svolta dall’impresa: </a:t>
            </a:r>
          </a:p>
          <a:p>
            <a:pPr algn="just" eaLnBrk="1" hangingPunct="1">
              <a:lnSpc>
                <a:spcPct val="100000"/>
              </a:lnSpc>
              <a:spcBef>
                <a:spcPct val="0"/>
              </a:spcBef>
              <a:buClrTx/>
              <a:buSzTx/>
              <a:buFont typeface="Helvetica" panose="020B0604020202020204" pitchFamily="34" charset="0"/>
              <a:buNone/>
              <a:defRPr/>
            </a:pPr>
            <a:endParaRPr lang="it-IT" altLang="it-IT" sz="6000" dirty="0">
              <a:solidFill>
                <a:schemeClr val="tx1"/>
              </a:solidFill>
              <a:cs typeface="Tahoma" panose="020B0604030504040204" pitchFamily="34" charset="0"/>
            </a:endParaRPr>
          </a:p>
          <a:p>
            <a:pPr marL="285750" indent="-285750" algn="just" eaLnBrk="1" hangingPunct="1">
              <a:lnSpc>
                <a:spcPct val="100000"/>
              </a:lnSpc>
              <a:spcBef>
                <a:spcPct val="0"/>
              </a:spcBef>
              <a:buClrTx/>
              <a:buSzTx/>
              <a:buFont typeface="Wingdings" panose="05000000000000000000" pitchFamily="2" charset="2"/>
              <a:buChar char="Ø"/>
              <a:defRPr/>
            </a:pPr>
            <a:r>
              <a:rPr lang="it-IT" altLang="it-IT" sz="6000" dirty="0">
                <a:solidFill>
                  <a:schemeClr val="tx1"/>
                </a:solidFill>
                <a:cs typeface="Tahoma" panose="020B0604030504040204" pitchFamily="34" charset="0"/>
              </a:rPr>
              <a:t>l’organizzazione di un processo di raccolta, validazione e trasmissione ai vertici aziendali delle informazioni necessarie per la misurazione e il monitoraggio degli indicatori di crisi; </a:t>
            </a:r>
          </a:p>
          <a:p>
            <a:pPr marL="285750" indent="-285750" algn="just" eaLnBrk="1" hangingPunct="1">
              <a:lnSpc>
                <a:spcPct val="100000"/>
              </a:lnSpc>
              <a:spcBef>
                <a:spcPct val="0"/>
              </a:spcBef>
              <a:buClrTx/>
              <a:buSzTx/>
              <a:buFont typeface="Wingdings" panose="05000000000000000000" pitchFamily="2" charset="2"/>
              <a:buChar char="Ø"/>
              <a:defRPr/>
            </a:pPr>
            <a:endParaRPr lang="it-IT" altLang="it-IT" sz="6000" dirty="0">
              <a:solidFill>
                <a:schemeClr val="tx1"/>
              </a:solidFill>
              <a:cs typeface="Tahoma" panose="020B0604030504040204" pitchFamily="34" charset="0"/>
            </a:endParaRPr>
          </a:p>
          <a:p>
            <a:pPr marL="285750" indent="-285750" algn="just" eaLnBrk="1" hangingPunct="1">
              <a:lnSpc>
                <a:spcPct val="100000"/>
              </a:lnSpc>
              <a:spcBef>
                <a:spcPct val="0"/>
              </a:spcBef>
              <a:buClrTx/>
              <a:buSzTx/>
              <a:buFont typeface="Wingdings" panose="05000000000000000000" pitchFamily="2" charset="2"/>
              <a:buChar char="Ø"/>
              <a:defRPr/>
            </a:pPr>
            <a:r>
              <a:rPr lang="it-IT" altLang="it-IT" sz="6000" dirty="0">
                <a:solidFill>
                  <a:schemeClr val="tx1"/>
                </a:solidFill>
                <a:cs typeface="Tahoma" panose="020B0604030504040204" pitchFamily="34" charset="0"/>
              </a:rPr>
              <a:t>la configurazione di un sistema di gestione del rischio di perdita della continuità aziendale, con l’indicazione del livello di rischio massimo accettabile, delle metodologie di valutazione degli indicatori per are di rischio nonché dei meccanismi di reazione</a:t>
            </a:r>
          </a:p>
          <a:p>
            <a:endParaRPr lang="it-IT" dirty="0"/>
          </a:p>
        </p:txBody>
      </p:sp>
      <p:sp>
        <p:nvSpPr>
          <p:cNvPr id="4" name="Segnaposto numero diapositiva 3">
            <a:extLst>
              <a:ext uri="{FF2B5EF4-FFF2-40B4-BE49-F238E27FC236}">
                <a16:creationId xmlns:a16="http://schemas.microsoft.com/office/drawing/2014/main" id="{A4B6EF46-C02F-E3C4-5417-491CAFAA0C43}"/>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8</a:t>
            </a:fld>
            <a:endParaRPr lang="it-IT">
              <a:solidFill>
                <a:prstClr val="black">
                  <a:tint val="75000"/>
                </a:prstClr>
              </a:solidFill>
            </a:endParaRPr>
          </a:p>
        </p:txBody>
      </p:sp>
    </p:spTree>
    <p:extLst>
      <p:ext uri="{BB962C8B-B14F-4D97-AF65-F5344CB8AC3E}">
        <p14:creationId xmlns:p14="http://schemas.microsoft.com/office/powerpoint/2010/main" val="46790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7767C1-F1D4-8481-38E2-3F9E87B5CD8E}"/>
              </a:ext>
            </a:extLst>
          </p:cNvPr>
          <p:cNvSpPr>
            <a:spLocks noGrp="1"/>
          </p:cNvSpPr>
          <p:nvPr>
            <p:ph type="title"/>
          </p:nvPr>
        </p:nvSpPr>
        <p:spPr>
          <a:xfrm>
            <a:off x="628650" y="699542"/>
            <a:ext cx="7886700" cy="535135"/>
          </a:xfrm>
        </p:spPr>
        <p:txBody>
          <a:bodyPr/>
          <a:lstStyle/>
          <a:p>
            <a:r>
              <a:rPr lang="it-IT" dirty="0"/>
              <a:t>Il dovere di attivarsi in situazioni di crisi e pre-crisi</a:t>
            </a:r>
          </a:p>
        </p:txBody>
      </p:sp>
      <p:sp>
        <p:nvSpPr>
          <p:cNvPr id="3" name="Segnaposto contenuto 2">
            <a:extLst>
              <a:ext uri="{FF2B5EF4-FFF2-40B4-BE49-F238E27FC236}">
                <a16:creationId xmlns:a16="http://schemas.microsoft.com/office/drawing/2014/main" id="{634461CC-F1B4-0C7D-E593-21437DC28325}"/>
              </a:ext>
            </a:extLst>
          </p:cNvPr>
          <p:cNvSpPr>
            <a:spLocks noGrp="1"/>
          </p:cNvSpPr>
          <p:nvPr>
            <p:ph idx="1"/>
          </p:nvPr>
        </p:nvSpPr>
        <p:spPr>
          <a:xfrm>
            <a:off x="613697" y="1141040"/>
            <a:ext cx="7886700" cy="3900068"/>
          </a:xfrm>
        </p:spPr>
        <p:txBody>
          <a:bodyPr>
            <a:normAutofit fontScale="77500" lnSpcReduction="20000"/>
          </a:bodyPr>
          <a:lstStyle/>
          <a:p>
            <a:pPr algn="just">
              <a:defRPr/>
            </a:pPr>
            <a:r>
              <a:rPr lang="it-IT" dirty="0">
                <a:solidFill>
                  <a:schemeClr val="tx1"/>
                </a:solidFill>
                <a:latin typeface="+mn-lt"/>
              </a:rPr>
              <a:t>Gli obblighi di attivazioni previsti dall’art. 2086 c.c. in situazioni di crisi o di perdita della continuità si arricchiscono alla luce della possibilità di accedere alla composizione negoziata se ricorrono «condizioni di squilibrio patrimoniale o economico finanziario che ne rendono probabile la crisi o l’insolvenza» quando ancora «risulti ragionevolmente perseguibile il risanamento» </a:t>
            </a:r>
          </a:p>
          <a:p>
            <a:pPr algn="just">
              <a:defRPr/>
            </a:pPr>
            <a:r>
              <a:rPr lang="it-IT" b="1" dirty="0">
                <a:solidFill>
                  <a:schemeClr val="tx1"/>
                </a:solidFill>
                <a:latin typeface="+mn-lt"/>
              </a:rPr>
              <a:t>L’organo amministrativo è tenuto a considerare ed attivarsi in uno spettro di situazioni di difficoltà dell’impresa più ampio rispetto alla formulazione </a:t>
            </a:r>
            <a:r>
              <a:rPr lang="it-IT" b="1" dirty="0"/>
              <a:t>originaria del Codice </a:t>
            </a:r>
            <a:r>
              <a:rPr lang="it-IT" b="1" dirty="0">
                <a:solidFill>
                  <a:schemeClr val="tx1"/>
                </a:solidFill>
                <a:latin typeface="+mn-lt"/>
              </a:rPr>
              <a:t>che va dallo squilibrio patrimoniale o economico finanziario con probabilità di crisi, alla situazione di crisi, alla situazione di insolvenza</a:t>
            </a:r>
          </a:p>
          <a:p>
            <a:pPr marL="342900" indent="-342900" algn="just">
              <a:buBlip>
                <a:blip r:embed="rId2"/>
              </a:buBlip>
              <a:defRPr/>
            </a:pPr>
            <a:r>
              <a:rPr lang="it-IT" dirty="0">
                <a:solidFill>
                  <a:schemeClr val="tx1"/>
                </a:solidFill>
                <a:latin typeface="+mn-lt"/>
              </a:rPr>
              <a:t>Nell’individuazione degli strumenti di attivazione si devono distinguere</a:t>
            </a:r>
            <a:r>
              <a:rPr lang="it-IT" b="1" dirty="0">
                <a:solidFill>
                  <a:schemeClr val="tx1"/>
                </a:solidFill>
                <a:latin typeface="+mn-lt"/>
              </a:rPr>
              <a:t>:</a:t>
            </a:r>
          </a:p>
          <a:p>
            <a:pPr marL="800100" lvl="1" indent="-342900" algn="just">
              <a:buBlip>
                <a:blip r:embed="rId2"/>
              </a:buBlip>
              <a:defRPr/>
            </a:pPr>
            <a:r>
              <a:rPr lang="it-IT" dirty="0">
                <a:solidFill>
                  <a:schemeClr val="tx1"/>
                </a:solidFill>
                <a:latin typeface="+mn-lt"/>
              </a:rPr>
              <a:t>Le </a:t>
            </a:r>
            <a:r>
              <a:rPr lang="it-IT" b="1" dirty="0">
                <a:solidFill>
                  <a:schemeClr val="tx1"/>
                </a:solidFill>
                <a:latin typeface="+mn-lt"/>
              </a:rPr>
              <a:t>situazione di pre-crisi: </a:t>
            </a:r>
            <a:r>
              <a:rPr lang="it-IT" dirty="0">
                <a:solidFill>
                  <a:schemeClr val="tx1"/>
                </a:solidFill>
                <a:latin typeface="+mn-lt"/>
              </a:rPr>
              <a:t>istituiti di natura privatistica previsti dal codice o dall’autonomia privata secondo i criteri di comune discrezionalità impre</a:t>
            </a:r>
            <a:r>
              <a:rPr lang="it-IT" dirty="0"/>
              <a:t>n</a:t>
            </a:r>
            <a:r>
              <a:rPr lang="it-IT" dirty="0">
                <a:solidFill>
                  <a:schemeClr val="tx1"/>
                </a:solidFill>
                <a:latin typeface="+mn-lt"/>
              </a:rPr>
              <a:t>ditoriale </a:t>
            </a:r>
            <a:r>
              <a:rPr lang="it-IT" dirty="0"/>
              <a:t>(</a:t>
            </a:r>
            <a:r>
              <a:rPr lang="it-IT" altLang="it-IT" dirty="0"/>
              <a:t>interventi di finanziamento, aumenti di capitale, dismissioni, operazioni straordinarie, ammodernamento degli impianti, ridefinizione delle strategie aziendali)</a:t>
            </a:r>
            <a:endParaRPr lang="it-IT" dirty="0"/>
          </a:p>
          <a:p>
            <a:pPr marL="457200" lvl="1" indent="0" algn="just">
              <a:buNone/>
              <a:defRPr/>
            </a:pPr>
            <a:endParaRPr lang="it-IT" dirty="0">
              <a:solidFill>
                <a:schemeClr val="tx1"/>
              </a:solidFill>
              <a:latin typeface="+mn-lt"/>
            </a:endParaRPr>
          </a:p>
          <a:p>
            <a:pPr marL="800100" lvl="1" indent="-342900" algn="just">
              <a:buBlip>
                <a:blip r:embed="rId2"/>
              </a:buBlip>
              <a:defRPr/>
            </a:pPr>
            <a:r>
              <a:rPr lang="it-IT" dirty="0">
                <a:solidFill>
                  <a:schemeClr val="tx1"/>
                </a:solidFill>
                <a:latin typeface="+mn-lt"/>
              </a:rPr>
              <a:t>Le situazioni di </a:t>
            </a:r>
            <a:r>
              <a:rPr lang="it-IT" b="1" dirty="0">
                <a:solidFill>
                  <a:schemeClr val="tx1"/>
                </a:solidFill>
                <a:latin typeface="+mn-lt"/>
              </a:rPr>
              <a:t>crisi: </a:t>
            </a:r>
            <a:r>
              <a:rPr lang="it-IT" sz="1900" dirty="0">
                <a:solidFill>
                  <a:schemeClr val="tx1"/>
                </a:solidFill>
                <a:latin typeface="+mn-lt"/>
              </a:rPr>
              <a:t>strumenti per il superamento della crisi previsti dal Codice</a:t>
            </a:r>
          </a:p>
          <a:p>
            <a:pPr marL="457200" lvl="1" indent="0" algn="just">
              <a:buNone/>
              <a:defRPr/>
            </a:pPr>
            <a:endParaRPr lang="it-IT" sz="1900" dirty="0">
              <a:solidFill>
                <a:schemeClr val="tx1"/>
              </a:solidFill>
              <a:latin typeface="+mn-lt"/>
            </a:endParaRPr>
          </a:p>
          <a:p>
            <a:pPr marL="0" lvl="1" indent="0" algn="just">
              <a:buNone/>
              <a:defRPr/>
            </a:pPr>
            <a:r>
              <a:rPr lang="it-IT" sz="1900" dirty="0">
                <a:solidFill>
                  <a:schemeClr val="tx1"/>
                </a:solidFill>
                <a:latin typeface="+mn-lt"/>
              </a:rPr>
              <a:t>Privilegiando una visione finalistica delle attività – volta a preservare la redditività del complesso aziendale – si potrebbe, tuttavia, ritenere che gli amministratori dovrebbero essere liberi di adottare gli strumenti che ritengono più idonei al superamento dello stato di difficoltà e al recupero della continuità aziendale, sia privatistici sia concorsuali</a:t>
            </a:r>
          </a:p>
          <a:p>
            <a:endParaRPr lang="it-IT" dirty="0"/>
          </a:p>
        </p:txBody>
      </p:sp>
      <p:sp>
        <p:nvSpPr>
          <p:cNvPr id="4" name="Segnaposto numero diapositiva 3">
            <a:extLst>
              <a:ext uri="{FF2B5EF4-FFF2-40B4-BE49-F238E27FC236}">
                <a16:creationId xmlns:a16="http://schemas.microsoft.com/office/drawing/2014/main" id="{680A83D4-3489-98B1-0F40-386599429A46}"/>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9</a:t>
            </a:fld>
            <a:endParaRPr lang="it-IT">
              <a:solidFill>
                <a:prstClr val="black">
                  <a:tint val="75000"/>
                </a:prstClr>
              </a:solidFill>
            </a:endParaRPr>
          </a:p>
        </p:txBody>
      </p:sp>
    </p:spTree>
    <p:extLst>
      <p:ext uri="{BB962C8B-B14F-4D97-AF65-F5344CB8AC3E}">
        <p14:creationId xmlns:p14="http://schemas.microsoft.com/office/powerpoint/2010/main" val="2756589012"/>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7723</TotalTime>
  <Words>2843</Words>
  <Application>Microsoft Office PowerPoint</Application>
  <PresentationFormat>Presentazione su schermo (16:9)</PresentationFormat>
  <Paragraphs>145</Paragraphs>
  <Slides>16</Slides>
  <Notes>2</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16</vt:i4>
      </vt:variant>
    </vt:vector>
  </HeadingPairs>
  <TitlesOfParts>
    <vt:vector size="24" baseType="lpstr">
      <vt:lpstr>MS Gothic</vt:lpstr>
      <vt:lpstr>Arial</vt:lpstr>
      <vt:lpstr>Calibri</vt:lpstr>
      <vt:lpstr>Calibri Light</vt:lpstr>
      <vt:lpstr>Helvetica</vt:lpstr>
      <vt:lpstr>Tahoma</vt:lpstr>
      <vt:lpstr>Wingdings</vt:lpstr>
      <vt:lpstr>1_Tema di Office</vt:lpstr>
      <vt:lpstr>Presentazione standard di PowerPoint</vt:lpstr>
      <vt:lpstr>Le modifiche al Codice della crisi in attuazione della direttiva sulle ristrutturazioni e l’insolvenza</vt:lpstr>
      <vt:lpstr>La nuova nozione di crisi</vt:lpstr>
      <vt:lpstr>La nozione di crisi e la probabilità di crisi</vt:lpstr>
      <vt:lpstr>Il dovere di istituire assetti organizzativi in funzione di crisi</vt:lpstr>
      <vt:lpstr>Il dovere di istituire assetti organizzativi in funzione di crisi</vt:lpstr>
      <vt:lpstr>Quando l’assetto organizzativo in funzione di crisi è adeguato?</vt:lpstr>
      <vt:lpstr>Quando l’assetto organizzativo in funzione di crisi è adeguato?</vt:lpstr>
      <vt:lpstr>Il dovere di attivarsi in situazioni di crisi e pre-crisi</vt:lpstr>
      <vt:lpstr>Gli strumenti del Codice per la gestione della crisi, pre-crisi e insolvenza</vt:lpstr>
      <vt:lpstr>I criteri per la scelta dello strumento più idoneo</vt:lpstr>
      <vt:lpstr>Assetti organizzativi inadeguati e mancata attivazione: responsabilità</vt:lpstr>
      <vt:lpstr> I doveri dell’organo di controllo in funzione di crisi  </vt:lpstr>
      <vt:lpstr> I doveri di segnalazione dell’organo di controllo  </vt:lpstr>
      <vt:lpstr> I doveri di segnalazione dell’organo di controllo  </vt:lpstr>
      <vt:lpstr> Gli ulteriori doveri dell’organo di controllo in funzione di crisi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convegni</dc:creator>
  <cp:lastModifiedBy>Pagliaroli  Stefania </cp:lastModifiedBy>
  <cp:revision>156</cp:revision>
  <cp:lastPrinted>2023-05-11T13:46:19Z</cp:lastPrinted>
  <dcterms:created xsi:type="dcterms:W3CDTF">2020-06-29T16:56:05Z</dcterms:created>
  <dcterms:modified xsi:type="dcterms:W3CDTF">2023-06-07T16:33:28Z</dcterms:modified>
</cp:coreProperties>
</file>