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8"/>
  </p:notesMasterIdLst>
  <p:sldIdLst>
    <p:sldId id="274" r:id="rId2"/>
    <p:sldId id="323" r:id="rId3"/>
    <p:sldId id="324" r:id="rId4"/>
    <p:sldId id="325" r:id="rId5"/>
    <p:sldId id="326" r:id="rId6"/>
    <p:sldId id="309" r:id="rId7"/>
    <p:sldId id="276" r:id="rId8"/>
    <p:sldId id="316" r:id="rId9"/>
    <p:sldId id="331" r:id="rId10"/>
    <p:sldId id="332" r:id="rId11"/>
    <p:sldId id="318" r:id="rId12"/>
    <p:sldId id="317" r:id="rId13"/>
    <p:sldId id="327" r:id="rId14"/>
    <p:sldId id="328" r:id="rId15"/>
    <p:sldId id="329" r:id="rId16"/>
    <p:sldId id="330" r:id="rId17"/>
  </p:sldIdLst>
  <p:sldSz cx="9144000" cy="5143500" type="screen16x9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86364" autoAdjust="0"/>
  </p:normalViewPr>
  <p:slideViewPr>
    <p:cSldViewPr>
      <p:cViewPr varScale="1">
        <p:scale>
          <a:sx n="123" d="100"/>
          <a:sy n="123" d="100"/>
        </p:scale>
        <p:origin x="132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89E61-B8FE-4C60-AE60-9EBD6B79A77E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9AA2B-478D-4A51-B636-CB7653BFB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490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3F7C15-2065-4CA7-9F2B-37BD74298C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1" y="841772"/>
            <a:ext cx="6858000" cy="1790700"/>
          </a:xfrm>
        </p:spPr>
        <p:txBody>
          <a:bodyPr anchor="b"/>
          <a:lstStyle>
            <a:lvl1pPr algn="ctr">
              <a:defRPr sz="49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A702DF5-8227-4EC1-8892-DE3B864C2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1" y="2701528"/>
            <a:ext cx="6858000" cy="1241822"/>
          </a:xfrm>
        </p:spPr>
        <p:txBody>
          <a:bodyPr/>
          <a:lstStyle>
            <a:lvl1pPr marL="0" indent="0" algn="ctr">
              <a:buNone/>
              <a:defRPr sz="1900"/>
            </a:lvl1pPr>
            <a:lvl2pPr marL="369875" indent="0" algn="ctr">
              <a:buNone/>
              <a:defRPr sz="1600"/>
            </a:lvl2pPr>
            <a:lvl3pPr marL="739750" indent="0" algn="ctr">
              <a:buNone/>
              <a:defRPr sz="1500"/>
            </a:lvl3pPr>
            <a:lvl4pPr marL="1109624" indent="0" algn="ctr">
              <a:buNone/>
              <a:defRPr sz="1300"/>
            </a:lvl4pPr>
            <a:lvl5pPr marL="1479499" indent="0" algn="ctr">
              <a:buNone/>
              <a:defRPr sz="1300"/>
            </a:lvl5pPr>
            <a:lvl6pPr marL="1849374" indent="0" algn="ctr">
              <a:buNone/>
              <a:defRPr sz="1300"/>
            </a:lvl6pPr>
            <a:lvl7pPr marL="2219249" indent="0" algn="ctr">
              <a:buNone/>
              <a:defRPr sz="1300"/>
            </a:lvl7pPr>
            <a:lvl8pPr marL="2589124" indent="0" algn="ctr">
              <a:buNone/>
              <a:defRPr sz="1300"/>
            </a:lvl8pPr>
            <a:lvl9pPr marL="2958998" indent="0" algn="ctr">
              <a:buNone/>
              <a:defRPr sz="13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06F5AC-BD71-408B-84FE-71AB52CB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5A37-C9D2-4D05-93BB-B450CE10A45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28E9F3-39AD-4CC9-8BDE-1283D20CF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86576C-EB62-4E78-88F2-9A33148D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71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4A789C-D4D8-4018-B492-A0D3F3AD7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8012F47-25AD-4FCD-86F7-7EE66FB6D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D5912E-D815-4C68-BC9D-3966E7029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1DD0-F391-4779-B75F-33787517603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6B65FF-8CB8-4FEA-909F-AEB9A8BCD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A3EE62-8FBB-40C7-A9E1-6482C8B4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78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C20C724-9460-44FC-8D02-75675C6AD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0498A67-77DE-4F76-A1D8-3B026F2F9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7F2E20-CFEA-4EE9-9D28-D05F9D008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AD9-D040-4227-90C0-372E5D583B1B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B6758C-3605-4E78-A6D6-56AA9E015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378ABC1-07F0-43B9-89A5-7730F620A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26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3989B6-DA53-4B56-9397-876B88CDF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C184ED-8294-4C63-B4E5-859075EB1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C9E677-3C54-424D-A0A1-FC17D09D0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28F5-8BF8-48A5-8806-7A5883DCD5C2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1D431F-7650-4A2D-9668-FFD51D0B1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78A59E-A45B-41C0-9DC3-A3FD9886F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08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A101F8-A60D-4B1D-BA21-8C459F8C1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9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560410-9FD8-4196-B67F-1981C4870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3698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975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096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7949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493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192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5891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5899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63FDE6-E328-4B25-9628-52D3BE1E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AEEC-9E84-4DF5-9233-D5DCBF026844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D4091E-BED4-4560-AED2-6DA7A436F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DCAF71-9E05-4D49-801A-5EC67CC9E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146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F64CFF-C920-4DFC-AC21-DE1C36AEC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3F1506-52B4-44E9-AA99-7D5070ABA9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82600F0-ED42-492A-9F1C-A3141B815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E341D35-1569-41C9-BDB8-62DD03C6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DCB6-0AF3-4E4D-874D-7A50426F108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9740D2E-D848-483B-A7F4-B8D4BCEBD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573A1C4-56BC-46CB-9433-631D0894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25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B5E783-93EC-4A0E-BDF7-60FDA9BC2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6"/>
            <a:ext cx="7886700" cy="99417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4E5A0AB-DF3D-486D-AD60-7252E1199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9875" indent="0">
              <a:buNone/>
              <a:defRPr sz="1600" b="1"/>
            </a:lvl2pPr>
            <a:lvl3pPr marL="739750" indent="0">
              <a:buNone/>
              <a:defRPr sz="1500" b="1"/>
            </a:lvl3pPr>
            <a:lvl4pPr marL="1109624" indent="0">
              <a:buNone/>
              <a:defRPr sz="1300" b="1"/>
            </a:lvl4pPr>
            <a:lvl5pPr marL="1479499" indent="0">
              <a:buNone/>
              <a:defRPr sz="1300" b="1"/>
            </a:lvl5pPr>
            <a:lvl6pPr marL="1849374" indent="0">
              <a:buNone/>
              <a:defRPr sz="1300" b="1"/>
            </a:lvl6pPr>
            <a:lvl7pPr marL="2219249" indent="0">
              <a:buNone/>
              <a:defRPr sz="1300" b="1"/>
            </a:lvl7pPr>
            <a:lvl8pPr marL="2589124" indent="0">
              <a:buNone/>
              <a:defRPr sz="1300" b="1"/>
            </a:lvl8pPr>
            <a:lvl9pPr marL="2958998" indent="0">
              <a:buNone/>
              <a:defRPr sz="13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B698FA-2E3C-430E-9E48-DA3C3764C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54F1D06-6F17-4154-A835-043DA7AFD2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9875" indent="0">
              <a:buNone/>
              <a:defRPr sz="1600" b="1"/>
            </a:lvl2pPr>
            <a:lvl3pPr marL="739750" indent="0">
              <a:buNone/>
              <a:defRPr sz="1500" b="1"/>
            </a:lvl3pPr>
            <a:lvl4pPr marL="1109624" indent="0">
              <a:buNone/>
              <a:defRPr sz="1300" b="1"/>
            </a:lvl4pPr>
            <a:lvl5pPr marL="1479499" indent="0">
              <a:buNone/>
              <a:defRPr sz="1300" b="1"/>
            </a:lvl5pPr>
            <a:lvl6pPr marL="1849374" indent="0">
              <a:buNone/>
              <a:defRPr sz="1300" b="1"/>
            </a:lvl6pPr>
            <a:lvl7pPr marL="2219249" indent="0">
              <a:buNone/>
              <a:defRPr sz="1300" b="1"/>
            </a:lvl7pPr>
            <a:lvl8pPr marL="2589124" indent="0">
              <a:buNone/>
              <a:defRPr sz="1300" b="1"/>
            </a:lvl8pPr>
            <a:lvl9pPr marL="2958998" indent="0">
              <a:buNone/>
              <a:defRPr sz="13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DD7E128-80C0-4CFB-B204-F113B6D4B7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503D49E-CF39-42D5-A652-94462298C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A04A-1A0A-4071-A2DE-094F92AA46F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CB02666-1765-43AF-AA19-409624CEB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B46EC6-272A-4354-9590-C70198861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07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2991C1-DDBE-4133-A9C1-AE402B1A1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E05E4D2-E56D-40E9-BB94-2883B1B58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6C2-32EE-4FB6-B210-B42FB006417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10BA85A-4910-4E5B-9E8D-49C668EDF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2A19B95-E01D-4D3C-8B98-40350232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2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30D3F1E-3F86-4165-AF7C-6C7FADB06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4446-C9C4-4322-835D-190F4348E324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4B0D6DE-5147-4344-A350-9C058EE18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FA3CD62-3797-4E5C-B53F-8B3C3AAA4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73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5BE7F4-5A4D-485B-9635-A48B4D9FF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61071C-6295-43E8-8544-2EE4B2B40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2" y="740571"/>
            <a:ext cx="4629150" cy="3655219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BF44ADF-FCB6-41D4-BD0A-7C4309D95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69875" indent="0">
              <a:buNone/>
              <a:defRPr sz="1100"/>
            </a:lvl2pPr>
            <a:lvl3pPr marL="739750" indent="0">
              <a:buNone/>
              <a:defRPr sz="1000"/>
            </a:lvl3pPr>
            <a:lvl4pPr marL="1109624" indent="0">
              <a:buNone/>
              <a:defRPr sz="800"/>
            </a:lvl4pPr>
            <a:lvl5pPr marL="1479499" indent="0">
              <a:buNone/>
              <a:defRPr sz="800"/>
            </a:lvl5pPr>
            <a:lvl6pPr marL="1849374" indent="0">
              <a:buNone/>
              <a:defRPr sz="800"/>
            </a:lvl6pPr>
            <a:lvl7pPr marL="2219249" indent="0">
              <a:buNone/>
              <a:defRPr sz="800"/>
            </a:lvl7pPr>
            <a:lvl8pPr marL="2589124" indent="0">
              <a:buNone/>
              <a:defRPr sz="800"/>
            </a:lvl8pPr>
            <a:lvl9pPr marL="2958998" indent="0">
              <a:buNone/>
              <a:defRPr sz="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D659262-516A-4FC3-ADD8-26A0DBC1F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3DAB-0551-4299-8623-0AE8510DC3E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C84D63-7EC3-4D32-94EC-FBB06AE19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D45DA9-40C1-4EE0-AEEF-4684EA59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25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05D1A8-6CA7-4B3C-A5DD-195EE36D4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CC16178-E2C5-4ECA-A3D3-27E758709D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2" y="740571"/>
            <a:ext cx="4629150" cy="3655219"/>
          </a:xfrm>
        </p:spPr>
        <p:txBody>
          <a:bodyPr/>
          <a:lstStyle>
            <a:lvl1pPr marL="0" indent="0">
              <a:buNone/>
              <a:defRPr sz="2600"/>
            </a:lvl1pPr>
            <a:lvl2pPr marL="369875" indent="0">
              <a:buNone/>
              <a:defRPr sz="2300"/>
            </a:lvl2pPr>
            <a:lvl3pPr marL="739750" indent="0">
              <a:buNone/>
              <a:defRPr sz="1900"/>
            </a:lvl3pPr>
            <a:lvl4pPr marL="1109624" indent="0">
              <a:buNone/>
              <a:defRPr sz="1600"/>
            </a:lvl4pPr>
            <a:lvl5pPr marL="1479499" indent="0">
              <a:buNone/>
              <a:defRPr sz="1600"/>
            </a:lvl5pPr>
            <a:lvl6pPr marL="1849374" indent="0">
              <a:buNone/>
              <a:defRPr sz="1600"/>
            </a:lvl6pPr>
            <a:lvl7pPr marL="2219249" indent="0">
              <a:buNone/>
              <a:defRPr sz="1600"/>
            </a:lvl7pPr>
            <a:lvl8pPr marL="2589124" indent="0">
              <a:buNone/>
              <a:defRPr sz="1600"/>
            </a:lvl8pPr>
            <a:lvl9pPr marL="2958998" indent="0">
              <a:buNone/>
              <a:defRPr sz="16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CBCAB3B-4261-46CE-9FDE-12452D744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69875" indent="0">
              <a:buNone/>
              <a:defRPr sz="1100"/>
            </a:lvl2pPr>
            <a:lvl3pPr marL="739750" indent="0">
              <a:buNone/>
              <a:defRPr sz="1000"/>
            </a:lvl3pPr>
            <a:lvl4pPr marL="1109624" indent="0">
              <a:buNone/>
              <a:defRPr sz="800"/>
            </a:lvl4pPr>
            <a:lvl5pPr marL="1479499" indent="0">
              <a:buNone/>
              <a:defRPr sz="800"/>
            </a:lvl5pPr>
            <a:lvl6pPr marL="1849374" indent="0">
              <a:buNone/>
              <a:defRPr sz="800"/>
            </a:lvl6pPr>
            <a:lvl7pPr marL="2219249" indent="0">
              <a:buNone/>
              <a:defRPr sz="800"/>
            </a:lvl7pPr>
            <a:lvl8pPr marL="2589124" indent="0">
              <a:buNone/>
              <a:defRPr sz="800"/>
            </a:lvl8pPr>
            <a:lvl9pPr marL="2958998" indent="0">
              <a:buNone/>
              <a:defRPr sz="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CDAEC-85FF-4C24-9EEA-3120CC264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5E1-2F40-4FBA-8814-B93D377227B4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36A196-6ACD-430B-A11F-E1BED7F53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841572A-7001-474A-9D25-39E660704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39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622C83F-D027-449A-9A65-16EA5968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961246"/>
            <a:ext cx="7886700" cy="306772"/>
          </a:xfrm>
          <a:prstGeom prst="rect">
            <a:avLst/>
          </a:prstGeom>
        </p:spPr>
        <p:txBody>
          <a:bodyPr vert="horz" lIns="73975" tIns="36987" rIns="73975" bIns="36987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013346-6292-4949-B18B-B6B7C6AB7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73975" tIns="36987" rIns="73975" bIns="36987" rtlCol="0">
            <a:normAutofit/>
          </a:bodyPr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5E822D-54E2-4953-87F2-F2447D990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4767264"/>
            <a:ext cx="2057400" cy="273844"/>
          </a:xfrm>
          <a:prstGeom prst="rect">
            <a:avLst/>
          </a:prstGeom>
        </p:spPr>
        <p:txBody>
          <a:bodyPr vert="horz" lIns="73975" tIns="36987" rIns="73975" bIns="3698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39750"/>
            <a:fld id="{C0274979-EB84-4E63-8BD7-8C33C80BB41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07/06/2023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3F7B31-7B47-4008-BBBF-FFCF409330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4"/>
            <a:ext cx="3086100" cy="273844"/>
          </a:xfrm>
          <a:prstGeom prst="rect">
            <a:avLst/>
          </a:prstGeom>
        </p:spPr>
        <p:txBody>
          <a:bodyPr vert="horz" lIns="73975" tIns="36987" rIns="73975" bIns="3698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39750"/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32FD80-AFB2-464C-9D52-18439E5C7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73975" tIns="36987" rIns="73975" bIns="3698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39750"/>
            <a:fld id="{1216ACD9-718E-4840-8BE4-477244FD8D7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39750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D2EE2C1E-55AE-43A5-9FEE-1E6BB6015A2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9174" y="92724"/>
            <a:ext cx="2413553" cy="51719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D25BFA0D-92DD-4D38-845F-7B1399F61EB1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535359" y="70540"/>
            <a:ext cx="1527180" cy="72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64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739750" rtl="0" eaLnBrk="1" latinLnBrk="0" hangingPunct="1">
        <a:lnSpc>
          <a:spcPct val="90000"/>
        </a:lnSpc>
        <a:spcBef>
          <a:spcPct val="0"/>
        </a:spcBef>
        <a:buNone/>
        <a:defRPr sz="2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39750" rtl="0" eaLnBrk="1" latinLnBrk="0" hangingPunct="1">
        <a:lnSpc>
          <a:spcPct val="90000"/>
        </a:lnSpc>
        <a:spcBef>
          <a:spcPts val="809"/>
        </a:spcBef>
        <a:buFontTx/>
        <a:buNone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54812" indent="-184937" algn="l" defTabSz="739750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24687" indent="-184937" algn="l" defTabSz="739750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94562" indent="-184937" algn="l" defTabSz="739750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664437" indent="-184937" algn="l" defTabSz="739750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34311" indent="-184937" algn="l" defTabSz="739750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4186" indent="-184937" algn="l" defTabSz="739750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74061" indent="-184937" algn="l" defTabSz="739750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43936" indent="-184937" algn="l" defTabSz="739750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73975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69875" algn="l" defTabSz="73975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9750" algn="l" defTabSz="73975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09624" algn="l" defTabSz="73975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479499" algn="l" defTabSz="73975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49374" algn="l" defTabSz="73975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19249" algn="l" defTabSz="73975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89124" algn="l" defTabSz="73975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58998" algn="l" defTabSz="73975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2372EB-6D43-4635-B8B4-91FCDF9390F9}"/>
              </a:ext>
            </a:extLst>
          </p:cNvPr>
          <p:cNvSpPr txBox="1"/>
          <p:nvPr/>
        </p:nvSpPr>
        <p:spPr>
          <a:xfrm>
            <a:off x="539552" y="699542"/>
            <a:ext cx="7992888" cy="3538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b="1" dirty="0"/>
          </a:p>
          <a:p>
            <a:pPr algn="ctr"/>
            <a:endParaRPr lang="it-IT" b="1" dirty="0"/>
          </a:p>
          <a:p>
            <a:pPr algn="ctr"/>
            <a:r>
              <a:rPr lang="it-IT" b="1" dirty="0"/>
              <a:t>Art. 2086 c.c. e gli adeguati assetti organizzativi, amministrativi e contabili</a:t>
            </a:r>
          </a:p>
          <a:p>
            <a:endParaRPr lang="it-IT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Gli adeguati assetti alla luce del riformato art. 3, del D. Lgs. 12/01/2019, n. 14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  <a:p>
            <a:pPr algn="ctr"/>
            <a:r>
              <a:rPr lang="it-IT" b="1" dirty="0"/>
              <a:t>Dott. Emanuele Rossi </a:t>
            </a:r>
          </a:p>
          <a:p>
            <a:pPr algn="ctr"/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 Commissione Diritto Societario ODCEC Roma</a:t>
            </a:r>
          </a:p>
          <a:p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E62B6434-4547-C640-04DE-D5053F97D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7516"/>
            <a:ext cx="2781837" cy="642026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</p:spTree>
    <p:extLst>
      <p:ext uri="{BB962C8B-B14F-4D97-AF65-F5344CB8AC3E}">
        <p14:creationId xmlns:p14="http://schemas.microsoft.com/office/powerpoint/2010/main" val="2631598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2372EB-6D43-4635-B8B4-91FCDF9390F9}"/>
              </a:ext>
            </a:extLst>
          </p:cNvPr>
          <p:cNvSpPr txBox="1"/>
          <p:nvPr/>
        </p:nvSpPr>
        <p:spPr>
          <a:xfrm>
            <a:off x="575556" y="699542"/>
            <a:ext cx="7992888" cy="3485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"/>
              </a:spcAft>
            </a:pPr>
            <a:r>
              <a:rPr lang="it-IT" b="0" i="0" dirty="0">
                <a:solidFill>
                  <a:srgbClr val="0C0C0F"/>
                </a:solidFill>
                <a:effectLst/>
                <a:latin typeface="Lato" panose="020F0502020204030203" pitchFamily="34" charset="0"/>
              </a:rPr>
              <a:t>Circolare Assonime n. 27/2022, pag. 18:</a:t>
            </a:r>
          </a:p>
          <a:p>
            <a:pPr algn="just">
              <a:spcAft>
                <a:spcPts val="100"/>
              </a:spcAft>
            </a:pPr>
            <a:endParaRPr lang="it-IT" dirty="0">
              <a:solidFill>
                <a:srgbClr val="0C0C0F"/>
              </a:solidFill>
              <a:latin typeface="Lato" panose="020F0502020204030203" pitchFamily="34" charset="0"/>
            </a:endParaRPr>
          </a:p>
          <a:p>
            <a:pPr algn="just">
              <a:spcAft>
                <a:spcPts val="100"/>
              </a:spcAft>
            </a:pPr>
            <a:r>
              <a:rPr lang="it-IT" dirty="0"/>
              <a:t>…</a:t>
            </a:r>
            <a:r>
              <a:rPr lang="it-IT" sz="2400" i="1" dirty="0"/>
              <a:t> </a:t>
            </a:r>
            <a:r>
              <a:rPr lang="it-IT" sz="2000" i="1" dirty="0"/>
              <a:t>Per quanto riguarda la rilevazione dei segnali speciali di </a:t>
            </a:r>
            <a:r>
              <a:rPr lang="it-IT" sz="2000" b="1" i="1" dirty="0"/>
              <a:t>risultanze debitorie significative</a:t>
            </a:r>
            <a:r>
              <a:rPr lang="it-IT" sz="2000" i="1" dirty="0"/>
              <a:t> (ai sensi dell’art. 3, comma 4, del Codice della crisi), è da ritenere che la norma in tema di assetti imponga solo che tali </a:t>
            </a:r>
            <a:r>
              <a:rPr lang="it-IT" sz="2000" b="1" i="1" dirty="0"/>
              <a:t>elementi informativi possano essere ricavati dall’assetto organizzativo</a:t>
            </a:r>
            <a:r>
              <a:rPr lang="it-IT" sz="2000" i="1" dirty="0"/>
              <a:t>, ma non sembra stabilire anche una particolare formalizzazione nei flussi informativi della (in)sussistenza degli stessi. </a:t>
            </a:r>
            <a:r>
              <a:rPr lang="it-IT" sz="2000" b="1" i="1" dirty="0"/>
              <a:t>Potrebbe però rispondere a criteri di prudenza l’indicazione nei documenti presentati agli organi sociali semestralmente che i segnali debitori sono o non sono presenti</a:t>
            </a:r>
            <a:r>
              <a:rPr lang="it-IT" sz="2000" i="1" dirty="0"/>
              <a:t>.</a:t>
            </a:r>
            <a:r>
              <a:rPr lang="it-IT" sz="2000" dirty="0"/>
              <a:t>… </a:t>
            </a:r>
            <a:endParaRPr lang="it-IT" sz="2000" b="0" i="0" dirty="0">
              <a:solidFill>
                <a:srgbClr val="0C0C0F"/>
              </a:solidFill>
              <a:effectLst/>
              <a:latin typeface="Lato" panose="020F0502020204030203" pitchFamily="34" charset="0"/>
            </a:endParaRPr>
          </a:p>
          <a:p>
            <a:pPr algn="just">
              <a:spcAft>
                <a:spcPts val="100"/>
              </a:spcAft>
            </a:pPr>
            <a:endParaRPr lang="it-IT" b="0" i="0" dirty="0">
              <a:solidFill>
                <a:srgbClr val="0C0C0F"/>
              </a:solidFill>
              <a:effectLst/>
              <a:latin typeface="Lato" panose="020F0502020204030203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25DF04B8-2FD9-3D25-75C9-DF7000F81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</p:spTree>
    <p:extLst>
      <p:ext uri="{BB962C8B-B14F-4D97-AF65-F5344CB8AC3E}">
        <p14:creationId xmlns:p14="http://schemas.microsoft.com/office/powerpoint/2010/main" val="3526826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2372EB-6D43-4635-B8B4-91FCDF9390F9}"/>
              </a:ext>
            </a:extLst>
          </p:cNvPr>
          <p:cNvSpPr txBox="1"/>
          <p:nvPr/>
        </p:nvSpPr>
        <p:spPr>
          <a:xfrm>
            <a:off x="179512" y="699542"/>
            <a:ext cx="8712968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7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Adeguato assetto organizzativo amministrativo contabile  </a:t>
            </a:r>
          </a:p>
          <a:p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Adeguato </a:t>
            </a:r>
            <a:r>
              <a:rPr lang="it-IT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assetto organizzativo 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comporta :</a:t>
            </a:r>
          </a:p>
          <a:p>
            <a:pPr algn="l"/>
            <a:r>
              <a:rPr lang="it-IT" sz="1800" b="0" i="0" u="none" strike="noStrike" baseline="0" dirty="0">
                <a:latin typeface="Sole24SerifText-Regular"/>
              </a:rPr>
              <a:t>- la definizione delle modalità di articolazione e funzionamento degli organi di amministrazione e di controllo; </a:t>
            </a:r>
          </a:p>
          <a:p>
            <a:pPr algn="l"/>
            <a:r>
              <a:rPr lang="it-IT" dirty="0">
                <a:latin typeface="Sole24SerifText-Regular"/>
              </a:rPr>
              <a:t>- </a:t>
            </a:r>
            <a:r>
              <a:rPr lang="it-IT" sz="1800" b="0" i="0" u="none" strike="noStrike" baseline="0" dirty="0">
                <a:latin typeface="Sole24SerifText-Regular"/>
              </a:rPr>
              <a:t>la configurazione di una struttura organizzativa e di sistemi operativi efficaci; </a:t>
            </a:r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rganizzazione gerarchica;  </a:t>
            </a:r>
          </a:p>
          <a:p>
            <a:pPr marL="285750" indent="-285750">
              <a:buFontTx/>
              <a:buChar char="-"/>
            </a:pP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organigramma aziendale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con chiara identificazione delle 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funzioni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e dei compiti;</a:t>
            </a:r>
          </a:p>
          <a:p>
            <a:pPr marL="285750" indent="-285750">
              <a:buFontTx/>
              <a:buChar char="-"/>
            </a:pP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attività decisionale esercitata dall’ amministratore delegato o dai soggetti a cui sono attribuiti  i poteri;</a:t>
            </a:r>
          </a:p>
          <a:p>
            <a:pPr marL="285750" indent="-285750">
              <a:buFontTx/>
              <a:buChar char="-"/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procedure che assicurino l’efficiente 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gestione dei rischi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e la tempestività del sistema di controllo; </a:t>
            </a:r>
          </a:p>
          <a:p>
            <a:pPr marL="285750" indent="-285750">
              <a:buFontTx/>
              <a:buChar char="-"/>
            </a:pP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it-IT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ttendibilità dei flussi informativi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anche dalle società controllate;  </a:t>
            </a:r>
          </a:p>
          <a:p>
            <a:pPr marL="285750" indent="-285750">
              <a:buFontTx/>
              <a:buChar char="-"/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esistenza di personale con adeguata professionalità nello svolgimento delle mansioni assegnate;</a:t>
            </a:r>
          </a:p>
          <a:p>
            <a:pPr marL="285750" indent="-285750">
              <a:buFontTx/>
              <a:buChar char="-"/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resenza di direttive e  </a:t>
            </a:r>
            <a:r>
              <a:rPr lang="it-IT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procedure aziendali con aggiornamento periodico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0611220-CF4C-D884-AEEF-9AF8B4BD0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</p:spTree>
    <p:extLst>
      <p:ext uri="{BB962C8B-B14F-4D97-AF65-F5344CB8AC3E}">
        <p14:creationId xmlns:p14="http://schemas.microsoft.com/office/powerpoint/2010/main" val="1941162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2372EB-6D43-4635-B8B4-91FCDF9390F9}"/>
              </a:ext>
            </a:extLst>
          </p:cNvPr>
          <p:cNvSpPr txBox="1"/>
          <p:nvPr/>
        </p:nvSpPr>
        <p:spPr>
          <a:xfrm>
            <a:off x="179512" y="699542"/>
            <a:ext cx="8712968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7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Adeguato assetto organizzativo amministrativo contabile  </a:t>
            </a:r>
          </a:p>
          <a:p>
            <a:pPr algn="just"/>
            <a:r>
              <a:rPr lang="it-IT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Assetto </a:t>
            </a:r>
            <a:r>
              <a:rPr lang="it-IT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amministrativo – contabile </a:t>
            </a:r>
            <a:r>
              <a:rPr lang="it-IT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è adeguato se le scelte gestionali sono congruenti e compatibili con le risorse e il patrimonio della società,</a:t>
            </a:r>
          </a:p>
          <a:p>
            <a:pPr algn="just"/>
            <a:r>
              <a:rPr lang="it-IT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 corretto assetto   deve permettere :</a:t>
            </a:r>
          </a:p>
          <a:p>
            <a:pPr marL="285750" indent="-285750" algn="just">
              <a:buFontTx/>
              <a:buChar char="-"/>
            </a:pPr>
            <a:r>
              <a:rPr lang="it-IT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completa e tempestiva rilevazione contabile </a:t>
            </a:r>
            <a:r>
              <a:rPr lang="it-IT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 rappresentazione di fatti di gestione,</a:t>
            </a:r>
          </a:p>
          <a:p>
            <a:pPr marL="285750" indent="-285750" algn="just">
              <a:buFontTx/>
              <a:buChar char="-"/>
            </a:pPr>
            <a:r>
              <a:rPr lang="it-IT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produzione di informazioni utili per le scelte di gestione </a:t>
            </a:r>
            <a:r>
              <a:rPr lang="it-IT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 la salvaguardia del patrimonio aziendale,</a:t>
            </a:r>
          </a:p>
          <a:p>
            <a:pPr marL="285750" indent="-285750" algn="just">
              <a:buFontTx/>
              <a:buChar char="-"/>
            </a:pPr>
            <a:r>
              <a:rPr lang="it-IT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produzione di dati attendibili per la formazione del bilancio.  </a:t>
            </a:r>
          </a:p>
          <a:p>
            <a:pPr algn="just"/>
            <a:r>
              <a:rPr lang="it-IT" sz="1800" b="0" i="0" u="none" strike="noStrike" baseline="0" dirty="0"/>
              <a:t>Il grado di strutturazione e formalizzazione degli assetti organizzativi e amministrativi dipende dalla dimensione e complessità dell’azienda, dalle esigenze degli azionisti </a:t>
            </a:r>
            <a:r>
              <a:rPr lang="it-IT" sz="1800" b="0" i="1" u="none" strike="noStrike" baseline="0" dirty="0"/>
              <a:t> </a:t>
            </a:r>
            <a:r>
              <a:rPr lang="it-IT" sz="1800" b="0" i="0" u="none" strike="noStrike" baseline="0" dirty="0"/>
              <a:t>e dei responsabili della </a:t>
            </a:r>
            <a:r>
              <a:rPr lang="it-IT" sz="1800" b="0" i="1" u="none" strike="noStrike" baseline="0" dirty="0"/>
              <a:t>governance</a:t>
            </a:r>
            <a:r>
              <a:rPr lang="it-IT" sz="1800" b="0" i="0" u="none" strike="noStrike" baseline="0" dirty="0"/>
              <a:t>, nonché dalle caratteristiche del contesto  aziendale e dalle qualità del </a:t>
            </a:r>
            <a:r>
              <a:rPr lang="it-IT" sz="1800" b="0" i="1" u="none" strike="noStrike" baseline="0" dirty="0"/>
              <a:t>management</a:t>
            </a:r>
            <a:r>
              <a:rPr lang="it-IT" sz="1800" b="0" i="0" u="none" strike="noStrike" baseline="0" dirty="0"/>
              <a:t>.</a:t>
            </a:r>
          </a:p>
          <a:p>
            <a:pPr algn="just"/>
            <a:r>
              <a:rPr lang="it-IT" dirty="0"/>
              <a:t>I</a:t>
            </a:r>
            <a:r>
              <a:rPr lang="it-IT" sz="1800" b="0" i="0" u="none" strike="noStrike" baseline="0" dirty="0"/>
              <a:t>l legislatore chiede di instaurare assetti che prevedano l’abbandono di una logica squisitamente consuntiva a favore di altra più strutturata e riconducibile alla pianificazione strategica e alla programmazione.</a:t>
            </a:r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BD5E35BA-583E-4D77-12D0-1A4208A24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</p:spTree>
    <p:extLst>
      <p:ext uri="{BB962C8B-B14F-4D97-AF65-F5344CB8AC3E}">
        <p14:creationId xmlns:p14="http://schemas.microsoft.com/office/powerpoint/2010/main" val="4046713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2C5487-864C-4339-76AE-39A0C4E4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Spunti Sentenza Tribunale di Cagliari n. 188/2021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7698D7-4EBA-149C-5C36-763CB746C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/>
              <a:t>Assetto Organizzativo</a:t>
            </a:r>
            <a:r>
              <a:rPr lang="it-IT" dirty="0"/>
              <a:t>:</a:t>
            </a:r>
          </a:p>
          <a:p>
            <a:pPr algn="just"/>
            <a:endParaRPr lang="it-I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Presenza / assenza </a:t>
            </a:r>
            <a:r>
              <a:rPr lang="it-IT" b="1" dirty="0"/>
              <a:t>organigramma</a:t>
            </a:r>
            <a:r>
              <a:rPr lang="it-IT" dirty="0"/>
              <a:t> aggiornato e completo;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Presenza / assenza </a:t>
            </a:r>
            <a:r>
              <a:rPr lang="it-IT" b="1" dirty="0"/>
              <a:t>mansionario</a:t>
            </a:r>
            <a:r>
              <a:rPr lang="it-IT" dirty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Accentramento / decentramento di informazioni vitali per l’ordinaria gestione dell’impresa (</a:t>
            </a:r>
            <a:r>
              <a:rPr lang="it-IT" b="1" dirty="0"/>
              <a:t>ufficio amministrativo</a:t>
            </a:r>
            <a:r>
              <a:rPr lang="it-IT" dirty="0"/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Presenza / assenza sistema </a:t>
            </a:r>
            <a:r>
              <a:rPr lang="it-IT" b="1" dirty="0"/>
              <a:t>gestione e monitoraggio dei rischi</a:t>
            </a:r>
            <a:r>
              <a:rPr lang="it-IT" dirty="0"/>
              <a:t>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485AC18-5A67-DCD8-E287-BFC6A1C0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28119E7-3A0F-C202-6E11-0CA3A427D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72" y="51470"/>
            <a:ext cx="2781837" cy="64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10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2C5487-864C-4339-76AE-39A0C4E4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Spunti Sentenza Tribunale di Cagliari n. 188/2021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7698D7-4EBA-149C-5C36-763CB746C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Assetto amministrativo</a:t>
            </a:r>
            <a:r>
              <a:rPr lang="it-IT" dirty="0"/>
              <a:t>:</a:t>
            </a:r>
          </a:p>
          <a:p>
            <a:pPr algn="just"/>
            <a:endParaRPr lang="it-I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Presenza / assenza </a:t>
            </a:r>
            <a:r>
              <a:rPr lang="it-IT" b="1" dirty="0"/>
              <a:t>budget di tesoreria</a:t>
            </a:r>
            <a:r>
              <a:rPr lang="it-IT" dirty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Presenza / assenza predisposizione </a:t>
            </a:r>
            <a:r>
              <a:rPr lang="it-IT" b="1" dirty="0"/>
              <a:t>strumenti di natura previsionale</a:t>
            </a:r>
            <a:r>
              <a:rPr lang="it-IT" dirty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Possibilità / impossibilità redazione </a:t>
            </a:r>
            <a:r>
              <a:rPr lang="it-IT" b="1" dirty="0"/>
              <a:t>situazione finanziaria giornaliera</a:t>
            </a:r>
            <a:r>
              <a:rPr lang="it-IT" dirty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Presenza / assenza </a:t>
            </a:r>
            <a:r>
              <a:rPr lang="it-IT" b="1" dirty="0"/>
              <a:t>strumenti di reporting</a:t>
            </a:r>
            <a:r>
              <a:rPr lang="it-IT" dirty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Presenza / assenza </a:t>
            </a:r>
            <a:r>
              <a:rPr lang="it-IT" b="1" dirty="0"/>
              <a:t>piano industriale</a:t>
            </a:r>
            <a:r>
              <a:rPr lang="it-IT" dirty="0"/>
              <a:t>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485AC18-5A67-DCD8-E287-BFC6A1C0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528EE92-79D2-D702-29FA-4CBFE5F6B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72" y="51470"/>
            <a:ext cx="2781837" cy="64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486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2C5487-864C-4339-76AE-39A0C4E4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Spunti Sentenza Tribunale di Cagliari n. 188/2021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7698D7-4EBA-149C-5C36-763CB746C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Assetto contabile</a:t>
            </a:r>
            <a:r>
              <a:rPr lang="it-IT" dirty="0"/>
              <a:t>:</a:t>
            </a:r>
          </a:p>
          <a:p>
            <a:endParaRPr lang="it-I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La contabilità generale consente / non consente di rispettare i termini per la formazione del </a:t>
            </a:r>
            <a:r>
              <a:rPr lang="it-IT" b="1" dirty="0"/>
              <a:t>progetto di bilancio e per </a:t>
            </a:r>
            <a:r>
              <a:rPr lang="it-IT" b="1" u="sng" dirty="0"/>
              <a:t>garantire l’informativa ai sindaci</a:t>
            </a:r>
            <a:r>
              <a:rPr lang="it-IT" dirty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Presenza / assenza procedura formalizzata di </a:t>
            </a:r>
            <a:r>
              <a:rPr lang="it-IT" b="1" dirty="0"/>
              <a:t>gestione e monitoraggio dei crediti</a:t>
            </a:r>
            <a:r>
              <a:rPr lang="it-IT" dirty="0"/>
              <a:t> da incassare;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b="1" dirty="0"/>
              <a:t>Analisi per indici </a:t>
            </a:r>
            <a:r>
              <a:rPr lang="it-IT" dirty="0"/>
              <a:t>sostanziale ( no esclusiva finalità formale compilazione relazione sulla gestione);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Presenza / assenza </a:t>
            </a:r>
            <a:r>
              <a:rPr lang="it-IT" b="1" dirty="0"/>
              <a:t>rendiconto finanziario</a:t>
            </a:r>
            <a:r>
              <a:rPr lang="it-IT" dirty="0"/>
              <a:t>;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485AC18-5A67-DCD8-E287-BFC6A1C0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E2945F2-0DF0-A35E-7C93-609EB2F6AF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72" y="51470"/>
            <a:ext cx="2781837" cy="64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310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1394A3-9C70-9AF6-04D8-B56E54824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b="1" dirty="0"/>
              <a:t>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60C632-A7D0-5693-0019-A5563C79E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Cosa è cambiato dal 15.7.2022?  Che prendendo spunto dalla citata Sentenza del Tribunale di Cagliari, l’inciso: « adeguato alla natura e alle dimensioni dell’Impresa»  di cui al comma 2, dell’art. 2086 c.c., sta a significare che la presenza / assenza  delle condizioni </a:t>
            </a:r>
            <a:r>
              <a:rPr lang="it-IT" sz="2400" i="1" dirty="0"/>
              <a:t>retro</a:t>
            </a:r>
            <a:r>
              <a:rPr lang="it-IT" sz="2400" dirty="0"/>
              <a:t> evidenziate va verificata in funzione del rispetto</a:t>
            </a:r>
            <a:r>
              <a:rPr lang="it-IT" sz="2400" u="sng" dirty="0"/>
              <a:t> dei </a:t>
            </a:r>
            <a:r>
              <a:rPr lang="it-IT" sz="2400" b="1" u="sng" dirty="0"/>
              <a:t>requisiti qualitativi di cui al novellato art. 3</a:t>
            </a:r>
            <a:r>
              <a:rPr lang="it-IT" sz="2400" u="sng" dirty="0"/>
              <a:t> ( comma 3), </a:t>
            </a:r>
            <a:r>
              <a:rPr lang="it-IT" sz="2400" b="1" u="sng" dirty="0"/>
              <a:t>del D. Lgs. n. 14/2019</a:t>
            </a:r>
            <a:r>
              <a:rPr lang="it-IT" sz="2400" u="sng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Gli assetti sono adeguati se consentono di </a:t>
            </a:r>
            <a:r>
              <a:rPr lang="it-IT" sz="2400" b="1" dirty="0"/>
              <a:t>intercettare anche (soprattutto) le situazioni di cd </a:t>
            </a:r>
            <a:r>
              <a:rPr lang="it-IT" sz="2400" b="1" i="1" dirty="0"/>
              <a:t>pre-crisi</a:t>
            </a:r>
            <a:r>
              <a:rPr lang="it-IT" sz="2400" dirty="0"/>
              <a:t>. 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4949F50-056E-A422-34FA-B8C0686B1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57E81337-1643-6661-CD7F-137B5E16E8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472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44E254-1D62-BF1C-B1F7-4A37FE9A9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Alcune definizioni propedeutiche alla disamina della norma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B0F87A-11A6-2E4C-2FF2-F15C21EED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dirty="0"/>
          </a:p>
          <a:p>
            <a:pPr algn="just"/>
            <a:r>
              <a:rPr lang="it-IT" dirty="0"/>
              <a:t>Comma 1, dell’art. 2, del D. Lgs n. 14/2019 </a:t>
            </a:r>
            <a:r>
              <a:rPr lang="it-IT" u="sng" dirty="0"/>
              <a:t>in vigore dal 15.7.2022</a:t>
            </a:r>
            <a:r>
              <a:rPr lang="it-IT" dirty="0"/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Definizione di </a:t>
            </a:r>
            <a:r>
              <a:rPr lang="it-IT" b="1" dirty="0"/>
              <a:t>crisi</a:t>
            </a:r>
            <a:r>
              <a:rPr lang="it-IT" dirty="0"/>
              <a:t>: lo stato del debitore che rende probabile l’insolvenza e che si manifesta con l’inadeguatezza dei flussi di cassa prospettici a far fronte alle obbligazioni nei successivi dodici mesi;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Definizione di </a:t>
            </a:r>
            <a:r>
              <a:rPr lang="it-IT" b="1" dirty="0"/>
              <a:t>insolvenza</a:t>
            </a:r>
            <a:r>
              <a:rPr lang="it-IT" dirty="0"/>
              <a:t>: lo stato del debitore che si manifesta  con inadempimenti  od altri fatti esteriori, i quali dimostrano che il debitore non è più in grado di soddisfare regolarmente le proprie obbligazioni.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9C3AB5-FBBF-363C-F0A1-B4C30334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EF5E573-5A26-269F-02C0-812C924582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85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44E254-1D62-BF1C-B1F7-4A37FE9A9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Alcune definizioni propedeutiche alla disamina della norma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B0F87A-11A6-2E4C-2FF2-F15C21EED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dirty="0"/>
          </a:p>
          <a:p>
            <a:pPr algn="just"/>
            <a:r>
              <a:rPr lang="it-IT" dirty="0"/>
              <a:t>Comma 1, dell’art. 2, del D. Lgs n. 14/2019 </a:t>
            </a:r>
            <a:r>
              <a:rPr lang="it-IT" u="sng" dirty="0"/>
              <a:t>in vigore prima del 15.7.2022</a:t>
            </a:r>
            <a:r>
              <a:rPr lang="it-IT" dirty="0"/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Definizione di </a:t>
            </a:r>
            <a:r>
              <a:rPr lang="it-IT" b="1" dirty="0"/>
              <a:t>crisi</a:t>
            </a:r>
            <a:r>
              <a:rPr lang="it-IT" dirty="0"/>
              <a:t>: lo </a:t>
            </a:r>
            <a:r>
              <a:rPr lang="it-IT" b="1" u="sng" dirty="0">
                <a:solidFill>
                  <a:srgbClr val="FF0000"/>
                </a:solidFill>
              </a:rPr>
              <a:t>stato di squilibrio economico - finanziario</a:t>
            </a:r>
            <a:r>
              <a:rPr lang="it-IT" b="1" u="sng" dirty="0"/>
              <a:t> </a:t>
            </a:r>
            <a:r>
              <a:rPr lang="it-IT" dirty="0"/>
              <a:t>che rende probabile l’insolvenza </a:t>
            </a:r>
            <a:r>
              <a:rPr lang="it-IT" dirty="0">
                <a:solidFill>
                  <a:srgbClr val="FF0000"/>
                </a:solidFill>
              </a:rPr>
              <a:t>del debitore</a:t>
            </a:r>
            <a:r>
              <a:rPr lang="it-IT" dirty="0"/>
              <a:t> e che </a:t>
            </a:r>
            <a:r>
              <a:rPr lang="it-IT" dirty="0">
                <a:solidFill>
                  <a:srgbClr val="FF0000"/>
                </a:solidFill>
              </a:rPr>
              <a:t>per le imprese </a:t>
            </a:r>
            <a:r>
              <a:rPr lang="it-IT" dirty="0"/>
              <a:t>si manifesta </a:t>
            </a:r>
            <a:r>
              <a:rPr lang="it-IT" dirty="0">
                <a:solidFill>
                  <a:srgbClr val="FF0000"/>
                </a:solidFill>
              </a:rPr>
              <a:t>come </a:t>
            </a:r>
            <a:r>
              <a:rPr lang="it-IT" dirty="0"/>
              <a:t>inadeguatezza dei flussi di cassa prospettici a far fronte </a:t>
            </a:r>
            <a:r>
              <a:rPr lang="it-IT" dirty="0">
                <a:solidFill>
                  <a:srgbClr val="FF0000"/>
                </a:solidFill>
              </a:rPr>
              <a:t>regolarmente alle obbligazioni pianificate</a:t>
            </a:r>
            <a:r>
              <a:rPr lang="it-IT" dirty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Definizione di </a:t>
            </a:r>
            <a:r>
              <a:rPr lang="it-IT" b="1" dirty="0"/>
              <a:t>insolvenza</a:t>
            </a:r>
            <a:r>
              <a:rPr lang="it-IT" dirty="0"/>
              <a:t>: lo stato del debitore che si manifesta  con inadempimenti  od altri fatti esteriori, i quali dimostrano che il debitore non è più in grado di soddisfare regolarmente le proprie obbligazioni.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C879544-BC4F-E7B0-0246-02B9BEE8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DA86BDA-5D6C-DE14-8241-57838A16C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7516"/>
            <a:ext cx="2781837" cy="64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38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44E254-1D62-BF1C-B1F7-4A37FE9A9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Alcune definizioni propedeutiche alla disamina della norma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B0F87A-11A6-2E4C-2FF2-F15C21EED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b="1" dirty="0"/>
              <a:t>Art. 2423 </a:t>
            </a:r>
            <a:r>
              <a:rPr lang="it-IT" b="1" i="1" dirty="0"/>
              <a:t>bis</a:t>
            </a:r>
            <a:r>
              <a:rPr lang="it-IT" b="1" dirty="0"/>
              <a:t> c.c. e OIC 11</a:t>
            </a:r>
            <a:r>
              <a:rPr lang="it-IT" dirty="0"/>
              <a:t>: la </a:t>
            </a:r>
            <a:r>
              <a:rPr lang="it-IT" b="1" dirty="0"/>
              <a:t>“continuità aziendale” </a:t>
            </a:r>
            <a:r>
              <a:rPr lang="it-IT" dirty="0"/>
              <a:t>consiste nella capacità dell’impresa di continuare a costituire un </a:t>
            </a:r>
            <a:r>
              <a:rPr lang="it-IT" b="1" dirty="0"/>
              <a:t>complesso economico funzionante </a:t>
            </a:r>
            <a:r>
              <a:rPr lang="it-IT" dirty="0"/>
              <a:t>destinato alla produzione di reddito per un prevedibile arco temporale futuro relativo ad un </a:t>
            </a:r>
            <a:r>
              <a:rPr lang="it-IT" b="1" dirty="0"/>
              <a:t>periodo di almeno 12 mesi </a:t>
            </a:r>
            <a:r>
              <a:rPr lang="it-IT" b="1" u="sng" dirty="0"/>
              <a:t>dalla data di riferimento del bilancio;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b="1" dirty="0"/>
              <a:t>ISA Italia 570</a:t>
            </a:r>
            <a:r>
              <a:rPr lang="it-IT" dirty="0"/>
              <a:t>: Possono essere identificati alcuni indicatori (eventi o circostanze) che possono comportare rischi per l’impresa e possono far sorgere dubbi riguardo il presupposto della continuità aziendale: a) Indicatori finanziari b) </a:t>
            </a:r>
            <a:r>
              <a:rPr lang="it-IT" u="sng" dirty="0"/>
              <a:t>Indicatori gestionali c) Altri indicatori</a:t>
            </a:r>
            <a:r>
              <a:rPr lang="it-IT" dirty="0"/>
              <a:t>.</a:t>
            </a:r>
            <a:endParaRPr lang="it-IT" b="1" u="sng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626B96-71F8-C244-C811-F5D7AEFC8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724FB04-0FD1-718F-7E2A-9B8D278C2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893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44E254-1D62-BF1C-B1F7-4A37FE9A9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Requisiti di accesso per la composizione negoziata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B0F87A-11A6-2E4C-2FF2-F15C21EED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Art. 12, co. 1, D. Lgs. n. 14/2019: </a:t>
            </a:r>
            <a:r>
              <a:rPr lang="it-IT" b="1" dirty="0"/>
              <a:t>L’imprenditore commerciale e agricolo </a:t>
            </a:r>
            <a:r>
              <a:rPr lang="it-IT" b="1" u="sng" dirty="0"/>
              <a:t>può chiedere </a:t>
            </a:r>
            <a:r>
              <a:rPr lang="it-IT" dirty="0"/>
              <a:t>la nomina di un esperto al segretario generale della camera di commercio, industria, artigianato e agricoltura nel cui ambito territoriale si trova la sede dell’impresa, </a:t>
            </a:r>
            <a:r>
              <a:rPr lang="it-IT" u="sng" dirty="0"/>
              <a:t>quando si trova in condizioni di </a:t>
            </a:r>
            <a:r>
              <a:rPr lang="it-IT" b="1" u="sng" dirty="0"/>
              <a:t>squilibrio patrimoniale o economico – finanziario </a:t>
            </a:r>
            <a:r>
              <a:rPr lang="it-IT" u="sng" dirty="0"/>
              <a:t>che ne rendono </a:t>
            </a:r>
            <a:r>
              <a:rPr lang="it-IT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probabile</a:t>
            </a:r>
            <a:r>
              <a:rPr lang="it-IT" i="1" u="sng" dirty="0"/>
              <a:t> </a:t>
            </a:r>
            <a:r>
              <a:rPr lang="it-IT" u="sng" dirty="0"/>
              <a:t> </a:t>
            </a:r>
            <a:r>
              <a:rPr lang="it-IT" b="1" u="sng" dirty="0"/>
              <a:t>la crisi o l’insolvenza </a:t>
            </a:r>
            <a:r>
              <a:rPr lang="it-IT" u="sng" dirty="0"/>
              <a:t>e risulta ragionevolmente perseguibile il risanamento dell’impresa</a:t>
            </a:r>
            <a:r>
              <a:rPr lang="it-IT" dirty="0"/>
              <a:t>…</a:t>
            </a:r>
            <a:endParaRPr lang="it-IT" b="1" u="sng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C15D0A4-09B5-E1D5-9BE4-AADF638A1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C95D85F-FA4D-5FB0-57DE-3B9247ACA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24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2372EB-6D43-4635-B8B4-91FCDF9390F9}"/>
              </a:ext>
            </a:extLst>
          </p:cNvPr>
          <p:cNvSpPr txBox="1"/>
          <p:nvPr/>
        </p:nvSpPr>
        <p:spPr>
          <a:xfrm>
            <a:off x="251520" y="699542"/>
            <a:ext cx="8280920" cy="3788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 novità connesse alla riformulazione dell’art. 3, del D. Lgs. 12/01/2019, n. 14</a:t>
            </a:r>
          </a:p>
          <a:p>
            <a:pPr algn="just"/>
            <a:r>
              <a:rPr lang="it-IT" b="1" dirty="0">
                <a:solidFill>
                  <a:srgbClr val="0C0C0F"/>
                </a:solidFill>
                <a:effectLst/>
              </a:rPr>
              <a:t>Adeguatezza delle misure e degli assetti in funzione della rilevazione tempestiva della crisi d'impresa</a:t>
            </a:r>
            <a:endParaRPr lang="it-IT" b="1" dirty="0"/>
          </a:p>
          <a:p>
            <a:pPr algn="just">
              <a:lnSpc>
                <a:spcPct val="150000"/>
              </a:lnSpc>
            </a:pP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Il D. Lgs 83/2022 (in recepimento della Direttiva </a:t>
            </a:r>
            <a:r>
              <a:rPr lang="it-IT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Insolvency</a:t>
            </a:r>
            <a:r>
              <a:rPr lang="it-IT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direttiva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it-IT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nionale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2019/1023) ha integrato l’art. 3 aggiungendo ai primi due, i commi 3 e 4</a:t>
            </a:r>
          </a:p>
          <a:p>
            <a:pPr algn="just">
              <a:lnSpc>
                <a:spcPct val="150000"/>
              </a:lnSpc>
            </a:pPr>
            <a:r>
              <a:rPr lang="it-IT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L'</a:t>
            </a:r>
            <a:r>
              <a:rPr lang="it-IT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imprenditore individuale 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deve adottare </a:t>
            </a:r>
            <a:r>
              <a:rPr lang="it-IT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misure idonee 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rilevare tempestivamente lo stato di crisi e assumere senza indugio le iniziative necessarie a farvi fronte.</a:t>
            </a:r>
          </a:p>
          <a:p>
            <a:pPr algn="just">
              <a:lnSpc>
                <a:spcPct val="150000"/>
              </a:lnSpc>
            </a:pPr>
            <a:r>
              <a:rPr lang="it-IT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L'</a:t>
            </a:r>
            <a:r>
              <a:rPr lang="it-IT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imprenditore collettivo </a:t>
            </a:r>
            <a:r>
              <a:rPr lang="it-IT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deve istituire un </a:t>
            </a:r>
            <a:r>
              <a:rPr lang="it-IT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assetto</a:t>
            </a:r>
            <a:r>
              <a:rPr lang="it-IT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organizzativo, amministrativo e contabile </a:t>
            </a:r>
            <a:r>
              <a:rPr lang="it-IT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adeguato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ai sensi dell'articolo </a:t>
            </a:r>
            <a:r>
              <a:rPr lang="it-IT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2086</a:t>
            </a:r>
            <a:r>
              <a:rPr lang="it-IT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del codice civile, ai fini della tempestiva rilevazione dello stato di crisi e dell'assunzione di idonee iniziative.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A5964FC-FE34-7A88-DFC7-F345B85E9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</p:spTree>
    <p:extLst>
      <p:ext uri="{BB962C8B-B14F-4D97-AF65-F5344CB8AC3E}">
        <p14:creationId xmlns:p14="http://schemas.microsoft.com/office/powerpoint/2010/main" val="2362859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2372EB-6D43-4635-B8B4-91FCDF9390F9}"/>
              </a:ext>
            </a:extLst>
          </p:cNvPr>
          <p:cNvSpPr txBox="1"/>
          <p:nvPr/>
        </p:nvSpPr>
        <p:spPr>
          <a:xfrm>
            <a:off x="539552" y="699542"/>
            <a:ext cx="7992888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"/>
              </a:spcAft>
            </a:pPr>
            <a:r>
              <a:rPr lang="it-IT" b="1" i="0" dirty="0">
                <a:solidFill>
                  <a:srgbClr val="0C0C0F"/>
                </a:solidFill>
                <a:effectLst/>
              </a:rPr>
              <a:t>3</a:t>
            </a:r>
            <a:r>
              <a:rPr lang="it-IT" b="0" i="0" dirty="0">
                <a:solidFill>
                  <a:srgbClr val="0C0C0F"/>
                </a:solidFill>
                <a:effectLst/>
              </a:rPr>
              <a:t>. Al fine di prevedere tempestivamente l'emersione della crisi d'impresa,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le misure </a:t>
            </a:r>
            <a:r>
              <a:rPr lang="it-IT" b="0" i="0" dirty="0">
                <a:solidFill>
                  <a:srgbClr val="0C0C0F"/>
                </a:solidFill>
                <a:effectLst/>
              </a:rPr>
              <a:t>di cui al comma 1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e gli assetti </a:t>
            </a:r>
            <a:r>
              <a:rPr lang="it-IT" b="0" i="0" dirty="0">
                <a:solidFill>
                  <a:srgbClr val="0C0C0F"/>
                </a:solidFill>
                <a:effectLst/>
              </a:rPr>
              <a:t>di cui al comma 2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devono consentire di</a:t>
            </a:r>
            <a:r>
              <a:rPr lang="it-IT" b="0" i="0" dirty="0">
                <a:solidFill>
                  <a:srgbClr val="0C0C0F"/>
                </a:solidFill>
                <a:effectLst/>
              </a:rPr>
              <a:t>:</a:t>
            </a:r>
          </a:p>
          <a:p>
            <a:pPr algn="just">
              <a:spcAft>
                <a:spcPts val="100"/>
              </a:spcAft>
            </a:pPr>
            <a:endParaRPr lang="it-IT" b="0" i="0" dirty="0">
              <a:solidFill>
                <a:srgbClr val="0C0C0F"/>
              </a:solidFill>
              <a:effectLst/>
            </a:endParaRPr>
          </a:p>
          <a:p>
            <a:pPr marL="342900" indent="-342900" algn="just">
              <a:spcAft>
                <a:spcPts val="100"/>
              </a:spcAft>
              <a:buAutoNum type="alphaLcParenR"/>
            </a:pPr>
            <a:r>
              <a:rPr lang="it-IT" b="1" i="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rilevare eventuali squilibri di carattere patrimoniale o economico-finanziario</a:t>
            </a:r>
            <a:r>
              <a:rPr lang="it-IT" b="0" i="0" dirty="0">
                <a:solidFill>
                  <a:srgbClr val="0C0C0F"/>
                </a:solidFill>
                <a:effectLst/>
              </a:rPr>
              <a:t>, rapportati alle specifiche caratteristiche dell'impresa e dell'attività imprenditoriale svolta dal debitore;</a:t>
            </a:r>
          </a:p>
          <a:p>
            <a:pPr marL="342900" indent="-342900" algn="just">
              <a:spcAft>
                <a:spcPts val="100"/>
              </a:spcAft>
              <a:buAutoNum type="alphaLcParenR"/>
            </a:pPr>
            <a:endParaRPr lang="it-IT" b="0" i="0" dirty="0">
              <a:solidFill>
                <a:srgbClr val="0C0C0F"/>
              </a:solidFill>
              <a:effectLst/>
            </a:endParaRPr>
          </a:p>
          <a:p>
            <a:pPr algn="just">
              <a:spcAft>
                <a:spcPts val="100"/>
              </a:spcAft>
            </a:pPr>
            <a:r>
              <a:rPr lang="it-IT" b="0" i="0" dirty="0">
                <a:solidFill>
                  <a:srgbClr val="0C0C0F"/>
                </a:solidFill>
                <a:effectLst/>
              </a:rPr>
              <a:t>b)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verificare la sostenibilità dei debiti </a:t>
            </a:r>
            <a:r>
              <a:rPr lang="it-IT" b="0" i="0" dirty="0">
                <a:solidFill>
                  <a:srgbClr val="0C0C0F"/>
                </a:solidFill>
                <a:effectLst/>
              </a:rPr>
              <a:t>e le prospettive di continuità aziendale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almeno per i dodici mesi successivi </a:t>
            </a:r>
            <a:r>
              <a:rPr lang="it-IT" b="1" i="0" u="sng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rilevare i segnali di cui al comma 4</a:t>
            </a:r>
            <a:r>
              <a:rPr lang="it-IT" b="0" i="0" dirty="0">
                <a:solidFill>
                  <a:srgbClr val="0C0C0F"/>
                </a:solidFill>
                <a:effectLst/>
              </a:rPr>
              <a:t>;</a:t>
            </a:r>
          </a:p>
          <a:p>
            <a:pPr algn="just">
              <a:spcAft>
                <a:spcPts val="100"/>
              </a:spcAft>
            </a:pPr>
            <a:endParaRPr lang="it-IT" b="0" i="0" dirty="0">
              <a:solidFill>
                <a:srgbClr val="0C0C0F"/>
              </a:solidFill>
              <a:effectLst/>
            </a:endParaRPr>
          </a:p>
          <a:p>
            <a:pPr algn="just">
              <a:spcAft>
                <a:spcPts val="100"/>
              </a:spcAft>
            </a:pPr>
            <a:r>
              <a:rPr lang="it-IT" b="0" i="0" dirty="0">
                <a:solidFill>
                  <a:srgbClr val="0C0C0F"/>
                </a:solidFill>
                <a:effectLst/>
              </a:rPr>
              <a:t>c)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ricavare le informazioni necessarie </a:t>
            </a:r>
            <a:r>
              <a:rPr lang="it-IT" i="0" dirty="0">
                <a:solidFill>
                  <a:srgbClr val="0C0C0F"/>
                </a:solidFill>
                <a:effectLst/>
              </a:rPr>
              <a:t>a utilizzare la lista di controllo particolareggiata e a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effettuare il test pratico </a:t>
            </a:r>
            <a:r>
              <a:rPr lang="it-IT" i="0" dirty="0">
                <a:solidFill>
                  <a:srgbClr val="0C0C0F"/>
                </a:solidFill>
                <a:effectLst/>
              </a:rPr>
              <a:t>per la verifica della ragionevole perseguibilità del risanamento di cui all'articolo 13, al comma 2.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1F45E83-5EA2-4A51-F51D-0A07AA29F4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</p:spTree>
    <p:extLst>
      <p:ext uri="{BB962C8B-B14F-4D97-AF65-F5344CB8AC3E}">
        <p14:creationId xmlns:p14="http://schemas.microsoft.com/office/powerpoint/2010/main" val="3374074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2372EB-6D43-4635-B8B4-91FCDF9390F9}"/>
              </a:ext>
            </a:extLst>
          </p:cNvPr>
          <p:cNvSpPr txBox="1"/>
          <p:nvPr/>
        </p:nvSpPr>
        <p:spPr>
          <a:xfrm>
            <a:off x="539552" y="699542"/>
            <a:ext cx="7992888" cy="3757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"/>
              </a:spcAft>
            </a:pPr>
            <a:r>
              <a:rPr lang="it-IT" b="1" i="0" dirty="0">
                <a:solidFill>
                  <a:srgbClr val="0C0C0F"/>
                </a:solidFill>
                <a:effectLst/>
              </a:rPr>
              <a:t>4</a:t>
            </a:r>
            <a:r>
              <a:rPr lang="it-IT" b="0" i="0" dirty="0">
                <a:solidFill>
                  <a:srgbClr val="0C0C0F"/>
                </a:solidFill>
                <a:effectLst/>
              </a:rPr>
              <a:t>. Costituiscono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segnali per la previsione </a:t>
            </a:r>
            <a:r>
              <a:rPr lang="it-IT" b="0" i="0" dirty="0">
                <a:solidFill>
                  <a:srgbClr val="0C0C0F"/>
                </a:solidFill>
                <a:effectLst/>
              </a:rPr>
              <a:t>di cui al comma 3:</a:t>
            </a:r>
          </a:p>
          <a:p>
            <a:pPr algn="just">
              <a:spcAft>
                <a:spcPts val="100"/>
              </a:spcAft>
            </a:pPr>
            <a:r>
              <a:rPr lang="it-IT" b="0" i="0" dirty="0">
                <a:solidFill>
                  <a:srgbClr val="0C0C0F"/>
                </a:solidFill>
                <a:effectLst/>
              </a:rPr>
              <a:t>a) l'esistenza di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debiti per retribuzioni scaduti </a:t>
            </a:r>
            <a:r>
              <a:rPr lang="it-IT" b="0" i="0" dirty="0">
                <a:solidFill>
                  <a:srgbClr val="0C0C0F"/>
                </a:solidFill>
                <a:effectLst/>
              </a:rPr>
              <a:t>da almeno trenta giorni pari a oltre la metà dell'ammontare complessivo mensile delle retribuzioni;</a:t>
            </a:r>
          </a:p>
          <a:p>
            <a:pPr algn="just">
              <a:spcAft>
                <a:spcPts val="100"/>
              </a:spcAft>
            </a:pPr>
            <a:r>
              <a:rPr lang="it-IT" b="0" i="0" dirty="0">
                <a:solidFill>
                  <a:srgbClr val="0C0C0F"/>
                </a:solidFill>
                <a:effectLst/>
              </a:rPr>
              <a:t>b) l'esistenza di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debiti verso fornitori scaduti </a:t>
            </a:r>
            <a:r>
              <a:rPr lang="it-IT" b="0" i="0" dirty="0">
                <a:solidFill>
                  <a:srgbClr val="0C0C0F"/>
                </a:solidFill>
                <a:effectLst/>
              </a:rPr>
              <a:t>da almeno novanta giorni di ammontare superiore a quello dei debiti non scaduti;</a:t>
            </a:r>
          </a:p>
          <a:p>
            <a:pPr algn="just">
              <a:spcAft>
                <a:spcPts val="100"/>
              </a:spcAft>
            </a:pPr>
            <a:r>
              <a:rPr lang="it-IT" b="0" i="0" dirty="0">
                <a:solidFill>
                  <a:srgbClr val="0C0C0F"/>
                </a:solidFill>
                <a:effectLst/>
              </a:rPr>
              <a:t>c) l'esistenza di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esposizioni nei confronti delle banche </a:t>
            </a:r>
            <a:r>
              <a:rPr lang="it-IT" b="0" i="0" dirty="0">
                <a:solidFill>
                  <a:srgbClr val="0C0C0F"/>
                </a:solidFill>
                <a:effectLst/>
              </a:rPr>
              <a:t>e degli altri intermediari finanziari che siano scadute da più di sessanta giorni o che abbiano superato da almeno sessanta giorni il limite degli affidamenti ottenuti in qualunque forma purché rappresentino complessivamente almeno il cinque per cento del totale delle esposizioni;</a:t>
            </a:r>
          </a:p>
          <a:p>
            <a:pPr algn="just">
              <a:spcAft>
                <a:spcPts val="100"/>
              </a:spcAft>
            </a:pPr>
            <a:r>
              <a:rPr lang="it-IT" b="0" i="0" dirty="0">
                <a:solidFill>
                  <a:srgbClr val="0C0C0F"/>
                </a:solidFill>
                <a:effectLst/>
              </a:rPr>
              <a:t>d) </a:t>
            </a:r>
            <a:r>
              <a:rPr lang="it-IT" b="1" i="0" dirty="0">
                <a:solidFill>
                  <a:srgbClr val="0C0C0F"/>
                </a:solidFill>
                <a:effectLst/>
              </a:rPr>
              <a:t>l'</a:t>
            </a:r>
            <a:r>
              <a:rPr lang="it-IT" b="1" i="0" u="sng" dirty="0">
                <a:solidFill>
                  <a:srgbClr val="0C0C0F"/>
                </a:solidFill>
                <a:effectLst/>
              </a:rPr>
              <a:t>esistenza</a:t>
            </a:r>
            <a:r>
              <a:rPr lang="it-IT" b="1" i="0" dirty="0">
                <a:solidFill>
                  <a:srgbClr val="0C0C0F"/>
                </a:solidFill>
                <a:effectLst/>
              </a:rPr>
              <a:t> di una o più delle esposizioni debitorie previste dall'articolo 25-</a:t>
            </a:r>
            <a:r>
              <a:rPr lang="it-IT" b="1" i="1" dirty="0">
                <a:solidFill>
                  <a:srgbClr val="0C0C0F"/>
                </a:solidFill>
                <a:effectLst/>
              </a:rPr>
              <a:t>novies</a:t>
            </a:r>
            <a:r>
              <a:rPr lang="it-IT" b="1" i="0" dirty="0">
                <a:solidFill>
                  <a:srgbClr val="0C0C0F"/>
                </a:solidFill>
                <a:effectLst/>
              </a:rPr>
              <a:t>, comma 1.</a:t>
            </a:r>
          </a:p>
          <a:p>
            <a:pPr algn="l">
              <a:spcAft>
                <a:spcPts val="100"/>
              </a:spcAft>
            </a:pPr>
            <a:endParaRPr lang="it-IT" b="0" i="0" dirty="0">
              <a:solidFill>
                <a:srgbClr val="0C0C0F"/>
              </a:solidFill>
              <a:effectLst/>
              <a:latin typeface="Lato" panose="020F0502020204030203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E59B35B-0461-8E24-E836-5E71BF02D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72" y="51470"/>
            <a:ext cx="2781837" cy="642026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</p:spTree>
    <p:extLst>
      <p:ext uri="{BB962C8B-B14F-4D97-AF65-F5344CB8AC3E}">
        <p14:creationId xmlns:p14="http://schemas.microsoft.com/office/powerpoint/2010/main" val="73752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2372EB-6D43-4635-B8B4-91FCDF9390F9}"/>
              </a:ext>
            </a:extLst>
          </p:cNvPr>
          <p:cNvSpPr txBox="1"/>
          <p:nvPr/>
        </p:nvSpPr>
        <p:spPr>
          <a:xfrm>
            <a:off x="575556" y="699542"/>
            <a:ext cx="7992888" cy="3916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"/>
              </a:spcAft>
            </a:pPr>
            <a:r>
              <a:rPr lang="it-IT" b="0" i="0" dirty="0">
                <a:solidFill>
                  <a:srgbClr val="0C0C0F"/>
                </a:solidFill>
                <a:effectLst/>
                <a:latin typeface="Lato" panose="020F0502020204030203" pitchFamily="34" charset="0"/>
              </a:rPr>
              <a:t>Circolare Assonime n. 27/2022, pag. 18:</a:t>
            </a:r>
          </a:p>
          <a:p>
            <a:pPr algn="just">
              <a:spcAft>
                <a:spcPts val="100"/>
              </a:spcAft>
            </a:pPr>
            <a:endParaRPr lang="it-IT" dirty="0">
              <a:solidFill>
                <a:srgbClr val="0C0C0F"/>
              </a:solidFill>
              <a:latin typeface="Lato" panose="020F0502020204030203" pitchFamily="34" charset="0"/>
            </a:endParaRPr>
          </a:p>
          <a:p>
            <a:pPr algn="just">
              <a:spcAft>
                <a:spcPts val="100"/>
              </a:spcAft>
            </a:pPr>
            <a:r>
              <a:rPr lang="it-IT" dirty="0"/>
              <a:t>…</a:t>
            </a:r>
            <a:r>
              <a:rPr lang="it-IT" sz="2400" i="1" dirty="0"/>
              <a:t>La presentazione di una </a:t>
            </a:r>
            <a:r>
              <a:rPr lang="it-IT" sz="2400" b="1" i="1" dirty="0"/>
              <a:t>relazione</a:t>
            </a:r>
            <a:r>
              <a:rPr lang="it-IT" sz="2400" i="1" dirty="0"/>
              <a:t>, con cadenza </a:t>
            </a:r>
            <a:r>
              <a:rPr lang="it-IT" sz="2400" b="1" i="1" dirty="0"/>
              <a:t>almeno semestrale </a:t>
            </a:r>
            <a:r>
              <a:rPr lang="it-IT" sz="2400" i="1" dirty="0"/>
              <a:t>…. </a:t>
            </a:r>
            <a:r>
              <a:rPr lang="it-IT" sz="2400" b="1" i="1" dirty="0"/>
              <a:t>dei dati economico finanziari di consuntivo e dei dati previsionali</a:t>
            </a:r>
            <a:r>
              <a:rPr lang="it-IT" sz="2400" i="1" dirty="0"/>
              <a:t>. Completano i flussi informativi verso gli organi di amministrazione controllo, la presentazione di </a:t>
            </a:r>
            <a:r>
              <a:rPr lang="it-IT" sz="2400" b="1" i="1" dirty="0"/>
              <a:t>piani di budget e di piani pluriennali</a:t>
            </a:r>
            <a:r>
              <a:rPr lang="it-IT" sz="2400" i="1" dirty="0"/>
              <a:t>. È appena il caso di rilevare che l’insorgenza di uno </a:t>
            </a:r>
            <a:r>
              <a:rPr lang="it-IT" sz="2400" b="1" i="1" dirty="0"/>
              <a:t>stato di crisi potrebbe giustificare una modifica della cadenza temporale </a:t>
            </a:r>
            <a:r>
              <a:rPr lang="it-IT" sz="2400" i="1" dirty="0"/>
              <a:t>dei documenti da presentare</a:t>
            </a:r>
            <a:r>
              <a:rPr lang="it-IT" sz="2400" dirty="0"/>
              <a:t>… </a:t>
            </a:r>
            <a:endParaRPr lang="it-IT" sz="2400" b="0" i="0" dirty="0">
              <a:solidFill>
                <a:srgbClr val="0C0C0F"/>
              </a:solidFill>
              <a:effectLst/>
              <a:latin typeface="Lato" panose="020F0502020204030203" pitchFamily="34" charset="0"/>
            </a:endParaRPr>
          </a:p>
          <a:p>
            <a:pPr algn="just">
              <a:spcAft>
                <a:spcPts val="100"/>
              </a:spcAft>
            </a:pPr>
            <a:endParaRPr lang="it-IT" b="0" i="0" dirty="0">
              <a:solidFill>
                <a:srgbClr val="0C0C0F"/>
              </a:solidFill>
              <a:effectLst/>
              <a:latin typeface="Lato" panose="020F0502020204030203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306503FF-33C3-2B90-10EB-C033892DA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470"/>
            <a:ext cx="2781837" cy="642026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</a:rPr>
              <a:t>8 Giugno 2023 - Università degli Studi La Sapienza - Latina</a:t>
            </a:r>
          </a:p>
        </p:txBody>
      </p:sp>
    </p:spTree>
    <p:extLst>
      <p:ext uri="{BB962C8B-B14F-4D97-AF65-F5344CB8AC3E}">
        <p14:creationId xmlns:p14="http://schemas.microsoft.com/office/powerpoint/2010/main" val="20891198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1694</Words>
  <Application>Microsoft Office PowerPoint</Application>
  <PresentationFormat>Presentazione su schermo (16:9)</PresentationFormat>
  <Paragraphs>111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Lato</vt:lpstr>
      <vt:lpstr>Sole24SerifText-Regular</vt:lpstr>
      <vt:lpstr>Times New Roman</vt:lpstr>
      <vt:lpstr>1_Tema di Office</vt:lpstr>
      <vt:lpstr>Presentazione standard di PowerPoint</vt:lpstr>
      <vt:lpstr>Alcune definizioni propedeutiche alla disamina della norma</vt:lpstr>
      <vt:lpstr>Alcune definizioni propedeutiche alla disamina della norma</vt:lpstr>
      <vt:lpstr>Alcune definizioni propedeutiche alla disamina della norma</vt:lpstr>
      <vt:lpstr>Requisiti di accesso per la composizione negoziata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Spunti Sentenza Tribunale di Cagliari n. 188/2021</vt:lpstr>
      <vt:lpstr>Spunti Sentenza Tribunale di Cagliari n. 188/2021</vt:lpstr>
      <vt:lpstr>Spunti Sentenza Tribunale di Cagliari n. 188/2021</vt:lpstr>
      <vt:lpstr>CONCLUSIONI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convegni</dc:creator>
  <cp:lastModifiedBy>Pagliaroli  Stefania </cp:lastModifiedBy>
  <cp:revision>27</cp:revision>
  <cp:lastPrinted>2022-11-03T18:02:38Z</cp:lastPrinted>
  <dcterms:created xsi:type="dcterms:W3CDTF">2020-06-29T16:56:05Z</dcterms:created>
  <dcterms:modified xsi:type="dcterms:W3CDTF">2023-06-07T16:25:30Z</dcterms:modified>
</cp:coreProperties>
</file>