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255" r:id="rId2"/>
    <p:sldId id="2218" r:id="rId3"/>
    <p:sldId id="2236" r:id="rId4"/>
    <p:sldId id="2230" r:id="rId5"/>
    <p:sldId id="2245" r:id="rId6"/>
    <p:sldId id="2224" r:id="rId7"/>
    <p:sldId id="2228" r:id="rId8"/>
    <p:sldId id="2235" r:id="rId9"/>
    <p:sldId id="2234" r:id="rId10"/>
    <p:sldId id="2247" r:id="rId11"/>
    <p:sldId id="2246" r:id="rId12"/>
    <p:sldId id="2248" r:id="rId13"/>
    <p:sldId id="2249" r:id="rId14"/>
    <p:sldId id="2250" r:id="rId15"/>
    <p:sldId id="2252" r:id="rId16"/>
    <p:sldId id="2253" r:id="rId17"/>
    <p:sldId id="2251" r:id="rId18"/>
    <p:sldId id="2232" r:id="rId19"/>
    <p:sldId id="2237" r:id="rId20"/>
  </p:sldIdLst>
  <p:sldSz cx="9144000" cy="5143500" type="screen16x9"/>
  <p:notesSz cx="7102475"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B4F18A4-58E6-4833-8B85-A0D067CD78F7}">
          <p14:sldIdLst>
            <p14:sldId id="2255"/>
            <p14:sldId id="2218"/>
            <p14:sldId id="2236"/>
            <p14:sldId id="2230"/>
            <p14:sldId id="2245"/>
            <p14:sldId id="2224"/>
            <p14:sldId id="2228"/>
            <p14:sldId id="2235"/>
            <p14:sldId id="2234"/>
            <p14:sldId id="2247"/>
            <p14:sldId id="2246"/>
            <p14:sldId id="2248"/>
            <p14:sldId id="2249"/>
            <p14:sldId id="2250"/>
            <p14:sldId id="2252"/>
            <p14:sldId id="2253"/>
            <p14:sldId id="2251"/>
            <p14:sldId id="2232"/>
            <p14:sldId id="223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87" autoAdjust="0"/>
    <p:restoredTop sz="69455" autoAdjust="0"/>
  </p:normalViewPr>
  <p:slideViewPr>
    <p:cSldViewPr>
      <p:cViewPr varScale="1">
        <p:scale>
          <a:sx n="144" d="100"/>
          <a:sy n="144" d="100"/>
        </p:scale>
        <p:origin x="2724" y="126"/>
      </p:cViewPr>
      <p:guideLst>
        <p:guide orient="horz" pos="1620"/>
        <p:guide pos="2880"/>
      </p:guideLst>
    </p:cSldViewPr>
  </p:slideViewPr>
  <p:notesTextViewPr>
    <p:cViewPr>
      <p:scale>
        <a:sx n="1" d="1"/>
        <a:sy n="1" d="1"/>
      </p:scale>
      <p:origin x="0" y="0"/>
    </p:cViewPr>
  </p:notesTextViewPr>
  <p:sorterViewPr>
    <p:cViewPr>
      <p:scale>
        <a:sx n="100" d="100"/>
        <a:sy n="100" d="100"/>
      </p:scale>
      <p:origin x="0" y="-29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7739" cy="513508"/>
          </a:xfrm>
          <a:prstGeom prst="rect">
            <a:avLst/>
          </a:prstGeom>
        </p:spPr>
        <p:txBody>
          <a:bodyPr vert="horz" lIns="99056" tIns="49529" rIns="99056" bIns="49529" rtlCol="0"/>
          <a:lstStyle>
            <a:lvl1pPr algn="l">
              <a:defRPr sz="1300"/>
            </a:lvl1pPr>
          </a:lstStyle>
          <a:p>
            <a:endParaRPr lang="it-IT"/>
          </a:p>
        </p:txBody>
      </p:sp>
      <p:sp>
        <p:nvSpPr>
          <p:cNvPr id="3" name="Segnaposto data 2"/>
          <p:cNvSpPr>
            <a:spLocks noGrp="1"/>
          </p:cNvSpPr>
          <p:nvPr>
            <p:ph type="dt" idx="1"/>
          </p:nvPr>
        </p:nvSpPr>
        <p:spPr>
          <a:xfrm>
            <a:off x="4023093" y="0"/>
            <a:ext cx="3077739" cy="513508"/>
          </a:xfrm>
          <a:prstGeom prst="rect">
            <a:avLst/>
          </a:prstGeom>
        </p:spPr>
        <p:txBody>
          <a:bodyPr vert="horz" lIns="99056" tIns="49529" rIns="99056" bIns="49529" rtlCol="0"/>
          <a:lstStyle>
            <a:lvl1pPr algn="r">
              <a:defRPr sz="1300"/>
            </a:lvl1pPr>
          </a:lstStyle>
          <a:p>
            <a:fld id="{02739E3C-48A7-421D-B0C6-C3FA64816B81}" type="datetimeFigureOut">
              <a:rPr lang="it-IT" smtClean="0"/>
              <a:t>08/06/2023</a:t>
            </a:fld>
            <a:endParaRPr lang="it-IT"/>
          </a:p>
        </p:txBody>
      </p:sp>
      <p:sp>
        <p:nvSpPr>
          <p:cNvPr id="4" name="Segnaposto immagine diapositiva 3"/>
          <p:cNvSpPr>
            <a:spLocks noGrp="1" noRot="1" noChangeAspect="1"/>
          </p:cNvSpPr>
          <p:nvPr>
            <p:ph type="sldImg" idx="2"/>
          </p:nvPr>
        </p:nvSpPr>
        <p:spPr>
          <a:xfrm>
            <a:off x="482600" y="1279525"/>
            <a:ext cx="6137275" cy="3452813"/>
          </a:xfrm>
          <a:prstGeom prst="rect">
            <a:avLst/>
          </a:prstGeom>
          <a:noFill/>
          <a:ln w="12700">
            <a:solidFill>
              <a:prstClr val="black"/>
            </a:solidFill>
          </a:ln>
        </p:spPr>
        <p:txBody>
          <a:bodyPr vert="horz" lIns="99056" tIns="49529" rIns="99056" bIns="49529" rtlCol="0" anchor="ctr"/>
          <a:lstStyle/>
          <a:p>
            <a:endParaRPr lang="it-IT"/>
          </a:p>
        </p:txBody>
      </p:sp>
      <p:sp>
        <p:nvSpPr>
          <p:cNvPr id="5" name="Segnaposto note 4"/>
          <p:cNvSpPr>
            <a:spLocks noGrp="1"/>
          </p:cNvSpPr>
          <p:nvPr>
            <p:ph type="body" sz="quarter" idx="3"/>
          </p:nvPr>
        </p:nvSpPr>
        <p:spPr>
          <a:xfrm>
            <a:off x="710248" y="4925407"/>
            <a:ext cx="5681980" cy="4029879"/>
          </a:xfrm>
          <a:prstGeom prst="rect">
            <a:avLst/>
          </a:prstGeom>
        </p:spPr>
        <p:txBody>
          <a:bodyPr vert="horz" lIns="99056" tIns="49529" rIns="99056" bIns="49529"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721107"/>
            <a:ext cx="3077739" cy="513506"/>
          </a:xfrm>
          <a:prstGeom prst="rect">
            <a:avLst/>
          </a:prstGeom>
        </p:spPr>
        <p:txBody>
          <a:bodyPr vert="horz" lIns="99056" tIns="49529" rIns="99056" bIns="49529" rtlCol="0" anchor="b"/>
          <a:lstStyle>
            <a:lvl1pPr algn="l">
              <a:defRPr sz="1300"/>
            </a:lvl1pPr>
          </a:lstStyle>
          <a:p>
            <a:endParaRPr lang="it-IT"/>
          </a:p>
        </p:txBody>
      </p:sp>
      <p:sp>
        <p:nvSpPr>
          <p:cNvPr id="7" name="Segnaposto numero diapositiva 6"/>
          <p:cNvSpPr>
            <a:spLocks noGrp="1"/>
          </p:cNvSpPr>
          <p:nvPr>
            <p:ph type="sldNum" sz="quarter" idx="5"/>
          </p:nvPr>
        </p:nvSpPr>
        <p:spPr>
          <a:xfrm>
            <a:off x="4023093" y="9721107"/>
            <a:ext cx="3077739" cy="513506"/>
          </a:xfrm>
          <a:prstGeom prst="rect">
            <a:avLst/>
          </a:prstGeom>
        </p:spPr>
        <p:txBody>
          <a:bodyPr vert="horz" lIns="99056" tIns="49529" rIns="99056" bIns="49529" rtlCol="0" anchor="b"/>
          <a:lstStyle>
            <a:lvl1pPr algn="r">
              <a:defRPr sz="1300"/>
            </a:lvl1pPr>
          </a:lstStyle>
          <a:p>
            <a:fld id="{7491F3E9-DB59-4050-9E45-F74A4DA239C1}" type="slidenum">
              <a:rPr lang="it-IT" smtClean="0"/>
              <a:t>‹N›</a:t>
            </a:fld>
            <a:endParaRPr lang="it-IT"/>
          </a:p>
        </p:txBody>
      </p:sp>
    </p:spTree>
    <p:extLst>
      <p:ext uri="{BB962C8B-B14F-4D97-AF65-F5344CB8AC3E}">
        <p14:creationId xmlns:p14="http://schemas.microsoft.com/office/powerpoint/2010/main" val="2242095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9</a:t>
            </a:fld>
            <a:endParaRPr lang="it-IT"/>
          </a:p>
        </p:txBody>
      </p:sp>
    </p:spTree>
    <p:extLst>
      <p:ext uri="{BB962C8B-B14F-4D97-AF65-F5344CB8AC3E}">
        <p14:creationId xmlns:p14="http://schemas.microsoft.com/office/powerpoint/2010/main" val="4110675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11</a:t>
            </a:fld>
            <a:endParaRPr lang="it-IT"/>
          </a:p>
        </p:txBody>
      </p:sp>
    </p:spTree>
    <p:extLst>
      <p:ext uri="{BB962C8B-B14F-4D97-AF65-F5344CB8AC3E}">
        <p14:creationId xmlns:p14="http://schemas.microsoft.com/office/powerpoint/2010/main" val="2365664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12</a:t>
            </a:fld>
            <a:endParaRPr lang="it-IT"/>
          </a:p>
        </p:txBody>
      </p:sp>
    </p:spTree>
    <p:extLst>
      <p:ext uri="{BB962C8B-B14F-4D97-AF65-F5344CB8AC3E}">
        <p14:creationId xmlns:p14="http://schemas.microsoft.com/office/powerpoint/2010/main" val="627918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13</a:t>
            </a:fld>
            <a:endParaRPr lang="it-IT"/>
          </a:p>
        </p:txBody>
      </p:sp>
    </p:spTree>
    <p:extLst>
      <p:ext uri="{BB962C8B-B14F-4D97-AF65-F5344CB8AC3E}">
        <p14:creationId xmlns:p14="http://schemas.microsoft.com/office/powerpoint/2010/main" val="976244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14</a:t>
            </a:fld>
            <a:endParaRPr lang="it-IT"/>
          </a:p>
        </p:txBody>
      </p:sp>
    </p:spTree>
    <p:extLst>
      <p:ext uri="{BB962C8B-B14F-4D97-AF65-F5344CB8AC3E}">
        <p14:creationId xmlns:p14="http://schemas.microsoft.com/office/powerpoint/2010/main" val="3383475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15</a:t>
            </a:fld>
            <a:endParaRPr lang="it-IT"/>
          </a:p>
        </p:txBody>
      </p:sp>
    </p:spTree>
    <p:extLst>
      <p:ext uri="{BB962C8B-B14F-4D97-AF65-F5344CB8AC3E}">
        <p14:creationId xmlns:p14="http://schemas.microsoft.com/office/powerpoint/2010/main" val="2857610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16</a:t>
            </a:fld>
            <a:endParaRPr lang="it-IT"/>
          </a:p>
        </p:txBody>
      </p:sp>
    </p:spTree>
    <p:extLst>
      <p:ext uri="{BB962C8B-B14F-4D97-AF65-F5344CB8AC3E}">
        <p14:creationId xmlns:p14="http://schemas.microsoft.com/office/powerpoint/2010/main" val="4005216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17</a:t>
            </a:fld>
            <a:endParaRPr lang="it-IT"/>
          </a:p>
        </p:txBody>
      </p:sp>
    </p:spTree>
    <p:extLst>
      <p:ext uri="{BB962C8B-B14F-4D97-AF65-F5344CB8AC3E}">
        <p14:creationId xmlns:p14="http://schemas.microsoft.com/office/powerpoint/2010/main" val="1801813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19</a:t>
            </a:fld>
            <a:endParaRPr lang="it-IT"/>
          </a:p>
        </p:txBody>
      </p:sp>
    </p:spTree>
    <p:extLst>
      <p:ext uri="{BB962C8B-B14F-4D97-AF65-F5344CB8AC3E}">
        <p14:creationId xmlns:p14="http://schemas.microsoft.com/office/powerpoint/2010/main" val="154912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3F7C15-2065-4CA7-9F2B-37BD74298CB9}"/>
              </a:ext>
            </a:extLst>
          </p:cNvPr>
          <p:cNvSpPr>
            <a:spLocks noGrp="1"/>
          </p:cNvSpPr>
          <p:nvPr>
            <p:ph type="ctrTitle"/>
          </p:nvPr>
        </p:nvSpPr>
        <p:spPr>
          <a:xfrm>
            <a:off x="1143001" y="841772"/>
            <a:ext cx="6858000" cy="1790700"/>
          </a:xfrm>
        </p:spPr>
        <p:txBody>
          <a:bodyPr anchor="b"/>
          <a:lstStyle>
            <a:lvl1pPr algn="ctr">
              <a:defRPr sz="49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A702DF5-8227-4EC1-8892-DE3B864C2CAD}"/>
              </a:ext>
            </a:extLst>
          </p:cNvPr>
          <p:cNvSpPr>
            <a:spLocks noGrp="1"/>
          </p:cNvSpPr>
          <p:nvPr>
            <p:ph type="subTitle" idx="1"/>
          </p:nvPr>
        </p:nvSpPr>
        <p:spPr>
          <a:xfrm>
            <a:off x="1143001" y="2701528"/>
            <a:ext cx="6858000" cy="1241822"/>
          </a:xfrm>
        </p:spPr>
        <p:txBody>
          <a:bodyPr/>
          <a:lstStyle>
            <a:lvl1pPr marL="0" indent="0" algn="ctr">
              <a:buNone/>
              <a:defRPr sz="1900"/>
            </a:lvl1pPr>
            <a:lvl2pPr marL="369875" indent="0" algn="ctr">
              <a:buNone/>
              <a:defRPr sz="1600"/>
            </a:lvl2pPr>
            <a:lvl3pPr marL="739750" indent="0" algn="ctr">
              <a:buNone/>
              <a:defRPr sz="1500"/>
            </a:lvl3pPr>
            <a:lvl4pPr marL="1109624" indent="0" algn="ctr">
              <a:buNone/>
              <a:defRPr sz="1300"/>
            </a:lvl4pPr>
            <a:lvl5pPr marL="1479499" indent="0" algn="ctr">
              <a:buNone/>
              <a:defRPr sz="1300"/>
            </a:lvl5pPr>
            <a:lvl6pPr marL="1849374" indent="0" algn="ctr">
              <a:buNone/>
              <a:defRPr sz="1300"/>
            </a:lvl6pPr>
            <a:lvl7pPr marL="2219249" indent="0" algn="ctr">
              <a:buNone/>
              <a:defRPr sz="1300"/>
            </a:lvl7pPr>
            <a:lvl8pPr marL="2589124" indent="0" algn="ctr">
              <a:buNone/>
              <a:defRPr sz="1300"/>
            </a:lvl8pPr>
            <a:lvl9pPr marL="2958998" indent="0" algn="ctr">
              <a:buNone/>
              <a:defRPr sz="13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706F5AC-BD71-408B-84FE-71AB52CBB573}"/>
              </a:ext>
            </a:extLst>
          </p:cNvPr>
          <p:cNvSpPr>
            <a:spLocks noGrp="1"/>
          </p:cNvSpPr>
          <p:nvPr>
            <p:ph type="dt" sz="half" idx="10"/>
          </p:nvPr>
        </p:nvSpPr>
        <p:spPr/>
        <p:txBody>
          <a:bodyPr/>
          <a:lstStyle/>
          <a:p>
            <a:fld id="{7B6D06CC-B030-4D73-BFF9-1D222C7EAE7E}"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2428E9F3-39AD-4CC9-8BDE-1283D20CFE84}"/>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686576C-EB62-4E78-88F2-9A33148D9DEF}"/>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082718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A789C-D4D8-4018-B492-A0D3F3AD7CC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8012F47-25AD-4FCD-86F7-7EE66FB6D9D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D5912E-D815-4C68-BC9D-3966E702934B}"/>
              </a:ext>
            </a:extLst>
          </p:cNvPr>
          <p:cNvSpPr>
            <a:spLocks noGrp="1"/>
          </p:cNvSpPr>
          <p:nvPr>
            <p:ph type="dt" sz="half" idx="10"/>
          </p:nvPr>
        </p:nvSpPr>
        <p:spPr/>
        <p:txBody>
          <a:bodyPr/>
          <a:lstStyle/>
          <a:p>
            <a:fld id="{92421F66-E76A-4706-BE13-30CA41F55B84}"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66B65FF-8CB8-4FEA-909F-AEB9A8BCDE6E}"/>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7A3EE62-8FBB-40C7-A9E1-6482C8B42C07}"/>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68078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C20C724-9460-44FC-8D02-75675C6AD584}"/>
              </a:ext>
            </a:extLst>
          </p:cNvPr>
          <p:cNvSpPr>
            <a:spLocks noGrp="1"/>
          </p:cNvSpPr>
          <p:nvPr>
            <p:ph type="title" orient="vert"/>
          </p:nvPr>
        </p:nvSpPr>
        <p:spPr>
          <a:xfrm>
            <a:off x="6543675" y="273844"/>
            <a:ext cx="1971675" cy="4358879"/>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0498A67-77DE-4F76-A1D8-3B026F2F9315}"/>
              </a:ext>
            </a:extLst>
          </p:cNvPr>
          <p:cNvSpPr>
            <a:spLocks noGrp="1"/>
          </p:cNvSpPr>
          <p:nvPr>
            <p:ph type="body" orient="vert" idx="1"/>
          </p:nvPr>
        </p:nvSpPr>
        <p:spPr>
          <a:xfrm>
            <a:off x="628650" y="273844"/>
            <a:ext cx="5800725" cy="435887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67F2E20-CFEA-4EE9-9D28-D05F9D008B02}"/>
              </a:ext>
            </a:extLst>
          </p:cNvPr>
          <p:cNvSpPr>
            <a:spLocks noGrp="1"/>
          </p:cNvSpPr>
          <p:nvPr>
            <p:ph type="dt" sz="half" idx="10"/>
          </p:nvPr>
        </p:nvSpPr>
        <p:spPr/>
        <p:txBody>
          <a:bodyPr/>
          <a:lstStyle/>
          <a:p>
            <a:fld id="{9646BC11-7D7D-40FF-BDF0-2D8FEB89890C}"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95B6758C-3605-4E78-A6D6-56AA9E01571C}"/>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9378ABC1-07F0-43B9-89A5-7730F620AA9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214262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8" name="Title 1"/>
          <p:cNvSpPr>
            <a:spLocks noGrp="1"/>
          </p:cNvSpPr>
          <p:nvPr>
            <p:ph type="title"/>
          </p:nvPr>
        </p:nvSpPr>
        <p:spPr>
          <a:xfrm>
            <a:off x="278606" y="276225"/>
            <a:ext cx="8586788" cy="540544"/>
          </a:xfrm>
          <a:prstGeom prst="rect">
            <a:avLst/>
          </a:prstGeom>
        </p:spPr>
        <p:txBody>
          <a:bodyPr lIns="0" tIns="0" rIns="0" bIns="0" anchor="ctr" anchorCtr="0"/>
          <a:lstStyle>
            <a:lvl1pPr algn="r">
              <a:defRPr lang="en-US" sz="1800" b="0" kern="1200" dirty="0">
                <a:solidFill>
                  <a:schemeClr val="bg1"/>
                </a:solidFill>
                <a:latin typeface="Calibri" panose="020F0502020204030204" pitchFamily="34" charset="0"/>
                <a:ea typeface="+mn-ea"/>
                <a:cs typeface="+mn-cs"/>
              </a:defRPr>
            </a:lvl1pPr>
          </a:lstStyle>
          <a:p>
            <a:r>
              <a:rPr lang="en-US" dirty="0"/>
              <a:t>Click to edit Master title style</a:t>
            </a:r>
          </a:p>
        </p:txBody>
      </p:sp>
      <p:sp>
        <p:nvSpPr>
          <p:cNvPr id="10" name="Text Placeholder 5">
            <a:extLst>
              <a:ext uri="{FF2B5EF4-FFF2-40B4-BE49-F238E27FC236}">
                <a16:creationId xmlns:a16="http://schemas.microsoft.com/office/drawing/2014/main" id="{7BFF6F91-2C64-4EA0-8305-5C732DCB5B91}"/>
              </a:ext>
            </a:extLst>
          </p:cNvPr>
          <p:cNvSpPr>
            <a:spLocks noGrp="1"/>
          </p:cNvSpPr>
          <p:nvPr>
            <p:ph type="body" sz="quarter" idx="10"/>
          </p:nvPr>
        </p:nvSpPr>
        <p:spPr>
          <a:xfrm>
            <a:off x="278606" y="1006080"/>
            <a:ext cx="8586788" cy="3348037"/>
          </a:xfrm>
          <a:prstGeom prst="rect">
            <a:avLst/>
          </a:prstGeom>
        </p:spPr>
        <p:txBody>
          <a:bodyPr lIns="0" tIns="0" rIns="0" bIns="0"/>
          <a:lstStyle>
            <a:lvl1pPr marL="0" indent="0">
              <a:lnSpc>
                <a:spcPct val="100000"/>
              </a:lnSpc>
              <a:spcBef>
                <a:spcPts val="900"/>
              </a:spcBef>
              <a:spcAft>
                <a:spcPts val="0"/>
              </a:spcAft>
              <a:buFontTx/>
              <a:buNone/>
              <a:defRPr sz="1050">
                <a:solidFill>
                  <a:schemeClr val="bg1"/>
                </a:solidFill>
                <a:latin typeface="Calibri" panose="020F0502020204030204" pitchFamily="34" charset="0"/>
              </a:defRPr>
            </a:lvl1pPr>
            <a:lvl2pPr marL="0" indent="0">
              <a:lnSpc>
                <a:spcPct val="100000"/>
              </a:lnSpc>
              <a:spcBef>
                <a:spcPts val="900"/>
              </a:spcBef>
              <a:spcAft>
                <a:spcPts val="0"/>
              </a:spcAft>
              <a:buFontTx/>
              <a:buNone/>
              <a:defRPr sz="1500" b="1">
                <a:solidFill>
                  <a:srgbClr val="FFD200"/>
                </a:solidFill>
                <a:latin typeface="Calibri" panose="020F0502020204030204" pitchFamily="34" charset="0"/>
              </a:defRPr>
            </a:lvl2pPr>
            <a:lvl3pPr marL="0" indent="0">
              <a:lnSpc>
                <a:spcPct val="100000"/>
              </a:lnSpc>
              <a:spcBef>
                <a:spcPts val="900"/>
              </a:spcBef>
              <a:spcAft>
                <a:spcPts val="0"/>
              </a:spcAft>
              <a:buFontTx/>
              <a:buNone/>
              <a:defRPr sz="1200" b="0" i="1">
                <a:solidFill>
                  <a:schemeClr val="bg1">
                    <a:lumMod val="75000"/>
                  </a:schemeClr>
                </a:solidFill>
                <a:latin typeface="Calibri" panose="020F0502020204030204" pitchFamily="34" charset="0"/>
              </a:defRPr>
            </a:lvl3pPr>
            <a:lvl4pPr marL="267891" indent="-267891">
              <a:lnSpc>
                <a:spcPct val="100000"/>
              </a:lnSpc>
              <a:spcBef>
                <a:spcPts val="900"/>
              </a:spcBef>
              <a:spcAft>
                <a:spcPts val="0"/>
              </a:spcAft>
              <a:buClr>
                <a:srgbClr val="FFE600"/>
              </a:buClr>
              <a:buSzPct val="80000"/>
              <a:buFont typeface="Arial" panose="020B0604020202020204" pitchFamily="34" charset="0"/>
              <a:buChar char="►"/>
              <a:defRPr sz="1050">
                <a:solidFill>
                  <a:schemeClr val="bg1"/>
                </a:solidFill>
                <a:latin typeface="Calibri" panose="020F0502020204030204" pitchFamily="34" charset="0"/>
              </a:defRPr>
            </a:lvl4pPr>
            <a:lvl5pPr marL="535781" indent="-267891">
              <a:lnSpc>
                <a:spcPct val="100000"/>
              </a:lnSpc>
              <a:spcBef>
                <a:spcPts val="900"/>
              </a:spcBef>
              <a:spcAft>
                <a:spcPts val="0"/>
              </a:spcAft>
              <a:buClr>
                <a:schemeClr val="bg1">
                  <a:lumMod val="85000"/>
                </a:schemeClr>
              </a:buClr>
              <a:buSzPct val="80000"/>
              <a:buFont typeface="Arial" panose="020B0604020202020204" pitchFamily="34" charset="0"/>
              <a:buChar char="►"/>
              <a:defRPr sz="1050">
                <a:solidFill>
                  <a:schemeClr val="bg1"/>
                </a:solidFill>
                <a:latin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t-IT" dirty="0"/>
          </a:p>
        </p:txBody>
      </p:sp>
    </p:spTree>
    <p:extLst>
      <p:ext uri="{BB962C8B-B14F-4D97-AF65-F5344CB8AC3E}">
        <p14:creationId xmlns:p14="http://schemas.microsoft.com/office/powerpoint/2010/main" val="80237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3989B6-DA53-4B56-9397-876B88CDF40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5C184ED-8294-4C63-B4E5-859075EB1F4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C9E677-3C54-424D-A0A1-FC17D09D026E}"/>
              </a:ext>
            </a:extLst>
          </p:cNvPr>
          <p:cNvSpPr>
            <a:spLocks noGrp="1"/>
          </p:cNvSpPr>
          <p:nvPr>
            <p:ph type="dt" sz="half" idx="10"/>
          </p:nvPr>
        </p:nvSpPr>
        <p:spPr/>
        <p:txBody>
          <a:bodyPr/>
          <a:lstStyle/>
          <a:p>
            <a:fld id="{885A428A-6EAD-41EB-9588-B3BE350AE819}"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31D431F-7650-4A2D-9668-FFD51D0B1BB3}"/>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E78A59E-A45B-41C0-9DC3-A3FD9886FE68}"/>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97708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A101F8-A60D-4B1D-BA21-8C459F8C1EE8}"/>
              </a:ext>
            </a:extLst>
          </p:cNvPr>
          <p:cNvSpPr>
            <a:spLocks noGrp="1"/>
          </p:cNvSpPr>
          <p:nvPr>
            <p:ph type="title"/>
          </p:nvPr>
        </p:nvSpPr>
        <p:spPr>
          <a:xfrm>
            <a:off x="623888" y="1282305"/>
            <a:ext cx="7886700" cy="2139553"/>
          </a:xfrm>
        </p:spPr>
        <p:txBody>
          <a:bodyPr anchor="b"/>
          <a:lstStyle>
            <a:lvl1pPr>
              <a:defRPr sz="49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B560410-9FD8-4196-B67F-1981C4870D42}"/>
              </a:ext>
            </a:extLst>
          </p:cNvPr>
          <p:cNvSpPr>
            <a:spLocks noGrp="1"/>
          </p:cNvSpPr>
          <p:nvPr>
            <p:ph type="body" idx="1"/>
          </p:nvPr>
        </p:nvSpPr>
        <p:spPr>
          <a:xfrm>
            <a:off x="623888" y="3442099"/>
            <a:ext cx="7886700" cy="1125140"/>
          </a:xfrm>
        </p:spPr>
        <p:txBody>
          <a:bodyPr/>
          <a:lstStyle>
            <a:lvl1pPr marL="0" indent="0">
              <a:buNone/>
              <a:defRPr sz="1900">
                <a:solidFill>
                  <a:schemeClr val="tx1">
                    <a:tint val="75000"/>
                  </a:schemeClr>
                </a:solidFill>
              </a:defRPr>
            </a:lvl1pPr>
            <a:lvl2pPr marL="369875" indent="0">
              <a:buNone/>
              <a:defRPr sz="1600">
                <a:solidFill>
                  <a:schemeClr val="tx1">
                    <a:tint val="75000"/>
                  </a:schemeClr>
                </a:solidFill>
              </a:defRPr>
            </a:lvl2pPr>
            <a:lvl3pPr marL="739750" indent="0">
              <a:buNone/>
              <a:defRPr sz="1500">
                <a:solidFill>
                  <a:schemeClr val="tx1">
                    <a:tint val="75000"/>
                  </a:schemeClr>
                </a:solidFill>
              </a:defRPr>
            </a:lvl3pPr>
            <a:lvl4pPr marL="1109624" indent="0">
              <a:buNone/>
              <a:defRPr sz="1300">
                <a:solidFill>
                  <a:schemeClr val="tx1">
                    <a:tint val="75000"/>
                  </a:schemeClr>
                </a:solidFill>
              </a:defRPr>
            </a:lvl4pPr>
            <a:lvl5pPr marL="1479499" indent="0">
              <a:buNone/>
              <a:defRPr sz="1300">
                <a:solidFill>
                  <a:schemeClr val="tx1">
                    <a:tint val="75000"/>
                  </a:schemeClr>
                </a:solidFill>
              </a:defRPr>
            </a:lvl5pPr>
            <a:lvl6pPr marL="1849374" indent="0">
              <a:buNone/>
              <a:defRPr sz="1300">
                <a:solidFill>
                  <a:schemeClr val="tx1">
                    <a:tint val="75000"/>
                  </a:schemeClr>
                </a:solidFill>
              </a:defRPr>
            </a:lvl6pPr>
            <a:lvl7pPr marL="2219249" indent="0">
              <a:buNone/>
              <a:defRPr sz="1300">
                <a:solidFill>
                  <a:schemeClr val="tx1">
                    <a:tint val="75000"/>
                  </a:schemeClr>
                </a:solidFill>
              </a:defRPr>
            </a:lvl7pPr>
            <a:lvl8pPr marL="2589124" indent="0">
              <a:buNone/>
              <a:defRPr sz="1300">
                <a:solidFill>
                  <a:schemeClr val="tx1">
                    <a:tint val="75000"/>
                  </a:schemeClr>
                </a:solidFill>
              </a:defRPr>
            </a:lvl8pPr>
            <a:lvl9pPr marL="2958998" indent="0">
              <a:buNone/>
              <a:defRPr sz="13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963FDE6-E328-4B25-9628-52D3BE1E78D2}"/>
              </a:ext>
            </a:extLst>
          </p:cNvPr>
          <p:cNvSpPr>
            <a:spLocks noGrp="1"/>
          </p:cNvSpPr>
          <p:nvPr>
            <p:ph type="dt" sz="half" idx="10"/>
          </p:nvPr>
        </p:nvSpPr>
        <p:spPr/>
        <p:txBody>
          <a:bodyPr/>
          <a:lstStyle/>
          <a:p>
            <a:fld id="{5013CAFC-FB04-47B8-AB94-CEBEEFA4EFF7}"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AAD4091E-BED4-4560-AED2-6DA7A436F690}"/>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32DCAF71-9E05-4D49-801A-5EC67CC9E8BE}"/>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41214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F64CFF-C920-4DFC-AC21-DE1C36AEC16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43F1506-52B4-44E9-AA99-7D5070ABA9E5}"/>
              </a:ext>
            </a:extLst>
          </p:cNvPr>
          <p:cNvSpPr>
            <a:spLocks noGrp="1"/>
          </p:cNvSpPr>
          <p:nvPr>
            <p:ph sz="half" idx="1"/>
          </p:nvPr>
        </p:nvSpPr>
        <p:spPr>
          <a:xfrm>
            <a:off x="628651"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2600F0-ED42-492A-9F1C-A3141B815C54}"/>
              </a:ext>
            </a:extLst>
          </p:cNvPr>
          <p:cNvSpPr>
            <a:spLocks noGrp="1"/>
          </p:cNvSpPr>
          <p:nvPr>
            <p:ph sz="half" idx="2"/>
          </p:nvPr>
        </p:nvSpPr>
        <p:spPr>
          <a:xfrm>
            <a:off x="46291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E341D35-1569-41C9-BDB8-62DD03C6A1A3}"/>
              </a:ext>
            </a:extLst>
          </p:cNvPr>
          <p:cNvSpPr>
            <a:spLocks noGrp="1"/>
          </p:cNvSpPr>
          <p:nvPr>
            <p:ph type="dt" sz="half" idx="10"/>
          </p:nvPr>
        </p:nvSpPr>
        <p:spPr/>
        <p:txBody>
          <a:bodyPr/>
          <a:lstStyle/>
          <a:p>
            <a:fld id="{6809FFAD-DACB-4AA9-A4F7-F2FE6BBF7350}" type="datetime1">
              <a:rPr lang="it-IT" smtClean="0">
                <a:solidFill>
                  <a:prstClr val="black">
                    <a:tint val="75000"/>
                  </a:prstClr>
                </a:solidFill>
              </a:rPr>
              <a:t>08/06/2023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9740D2E-D848-483B-A7F4-B8D4BCEBD90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7573A1C4-56BC-46CB-9433-631D08946F22}"/>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97425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B5E783-93EC-4A0E-BDF7-60FDA9BC2A45}"/>
              </a:ext>
            </a:extLst>
          </p:cNvPr>
          <p:cNvSpPr>
            <a:spLocks noGrp="1"/>
          </p:cNvSpPr>
          <p:nvPr>
            <p:ph type="title"/>
          </p:nvPr>
        </p:nvSpPr>
        <p:spPr>
          <a:xfrm>
            <a:off x="629841" y="273846"/>
            <a:ext cx="7886700" cy="994172"/>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4E5A0AB-DF3D-486D-AD60-7252E119911D}"/>
              </a:ext>
            </a:extLst>
          </p:cNvPr>
          <p:cNvSpPr>
            <a:spLocks noGrp="1"/>
          </p:cNvSpPr>
          <p:nvPr>
            <p:ph type="body" idx="1"/>
          </p:nvPr>
        </p:nvSpPr>
        <p:spPr>
          <a:xfrm>
            <a:off x="629842" y="1260872"/>
            <a:ext cx="3868340"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B698FA-2E3C-430E-9E48-DA3C3764C8B8}"/>
              </a:ext>
            </a:extLst>
          </p:cNvPr>
          <p:cNvSpPr>
            <a:spLocks noGrp="1"/>
          </p:cNvSpPr>
          <p:nvPr>
            <p:ph sz="half" idx="2"/>
          </p:nvPr>
        </p:nvSpPr>
        <p:spPr>
          <a:xfrm>
            <a:off x="629842" y="1878806"/>
            <a:ext cx="3868340"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54F1D06-6F17-4154-A835-043DA7AFD2EE}"/>
              </a:ext>
            </a:extLst>
          </p:cNvPr>
          <p:cNvSpPr>
            <a:spLocks noGrp="1"/>
          </p:cNvSpPr>
          <p:nvPr>
            <p:ph type="body" sz="quarter" idx="3"/>
          </p:nvPr>
        </p:nvSpPr>
        <p:spPr>
          <a:xfrm>
            <a:off x="4629151" y="1260872"/>
            <a:ext cx="3887391"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DD7E128-80C0-4CFB-B204-F113B6D4B749}"/>
              </a:ext>
            </a:extLst>
          </p:cNvPr>
          <p:cNvSpPr>
            <a:spLocks noGrp="1"/>
          </p:cNvSpPr>
          <p:nvPr>
            <p:ph sz="quarter" idx="4"/>
          </p:nvPr>
        </p:nvSpPr>
        <p:spPr>
          <a:xfrm>
            <a:off x="4629151" y="1878806"/>
            <a:ext cx="3887391"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503D49E-CF39-42D5-A652-94462298C22D}"/>
              </a:ext>
            </a:extLst>
          </p:cNvPr>
          <p:cNvSpPr>
            <a:spLocks noGrp="1"/>
          </p:cNvSpPr>
          <p:nvPr>
            <p:ph type="dt" sz="half" idx="10"/>
          </p:nvPr>
        </p:nvSpPr>
        <p:spPr/>
        <p:txBody>
          <a:bodyPr/>
          <a:lstStyle/>
          <a:p>
            <a:fld id="{808B2E8F-FD9D-489F-98CE-C0A84A28AA33}" type="datetime1">
              <a:rPr lang="it-IT" smtClean="0">
                <a:solidFill>
                  <a:prstClr val="black">
                    <a:tint val="75000"/>
                  </a:prstClr>
                </a:solidFill>
              </a:rPr>
              <a:t>08/06/2023</a:t>
            </a:fld>
            <a:endParaRPr lang="it-IT">
              <a:solidFill>
                <a:prstClr val="black">
                  <a:tint val="75000"/>
                </a:prstClr>
              </a:solidFill>
            </a:endParaRPr>
          </a:p>
        </p:txBody>
      </p:sp>
      <p:sp>
        <p:nvSpPr>
          <p:cNvPr id="8" name="Segnaposto piè di pagina 7">
            <a:extLst>
              <a:ext uri="{FF2B5EF4-FFF2-40B4-BE49-F238E27FC236}">
                <a16:creationId xmlns:a16="http://schemas.microsoft.com/office/drawing/2014/main" id="{FCB02666-1765-43AF-AA19-409624CEB33C}"/>
              </a:ext>
            </a:extLst>
          </p:cNvPr>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a:extLst>
              <a:ext uri="{FF2B5EF4-FFF2-40B4-BE49-F238E27FC236}">
                <a16:creationId xmlns:a16="http://schemas.microsoft.com/office/drawing/2014/main" id="{13B46EC6-272A-4354-9590-C70198861CE9}"/>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634073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991C1-DDBE-4133-A9C1-AE402B1A1CB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E05E4D2-E56D-40E9-BB94-2883B1B5878F}"/>
              </a:ext>
            </a:extLst>
          </p:cNvPr>
          <p:cNvSpPr>
            <a:spLocks noGrp="1"/>
          </p:cNvSpPr>
          <p:nvPr>
            <p:ph type="dt" sz="half" idx="10"/>
          </p:nvPr>
        </p:nvSpPr>
        <p:spPr/>
        <p:txBody>
          <a:bodyPr/>
          <a:lstStyle/>
          <a:p>
            <a:fld id="{EFDBC245-AC5F-4B96-A49F-65F0B9E24FE7}" type="datetime1">
              <a:rPr lang="it-IT" smtClean="0">
                <a:solidFill>
                  <a:prstClr val="black">
                    <a:tint val="75000"/>
                  </a:prstClr>
                </a:solidFill>
              </a:rPr>
              <a:t>08/06/2023</a:t>
            </a:fld>
            <a:endParaRPr lang="it-IT">
              <a:solidFill>
                <a:prstClr val="black">
                  <a:tint val="75000"/>
                </a:prstClr>
              </a:solidFill>
            </a:endParaRPr>
          </a:p>
        </p:txBody>
      </p:sp>
      <p:sp>
        <p:nvSpPr>
          <p:cNvPr id="4" name="Segnaposto piè di pagina 3">
            <a:extLst>
              <a:ext uri="{FF2B5EF4-FFF2-40B4-BE49-F238E27FC236}">
                <a16:creationId xmlns:a16="http://schemas.microsoft.com/office/drawing/2014/main" id="{110BA85A-4910-4E5B-9E8D-49C668EDFB48}"/>
              </a:ext>
            </a:extLst>
          </p:cNvPr>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a:extLst>
              <a:ext uri="{FF2B5EF4-FFF2-40B4-BE49-F238E27FC236}">
                <a16:creationId xmlns:a16="http://schemas.microsoft.com/office/drawing/2014/main" id="{12A19B95-E01D-4D3C-8B98-4035023205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250924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0D3F1E-3F86-4165-AF7C-6C7FADB06607}"/>
              </a:ext>
            </a:extLst>
          </p:cNvPr>
          <p:cNvSpPr>
            <a:spLocks noGrp="1"/>
          </p:cNvSpPr>
          <p:nvPr>
            <p:ph type="dt" sz="half" idx="10"/>
          </p:nvPr>
        </p:nvSpPr>
        <p:spPr/>
        <p:txBody>
          <a:bodyPr/>
          <a:lstStyle/>
          <a:p>
            <a:fld id="{E612C8B5-356C-4056-A9A4-1E793E980082}" type="datetime1">
              <a:rPr lang="it-IT" smtClean="0">
                <a:solidFill>
                  <a:prstClr val="black">
                    <a:tint val="75000"/>
                  </a:prstClr>
                </a:solidFill>
              </a:rPr>
              <a:t>08/06/2023</a:t>
            </a:fld>
            <a:endParaRPr lang="it-IT">
              <a:solidFill>
                <a:prstClr val="black">
                  <a:tint val="75000"/>
                </a:prstClr>
              </a:solidFill>
            </a:endParaRPr>
          </a:p>
        </p:txBody>
      </p:sp>
      <p:sp>
        <p:nvSpPr>
          <p:cNvPr id="3" name="Segnaposto piè di pagina 2">
            <a:extLst>
              <a:ext uri="{FF2B5EF4-FFF2-40B4-BE49-F238E27FC236}">
                <a16:creationId xmlns:a16="http://schemas.microsoft.com/office/drawing/2014/main" id="{D4B0D6DE-5147-4344-A350-9C058EE184B7}"/>
              </a:ext>
            </a:extLst>
          </p:cNvPr>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a:extLst>
              <a:ext uri="{FF2B5EF4-FFF2-40B4-BE49-F238E27FC236}">
                <a16:creationId xmlns:a16="http://schemas.microsoft.com/office/drawing/2014/main" id="{AFA3CD62-3797-4E5C-B53F-8B3C3AAA4A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1373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BE7F4-5A4D-485B-9635-A48B4D9FF4F5}"/>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B61071C-6295-43E8-8544-2EE4B2B40C9A}"/>
              </a:ext>
            </a:extLst>
          </p:cNvPr>
          <p:cNvSpPr>
            <a:spLocks noGrp="1"/>
          </p:cNvSpPr>
          <p:nvPr>
            <p:ph idx="1"/>
          </p:nvPr>
        </p:nvSpPr>
        <p:spPr>
          <a:xfrm>
            <a:off x="3887392" y="740571"/>
            <a:ext cx="4629150" cy="3655219"/>
          </a:xfrm>
        </p:spPr>
        <p:txBody>
          <a:bodyPr/>
          <a:lstStyle>
            <a:lvl1pPr>
              <a:defRPr sz="2600"/>
            </a:lvl1pPr>
            <a:lvl2pPr>
              <a:defRPr sz="23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BF44ADF-FCB6-41D4-BD0A-7C4309D953F0}"/>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D659262-516A-4FC3-ADD8-26A0DBC1F47B}"/>
              </a:ext>
            </a:extLst>
          </p:cNvPr>
          <p:cNvSpPr>
            <a:spLocks noGrp="1"/>
          </p:cNvSpPr>
          <p:nvPr>
            <p:ph type="dt" sz="half" idx="10"/>
          </p:nvPr>
        </p:nvSpPr>
        <p:spPr/>
        <p:txBody>
          <a:bodyPr/>
          <a:lstStyle/>
          <a:p>
            <a:fld id="{8119AEA6-906B-4042-8B58-057CA643D576}" type="datetime1">
              <a:rPr lang="it-IT" smtClean="0">
                <a:solidFill>
                  <a:prstClr val="black">
                    <a:tint val="75000"/>
                  </a:prstClr>
                </a:solidFill>
              </a:rPr>
              <a:t>08/06/2023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7CC84D63-7EC3-4D32-94EC-FBB06AE19A4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D6D45DA9-40C1-4EE0-AEEF-4684EA595E6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23251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05D1A8-6CA7-4B3C-A5DD-195EE36D45F7}"/>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CC16178-E2C5-4ECA-A3D3-27E758709D94}"/>
              </a:ext>
            </a:extLst>
          </p:cNvPr>
          <p:cNvSpPr>
            <a:spLocks noGrp="1"/>
          </p:cNvSpPr>
          <p:nvPr>
            <p:ph type="pic" idx="1"/>
          </p:nvPr>
        </p:nvSpPr>
        <p:spPr>
          <a:xfrm>
            <a:off x="3887392" y="740571"/>
            <a:ext cx="4629150" cy="3655219"/>
          </a:xfrm>
        </p:spPr>
        <p:txBody>
          <a:bodyPr/>
          <a:lstStyle>
            <a:lvl1pPr marL="0" indent="0">
              <a:buNone/>
              <a:defRPr sz="2600"/>
            </a:lvl1pPr>
            <a:lvl2pPr marL="369875" indent="0">
              <a:buNone/>
              <a:defRPr sz="2300"/>
            </a:lvl2pPr>
            <a:lvl3pPr marL="739750" indent="0">
              <a:buNone/>
              <a:defRPr sz="1900"/>
            </a:lvl3pPr>
            <a:lvl4pPr marL="1109624" indent="0">
              <a:buNone/>
              <a:defRPr sz="1600"/>
            </a:lvl4pPr>
            <a:lvl5pPr marL="1479499" indent="0">
              <a:buNone/>
              <a:defRPr sz="1600"/>
            </a:lvl5pPr>
            <a:lvl6pPr marL="1849374" indent="0">
              <a:buNone/>
              <a:defRPr sz="1600"/>
            </a:lvl6pPr>
            <a:lvl7pPr marL="2219249" indent="0">
              <a:buNone/>
              <a:defRPr sz="1600"/>
            </a:lvl7pPr>
            <a:lvl8pPr marL="2589124" indent="0">
              <a:buNone/>
              <a:defRPr sz="1600"/>
            </a:lvl8pPr>
            <a:lvl9pPr marL="2958998" indent="0">
              <a:buNone/>
              <a:defRPr sz="1600"/>
            </a:lvl9pPr>
          </a:lstStyle>
          <a:p>
            <a:endParaRPr lang="it-IT"/>
          </a:p>
        </p:txBody>
      </p:sp>
      <p:sp>
        <p:nvSpPr>
          <p:cNvPr id="4" name="Segnaposto testo 3">
            <a:extLst>
              <a:ext uri="{FF2B5EF4-FFF2-40B4-BE49-F238E27FC236}">
                <a16:creationId xmlns:a16="http://schemas.microsoft.com/office/drawing/2014/main" id="{2CBCAB3B-4261-46CE-9FDE-12452D744C5B}"/>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ACCDAEC-85FF-4C24-9EEA-3120CC26432B}"/>
              </a:ext>
            </a:extLst>
          </p:cNvPr>
          <p:cNvSpPr>
            <a:spLocks noGrp="1"/>
          </p:cNvSpPr>
          <p:nvPr>
            <p:ph type="dt" sz="half" idx="10"/>
          </p:nvPr>
        </p:nvSpPr>
        <p:spPr/>
        <p:txBody>
          <a:bodyPr/>
          <a:lstStyle/>
          <a:p>
            <a:fld id="{62D9B62A-6D9E-4E67-ABB6-DCC7FD6675FA}" type="datetime1">
              <a:rPr lang="it-IT" smtClean="0">
                <a:solidFill>
                  <a:prstClr val="black">
                    <a:tint val="75000"/>
                  </a:prstClr>
                </a:solidFill>
              </a:rPr>
              <a:t>08/06/2023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536A196-6ACD-430B-A11F-E1BED7F53D7A}"/>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C841572A-7001-474A-9D25-39E6607043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817393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22C83F-D027-449A-9A65-16EA5968B1DE}"/>
              </a:ext>
            </a:extLst>
          </p:cNvPr>
          <p:cNvSpPr>
            <a:spLocks noGrp="1"/>
          </p:cNvSpPr>
          <p:nvPr>
            <p:ph type="title"/>
          </p:nvPr>
        </p:nvSpPr>
        <p:spPr>
          <a:xfrm>
            <a:off x="628651" y="961246"/>
            <a:ext cx="7886700" cy="306772"/>
          </a:xfrm>
          <a:prstGeom prst="rect">
            <a:avLst/>
          </a:prstGeom>
        </p:spPr>
        <p:txBody>
          <a:bodyPr vert="horz" lIns="73975" tIns="36987" rIns="73975" bIns="36987"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013346-6292-4949-B18B-B6B7C6AB7174}"/>
              </a:ext>
            </a:extLst>
          </p:cNvPr>
          <p:cNvSpPr>
            <a:spLocks noGrp="1"/>
          </p:cNvSpPr>
          <p:nvPr>
            <p:ph type="body" idx="1"/>
          </p:nvPr>
        </p:nvSpPr>
        <p:spPr>
          <a:xfrm>
            <a:off x="628651" y="1369219"/>
            <a:ext cx="7886700" cy="3263504"/>
          </a:xfrm>
          <a:prstGeom prst="rect">
            <a:avLst/>
          </a:prstGeom>
        </p:spPr>
        <p:txBody>
          <a:bodyPr vert="horz" lIns="73975" tIns="36987" rIns="73975" bIns="36987" rtlCol="0">
            <a:normAutofit/>
          </a:bodyPr>
          <a:lstStyle/>
          <a:p>
            <a:pPr lvl="0"/>
            <a:endParaRPr lang="it-IT" dirty="0"/>
          </a:p>
        </p:txBody>
      </p:sp>
      <p:sp>
        <p:nvSpPr>
          <p:cNvPr id="4" name="Segnaposto data 3">
            <a:extLst>
              <a:ext uri="{FF2B5EF4-FFF2-40B4-BE49-F238E27FC236}">
                <a16:creationId xmlns:a16="http://schemas.microsoft.com/office/drawing/2014/main" id="{EE5E822D-54E2-4953-87F2-F2447D990B70}"/>
              </a:ext>
            </a:extLst>
          </p:cNvPr>
          <p:cNvSpPr>
            <a:spLocks noGrp="1"/>
          </p:cNvSpPr>
          <p:nvPr>
            <p:ph type="dt" sz="half" idx="2"/>
          </p:nvPr>
        </p:nvSpPr>
        <p:spPr>
          <a:xfrm>
            <a:off x="628651" y="4767264"/>
            <a:ext cx="2057400" cy="273844"/>
          </a:xfrm>
          <a:prstGeom prst="rect">
            <a:avLst/>
          </a:prstGeom>
        </p:spPr>
        <p:txBody>
          <a:bodyPr vert="horz" lIns="73975" tIns="36987" rIns="73975" bIns="36987" rtlCol="0" anchor="ctr"/>
          <a:lstStyle>
            <a:lvl1pPr algn="l">
              <a:defRPr sz="1000">
                <a:solidFill>
                  <a:schemeClr val="tx1">
                    <a:tint val="75000"/>
                  </a:schemeClr>
                </a:solidFill>
              </a:defRPr>
            </a:lvl1pPr>
          </a:lstStyle>
          <a:p>
            <a:pPr defTabSz="739750"/>
            <a:fld id="{8297D261-4088-4C08-A40D-33B62CB04CB3}" type="datetime1">
              <a:rPr lang="it-IT" smtClean="0">
                <a:solidFill>
                  <a:prstClr val="black">
                    <a:tint val="75000"/>
                  </a:prstClr>
                </a:solidFill>
              </a:rPr>
              <a:t>08/06/2023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D43F7B31-7B47-4008-BBBF-FFCF409330A8}"/>
              </a:ext>
            </a:extLst>
          </p:cNvPr>
          <p:cNvSpPr>
            <a:spLocks noGrp="1"/>
          </p:cNvSpPr>
          <p:nvPr>
            <p:ph type="ftr" sz="quarter" idx="3"/>
          </p:nvPr>
        </p:nvSpPr>
        <p:spPr>
          <a:xfrm>
            <a:off x="3028951" y="4767264"/>
            <a:ext cx="3086100" cy="273844"/>
          </a:xfrm>
          <a:prstGeom prst="rect">
            <a:avLst/>
          </a:prstGeom>
        </p:spPr>
        <p:txBody>
          <a:bodyPr vert="horz" lIns="73975" tIns="36987" rIns="73975" bIns="36987" rtlCol="0" anchor="ctr"/>
          <a:lstStyle>
            <a:lvl1pPr algn="ctr">
              <a:defRPr sz="1000">
                <a:solidFill>
                  <a:schemeClr val="tx1">
                    <a:tint val="75000"/>
                  </a:schemeClr>
                </a:solidFill>
              </a:defRPr>
            </a:lvl1pPr>
          </a:lstStyle>
          <a:p>
            <a:pPr defTabSz="739750"/>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A32FD80-AFB2-464C-9D52-18439E5C75DB}"/>
              </a:ext>
            </a:extLst>
          </p:cNvPr>
          <p:cNvSpPr>
            <a:spLocks noGrp="1"/>
          </p:cNvSpPr>
          <p:nvPr>
            <p:ph type="sldNum" sz="quarter" idx="4"/>
          </p:nvPr>
        </p:nvSpPr>
        <p:spPr>
          <a:xfrm>
            <a:off x="6457950" y="4767264"/>
            <a:ext cx="2057400" cy="273844"/>
          </a:xfrm>
          <a:prstGeom prst="rect">
            <a:avLst/>
          </a:prstGeom>
        </p:spPr>
        <p:txBody>
          <a:bodyPr vert="horz" lIns="73975" tIns="36987" rIns="73975" bIns="36987" rtlCol="0" anchor="ctr"/>
          <a:lstStyle>
            <a:lvl1pPr algn="r">
              <a:defRPr sz="1000">
                <a:solidFill>
                  <a:schemeClr val="tx1">
                    <a:tint val="75000"/>
                  </a:schemeClr>
                </a:solidFill>
              </a:defRPr>
            </a:lvl1pPr>
          </a:lstStyle>
          <a:p>
            <a:pPr defTabSz="739750"/>
            <a:fld id="{1216ACD9-718E-4840-8BE4-477244FD8D79}" type="slidenum">
              <a:rPr lang="it-IT" smtClean="0">
                <a:solidFill>
                  <a:prstClr val="black">
                    <a:tint val="75000"/>
                  </a:prstClr>
                </a:solidFill>
              </a:rPr>
              <a:pPr defTabSz="739750"/>
              <a:t>‹N›</a:t>
            </a:fld>
            <a:endParaRPr lang="it-IT">
              <a:solidFill>
                <a:prstClr val="black">
                  <a:tint val="75000"/>
                </a:prstClr>
              </a:solidFill>
            </a:endParaRPr>
          </a:p>
        </p:txBody>
      </p:sp>
      <p:pic>
        <p:nvPicPr>
          <p:cNvPr id="7" name="Immagine 6">
            <a:extLst>
              <a:ext uri="{FF2B5EF4-FFF2-40B4-BE49-F238E27FC236}">
                <a16:creationId xmlns:a16="http://schemas.microsoft.com/office/drawing/2014/main" id="{D2EE2C1E-55AE-43A5-9FEE-1E6BB6015A25}"/>
              </a:ext>
            </a:extLst>
          </p:cNvPr>
          <p:cNvPicPr>
            <a:picLocks noChangeAspect="1"/>
          </p:cNvPicPr>
          <p:nvPr userDrawn="1"/>
        </p:nvPicPr>
        <p:blipFill>
          <a:blip r:embed="rId14"/>
          <a:stretch>
            <a:fillRect/>
          </a:stretch>
        </p:blipFill>
        <p:spPr>
          <a:xfrm>
            <a:off x="99174" y="92724"/>
            <a:ext cx="2413553" cy="517190"/>
          </a:xfrm>
          <a:prstGeom prst="rect">
            <a:avLst/>
          </a:prstGeom>
        </p:spPr>
      </p:pic>
      <p:pic>
        <p:nvPicPr>
          <p:cNvPr id="8" name="Immagine 7">
            <a:extLst>
              <a:ext uri="{FF2B5EF4-FFF2-40B4-BE49-F238E27FC236}">
                <a16:creationId xmlns:a16="http://schemas.microsoft.com/office/drawing/2014/main" id="{D25BFA0D-92DD-4D38-845F-7B1399F61EB1}"/>
              </a:ext>
            </a:extLst>
          </p:cNvPr>
          <p:cNvPicPr>
            <a:picLocks noChangeAspect="1"/>
          </p:cNvPicPr>
          <p:nvPr userDrawn="1"/>
        </p:nvPicPr>
        <p:blipFill>
          <a:blip r:embed="rId15"/>
          <a:stretch>
            <a:fillRect/>
          </a:stretch>
        </p:blipFill>
        <p:spPr>
          <a:xfrm>
            <a:off x="7535359" y="70540"/>
            <a:ext cx="1527180" cy="722438"/>
          </a:xfrm>
          <a:prstGeom prst="rect">
            <a:avLst/>
          </a:prstGeom>
        </p:spPr>
      </p:pic>
    </p:spTree>
    <p:extLst>
      <p:ext uri="{BB962C8B-B14F-4D97-AF65-F5344CB8AC3E}">
        <p14:creationId xmlns:p14="http://schemas.microsoft.com/office/powerpoint/2010/main" val="1305642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739750" rtl="0" eaLnBrk="1" latinLnBrk="0" hangingPunct="1">
        <a:lnSpc>
          <a:spcPct val="90000"/>
        </a:lnSpc>
        <a:spcBef>
          <a:spcPct val="0"/>
        </a:spcBef>
        <a:buNone/>
        <a:defRPr sz="2300" kern="1200">
          <a:solidFill>
            <a:schemeClr val="tx1"/>
          </a:solidFill>
          <a:latin typeface="+mj-lt"/>
          <a:ea typeface="+mj-ea"/>
          <a:cs typeface="+mj-cs"/>
        </a:defRPr>
      </a:lvl1pPr>
    </p:titleStyle>
    <p:bodyStyle>
      <a:lvl1pPr marL="0" indent="0" algn="l" defTabSz="739750" rtl="0" eaLnBrk="1" latinLnBrk="0" hangingPunct="1">
        <a:lnSpc>
          <a:spcPct val="90000"/>
        </a:lnSpc>
        <a:spcBef>
          <a:spcPts val="809"/>
        </a:spcBef>
        <a:buFontTx/>
        <a:buNone/>
        <a:defRPr sz="1900" kern="1200">
          <a:solidFill>
            <a:schemeClr val="tx1"/>
          </a:solidFill>
          <a:latin typeface="+mn-lt"/>
          <a:ea typeface="+mn-ea"/>
          <a:cs typeface="+mn-cs"/>
        </a:defRPr>
      </a:lvl1pPr>
      <a:lvl2pPr marL="554812" indent="-184937" algn="l" defTabSz="739750" rtl="0" eaLnBrk="1" latinLnBrk="0" hangingPunct="1">
        <a:lnSpc>
          <a:spcPct val="90000"/>
        </a:lnSpc>
        <a:spcBef>
          <a:spcPts val="405"/>
        </a:spcBef>
        <a:buFont typeface="Arial" panose="020B0604020202020204" pitchFamily="34" charset="0"/>
        <a:buChar char="•"/>
        <a:defRPr sz="1900" kern="1200">
          <a:solidFill>
            <a:schemeClr val="tx1"/>
          </a:solidFill>
          <a:latin typeface="+mn-lt"/>
          <a:ea typeface="+mn-ea"/>
          <a:cs typeface="+mn-cs"/>
        </a:defRPr>
      </a:lvl2pPr>
      <a:lvl3pPr marL="924687" indent="-184937" algn="l" defTabSz="739750" rtl="0" eaLnBrk="1" latinLnBrk="0" hangingPunct="1">
        <a:lnSpc>
          <a:spcPct val="90000"/>
        </a:lnSpc>
        <a:spcBef>
          <a:spcPts val="405"/>
        </a:spcBef>
        <a:buFont typeface="Arial" panose="020B0604020202020204" pitchFamily="34" charset="0"/>
        <a:buChar char="•"/>
        <a:defRPr sz="1600" kern="1200">
          <a:solidFill>
            <a:schemeClr val="tx1"/>
          </a:solidFill>
          <a:latin typeface="+mn-lt"/>
          <a:ea typeface="+mn-ea"/>
          <a:cs typeface="+mn-cs"/>
        </a:defRPr>
      </a:lvl3pPr>
      <a:lvl4pPr marL="1294562"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4pPr>
      <a:lvl5pPr marL="1664437"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5pPr>
      <a:lvl6pPr marL="203431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6pPr>
      <a:lvl7pPr marL="240418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7pPr>
      <a:lvl8pPr marL="277406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8pPr>
      <a:lvl9pPr marL="314393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9pPr>
    </p:bodyStyle>
    <p:otherStyle>
      <a:defPPr>
        <a:defRPr lang="it-IT"/>
      </a:defPPr>
      <a:lvl1pPr marL="0" algn="l" defTabSz="739750" rtl="0" eaLnBrk="1" latinLnBrk="0" hangingPunct="1">
        <a:defRPr sz="1500" kern="1200">
          <a:solidFill>
            <a:schemeClr val="tx1"/>
          </a:solidFill>
          <a:latin typeface="+mn-lt"/>
          <a:ea typeface="+mn-ea"/>
          <a:cs typeface="+mn-cs"/>
        </a:defRPr>
      </a:lvl1pPr>
      <a:lvl2pPr marL="369875" algn="l" defTabSz="739750" rtl="0" eaLnBrk="1" latinLnBrk="0" hangingPunct="1">
        <a:defRPr sz="1500" kern="1200">
          <a:solidFill>
            <a:schemeClr val="tx1"/>
          </a:solidFill>
          <a:latin typeface="+mn-lt"/>
          <a:ea typeface="+mn-ea"/>
          <a:cs typeface="+mn-cs"/>
        </a:defRPr>
      </a:lvl2pPr>
      <a:lvl3pPr marL="739750" algn="l" defTabSz="739750" rtl="0" eaLnBrk="1" latinLnBrk="0" hangingPunct="1">
        <a:defRPr sz="1500" kern="1200">
          <a:solidFill>
            <a:schemeClr val="tx1"/>
          </a:solidFill>
          <a:latin typeface="+mn-lt"/>
          <a:ea typeface="+mn-ea"/>
          <a:cs typeface="+mn-cs"/>
        </a:defRPr>
      </a:lvl3pPr>
      <a:lvl4pPr marL="1109624" algn="l" defTabSz="739750" rtl="0" eaLnBrk="1" latinLnBrk="0" hangingPunct="1">
        <a:defRPr sz="1500" kern="1200">
          <a:solidFill>
            <a:schemeClr val="tx1"/>
          </a:solidFill>
          <a:latin typeface="+mn-lt"/>
          <a:ea typeface="+mn-ea"/>
          <a:cs typeface="+mn-cs"/>
        </a:defRPr>
      </a:lvl4pPr>
      <a:lvl5pPr marL="1479499" algn="l" defTabSz="739750" rtl="0" eaLnBrk="1" latinLnBrk="0" hangingPunct="1">
        <a:defRPr sz="1500" kern="1200">
          <a:solidFill>
            <a:schemeClr val="tx1"/>
          </a:solidFill>
          <a:latin typeface="+mn-lt"/>
          <a:ea typeface="+mn-ea"/>
          <a:cs typeface="+mn-cs"/>
        </a:defRPr>
      </a:lvl5pPr>
      <a:lvl6pPr marL="1849374" algn="l" defTabSz="739750" rtl="0" eaLnBrk="1" latinLnBrk="0" hangingPunct="1">
        <a:defRPr sz="1500" kern="1200">
          <a:solidFill>
            <a:schemeClr val="tx1"/>
          </a:solidFill>
          <a:latin typeface="+mn-lt"/>
          <a:ea typeface="+mn-ea"/>
          <a:cs typeface="+mn-cs"/>
        </a:defRPr>
      </a:lvl6pPr>
      <a:lvl7pPr marL="2219249" algn="l" defTabSz="739750" rtl="0" eaLnBrk="1" latinLnBrk="0" hangingPunct="1">
        <a:defRPr sz="1500" kern="1200">
          <a:solidFill>
            <a:schemeClr val="tx1"/>
          </a:solidFill>
          <a:latin typeface="+mn-lt"/>
          <a:ea typeface="+mn-ea"/>
          <a:cs typeface="+mn-cs"/>
        </a:defRPr>
      </a:lvl7pPr>
      <a:lvl8pPr marL="2589124" algn="l" defTabSz="739750" rtl="0" eaLnBrk="1" latinLnBrk="0" hangingPunct="1">
        <a:defRPr sz="1500" kern="1200">
          <a:solidFill>
            <a:schemeClr val="tx1"/>
          </a:solidFill>
          <a:latin typeface="+mn-lt"/>
          <a:ea typeface="+mn-ea"/>
          <a:cs typeface="+mn-cs"/>
        </a:defRPr>
      </a:lvl8pPr>
      <a:lvl9pPr marL="2958998" algn="l" defTabSz="73975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5003DA-6530-578C-0E26-64B3188C7715}"/>
              </a:ext>
            </a:extLst>
          </p:cNvPr>
          <p:cNvSpPr>
            <a:spLocks noGrp="1"/>
          </p:cNvSpPr>
          <p:nvPr>
            <p:ph type="ctrTitle"/>
          </p:nvPr>
        </p:nvSpPr>
        <p:spPr/>
        <p:txBody>
          <a:bodyPr/>
          <a:lstStyle/>
          <a:p>
            <a:r>
              <a:rPr lang="it-IT" sz="4000" dirty="0">
                <a:solidFill>
                  <a:schemeClr val="bg1"/>
                </a:solidFill>
              </a:rPr>
              <a:t>Il ruolo del revisore ed il rapporto con gli organi di amministrazione e controllo</a:t>
            </a:r>
          </a:p>
        </p:txBody>
      </p:sp>
      <p:sp useBgFill="1">
        <p:nvSpPr>
          <p:cNvPr id="3" name="Sottotitolo 2">
            <a:extLst>
              <a:ext uri="{FF2B5EF4-FFF2-40B4-BE49-F238E27FC236}">
                <a16:creationId xmlns:a16="http://schemas.microsoft.com/office/drawing/2014/main" id="{193973B1-3F0E-738B-0568-F2F6C9488D64}"/>
              </a:ext>
            </a:extLst>
          </p:cNvPr>
          <p:cNvSpPr>
            <a:spLocks noGrp="1"/>
          </p:cNvSpPr>
          <p:nvPr>
            <p:ph type="subTitle" idx="1"/>
          </p:nvPr>
        </p:nvSpPr>
        <p:spPr/>
        <p:txBody>
          <a:bodyPr/>
          <a:lstStyle/>
          <a:p>
            <a:r>
              <a:rPr lang="it-IT" dirty="0">
                <a:solidFill>
                  <a:schemeClr val="bg1"/>
                </a:solidFill>
              </a:rPr>
              <a:t>Simone Scettri</a:t>
            </a:r>
          </a:p>
          <a:p>
            <a:r>
              <a:rPr lang="it-IT" dirty="0">
                <a:solidFill>
                  <a:schemeClr val="bg1"/>
                </a:solidFill>
              </a:rPr>
              <a:t>Fondazione </a:t>
            </a:r>
            <a:r>
              <a:rPr lang="it-IT" dirty="0" err="1">
                <a:solidFill>
                  <a:schemeClr val="bg1"/>
                </a:solidFill>
              </a:rPr>
              <a:t>Telos</a:t>
            </a:r>
            <a:endParaRPr lang="it-IT" dirty="0">
              <a:solidFill>
                <a:schemeClr val="bg1"/>
              </a:solidFill>
            </a:endParaRPr>
          </a:p>
          <a:p>
            <a:endParaRPr lang="it-IT" dirty="0"/>
          </a:p>
        </p:txBody>
      </p:sp>
      <p:sp>
        <p:nvSpPr>
          <p:cNvPr id="4" name="Segnaposto numero diapositiva 3">
            <a:extLst>
              <a:ext uri="{FF2B5EF4-FFF2-40B4-BE49-F238E27FC236}">
                <a16:creationId xmlns:a16="http://schemas.microsoft.com/office/drawing/2014/main" id="{E10CEAA7-A97A-CC48-BCEB-1BFD985D9D77}"/>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1</a:t>
            </a:fld>
            <a:endParaRPr lang="it-IT">
              <a:solidFill>
                <a:prstClr val="black">
                  <a:tint val="75000"/>
                </a:prstClr>
              </a:solidFill>
            </a:endParaRPr>
          </a:p>
        </p:txBody>
      </p:sp>
    </p:spTree>
    <p:extLst>
      <p:ext uri="{BB962C8B-B14F-4D97-AF65-F5344CB8AC3E}">
        <p14:creationId xmlns:p14="http://schemas.microsoft.com/office/powerpoint/2010/main" val="228686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044624" y="435575"/>
            <a:ext cx="8586788" cy="540544"/>
          </a:xfrm>
        </p:spPr>
        <p:txBody>
          <a:bodyPr/>
          <a:lstStyle/>
          <a:p>
            <a:r>
              <a:rPr lang="it-IT" dirty="0"/>
              <a:t>Adeguati assetti organizzativi</a:t>
            </a:r>
          </a:p>
        </p:txBody>
      </p:sp>
      <p:sp>
        <p:nvSpPr>
          <p:cNvPr id="9" name="Text Placeholder 8">
            <a:extLst>
              <a:ext uri="{FF2B5EF4-FFF2-40B4-BE49-F238E27FC236}">
                <a16:creationId xmlns:a16="http://schemas.microsoft.com/office/drawing/2014/main" id="{71004646-409E-4BEC-B700-3C31CA412532}"/>
              </a:ext>
            </a:extLst>
          </p:cNvPr>
          <p:cNvSpPr>
            <a:spLocks noGrp="1"/>
          </p:cNvSpPr>
          <p:nvPr>
            <p:ph type="body" sz="quarter" idx="10"/>
          </p:nvPr>
        </p:nvSpPr>
        <p:spPr/>
        <p:txBody>
          <a:bodyPr/>
          <a:lstStyle/>
          <a:p>
            <a:pPr lvl="1"/>
            <a:r>
              <a:rPr lang="it-IT" dirty="0"/>
              <a:t>Dlgs 14/2019 (Codice della Crisi di Impresa)</a:t>
            </a:r>
            <a:endParaRPr lang="it-IT" u="sng" dirty="0">
              <a:solidFill>
                <a:schemeClr val="bg1"/>
              </a:solidFill>
              <a:latin typeface="+mj-lt"/>
            </a:endParaRPr>
          </a:p>
          <a:p>
            <a:pPr lvl="1"/>
            <a:r>
              <a:rPr lang="it-IT" b="1" u="sng" dirty="0">
                <a:solidFill>
                  <a:schemeClr val="bg1"/>
                </a:solidFill>
                <a:latin typeface="+mj-lt"/>
              </a:rPr>
              <a:t>Le segnalazioni della situazione crisi </a:t>
            </a:r>
          </a:p>
          <a:p>
            <a:pPr marL="257175" lvl="1" indent="-257175">
              <a:buFont typeface="Arial" panose="020B0604020202020204" pitchFamily="34" charset="0"/>
              <a:buChar char="•"/>
            </a:pPr>
            <a:r>
              <a:rPr lang="it-IT" i="1" u="sng" dirty="0">
                <a:solidFill>
                  <a:schemeClr val="bg1"/>
                </a:solidFill>
                <a:latin typeface="+mj-lt"/>
              </a:rPr>
              <a:t>dell’organo di controllo </a:t>
            </a:r>
            <a:r>
              <a:rPr lang="it-IT" dirty="0">
                <a:solidFill>
                  <a:schemeClr val="bg1"/>
                </a:solidFill>
                <a:latin typeface="+mj-lt"/>
              </a:rPr>
              <a:t>all’organo amministrativo tenuto quando sussistono i presupposti per presentazione istanza di avvio composizione negoziata della crisi (art. 25 </a:t>
            </a:r>
            <a:r>
              <a:rPr lang="it-IT" dirty="0" err="1">
                <a:solidFill>
                  <a:schemeClr val="bg1"/>
                </a:solidFill>
                <a:latin typeface="+mj-lt"/>
              </a:rPr>
              <a:t>octies</a:t>
            </a:r>
            <a:r>
              <a:rPr lang="it-IT" dirty="0">
                <a:solidFill>
                  <a:schemeClr val="bg1"/>
                </a:solidFill>
                <a:latin typeface="+mj-lt"/>
              </a:rPr>
              <a:t>, una sorta di mini allerta interna);</a:t>
            </a:r>
          </a:p>
          <a:p>
            <a:pPr marL="257175" lvl="1" indent="-257175">
              <a:buFont typeface="Arial" panose="020B0604020202020204" pitchFamily="34" charset="0"/>
              <a:buChar char="•"/>
            </a:pPr>
            <a:r>
              <a:rPr lang="it-IT" i="1" u="sng" dirty="0">
                <a:solidFill>
                  <a:schemeClr val="bg1"/>
                </a:solidFill>
                <a:latin typeface="+mj-lt"/>
              </a:rPr>
              <a:t>dei creditori pubblici qualificati </a:t>
            </a:r>
            <a:r>
              <a:rPr lang="it-IT" dirty="0">
                <a:solidFill>
                  <a:schemeClr val="bg1"/>
                </a:solidFill>
                <a:latin typeface="+mj-lt"/>
              </a:rPr>
              <a:t>(INPS; INAIL; Agenzia Entrate, Agente riscossione) all’organo amministrativo e di controllo se loro esposizione super certi limiti quantitativi (Art. 25 </a:t>
            </a:r>
            <a:r>
              <a:rPr lang="it-IT" dirty="0" err="1">
                <a:solidFill>
                  <a:schemeClr val="bg1"/>
                </a:solidFill>
                <a:latin typeface="+mj-lt"/>
              </a:rPr>
              <a:t>novies</a:t>
            </a:r>
            <a:r>
              <a:rPr lang="it-IT" dirty="0">
                <a:solidFill>
                  <a:schemeClr val="bg1"/>
                </a:solidFill>
                <a:latin typeface="+mj-lt"/>
              </a:rPr>
              <a:t>);</a:t>
            </a:r>
          </a:p>
          <a:p>
            <a:pPr marL="257175" lvl="1" indent="-257175">
              <a:buFont typeface="Arial" panose="020B0604020202020204" pitchFamily="34" charset="0"/>
              <a:buChar char="•"/>
            </a:pPr>
            <a:r>
              <a:rPr lang="it-IT" i="1" u="sng" dirty="0">
                <a:solidFill>
                  <a:schemeClr val="bg1"/>
                </a:solidFill>
                <a:latin typeface="+mj-lt"/>
              </a:rPr>
              <a:t>di banche e intermediari finanziari </a:t>
            </a:r>
            <a:r>
              <a:rPr lang="it-IT" dirty="0">
                <a:solidFill>
                  <a:schemeClr val="bg1"/>
                </a:solidFill>
                <a:latin typeface="+mj-lt"/>
              </a:rPr>
              <a:t>all’organo amministrativo e di controllo in caso di variazioni, revisioni o revoche degli affidamenti (art. 25 </a:t>
            </a:r>
            <a:r>
              <a:rPr lang="it-IT" dirty="0" err="1">
                <a:solidFill>
                  <a:schemeClr val="bg1"/>
                </a:solidFill>
                <a:latin typeface="+mj-lt"/>
              </a:rPr>
              <a:t>decies</a:t>
            </a:r>
            <a:r>
              <a:rPr lang="it-IT" dirty="0">
                <a:solidFill>
                  <a:schemeClr val="bg1"/>
                </a:solidFill>
                <a:latin typeface="+mj-lt"/>
              </a:rPr>
              <a:t>)</a:t>
            </a:r>
          </a:p>
          <a:p>
            <a:pPr marL="685800" lvl="2">
              <a:buClr>
                <a:srgbClr val="FFD200"/>
              </a:buClr>
              <a:buSzPct val="120000"/>
            </a:pPr>
            <a:endParaRPr lang="it-IT" dirty="0">
              <a:solidFill>
                <a:schemeClr val="bg1"/>
              </a:solidFill>
              <a:latin typeface="EYInterstate Light" panose="02000506000000020004" pitchFamily="2" charset="0"/>
            </a:endParaRPr>
          </a:p>
          <a:p>
            <a:pPr lvl="1"/>
            <a:endParaRPr lang="it-IT" dirty="0">
              <a:solidFill>
                <a:schemeClr val="bg1"/>
              </a:solidFill>
              <a:latin typeface="EYInterstate Light" panose="02000506000000020004" pitchFamily="2" charset="0"/>
            </a:endParaRPr>
          </a:p>
          <a:p>
            <a:pPr lvl="1"/>
            <a:endParaRPr lang="it-IT" i="1" u="sng" dirty="0"/>
          </a:p>
        </p:txBody>
      </p:sp>
    </p:spTree>
    <p:extLst>
      <p:ext uri="{BB962C8B-B14F-4D97-AF65-F5344CB8AC3E}">
        <p14:creationId xmlns:p14="http://schemas.microsoft.com/office/powerpoint/2010/main" val="3877162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304156" y="465536"/>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p:txBody>
          <a:bodyPr>
            <a:normAutofit lnSpcReduction="10000"/>
          </a:bodyPr>
          <a:lstStyle/>
          <a:p>
            <a:r>
              <a:rPr lang="it-IT" sz="1600" dirty="0"/>
              <a:t>La disciplina della crisi istituita non prevede specifici doveri di segnalazione in capo al revisore legale ma questo non vuol dire che il sistema della disciplina della revisione rappresentato dalle norme di riferimento e dagli standard professionali di concreta applicazione delle stesse non impongano al revisore in diversi loro passaggi di esercitare il suo giudizio professionale su tematiche qual: </a:t>
            </a:r>
          </a:p>
          <a:p>
            <a:pPr marL="285750" indent="-285750">
              <a:buFont typeface="Arial" panose="020B0604020202020204" pitchFamily="34" charset="0"/>
              <a:buChar char="•"/>
            </a:pPr>
            <a:r>
              <a:rPr lang="it-IT" sz="1600" dirty="0"/>
              <a:t>l’adeguatezza dell’organizzazione aziendale in relazione alle sue caratteristiche peculiari</a:t>
            </a:r>
          </a:p>
          <a:p>
            <a:pPr marL="285750" indent="-285750">
              <a:buFont typeface="Arial" panose="020B0604020202020204" pitchFamily="34" charset="0"/>
              <a:buChar char="•"/>
            </a:pPr>
            <a:r>
              <a:rPr lang="it-IT" sz="1600" dirty="0"/>
              <a:t>L’affidabilità del sistema di controllo interno contabile ed amministrativo</a:t>
            </a:r>
          </a:p>
          <a:p>
            <a:pPr marL="285750" indent="-285750">
              <a:buFont typeface="Arial" panose="020B0604020202020204" pitchFamily="34" charset="0"/>
              <a:buChar char="•"/>
            </a:pPr>
            <a:r>
              <a:rPr lang="it-IT" sz="1600" dirty="0"/>
              <a:t>La valutazione circa la sussistenza attuale e prospettica di situazioni di squilibrio economico, patrimoniale e finanziario al fine di effettuare…</a:t>
            </a:r>
          </a:p>
          <a:p>
            <a:pPr marL="285750" indent="-285750">
              <a:buFont typeface="Arial" panose="020B0604020202020204" pitchFamily="34" charset="0"/>
              <a:buChar char="•"/>
            </a:pPr>
            <a:r>
              <a:rPr lang="it-IT" sz="1600" dirty="0"/>
              <a:t>… la valutazione del corretto utilizzo dei postulati e principi contabili in relazione alle tematiche di continuità aziendale</a:t>
            </a:r>
          </a:p>
          <a:p>
            <a:pPr marL="285750" indent="-285750">
              <a:buFont typeface="Arial" panose="020B0604020202020204" pitchFamily="34" charset="0"/>
              <a:buChar char="•"/>
            </a:pPr>
            <a:r>
              <a:rPr lang="it-IT" sz="1600" dirty="0"/>
              <a:t>La valutazione circa gli appropriati flussi di comunicazione con gli organi di governance della società il cui bilancio è assoggettato a revisione</a:t>
            </a:r>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3587405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395536" y="339502"/>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fontScale="92500" lnSpcReduction="10000"/>
          </a:bodyPr>
          <a:lstStyle/>
          <a:p>
            <a:r>
              <a:rPr lang="it-IT" sz="1600" dirty="0"/>
              <a:t>L’adeguatezza dell’organizzazione aziendale in relazione alle sue caratteristiche peculiari:</a:t>
            </a:r>
          </a:p>
          <a:p>
            <a:r>
              <a:rPr lang="it-IT" sz="1600" dirty="0"/>
              <a:t>ISA Italia 300 la pianificazione della revisione contabile del bilancio:</a:t>
            </a:r>
          </a:p>
          <a:p>
            <a:pPr lvl="3">
              <a:buFont typeface="Arial" panose="020B0604020202020204" pitchFamily="34" charset="0"/>
              <a:buChar char="•"/>
            </a:pPr>
            <a:r>
              <a:rPr lang="it-IT" sz="1300" dirty="0">
                <a:effectLst/>
                <a:latin typeface="+mn-lt"/>
              </a:rPr>
              <a:t>considerare i risultati delle </a:t>
            </a:r>
            <a:r>
              <a:rPr lang="it-IT" sz="1300" dirty="0" err="1">
                <a:effectLst/>
                <a:latin typeface="+mn-lt"/>
              </a:rPr>
              <a:t>attivita</a:t>
            </a:r>
            <a:r>
              <a:rPr lang="it-IT" sz="1300" dirty="0">
                <a:effectLst/>
                <a:latin typeface="+mn-lt"/>
              </a:rPr>
              <a:t>̀ preliminari dell’incarico e, ove applicabile, se le conoscenze acquisite nel corso di altri incarichi svolti per l’impresa dal responsabile dell’incarico siano pertinenti ;</a:t>
            </a:r>
          </a:p>
          <a:p>
            <a:pPr marL="285750" indent="-285750">
              <a:buFont typeface="Arial" panose="020B0604020202020204" pitchFamily="34" charset="0"/>
              <a:buChar char="•"/>
            </a:pPr>
            <a:r>
              <a:rPr lang="it-IT" sz="1300" dirty="0">
                <a:effectLst/>
                <a:latin typeface="+mn-lt"/>
              </a:rPr>
              <a:t>La pianificazione non rappresenta una fase separata della revisione ma, al contrario, un processo continuo e iterativo che spesso inizia poco dopo - o in coincidenza con - la conclusione della precedente revisione e prosegue sino alla conclusione dell’incarico di revisione in corso. La pianificazione implica tuttavia la considerazione della tempistica di talune </a:t>
            </a:r>
            <a:r>
              <a:rPr lang="it-IT" sz="1300" dirty="0" err="1">
                <a:effectLst/>
                <a:latin typeface="+mn-lt"/>
              </a:rPr>
              <a:t>attivita</a:t>
            </a:r>
            <a:r>
              <a:rPr lang="it-IT" sz="1300" dirty="0">
                <a:effectLst/>
                <a:latin typeface="+mn-lt"/>
              </a:rPr>
              <a:t>̀ e procedure di revisione che è necessario completare prima di svolgere le procedure di revisione conseguenti. Ad esempio, la pianificazione implica la necessità di considerare, prima dell’identificazione e della valutazione dei rischi di errori significativi da parte del revisore, alcuni aspetti quali: </a:t>
            </a:r>
          </a:p>
          <a:p>
            <a:pPr marL="742950" lvl="1" indent="-285750">
              <a:buFont typeface="Arial" panose="020B0604020202020204" pitchFamily="34" charset="0"/>
              <a:buChar char="•"/>
            </a:pPr>
            <a:r>
              <a:rPr lang="it-IT" sz="1300" dirty="0">
                <a:effectLst/>
                <a:latin typeface="+mn-lt"/>
              </a:rPr>
              <a:t> le procedure di analisi comparativa da utilizzare come procedure di valutazione del rischio; </a:t>
            </a:r>
          </a:p>
          <a:p>
            <a:pPr marL="742950" lvl="1" indent="-285750">
              <a:buFont typeface="Arial" panose="020B0604020202020204" pitchFamily="34" charset="0"/>
              <a:buChar char="•"/>
            </a:pPr>
            <a:r>
              <a:rPr lang="it-IT" sz="1300" dirty="0">
                <a:effectLst/>
                <a:latin typeface="+mn-lt"/>
              </a:rPr>
              <a:t> le </a:t>
            </a:r>
            <a:r>
              <a:rPr lang="it-IT" sz="1300" dirty="0" err="1">
                <a:effectLst/>
                <a:latin typeface="+mn-lt"/>
              </a:rPr>
              <a:t>attivita</a:t>
            </a:r>
            <a:r>
              <a:rPr lang="it-IT" sz="1300" dirty="0">
                <a:effectLst/>
                <a:latin typeface="+mn-lt"/>
              </a:rPr>
              <a:t>̀ da svolgere per acquisire una comprensione generale del quadro normativo e </a:t>
            </a:r>
          </a:p>
          <a:p>
            <a:pPr marL="742950" lvl="1" indent="-285750">
              <a:buFont typeface="Arial" panose="020B0604020202020204" pitchFamily="34" charset="0"/>
              <a:buChar char="•"/>
            </a:pPr>
            <a:r>
              <a:rPr lang="it-IT" sz="1300" dirty="0">
                <a:effectLst/>
                <a:latin typeface="+mn-lt"/>
              </a:rPr>
              <a:t>regolamentare applicabile all’impresa e di come l’impresa lo rispetti; </a:t>
            </a:r>
          </a:p>
          <a:p>
            <a:pPr marL="742950" lvl="1" indent="-285750">
              <a:buFont typeface="Arial" panose="020B0604020202020204" pitchFamily="34" charset="0"/>
              <a:buChar char="•"/>
            </a:pPr>
            <a:r>
              <a:rPr lang="it-IT" sz="1300" dirty="0">
                <a:effectLst/>
                <a:latin typeface="+mn-lt"/>
              </a:rPr>
              <a:t> la determinazione della </a:t>
            </a:r>
            <a:r>
              <a:rPr lang="it-IT" sz="1300" dirty="0" err="1">
                <a:effectLst/>
                <a:latin typeface="+mn-lt"/>
              </a:rPr>
              <a:t>significativita</a:t>
            </a:r>
            <a:r>
              <a:rPr lang="it-IT" sz="1300" dirty="0">
                <a:effectLst/>
                <a:latin typeface="+mn-lt"/>
              </a:rPr>
              <a:t>̀; </a:t>
            </a:r>
          </a:p>
          <a:p>
            <a:pPr marL="742950" lvl="1" indent="-285750">
              <a:buFont typeface="Arial" panose="020B0604020202020204" pitchFamily="34" charset="0"/>
              <a:buChar char="•"/>
            </a:pPr>
            <a:r>
              <a:rPr lang="it-IT" sz="1300" dirty="0">
                <a:effectLst/>
                <a:latin typeface="+mn-lt"/>
              </a:rPr>
              <a:t>il coinvolgimento di esperti; </a:t>
            </a:r>
          </a:p>
          <a:p>
            <a:pPr marL="742950" lvl="1" indent="-285750">
              <a:buFont typeface="Arial" panose="020B0604020202020204" pitchFamily="34" charset="0"/>
              <a:buChar char="•"/>
            </a:pPr>
            <a:r>
              <a:rPr lang="it-IT" sz="1300" dirty="0">
                <a:effectLst/>
                <a:latin typeface="+mn-lt"/>
              </a:rPr>
              <a:t>lo svolgimento di altre procedure di valutazione del rischio </a:t>
            </a:r>
          </a:p>
          <a:p>
            <a:pPr lvl="3"/>
            <a:endParaRPr lang="it-IT" sz="32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26021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395536" y="465536"/>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a:bodyPr>
          <a:lstStyle/>
          <a:p>
            <a:r>
              <a:rPr lang="it-IT" sz="1600" dirty="0"/>
              <a:t>L’adeguatezza dell’organizzazione aziendale in relazione alle sue caratteristiche peculiari:</a:t>
            </a:r>
          </a:p>
          <a:p>
            <a:r>
              <a:rPr lang="it-IT" sz="1600" dirty="0"/>
              <a:t>ISA Italia 315 identificazione e valutazione di rischi di errori significativi:</a:t>
            </a:r>
          </a:p>
          <a:p>
            <a:pPr lvl="3"/>
            <a:r>
              <a:rPr lang="it-IT" sz="1600" dirty="0">
                <a:effectLst/>
                <a:latin typeface="+mn-lt"/>
              </a:rPr>
              <a:t>Il processo di identificazione e valutazione dei rischi adottato dal revisore è iterativo e dinamico. La comprensione, da parte del revisore, dell’impresa e del contesto in cui opera, del quadro normativo sull’informazione finanziaria applicabile e del sistema di controllo interno dell’impresa è strettamente correlata con le regole per l’identificazione e la valutazione dei rischi di errori significativi. </a:t>
            </a:r>
          </a:p>
          <a:p>
            <a:pPr lvl="3"/>
            <a:r>
              <a:rPr lang="it-IT" sz="1600" dirty="0">
                <a:effectLst/>
                <a:latin typeface="+mn-lt"/>
              </a:rPr>
              <a:t>Il principio di revisione internazionale (ISA Italia) n.330 richiede al revisore di definire e porre in essere le risposte generali di revisione per fronteggiare i rischi di errori significativi identificati e valutati a livello di bilancio.8 Il principio di revisione internazionale (ISA Italia) n. 330 spiega inoltre che la valutazione dei rischi di errori significativi a livello di bilancio e le risposte generali di revisione sono influenzate dalla comprensione dell’ambiente di controllo da parte del revisore. </a:t>
            </a:r>
          </a:p>
          <a:p>
            <a:pPr lvl="3"/>
            <a:endParaRPr lang="it-IT" sz="1800" dirty="0">
              <a:effectLst/>
              <a:latin typeface="TimesNewRoman"/>
            </a:endParaRPr>
          </a:p>
          <a:p>
            <a:pPr lvl="3"/>
            <a:endParaRPr lang="it-IT" sz="16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3366403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545398" y="414599"/>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fontScale="92500" lnSpcReduction="20000"/>
          </a:bodyPr>
          <a:lstStyle/>
          <a:p>
            <a:r>
              <a:rPr lang="it-IT" sz="1600" dirty="0"/>
              <a:t>L’affidabilità del sistema di controllo interno contabile e amministrativo:</a:t>
            </a:r>
          </a:p>
          <a:p>
            <a:r>
              <a:rPr lang="it-IT" sz="1600" dirty="0"/>
              <a:t>ISA Italia 315 identificazione e valutazione di rischi di errori significativi:</a:t>
            </a:r>
          </a:p>
          <a:p>
            <a:pPr lvl="3"/>
            <a:endParaRPr lang="it-IT" sz="1800" dirty="0">
              <a:effectLst/>
              <a:latin typeface="TimesNewRoman"/>
            </a:endParaRPr>
          </a:p>
          <a:p>
            <a:r>
              <a:rPr lang="it-IT" sz="1700" dirty="0">
                <a:effectLst/>
                <a:latin typeface="+mn-lt"/>
              </a:rPr>
              <a:t>Sistema di controllo interno – Il sistema configurato, messo in atto e mantenuto dai responsabili delle </a:t>
            </a:r>
            <a:r>
              <a:rPr lang="it-IT" sz="1700" dirty="0" err="1">
                <a:effectLst/>
                <a:latin typeface="+mn-lt"/>
              </a:rPr>
              <a:t>attivita</a:t>
            </a:r>
            <a:r>
              <a:rPr lang="it-IT" sz="1700" dirty="0">
                <a:effectLst/>
                <a:latin typeface="+mn-lt"/>
              </a:rPr>
              <a:t>̀ di governance, dalla direzione e da altro personale dell’impresa al fine di fornire una ragionevole sicurezza sul raggiungimento degli obiettivi aziendali con riferimento all’</a:t>
            </a:r>
            <a:r>
              <a:rPr lang="it-IT" sz="1700" dirty="0" err="1">
                <a:effectLst/>
                <a:latin typeface="+mn-lt"/>
              </a:rPr>
              <a:t>attendibilita</a:t>
            </a:r>
            <a:r>
              <a:rPr lang="it-IT" sz="1700" dirty="0">
                <a:effectLst/>
                <a:latin typeface="+mn-lt"/>
              </a:rPr>
              <a:t>̀ dell’informativa finanziaria, all’efficacia e all’efficienza delle sue </a:t>
            </a:r>
            <a:r>
              <a:rPr lang="it-IT" sz="1700" dirty="0" err="1">
                <a:effectLst/>
                <a:latin typeface="+mn-lt"/>
              </a:rPr>
              <a:t>attivita</a:t>
            </a:r>
            <a:r>
              <a:rPr lang="it-IT" sz="1700" dirty="0">
                <a:effectLst/>
                <a:latin typeface="+mn-lt"/>
              </a:rPr>
              <a:t>̀ operative ed alla </a:t>
            </a:r>
            <a:r>
              <a:rPr lang="it-IT" sz="1700" dirty="0" err="1">
                <a:effectLst/>
                <a:latin typeface="+mn-lt"/>
              </a:rPr>
              <a:t>conformita</a:t>
            </a:r>
            <a:r>
              <a:rPr lang="it-IT" sz="1700" dirty="0">
                <a:effectLst/>
                <a:latin typeface="+mn-lt"/>
              </a:rPr>
              <a:t>̀ alle leggi e ai regolamenti applicabili. Ai fini dei principi di revisione internazionali, il sistema di controllo interno è costituito da cinque componenti correlate: </a:t>
            </a:r>
            <a:endParaRPr lang="it-IT" sz="1700" dirty="0">
              <a:latin typeface="+mn-lt"/>
            </a:endParaRPr>
          </a:p>
          <a:p>
            <a:pPr>
              <a:buFont typeface="+mj-lt"/>
              <a:buAutoNum type="arabicPeriod"/>
            </a:pPr>
            <a:r>
              <a:rPr lang="it-IT" sz="1700" dirty="0">
                <a:effectLst/>
                <a:latin typeface="+mn-lt"/>
              </a:rPr>
              <a:t>L’ambiente di controllo; </a:t>
            </a:r>
          </a:p>
          <a:p>
            <a:pPr>
              <a:buFont typeface="+mj-lt"/>
              <a:buAutoNum type="arabicPeriod"/>
            </a:pPr>
            <a:r>
              <a:rPr lang="it-IT" sz="1700" dirty="0">
                <a:effectLst/>
                <a:latin typeface="+mn-lt"/>
              </a:rPr>
              <a:t>Il processo adottato dall’impresa per la valutazione del rischio; </a:t>
            </a:r>
          </a:p>
          <a:p>
            <a:pPr>
              <a:buFont typeface="+mj-lt"/>
              <a:buAutoNum type="arabicPeriod"/>
            </a:pPr>
            <a:r>
              <a:rPr lang="it-IT" sz="1700" dirty="0">
                <a:effectLst/>
                <a:latin typeface="+mn-lt"/>
              </a:rPr>
              <a:t>Il processo adottato dall’impresa per monitorare il sistema di controllo interno; </a:t>
            </a:r>
          </a:p>
          <a:p>
            <a:pPr>
              <a:buFont typeface="+mj-lt"/>
              <a:buAutoNum type="arabicPeriod"/>
            </a:pPr>
            <a:r>
              <a:rPr lang="it-IT" sz="1700" dirty="0">
                <a:effectLst/>
                <a:latin typeface="+mn-lt"/>
              </a:rPr>
              <a:t>Il sistema informativo e la comunicazione; </a:t>
            </a:r>
          </a:p>
          <a:p>
            <a:pPr>
              <a:buFont typeface="+mj-lt"/>
              <a:buAutoNum type="arabicPeriod"/>
            </a:pPr>
            <a:r>
              <a:rPr lang="it-IT" sz="1700" dirty="0">
                <a:effectLst/>
                <a:latin typeface="+mn-lt"/>
              </a:rPr>
              <a:t>Le </a:t>
            </a:r>
            <a:r>
              <a:rPr lang="it-IT" sz="1700" dirty="0" err="1">
                <a:effectLst/>
                <a:latin typeface="+mn-lt"/>
              </a:rPr>
              <a:t>attivita</a:t>
            </a:r>
            <a:r>
              <a:rPr lang="it-IT" sz="1700" dirty="0">
                <a:effectLst/>
                <a:latin typeface="+mn-lt"/>
              </a:rPr>
              <a:t>̀ di controllo. </a:t>
            </a:r>
          </a:p>
          <a:p>
            <a:pPr lvl="3"/>
            <a:endParaRPr lang="it-IT" sz="16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1423823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467544" y="339502"/>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lnSpcReduction="10000"/>
          </a:bodyPr>
          <a:lstStyle/>
          <a:p>
            <a:r>
              <a:rPr lang="it-IT" sz="1600" dirty="0"/>
              <a:t>La valutazione circa gli appropriati flussi di comunicazione con gli organi di governance della società il cui bilancio è assoggettato a revisione</a:t>
            </a:r>
          </a:p>
          <a:p>
            <a:r>
              <a:rPr lang="it-IT" sz="1600" dirty="0"/>
              <a:t>ISA Italia 260 comunicazione con i responsabile della governance:</a:t>
            </a:r>
          </a:p>
          <a:p>
            <a:r>
              <a:rPr lang="it-IT" sz="1600" dirty="0">
                <a:effectLst/>
                <a:latin typeface="+mn-lt"/>
              </a:rPr>
              <a:t>una efficace comunicazione reciproca è importante in quanto: </a:t>
            </a:r>
            <a:endParaRPr lang="it-IT" sz="1600" dirty="0">
              <a:latin typeface="+mn-lt"/>
            </a:endParaRPr>
          </a:p>
          <a:p>
            <a:pPr>
              <a:buFont typeface="+mj-lt"/>
              <a:buAutoNum type="arabicPeriod"/>
            </a:pPr>
            <a:r>
              <a:rPr lang="it-IT" sz="1600" dirty="0">
                <a:effectLst/>
                <a:latin typeface="+mn-lt"/>
              </a:rPr>
              <a:t>a)  assiste il revisore e i responsabili delle </a:t>
            </a:r>
            <a:r>
              <a:rPr lang="it-IT" sz="1600" dirty="0" err="1">
                <a:effectLst/>
                <a:latin typeface="+mn-lt"/>
              </a:rPr>
              <a:t>attivita</a:t>
            </a:r>
            <a:r>
              <a:rPr lang="it-IT" sz="1600" dirty="0">
                <a:effectLst/>
                <a:latin typeface="+mn-lt"/>
              </a:rPr>
              <a:t>̀ di governance nella comprensione degli aspetti relativi al contesto della revisione contabile e nello sviluppo di un rapporto di collaborazione costruttivo. Questo rapporto si sviluppa nel rispetto dell’indipendenza e dell’</a:t>
            </a:r>
            <a:r>
              <a:rPr lang="it-IT" sz="1600" dirty="0" err="1">
                <a:effectLst/>
                <a:latin typeface="+mn-lt"/>
              </a:rPr>
              <a:t>obiettivita</a:t>
            </a:r>
            <a:r>
              <a:rPr lang="it-IT" sz="1600" dirty="0">
                <a:effectLst/>
                <a:latin typeface="+mn-lt"/>
              </a:rPr>
              <a:t>̀ del revisore; </a:t>
            </a:r>
          </a:p>
          <a:p>
            <a:pPr>
              <a:buFont typeface="+mj-lt"/>
              <a:buAutoNum type="arabicPeriod"/>
            </a:pPr>
            <a:r>
              <a:rPr lang="it-IT" sz="1600" dirty="0">
                <a:effectLst/>
                <a:latin typeface="+mn-lt"/>
              </a:rPr>
              <a:t>b)  assiste il revisore nell’acquisizione di informazioni pertinenti alla revisione contabile dai responsabili delle </a:t>
            </a:r>
            <a:r>
              <a:rPr lang="it-IT" sz="1600" dirty="0" err="1">
                <a:effectLst/>
                <a:latin typeface="+mn-lt"/>
              </a:rPr>
              <a:t>attivita</a:t>
            </a:r>
            <a:r>
              <a:rPr lang="it-IT" sz="1600" dirty="0">
                <a:effectLst/>
                <a:latin typeface="+mn-lt"/>
              </a:rPr>
              <a:t>̀ di governance. Ad esempio, i responsabili delle </a:t>
            </a:r>
            <a:r>
              <a:rPr lang="it-IT" sz="1600" dirty="0" err="1">
                <a:effectLst/>
                <a:latin typeface="+mn-lt"/>
              </a:rPr>
              <a:t>attivita</a:t>
            </a:r>
            <a:r>
              <a:rPr lang="it-IT" sz="1600" dirty="0">
                <a:effectLst/>
                <a:latin typeface="+mn-lt"/>
              </a:rPr>
              <a:t>̀ di governance possono assistere il revisore nella comprensione dell’impresa e del contesto in cui opera, nell’identificazione di appropriate fonti di elementi probativi e nel fornire informazioni relative a operazioni o eventi specifici; </a:t>
            </a:r>
          </a:p>
          <a:p>
            <a:pPr marL="0" lvl="3" indent="0">
              <a:buNone/>
            </a:pPr>
            <a:r>
              <a:rPr lang="it-IT" sz="1600" dirty="0">
                <a:effectLst/>
                <a:latin typeface="+mn-lt"/>
              </a:rPr>
              <a:t>assiste i responsabili delle </a:t>
            </a:r>
            <a:r>
              <a:rPr lang="it-IT" sz="1600" dirty="0" err="1">
                <a:effectLst/>
                <a:latin typeface="+mn-lt"/>
              </a:rPr>
              <a:t>attivita</a:t>
            </a:r>
            <a:r>
              <a:rPr lang="it-IT" sz="1600" dirty="0">
                <a:effectLst/>
                <a:latin typeface="+mn-lt"/>
              </a:rPr>
              <a:t>̀ di governance nell’adempimento della loro </a:t>
            </a:r>
            <a:r>
              <a:rPr lang="it-IT" sz="1600" dirty="0" err="1">
                <a:effectLst/>
                <a:latin typeface="+mn-lt"/>
              </a:rPr>
              <a:t>responsabilita</a:t>
            </a:r>
            <a:r>
              <a:rPr lang="it-IT" sz="1600" dirty="0">
                <a:effectLst/>
                <a:latin typeface="+mn-lt"/>
              </a:rPr>
              <a:t>̀ di supervisione del processo di predisposizione dell’informazione finanziaria, riducendo quindi i rischi di errori significativi nel bilancio. </a:t>
            </a:r>
            <a:endParaRPr lang="it-IT" sz="1600" dirty="0">
              <a:latin typeface="+mn-lt"/>
            </a:endParaRPr>
          </a:p>
          <a:p>
            <a:pPr marL="0" lvl="3" indent="0">
              <a:buNone/>
            </a:pPr>
            <a:endParaRPr lang="it-IT" sz="1600" dirty="0">
              <a:effectLst/>
              <a:latin typeface="+mn-lt"/>
            </a:endParaRPr>
          </a:p>
          <a:p>
            <a:pPr lvl="3"/>
            <a:endParaRPr lang="it-IT" sz="16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364025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527678" y="465536"/>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a:bodyPr>
          <a:lstStyle/>
          <a:p>
            <a:r>
              <a:rPr lang="it-IT" sz="1600" dirty="0"/>
              <a:t>La valutazione circa gli appropriati flussi di comunicazione con gli organi di governance della società il cui bilancio è assoggettato a revisione</a:t>
            </a:r>
          </a:p>
          <a:p>
            <a:r>
              <a:rPr lang="it-IT" sz="1600" dirty="0"/>
              <a:t>ISA Italia 265 </a:t>
            </a:r>
            <a:r>
              <a:rPr lang="it-IT" sz="1700" dirty="0">
                <a:effectLst/>
                <a:latin typeface="+mn-lt"/>
              </a:rPr>
              <a:t>COMUNICAZIONE DELLE CARENZE NEL CONTROLLO INTERNO AI RESPONSABILI DELLE ATTIVITÀ DI GOVERNANCE ED ALLA DIREZIONE </a:t>
            </a:r>
          </a:p>
          <a:p>
            <a:r>
              <a:rPr lang="it-IT" sz="1600" dirty="0">
                <a:effectLst/>
                <a:latin typeface="+mn-lt"/>
              </a:rPr>
              <a:t>Nell’identificare e valutare i rischi di errori significativi il revisore è tenuto ad acquisire una comprensione del sistema di controllo interno dell’impresa.4 Nell’effettuare tali valutazioni dei rischi, il revisore prende in considerazione il sistema di controllo interno dell’impresa al fine di definire procedure di revisione appropriate alle circostanze, e non per esprimere un giudizio sull’efficacia del controllo interno. Il revisore </a:t>
            </a:r>
            <a:r>
              <a:rPr lang="it-IT" sz="1600" dirty="0" err="1">
                <a:effectLst/>
                <a:latin typeface="+mn-lt"/>
              </a:rPr>
              <a:t>puo</a:t>
            </a:r>
            <a:r>
              <a:rPr lang="it-IT" sz="1600" dirty="0">
                <a:effectLst/>
                <a:latin typeface="+mn-lt"/>
              </a:rPr>
              <a:t>̀ identificare delle carenze nel sistema di controllo interno non solo nel corso della valutazione dei rischi ma anche in qualunque altra fase della revisione contabile. Il presente principio di revisione specifica quali delle carenze identificate il revisore sia tenuto a comunicare ai responsabili delle </a:t>
            </a:r>
            <a:r>
              <a:rPr lang="it-IT" sz="1600" dirty="0" err="1">
                <a:effectLst/>
                <a:latin typeface="+mn-lt"/>
              </a:rPr>
              <a:t>attivita</a:t>
            </a:r>
            <a:r>
              <a:rPr lang="it-IT" sz="1600" dirty="0">
                <a:effectLst/>
                <a:latin typeface="+mn-lt"/>
              </a:rPr>
              <a:t>̀ di governance ed alla direzione. </a:t>
            </a:r>
          </a:p>
          <a:p>
            <a:endParaRPr lang="it-IT" sz="1700" dirty="0">
              <a:latin typeface="+mn-lt"/>
            </a:endParaRPr>
          </a:p>
          <a:p>
            <a:pPr marL="0" lvl="3" indent="0">
              <a:buNone/>
            </a:pPr>
            <a:endParaRPr lang="it-IT" sz="1600" dirty="0">
              <a:effectLst/>
              <a:latin typeface="+mn-lt"/>
            </a:endParaRPr>
          </a:p>
          <a:p>
            <a:pPr lvl="3"/>
            <a:endParaRPr lang="it-IT" sz="16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336863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6208E-1BD7-513E-6046-2D8D09C9F6ED}"/>
              </a:ext>
            </a:extLst>
          </p:cNvPr>
          <p:cNvSpPr>
            <a:spLocks noGrp="1"/>
          </p:cNvSpPr>
          <p:nvPr>
            <p:ph type="title"/>
          </p:nvPr>
        </p:nvSpPr>
        <p:spPr>
          <a:xfrm>
            <a:off x="557212" y="392565"/>
            <a:ext cx="8586788" cy="540544"/>
          </a:xfrm>
        </p:spPr>
        <p:txBody>
          <a:bodyPr/>
          <a:lstStyle/>
          <a:p>
            <a:pPr algn="ctr"/>
            <a:r>
              <a:rPr lang="it-IT" dirty="0"/>
              <a:t>Le crisi aziendali e l’attività del revisore legale </a:t>
            </a:r>
          </a:p>
        </p:txBody>
      </p:sp>
      <p:sp>
        <p:nvSpPr>
          <p:cNvPr id="3" name="Segnaposto testo 2">
            <a:extLst>
              <a:ext uri="{FF2B5EF4-FFF2-40B4-BE49-F238E27FC236}">
                <a16:creationId xmlns:a16="http://schemas.microsoft.com/office/drawing/2014/main" id="{434FA13E-33B2-2BE2-C1E6-3C78227B5142}"/>
              </a:ext>
            </a:extLst>
          </p:cNvPr>
          <p:cNvSpPr>
            <a:spLocks noGrp="1"/>
          </p:cNvSpPr>
          <p:nvPr>
            <p:ph type="body" sz="quarter" idx="10"/>
          </p:nvPr>
        </p:nvSpPr>
        <p:spPr>
          <a:xfrm>
            <a:off x="278606" y="1006080"/>
            <a:ext cx="8586788" cy="3797918"/>
          </a:xfrm>
        </p:spPr>
        <p:txBody>
          <a:bodyPr>
            <a:normAutofit/>
          </a:bodyPr>
          <a:lstStyle/>
          <a:p>
            <a:r>
              <a:rPr lang="it-IT" sz="1600" dirty="0"/>
              <a:t>La valutazione della sussistenza dei corretti presupposti di continuità aziendale</a:t>
            </a:r>
          </a:p>
          <a:p>
            <a:r>
              <a:rPr lang="it-IT" sz="1600" dirty="0"/>
              <a:t>ISA Italia 570  continuità aziendale:</a:t>
            </a:r>
          </a:p>
          <a:p>
            <a:pPr lvl="3"/>
            <a:endParaRPr lang="it-IT" sz="1800" dirty="0">
              <a:effectLst/>
              <a:latin typeface="TimesNewRoman"/>
            </a:endParaRPr>
          </a:p>
          <a:p>
            <a:r>
              <a:rPr lang="it-IT" sz="1700" dirty="0">
                <a:effectLst/>
                <a:latin typeface="+mn-lt"/>
              </a:rPr>
              <a:t>Le </a:t>
            </a:r>
            <a:r>
              <a:rPr lang="it-IT" sz="1700" dirty="0" err="1">
                <a:effectLst/>
                <a:latin typeface="+mn-lt"/>
              </a:rPr>
              <a:t>responsabilita</a:t>
            </a:r>
            <a:r>
              <a:rPr lang="it-IT" sz="1700" dirty="0">
                <a:effectLst/>
                <a:latin typeface="+mn-lt"/>
              </a:rPr>
              <a:t>̀ del revisore sono quelle di: </a:t>
            </a:r>
            <a:endParaRPr lang="it-IT" sz="1700" dirty="0">
              <a:latin typeface="+mn-lt"/>
            </a:endParaRPr>
          </a:p>
          <a:p>
            <a:r>
              <a:rPr lang="it-IT" sz="1700" dirty="0">
                <a:effectLst/>
                <a:latin typeface="+mn-lt"/>
              </a:rPr>
              <a:t>acquisire elementi probativi sufficienti ed appropriati sull’utilizzo appropriato da parte della direzione del presupposto della </a:t>
            </a:r>
            <a:r>
              <a:rPr lang="it-IT" sz="1700" dirty="0" err="1">
                <a:effectLst/>
                <a:latin typeface="+mn-lt"/>
              </a:rPr>
              <a:t>continuita</a:t>
            </a:r>
            <a:r>
              <a:rPr lang="it-IT" sz="1700" dirty="0">
                <a:effectLst/>
                <a:latin typeface="+mn-lt"/>
              </a:rPr>
              <a:t>̀ aziendale nella redazione del bilancio e giungere a una conclusione a tale riguardo; </a:t>
            </a:r>
            <a:endParaRPr lang="it-IT" sz="1700" dirty="0">
              <a:latin typeface="+mn-lt"/>
            </a:endParaRPr>
          </a:p>
          <a:p>
            <a:r>
              <a:rPr lang="it-IT" sz="1700" dirty="0">
                <a:effectLst/>
                <a:latin typeface="+mn-lt"/>
              </a:rPr>
              <a:t>concludere, sulla base degli elementi probativi acquisiti, se esista un’incertezza significativa sulla capacità dell’impresa di continuare ad operare come un’</a:t>
            </a:r>
            <a:r>
              <a:rPr lang="it-IT" sz="1700" dirty="0" err="1">
                <a:effectLst/>
                <a:latin typeface="+mn-lt"/>
              </a:rPr>
              <a:t>entita</a:t>
            </a:r>
            <a:r>
              <a:rPr lang="it-IT" sz="1700" dirty="0">
                <a:effectLst/>
                <a:latin typeface="+mn-lt"/>
              </a:rPr>
              <a:t>̀ in funzionamento. </a:t>
            </a:r>
            <a:endParaRPr lang="it-IT" sz="1700" dirty="0">
              <a:latin typeface="+mn-lt"/>
            </a:endParaRPr>
          </a:p>
          <a:p>
            <a:r>
              <a:rPr lang="it-IT" sz="1700" dirty="0">
                <a:effectLst/>
                <a:latin typeface="+mn-lt"/>
              </a:rPr>
              <a:t>Tali </a:t>
            </a:r>
            <a:r>
              <a:rPr lang="it-IT" sz="1700" dirty="0" err="1">
                <a:effectLst/>
                <a:latin typeface="+mn-lt"/>
              </a:rPr>
              <a:t>responsabilita</a:t>
            </a:r>
            <a:r>
              <a:rPr lang="it-IT" sz="1700" dirty="0">
                <a:effectLst/>
                <a:latin typeface="+mn-lt"/>
              </a:rPr>
              <a:t>̀ sussistono anche se il quadro normativo sull’informazione finanziaria utilizzato nella redazione del bilancio non prevede esplicitamente che la direzione effettui una specifica valutazione della capacità dell’impresa di continuare ad operare come un’</a:t>
            </a:r>
            <a:r>
              <a:rPr lang="it-IT" sz="1700" dirty="0" err="1">
                <a:effectLst/>
                <a:latin typeface="+mn-lt"/>
              </a:rPr>
              <a:t>entita</a:t>
            </a:r>
            <a:r>
              <a:rPr lang="it-IT" sz="1700" dirty="0">
                <a:effectLst/>
                <a:latin typeface="+mn-lt"/>
              </a:rPr>
              <a:t>̀ in funzionamento. </a:t>
            </a:r>
            <a:endParaRPr lang="it-IT" sz="1700" dirty="0">
              <a:latin typeface="+mn-lt"/>
            </a:endParaRPr>
          </a:p>
          <a:p>
            <a:pPr lvl="3"/>
            <a:endParaRPr lang="it-IT" sz="1600" dirty="0">
              <a:effectLst/>
            </a:endParaRPr>
          </a:p>
          <a:p>
            <a:pPr lvl="3"/>
            <a:endParaRPr lang="it-IT" sz="1600" dirty="0"/>
          </a:p>
          <a:p>
            <a:endParaRPr lang="it-IT" sz="1600" dirty="0"/>
          </a:p>
          <a:p>
            <a:pPr marL="285750"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1331876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085255" y="271142"/>
            <a:ext cx="8586788" cy="540544"/>
          </a:xfrm>
        </p:spPr>
        <p:txBody>
          <a:bodyPr/>
          <a:lstStyle/>
          <a:p>
            <a:r>
              <a:rPr lang="it-IT" b="1" dirty="0"/>
              <a:t>Sostenibilità e Continuità/segnali d’allarme</a:t>
            </a:r>
            <a:br>
              <a:rPr lang="it-IT" dirty="0"/>
            </a:br>
            <a:r>
              <a:rPr lang="it-IT" dirty="0"/>
              <a:t>Check-list continuità aziendale (ISA Italia 570)</a:t>
            </a:r>
          </a:p>
        </p:txBody>
      </p:sp>
      <p:cxnSp>
        <p:nvCxnSpPr>
          <p:cNvPr id="5" name="Straight Connector 26">
            <a:extLst>
              <a:ext uri="{FF2B5EF4-FFF2-40B4-BE49-F238E27FC236}">
                <a16:creationId xmlns:a16="http://schemas.microsoft.com/office/drawing/2014/main" id="{260FDF51-E48F-4FD3-A27E-F87DCFBFACEE}"/>
              </a:ext>
            </a:extLst>
          </p:cNvPr>
          <p:cNvCxnSpPr>
            <a:cxnSpLocks/>
          </p:cNvCxnSpPr>
          <p:nvPr/>
        </p:nvCxnSpPr>
        <p:spPr>
          <a:xfrm flipV="1">
            <a:off x="1677281" y="1196684"/>
            <a:ext cx="6480000" cy="0"/>
          </a:xfrm>
          <a:prstGeom prst="line">
            <a:avLst/>
          </a:prstGeom>
          <a:noFill/>
          <a:ln w="19050" cap="flat" cmpd="sng" algn="ctr">
            <a:solidFill>
              <a:srgbClr val="FFE600"/>
            </a:solidFill>
            <a:prstDash val="solid"/>
            <a:headEnd type="none" w="med" len="med"/>
            <a:tailEnd type="none" w="med" len="med"/>
          </a:ln>
          <a:effectLst/>
        </p:spPr>
      </p:cxnSp>
      <p:sp>
        <p:nvSpPr>
          <p:cNvPr id="6" name="Rechteck 227">
            <a:extLst>
              <a:ext uri="{FF2B5EF4-FFF2-40B4-BE49-F238E27FC236}">
                <a16:creationId xmlns:a16="http://schemas.microsoft.com/office/drawing/2014/main" id="{90EA5DE9-A5AD-46EF-AF9C-7FBBD2650238}"/>
              </a:ext>
            </a:extLst>
          </p:cNvPr>
          <p:cNvSpPr>
            <a:spLocks/>
          </p:cNvSpPr>
          <p:nvPr/>
        </p:nvSpPr>
        <p:spPr>
          <a:xfrm>
            <a:off x="229159" y="1319952"/>
            <a:ext cx="2725130" cy="3245519"/>
          </a:xfrm>
          <a:prstGeom prst="rect">
            <a:avLst/>
          </a:prstGeom>
          <a:solidFill>
            <a:srgbClr val="FFFFFF">
              <a:alpha val="75000"/>
            </a:srgbClr>
          </a:solidFill>
          <a:ln w="12700" cap="sq" cmpd="sng" algn="ctr">
            <a:solidFill>
              <a:srgbClr val="FFD200"/>
            </a:solidFill>
            <a:prstDash val="dashDot"/>
            <a:miter lim="800000"/>
            <a:tailEnd type="none"/>
          </a:ln>
          <a:effectLst/>
        </p:spPr>
        <p:txBody>
          <a:bodyPr rot="0" spcFirstLastPara="0" vertOverflow="overflow" horzOverflow="overflow" vert="horz" wrap="square" lIns="108000" tIns="54000" rIns="108000" bIns="54000" numCol="1" spcCol="0" rtlCol="0" fromWordArt="0" anchor="t" anchorCtr="0" forceAA="0" compatLnSpc="1">
            <a:prstTxWarp prst="textNoShape">
              <a:avLst/>
            </a:prstTxWarp>
            <a:noAutofit/>
          </a:bodyPr>
          <a:lstStyle/>
          <a:p>
            <a:pPr marL="257175" indent="-257175" algn="just" defTabSz="685800">
              <a:spcAft>
                <a:spcPts val="225"/>
              </a:spcAft>
              <a:buSzPct val="100000"/>
              <a:buFont typeface="+mj-lt"/>
              <a:buAutoNum type="arabicParenR"/>
              <a:defRPr/>
            </a:pPr>
            <a:r>
              <a:rPr lang="it-IT" sz="825" kern="0">
                <a:solidFill>
                  <a:srgbClr val="2E2E38"/>
                </a:solidFill>
              </a:rPr>
              <a:t>Situazione di deficit patrimoniale o di capitale circolante netto negativo;</a:t>
            </a:r>
          </a:p>
          <a:p>
            <a:pPr marL="257175" indent="-257175" algn="just" defTabSz="685800">
              <a:spcAft>
                <a:spcPts val="225"/>
              </a:spcAft>
              <a:buSzPct val="100000"/>
              <a:buFont typeface="+mj-lt"/>
              <a:buAutoNum type="arabicParenR"/>
              <a:defRPr/>
            </a:pPr>
            <a:r>
              <a:rPr lang="it-IT" sz="825" kern="0">
                <a:solidFill>
                  <a:srgbClr val="2E2E38"/>
                </a:solidFill>
              </a:rPr>
              <a:t>Prestiti a scadenza fissa e prossimi alla scadenza senza che vi siano prospettive verosimili di rinnovo;</a:t>
            </a:r>
          </a:p>
          <a:p>
            <a:pPr marL="257175" indent="-257175" algn="just" defTabSz="685800">
              <a:spcAft>
                <a:spcPts val="225"/>
              </a:spcAft>
              <a:buSzPct val="100000"/>
              <a:buFont typeface="+mj-lt"/>
              <a:buAutoNum type="arabicParenR"/>
              <a:defRPr/>
            </a:pPr>
            <a:r>
              <a:rPr lang="it-IT" sz="825" kern="0">
                <a:solidFill>
                  <a:srgbClr val="2E2E38"/>
                </a:solidFill>
              </a:rPr>
              <a:t>Indizi di cessazione del sostegno finanziario da parte di creditori;</a:t>
            </a:r>
          </a:p>
          <a:p>
            <a:pPr marL="257175" indent="-257175" algn="just" defTabSz="685800">
              <a:spcAft>
                <a:spcPts val="225"/>
              </a:spcAft>
              <a:buSzPct val="100000"/>
              <a:buFont typeface="+mj-lt"/>
              <a:buAutoNum type="arabicParenR"/>
              <a:defRPr/>
            </a:pPr>
            <a:r>
              <a:rPr lang="it-IT" sz="825" kern="0">
                <a:solidFill>
                  <a:srgbClr val="2E2E38"/>
                </a:solidFill>
              </a:rPr>
              <a:t>Bilanci storici o prospettici che mostrano flussi di cassa negativi;</a:t>
            </a:r>
          </a:p>
          <a:p>
            <a:pPr marL="257175" indent="-257175" algn="just" defTabSz="685800">
              <a:spcAft>
                <a:spcPts val="225"/>
              </a:spcAft>
              <a:buSzPct val="100000"/>
              <a:buFont typeface="+mj-lt"/>
              <a:buAutoNum type="arabicParenR"/>
              <a:defRPr/>
            </a:pPr>
            <a:r>
              <a:rPr lang="it-IT" sz="825" kern="0">
                <a:solidFill>
                  <a:srgbClr val="2E2E38"/>
                </a:solidFill>
              </a:rPr>
              <a:t>Principali indici economico-finanziari negativi;</a:t>
            </a:r>
          </a:p>
          <a:p>
            <a:pPr marL="257175" indent="-257175" algn="just" defTabSz="685800">
              <a:spcAft>
                <a:spcPts val="225"/>
              </a:spcAft>
              <a:buSzPct val="100000"/>
              <a:buFont typeface="+mj-lt"/>
              <a:buAutoNum type="arabicParenR"/>
              <a:defRPr/>
            </a:pPr>
            <a:r>
              <a:rPr lang="it-IT" sz="825" kern="0">
                <a:solidFill>
                  <a:srgbClr val="2E2E38"/>
                </a:solidFill>
              </a:rPr>
              <a:t>Consistenti perdite operative o significative perdite di valore delle attività utilizzate per generare i flussi di cassa;</a:t>
            </a:r>
          </a:p>
          <a:p>
            <a:pPr marL="257175" indent="-257175" algn="just" defTabSz="685800">
              <a:spcAft>
                <a:spcPts val="225"/>
              </a:spcAft>
              <a:buSzPct val="100000"/>
              <a:buFont typeface="+mj-lt"/>
              <a:buAutoNum type="arabicParenR"/>
              <a:defRPr/>
            </a:pPr>
            <a:r>
              <a:rPr lang="it-IT" sz="825" kern="0">
                <a:solidFill>
                  <a:srgbClr val="2E2E38"/>
                </a:solidFill>
              </a:rPr>
              <a:t>Difficoltà nel pagamento di dividendi arretrati o discontinuità nella distribuzione di dividendi;</a:t>
            </a:r>
          </a:p>
          <a:p>
            <a:pPr marL="257175" indent="-257175" algn="just" defTabSz="685800">
              <a:spcAft>
                <a:spcPts val="225"/>
              </a:spcAft>
              <a:buSzPct val="100000"/>
              <a:buFont typeface="+mj-lt"/>
              <a:buAutoNum type="arabicParenR"/>
              <a:defRPr/>
            </a:pPr>
            <a:r>
              <a:rPr lang="it-IT" sz="825" kern="0">
                <a:solidFill>
                  <a:srgbClr val="2E2E38"/>
                </a:solidFill>
              </a:rPr>
              <a:t>Incapacità di pagare i debiti alla scadenza;</a:t>
            </a:r>
          </a:p>
          <a:p>
            <a:pPr marL="257175" indent="-257175" algn="just" defTabSz="685800">
              <a:spcAft>
                <a:spcPts val="225"/>
              </a:spcAft>
              <a:buSzPct val="100000"/>
              <a:buFont typeface="+mj-lt"/>
              <a:buAutoNum type="arabicParenR"/>
              <a:defRPr/>
            </a:pPr>
            <a:r>
              <a:rPr lang="it-IT" sz="825" kern="0">
                <a:solidFill>
                  <a:srgbClr val="2E2E38"/>
                </a:solidFill>
              </a:rPr>
              <a:t>Incapacità di rispettare le clausole contrattuali dei prestiti;</a:t>
            </a:r>
          </a:p>
          <a:p>
            <a:pPr marL="257175" indent="-257175" algn="just" defTabSz="685800">
              <a:spcAft>
                <a:spcPts val="225"/>
              </a:spcAft>
              <a:buSzPct val="100000"/>
              <a:buFont typeface="+mj-lt"/>
              <a:buAutoNum type="arabicParenR"/>
              <a:defRPr/>
            </a:pPr>
            <a:r>
              <a:rPr lang="it-IT" sz="825" kern="0">
                <a:solidFill>
                  <a:srgbClr val="2E2E38"/>
                </a:solidFill>
              </a:rPr>
              <a:t>Cambiamento delle forme di pagamento concesse dai fornitori, dalla condizione «a credito» alla condizione «pagamento alla consegna»;</a:t>
            </a:r>
          </a:p>
          <a:p>
            <a:pPr marL="257175" indent="-257175" algn="just" defTabSz="685800">
              <a:spcAft>
                <a:spcPts val="225"/>
              </a:spcAft>
              <a:buSzPct val="100000"/>
              <a:buFont typeface="+mj-lt"/>
              <a:buAutoNum type="arabicParenR"/>
              <a:defRPr/>
            </a:pPr>
            <a:r>
              <a:rPr lang="it-IT" sz="825" kern="0">
                <a:solidFill>
                  <a:srgbClr val="2E2E38"/>
                </a:solidFill>
              </a:rPr>
              <a:t>Incapacità di ottenere finanziamenti per lo sviluppo di nuovi prodotti ovvero per altri investimenti necessari.</a:t>
            </a:r>
          </a:p>
          <a:p>
            <a:pPr marL="257175" indent="-257175" defTabSz="685800">
              <a:lnSpc>
                <a:spcPct val="150000"/>
              </a:lnSpc>
              <a:spcAft>
                <a:spcPts val="225"/>
              </a:spcAft>
              <a:buClr>
                <a:srgbClr val="FFE600"/>
              </a:buClr>
              <a:buSzPct val="100000"/>
              <a:buFont typeface="+mj-lt"/>
              <a:buAutoNum type="arabicParenR"/>
              <a:defRPr/>
            </a:pPr>
            <a:endParaRPr lang="it-IT" sz="1013" kern="0">
              <a:solidFill>
                <a:srgbClr val="2E2E38"/>
              </a:solidFill>
            </a:endParaRPr>
          </a:p>
        </p:txBody>
      </p:sp>
      <p:sp>
        <p:nvSpPr>
          <p:cNvPr id="7" name="Rechteck 138">
            <a:extLst>
              <a:ext uri="{FF2B5EF4-FFF2-40B4-BE49-F238E27FC236}">
                <a16:creationId xmlns:a16="http://schemas.microsoft.com/office/drawing/2014/main" id="{27B3B46E-0B5B-4414-A0F6-4A7E4EE4614F}"/>
              </a:ext>
            </a:extLst>
          </p:cNvPr>
          <p:cNvSpPr>
            <a:spLocks/>
          </p:cNvSpPr>
          <p:nvPr/>
        </p:nvSpPr>
        <p:spPr>
          <a:xfrm>
            <a:off x="229159" y="1078187"/>
            <a:ext cx="2725130" cy="233738"/>
          </a:xfrm>
          <a:prstGeom prst="rect">
            <a:avLst/>
          </a:prstGeom>
          <a:solidFill>
            <a:srgbClr val="FFD200"/>
          </a:solidFill>
          <a:ln w="12700" cap="sq" cmpd="sng" algn="ctr">
            <a:solidFill>
              <a:srgbClr val="FFD200"/>
            </a:solidFill>
            <a:prstDash val="solid"/>
            <a:miter lim="800000"/>
            <a:tailEnd type="none"/>
          </a:ln>
          <a:effectLst/>
        </p:spPr>
        <p:txBody>
          <a:bodyPr rot="0" spcFirstLastPara="0" vertOverflow="overflow" horzOverflow="overflow" vert="horz" wrap="square" lIns="68580" tIns="297000" rIns="68580" bIns="378000" numCol="1" spcCol="0" rtlCol="0" fromWordArt="0" anchor="ctr" anchorCtr="0" forceAA="0" compatLnSpc="1">
            <a:prstTxWarp prst="textNoShape">
              <a:avLst/>
            </a:prstTxWarp>
            <a:noAutofit/>
          </a:bodyPr>
          <a:lstStyle/>
          <a:p>
            <a:pPr algn="ctr" defTabSz="685800">
              <a:spcBef>
                <a:spcPts val="450"/>
              </a:spcBef>
              <a:defRPr/>
            </a:pPr>
            <a:r>
              <a:rPr lang="it-IT" sz="1350" b="1" kern="0" dirty="0">
                <a:solidFill>
                  <a:srgbClr val="2E2E38"/>
                </a:solidFill>
              </a:rPr>
              <a:t>Indicatori finanziari</a:t>
            </a:r>
          </a:p>
        </p:txBody>
      </p:sp>
      <p:sp>
        <p:nvSpPr>
          <p:cNvPr id="8" name="Rechteck 227">
            <a:extLst>
              <a:ext uri="{FF2B5EF4-FFF2-40B4-BE49-F238E27FC236}">
                <a16:creationId xmlns:a16="http://schemas.microsoft.com/office/drawing/2014/main" id="{D720E5B0-DB60-4354-9686-3762C77B4D1C}"/>
              </a:ext>
            </a:extLst>
          </p:cNvPr>
          <p:cNvSpPr>
            <a:spLocks/>
          </p:cNvSpPr>
          <p:nvPr/>
        </p:nvSpPr>
        <p:spPr>
          <a:xfrm>
            <a:off x="3208139" y="1319952"/>
            <a:ext cx="2725130" cy="3245519"/>
          </a:xfrm>
          <a:prstGeom prst="rect">
            <a:avLst/>
          </a:prstGeom>
          <a:solidFill>
            <a:srgbClr val="FFFFFF">
              <a:alpha val="75000"/>
            </a:srgbClr>
          </a:solidFill>
          <a:ln w="12700" cap="sq" cmpd="sng" algn="ctr">
            <a:solidFill>
              <a:srgbClr val="FFD200"/>
            </a:solidFill>
            <a:prstDash val="dashDot"/>
            <a:miter lim="800000"/>
            <a:tailEnd type="none"/>
          </a:ln>
          <a:effectLst/>
        </p:spPr>
        <p:txBody>
          <a:bodyPr rot="0" spcFirstLastPara="0" vertOverflow="overflow" horzOverflow="overflow" vert="horz" wrap="square" lIns="108000" tIns="54000" rIns="108000" bIns="54000" numCol="1" spcCol="0" rtlCol="0" fromWordArt="0" anchor="t" anchorCtr="0" forceAA="0" compatLnSpc="1">
            <a:prstTxWarp prst="textNoShape">
              <a:avLst/>
            </a:prstTxWarp>
            <a:noAutofit/>
          </a:bodyPr>
          <a:lstStyle/>
          <a:p>
            <a:pPr marL="257175" indent="-257175" defTabSz="685800">
              <a:spcAft>
                <a:spcPts val="225"/>
              </a:spcAft>
              <a:buSzPct val="100000"/>
              <a:buFont typeface="+mj-lt"/>
              <a:buAutoNum type="arabicParenR"/>
              <a:defRPr/>
            </a:pPr>
            <a:r>
              <a:rPr lang="it-IT" sz="900" kern="0" dirty="0">
                <a:solidFill>
                  <a:srgbClr val="2E2E38"/>
                </a:solidFill>
              </a:rPr>
              <a:t>Intenzione della direzione di liquidare l’impresa o di cessare le attività;</a:t>
            </a:r>
          </a:p>
          <a:p>
            <a:pPr marL="257175" indent="-257175" defTabSz="685800">
              <a:spcAft>
                <a:spcPts val="225"/>
              </a:spcAft>
              <a:buSzPct val="100000"/>
              <a:buFont typeface="+mj-lt"/>
              <a:buAutoNum type="arabicParenR"/>
              <a:defRPr/>
            </a:pPr>
            <a:r>
              <a:rPr lang="it-IT" sz="900" kern="0" dirty="0">
                <a:solidFill>
                  <a:srgbClr val="2E2E38"/>
                </a:solidFill>
              </a:rPr>
              <a:t>Perdita di membri della direzione con responsabilità strategiche senza una loro sostituzione;</a:t>
            </a:r>
          </a:p>
          <a:p>
            <a:pPr marL="257175" indent="-257175" defTabSz="685800">
              <a:spcAft>
                <a:spcPts val="225"/>
              </a:spcAft>
              <a:buSzPct val="100000"/>
              <a:buFont typeface="+mj-lt"/>
              <a:buAutoNum type="arabicParenR"/>
              <a:defRPr/>
            </a:pPr>
            <a:r>
              <a:rPr lang="it-IT" sz="900" kern="0" dirty="0">
                <a:solidFill>
                  <a:srgbClr val="2E2E38"/>
                </a:solidFill>
              </a:rPr>
              <a:t>Perdita di mercati fondamentali, di clienti chiave, di contratti di distribuzione, di concessioni o di fornitori importanti;</a:t>
            </a:r>
          </a:p>
          <a:p>
            <a:pPr marL="257175" indent="-257175" defTabSz="685800">
              <a:spcAft>
                <a:spcPts val="225"/>
              </a:spcAft>
              <a:buSzPct val="100000"/>
              <a:buFont typeface="+mj-lt"/>
              <a:buAutoNum type="arabicParenR"/>
              <a:defRPr/>
            </a:pPr>
            <a:r>
              <a:rPr lang="it-IT" sz="900" kern="0" dirty="0">
                <a:solidFill>
                  <a:srgbClr val="2E2E38"/>
                </a:solidFill>
              </a:rPr>
              <a:t>Difficoltà nei rapporti con il personale;</a:t>
            </a:r>
          </a:p>
          <a:p>
            <a:pPr marL="257175" indent="-257175" defTabSz="685800">
              <a:spcAft>
                <a:spcPts val="225"/>
              </a:spcAft>
              <a:buSzPct val="100000"/>
              <a:buFont typeface="+mj-lt"/>
              <a:buAutoNum type="arabicParenR"/>
              <a:defRPr/>
            </a:pPr>
            <a:r>
              <a:rPr lang="it-IT" sz="900" kern="0" dirty="0">
                <a:solidFill>
                  <a:srgbClr val="2E2E38"/>
                </a:solidFill>
              </a:rPr>
              <a:t>Scarsità nell’approvvigionamento di forniture importanti;</a:t>
            </a:r>
          </a:p>
          <a:p>
            <a:pPr marL="257175" indent="-257175" defTabSz="685800">
              <a:spcAft>
                <a:spcPts val="225"/>
              </a:spcAft>
              <a:buSzPct val="100000"/>
              <a:buFont typeface="+mj-lt"/>
              <a:buAutoNum type="arabicParenR"/>
              <a:defRPr/>
            </a:pPr>
            <a:r>
              <a:rPr lang="it-IT" sz="900" kern="0" dirty="0">
                <a:solidFill>
                  <a:srgbClr val="2E2E38"/>
                </a:solidFill>
              </a:rPr>
              <a:t>Comparsa di concorrenti di grande successo operanti sugli stessi mercati.</a:t>
            </a:r>
          </a:p>
        </p:txBody>
      </p:sp>
      <p:sp>
        <p:nvSpPr>
          <p:cNvPr id="9" name="Rechteck 138">
            <a:extLst>
              <a:ext uri="{FF2B5EF4-FFF2-40B4-BE49-F238E27FC236}">
                <a16:creationId xmlns:a16="http://schemas.microsoft.com/office/drawing/2014/main" id="{12FAF5ED-C717-4F55-97F1-14E28D684993}"/>
              </a:ext>
            </a:extLst>
          </p:cNvPr>
          <p:cNvSpPr>
            <a:spLocks/>
          </p:cNvSpPr>
          <p:nvPr/>
        </p:nvSpPr>
        <p:spPr>
          <a:xfrm>
            <a:off x="3208139" y="1074409"/>
            <a:ext cx="2725130" cy="233738"/>
          </a:xfrm>
          <a:prstGeom prst="rect">
            <a:avLst/>
          </a:prstGeom>
          <a:solidFill>
            <a:srgbClr val="FFD200"/>
          </a:solidFill>
          <a:ln w="12700" cap="sq" cmpd="sng" algn="ctr">
            <a:solidFill>
              <a:srgbClr val="FFD200"/>
            </a:solidFill>
            <a:prstDash val="solid"/>
            <a:miter lim="800000"/>
            <a:tailEnd type="none"/>
          </a:ln>
          <a:effectLst/>
        </p:spPr>
        <p:txBody>
          <a:bodyPr rot="0" spcFirstLastPara="0" vertOverflow="overflow" horzOverflow="overflow" vert="horz" wrap="square" lIns="68580" tIns="297000" rIns="68580" bIns="378000" numCol="1" spcCol="0" rtlCol="0" fromWordArt="0" anchor="ctr" anchorCtr="0" forceAA="0" compatLnSpc="1">
            <a:prstTxWarp prst="textNoShape">
              <a:avLst/>
            </a:prstTxWarp>
            <a:noAutofit/>
          </a:bodyPr>
          <a:lstStyle/>
          <a:p>
            <a:pPr algn="ctr" defTabSz="685800">
              <a:spcBef>
                <a:spcPts val="450"/>
              </a:spcBef>
              <a:defRPr/>
            </a:pPr>
            <a:r>
              <a:rPr lang="it-IT" sz="1350" b="1" kern="0">
                <a:solidFill>
                  <a:srgbClr val="2E2E38"/>
                </a:solidFill>
              </a:rPr>
              <a:t>Indicatori gestionali</a:t>
            </a:r>
          </a:p>
        </p:txBody>
      </p:sp>
      <p:sp>
        <p:nvSpPr>
          <p:cNvPr id="10" name="Rechteck 138">
            <a:extLst>
              <a:ext uri="{FF2B5EF4-FFF2-40B4-BE49-F238E27FC236}">
                <a16:creationId xmlns:a16="http://schemas.microsoft.com/office/drawing/2014/main" id="{26C9F972-03CC-4821-9D46-BC5062FC00D6}"/>
              </a:ext>
            </a:extLst>
          </p:cNvPr>
          <p:cNvSpPr>
            <a:spLocks/>
          </p:cNvSpPr>
          <p:nvPr/>
        </p:nvSpPr>
        <p:spPr>
          <a:xfrm>
            <a:off x="6194475" y="1074229"/>
            <a:ext cx="2725130" cy="233738"/>
          </a:xfrm>
          <a:prstGeom prst="rect">
            <a:avLst/>
          </a:prstGeom>
          <a:solidFill>
            <a:srgbClr val="FFD200"/>
          </a:solidFill>
          <a:ln w="12700" cap="sq" cmpd="sng" algn="ctr">
            <a:solidFill>
              <a:srgbClr val="FFD200"/>
            </a:solidFill>
            <a:prstDash val="solid"/>
            <a:miter lim="800000"/>
            <a:tailEnd type="none"/>
          </a:ln>
          <a:effectLst/>
        </p:spPr>
        <p:txBody>
          <a:bodyPr rot="0" spcFirstLastPara="0" vertOverflow="overflow" horzOverflow="overflow" vert="horz" wrap="square" lIns="68580" tIns="297000" rIns="68580" bIns="378000" numCol="1" spcCol="0" rtlCol="0" fromWordArt="0" anchor="ctr" anchorCtr="0" forceAA="0" compatLnSpc="1">
            <a:prstTxWarp prst="textNoShape">
              <a:avLst/>
            </a:prstTxWarp>
            <a:noAutofit/>
          </a:bodyPr>
          <a:lstStyle/>
          <a:p>
            <a:pPr algn="ctr" defTabSz="685800">
              <a:spcBef>
                <a:spcPts val="450"/>
              </a:spcBef>
              <a:defRPr/>
            </a:pPr>
            <a:r>
              <a:rPr lang="it-IT" sz="1350" b="1" kern="0">
                <a:solidFill>
                  <a:srgbClr val="2E2E38"/>
                </a:solidFill>
              </a:rPr>
              <a:t>Altri indicatori</a:t>
            </a:r>
          </a:p>
        </p:txBody>
      </p:sp>
      <p:sp>
        <p:nvSpPr>
          <p:cNvPr id="11" name="Rechteck 227">
            <a:extLst>
              <a:ext uri="{FF2B5EF4-FFF2-40B4-BE49-F238E27FC236}">
                <a16:creationId xmlns:a16="http://schemas.microsoft.com/office/drawing/2014/main" id="{2F59B899-3F6F-4808-A560-CAEDE155A67E}"/>
              </a:ext>
            </a:extLst>
          </p:cNvPr>
          <p:cNvSpPr>
            <a:spLocks/>
          </p:cNvSpPr>
          <p:nvPr/>
        </p:nvSpPr>
        <p:spPr>
          <a:xfrm>
            <a:off x="6194475" y="1319952"/>
            <a:ext cx="2725128" cy="3245519"/>
          </a:xfrm>
          <a:prstGeom prst="rect">
            <a:avLst/>
          </a:prstGeom>
          <a:solidFill>
            <a:srgbClr val="FFFFFF">
              <a:alpha val="75000"/>
            </a:srgbClr>
          </a:solidFill>
          <a:ln w="12700" cap="sq" cmpd="sng" algn="ctr">
            <a:solidFill>
              <a:srgbClr val="FFD200"/>
            </a:solidFill>
            <a:prstDash val="dashDot"/>
            <a:miter lim="800000"/>
            <a:tailEnd type="none"/>
          </a:ln>
          <a:effectLst/>
        </p:spPr>
        <p:txBody>
          <a:bodyPr rot="0" spcFirstLastPara="0" vertOverflow="overflow" horzOverflow="overflow" vert="horz" wrap="square" lIns="108000" tIns="54000" rIns="108000" bIns="54000" numCol="1" spcCol="0" rtlCol="0" fromWordArt="0" anchor="t" anchorCtr="0" forceAA="0" compatLnSpc="1">
            <a:prstTxWarp prst="textNoShape">
              <a:avLst/>
            </a:prstTxWarp>
            <a:noAutofit/>
          </a:bodyPr>
          <a:lstStyle/>
          <a:p>
            <a:pPr marL="257175" indent="-257175" defTabSz="685800">
              <a:spcAft>
                <a:spcPts val="225"/>
              </a:spcAft>
              <a:buSzPct val="100000"/>
              <a:buFont typeface="+mj-lt"/>
              <a:buAutoNum type="arabicParenR"/>
              <a:defRPr/>
            </a:pPr>
            <a:r>
              <a:rPr lang="it-IT" sz="900" kern="0">
                <a:solidFill>
                  <a:srgbClr val="2E2E38"/>
                </a:solidFill>
              </a:rPr>
              <a:t>Capitale ridotto al di sotto dei limiti legali o non conformità del capitale ad altre norme di legge, come i requisiti di solvibilità o liquidità per gli istituti finanziari;</a:t>
            </a:r>
          </a:p>
          <a:p>
            <a:pPr marL="257175" indent="-257175" defTabSz="685800">
              <a:spcAft>
                <a:spcPts val="225"/>
              </a:spcAft>
              <a:buSzPct val="100000"/>
              <a:buFont typeface="+mj-lt"/>
              <a:buAutoNum type="arabicParenR"/>
              <a:defRPr/>
            </a:pPr>
            <a:r>
              <a:rPr lang="it-IT" sz="900" kern="0">
                <a:solidFill>
                  <a:srgbClr val="2E2E38"/>
                </a:solidFill>
              </a:rPr>
              <a:t>Procedimenti legali o regolamenti in corso che, in caso di soccombenza, possono comportare richieste di risarcimento cui l’impresa probabilmente non è in grado di far fronte;</a:t>
            </a:r>
          </a:p>
          <a:p>
            <a:pPr marL="257175" indent="-257175" defTabSz="685800">
              <a:spcAft>
                <a:spcPts val="225"/>
              </a:spcAft>
              <a:buSzPct val="100000"/>
              <a:buFont typeface="+mj-lt"/>
              <a:buAutoNum type="arabicParenR"/>
              <a:defRPr/>
            </a:pPr>
            <a:r>
              <a:rPr lang="it-IT" sz="900" kern="0">
                <a:solidFill>
                  <a:srgbClr val="2E2E38"/>
                </a:solidFill>
              </a:rPr>
              <a:t>Modifiche di leggi o regolamenti o delle politiche governative che si presume possano influenzare negativamente l’impresa;</a:t>
            </a:r>
          </a:p>
          <a:p>
            <a:pPr marL="257175" indent="-257175" defTabSz="685800">
              <a:spcAft>
                <a:spcPts val="225"/>
              </a:spcAft>
              <a:buSzPct val="100000"/>
              <a:buFont typeface="+mj-lt"/>
              <a:buAutoNum type="arabicParenR"/>
              <a:defRPr/>
            </a:pPr>
            <a:r>
              <a:rPr lang="it-IT" sz="900" kern="0">
                <a:solidFill>
                  <a:srgbClr val="2E2E38"/>
                </a:solidFill>
              </a:rPr>
              <a:t>Eventi catastrofici contro i quali non è stata stipulata una polizza assicurativa ovvero contro i quali è stata stipulata una polizza assicurativa ma con massimali insufficienti.</a:t>
            </a:r>
          </a:p>
        </p:txBody>
      </p:sp>
      <p:sp>
        <p:nvSpPr>
          <p:cNvPr id="12" name="CasellaDiTesto 11">
            <a:extLst>
              <a:ext uri="{FF2B5EF4-FFF2-40B4-BE49-F238E27FC236}">
                <a16:creationId xmlns:a16="http://schemas.microsoft.com/office/drawing/2014/main" id="{31775839-1D54-405D-BFA1-B82C37B003A8}"/>
              </a:ext>
            </a:extLst>
          </p:cNvPr>
          <p:cNvSpPr txBox="1"/>
          <p:nvPr/>
        </p:nvSpPr>
        <p:spPr>
          <a:xfrm>
            <a:off x="3386249" y="792579"/>
            <a:ext cx="2376264" cy="233738"/>
          </a:xfrm>
          <a:prstGeom prst="rect">
            <a:avLst/>
          </a:prstGeom>
          <a:noFill/>
          <a:ln w="12700" cap="sq">
            <a:noFill/>
            <a:miter lim="800000"/>
          </a:ln>
        </p:spPr>
        <p:txBody>
          <a:bodyPr wrap="square" lIns="45900" tIns="27432" rIns="0" bIns="0" rtlCol="0">
            <a:noAutofit/>
          </a:bodyPr>
          <a:lstStyle>
            <a:defPPr>
              <a:defRPr lang="en-US"/>
            </a:defPPr>
            <a:lvl1pPr marL="219075" marR="0" indent="-219075" defTabSz="685434" fontAlgn="auto">
              <a:lnSpc>
                <a:spcPct val="100000"/>
              </a:lnSpc>
              <a:spcBef>
                <a:spcPct val="20000"/>
              </a:spcBef>
              <a:spcAft>
                <a:spcPts val="0"/>
              </a:spcAft>
              <a:buClr>
                <a:srgbClr val="FFE600"/>
              </a:buClr>
              <a:buSzPct val="80000"/>
              <a:buFont typeface="Arial" pitchFamily="34" charset="0"/>
              <a:buChar char="►"/>
              <a:tabLst/>
              <a:defRPr kumimoji="0" sz="1400" b="0" i="0" u="none" strike="noStrike" kern="0" cap="none" spc="0" normalizeH="0" baseline="0">
                <a:ln>
                  <a:noFill/>
                </a:ln>
                <a:solidFill>
                  <a:schemeClr val="bg1"/>
                </a:solidFill>
                <a:effectLst/>
                <a:uLnTx/>
                <a:uFillTx/>
              </a:defRPr>
            </a:lvl1pPr>
          </a:lstStyle>
          <a:p>
            <a:pPr marL="0" indent="0" algn="just">
              <a:lnSpc>
                <a:spcPct val="120000"/>
              </a:lnSpc>
              <a:buNone/>
            </a:pPr>
            <a:r>
              <a:rPr lang="it-IT" sz="1350" b="1" dirty="0"/>
              <a:t>Alcuni esempi di indicatori … </a:t>
            </a:r>
          </a:p>
        </p:txBody>
      </p:sp>
    </p:spTree>
    <p:extLst>
      <p:ext uri="{BB962C8B-B14F-4D97-AF65-F5344CB8AC3E}">
        <p14:creationId xmlns:p14="http://schemas.microsoft.com/office/powerpoint/2010/main" val="379632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116632" y="318578"/>
            <a:ext cx="8586788" cy="540544"/>
          </a:xfrm>
        </p:spPr>
        <p:txBody>
          <a:bodyPr/>
          <a:lstStyle/>
          <a:p>
            <a:r>
              <a:rPr lang="it-IT" b="1" dirty="0"/>
              <a:t> Lista di controllo particolareggiata/test pratico</a:t>
            </a:r>
            <a:br>
              <a:rPr lang="it-IT" dirty="0"/>
            </a:br>
            <a:r>
              <a:rPr lang="it-IT" dirty="0"/>
              <a:t>Sezione I e II lista particolareggiata → Check-list misure idonee</a:t>
            </a:r>
          </a:p>
        </p:txBody>
      </p:sp>
      <p:cxnSp>
        <p:nvCxnSpPr>
          <p:cNvPr id="5" name="Straight Connector 26">
            <a:extLst>
              <a:ext uri="{FF2B5EF4-FFF2-40B4-BE49-F238E27FC236}">
                <a16:creationId xmlns:a16="http://schemas.microsoft.com/office/drawing/2014/main" id="{D40A8F91-9BD5-4D7C-B16C-8F214BFE9CD9}"/>
              </a:ext>
            </a:extLst>
          </p:cNvPr>
          <p:cNvCxnSpPr>
            <a:cxnSpLocks/>
          </p:cNvCxnSpPr>
          <p:nvPr/>
        </p:nvCxnSpPr>
        <p:spPr>
          <a:xfrm flipV="1">
            <a:off x="1339859" y="1308728"/>
            <a:ext cx="6480000" cy="0"/>
          </a:xfrm>
          <a:prstGeom prst="line">
            <a:avLst/>
          </a:prstGeom>
          <a:noFill/>
          <a:ln w="19050" cap="flat" cmpd="sng" algn="ctr">
            <a:solidFill>
              <a:srgbClr val="FFE600"/>
            </a:solidFill>
            <a:prstDash val="solid"/>
            <a:headEnd type="none" w="med" len="med"/>
            <a:tailEnd type="none" w="med" len="med"/>
          </a:ln>
          <a:effectLst/>
        </p:spPr>
      </p:cxnSp>
      <p:sp>
        <p:nvSpPr>
          <p:cNvPr id="6" name="Rechteck 227">
            <a:extLst>
              <a:ext uri="{FF2B5EF4-FFF2-40B4-BE49-F238E27FC236}">
                <a16:creationId xmlns:a16="http://schemas.microsoft.com/office/drawing/2014/main" id="{05767F06-638D-4654-A5A3-0B14499A9BB0}"/>
              </a:ext>
            </a:extLst>
          </p:cNvPr>
          <p:cNvSpPr>
            <a:spLocks/>
          </p:cNvSpPr>
          <p:nvPr/>
        </p:nvSpPr>
        <p:spPr>
          <a:xfrm>
            <a:off x="450333" y="1542976"/>
            <a:ext cx="4116943" cy="1362054"/>
          </a:xfrm>
          <a:prstGeom prst="rect">
            <a:avLst/>
          </a:prstGeom>
          <a:solidFill>
            <a:srgbClr val="FFFFFF">
              <a:alpha val="75000"/>
            </a:srgbClr>
          </a:solidFill>
          <a:ln w="12700" cap="sq" cmpd="sng" algn="ctr">
            <a:solidFill>
              <a:schemeClr val="tx1"/>
            </a:solidFill>
            <a:prstDash val="dashDot"/>
            <a:miter lim="800000"/>
            <a:tailEnd type="none"/>
          </a:ln>
          <a:effectLst/>
        </p:spPr>
        <p:txBody>
          <a:bodyPr rot="0" spcFirstLastPara="0" vertOverflow="overflow" horzOverflow="overflow" vert="horz" wrap="square" lIns="108000" tIns="54000" rIns="108000" bIns="54000" numCol="1" spcCol="0" rtlCol="0" fromWordArt="0" anchor="t" anchorCtr="0" forceAA="0" compatLnSpc="1">
            <a:prstTxWarp prst="textNoShape">
              <a:avLst/>
            </a:prstTxWarp>
            <a:noAutofit/>
          </a:bodyPr>
          <a:lstStyle/>
          <a:p>
            <a:pPr marL="257175" indent="-257175" defTabSz="685800">
              <a:spcAft>
                <a:spcPts val="225"/>
              </a:spcAft>
              <a:buSzPct val="100000"/>
              <a:buFont typeface="+mj-lt"/>
              <a:buAutoNum type="arabicParenR"/>
              <a:defRPr/>
            </a:pPr>
            <a:r>
              <a:rPr lang="it-IT" sz="825" kern="0" dirty="0">
                <a:solidFill>
                  <a:srgbClr val="2E2E38"/>
                </a:solidFill>
              </a:rPr>
              <a:t>L'impresa dispone delle risorse chiave (umane e tecniche) per la conduzione dell'attività?</a:t>
            </a:r>
          </a:p>
          <a:p>
            <a:pPr marL="257175" indent="-257175" defTabSz="685800">
              <a:spcAft>
                <a:spcPts val="225"/>
              </a:spcAft>
              <a:buSzPct val="100000"/>
              <a:buFont typeface="+mj-lt"/>
              <a:buAutoNum type="arabicParenR"/>
              <a:defRPr/>
            </a:pPr>
            <a:r>
              <a:rPr lang="it-IT" sz="825" b="1" kern="0" dirty="0">
                <a:solidFill>
                  <a:srgbClr val="2E2E38"/>
                </a:solidFill>
              </a:rPr>
              <a:t>L'impresa dispone delle competenze tecniche occorrenti per le iniziative industriali che l'imprenditore intende adottare?</a:t>
            </a:r>
            <a:endParaRPr lang="it-IT" sz="825" kern="0" dirty="0">
              <a:solidFill>
                <a:srgbClr val="2E2E38"/>
              </a:solidFill>
            </a:endParaRPr>
          </a:p>
          <a:p>
            <a:pPr marL="257175" indent="-257175" defTabSz="685800">
              <a:spcAft>
                <a:spcPts val="225"/>
              </a:spcAft>
              <a:buSzPct val="100000"/>
              <a:buFont typeface="+mj-lt"/>
              <a:buAutoNum type="arabicParenR"/>
              <a:defRPr/>
            </a:pPr>
            <a:r>
              <a:rPr lang="it-IT" sz="825" kern="0" dirty="0">
                <a:solidFill>
                  <a:srgbClr val="2E2E38"/>
                </a:solidFill>
              </a:rPr>
              <a:t>L'impresa ha predisposto un monitoraggio continuativo dell'andamento aziendale?</a:t>
            </a:r>
          </a:p>
          <a:p>
            <a:pPr marL="257175" indent="-257175" defTabSz="685800">
              <a:spcAft>
                <a:spcPts val="225"/>
              </a:spcAft>
              <a:buSzPct val="100000"/>
              <a:buFont typeface="+mj-lt"/>
              <a:buAutoNum type="arabicParenR"/>
              <a:defRPr/>
            </a:pPr>
            <a:r>
              <a:rPr lang="it-IT" sz="825" kern="0" dirty="0">
                <a:solidFill>
                  <a:srgbClr val="2E2E38"/>
                </a:solidFill>
              </a:rPr>
              <a:t>L'impresa è in grado di stimare l'andamento gestionale anche ricorrendo ad indicatori chiave gestionali (KPI) che consentano valutazioni rapide in continuo?</a:t>
            </a:r>
          </a:p>
          <a:p>
            <a:pPr marL="257175" indent="-257175" defTabSz="685800">
              <a:spcAft>
                <a:spcPts val="225"/>
              </a:spcAft>
              <a:buSzPct val="100000"/>
              <a:buFont typeface="+mj-lt"/>
              <a:buAutoNum type="arabicParenR"/>
              <a:defRPr/>
            </a:pPr>
            <a:r>
              <a:rPr lang="it-IT" sz="825" kern="0" dirty="0">
                <a:solidFill>
                  <a:srgbClr val="2E2E38"/>
                </a:solidFill>
              </a:rPr>
              <a:t>L'impresa dispone di un piano di tesoreria a 6 mesi?</a:t>
            </a:r>
          </a:p>
        </p:txBody>
      </p:sp>
      <p:sp>
        <p:nvSpPr>
          <p:cNvPr id="7" name="Rechteck 227">
            <a:extLst>
              <a:ext uri="{FF2B5EF4-FFF2-40B4-BE49-F238E27FC236}">
                <a16:creationId xmlns:a16="http://schemas.microsoft.com/office/drawing/2014/main" id="{44B84CA1-C5A1-402E-8712-3926E586F170}"/>
              </a:ext>
            </a:extLst>
          </p:cNvPr>
          <p:cNvSpPr>
            <a:spLocks/>
          </p:cNvSpPr>
          <p:nvPr/>
        </p:nvSpPr>
        <p:spPr>
          <a:xfrm>
            <a:off x="4581486" y="1542976"/>
            <a:ext cx="4116944" cy="3068213"/>
          </a:xfrm>
          <a:prstGeom prst="rect">
            <a:avLst/>
          </a:prstGeom>
          <a:solidFill>
            <a:srgbClr val="FFFFFF">
              <a:alpha val="75000"/>
            </a:srgbClr>
          </a:solidFill>
          <a:ln w="12700" cap="sq" cmpd="sng" algn="ctr">
            <a:solidFill>
              <a:schemeClr val="tx1"/>
            </a:solidFill>
            <a:prstDash val="dashDot"/>
            <a:miter lim="800000"/>
            <a:tailEnd type="none"/>
          </a:ln>
          <a:effectLst/>
        </p:spPr>
        <p:txBody>
          <a:bodyPr rot="0" spcFirstLastPara="0" vertOverflow="overflow" horzOverflow="overflow" vert="horz" wrap="square" lIns="108000" tIns="54000" rIns="108000" bIns="54000" numCol="1" spcCol="0" rtlCol="0" fromWordArt="0" anchor="t" anchorCtr="0" forceAA="0" compatLnSpc="1">
            <a:prstTxWarp prst="textNoShape">
              <a:avLst/>
            </a:prstTxWarp>
            <a:noAutofit/>
          </a:bodyPr>
          <a:lstStyle/>
          <a:p>
            <a:pPr marL="257175" indent="-257175" defTabSz="685800">
              <a:spcAft>
                <a:spcPts val="225"/>
              </a:spcAft>
              <a:buSzPct val="100000"/>
              <a:buFont typeface="+mj-lt"/>
              <a:buAutoNum type="arabicParenR"/>
              <a:defRPr/>
            </a:pPr>
            <a:r>
              <a:rPr lang="it-IT" sz="825" kern="0" dirty="0">
                <a:solidFill>
                  <a:srgbClr val="2E2E38"/>
                </a:solidFill>
              </a:rPr>
              <a:t>L'impresa dispone di una situazione contabile recante le rettifiche di competenza e gli assestamenti di chiusura, nel rispetto del principio contabile OIC 30, quanto più possibile aggiornata e comunque non anteriore di oltre 120 giorni?</a:t>
            </a:r>
          </a:p>
          <a:p>
            <a:pPr marL="257175" indent="-257175" defTabSz="685800">
              <a:spcAft>
                <a:spcPts val="225"/>
              </a:spcAft>
              <a:buSzPct val="100000"/>
              <a:buFont typeface="+mj-lt"/>
              <a:buAutoNum type="arabicParenR"/>
              <a:defRPr/>
            </a:pPr>
            <a:r>
              <a:rPr lang="it-IT" sz="825" kern="0" dirty="0">
                <a:solidFill>
                  <a:srgbClr val="2E2E38"/>
                </a:solidFill>
              </a:rPr>
              <a:t>La situazione debitoria è completa e affidabile? Il valore contabile dei cespiti è inferiore al maggiore tra il valore recuperabile e quelli di mercato?</a:t>
            </a:r>
          </a:p>
          <a:p>
            <a:pPr marL="257175" indent="-257175" defTabSz="685800">
              <a:spcAft>
                <a:spcPts val="225"/>
              </a:spcAft>
              <a:buSzPct val="100000"/>
              <a:buFont typeface="+mj-lt"/>
              <a:buAutoNum type="arabicParenR"/>
              <a:defRPr/>
            </a:pPr>
            <a:r>
              <a:rPr lang="it-IT" sz="825" kern="0" dirty="0">
                <a:solidFill>
                  <a:srgbClr val="2E2E38"/>
                </a:solidFill>
              </a:rPr>
              <a:t>È disponibile un prospetto recante l'anzianità dei crediti commerciali e le cause del ritardo di incasso tale da consentire una valutazione oggettiva dei rischi di perdite sui crediti e una stima prudente dei tempi di incasso?</a:t>
            </a:r>
          </a:p>
          <a:p>
            <a:pPr marL="257175" indent="-257175" defTabSz="685800">
              <a:spcAft>
                <a:spcPts val="225"/>
              </a:spcAft>
              <a:buSzPct val="100000"/>
              <a:buFont typeface="+mj-lt"/>
              <a:buAutoNum type="arabicParenR" startAt="4"/>
              <a:defRPr/>
            </a:pPr>
            <a:r>
              <a:rPr lang="it-IT" sz="825" kern="0" dirty="0">
                <a:solidFill>
                  <a:srgbClr val="2E2E38"/>
                </a:solidFill>
              </a:rPr>
              <a:t>È disponibile un prospetto recante le rimanenze di magazzino con i tempi di movimentazione che consenta di individuare le giacenze oggetto di lenta rotazione?</a:t>
            </a:r>
          </a:p>
          <a:p>
            <a:pPr marL="257175" indent="-257175" defTabSz="685800">
              <a:spcAft>
                <a:spcPts val="225"/>
              </a:spcAft>
              <a:buSzPct val="100000"/>
              <a:buFont typeface="+mj-lt"/>
              <a:buAutoNum type="arabicParenR" startAt="4"/>
              <a:defRPr/>
            </a:pPr>
            <a:r>
              <a:rPr lang="it-IT" sz="825" kern="0" dirty="0">
                <a:solidFill>
                  <a:srgbClr val="2E2E38"/>
                </a:solidFill>
              </a:rPr>
              <a:t>I debiti risultanti dalla contabilità sono riconciliati con quanto risultante dal certificato unico dei debiti tributari, dalla situazione debitoria complessiva dell’Agente della Riscossione, dal certificato dei debiti contributivi e per premi assicurativi e dall’estratto della Centrale Rischi?</a:t>
            </a:r>
          </a:p>
          <a:p>
            <a:pPr marL="257175" indent="-257175" defTabSz="685800">
              <a:spcAft>
                <a:spcPts val="225"/>
              </a:spcAft>
              <a:buSzPct val="100000"/>
              <a:buFont typeface="+mj-lt"/>
              <a:buAutoNum type="arabicParenR" startAt="4"/>
              <a:defRPr/>
            </a:pPr>
            <a:r>
              <a:rPr lang="it-IT" sz="825" kern="0" dirty="0">
                <a:solidFill>
                  <a:srgbClr val="2E2E38"/>
                </a:solidFill>
              </a:rPr>
              <a:t>Si è tenuto adeguatamente conto dei rischi di passività potenziali, anche derivanti dalle garanzie concesse?</a:t>
            </a:r>
          </a:p>
          <a:p>
            <a:pPr marL="257175" indent="-257175" defTabSz="685800">
              <a:spcAft>
                <a:spcPts val="225"/>
              </a:spcAft>
              <a:buSzPct val="100000"/>
              <a:buFont typeface="+mj-lt"/>
              <a:buAutoNum type="arabicParenR" startAt="4"/>
              <a:defRPr/>
            </a:pPr>
            <a:r>
              <a:rPr lang="it-IT" sz="825" b="1" kern="0" dirty="0">
                <a:solidFill>
                  <a:srgbClr val="2E2E38"/>
                </a:solidFill>
              </a:rPr>
              <a:t>L'organo di controllo ed il revisore legale, quando in carica, dispongono di informazioni in base alle quali la situazione contabile di cui al punto 6) risulti inaffidabile o inadeguata per la redazione di un piano affidabile?</a:t>
            </a:r>
            <a:endParaRPr lang="it-IT" sz="825" kern="0" dirty="0">
              <a:solidFill>
                <a:srgbClr val="2E2E38"/>
              </a:solidFill>
            </a:endParaRPr>
          </a:p>
          <a:p>
            <a:pPr marL="257175" indent="-257175" defTabSz="685800">
              <a:spcAft>
                <a:spcPts val="225"/>
              </a:spcAft>
              <a:buSzPct val="100000"/>
              <a:buFont typeface="+mj-lt"/>
              <a:buAutoNum type="arabicParenR" startAt="4"/>
              <a:defRPr/>
            </a:pPr>
            <a:r>
              <a:rPr lang="it-IT" sz="825" kern="0" dirty="0">
                <a:solidFill>
                  <a:srgbClr val="2E2E38"/>
                </a:solidFill>
              </a:rPr>
              <a:t>Sono disponibili informazioni sull'andamento corrente in termini di ricavi, portafoglio ordini, costi, flussi finanziari e posizione finanziaria netta? È disponibile un confronto con lo stesso periodo del precedente esercizio?</a:t>
            </a:r>
          </a:p>
        </p:txBody>
      </p:sp>
      <p:sp>
        <p:nvSpPr>
          <p:cNvPr id="8" name="CasellaDiTesto 7">
            <a:extLst>
              <a:ext uri="{FF2B5EF4-FFF2-40B4-BE49-F238E27FC236}">
                <a16:creationId xmlns:a16="http://schemas.microsoft.com/office/drawing/2014/main" id="{103CAF8F-AF5F-4BAA-A5D7-4D83B6D9F786}"/>
              </a:ext>
            </a:extLst>
          </p:cNvPr>
          <p:cNvSpPr txBox="1"/>
          <p:nvPr/>
        </p:nvSpPr>
        <p:spPr>
          <a:xfrm>
            <a:off x="685388" y="823097"/>
            <a:ext cx="8005937" cy="276999"/>
          </a:xfrm>
          <a:prstGeom prst="rect">
            <a:avLst/>
          </a:prstGeom>
          <a:noFill/>
          <a:ln w="12700" cap="sq">
            <a:noFill/>
            <a:miter lim="800000"/>
          </a:ln>
        </p:spPr>
        <p:txBody>
          <a:bodyPr wrap="square">
            <a:spAutoFit/>
          </a:bodyPr>
          <a:lstStyle/>
          <a:p>
            <a:pPr algn="ctr" defTabSz="685800"/>
            <a:r>
              <a:rPr lang="it-IT" sz="1200" dirty="0">
                <a:solidFill>
                  <a:schemeClr val="bg1"/>
                </a:solidFill>
              </a:rPr>
              <a:t>CHECK-LIST sostanzialmente valida sia per imprenditore individuale sia per imprenditore collettivo</a:t>
            </a:r>
          </a:p>
        </p:txBody>
      </p:sp>
      <p:sp>
        <p:nvSpPr>
          <p:cNvPr id="9" name="Rechteck 138">
            <a:extLst>
              <a:ext uri="{FF2B5EF4-FFF2-40B4-BE49-F238E27FC236}">
                <a16:creationId xmlns:a16="http://schemas.microsoft.com/office/drawing/2014/main" id="{D58E7A01-0496-4CD8-9CE0-2A7CA880A713}"/>
              </a:ext>
            </a:extLst>
          </p:cNvPr>
          <p:cNvSpPr>
            <a:spLocks/>
          </p:cNvSpPr>
          <p:nvPr/>
        </p:nvSpPr>
        <p:spPr>
          <a:xfrm>
            <a:off x="510982" y="1100170"/>
            <a:ext cx="4020812" cy="389685"/>
          </a:xfrm>
          <a:prstGeom prst="rect">
            <a:avLst/>
          </a:prstGeom>
          <a:solidFill>
            <a:srgbClr val="FFD200"/>
          </a:solidFill>
          <a:ln w="12700" cap="sq" cmpd="sng" algn="ctr">
            <a:solidFill>
              <a:srgbClr val="FFD200"/>
            </a:solidFill>
            <a:prstDash val="solid"/>
            <a:miter lim="800000"/>
            <a:tailEnd type="none"/>
          </a:ln>
          <a:effectLst/>
        </p:spPr>
        <p:txBody>
          <a:bodyPr rot="0" spcFirstLastPara="0" vertOverflow="overflow" horzOverflow="overflow" vert="horz" wrap="square" lIns="68580" tIns="297000" rIns="68580" bIns="378000" numCol="1" spcCol="0" rtlCol="0" fromWordArt="0" anchor="ctr" anchorCtr="0" forceAA="0" compatLnSpc="1">
            <a:prstTxWarp prst="textNoShape">
              <a:avLst/>
            </a:prstTxWarp>
            <a:noAutofit/>
          </a:bodyPr>
          <a:lstStyle/>
          <a:p>
            <a:pPr algn="ctr" defTabSz="685800">
              <a:defRPr/>
            </a:pPr>
            <a:r>
              <a:rPr lang="it-IT" sz="1013" b="1" kern="0" dirty="0">
                <a:solidFill>
                  <a:srgbClr val="2E2E38"/>
                </a:solidFill>
              </a:rPr>
              <a:t>Sezione I</a:t>
            </a:r>
          </a:p>
          <a:p>
            <a:pPr algn="ctr" defTabSz="685800">
              <a:defRPr/>
            </a:pPr>
            <a:r>
              <a:rPr lang="it-IT" sz="1013" b="1" kern="0" dirty="0">
                <a:solidFill>
                  <a:srgbClr val="2E2E38"/>
                </a:solidFill>
              </a:rPr>
              <a:t>Il requisito dell’organizzazione dell’impresa</a:t>
            </a:r>
          </a:p>
        </p:txBody>
      </p:sp>
      <p:sp>
        <p:nvSpPr>
          <p:cNvPr id="10" name="Rechteck 138">
            <a:extLst>
              <a:ext uri="{FF2B5EF4-FFF2-40B4-BE49-F238E27FC236}">
                <a16:creationId xmlns:a16="http://schemas.microsoft.com/office/drawing/2014/main" id="{61DB12C2-9451-4CEA-BD4E-69A765415B40}"/>
              </a:ext>
            </a:extLst>
          </p:cNvPr>
          <p:cNvSpPr>
            <a:spLocks/>
          </p:cNvSpPr>
          <p:nvPr/>
        </p:nvSpPr>
        <p:spPr>
          <a:xfrm>
            <a:off x="4616968" y="1100170"/>
            <a:ext cx="4020812" cy="389685"/>
          </a:xfrm>
          <a:prstGeom prst="rect">
            <a:avLst/>
          </a:prstGeom>
          <a:solidFill>
            <a:srgbClr val="FFD200"/>
          </a:solidFill>
          <a:ln w="12700" cap="sq" cmpd="sng" algn="ctr">
            <a:solidFill>
              <a:srgbClr val="FFD200"/>
            </a:solidFill>
            <a:prstDash val="solid"/>
            <a:miter lim="800000"/>
            <a:tailEnd type="none"/>
          </a:ln>
          <a:effectLst/>
        </p:spPr>
        <p:txBody>
          <a:bodyPr rot="0" spcFirstLastPara="0" vertOverflow="overflow" horzOverflow="overflow" vert="horz" wrap="square" lIns="68580" tIns="297000" rIns="68580" bIns="378000" numCol="1" spcCol="0" rtlCol="0" fromWordArt="0" anchor="ctr" anchorCtr="0" forceAA="0" compatLnSpc="1">
            <a:prstTxWarp prst="textNoShape">
              <a:avLst/>
            </a:prstTxWarp>
            <a:noAutofit/>
          </a:bodyPr>
          <a:lstStyle/>
          <a:p>
            <a:pPr algn="ctr" defTabSz="685800">
              <a:defRPr/>
            </a:pPr>
            <a:r>
              <a:rPr lang="it-IT" sz="1013" b="1" kern="0" dirty="0">
                <a:solidFill>
                  <a:srgbClr val="2E2E38"/>
                </a:solidFill>
              </a:rPr>
              <a:t>Sezione II</a:t>
            </a:r>
          </a:p>
          <a:p>
            <a:pPr algn="ctr" defTabSz="685800">
              <a:defRPr/>
            </a:pPr>
            <a:r>
              <a:rPr lang="it-IT" sz="1013" b="1" kern="0" dirty="0">
                <a:solidFill>
                  <a:srgbClr val="2E2E38"/>
                </a:solidFill>
              </a:rPr>
              <a:t>Rilevazione della situazione contabile e dell’andamento corrente</a:t>
            </a:r>
          </a:p>
        </p:txBody>
      </p:sp>
    </p:spTree>
    <p:extLst>
      <p:ext uri="{BB962C8B-B14F-4D97-AF65-F5344CB8AC3E}">
        <p14:creationId xmlns:p14="http://schemas.microsoft.com/office/powerpoint/2010/main" val="4114327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188640" y="334667"/>
            <a:ext cx="8586788" cy="540544"/>
          </a:xfrm>
        </p:spPr>
        <p:txBody>
          <a:bodyPr/>
          <a:lstStyle/>
          <a:p>
            <a:r>
              <a:rPr lang="it-IT" b="1" dirty="0"/>
              <a:t>Il contesto di riferimento</a:t>
            </a:r>
            <a:br>
              <a:rPr lang="it-IT" dirty="0"/>
            </a:br>
            <a:r>
              <a:rPr lang="it-IT" dirty="0"/>
              <a:t>I risultati dell’analisi condotta sui bilanci 2021 non sono confortanti </a:t>
            </a:r>
          </a:p>
        </p:txBody>
      </p:sp>
      <p:sp>
        <p:nvSpPr>
          <p:cNvPr id="4" name="Segnaposto testo 3">
            <a:extLst>
              <a:ext uri="{FF2B5EF4-FFF2-40B4-BE49-F238E27FC236}">
                <a16:creationId xmlns:a16="http://schemas.microsoft.com/office/drawing/2014/main" id="{B42D6266-7F7A-4205-A566-58A9A8FC6208}"/>
              </a:ext>
            </a:extLst>
          </p:cNvPr>
          <p:cNvSpPr>
            <a:spLocks noGrp="1"/>
          </p:cNvSpPr>
          <p:nvPr>
            <p:ph type="body" sz="quarter" idx="10"/>
          </p:nvPr>
        </p:nvSpPr>
        <p:spPr>
          <a:xfrm>
            <a:off x="5571309" y="2109652"/>
            <a:ext cx="3294085" cy="2133431"/>
          </a:xfrm>
        </p:spPr>
        <p:txBody>
          <a:bodyPr/>
          <a:lstStyle/>
          <a:p>
            <a:r>
              <a:rPr lang="it-IT" kern="0" dirty="0">
                <a:latin typeface="+mn-lt"/>
              </a:rPr>
              <a:t>Delle 26.225 società con EBITDA positivo, il </a:t>
            </a:r>
            <a:r>
              <a:rPr lang="it-IT" b="1" kern="0" dirty="0">
                <a:latin typeface="+mn-lt"/>
              </a:rPr>
              <a:t>18%</a:t>
            </a:r>
            <a:r>
              <a:rPr lang="it-IT" kern="0" dirty="0">
                <a:latin typeface="+mn-lt"/>
              </a:rPr>
              <a:t> presenta debiti finanziari, tributari e previdenziali sproporzionati rispetto alle proprie capacità di rimborsarli. Non solo, circa il 15% presenta un rapporto tra PFN ed EBITDA &gt; </a:t>
            </a:r>
            <a:r>
              <a:rPr lang="it-IT" b="1" kern="0" dirty="0">
                <a:latin typeface="+mn-lt"/>
              </a:rPr>
              <a:t>5</a:t>
            </a:r>
            <a:r>
              <a:rPr lang="it-IT" kern="0" dirty="0">
                <a:latin typeface="+mn-lt"/>
              </a:rPr>
              <a:t>, che costituisce un valore patologico.</a:t>
            </a:r>
          </a:p>
          <a:p>
            <a:endParaRPr lang="it-IT" kern="0" dirty="0">
              <a:latin typeface="+mn-lt"/>
            </a:endParaRPr>
          </a:p>
        </p:txBody>
      </p:sp>
      <p:graphicFrame>
        <p:nvGraphicFramePr>
          <p:cNvPr id="6" name="Tabella 5">
            <a:extLst>
              <a:ext uri="{FF2B5EF4-FFF2-40B4-BE49-F238E27FC236}">
                <a16:creationId xmlns:a16="http://schemas.microsoft.com/office/drawing/2014/main" id="{6215BA5D-2A34-45AB-95E1-5B6DD8560A04}"/>
              </a:ext>
            </a:extLst>
          </p:cNvPr>
          <p:cNvGraphicFramePr>
            <a:graphicFrameLocks noGrp="1"/>
          </p:cNvGraphicFramePr>
          <p:nvPr/>
        </p:nvGraphicFramePr>
        <p:xfrm>
          <a:off x="429626" y="1833596"/>
          <a:ext cx="5013202" cy="2735580"/>
        </p:xfrm>
        <a:graphic>
          <a:graphicData uri="http://schemas.openxmlformats.org/drawingml/2006/table">
            <a:tbl>
              <a:tblPr firstRow="1" bandRow="1"/>
              <a:tblGrid>
                <a:gridCol w="2004060">
                  <a:extLst>
                    <a:ext uri="{9D8B030D-6E8A-4147-A177-3AD203B41FA5}">
                      <a16:colId xmlns:a16="http://schemas.microsoft.com/office/drawing/2014/main" val="3275927174"/>
                    </a:ext>
                  </a:extLst>
                </a:gridCol>
                <a:gridCol w="317617">
                  <a:extLst>
                    <a:ext uri="{9D8B030D-6E8A-4147-A177-3AD203B41FA5}">
                      <a16:colId xmlns:a16="http://schemas.microsoft.com/office/drawing/2014/main" val="2602982833"/>
                    </a:ext>
                  </a:extLst>
                </a:gridCol>
                <a:gridCol w="416957">
                  <a:extLst>
                    <a:ext uri="{9D8B030D-6E8A-4147-A177-3AD203B41FA5}">
                      <a16:colId xmlns:a16="http://schemas.microsoft.com/office/drawing/2014/main" val="582030461"/>
                    </a:ext>
                  </a:extLst>
                </a:gridCol>
                <a:gridCol w="677704">
                  <a:extLst>
                    <a:ext uri="{9D8B030D-6E8A-4147-A177-3AD203B41FA5}">
                      <a16:colId xmlns:a16="http://schemas.microsoft.com/office/drawing/2014/main" val="451242191"/>
                    </a:ext>
                  </a:extLst>
                </a:gridCol>
                <a:gridCol w="283607">
                  <a:extLst>
                    <a:ext uri="{9D8B030D-6E8A-4147-A177-3AD203B41FA5}">
                      <a16:colId xmlns:a16="http://schemas.microsoft.com/office/drawing/2014/main" val="4090130044"/>
                    </a:ext>
                  </a:extLst>
                </a:gridCol>
                <a:gridCol w="1313257">
                  <a:extLst>
                    <a:ext uri="{9D8B030D-6E8A-4147-A177-3AD203B41FA5}">
                      <a16:colId xmlns:a16="http://schemas.microsoft.com/office/drawing/2014/main" val="830422581"/>
                    </a:ext>
                  </a:extLst>
                </a:gridCol>
              </a:tblGrid>
              <a:tr h="251460">
                <a:tc gridSpan="6">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ctr"/>
                      <a:r>
                        <a:rPr lang="it-IT" sz="1200" b="1" kern="1200" dirty="0">
                          <a:solidFill>
                            <a:schemeClr val="bg1"/>
                          </a:solidFill>
                          <a:latin typeface="+mn-lt"/>
                          <a:ea typeface="+mn-ea"/>
                          <a:cs typeface="+mn-cs"/>
                        </a:rPr>
                        <a:t>I diversi indicatori</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lumMod val="65000"/>
                        <a:lumOff val="35000"/>
                      </a:srgbClr>
                    </a:solidFill>
                  </a:tcPr>
                </a:tc>
                <a:tc hMerge="1">
                  <a:txBody>
                    <a:bodyPr/>
                    <a:lstStyle/>
                    <a:p>
                      <a:endParaRPr lang="it-IT" sz="1600" b="0" kern="120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schemeClr>
                    </a:solidFill>
                  </a:tcPr>
                </a:tc>
                <a:tc hMerge="1">
                  <a:txBody>
                    <a:bodyPr/>
                    <a:lstStyle/>
                    <a:p>
                      <a:endParaRPr lang="it-IT"/>
                    </a:p>
                  </a:txBody>
                  <a:tcPr/>
                </a:tc>
                <a:tc hMerge="1">
                  <a:txBody>
                    <a:bodyPr/>
                    <a:lstStyle/>
                    <a:p>
                      <a:endParaRPr lang="it-IT" sz="1600" b="0" kern="120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schemeClr>
                    </a:solidFill>
                  </a:tcPr>
                </a:tc>
                <a:tc hMerge="1">
                  <a:txBody>
                    <a:bodyPr/>
                    <a:lstStyle/>
                    <a:p>
                      <a:endParaRPr lang="it-IT" sz="1600" b="0" kern="120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schemeClr>
                    </a:solidFill>
                  </a:tcPr>
                </a:tc>
                <a:tc hMerge="1">
                  <a:txBody>
                    <a:bodyPr/>
                    <a:lstStyle/>
                    <a:p>
                      <a:endParaRPr lang="it-IT" sz="1600" b="0" kern="120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schemeClr>
                    </a:solidFill>
                  </a:tcPr>
                </a:tc>
                <a:extLst>
                  <a:ext uri="{0D108BD9-81ED-4DB2-BD59-A6C34878D82A}">
                    <a16:rowId xmlns:a16="http://schemas.microsoft.com/office/drawing/2014/main" val="765445778"/>
                  </a:ext>
                </a:extLst>
              </a:tr>
              <a:tr h="21717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1000" b="0" dirty="0">
                          <a:solidFill>
                            <a:schemeClr val="bg1"/>
                          </a:solidFill>
                        </a:rPr>
                        <a:t>Indicatore</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50000"/>
                      </a:srgbClr>
                    </a:solidFill>
                  </a:tcPr>
                </a:tc>
                <a:tc gridSpan="2">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1000" b="0" dirty="0">
                          <a:solidFill>
                            <a:schemeClr val="bg1"/>
                          </a:solidFill>
                        </a:rPr>
                        <a:t>Range</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50000"/>
                      </a:srgbClr>
                    </a:solidFill>
                  </a:tcPr>
                </a:tc>
                <a:tc hMerge="1">
                  <a:txBody>
                    <a:bodyPr/>
                    <a:lstStyle/>
                    <a:p>
                      <a:endParaRPr lang="it-IT" sz="16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5000"/>
                        <a:lumOff val="35000"/>
                      </a:scheme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1000" b="0" dirty="0">
                          <a:solidFill>
                            <a:schemeClr val="bg1"/>
                          </a:solidFill>
                        </a:rPr>
                        <a:t># società</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50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endParaRPr lang="it-IT" sz="1000" b="0" dirty="0">
                        <a:solidFill>
                          <a:schemeClr val="bg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50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1000" b="0" dirty="0">
                          <a:solidFill>
                            <a:schemeClr val="bg1"/>
                          </a:solidFill>
                        </a:rPr>
                        <a:t>Popolazione imprese</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50000"/>
                      </a:srgbClr>
                    </a:solidFill>
                  </a:tcPr>
                </a:tc>
                <a:extLst>
                  <a:ext uri="{0D108BD9-81ED-4DB2-BD59-A6C34878D82A}">
                    <a16:rowId xmlns:a16="http://schemas.microsoft.com/office/drawing/2014/main" val="3860480863"/>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dirty="0">
                          <a:solidFill>
                            <a:schemeClr val="tx1"/>
                          </a:solidFill>
                        </a:rPr>
                        <a:t>Posizione Finanziaria Netta (PFN)</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&lt;=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25.715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i="1">
                          <a:solidFill>
                            <a:schemeClr val="tx1"/>
                          </a:solidFill>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54.576</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2959984100"/>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dirty="0">
                          <a:solidFill>
                            <a:schemeClr val="tx1"/>
                          </a:solidFill>
                        </a:rPr>
                        <a:t>EBITDA</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&lt;=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2.636</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28.861</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743634197"/>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1" dirty="0">
                          <a:solidFill>
                            <a:schemeClr val="tx1"/>
                          </a:solidFill>
                        </a:rPr>
                        <a:t>PFN/EBITDA</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8.060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26.225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1180925525"/>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a:solidFill>
                            <a:schemeClr val="tx1"/>
                          </a:solidFill>
                        </a:rPr>
                        <a:t>PFN/Utile Netto</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9.865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a:ln>
                            <a:noFill/>
                          </a:ln>
                          <a:solidFill>
                            <a:schemeClr val="tx1"/>
                          </a:solidFill>
                          <a:effectLst/>
                          <a:uLnTx/>
                          <a:uFillTx/>
                          <a:latin typeface="EYInterstate Light"/>
                          <a:ea typeface="+mn-ea"/>
                          <a:cs typeface="+mn-cs"/>
                        </a:rPr>
                        <a:t>26.225</a:t>
                      </a:r>
                      <a:endParaRPr lang="it-IT" sz="900" b="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4087351242"/>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a:solidFill>
                            <a:schemeClr val="tx1"/>
                          </a:solidFill>
                        </a:rPr>
                        <a:t>(Debiti Trib. e Prev.)/EBITDA</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1.159</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a:ln>
                            <a:noFill/>
                          </a:ln>
                          <a:solidFill>
                            <a:schemeClr val="tx1"/>
                          </a:solidFill>
                          <a:effectLst/>
                          <a:uLnTx/>
                          <a:uFillTx/>
                          <a:latin typeface="EYInterstate Light"/>
                          <a:ea typeface="+mn-ea"/>
                          <a:cs typeface="+mn-cs"/>
                        </a:rPr>
                        <a:t>26.225</a:t>
                      </a:r>
                      <a:endParaRPr lang="it-IT" sz="900" b="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3487007649"/>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1">
                          <a:solidFill>
                            <a:schemeClr val="tx1"/>
                          </a:solidFill>
                        </a:rPr>
                        <a:t>(PFN+Debiti Trib. e Prev.)/EBITDA</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7D7D7"/>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9.799</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a:ln>
                            <a:noFill/>
                          </a:ln>
                          <a:solidFill>
                            <a:schemeClr val="tx1"/>
                          </a:solidFill>
                          <a:effectLst/>
                          <a:uLnTx/>
                          <a:uFillTx/>
                          <a:latin typeface="EYInterstate Light"/>
                          <a:ea typeface="+mn-ea"/>
                          <a:cs typeface="+mn-cs"/>
                        </a:rPr>
                        <a:t>26.225</a:t>
                      </a:r>
                      <a:endParaRPr lang="it-IT" sz="900" b="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2676334563"/>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900" b="0">
                          <a:solidFill>
                            <a:schemeClr val="tx1"/>
                          </a:solidFill>
                        </a:rPr>
                        <a:t>(PFN+Debiti Trib. e Prev.)/EBITDA</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4.284</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dirty="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dirty="0">
                          <a:ln>
                            <a:noFill/>
                          </a:ln>
                          <a:solidFill>
                            <a:schemeClr val="tx1"/>
                          </a:solidFill>
                          <a:effectLst/>
                          <a:uLnTx/>
                          <a:uFillTx/>
                          <a:latin typeface="EYInterstate Light"/>
                          <a:ea typeface="+mn-ea"/>
                          <a:cs typeface="+mn-cs"/>
                        </a:rPr>
                        <a:t>26.225</a:t>
                      </a:r>
                      <a:endParaRPr lang="it-IT" sz="900" b="1" dirty="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2923890320"/>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900" b="0">
                          <a:solidFill>
                            <a:schemeClr val="tx1"/>
                          </a:solidFill>
                        </a:rPr>
                        <a:t>(PFN+Debiti Trib. e Prev.)/Utile</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11.062</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dirty="0">
                          <a:ln>
                            <a:noFill/>
                          </a:ln>
                          <a:solidFill>
                            <a:schemeClr val="tx1"/>
                          </a:solidFill>
                          <a:effectLst/>
                          <a:uLnTx/>
                          <a:uFillTx/>
                          <a:latin typeface="EYInterstate Light"/>
                          <a:ea typeface="+mn-ea"/>
                          <a:cs typeface="+mn-cs"/>
                        </a:rPr>
                        <a:t>26.225</a:t>
                      </a:r>
                      <a:endParaRPr lang="it-IT" sz="900" b="1" dirty="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1812199374"/>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a:solidFill>
                            <a:schemeClr val="tx1"/>
                          </a:solidFill>
                        </a:rPr>
                        <a:t>(Debiti Trib. e Prev.)/Utile</a:t>
                      </a:r>
                      <a:endParaRPr lang="it-IT" sz="900" b="1">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10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3.119</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dirty="0">
                          <a:ln>
                            <a:noFill/>
                          </a:ln>
                          <a:solidFill>
                            <a:schemeClr val="tx1"/>
                          </a:solidFill>
                          <a:effectLst/>
                          <a:uLnTx/>
                          <a:uFillTx/>
                          <a:latin typeface="EYInterstate Light"/>
                          <a:ea typeface="+mn-ea"/>
                          <a:cs typeface="+mn-cs"/>
                        </a:rPr>
                        <a:t>26.225</a:t>
                      </a:r>
                      <a:endParaRPr lang="it-IT" sz="900" b="1" dirty="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1721180139"/>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a:solidFill>
                            <a:schemeClr val="tx1"/>
                          </a:solidFill>
                        </a:rPr>
                        <a:t>(Debiti Trib. e Prev.)/Attivo</a:t>
                      </a:r>
                      <a:endParaRPr lang="it-IT" sz="900" b="1">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0,05</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6.581</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dirty="0">
                          <a:ln>
                            <a:noFill/>
                          </a:ln>
                          <a:solidFill>
                            <a:schemeClr val="tx1"/>
                          </a:solidFill>
                          <a:effectLst/>
                          <a:uLnTx/>
                          <a:uFillTx/>
                          <a:latin typeface="EYInterstate Light"/>
                          <a:ea typeface="+mn-ea"/>
                          <a:cs typeface="+mn-cs"/>
                        </a:rPr>
                        <a:t>26.225</a:t>
                      </a:r>
                      <a:endParaRPr lang="it-IT" sz="900" b="1" dirty="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2518971376"/>
                  </a:ext>
                </a:extLst>
              </a:tr>
              <a:tr h="205740">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it-IT" sz="900" b="0">
                          <a:solidFill>
                            <a:schemeClr val="tx1"/>
                          </a:solidFill>
                        </a:rPr>
                        <a:t>(Debiti Trib. e Prev.)/Attivo</a:t>
                      </a:r>
                      <a:endParaRPr lang="it-IT" sz="900" b="1">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&gt;</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dirty="0">
                          <a:solidFill>
                            <a:schemeClr val="tx1"/>
                          </a:solidFill>
                        </a:rPr>
                        <a:t>0,10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lang="it-IT" sz="900" b="0">
                          <a:solidFill>
                            <a:schemeClr val="tx1"/>
                          </a:solidFill>
                        </a:rPr>
                        <a:t>2.630</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900" b="0" i="1" u="none" strike="noStrike" kern="1200" cap="none" spc="0" normalizeH="0" baseline="0" noProof="0">
                          <a:ln>
                            <a:noFill/>
                          </a:ln>
                          <a:solidFill>
                            <a:schemeClr val="tx1"/>
                          </a:solidFill>
                          <a:effectLst/>
                          <a:uLnTx/>
                          <a:uFillTx/>
                          <a:latin typeface="EYInterstate Light"/>
                          <a:ea typeface="+mn-ea"/>
                          <a:cs typeface="+mn-cs"/>
                        </a:rPr>
                        <a:t>su</a:t>
                      </a: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ctr"/>
                      <a:r>
                        <a:rPr kumimoji="0" lang="it-IT" sz="900" b="0" i="0" u="none" strike="noStrike" kern="1200" cap="none" spc="0" normalizeH="0" baseline="0" noProof="0" dirty="0">
                          <a:ln>
                            <a:noFill/>
                          </a:ln>
                          <a:solidFill>
                            <a:schemeClr val="tx1"/>
                          </a:solidFill>
                          <a:effectLst/>
                          <a:uLnTx/>
                          <a:uFillTx/>
                          <a:latin typeface="EYInterstate Light"/>
                          <a:ea typeface="+mn-ea"/>
                          <a:cs typeface="+mn-cs"/>
                        </a:rPr>
                        <a:t>26.225</a:t>
                      </a:r>
                      <a:endParaRPr lang="it-IT" sz="900" b="1" dirty="0">
                        <a:solidFill>
                          <a:schemeClr val="tx1"/>
                        </a:solidFill>
                      </a:endParaRPr>
                    </a:p>
                  </a:txBody>
                  <a:tcPr marL="68580" marR="68580" marT="34290" marB="3429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extLst>
                  <a:ext uri="{0D108BD9-81ED-4DB2-BD59-A6C34878D82A}">
                    <a16:rowId xmlns:a16="http://schemas.microsoft.com/office/drawing/2014/main" val="1260131217"/>
                  </a:ext>
                </a:extLst>
              </a:tr>
            </a:tbl>
          </a:graphicData>
        </a:graphic>
      </p:graphicFrame>
      <p:grpSp>
        <p:nvGrpSpPr>
          <p:cNvPr id="7" name="Gruppo 6">
            <a:extLst>
              <a:ext uri="{FF2B5EF4-FFF2-40B4-BE49-F238E27FC236}">
                <a16:creationId xmlns:a16="http://schemas.microsoft.com/office/drawing/2014/main" id="{73C182ED-EAD7-4463-A7D2-188339B02857}"/>
              </a:ext>
            </a:extLst>
          </p:cNvPr>
          <p:cNvGrpSpPr/>
          <p:nvPr/>
        </p:nvGrpSpPr>
        <p:grpSpPr>
          <a:xfrm>
            <a:off x="424418" y="875212"/>
            <a:ext cx="5024700" cy="958385"/>
            <a:chOff x="572834" y="942671"/>
            <a:chExt cx="6631880" cy="1330636"/>
          </a:xfrm>
        </p:grpSpPr>
        <p:pic>
          <p:nvPicPr>
            <p:cNvPr id="8" name="Immagine 7" descr="Immagine che contiene testo&#10;&#10;Descrizione generata automaticamente">
              <a:extLst>
                <a:ext uri="{FF2B5EF4-FFF2-40B4-BE49-F238E27FC236}">
                  <a16:creationId xmlns:a16="http://schemas.microsoft.com/office/drawing/2014/main" id="{C48FD982-9B68-446E-B540-8CDA97210012}"/>
                </a:ext>
              </a:extLst>
            </p:cNvPr>
            <p:cNvPicPr>
              <a:picLocks noChangeAspect="1"/>
            </p:cNvPicPr>
            <p:nvPr/>
          </p:nvPicPr>
          <p:blipFill rotWithShape="1">
            <a:blip r:embed="rId2">
              <a:extLst>
                <a:ext uri="{28A0092B-C50C-407E-A947-70E740481C1C}">
                  <a14:useLocalDpi xmlns:a14="http://schemas.microsoft.com/office/drawing/2010/main" val="0"/>
                </a:ext>
              </a:extLst>
            </a:blip>
            <a:srcRect l="4686" r="4839" b="67853"/>
            <a:stretch/>
          </p:blipFill>
          <p:spPr>
            <a:xfrm>
              <a:off x="572834" y="942671"/>
              <a:ext cx="6631880" cy="464574"/>
            </a:xfrm>
            <a:prstGeom prst="rect">
              <a:avLst/>
            </a:prstGeom>
          </p:spPr>
        </p:pic>
        <p:pic>
          <p:nvPicPr>
            <p:cNvPr id="10" name="Immagine 9" descr="Immagine che contiene testo&#10;&#10;Descrizione generata automaticamente">
              <a:extLst>
                <a:ext uri="{FF2B5EF4-FFF2-40B4-BE49-F238E27FC236}">
                  <a16:creationId xmlns:a16="http://schemas.microsoft.com/office/drawing/2014/main" id="{92A84CFD-9CD6-41B2-A73A-46809B0CE6D8}"/>
                </a:ext>
              </a:extLst>
            </p:cNvPr>
            <p:cNvPicPr>
              <a:picLocks noChangeAspect="1"/>
            </p:cNvPicPr>
            <p:nvPr/>
          </p:nvPicPr>
          <p:blipFill rotWithShape="1">
            <a:blip r:embed="rId2">
              <a:extLst>
                <a:ext uri="{28A0092B-C50C-407E-A947-70E740481C1C}">
                  <a14:useLocalDpi xmlns:a14="http://schemas.microsoft.com/office/drawing/2010/main" val="0"/>
                </a:ext>
              </a:extLst>
            </a:blip>
            <a:srcRect l="4706" t="45902" r="4626"/>
            <a:stretch/>
          </p:blipFill>
          <p:spPr>
            <a:xfrm>
              <a:off x="572834" y="1407244"/>
              <a:ext cx="6631880" cy="866063"/>
            </a:xfrm>
            <a:prstGeom prst="rect">
              <a:avLst/>
            </a:prstGeom>
          </p:spPr>
        </p:pic>
      </p:grpSp>
    </p:spTree>
    <p:extLst>
      <p:ext uri="{BB962C8B-B14F-4D97-AF65-F5344CB8AC3E}">
        <p14:creationId xmlns:p14="http://schemas.microsoft.com/office/powerpoint/2010/main" val="133608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p:txBody>
          <a:bodyPr/>
          <a:lstStyle/>
          <a:p>
            <a:r>
              <a:rPr lang="it-IT" b="1" dirty="0"/>
              <a:t>Il contesto di riferimento</a:t>
            </a:r>
            <a:br>
              <a:rPr lang="it-IT" dirty="0"/>
            </a:br>
            <a:r>
              <a:rPr lang="it-IT" dirty="0"/>
              <a:t>Un’indagine empirica conferma che prevenire è meglio di curare…</a:t>
            </a:r>
          </a:p>
        </p:txBody>
      </p:sp>
      <p:sp>
        <p:nvSpPr>
          <p:cNvPr id="5" name="Content Placeholder 2">
            <a:extLst>
              <a:ext uri="{FF2B5EF4-FFF2-40B4-BE49-F238E27FC236}">
                <a16:creationId xmlns:a16="http://schemas.microsoft.com/office/drawing/2014/main" id="{AC7A9258-3AC0-48CA-B9C1-1ADA054218F0}"/>
              </a:ext>
            </a:extLst>
          </p:cNvPr>
          <p:cNvSpPr txBox="1">
            <a:spLocks/>
          </p:cNvSpPr>
          <p:nvPr/>
        </p:nvSpPr>
        <p:spPr>
          <a:xfrm>
            <a:off x="464344" y="892147"/>
            <a:ext cx="8214494" cy="442800"/>
          </a:xfrm>
          <a:prstGeom prst="rect">
            <a:avLst/>
          </a:prstGeom>
        </p:spPr>
        <p:txBody>
          <a:bodyPr/>
          <a:lstStyle>
            <a:lvl1pPr marL="267319" indent="-267319" algn="l" defTabSz="685434" rtl="0" eaLnBrk="1" latinLnBrk="0" hangingPunct="1">
              <a:spcBef>
                <a:spcPct val="20000"/>
              </a:spcBef>
              <a:buClr>
                <a:schemeClr val="tx2"/>
              </a:buClr>
              <a:buSzPct val="110000"/>
              <a:buFont typeface="EYInterstate Light" panose="02000506000000020004" pitchFamily="2" charset="0"/>
              <a:buChar char="•"/>
              <a:defRPr sz="2000" kern="1200">
                <a:solidFill>
                  <a:schemeClr val="bg1"/>
                </a:solidFill>
                <a:latin typeface="EYInterstate Light" panose="02000506000000020004" pitchFamily="2" charset="0"/>
                <a:ea typeface="+mn-ea"/>
                <a:cs typeface="+mn-cs"/>
              </a:defRPr>
            </a:lvl1pPr>
            <a:lvl2pPr marL="534639" indent="-267319" algn="l" defTabSz="685434"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801958" indent="-267319" algn="l" defTabSz="685434"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069277" indent="-267319" algn="l" defTabSz="685434"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336597" indent="-267319" algn="l" defTabSz="685434"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1884944"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6pPr>
            <a:lvl7pPr marL="2227661"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7pPr>
            <a:lvl8pPr marL="2570378"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8pPr>
            <a:lvl9pPr marL="2913096"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9pPr>
          </a:lstStyle>
          <a:p>
            <a:pPr marL="0" indent="0" algn="just" defTabSz="514076">
              <a:buClr>
                <a:srgbClr val="FFE600"/>
              </a:buClr>
              <a:buNone/>
              <a:defRPr/>
            </a:pPr>
            <a:r>
              <a:rPr lang="it-IT" sz="1050" b="1" dirty="0">
                <a:latin typeface="+mn-lt"/>
              </a:rPr>
              <a:t>L’efficacia predittiva anche dei soli principali indici di bilancio è confermata empiricamente </a:t>
            </a:r>
            <a:r>
              <a:rPr lang="it-IT" sz="1050" b="1" dirty="0">
                <a:solidFill>
                  <a:srgbClr val="FF0000"/>
                </a:solidFill>
                <a:latin typeface="+mn-lt"/>
              </a:rPr>
              <a:t>(*)</a:t>
            </a:r>
            <a:r>
              <a:rPr lang="it-IT" sz="1050" dirty="0">
                <a:latin typeface="+mn-lt"/>
              </a:rPr>
              <a:t>: la giusta combinazione di indici di bilancio è in grado di preannunciare situazioni di crisi con almeno 3 anni di anticipo (fino a 6 anni).</a:t>
            </a:r>
          </a:p>
          <a:p>
            <a:pPr marL="200489" indent="-200489" algn="just" defTabSz="514076">
              <a:buClr>
                <a:srgbClr val="FFE600"/>
              </a:buClr>
              <a:defRPr/>
            </a:pPr>
            <a:endParaRPr lang="it-IT" sz="975" dirty="0">
              <a:highlight>
                <a:srgbClr val="FFFF00"/>
              </a:highlight>
              <a:latin typeface="+mn-lt"/>
            </a:endParaRPr>
          </a:p>
          <a:p>
            <a:pPr marL="200489" indent="-200489" algn="just" defTabSz="514076">
              <a:buClr>
                <a:srgbClr val="FFE600"/>
              </a:buClr>
              <a:defRPr/>
            </a:pPr>
            <a:endParaRPr lang="it-IT" sz="975" dirty="0">
              <a:highlight>
                <a:srgbClr val="FFFF00"/>
              </a:highlight>
              <a:latin typeface="+mn-lt"/>
            </a:endParaRPr>
          </a:p>
          <a:p>
            <a:pPr marL="200489" indent="-200489" algn="just" defTabSz="514076">
              <a:buClr>
                <a:srgbClr val="FFE600"/>
              </a:buClr>
              <a:defRPr/>
            </a:pPr>
            <a:endParaRPr lang="it-IT" sz="975" dirty="0">
              <a:latin typeface="+mn-lt"/>
            </a:endParaRPr>
          </a:p>
          <a:p>
            <a:pPr marL="200489" indent="-200489" algn="just" defTabSz="514076">
              <a:buClr>
                <a:srgbClr val="FFE600"/>
              </a:buClr>
              <a:defRPr/>
            </a:pPr>
            <a:endParaRPr lang="it-IT" sz="975" b="1" dirty="0">
              <a:latin typeface="+mn-lt"/>
            </a:endParaRPr>
          </a:p>
        </p:txBody>
      </p:sp>
      <p:grpSp>
        <p:nvGrpSpPr>
          <p:cNvPr id="6" name="Gruppo 5">
            <a:extLst>
              <a:ext uri="{FF2B5EF4-FFF2-40B4-BE49-F238E27FC236}">
                <a16:creationId xmlns:a16="http://schemas.microsoft.com/office/drawing/2014/main" id="{E4ADF5D7-DFAA-4D87-9B79-BF4F4A000BFA}"/>
              </a:ext>
            </a:extLst>
          </p:cNvPr>
          <p:cNvGrpSpPr/>
          <p:nvPr/>
        </p:nvGrpSpPr>
        <p:grpSpPr>
          <a:xfrm>
            <a:off x="462916" y="1376901"/>
            <a:ext cx="5195987" cy="2965897"/>
            <a:chOff x="363092" y="1828799"/>
            <a:chExt cx="5629918" cy="3810324"/>
          </a:xfrm>
        </p:grpSpPr>
        <p:sp>
          <p:nvSpPr>
            <p:cNvPr id="7" name="Rettangolo 6">
              <a:extLst>
                <a:ext uri="{FF2B5EF4-FFF2-40B4-BE49-F238E27FC236}">
                  <a16:creationId xmlns:a16="http://schemas.microsoft.com/office/drawing/2014/main" id="{3DD3CEB8-CA77-421F-9843-3731D79C39C3}"/>
                </a:ext>
              </a:extLst>
            </p:cNvPr>
            <p:cNvSpPr/>
            <p:nvPr/>
          </p:nvSpPr>
          <p:spPr>
            <a:xfrm>
              <a:off x="363092" y="1828800"/>
              <a:ext cx="5629918" cy="3810321"/>
            </a:xfrm>
            <a:prstGeom prst="rect">
              <a:avLst/>
            </a:prstGeom>
            <a:solidFill>
              <a:schemeClr val="bg1"/>
            </a:solidFill>
            <a:ln w="9525" cap="flat" cmpd="sng" algn="ctr">
              <a:solidFill>
                <a:srgbClr val="2E2E38"/>
              </a:solidFill>
              <a:prstDash val="solid"/>
            </a:ln>
            <a:effectLst/>
          </p:spPr>
          <p:txBody>
            <a:bodyPr rtlCol="0" anchor="t" anchorCtr="0"/>
            <a:lstStyle/>
            <a:p>
              <a:pPr algn="ctr" defTabSz="685800">
                <a:defRPr/>
              </a:pPr>
              <a:endParaRPr lang="it-IT" sz="900" kern="0">
                <a:solidFill>
                  <a:schemeClr val="bg1"/>
                </a:solidFill>
                <a:latin typeface="EYInterstate Light"/>
              </a:endParaRPr>
            </a:p>
          </p:txBody>
        </p:sp>
        <p:grpSp>
          <p:nvGrpSpPr>
            <p:cNvPr id="8" name="Gruppo 7">
              <a:extLst>
                <a:ext uri="{FF2B5EF4-FFF2-40B4-BE49-F238E27FC236}">
                  <a16:creationId xmlns:a16="http://schemas.microsoft.com/office/drawing/2014/main" id="{FB3A2C70-2BAC-40CC-A918-F4ECA4BEC9C7}"/>
                </a:ext>
              </a:extLst>
            </p:cNvPr>
            <p:cNvGrpSpPr/>
            <p:nvPr/>
          </p:nvGrpSpPr>
          <p:grpSpPr>
            <a:xfrm>
              <a:off x="372805" y="1828799"/>
              <a:ext cx="5620205" cy="3810324"/>
              <a:chOff x="261917" y="2046446"/>
              <a:chExt cx="6601146" cy="4622914"/>
            </a:xfrm>
          </p:grpSpPr>
          <p:grpSp>
            <p:nvGrpSpPr>
              <p:cNvPr id="9" name="Gruppo 8">
                <a:extLst>
                  <a:ext uri="{FF2B5EF4-FFF2-40B4-BE49-F238E27FC236}">
                    <a16:creationId xmlns:a16="http://schemas.microsoft.com/office/drawing/2014/main" id="{0FB13C30-A396-45F1-9D19-FDDFF5B0ED38}"/>
                  </a:ext>
                </a:extLst>
              </p:cNvPr>
              <p:cNvGrpSpPr/>
              <p:nvPr/>
            </p:nvGrpSpPr>
            <p:grpSpPr>
              <a:xfrm>
                <a:off x="261917" y="2046446"/>
                <a:ext cx="6601146" cy="4304370"/>
                <a:chOff x="563196" y="2079297"/>
                <a:chExt cx="6601146" cy="4304370"/>
              </a:xfrm>
            </p:grpSpPr>
            <p:pic>
              <p:nvPicPr>
                <p:cNvPr id="11" name="Immagine 10">
                  <a:extLst>
                    <a:ext uri="{FF2B5EF4-FFF2-40B4-BE49-F238E27FC236}">
                      <a16:creationId xmlns:a16="http://schemas.microsoft.com/office/drawing/2014/main" id="{0570203F-FEA9-47FD-AA43-65ACCF3811BC}"/>
                    </a:ext>
                  </a:extLst>
                </p:cNvPr>
                <p:cNvPicPr>
                  <a:picLocks noChangeAspect="1"/>
                </p:cNvPicPr>
                <p:nvPr/>
              </p:nvPicPr>
              <p:blipFill rotWithShape="1">
                <a:blip r:embed="rId2"/>
                <a:srcRect l="49573"/>
                <a:stretch/>
              </p:blipFill>
              <p:spPr>
                <a:xfrm>
                  <a:off x="563196" y="2079301"/>
                  <a:ext cx="3294800" cy="4304366"/>
                </a:xfrm>
                <a:prstGeom prst="rect">
                  <a:avLst/>
                </a:prstGeom>
              </p:spPr>
            </p:pic>
            <p:pic>
              <p:nvPicPr>
                <p:cNvPr id="12" name="Immagine 11">
                  <a:extLst>
                    <a:ext uri="{FF2B5EF4-FFF2-40B4-BE49-F238E27FC236}">
                      <a16:creationId xmlns:a16="http://schemas.microsoft.com/office/drawing/2014/main" id="{DE290D60-F08D-4F73-9F12-A9BD88B74F20}"/>
                    </a:ext>
                  </a:extLst>
                </p:cNvPr>
                <p:cNvPicPr>
                  <a:picLocks noChangeAspect="1"/>
                </p:cNvPicPr>
                <p:nvPr/>
              </p:nvPicPr>
              <p:blipFill>
                <a:blip r:embed="rId3"/>
                <a:stretch>
                  <a:fillRect/>
                </a:stretch>
              </p:blipFill>
              <p:spPr>
                <a:xfrm>
                  <a:off x="3950505" y="2079297"/>
                  <a:ext cx="3213837" cy="2004767"/>
                </a:xfrm>
                <a:prstGeom prst="rect">
                  <a:avLst/>
                </a:prstGeom>
              </p:spPr>
            </p:pic>
            <p:pic>
              <p:nvPicPr>
                <p:cNvPr id="13" name="Immagine 12">
                  <a:extLst>
                    <a:ext uri="{FF2B5EF4-FFF2-40B4-BE49-F238E27FC236}">
                      <a16:creationId xmlns:a16="http://schemas.microsoft.com/office/drawing/2014/main" id="{DEF4DEAB-E118-42E0-A16B-644AA5F1F49B}"/>
                    </a:ext>
                  </a:extLst>
                </p:cNvPr>
                <p:cNvPicPr>
                  <a:picLocks noChangeAspect="1"/>
                </p:cNvPicPr>
                <p:nvPr/>
              </p:nvPicPr>
              <p:blipFill>
                <a:blip r:embed="rId4"/>
                <a:stretch>
                  <a:fillRect/>
                </a:stretch>
              </p:blipFill>
              <p:spPr>
                <a:xfrm>
                  <a:off x="3950505" y="4451641"/>
                  <a:ext cx="3213836" cy="1888006"/>
                </a:xfrm>
                <a:prstGeom prst="rect">
                  <a:avLst/>
                </a:prstGeom>
              </p:spPr>
            </p:pic>
          </p:grpSp>
          <p:pic>
            <p:nvPicPr>
              <p:cNvPr id="10" name="Immagine 9">
                <a:extLst>
                  <a:ext uri="{FF2B5EF4-FFF2-40B4-BE49-F238E27FC236}">
                    <a16:creationId xmlns:a16="http://schemas.microsoft.com/office/drawing/2014/main" id="{D3B31039-6F21-4225-B4B3-ACA076DCE320}"/>
                  </a:ext>
                </a:extLst>
              </p:cNvPr>
              <p:cNvPicPr>
                <a:picLocks noChangeAspect="1"/>
              </p:cNvPicPr>
              <p:nvPr/>
            </p:nvPicPr>
            <p:blipFill>
              <a:blip r:embed="rId5"/>
              <a:stretch>
                <a:fillRect/>
              </a:stretch>
            </p:blipFill>
            <p:spPr>
              <a:xfrm>
                <a:off x="3615498" y="6462436"/>
                <a:ext cx="3247564" cy="206924"/>
              </a:xfrm>
              <a:prstGeom prst="rect">
                <a:avLst/>
              </a:prstGeom>
            </p:spPr>
          </p:pic>
        </p:grpSp>
      </p:grpSp>
      <p:sp>
        <p:nvSpPr>
          <p:cNvPr id="14" name="CasellaDiTesto 13">
            <a:extLst>
              <a:ext uri="{FF2B5EF4-FFF2-40B4-BE49-F238E27FC236}">
                <a16:creationId xmlns:a16="http://schemas.microsoft.com/office/drawing/2014/main" id="{F8712CC8-3604-4800-B850-7B7CDAC56A13}"/>
              </a:ext>
            </a:extLst>
          </p:cNvPr>
          <p:cNvSpPr txBox="1"/>
          <p:nvPr/>
        </p:nvSpPr>
        <p:spPr>
          <a:xfrm>
            <a:off x="5678939" y="1368566"/>
            <a:ext cx="2999898" cy="2082621"/>
          </a:xfrm>
          <a:prstGeom prst="rect">
            <a:avLst/>
          </a:prstGeom>
          <a:noFill/>
          <a:ln>
            <a:noFill/>
          </a:ln>
        </p:spPr>
        <p:txBody>
          <a:bodyPr wrap="square" rtlCol="0" anchor="ctr" anchorCtr="1">
            <a:spAutoFit/>
          </a:bodyPr>
          <a:lstStyle/>
          <a:p>
            <a:pPr marL="200078" indent="-151845" algn="just" defTabSz="514487">
              <a:spcAft>
                <a:spcPts val="225"/>
              </a:spcAft>
              <a:buClr>
                <a:srgbClr val="FFE600"/>
              </a:buClr>
              <a:buSzPct val="70000"/>
              <a:buFont typeface="Arial" pitchFamily="34" charset="0"/>
              <a:buChar char="►"/>
              <a:defRPr/>
            </a:pPr>
            <a:r>
              <a:rPr lang="it-IT" sz="1050" dirty="0">
                <a:solidFill>
                  <a:schemeClr val="bg1"/>
                </a:solidFill>
                <a:cs typeface="Calibri" panose="020F0502020204030204" pitchFamily="34" charset="0"/>
              </a:rPr>
              <a:t>Analisi dei valori medi assunti dagli indici nei 6 anni precedenti il deposito di domanda di concordato preventivo (linea continua), a confronto con le performance di società comparabili sane (linea tratteggiata);</a:t>
            </a:r>
          </a:p>
          <a:p>
            <a:pPr marL="200078" indent="-151845" algn="just" defTabSz="514487">
              <a:spcAft>
                <a:spcPts val="225"/>
              </a:spcAft>
              <a:buClr>
                <a:srgbClr val="FFE600"/>
              </a:buClr>
              <a:buSzPct val="70000"/>
              <a:buFont typeface="Arial" pitchFamily="34" charset="0"/>
              <a:buChar char="►"/>
              <a:defRPr/>
            </a:pPr>
            <a:r>
              <a:rPr lang="it-IT" sz="1050" dirty="0">
                <a:solidFill>
                  <a:schemeClr val="bg1"/>
                </a:solidFill>
                <a:cs typeface="Calibri" panose="020F0502020204030204" pitchFamily="34" charset="0"/>
              </a:rPr>
              <a:t>Differenze significative dei valori degli indici nel triennio antecedente il deposito della domanda e differenze meno accentuate ma comunque significative da 4 a 6 anni prima del deposito della domanda;</a:t>
            </a:r>
          </a:p>
          <a:p>
            <a:pPr marL="200078" indent="-151845" algn="just" defTabSz="514487">
              <a:spcAft>
                <a:spcPts val="225"/>
              </a:spcAft>
              <a:buClr>
                <a:srgbClr val="FFE600"/>
              </a:buClr>
              <a:buSzPct val="70000"/>
              <a:buFont typeface="Arial" pitchFamily="34" charset="0"/>
              <a:buChar char="►"/>
              <a:defRPr/>
            </a:pPr>
            <a:r>
              <a:rPr lang="it-IT" sz="1050" b="1" u="sng" dirty="0">
                <a:solidFill>
                  <a:schemeClr val="bg1"/>
                </a:solidFill>
                <a:cs typeface="Calibri" panose="020F0502020204030204" pitchFamily="34" charset="0"/>
              </a:rPr>
              <a:t>Il problema quindi potrebbe essere la determinazione delle «soglie critiche».</a:t>
            </a:r>
          </a:p>
        </p:txBody>
      </p:sp>
      <p:sp>
        <p:nvSpPr>
          <p:cNvPr id="15" name="Content Placeholder 2">
            <a:extLst>
              <a:ext uri="{FF2B5EF4-FFF2-40B4-BE49-F238E27FC236}">
                <a16:creationId xmlns:a16="http://schemas.microsoft.com/office/drawing/2014/main" id="{6819D6F4-6044-468B-AB00-C04AE557EC68}"/>
              </a:ext>
            </a:extLst>
          </p:cNvPr>
          <p:cNvSpPr txBox="1">
            <a:spLocks/>
          </p:cNvSpPr>
          <p:nvPr/>
        </p:nvSpPr>
        <p:spPr>
          <a:xfrm>
            <a:off x="5658902" y="3695632"/>
            <a:ext cx="3019935" cy="647165"/>
          </a:xfrm>
          <a:prstGeom prst="rect">
            <a:avLst/>
          </a:prstGeom>
          <a:noFill/>
        </p:spPr>
        <p:txBody>
          <a:bodyPr vert="horz" lIns="68580" tIns="34290" rIns="68580" bIns="34290" rtlCol="0">
            <a:normAutofit fontScale="77500" lnSpcReduction="20000"/>
          </a:bodyPr>
          <a:lst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a:lstStyle>
          <a:p>
            <a:pPr marL="34290" indent="0" algn="just">
              <a:buClr>
                <a:prstClr val="black">
                  <a:lumMod val="65000"/>
                  <a:lumOff val="35000"/>
                </a:prstClr>
              </a:buClr>
              <a:buNone/>
              <a:defRPr/>
            </a:pPr>
            <a:r>
              <a:rPr lang="it-IT" sz="900" b="1" dirty="0">
                <a:solidFill>
                  <a:srgbClr val="FF0000"/>
                </a:solidFill>
              </a:rPr>
              <a:t>(*)</a:t>
            </a:r>
            <a:r>
              <a:rPr lang="it-IT" sz="900" dirty="0">
                <a:solidFill>
                  <a:schemeClr val="bg1"/>
                </a:solidFill>
              </a:rPr>
              <a:t> Nella ricerca </a:t>
            </a:r>
            <a:r>
              <a:rPr lang="it-IT" sz="900" i="1" dirty="0">
                <a:solidFill>
                  <a:schemeClr val="bg1"/>
                </a:solidFill>
              </a:rPr>
              <a:t>Gli strumenti di allerta e gli indicatori di crisi nel nuovo concordato preventivo</a:t>
            </a:r>
            <a:r>
              <a:rPr lang="it-IT" sz="900" dirty="0">
                <a:solidFill>
                  <a:schemeClr val="bg1"/>
                </a:solidFill>
              </a:rPr>
              <a:t>, C. Teodori e G. Pollonini (Laboratorio Crisi e processi di risanamento delle imprese – UNIBS) individuano i seguenti indicatori con efficacia predittiva: </a:t>
            </a:r>
            <a:r>
              <a:rPr lang="it-IT" sz="900" b="1" dirty="0">
                <a:solidFill>
                  <a:schemeClr val="bg1"/>
                </a:solidFill>
              </a:rPr>
              <a:t>RN/CI, RO/CI, AC/PC, CCN/CI, (LI+CREDITI A BREVE)/PB, RN/MP, DEBITI FIN./CI, DEBITI/CI, PC/CI, CF OPERATIVO/DEBITI FIN., CF OPERATIVO/V, CF OPERATIVO/CI, CF OPERATIVO/DEBITI, RN/V, RO/OF.</a:t>
            </a:r>
          </a:p>
        </p:txBody>
      </p:sp>
    </p:spTree>
    <p:extLst>
      <p:ext uri="{BB962C8B-B14F-4D97-AF65-F5344CB8AC3E}">
        <p14:creationId xmlns:p14="http://schemas.microsoft.com/office/powerpoint/2010/main" val="196188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431250" y="438305"/>
            <a:ext cx="8586788" cy="540544"/>
          </a:xfrm>
        </p:spPr>
        <p:txBody>
          <a:bodyPr/>
          <a:lstStyle/>
          <a:p>
            <a:r>
              <a:rPr lang="it-IT" b="1" dirty="0"/>
              <a:t>Non esiste, tuttavia, una definizione univoca ed oggettiva di cosa la norma intenda per adeguatezza degli assetti…</a:t>
            </a:r>
          </a:p>
        </p:txBody>
      </p:sp>
      <p:grpSp>
        <p:nvGrpSpPr>
          <p:cNvPr id="5" name="Gruppo 4">
            <a:extLst>
              <a:ext uri="{FF2B5EF4-FFF2-40B4-BE49-F238E27FC236}">
                <a16:creationId xmlns:a16="http://schemas.microsoft.com/office/drawing/2014/main" id="{E59C3A83-C09C-4AB4-A709-00232249C5A4}"/>
              </a:ext>
            </a:extLst>
          </p:cNvPr>
          <p:cNvGrpSpPr/>
          <p:nvPr/>
        </p:nvGrpSpPr>
        <p:grpSpPr>
          <a:xfrm>
            <a:off x="1593822" y="962498"/>
            <a:ext cx="5252620" cy="4042970"/>
            <a:chOff x="2840098" y="1052737"/>
            <a:chExt cx="7003493" cy="5390627"/>
          </a:xfrm>
        </p:grpSpPr>
        <p:sp>
          <p:nvSpPr>
            <p:cNvPr id="6" name="CasellaDiTesto 5">
              <a:extLst>
                <a:ext uri="{FF2B5EF4-FFF2-40B4-BE49-F238E27FC236}">
                  <a16:creationId xmlns:a16="http://schemas.microsoft.com/office/drawing/2014/main" id="{460F035A-AB92-468D-8680-556D86EADEE6}"/>
                </a:ext>
              </a:extLst>
            </p:cNvPr>
            <p:cNvSpPr txBox="1"/>
            <p:nvPr/>
          </p:nvSpPr>
          <p:spPr>
            <a:xfrm>
              <a:off x="2840098" y="1925676"/>
              <a:ext cx="3418280" cy="116102"/>
            </a:xfrm>
            <a:prstGeom prst="rect">
              <a:avLst/>
            </a:prstGeom>
            <a:solidFill>
              <a:srgbClr val="F5E5D5"/>
            </a:solidFill>
            <a:ln w="12700" cap="sq">
              <a:noFill/>
              <a:miter lim="800000"/>
            </a:ln>
          </p:spPr>
          <p:txBody>
            <a:bodyPr wrap="square" lIns="45900" tIns="27432" rIns="0" bIns="0" rtlCol="0">
              <a:noAutofit/>
            </a:bodyPr>
            <a:lstStyle/>
            <a:p>
              <a:pPr marL="164306" indent="-164306" defTabSz="514076">
                <a:spcBef>
                  <a:spcPct val="20000"/>
                </a:spcBef>
                <a:buClr>
                  <a:srgbClr val="FFE600"/>
                </a:buClr>
                <a:buSzPct val="80000"/>
                <a:buFont typeface="Arial" pitchFamily="34" charset="0"/>
                <a:buChar char="►"/>
              </a:pPr>
              <a:endParaRPr lang="it-IT" sz="1050" kern="0" err="1">
                <a:solidFill>
                  <a:srgbClr val="2E2E38"/>
                </a:solidFill>
                <a:latin typeface="EYInterstate Light"/>
              </a:endParaRPr>
            </a:p>
          </p:txBody>
        </p:sp>
        <p:pic>
          <p:nvPicPr>
            <p:cNvPr id="7" name="Immagine 6" descr="Immagine che contiene testo&#10;&#10;Descrizione generata automaticamente">
              <a:extLst>
                <a:ext uri="{FF2B5EF4-FFF2-40B4-BE49-F238E27FC236}">
                  <a16:creationId xmlns:a16="http://schemas.microsoft.com/office/drawing/2014/main" id="{CD743B19-2043-4A47-88BC-609BAAAACD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0098" y="1052737"/>
              <a:ext cx="3418280" cy="924574"/>
            </a:xfrm>
            <a:prstGeom prst="rect">
              <a:avLst/>
            </a:prstGeom>
          </p:spPr>
        </p:pic>
        <p:pic>
          <p:nvPicPr>
            <p:cNvPr id="8" name="Immagine 7" descr="Immagine che contiene testo&#10;&#10;Descrizione generata automaticamente">
              <a:extLst>
                <a:ext uri="{FF2B5EF4-FFF2-40B4-BE49-F238E27FC236}">
                  <a16:creationId xmlns:a16="http://schemas.microsoft.com/office/drawing/2014/main" id="{56BFF6CD-28CE-4579-ADB6-7ECCB4C09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0098" y="2041778"/>
              <a:ext cx="3418280" cy="2660787"/>
            </a:xfrm>
            <a:prstGeom prst="rect">
              <a:avLst/>
            </a:prstGeom>
          </p:spPr>
        </p:pic>
        <p:pic>
          <p:nvPicPr>
            <p:cNvPr id="9" name="Immagine 8" descr="Immagine che contiene testo&#10;&#10;Descrizione generata automaticamente">
              <a:extLst>
                <a:ext uri="{FF2B5EF4-FFF2-40B4-BE49-F238E27FC236}">
                  <a16:creationId xmlns:a16="http://schemas.microsoft.com/office/drawing/2014/main" id="{718AD434-52C5-46E3-B76C-AAC512D7E6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0098" y="4769238"/>
              <a:ext cx="3418910" cy="751483"/>
            </a:xfrm>
            <a:prstGeom prst="rect">
              <a:avLst/>
            </a:prstGeom>
          </p:spPr>
        </p:pic>
        <p:pic>
          <p:nvPicPr>
            <p:cNvPr id="10" name="Immagine 9" descr="Immagine che contiene tavolo&#10;&#10;Descrizione generata automaticamente">
              <a:extLst>
                <a:ext uri="{FF2B5EF4-FFF2-40B4-BE49-F238E27FC236}">
                  <a16:creationId xmlns:a16="http://schemas.microsoft.com/office/drawing/2014/main" id="{DCD86851-97F8-49EA-8459-7AB2B4A6EE2E}"/>
                </a:ext>
              </a:extLst>
            </p:cNvPr>
            <p:cNvPicPr>
              <a:picLocks noChangeAspect="1"/>
            </p:cNvPicPr>
            <p:nvPr/>
          </p:nvPicPr>
          <p:blipFill rotWithShape="1">
            <a:blip r:embed="rId5">
              <a:extLst>
                <a:ext uri="{28A0092B-C50C-407E-A947-70E740481C1C}">
                  <a14:useLocalDpi xmlns:a14="http://schemas.microsoft.com/office/drawing/2010/main" val="0"/>
                </a:ext>
              </a:extLst>
            </a:blip>
            <a:srcRect t="-342" b="58868"/>
            <a:stretch/>
          </p:blipFill>
          <p:spPr>
            <a:xfrm>
              <a:off x="2840728" y="5587394"/>
              <a:ext cx="3417649" cy="855970"/>
            </a:xfrm>
            <a:prstGeom prst="rect">
              <a:avLst/>
            </a:prstGeom>
          </p:spPr>
        </p:pic>
        <p:sp>
          <p:nvSpPr>
            <p:cNvPr id="11" name="CasellaDiTesto 10">
              <a:extLst>
                <a:ext uri="{FF2B5EF4-FFF2-40B4-BE49-F238E27FC236}">
                  <a16:creationId xmlns:a16="http://schemas.microsoft.com/office/drawing/2014/main" id="{DC3E4738-4C4C-451B-AB58-C6055A37DD10}"/>
                </a:ext>
              </a:extLst>
            </p:cNvPr>
            <p:cNvSpPr txBox="1"/>
            <p:nvPr/>
          </p:nvSpPr>
          <p:spPr>
            <a:xfrm>
              <a:off x="2840098" y="4677851"/>
              <a:ext cx="3418280" cy="116102"/>
            </a:xfrm>
            <a:prstGeom prst="rect">
              <a:avLst/>
            </a:prstGeom>
            <a:solidFill>
              <a:srgbClr val="F5E5D5"/>
            </a:solidFill>
            <a:ln w="12700" cap="sq">
              <a:noFill/>
              <a:miter lim="800000"/>
            </a:ln>
          </p:spPr>
          <p:txBody>
            <a:bodyPr wrap="square" lIns="45900" tIns="27432" rIns="0" bIns="0" rtlCol="0">
              <a:noAutofit/>
            </a:bodyPr>
            <a:lstStyle/>
            <a:p>
              <a:pPr marL="164306" indent="-164306" defTabSz="514076">
                <a:spcBef>
                  <a:spcPct val="20000"/>
                </a:spcBef>
                <a:buClr>
                  <a:srgbClr val="FFE600"/>
                </a:buClr>
                <a:buSzPct val="80000"/>
                <a:buFont typeface="Arial" pitchFamily="34" charset="0"/>
                <a:buChar char="►"/>
              </a:pPr>
              <a:endParaRPr lang="it-IT" sz="1050" kern="0" err="1">
                <a:solidFill>
                  <a:srgbClr val="2E2E38"/>
                </a:solidFill>
                <a:latin typeface="EYInterstate Light"/>
              </a:endParaRPr>
            </a:p>
          </p:txBody>
        </p:sp>
        <p:sp>
          <p:nvSpPr>
            <p:cNvPr id="12" name="CasellaDiTesto 11">
              <a:extLst>
                <a:ext uri="{FF2B5EF4-FFF2-40B4-BE49-F238E27FC236}">
                  <a16:creationId xmlns:a16="http://schemas.microsoft.com/office/drawing/2014/main" id="{4C147F0E-FB28-44A9-8C91-249F5F97972F}"/>
                </a:ext>
              </a:extLst>
            </p:cNvPr>
            <p:cNvSpPr txBox="1"/>
            <p:nvPr/>
          </p:nvSpPr>
          <p:spPr>
            <a:xfrm>
              <a:off x="2840728" y="5496006"/>
              <a:ext cx="3418280" cy="116102"/>
            </a:xfrm>
            <a:prstGeom prst="rect">
              <a:avLst/>
            </a:prstGeom>
            <a:solidFill>
              <a:srgbClr val="F5E5D5"/>
            </a:solidFill>
            <a:ln w="12700" cap="sq">
              <a:noFill/>
              <a:miter lim="800000"/>
            </a:ln>
          </p:spPr>
          <p:txBody>
            <a:bodyPr wrap="square" lIns="45900" tIns="27432" rIns="0" bIns="0" rtlCol="0">
              <a:noAutofit/>
            </a:bodyPr>
            <a:lstStyle/>
            <a:p>
              <a:pPr marL="164306" indent="-164306" defTabSz="514076">
                <a:spcBef>
                  <a:spcPct val="20000"/>
                </a:spcBef>
                <a:buClr>
                  <a:srgbClr val="FFE600"/>
                </a:buClr>
                <a:buSzPct val="80000"/>
                <a:buFont typeface="Arial" pitchFamily="34" charset="0"/>
                <a:buChar char="►"/>
              </a:pPr>
              <a:endParaRPr lang="it-IT" sz="1050" kern="0" err="1">
                <a:solidFill>
                  <a:srgbClr val="2E2E38"/>
                </a:solidFill>
                <a:latin typeface="EYInterstate Light"/>
              </a:endParaRPr>
            </a:p>
          </p:txBody>
        </p:sp>
        <p:grpSp>
          <p:nvGrpSpPr>
            <p:cNvPr id="13" name="Gruppo 12">
              <a:extLst>
                <a:ext uri="{FF2B5EF4-FFF2-40B4-BE49-F238E27FC236}">
                  <a16:creationId xmlns:a16="http://schemas.microsoft.com/office/drawing/2014/main" id="{B9C11407-CAF7-4B2F-8999-FC68586254AA}"/>
                </a:ext>
              </a:extLst>
            </p:cNvPr>
            <p:cNvGrpSpPr/>
            <p:nvPr/>
          </p:nvGrpSpPr>
          <p:grpSpPr>
            <a:xfrm>
              <a:off x="6408403" y="1052737"/>
              <a:ext cx="3435188" cy="5216161"/>
              <a:chOff x="6675238" y="1052737"/>
              <a:chExt cx="3435188" cy="5216161"/>
            </a:xfrm>
          </p:grpSpPr>
          <p:grpSp>
            <p:nvGrpSpPr>
              <p:cNvPr id="14" name="Gruppo 13">
                <a:extLst>
                  <a:ext uri="{FF2B5EF4-FFF2-40B4-BE49-F238E27FC236}">
                    <a16:creationId xmlns:a16="http://schemas.microsoft.com/office/drawing/2014/main" id="{94D8FD22-B162-454D-A789-82C253395AB6}"/>
                  </a:ext>
                </a:extLst>
              </p:cNvPr>
              <p:cNvGrpSpPr/>
              <p:nvPr/>
            </p:nvGrpSpPr>
            <p:grpSpPr>
              <a:xfrm>
                <a:off x="6675238" y="1052737"/>
                <a:ext cx="3435188" cy="5216161"/>
                <a:chOff x="6675238" y="1052737"/>
                <a:chExt cx="3435188" cy="5216161"/>
              </a:xfrm>
            </p:grpSpPr>
            <p:pic>
              <p:nvPicPr>
                <p:cNvPr id="16" name="Immagine 15" descr="Immagine che contiene tavolo&#10;&#10;Descrizione generata automaticamente">
                  <a:extLst>
                    <a:ext uri="{FF2B5EF4-FFF2-40B4-BE49-F238E27FC236}">
                      <a16:creationId xmlns:a16="http://schemas.microsoft.com/office/drawing/2014/main" id="{9855DE27-7B0A-465C-B119-3FCAC2CE4773}"/>
                    </a:ext>
                  </a:extLst>
                </p:cNvPr>
                <p:cNvPicPr>
                  <a:picLocks noChangeAspect="1"/>
                </p:cNvPicPr>
                <p:nvPr/>
              </p:nvPicPr>
              <p:blipFill rotWithShape="1">
                <a:blip r:embed="rId5">
                  <a:extLst>
                    <a:ext uri="{28A0092B-C50C-407E-A947-70E740481C1C}">
                      <a14:useLocalDpi xmlns:a14="http://schemas.microsoft.com/office/drawing/2010/main" val="0"/>
                    </a:ext>
                  </a:extLst>
                </a:blip>
                <a:srcRect t="44691"/>
                <a:stretch/>
              </p:blipFill>
              <p:spPr>
                <a:xfrm>
                  <a:off x="6675239" y="1052737"/>
                  <a:ext cx="3435187" cy="1154176"/>
                </a:xfrm>
                <a:prstGeom prst="rect">
                  <a:avLst/>
                </a:prstGeom>
              </p:spPr>
            </p:pic>
            <p:pic>
              <p:nvPicPr>
                <p:cNvPr id="17" name="Immagine 16" descr="Immagine che contiene testo&#10;&#10;Descrizione generata automaticamente">
                  <a:extLst>
                    <a:ext uri="{FF2B5EF4-FFF2-40B4-BE49-F238E27FC236}">
                      <a16:creationId xmlns:a16="http://schemas.microsoft.com/office/drawing/2014/main" id="{59C53B00-C29B-4032-8D8D-5F0F5AF4E77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5238" y="2299944"/>
                  <a:ext cx="3435187" cy="3968954"/>
                </a:xfrm>
                <a:prstGeom prst="rect">
                  <a:avLst/>
                </a:prstGeom>
              </p:spPr>
            </p:pic>
          </p:grpSp>
          <p:sp>
            <p:nvSpPr>
              <p:cNvPr id="15" name="CasellaDiTesto 14">
                <a:extLst>
                  <a:ext uri="{FF2B5EF4-FFF2-40B4-BE49-F238E27FC236}">
                    <a16:creationId xmlns:a16="http://schemas.microsoft.com/office/drawing/2014/main" id="{A65E94B8-2260-4F9E-97A0-3231F48646CA}"/>
                  </a:ext>
                </a:extLst>
              </p:cNvPr>
              <p:cNvSpPr txBox="1"/>
              <p:nvPr/>
            </p:nvSpPr>
            <p:spPr>
              <a:xfrm>
                <a:off x="6681248" y="2183842"/>
                <a:ext cx="3429178" cy="116102"/>
              </a:xfrm>
              <a:prstGeom prst="rect">
                <a:avLst/>
              </a:prstGeom>
              <a:solidFill>
                <a:srgbClr val="F5E5D5"/>
              </a:solidFill>
              <a:ln w="12700" cap="sq">
                <a:noFill/>
                <a:miter lim="800000"/>
              </a:ln>
            </p:spPr>
            <p:txBody>
              <a:bodyPr wrap="square" lIns="45900" tIns="27432" rIns="0" bIns="0" rtlCol="0">
                <a:noAutofit/>
              </a:bodyPr>
              <a:lstStyle/>
              <a:p>
                <a:pPr marL="164306" indent="-164306" defTabSz="514076">
                  <a:spcBef>
                    <a:spcPct val="20000"/>
                  </a:spcBef>
                  <a:buClr>
                    <a:srgbClr val="FFE600"/>
                  </a:buClr>
                  <a:buSzPct val="80000"/>
                  <a:buFont typeface="Arial" pitchFamily="34" charset="0"/>
                  <a:buChar char="►"/>
                </a:pPr>
                <a:endParaRPr lang="it-IT" sz="1050" kern="0" err="1">
                  <a:solidFill>
                    <a:srgbClr val="2E2E38"/>
                  </a:solidFill>
                  <a:latin typeface="EYInterstate Light"/>
                </a:endParaRPr>
              </a:p>
            </p:txBody>
          </p:sp>
        </p:grpSp>
      </p:grpSp>
      <p:sp>
        <p:nvSpPr>
          <p:cNvPr id="18" name="CasellaDiTesto 17">
            <a:extLst>
              <a:ext uri="{FF2B5EF4-FFF2-40B4-BE49-F238E27FC236}">
                <a16:creationId xmlns:a16="http://schemas.microsoft.com/office/drawing/2014/main" id="{6B1D51B9-2F72-4616-9481-083FC6B66FE4}"/>
              </a:ext>
            </a:extLst>
          </p:cNvPr>
          <p:cNvSpPr txBox="1"/>
          <p:nvPr/>
        </p:nvSpPr>
        <p:spPr>
          <a:xfrm>
            <a:off x="7028388" y="2012631"/>
            <a:ext cx="1836000" cy="1142620"/>
          </a:xfrm>
          <a:prstGeom prst="rect">
            <a:avLst/>
          </a:prstGeom>
          <a:noFill/>
          <a:ln w="19050" cap="sq">
            <a:solidFill>
              <a:srgbClr val="FFD200"/>
            </a:solidFill>
            <a:miter lim="800000"/>
          </a:ln>
        </p:spPr>
        <p:txBody>
          <a:bodyPr wrap="square">
            <a:spAutoFit/>
          </a:bodyPr>
          <a:lstStyle/>
          <a:p>
            <a:pPr defTabSz="685800"/>
            <a:r>
              <a:rPr lang="it-IT" sz="975" dirty="0">
                <a:solidFill>
                  <a:schemeClr val="bg1"/>
                </a:solidFill>
              </a:rPr>
              <a:t>Check list di KPI predisposte da organismi qualificati individuano un numero elevato di potenziali indicatori (si veda documento OIBR di aprile 2022 ed il focus sviluppato nelle slide successive).</a:t>
            </a:r>
          </a:p>
        </p:txBody>
      </p:sp>
      <p:sp>
        <p:nvSpPr>
          <p:cNvPr id="19" name="CasellaDiTesto 18">
            <a:extLst>
              <a:ext uri="{FF2B5EF4-FFF2-40B4-BE49-F238E27FC236}">
                <a16:creationId xmlns:a16="http://schemas.microsoft.com/office/drawing/2014/main" id="{A3AD66BF-918A-4147-A9AC-CAA51C9546B0}"/>
              </a:ext>
            </a:extLst>
          </p:cNvPr>
          <p:cNvSpPr txBox="1"/>
          <p:nvPr/>
        </p:nvSpPr>
        <p:spPr>
          <a:xfrm>
            <a:off x="7028388" y="3508086"/>
            <a:ext cx="1836000" cy="392415"/>
          </a:xfrm>
          <a:prstGeom prst="rect">
            <a:avLst/>
          </a:prstGeom>
          <a:noFill/>
          <a:ln w="19050" cap="sq">
            <a:solidFill>
              <a:srgbClr val="FFD200"/>
            </a:solidFill>
            <a:miter lim="800000"/>
          </a:ln>
        </p:spPr>
        <p:txBody>
          <a:bodyPr wrap="square">
            <a:spAutoFit/>
          </a:bodyPr>
          <a:lstStyle/>
          <a:p>
            <a:pPr defTabSz="685800"/>
            <a:r>
              <a:rPr lang="it-IT" sz="975" dirty="0">
                <a:solidFill>
                  <a:schemeClr val="bg1"/>
                </a:solidFill>
              </a:rPr>
              <a:t>Criteri di proporzionalità e ragionevolezza.</a:t>
            </a:r>
          </a:p>
        </p:txBody>
      </p:sp>
      <p:sp>
        <p:nvSpPr>
          <p:cNvPr id="20" name="CasellaDiTesto 19">
            <a:extLst>
              <a:ext uri="{FF2B5EF4-FFF2-40B4-BE49-F238E27FC236}">
                <a16:creationId xmlns:a16="http://schemas.microsoft.com/office/drawing/2014/main" id="{0A0742A9-AEE0-456B-92E0-99FDE8D23192}"/>
              </a:ext>
            </a:extLst>
          </p:cNvPr>
          <p:cNvSpPr txBox="1"/>
          <p:nvPr/>
        </p:nvSpPr>
        <p:spPr>
          <a:xfrm>
            <a:off x="7028388" y="989031"/>
            <a:ext cx="1836000" cy="842538"/>
          </a:xfrm>
          <a:prstGeom prst="rect">
            <a:avLst/>
          </a:prstGeom>
          <a:noFill/>
          <a:ln w="19050" cap="sq">
            <a:solidFill>
              <a:srgbClr val="FFD200"/>
            </a:solidFill>
            <a:miter lim="800000"/>
          </a:ln>
        </p:spPr>
        <p:txBody>
          <a:bodyPr wrap="square">
            <a:spAutoFit/>
          </a:bodyPr>
          <a:lstStyle/>
          <a:p>
            <a:pPr defTabSz="685800"/>
            <a:r>
              <a:rPr lang="it-IT" sz="975" dirty="0">
                <a:solidFill>
                  <a:schemeClr val="bg1"/>
                </a:solidFill>
              </a:rPr>
              <a:t>Le prime sentenze aventi ad oggetto l’esistenza o meno di adeguati assetti hanno individuato strumenti molto specifici (forse anche troppo).</a:t>
            </a:r>
          </a:p>
        </p:txBody>
      </p:sp>
      <p:sp>
        <p:nvSpPr>
          <p:cNvPr id="21" name="CasellaDiTesto 20">
            <a:extLst>
              <a:ext uri="{FF2B5EF4-FFF2-40B4-BE49-F238E27FC236}">
                <a16:creationId xmlns:a16="http://schemas.microsoft.com/office/drawing/2014/main" id="{5A561AFC-480C-4968-9390-1CBDFBD0E8DE}"/>
              </a:ext>
            </a:extLst>
          </p:cNvPr>
          <p:cNvSpPr txBox="1"/>
          <p:nvPr/>
        </p:nvSpPr>
        <p:spPr>
          <a:xfrm>
            <a:off x="4258940" y="951356"/>
            <a:ext cx="2587500" cy="876773"/>
          </a:xfrm>
          <a:prstGeom prst="rect">
            <a:avLst/>
          </a:prstGeom>
          <a:noFill/>
          <a:ln w="12700" cap="sq">
            <a:solidFill>
              <a:srgbClr val="FF0000"/>
            </a:solidFill>
            <a:miter lim="800000"/>
          </a:ln>
        </p:spPr>
        <p:txBody>
          <a:bodyPr wrap="square" lIns="45900" tIns="27432" rIns="0" bIns="0" rtlCol="0">
            <a:noAutofit/>
          </a:bodyPr>
          <a:lstStyle/>
          <a:p>
            <a:pPr defTabSz="514076">
              <a:spcBef>
                <a:spcPct val="20000"/>
              </a:spcBef>
              <a:buClr>
                <a:srgbClr val="FFE600"/>
              </a:buClr>
              <a:buSzPct val="80000"/>
            </a:pPr>
            <a:endParaRPr lang="it-IT" sz="1050" kern="0" err="1">
              <a:solidFill>
                <a:srgbClr val="2E2E38"/>
              </a:solidFill>
              <a:latin typeface="EYInterstate Light"/>
            </a:endParaRPr>
          </a:p>
        </p:txBody>
      </p:sp>
      <p:sp>
        <p:nvSpPr>
          <p:cNvPr id="22" name="CasellaDiTesto 21">
            <a:extLst>
              <a:ext uri="{FF2B5EF4-FFF2-40B4-BE49-F238E27FC236}">
                <a16:creationId xmlns:a16="http://schemas.microsoft.com/office/drawing/2014/main" id="{095895ED-F29C-470B-A413-2BF5C8D75356}"/>
              </a:ext>
            </a:extLst>
          </p:cNvPr>
          <p:cNvSpPr txBox="1"/>
          <p:nvPr/>
        </p:nvSpPr>
        <p:spPr>
          <a:xfrm>
            <a:off x="4274557" y="2324328"/>
            <a:ext cx="2571884" cy="326102"/>
          </a:xfrm>
          <a:prstGeom prst="rect">
            <a:avLst/>
          </a:prstGeom>
          <a:noFill/>
          <a:ln w="12700" cap="sq">
            <a:solidFill>
              <a:srgbClr val="FF0000"/>
            </a:solidFill>
            <a:miter lim="800000"/>
          </a:ln>
        </p:spPr>
        <p:txBody>
          <a:bodyPr wrap="square" lIns="45900" tIns="27432" rIns="0" bIns="0" rtlCol="0">
            <a:noAutofit/>
          </a:bodyPr>
          <a:lstStyle/>
          <a:p>
            <a:pPr defTabSz="514076">
              <a:spcBef>
                <a:spcPct val="20000"/>
              </a:spcBef>
              <a:buClr>
                <a:srgbClr val="FFE600"/>
              </a:buClr>
              <a:buSzPct val="80000"/>
            </a:pPr>
            <a:endParaRPr lang="it-IT" sz="1050" kern="0" err="1">
              <a:solidFill>
                <a:srgbClr val="2E2E38"/>
              </a:solidFill>
              <a:latin typeface="EYInterstate Light"/>
            </a:endParaRPr>
          </a:p>
        </p:txBody>
      </p:sp>
      <p:sp>
        <p:nvSpPr>
          <p:cNvPr id="23" name="CasellaDiTesto 22">
            <a:extLst>
              <a:ext uri="{FF2B5EF4-FFF2-40B4-BE49-F238E27FC236}">
                <a16:creationId xmlns:a16="http://schemas.microsoft.com/office/drawing/2014/main" id="{D6182536-C17F-422D-9D9F-5B5CFF5A6865}"/>
              </a:ext>
            </a:extLst>
          </p:cNvPr>
          <p:cNvSpPr txBox="1"/>
          <p:nvPr/>
        </p:nvSpPr>
        <p:spPr>
          <a:xfrm>
            <a:off x="4274557" y="3512673"/>
            <a:ext cx="2564183" cy="347035"/>
          </a:xfrm>
          <a:prstGeom prst="rect">
            <a:avLst/>
          </a:prstGeom>
          <a:noFill/>
          <a:ln w="12700" cap="sq">
            <a:solidFill>
              <a:srgbClr val="FF0000"/>
            </a:solidFill>
            <a:miter lim="800000"/>
          </a:ln>
        </p:spPr>
        <p:txBody>
          <a:bodyPr wrap="square" lIns="45900" tIns="27432" rIns="0" bIns="0" rtlCol="0">
            <a:noAutofit/>
          </a:bodyPr>
          <a:lstStyle/>
          <a:p>
            <a:pPr defTabSz="514076">
              <a:spcBef>
                <a:spcPct val="20000"/>
              </a:spcBef>
              <a:buClr>
                <a:srgbClr val="FFE600"/>
              </a:buClr>
              <a:buSzPct val="80000"/>
            </a:pPr>
            <a:endParaRPr lang="it-IT" sz="1050" kern="0" err="1">
              <a:solidFill>
                <a:srgbClr val="2E2E38"/>
              </a:solidFill>
              <a:latin typeface="EYInterstate Light"/>
            </a:endParaRPr>
          </a:p>
        </p:txBody>
      </p:sp>
      <p:cxnSp>
        <p:nvCxnSpPr>
          <p:cNvPr id="24" name="Connettore diritto 23">
            <a:extLst>
              <a:ext uri="{FF2B5EF4-FFF2-40B4-BE49-F238E27FC236}">
                <a16:creationId xmlns:a16="http://schemas.microsoft.com/office/drawing/2014/main" id="{1C06B3A1-6149-4B72-B036-297D90A05D40}"/>
              </a:ext>
            </a:extLst>
          </p:cNvPr>
          <p:cNvCxnSpPr>
            <a:cxnSpLocks/>
            <a:stCxn id="21" idx="3"/>
            <a:endCxn id="20" idx="1"/>
          </p:cNvCxnSpPr>
          <p:nvPr/>
        </p:nvCxnSpPr>
        <p:spPr>
          <a:xfrm>
            <a:off x="6846440" y="1389743"/>
            <a:ext cx="181948" cy="20557"/>
          </a:xfrm>
          <a:prstGeom prst="line">
            <a:avLst/>
          </a:prstGeom>
          <a:noFill/>
          <a:ln w="12700" cap="sq" cmpd="sng" algn="ctr">
            <a:solidFill>
              <a:srgbClr val="FFD200"/>
            </a:solidFill>
            <a:prstDash val="solid"/>
            <a:miter lim="800000"/>
            <a:tailEnd type="none"/>
          </a:ln>
          <a:effectLst/>
        </p:spPr>
      </p:cxnSp>
      <p:cxnSp>
        <p:nvCxnSpPr>
          <p:cNvPr id="25" name="Connettore diritto 24">
            <a:extLst>
              <a:ext uri="{FF2B5EF4-FFF2-40B4-BE49-F238E27FC236}">
                <a16:creationId xmlns:a16="http://schemas.microsoft.com/office/drawing/2014/main" id="{11F0654C-B6CE-43D8-9EFD-A471FDCB0DC2}"/>
              </a:ext>
            </a:extLst>
          </p:cNvPr>
          <p:cNvCxnSpPr>
            <a:cxnSpLocks/>
            <a:stCxn id="22" idx="3"/>
            <a:endCxn id="18" idx="1"/>
          </p:cNvCxnSpPr>
          <p:nvPr/>
        </p:nvCxnSpPr>
        <p:spPr>
          <a:xfrm>
            <a:off x="6846441" y="2487379"/>
            <a:ext cx="181947" cy="96562"/>
          </a:xfrm>
          <a:prstGeom prst="line">
            <a:avLst/>
          </a:prstGeom>
          <a:noFill/>
          <a:ln w="12700" cap="sq" cmpd="sng" algn="ctr">
            <a:solidFill>
              <a:srgbClr val="FFD200"/>
            </a:solidFill>
            <a:prstDash val="solid"/>
            <a:miter lim="800000"/>
            <a:tailEnd type="none"/>
          </a:ln>
          <a:effectLst/>
        </p:spPr>
      </p:cxnSp>
      <p:cxnSp>
        <p:nvCxnSpPr>
          <p:cNvPr id="26" name="Connettore diritto 25">
            <a:extLst>
              <a:ext uri="{FF2B5EF4-FFF2-40B4-BE49-F238E27FC236}">
                <a16:creationId xmlns:a16="http://schemas.microsoft.com/office/drawing/2014/main" id="{E2FB2881-12FA-4E9A-A3A0-570EE63A5532}"/>
              </a:ext>
            </a:extLst>
          </p:cNvPr>
          <p:cNvCxnSpPr>
            <a:cxnSpLocks/>
            <a:stCxn id="23" idx="3"/>
            <a:endCxn id="19" idx="1"/>
          </p:cNvCxnSpPr>
          <p:nvPr/>
        </p:nvCxnSpPr>
        <p:spPr>
          <a:xfrm>
            <a:off x="6838740" y="3686191"/>
            <a:ext cx="189648" cy="18103"/>
          </a:xfrm>
          <a:prstGeom prst="line">
            <a:avLst/>
          </a:prstGeom>
          <a:noFill/>
          <a:ln w="12700" cap="sq" cmpd="sng" algn="ctr">
            <a:solidFill>
              <a:srgbClr val="FFD200"/>
            </a:solidFill>
            <a:prstDash val="solid"/>
            <a:miter lim="800000"/>
            <a:tailEnd type="none"/>
          </a:ln>
          <a:effectLst/>
        </p:spPr>
      </p:cxnSp>
      <p:pic>
        <p:nvPicPr>
          <p:cNvPr id="27" name="Immagine 26" descr="Immagine che contiene testo, clipart&#10;&#10;Descrizione generata automaticamente">
            <a:extLst>
              <a:ext uri="{FF2B5EF4-FFF2-40B4-BE49-F238E27FC236}">
                <a16:creationId xmlns:a16="http://schemas.microsoft.com/office/drawing/2014/main" id="{5AE32B1A-F58A-47E6-80E4-3BB8CF85131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5962" y="962498"/>
            <a:ext cx="1443239" cy="578725"/>
          </a:xfrm>
          <a:prstGeom prst="rect">
            <a:avLst/>
          </a:prstGeom>
        </p:spPr>
      </p:pic>
    </p:spTree>
    <p:extLst>
      <p:ext uri="{BB962C8B-B14F-4D97-AF65-F5344CB8AC3E}">
        <p14:creationId xmlns:p14="http://schemas.microsoft.com/office/powerpoint/2010/main" val="2072841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332656" y="465536"/>
            <a:ext cx="8586788" cy="540544"/>
          </a:xfrm>
        </p:spPr>
        <p:txBody>
          <a:bodyPr/>
          <a:lstStyle/>
          <a:p>
            <a:r>
              <a:rPr lang="it-IT" dirty="0"/>
              <a:t>Adeguati assetti organizzativi</a:t>
            </a:r>
          </a:p>
        </p:txBody>
      </p:sp>
      <p:sp>
        <p:nvSpPr>
          <p:cNvPr id="9" name="Text Placeholder 8">
            <a:extLst>
              <a:ext uri="{FF2B5EF4-FFF2-40B4-BE49-F238E27FC236}">
                <a16:creationId xmlns:a16="http://schemas.microsoft.com/office/drawing/2014/main" id="{71004646-409E-4BEC-B700-3C31CA412532}"/>
              </a:ext>
            </a:extLst>
          </p:cNvPr>
          <p:cNvSpPr>
            <a:spLocks noGrp="1"/>
          </p:cNvSpPr>
          <p:nvPr>
            <p:ph type="body" sz="quarter" idx="10"/>
          </p:nvPr>
        </p:nvSpPr>
        <p:spPr/>
        <p:txBody>
          <a:bodyPr/>
          <a:lstStyle/>
          <a:p>
            <a:pPr lvl="1"/>
            <a:r>
              <a:rPr lang="it-IT" dirty="0"/>
              <a:t>Art. 2086 comma 2 codice civile</a:t>
            </a:r>
          </a:p>
          <a:p>
            <a:pPr lvl="1"/>
            <a:r>
              <a:rPr lang="it-IT" dirty="0"/>
              <a:t>L’imprenditore che operi in forma societaria o collettiva ha il dovere:</a:t>
            </a:r>
          </a:p>
          <a:p>
            <a:pPr marL="342900" lvl="1" indent="-342900">
              <a:buAutoNum type="alphaLcParenR"/>
            </a:pPr>
            <a:r>
              <a:rPr lang="it-IT" dirty="0"/>
              <a:t>di </a:t>
            </a:r>
            <a:r>
              <a:rPr lang="it-IT" i="1" u="sng" dirty="0"/>
              <a:t>istituire</a:t>
            </a:r>
            <a:r>
              <a:rPr lang="it-IT" dirty="0"/>
              <a:t> un assetto organizzativo, amministrativo e contabile adeguato alla natura e dimensioni dell’impresa, anche in funzione della </a:t>
            </a:r>
            <a:r>
              <a:rPr lang="it-IT" i="1" u="sng" dirty="0"/>
              <a:t>rilevazione tempestiva </a:t>
            </a:r>
            <a:r>
              <a:rPr lang="it-IT" dirty="0"/>
              <a:t>della crisi dell’impresa e della perdita della continuità aziendale, nonché</a:t>
            </a:r>
          </a:p>
          <a:p>
            <a:pPr marL="342900" lvl="1" indent="-342900">
              <a:buAutoNum type="alphaLcParenR"/>
            </a:pPr>
            <a:r>
              <a:rPr lang="it-IT" dirty="0"/>
              <a:t>di </a:t>
            </a:r>
            <a:r>
              <a:rPr lang="it-IT" i="1" u="sng" dirty="0"/>
              <a:t>attivarsi</a:t>
            </a:r>
            <a:r>
              <a:rPr lang="it-IT" dirty="0"/>
              <a:t> senza indugio per </a:t>
            </a:r>
            <a:r>
              <a:rPr lang="it-IT" i="1" u="sng" dirty="0"/>
              <a:t>l’adozione e l’attuazione </a:t>
            </a:r>
            <a:r>
              <a:rPr lang="it-IT" dirty="0"/>
              <a:t>di uno degli </a:t>
            </a:r>
            <a:r>
              <a:rPr lang="it-IT" i="1" u="sng" dirty="0"/>
              <a:t>strumenti previsti dall’ordinamento </a:t>
            </a:r>
            <a:r>
              <a:rPr lang="it-IT" dirty="0"/>
              <a:t>per il </a:t>
            </a:r>
            <a:r>
              <a:rPr lang="it-IT" i="1" u="sng" dirty="0"/>
              <a:t>superamento della crisi e il recupero della continuità aziendale</a:t>
            </a:r>
          </a:p>
          <a:p>
            <a:pPr lvl="1"/>
            <a:endParaRPr lang="it-IT" i="1" u="sng" dirty="0"/>
          </a:p>
          <a:p>
            <a:pPr lvl="1"/>
            <a:r>
              <a:rPr lang="it-IT" i="1" u="sng" dirty="0"/>
              <a:t>OBBLIGHI (I) DI ISTITUIRE ASSETTI ORGANIZZATIVI E (II) DI ATTIVAZIONE</a:t>
            </a:r>
          </a:p>
          <a:p>
            <a:pPr marL="342900" lvl="1" indent="-342900">
              <a:buAutoNum type="alphaLcParenR"/>
            </a:pPr>
            <a:endParaRPr lang="it-IT" i="1" u="sng" dirty="0"/>
          </a:p>
          <a:p>
            <a:pPr lvl="1"/>
            <a:endParaRPr lang="it-IT" i="1" u="sng" dirty="0"/>
          </a:p>
        </p:txBody>
      </p:sp>
    </p:spTree>
    <p:extLst>
      <p:ext uri="{BB962C8B-B14F-4D97-AF65-F5344CB8AC3E}">
        <p14:creationId xmlns:p14="http://schemas.microsoft.com/office/powerpoint/2010/main" val="868167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188640" y="435575"/>
            <a:ext cx="8586788" cy="540544"/>
          </a:xfrm>
        </p:spPr>
        <p:txBody>
          <a:bodyPr/>
          <a:lstStyle/>
          <a:p>
            <a:r>
              <a:rPr lang="it-IT" dirty="0"/>
              <a:t>Adeguati assetti organizzativi</a:t>
            </a:r>
          </a:p>
        </p:txBody>
      </p:sp>
      <p:sp>
        <p:nvSpPr>
          <p:cNvPr id="9" name="Text Placeholder 8">
            <a:extLst>
              <a:ext uri="{FF2B5EF4-FFF2-40B4-BE49-F238E27FC236}">
                <a16:creationId xmlns:a16="http://schemas.microsoft.com/office/drawing/2014/main" id="{71004646-409E-4BEC-B700-3C31CA412532}"/>
              </a:ext>
            </a:extLst>
          </p:cNvPr>
          <p:cNvSpPr>
            <a:spLocks noGrp="1"/>
          </p:cNvSpPr>
          <p:nvPr>
            <p:ph type="body" sz="quarter" idx="10"/>
          </p:nvPr>
        </p:nvSpPr>
        <p:spPr/>
        <p:txBody>
          <a:bodyPr/>
          <a:lstStyle/>
          <a:p>
            <a:pPr lvl="1"/>
            <a:r>
              <a:rPr lang="it-IT" dirty="0"/>
              <a:t>Dlgs 14/2019 (Codice della Crisi di Impresa)</a:t>
            </a:r>
          </a:p>
          <a:p>
            <a:pPr lvl="1"/>
            <a:r>
              <a:rPr lang="it-IT" dirty="0"/>
              <a:t>RATIO COMPLESSIVA DEL SISTEMA: EMERSIONE ANTICIPATA DELLA CRISI, GESTIONE DELLA CRISI ATTRAVERSO STRUMENTI DI LEGGE E RICORSO ALLA LIQUIDAZIONE GIUDIZIALE COME «EXTREMA RATIO»</a:t>
            </a:r>
          </a:p>
          <a:p>
            <a:pPr marL="257175" lvl="1" indent="-257175">
              <a:buFont typeface="Arial" panose="020B0604020202020204" pitchFamily="34" charset="0"/>
              <a:buChar char="•"/>
            </a:pPr>
            <a:r>
              <a:rPr lang="it-IT" i="1" u="sng" dirty="0"/>
              <a:t>Emersione anticipata della crisi: </a:t>
            </a:r>
            <a:r>
              <a:rPr lang="it-IT" dirty="0"/>
              <a:t>Istituzione idonei assetti organizzativi (segnali) e scelta della misura da adottare (crisi reversibile o crisi irreversibile)</a:t>
            </a:r>
          </a:p>
          <a:p>
            <a:pPr marL="257175" lvl="1" indent="-257175">
              <a:buFont typeface="Arial" panose="020B0604020202020204" pitchFamily="34" charset="0"/>
              <a:buChar char="•"/>
            </a:pPr>
            <a:r>
              <a:rPr lang="it-IT" i="1" u="sng" dirty="0"/>
              <a:t>Strumenti di gestione della crisi: </a:t>
            </a:r>
            <a:r>
              <a:rPr lang="it-IT" dirty="0"/>
              <a:t>procedura di composizione negoziata, artt. 12 </a:t>
            </a:r>
            <a:r>
              <a:rPr lang="it-IT" dirty="0" err="1"/>
              <a:t>ss</a:t>
            </a:r>
            <a:r>
              <a:rPr lang="it-IT" dirty="0"/>
              <a:t> (la vera novità). Concordato semplificato (art. 25 sexies), Piano attestato di risanamento (art. 56), Accordi di ristrutturazione dei debiti (art. 57 </a:t>
            </a:r>
            <a:r>
              <a:rPr lang="it-IT" dirty="0" err="1"/>
              <a:t>ss</a:t>
            </a:r>
            <a:r>
              <a:rPr lang="it-IT" dirty="0"/>
              <a:t>), Convenzione di moratoria (art. 62), Concordato preventivo (art. 84 sgg.)</a:t>
            </a:r>
          </a:p>
          <a:p>
            <a:pPr marL="257175" lvl="1" indent="-257175">
              <a:buFont typeface="Arial" panose="020B0604020202020204" pitchFamily="34" charset="0"/>
              <a:buChar char="•"/>
            </a:pPr>
            <a:r>
              <a:rPr lang="it-IT" dirty="0"/>
              <a:t>Liquidazione giudiziale (art. 121  </a:t>
            </a:r>
            <a:r>
              <a:rPr lang="it-IT" dirty="0" err="1"/>
              <a:t>sgg</a:t>
            </a:r>
            <a:r>
              <a:rPr lang="it-IT" dirty="0"/>
              <a:t>)</a:t>
            </a:r>
          </a:p>
        </p:txBody>
      </p:sp>
    </p:spTree>
    <p:extLst>
      <p:ext uri="{BB962C8B-B14F-4D97-AF65-F5344CB8AC3E}">
        <p14:creationId xmlns:p14="http://schemas.microsoft.com/office/powerpoint/2010/main" val="379536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332656" y="446591"/>
            <a:ext cx="8586788" cy="540544"/>
          </a:xfrm>
        </p:spPr>
        <p:txBody>
          <a:bodyPr/>
          <a:lstStyle/>
          <a:p>
            <a:r>
              <a:rPr lang="it-IT" dirty="0"/>
              <a:t>Adeguati assetti organizzativi</a:t>
            </a:r>
          </a:p>
        </p:txBody>
      </p:sp>
      <p:sp>
        <p:nvSpPr>
          <p:cNvPr id="9" name="Text Placeholder 8">
            <a:extLst>
              <a:ext uri="{FF2B5EF4-FFF2-40B4-BE49-F238E27FC236}">
                <a16:creationId xmlns:a16="http://schemas.microsoft.com/office/drawing/2014/main" id="{71004646-409E-4BEC-B700-3C31CA412532}"/>
              </a:ext>
            </a:extLst>
          </p:cNvPr>
          <p:cNvSpPr>
            <a:spLocks noGrp="1"/>
          </p:cNvSpPr>
          <p:nvPr>
            <p:ph type="body" sz="quarter" idx="10"/>
          </p:nvPr>
        </p:nvSpPr>
        <p:spPr/>
        <p:txBody>
          <a:bodyPr/>
          <a:lstStyle/>
          <a:p>
            <a:pPr lvl="1"/>
            <a:r>
              <a:rPr lang="it-IT" dirty="0"/>
              <a:t>Dlgs 14/2019 (Codice della Crisi di Impresa)</a:t>
            </a:r>
          </a:p>
          <a:p>
            <a:pPr lvl="1"/>
            <a:r>
              <a:rPr lang="it-IT" b="1" dirty="0">
                <a:solidFill>
                  <a:schemeClr val="bg1"/>
                </a:solidFill>
                <a:latin typeface="+mj-lt"/>
              </a:rPr>
              <a:t>«</a:t>
            </a:r>
            <a:r>
              <a:rPr lang="it-IT" b="1" u="sng" dirty="0">
                <a:solidFill>
                  <a:schemeClr val="bg1"/>
                </a:solidFill>
                <a:latin typeface="+mj-lt"/>
              </a:rPr>
              <a:t>Crisi</a:t>
            </a:r>
            <a:r>
              <a:rPr lang="it-IT" b="1" dirty="0">
                <a:solidFill>
                  <a:schemeClr val="bg1"/>
                </a:solidFill>
                <a:latin typeface="+mj-lt"/>
              </a:rPr>
              <a:t>» </a:t>
            </a:r>
            <a:r>
              <a:rPr lang="it-IT" dirty="0">
                <a:solidFill>
                  <a:schemeClr val="bg1"/>
                </a:solidFill>
                <a:latin typeface="+mj-lt"/>
              </a:rPr>
              <a:t>lo stato del debitore che rende probabile l'insolvenza e che si manifesta con l'inadeguatezza dei flussi di cassa prospettici a far fronte alle obbligazioni nei successivi dodici mesi (concetto di «crisi prospettica»)</a:t>
            </a:r>
          </a:p>
          <a:p>
            <a:pPr lvl="1"/>
            <a:r>
              <a:rPr lang="it-IT" b="1" dirty="0">
                <a:solidFill>
                  <a:schemeClr val="bg1"/>
                </a:solidFill>
                <a:latin typeface="+mj-lt"/>
              </a:rPr>
              <a:t>«</a:t>
            </a:r>
            <a:r>
              <a:rPr lang="it-IT" b="1" u="sng" dirty="0">
                <a:solidFill>
                  <a:schemeClr val="bg1"/>
                </a:solidFill>
                <a:latin typeface="+mj-lt"/>
              </a:rPr>
              <a:t>Insolvenza</a:t>
            </a:r>
            <a:r>
              <a:rPr lang="it-IT" b="1" dirty="0">
                <a:solidFill>
                  <a:schemeClr val="bg1"/>
                </a:solidFill>
                <a:latin typeface="+mj-lt"/>
              </a:rPr>
              <a:t>»: </a:t>
            </a:r>
            <a:r>
              <a:rPr lang="it-IT" dirty="0">
                <a:solidFill>
                  <a:schemeClr val="bg1"/>
                </a:solidFill>
                <a:latin typeface="+mj-lt"/>
              </a:rPr>
              <a:t>lo stato del debitore che si manifesta con inadempimenti od altri fatti esteriori, i quali dimostrino che il debitore non è più in grado di soddisfare regolarmente le proprie obbligazioni</a:t>
            </a:r>
          </a:p>
          <a:p>
            <a:pPr lvl="1"/>
            <a:endParaRPr lang="it-IT" dirty="0">
              <a:solidFill>
                <a:schemeClr val="bg1"/>
              </a:solidFill>
              <a:latin typeface="EYInterstate Light" panose="02000506000000020004" pitchFamily="2" charset="0"/>
            </a:endParaRPr>
          </a:p>
          <a:p>
            <a:pPr lvl="1"/>
            <a:endParaRPr lang="it-IT" i="1" u="sng" dirty="0"/>
          </a:p>
        </p:txBody>
      </p:sp>
    </p:spTree>
    <p:extLst>
      <p:ext uri="{BB962C8B-B14F-4D97-AF65-F5344CB8AC3E}">
        <p14:creationId xmlns:p14="http://schemas.microsoft.com/office/powerpoint/2010/main" val="4130708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025863" y="439733"/>
            <a:ext cx="8586788" cy="540544"/>
          </a:xfrm>
        </p:spPr>
        <p:txBody>
          <a:bodyPr/>
          <a:lstStyle/>
          <a:p>
            <a:r>
              <a:rPr lang="it-IT" b="1" dirty="0"/>
              <a:t>La normativa di riferimento in tema di adeguati assetti (e misure)</a:t>
            </a:r>
          </a:p>
        </p:txBody>
      </p:sp>
      <p:cxnSp>
        <p:nvCxnSpPr>
          <p:cNvPr id="5" name="Straight Connector 26">
            <a:extLst>
              <a:ext uri="{FF2B5EF4-FFF2-40B4-BE49-F238E27FC236}">
                <a16:creationId xmlns:a16="http://schemas.microsoft.com/office/drawing/2014/main" id="{7714A1E5-EE7F-4C2F-B639-5D5C7B9E2FD2}"/>
              </a:ext>
            </a:extLst>
          </p:cNvPr>
          <p:cNvCxnSpPr>
            <a:cxnSpLocks/>
          </p:cNvCxnSpPr>
          <p:nvPr/>
        </p:nvCxnSpPr>
        <p:spPr>
          <a:xfrm flipV="1">
            <a:off x="1336505" y="2256824"/>
            <a:ext cx="6480000" cy="0"/>
          </a:xfrm>
          <a:prstGeom prst="line">
            <a:avLst/>
          </a:prstGeom>
          <a:noFill/>
          <a:ln w="19050" cap="flat" cmpd="sng" algn="ctr">
            <a:solidFill>
              <a:srgbClr val="FFE600"/>
            </a:solidFill>
            <a:prstDash val="solid"/>
            <a:headEnd type="none" w="med" len="med"/>
            <a:tailEnd type="none" w="med" len="med"/>
          </a:ln>
          <a:effectLst/>
        </p:spPr>
      </p:cxnSp>
      <p:sp>
        <p:nvSpPr>
          <p:cNvPr id="6" name="Rettangolo 5">
            <a:extLst>
              <a:ext uri="{FF2B5EF4-FFF2-40B4-BE49-F238E27FC236}">
                <a16:creationId xmlns:a16="http://schemas.microsoft.com/office/drawing/2014/main" id="{E3B5B222-3D76-4232-B3C3-5E5D07E15CB8}"/>
              </a:ext>
            </a:extLst>
          </p:cNvPr>
          <p:cNvSpPr/>
          <p:nvPr/>
        </p:nvSpPr>
        <p:spPr>
          <a:xfrm>
            <a:off x="3267531" y="2375539"/>
            <a:ext cx="2499190" cy="840256"/>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7" name="Rechteck 117">
            <a:extLst>
              <a:ext uri="{FF2B5EF4-FFF2-40B4-BE49-F238E27FC236}">
                <a16:creationId xmlns:a16="http://schemas.microsoft.com/office/drawing/2014/main" id="{0D2C61A4-64EA-464F-AB8B-C33DBEEEC281}"/>
              </a:ext>
            </a:extLst>
          </p:cNvPr>
          <p:cNvSpPr/>
          <p:nvPr/>
        </p:nvSpPr>
        <p:spPr>
          <a:xfrm>
            <a:off x="683859" y="2399379"/>
            <a:ext cx="2335622" cy="788593"/>
          </a:xfrm>
          <a:prstGeom prst="rect">
            <a:avLst/>
          </a:prstGeom>
        </p:spPr>
        <p:txBody>
          <a:bodyPr lIns="0" tIns="0" rIns="0" bIns="0">
            <a:noAutofit/>
          </a:bodyPr>
          <a:lstStyle/>
          <a:p>
            <a:pPr algn="ctr" defTabSz="685800">
              <a:lnSpc>
                <a:spcPct val="110000"/>
              </a:lnSpc>
              <a:spcBef>
                <a:spcPts val="450"/>
              </a:spcBef>
            </a:pPr>
            <a:r>
              <a:rPr lang="it-IT" sz="975" dirty="0">
                <a:solidFill>
                  <a:schemeClr val="bg1"/>
                </a:solidFill>
              </a:rPr>
              <a:t>Rilevare eventuali </a:t>
            </a:r>
            <a:r>
              <a:rPr lang="it-IT" sz="975" b="1" dirty="0">
                <a:solidFill>
                  <a:schemeClr val="bg1"/>
                </a:solidFill>
              </a:rPr>
              <a:t>squilibri</a:t>
            </a:r>
            <a:r>
              <a:rPr lang="it-IT" sz="975" dirty="0">
                <a:solidFill>
                  <a:schemeClr val="bg1"/>
                </a:solidFill>
              </a:rPr>
              <a:t> di carattere patrimoniale o economico-finanziario, rapportati alle specifiche caratteristiche dell’impresa e dell’attività imprenditoriale svolta dal debitore.</a:t>
            </a:r>
          </a:p>
        </p:txBody>
      </p:sp>
      <p:sp>
        <p:nvSpPr>
          <p:cNvPr id="8" name="Rechteck 117">
            <a:extLst>
              <a:ext uri="{FF2B5EF4-FFF2-40B4-BE49-F238E27FC236}">
                <a16:creationId xmlns:a16="http://schemas.microsoft.com/office/drawing/2014/main" id="{4140C407-9105-49CE-9056-DEE40BCB1E13}"/>
              </a:ext>
            </a:extLst>
          </p:cNvPr>
          <p:cNvSpPr/>
          <p:nvPr/>
        </p:nvSpPr>
        <p:spPr>
          <a:xfrm>
            <a:off x="3332243" y="2396293"/>
            <a:ext cx="2376265" cy="831300"/>
          </a:xfrm>
          <a:prstGeom prst="rect">
            <a:avLst/>
          </a:prstGeom>
        </p:spPr>
        <p:txBody>
          <a:bodyPr lIns="0" tIns="0" rIns="0" bIns="0">
            <a:noAutofit/>
          </a:bodyPr>
          <a:lstStyle/>
          <a:p>
            <a:pPr algn="ctr" defTabSz="685800">
              <a:lnSpc>
                <a:spcPct val="110000"/>
              </a:lnSpc>
              <a:spcBef>
                <a:spcPts val="450"/>
              </a:spcBef>
              <a:defRPr/>
            </a:pPr>
            <a:r>
              <a:rPr lang="it-IT" sz="975" dirty="0">
                <a:solidFill>
                  <a:schemeClr val="bg1"/>
                </a:solidFill>
              </a:rPr>
              <a:t>Verificare la </a:t>
            </a:r>
            <a:r>
              <a:rPr lang="it-IT" sz="975" b="1" dirty="0">
                <a:solidFill>
                  <a:schemeClr val="bg1"/>
                </a:solidFill>
              </a:rPr>
              <a:t>non sostenibilità </a:t>
            </a:r>
            <a:r>
              <a:rPr lang="it-IT" sz="975" dirty="0">
                <a:solidFill>
                  <a:schemeClr val="bg1"/>
                </a:solidFill>
              </a:rPr>
              <a:t>dei debiti e l’assenza di prospettive di </a:t>
            </a:r>
            <a:r>
              <a:rPr lang="it-IT" sz="975" b="1" dirty="0">
                <a:solidFill>
                  <a:schemeClr val="bg1"/>
                </a:solidFill>
              </a:rPr>
              <a:t>continuità</a:t>
            </a:r>
            <a:r>
              <a:rPr lang="it-IT" sz="975" dirty="0">
                <a:solidFill>
                  <a:schemeClr val="bg1"/>
                </a:solidFill>
              </a:rPr>
              <a:t> aziendale per i dodici mesi successivi ed i </a:t>
            </a:r>
            <a:r>
              <a:rPr lang="it-IT" sz="975" b="1" dirty="0">
                <a:solidFill>
                  <a:schemeClr val="bg1"/>
                </a:solidFill>
              </a:rPr>
              <a:t>segnali di allarme</a:t>
            </a:r>
            <a:r>
              <a:rPr lang="it-IT" sz="975" dirty="0">
                <a:solidFill>
                  <a:schemeClr val="bg1"/>
                </a:solidFill>
              </a:rPr>
              <a:t>.</a:t>
            </a:r>
            <a:endParaRPr lang="it-IT" sz="975" b="1" i="1" u="sng" kern="0" dirty="0">
              <a:solidFill>
                <a:schemeClr val="bg1"/>
              </a:solidFill>
            </a:endParaRPr>
          </a:p>
        </p:txBody>
      </p:sp>
      <p:sp>
        <p:nvSpPr>
          <p:cNvPr id="9" name="Rechteck 117">
            <a:extLst>
              <a:ext uri="{FF2B5EF4-FFF2-40B4-BE49-F238E27FC236}">
                <a16:creationId xmlns:a16="http://schemas.microsoft.com/office/drawing/2014/main" id="{59A4DCEE-CBC4-4587-8B3D-8F9F7D012391}"/>
              </a:ext>
            </a:extLst>
          </p:cNvPr>
          <p:cNvSpPr/>
          <p:nvPr/>
        </p:nvSpPr>
        <p:spPr>
          <a:xfrm>
            <a:off x="6016730" y="2382994"/>
            <a:ext cx="2604419" cy="804978"/>
          </a:xfrm>
          <a:prstGeom prst="rect">
            <a:avLst/>
          </a:prstGeom>
        </p:spPr>
        <p:txBody>
          <a:bodyPr lIns="0" tIns="0" rIns="0" bIns="0">
            <a:noAutofit/>
          </a:bodyPr>
          <a:lstStyle/>
          <a:p>
            <a:pPr algn="ctr" defTabSz="685800">
              <a:lnSpc>
                <a:spcPct val="110000"/>
              </a:lnSpc>
              <a:spcBef>
                <a:spcPts val="450"/>
              </a:spcBef>
            </a:pPr>
            <a:r>
              <a:rPr lang="it-IT" sz="975" dirty="0">
                <a:solidFill>
                  <a:schemeClr val="bg1"/>
                </a:solidFill>
              </a:rPr>
              <a:t>Ricavare le informazioni necessarie a seguire la </a:t>
            </a:r>
            <a:r>
              <a:rPr lang="it-IT" sz="975" b="1" dirty="0">
                <a:solidFill>
                  <a:schemeClr val="bg1"/>
                </a:solidFill>
              </a:rPr>
              <a:t>lista di controllo particolareggiata </a:t>
            </a:r>
            <a:r>
              <a:rPr lang="it-IT" sz="975" dirty="0">
                <a:solidFill>
                  <a:schemeClr val="bg1"/>
                </a:solidFill>
              </a:rPr>
              <a:t>e a effettuare il </a:t>
            </a:r>
            <a:r>
              <a:rPr lang="it-IT" sz="975" b="1" dirty="0">
                <a:solidFill>
                  <a:schemeClr val="bg1"/>
                </a:solidFill>
              </a:rPr>
              <a:t>test pratico </a:t>
            </a:r>
            <a:r>
              <a:rPr lang="it-IT" sz="975" dirty="0">
                <a:solidFill>
                  <a:schemeClr val="bg1"/>
                </a:solidFill>
              </a:rPr>
              <a:t>per la verifica della ragionevole perseguibilità del risanamento di cui all’articolo 13, al comma 2.</a:t>
            </a:r>
          </a:p>
        </p:txBody>
      </p:sp>
      <p:sp>
        <p:nvSpPr>
          <p:cNvPr id="10" name="Content Placeholder 2">
            <a:extLst>
              <a:ext uri="{FF2B5EF4-FFF2-40B4-BE49-F238E27FC236}">
                <a16:creationId xmlns:a16="http://schemas.microsoft.com/office/drawing/2014/main" id="{1DD051E2-5B07-4C0D-B52E-47050064E56A}"/>
              </a:ext>
            </a:extLst>
          </p:cNvPr>
          <p:cNvSpPr txBox="1">
            <a:spLocks/>
          </p:cNvSpPr>
          <p:nvPr/>
        </p:nvSpPr>
        <p:spPr>
          <a:xfrm>
            <a:off x="462916" y="832593"/>
            <a:ext cx="8215922" cy="1260148"/>
          </a:xfrm>
          <a:prstGeom prst="rect">
            <a:avLst/>
          </a:prstGeom>
        </p:spPr>
        <p:txBody>
          <a:bodyPr/>
          <a:lstStyle>
            <a:lvl1pPr marL="267319" indent="-267319" algn="l" defTabSz="685434" rtl="0" eaLnBrk="1" latinLnBrk="0" hangingPunct="1">
              <a:spcBef>
                <a:spcPct val="20000"/>
              </a:spcBef>
              <a:buClr>
                <a:schemeClr val="tx2"/>
              </a:buClr>
              <a:buSzPct val="110000"/>
              <a:buFont typeface="EYInterstate Light" panose="02000506000000020004" pitchFamily="2" charset="0"/>
              <a:buChar char="•"/>
              <a:defRPr sz="2000" kern="1200">
                <a:solidFill>
                  <a:schemeClr val="bg1"/>
                </a:solidFill>
                <a:latin typeface="EYInterstate Light" panose="02000506000000020004" pitchFamily="2" charset="0"/>
                <a:ea typeface="+mn-ea"/>
                <a:cs typeface="+mn-cs"/>
              </a:defRPr>
            </a:lvl1pPr>
            <a:lvl2pPr marL="534639" indent="-267319" algn="l" defTabSz="685434"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801958" indent="-267319" algn="l" defTabSz="685434"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069277" indent="-267319" algn="l" defTabSz="685434"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336597" indent="-267319" algn="l" defTabSz="685434"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1884944"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6pPr>
            <a:lvl7pPr marL="2227661"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7pPr>
            <a:lvl8pPr marL="2570378"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8pPr>
            <a:lvl9pPr marL="2913096" indent="-171359" algn="l" defTabSz="685434" rtl="0" eaLnBrk="1" latinLnBrk="0" hangingPunct="1">
              <a:spcBef>
                <a:spcPct val="20000"/>
              </a:spcBef>
              <a:buFont typeface="Arial" pitchFamily="34" charset="0"/>
              <a:buChar char="•"/>
              <a:defRPr sz="1499" kern="1200">
                <a:solidFill>
                  <a:schemeClr val="tx1"/>
                </a:solidFill>
                <a:latin typeface="+mn-lt"/>
                <a:ea typeface="+mn-ea"/>
                <a:cs typeface="+mn-cs"/>
              </a:defRPr>
            </a:lvl9pPr>
          </a:lstStyle>
          <a:p>
            <a:pPr marL="0" indent="0" algn="just" defTabSz="514076">
              <a:spcBef>
                <a:spcPts val="450"/>
              </a:spcBef>
              <a:buClr>
                <a:srgbClr val="FFE600"/>
              </a:buClr>
              <a:buNone/>
              <a:defRPr/>
            </a:pPr>
            <a:r>
              <a:rPr lang="it-IT" sz="975" b="1" dirty="0">
                <a:latin typeface="+mn-lt"/>
              </a:rPr>
              <a:t>Art. 3 Nuovo Codice della Crisi – Adeguatezza delle misure e degli assetti in funzione della rilevazione tempestiva della crisi d’impresa:</a:t>
            </a:r>
          </a:p>
          <a:p>
            <a:pPr marL="257175" indent="-257175" algn="just" defTabSz="514076">
              <a:spcBef>
                <a:spcPts val="450"/>
              </a:spcBef>
              <a:buClr>
                <a:schemeClr val="bg1"/>
              </a:buClr>
              <a:buFont typeface="EYInterstate Light" panose="02000506000000020004" pitchFamily="2" charset="0"/>
              <a:buAutoNum type="arabicPeriod"/>
              <a:defRPr/>
            </a:pPr>
            <a:r>
              <a:rPr lang="it-IT" sz="975" dirty="0">
                <a:latin typeface="+mn-lt"/>
              </a:rPr>
              <a:t>L'imprenditore individuale deve adottare misure idonee a rilevare tempestivamente lo stato di crisi e assumere senza indugio le iniziative necessarie a farvi fronte 	</a:t>
            </a:r>
          </a:p>
          <a:p>
            <a:pPr marL="257175" indent="-257175" algn="just" defTabSz="514076">
              <a:spcBef>
                <a:spcPts val="450"/>
              </a:spcBef>
              <a:buClr>
                <a:schemeClr val="bg1"/>
              </a:buClr>
              <a:buFont typeface="EYInterstate Light" panose="02000506000000020004" pitchFamily="2" charset="0"/>
              <a:buAutoNum type="arabicPeriod"/>
              <a:defRPr/>
            </a:pPr>
            <a:r>
              <a:rPr lang="it-IT" sz="975" dirty="0">
                <a:latin typeface="+mn-lt"/>
              </a:rPr>
              <a:t>L'imprenditore collettivo deve istituire un assetto organizzativo, amministrativo e contabile adeguato ai sensi dell'articolo 2086 del codice civile, ai fini della tempestiva rilevazione dello stato di crisi e dell'assunzione di idonee iniziative </a:t>
            </a:r>
            <a:r>
              <a:rPr lang="it-IT" sz="975" b="1" dirty="0">
                <a:latin typeface="+mn-lt"/>
                <a:sym typeface="Wingdings" panose="05000000000000000000" pitchFamily="2" charset="2"/>
              </a:rPr>
              <a:t>      </a:t>
            </a:r>
          </a:p>
          <a:p>
            <a:pPr marL="257175" indent="-257175" algn="just" defTabSz="514076">
              <a:spcBef>
                <a:spcPts val="450"/>
              </a:spcBef>
              <a:buClr>
                <a:schemeClr val="bg1"/>
              </a:buClr>
              <a:buFont typeface="EYInterstate Light" panose="02000506000000020004" pitchFamily="2" charset="0"/>
              <a:buAutoNum type="arabicPeriod"/>
              <a:defRPr/>
            </a:pPr>
            <a:r>
              <a:rPr lang="it-IT" sz="975" b="1" dirty="0">
                <a:latin typeface="+mn-lt"/>
              </a:rPr>
              <a:t>Al fine di prevedere tempestivamente l’emersione della crisi d’impresa, le misure di cui al comma 1 e gli assetti di cui al comma 2 devono consentire di</a:t>
            </a:r>
            <a:r>
              <a:rPr lang="it-IT" sz="975" dirty="0">
                <a:latin typeface="+mn-lt"/>
              </a:rPr>
              <a:t>:</a:t>
            </a:r>
          </a:p>
          <a:p>
            <a:pPr marL="200489" indent="-200489" algn="just" defTabSz="514076">
              <a:spcBef>
                <a:spcPts val="450"/>
              </a:spcBef>
              <a:buClr>
                <a:srgbClr val="FFE600"/>
              </a:buClr>
              <a:defRPr/>
            </a:pPr>
            <a:endParaRPr lang="it-IT" sz="975" dirty="0">
              <a:highlight>
                <a:srgbClr val="FFFF00"/>
              </a:highlight>
              <a:latin typeface="+mn-lt"/>
            </a:endParaRPr>
          </a:p>
        </p:txBody>
      </p:sp>
      <p:sp>
        <p:nvSpPr>
          <p:cNvPr id="11" name="CasellaDiTesto 10">
            <a:extLst>
              <a:ext uri="{FF2B5EF4-FFF2-40B4-BE49-F238E27FC236}">
                <a16:creationId xmlns:a16="http://schemas.microsoft.com/office/drawing/2014/main" id="{0A63807E-1624-4902-9B4C-277802B89B17}"/>
              </a:ext>
            </a:extLst>
          </p:cNvPr>
          <p:cNvSpPr txBox="1"/>
          <p:nvPr/>
        </p:nvSpPr>
        <p:spPr>
          <a:xfrm>
            <a:off x="3811979" y="4632151"/>
            <a:ext cx="4027255" cy="265457"/>
          </a:xfrm>
          <a:prstGeom prst="rect">
            <a:avLst/>
          </a:prstGeom>
          <a:solidFill>
            <a:srgbClr val="FFFFFF">
              <a:lumMod val="85000"/>
            </a:srgbClr>
          </a:solidFill>
          <a:ln w="19050" cap="sq">
            <a:solidFill>
              <a:schemeClr val="tx1">
                <a:lumMod val="50000"/>
                <a:lumOff val="50000"/>
              </a:schemeClr>
            </a:solidFill>
            <a:miter lim="800000"/>
          </a:ln>
        </p:spPr>
        <p:txBody>
          <a:bodyPr wrap="square">
            <a:spAutoFit/>
          </a:bodyPr>
          <a:lstStyle/>
          <a:p>
            <a:pPr algn="ctr" defTabSz="685800">
              <a:defRPr/>
            </a:pPr>
            <a:r>
              <a:rPr lang="it-IT" sz="1125" b="1" kern="0" dirty="0"/>
              <a:t>Strumenti: Business Plan, Budget &amp; Cash Flow forecast…</a:t>
            </a:r>
          </a:p>
        </p:txBody>
      </p:sp>
      <p:sp>
        <p:nvSpPr>
          <p:cNvPr id="12" name="CasellaDiTesto 11">
            <a:extLst>
              <a:ext uri="{FF2B5EF4-FFF2-40B4-BE49-F238E27FC236}">
                <a16:creationId xmlns:a16="http://schemas.microsoft.com/office/drawing/2014/main" id="{45299B46-9723-47C2-848F-2FA52204042D}"/>
              </a:ext>
            </a:extLst>
          </p:cNvPr>
          <p:cNvSpPr txBox="1"/>
          <p:nvPr/>
        </p:nvSpPr>
        <p:spPr>
          <a:xfrm>
            <a:off x="715808" y="3713586"/>
            <a:ext cx="2292400" cy="696401"/>
          </a:xfrm>
          <a:prstGeom prst="rect">
            <a:avLst/>
          </a:prstGeom>
          <a:noFill/>
          <a:ln w="12700" cap="sq">
            <a:noFill/>
            <a:miter lim="800000"/>
          </a:ln>
        </p:spPr>
        <p:txBody>
          <a:bodyPr wrap="square" lIns="45900" tIns="27432" rIns="0" bIns="0" rtlCol="0">
            <a:noAutofit/>
          </a:bodyPr>
          <a:lstStyle/>
          <a:p>
            <a:pPr algn="ctr" defTabSz="685800">
              <a:lnSpc>
                <a:spcPct val="110000"/>
              </a:lnSpc>
              <a:spcBef>
                <a:spcPts val="450"/>
              </a:spcBef>
            </a:pPr>
            <a:r>
              <a:rPr lang="it-IT" sz="975" b="1">
                <a:solidFill>
                  <a:schemeClr val="bg1"/>
                </a:solidFill>
              </a:rPr>
              <a:t>Analisi storica di bilancio completa (economica – patrimoniale – finanziaria) customizzata in funzione delle caratteristiche dell’azienda</a:t>
            </a:r>
          </a:p>
        </p:txBody>
      </p:sp>
      <p:sp>
        <p:nvSpPr>
          <p:cNvPr id="13" name="CasellaDiTesto 12">
            <a:extLst>
              <a:ext uri="{FF2B5EF4-FFF2-40B4-BE49-F238E27FC236}">
                <a16:creationId xmlns:a16="http://schemas.microsoft.com/office/drawing/2014/main" id="{C28BDD71-5243-43CC-8A3C-AAA73366FF38}"/>
              </a:ext>
            </a:extLst>
          </p:cNvPr>
          <p:cNvSpPr txBox="1"/>
          <p:nvPr/>
        </p:nvSpPr>
        <p:spPr>
          <a:xfrm>
            <a:off x="3356607" y="3713587"/>
            <a:ext cx="2333156" cy="547467"/>
          </a:xfrm>
          <a:prstGeom prst="rect">
            <a:avLst/>
          </a:prstGeom>
          <a:noFill/>
          <a:ln w="12700" cap="sq">
            <a:noFill/>
            <a:miter lim="800000"/>
          </a:ln>
        </p:spPr>
        <p:txBody>
          <a:bodyPr wrap="square" lIns="45900" tIns="27432" rIns="0" bIns="0" rtlCol="0">
            <a:noAutofit/>
          </a:bodyPr>
          <a:lstStyle/>
          <a:p>
            <a:pPr marL="214313" indent="-214313" algn="ctr" defTabSz="685800">
              <a:spcBef>
                <a:spcPts val="225"/>
              </a:spcBef>
              <a:buClr>
                <a:srgbClr val="FFE600"/>
              </a:buClr>
              <a:buFont typeface="Wingdings" panose="05000000000000000000" pitchFamily="2" charset="2"/>
              <a:buChar char="ü"/>
            </a:pPr>
            <a:r>
              <a:rPr lang="it-IT" sz="975" b="1" kern="0" dirty="0">
                <a:solidFill>
                  <a:schemeClr val="bg1"/>
                </a:solidFill>
              </a:rPr>
              <a:t>DSCR</a:t>
            </a:r>
          </a:p>
          <a:p>
            <a:pPr marL="214313" indent="-214313" algn="ctr" defTabSz="685800">
              <a:spcBef>
                <a:spcPts val="225"/>
              </a:spcBef>
              <a:buClr>
                <a:srgbClr val="FFE600"/>
              </a:buClr>
              <a:buFont typeface="Wingdings" panose="05000000000000000000" pitchFamily="2" charset="2"/>
              <a:buChar char="ü"/>
            </a:pPr>
            <a:r>
              <a:rPr lang="it-IT" sz="975" b="1" kern="0" dirty="0">
                <a:solidFill>
                  <a:schemeClr val="bg1"/>
                </a:solidFill>
              </a:rPr>
              <a:t>Indicatori ISA 570</a:t>
            </a:r>
          </a:p>
          <a:p>
            <a:pPr marL="214313" indent="-214313" algn="ctr" defTabSz="685800">
              <a:spcBef>
                <a:spcPts val="225"/>
              </a:spcBef>
              <a:buClr>
                <a:srgbClr val="FFE600"/>
              </a:buClr>
              <a:buFont typeface="Wingdings" panose="05000000000000000000" pitchFamily="2" charset="2"/>
              <a:buChar char="ü"/>
            </a:pPr>
            <a:r>
              <a:rPr lang="it-IT" sz="975" b="1" kern="0" dirty="0">
                <a:solidFill>
                  <a:schemeClr val="bg1"/>
                </a:solidFill>
              </a:rPr>
              <a:t>Segnali di allarme</a:t>
            </a:r>
          </a:p>
        </p:txBody>
      </p:sp>
      <p:sp>
        <p:nvSpPr>
          <p:cNvPr id="14" name="CasellaDiTesto 13">
            <a:extLst>
              <a:ext uri="{FF2B5EF4-FFF2-40B4-BE49-F238E27FC236}">
                <a16:creationId xmlns:a16="http://schemas.microsoft.com/office/drawing/2014/main" id="{5F49569D-41EF-4455-9934-DC7363DDCD43}"/>
              </a:ext>
            </a:extLst>
          </p:cNvPr>
          <p:cNvSpPr txBox="1"/>
          <p:nvPr/>
        </p:nvSpPr>
        <p:spPr>
          <a:xfrm>
            <a:off x="6149489" y="3713587"/>
            <a:ext cx="2338902" cy="547466"/>
          </a:xfrm>
          <a:prstGeom prst="rect">
            <a:avLst/>
          </a:prstGeom>
          <a:noFill/>
          <a:ln w="12700" cap="sq">
            <a:noFill/>
            <a:miter lim="800000"/>
          </a:ln>
        </p:spPr>
        <p:txBody>
          <a:bodyPr wrap="square" lIns="45900" tIns="27432" rIns="0" bIns="0" rtlCol="0">
            <a:noAutofit/>
          </a:bodyPr>
          <a:lstStyle/>
          <a:p>
            <a:pPr marL="214313" indent="-214313" algn="ctr" defTabSz="685800">
              <a:spcBef>
                <a:spcPts val="225"/>
              </a:spcBef>
              <a:buClr>
                <a:srgbClr val="FFE600"/>
              </a:buClr>
              <a:buFont typeface="Wingdings" panose="05000000000000000000" pitchFamily="2" charset="2"/>
              <a:buChar char="ü"/>
            </a:pPr>
            <a:r>
              <a:rPr lang="it-IT" sz="975" b="1" dirty="0">
                <a:solidFill>
                  <a:schemeClr val="bg1"/>
                </a:solidFill>
              </a:rPr>
              <a:t>Lista particolareggiata</a:t>
            </a:r>
          </a:p>
          <a:p>
            <a:pPr marL="214313" indent="-214313" algn="ctr" defTabSz="685800">
              <a:spcBef>
                <a:spcPts val="225"/>
              </a:spcBef>
              <a:buClr>
                <a:srgbClr val="FFE600"/>
              </a:buClr>
              <a:buFont typeface="Wingdings" panose="05000000000000000000" pitchFamily="2" charset="2"/>
              <a:buChar char="ü"/>
            </a:pPr>
            <a:r>
              <a:rPr lang="it-IT" sz="975" b="1" dirty="0">
                <a:solidFill>
                  <a:schemeClr val="bg1"/>
                </a:solidFill>
              </a:rPr>
              <a:t>Test pratico</a:t>
            </a:r>
          </a:p>
        </p:txBody>
      </p:sp>
      <p:sp>
        <p:nvSpPr>
          <p:cNvPr id="15" name="CasellaDiTesto 14">
            <a:extLst>
              <a:ext uri="{FF2B5EF4-FFF2-40B4-BE49-F238E27FC236}">
                <a16:creationId xmlns:a16="http://schemas.microsoft.com/office/drawing/2014/main" id="{8F393F13-6FC3-49A7-B717-BE5B0354C6EF}"/>
              </a:ext>
            </a:extLst>
          </p:cNvPr>
          <p:cNvSpPr txBox="1"/>
          <p:nvPr/>
        </p:nvSpPr>
        <p:spPr>
          <a:xfrm>
            <a:off x="895335" y="3480381"/>
            <a:ext cx="1830958" cy="276999"/>
          </a:xfrm>
          <a:prstGeom prst="rect">
            <a:avLst/>
          </a:prstGeom>
          <a:noFill/>
          <a:ln w="12700" cap="sq">
            <a:noFill/>
            <a:miter lim="800000"/>
          </a:ln>
        </p:spPr>
        <p:txBody>
          <a:bodyPr wrap="square" lIns="45900" tIns="27432" rIns="0" bIns="0" rtlCol="0">
            <a:noAutofit/>
          </a:bodyPr>
          <a:lstStyle/>
          <a:p>
            <a:pPr algn="ctr" defTabSz="685800">
              <a:lnSpc>
                <a:spcPct val="110000"/>
              </a:lnSpc>
              <a:spcBef>
                <a:spcPts val="450"/>
              </a:spcBef>
            </a:pPr>
            <a:r>
              <a:rPr lang="it-IT" sz="975" b="1" i="1" u="sng" kern="0">
                <a:solidFill>
                  <a:schemeClr val="bg1"/>
                </a:solidFill>
              </a:rPr>
              <a:t>OTTICA BACKWARD-LOOKING</a:t>
            </a:r>
            <a:endParaRPr lang="it-IT" sz="975">
              <a:solidFill>
                <a:schemeClr val="bg1"/>
              </a:solidFill>
            </a:endParaRPr>
          </a:p>
        </p:txBody>
      </p:sp>
      <p:sp>
        <p:nvSpPr>
          <p:cNvPr id="16" name="CasellaDiTesto 15">
            <a:extLst>
              <a:ext uri="{FF2B5EF4-FFF2-40B4-BE49-F238E27FC236}">
                <a16:creationId xmlns:a16="http://schemas.microsoft.com/office/drawing/2014/main" id="{3EED0BB4-6200-48E5-96E8-DD2EE2826ABC}"/>
              </a:ext>
            </a:extLst>
          </p:cNvPr>
          <p:cNvSpPr txBox="1"/>
          <p:nvPr/>
        </p:nvSpPr>
        <p:spPr>
          <a:xfrm>
            <a:off x="3688463" y="3496585"/>
            <a:ext cx="1753679" cy="251131"/>
          </a:xfrm>
          <a:prstGeom prst="rect">
            <a:avLst/>
          </a:prstGeom>
          <a:noFill/>
          <a:ln w="12700" cap="sq">
            <a:noFill/>
            <a:miter lim="800000"/>
          </a:ln>
        </p:spPr>
        <p:txBody>
          <a:bodyPr wrap="square" lIns="45900" tIns="27432" rIns="0" bIns="0" rtlCol="0">
            <a:noAutofit/>
          </a:bodyPr>
          <a:lstStyle/>
          <a:p>
            <a:pPr defTabSz="514076">
              <a:spcBef>
                <a:spcPct val="20000"/>
              </a:spcBef>
              <a:buClr>
                <a:srgbClr val="FFE600"/>
              </a:buClr>
              <a:buSzPct val="80000"/>
            </a:pPr>
            <a:r>
              <a:rPr lang="it-IT" sz="975" b="1" i="1" u="sng" kern="0">
                <a:solidFill>
                  <a:schemeClr val="bg1"/>
                </a:solidFill>
              </a:rPr>
              <a:t>OTTICA FORWARD-LOOKING</a:t>
            </a:r>
            <a:endParaRPr lang="it-IT" sz="975">
              <a:solidFill>
                <a:schemeClr val="bg1"/>
              </a:solidFill>
            </a:endParaRPr>
          </a:p>
        </p:txBody>
      </p:sp>
      <p:sp>
        <p:nvSpPr>
          <p:cNvPr id="17" name="CasellaDiTesto 16">
            <a:extLst>
              <a:ext uri="{FF2B5EF4-FFF2-40B4-BE49-F238E27FC236}">
                <a16:creationId xmlns:a16="http://schemas.microsoft.com/office/drawing/2014/main" id="{FD58A13C-1565-479C-A337-D1EF2935581D}"/>
              </a:ext>
            </a:extLst>
          </p:cNvPr>
          <p:cNvSpPr txBox="1"/>
          <p:nvPr/>
        </p:nvSpPr>
        <p:spPr>
          <a:xfrm>
            <a:off x="6469550" y="3496585"/>
            <a:ext cx="1753679" cy="251131"/>
          </a:xfrm>
          <a:prstGeom prst="rect">
            <a:avLst/>
          </a:prstGeom>
          <a:noFill/>
          <a:ln w="12700" cap="sq">
            <a:noFill/>
            <a:miter lim="800000"/>
          </a:ln>
        </p:spPr>
        <p:txBody>
          <a:bodyPr wrap="square" lIns="45900" tIns="27432" rIns="0" bIns="0" rtlCol="0">
            <a:noAutofit/>
          </a:bodyPr>
          <a:lstStyle/>
          <a:p>
            <a:pPr defTabSz="514076">
              <a:spcBef>
                <a:spcPct val="20000"/>
              </a:spcBef>
              <a:buClr>
                <a:srgbClr val="FFE600"/>
              </a:buClr>
              <a:buSzPct val="80000"/>
            </a:pPr>
            <a:r>
              <a:rPr lang="it-IT" sz="975" b="1" i="1" u="sng" kern="0" dirty="0">
                <a:solidFill>
                  <a:schemeClr val="bg1"/>
                </a:solidFill>
              </a:rPr>
              <a:t>OTTICA FORWARD-LOOKING</a:t>
            </a:r>
            <a:endParaRPr lang="it-IT" sz="975" dirty="0">
              <a:solidFill>
                <a:schemeClr val="bg1"/>
              </a:solidFill>
            </a:endParaRPr>
          </a:p>
        </p:txBody>
      </p:sp>
      <p:sp>
        <p:nvSpPr>
          <p:cNvPr id="18" name="Text Box 55">
            <a:extLst>
              <a:ext uri="{FF2B5EF4-FFF2-40B4-BE49-F238E27FC236}">
                <a16:creationId xmlns:a16="http://schemas.microsoft.com/office/drawing/2014/main" id="{9BD2737A-D28E-422B-AA9F-0111AFBD101B}"/>
              </a:ext>
            </a:extLst>
          </p:cNvPr>
          <p:cNvSpPr txBox="1">
            <a:spLocks noChangeArrowheads="1"/>
          </p:cNvSpPr>
          <p:nvPr/>
        </p:nvSpPr>
        <p:spPr bwMode="auto">
          <a:xfrm>
            <a:off x="603051" y="2106603"/>
            <a:ext cx="2497238" cy="294400"/>
          </a:xfrm>
          <a:prstGeom prst="rect">
            <a:avLst/>
          </a:prstGeom>
          <a:solidFill>
            <a:srgbClr val="FFD200"/>
          </a:solidFill>
          <a:ln w="3175" algn="ctr">
            <a:noFill/>
            <a:prstDash val="dash"/>
            <a:miter lim="800000"/>
            <a:headEnd type="none" w="sm" len="sm"/>
            <a:tailEnd type="none" w="sm" len="sm"/>
          </a:ln>
        </p:spPr>
        <p:txBody>
          <a:bodyPr wrap="square" lIns="54000" tIns="54000" rIns="54000" bIns="54000" anchor="ctr" anchorCtr="0">
            <a:noAutofit/>
          </a:bodyPr>
          <a:lstStyle/>
          <a:p>
            <a:pPr algn="ctr" defTabSz="328721">
              <a:defRPr/>
            </a:pPr>
            <a:r>
              <a:rPr lang="it-IT" sz="975" b="1" kern="0" dirty="0">
                <a:ea typeface="ＭＳ Ｐゴシック"/>
              </a:rPr>
              <a:t>a) Squilibri</a:t>
            </a:r>
          </a:p>
        </p:txBody>
      </p:sp>
      <p:sp>
        <p:nvSpPr>
          <p:cNvPr id="19" name="Text Box 55">
            <a:extLst>
              <a:ext uri="{FF2B5EF4-FFF2-40B4-BE49-F238E27FC236}">
                <a16:creationId xmlns:a16="http://schemas.microsoft.com/office/drawing/2014/main" id="{AD17F4BC-53FE-439C-9F4E-D5357EFF715A}"/>
              </a:ext>
            </a:extLst>
          </p:cNvPr>
          <p:cNvSpPr txBox="1">
            <a:spLocks noChangeArrowheads="1"/>
          </p:cNvSpPr>
          <p:nvPr/>
        </p:nvSpPr>
        <p:spPr bwMode="auto">
          <a:xfrm>
            <a:off x="3269483" y="2106604"/>
            <a:ext cx="2497238" cy="286727"/>
          </a:xfrm>
          <a:prstGeom prst="rect">
            <a:avLst/>
          </a:prstGeom>
          <a:solidFill>
            <a:srgbClr val="FFD200"/>
          </a:solidFill>
          <a:ln w="3175" algn="ctr">
            <a:noFill/>
            <a:prstDash val="dash"/>
            <a:miter lim="800000"/>
            <a:headEnd type="none" w="sm" len="sm"/>
            <a:tailEnd type="none" w="sm" len="sm"/>
          </a:ln>
        </p:spPr>
        <p:txBody>
          <a:bodyPr wrap="square" lIns="54000" tIns="54000" rIns="54000" bIns="54000" anchor="ctr" anchorCtr="0">
            <a:noAutofit/>
          </a:bodyPr>
          <a:lstStyle/>
          <a:p>
            <a:pPr algn="ctr" defTabSz="328721">
              <a:defRPr/>
            </a:pPr>
            <a:r>
              <a:rPr lang="it-IT" sz="975" b="1" kern="0" dirty="0">
                <a:ea typeface="ＭＳ Ｐゴシック"/>
              </a:rPr>
              <a:t>b) Sostenibilità e Continuità/</a:t>
            </a:r>
          </a:p>
          <a:p>
            <a:pPr algn="ctr" defTabSz="328721">
              <a:defRPr/>
            </a:pPr>
            <a:r>
              <a:rPr lang="it-IT" sz="975" b="1" kern="0" dirty="0">
                <a:ea typeface="ＭＳ Ｐゴシック"/>
              </a:rPr>
              <a:t>segnali d’allarme</a:t>
            </a:r>
          </a:p>
        </p:txBody>
      </p:sp>
      <p:sp>
        <p:nvSpPr>
          <p:cNvPr id="20" name="Rettangolo 19">
            <a:extLst>
              <a:ext uri="{FF2B5EF4-FFF2-40B4-BE49-F238E27FC236}">
                <a16:creationId xmlns:a16="http://schemas.microsoft.com/office/drawing/2014/main" id="{5B0E8A65-89AE-4125-A088-C12187F155D6}"/>
              </a:ext>
            </a:extLst>
          </p:cNvPr>
          <p:cNvSpPr/>
          <p:nvPr/>
        </p:nvSpPr>
        <p:spPr>
          <a:xfrm>
            <a:off x="603052" y="2393330"/>
            <a:ext cx="2497238" cy="822465"/>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21" name="Rettangolo 20">
            <a:extLst>
              <a:ext uri="{FF2B5EF4-FFF2-40B4-BE49-F238E27FC236}">
                <a16:creationId xmlns:a16="http://schemas.microsoft.com/office/drawing/2014/main" id="{EA09C806-7ABA-4DB7-9FB3-78BC4478D006}"/>
              </a:ext>
            </a:extLst>
          </p:cNvPr>
          <p:cNvSpPr/>
          <p:nvPr/>
        </p:nvSpPr>
        <p:spPr>
          <a:xfrm>
            <a:off x="603052" y="3705138"/>
            <a:ext cx="2550179" cy="704849"/>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cxnSp>
        <p:nvCxnSpPr>
          <p:cNvPr id="22" name="Connettore a gomito 21">
            <a:extLst>
              <a:ext uri="{FF2B5EF4-FFF2-40B4-BE49-F238E27FC236}">
                <a16:creationId xmlns:a16="http://schemas.microsoft.com/office/drawing/2014/main" id="{A7A0EC04-6D8E-4DC5-A2DA-4D6FA86D4666}"/>
              </a:ext>
            </a:extLst>
          </p:cNvPr>
          <p:cNvCxnSpPr>
            <a:cxnSpLocks/>
            <a:stCxn id="41" idx="2"/>
            <a:endCxn id="11" idx="0"/>
          </p:cNvCxnSpPr>
          <p:nvPr/>
        </p:nvCxnSpPr>
        <p:spPr>
          <a:xfrm rot="16200000" flipH="1">
            <a:off x="5007781" y="3814325"/>
            <a:ext cx="329468" cy="1306183"/>
          </a:xfrm>
          <a:prstGeom prst="bentConnector3">
            <a:avLst>
              <a:gd name="adj1" fmla="val 50000"/>
            </a:avLst>
          </a:prstGeom>
          <a:noFill/>
          <a:ln w="28575" cap="sq" cmpd="sng" algn="ctr">
            <a:solidFill>
              <a:srgbClr val="FFD200"/>
            </a:solidFill>
            <a:prstDash val="solid"/>
            <a:miter lim="800000"/>
            <a:tailEnd type="triangle"/>
          </a:ln>
          <a:effectLst/>
        </p:spPr>
      </p:cxnSp>
      <p:grpSp>
        <p:nvGrpSpPr>
          <p:cNvPr id="23" name="Group 7">
            <a:extLst>
              <a:ext uri="{FF2B5EF4-FFF2-40B4-BE49-F238E27FC236}">
                <a16:creationId xmlns:a16="http://schemas.microsoft.com/office/drawing/2014/main" id="{FDD76317-7C2F-4B5D-8430-B9BABDCBBAB2}"/>
              </a:ext>
            </a:extLst>
          </p:cNvPr>
          <p:cNvGrpSpPr>
            <a:grpSpLocks/>
          </p:cNvGrpSpPr>
          <p:nvPr/>
        </p:nvGrpSpPr>
        <p:grpSpPr bwMode="auto">
          <a:xfrm>
            <a:off x="641438" y="2150900"/>
            <a:ext cx="253897" cy="225734"/>
            <a:chOff x="8207033" y="4011195"/>
            <a:chExt cx="422551" cy="421579"/>
          </a:xfrm>
          <a:solidFill>
            <a:srgbClr val="2E2E38"/>
          </a:solidFill>
        </p:grpSpPr>
        <p:sp>
          <p:nvSpPr>
            <p:cNvPr id="24" name="Freeform 1637">
              <a:extLst>
                <a:ext uri="{FF2B5EF4-FFF2-40B4-BE49-F238E27FC236}">
                  <a16:creationId xmlns:a16="http://schemas.microsoft.com/office/drawing/2014/main" id="{DCEC7862-00D4-42A9-ABED-F9E26CA8F8C6}"/>
                </a:ext>
              </a:extLst>
            </p:cNvPr>
            <p:cNvSpPr>
              <a:spLocks noEditPoints="1"/>
            </p:cNvSpPr>
            <p:nvPr/>
          </p:nvSpPr>
          <p:spPr bwMode="auto">
            <a:xfrm>
              <a:off x="8207033" y="4011195"/>
              <a:ext cx="422551" cy="421579"/>
            </a:xfrm>
            <a:custGeom>
              <a:avLst/>
              <a:gdLst>
                <a:gd name="T0" fmla="*/ 2147483647 w 336"/>
                <a:gd name="T1" fmla="*/ 2147483647 h 335"/>
                <a:gd name="T2" fmla="*/ 2147483647 w 336"/>
                <a:gd name="T3" fmla="*/ 2147483647 h 335"/>
                <a:gd name="T4" fmla="*/ 2147483647 w 336"/>
                <a:gd name="T5" fmla="*/ 2147483647 h 335"/>
                <a:gd name="T6" fmla="*/ 2147483647 w 336"/>
                <a:gd name="T7" fmla="*/ 2147483647 h 335"/>
                <a:gd name="T8" fmla="*/ 2147483647 w 336"/>
                <a:gd name="T9" fmla="*/ 2147483647 h 335"/>
                <a:gd name="T10" fmla="*/ 2147483647 w 336"/>
                <a:gd name="T11" fmla="*/ 2147483647 h 335"/>
                <a:gd name="T12" fmla="*/ 2147483647 w 336"/>
                <a:gd name="T13" fmla="*/ 2147483647 h 335"/>
                <a:gd name="T14" fmla="*/ 2147483647 w 336"/>
                <a:gd name="T15" fmla="*/ 2147483647 h 335"/>
                <a:gd name="T16" fmla="*/ 2147483647 w 336"/>
                <a:gd name="T17" fmla="*/ 2147483647 h 335"/>
                <a:gd name="T18" fmla="*/ 2147483647 w 336"/>
                <a:gd name="T19" fmla="*/ 2147483647 h 335"/>
                <a:gd name="T20" fmla="*/ 2147483647 w 336"/>
                <a:gd name="T21" fmla="*/ 2147483647 h 335"/>
                <a:gd name="T22" fmla="*/ 2147483647 w 336"/>
                <a:gd name="T23" fmla="*/ 2147483647 h 335"/>
                <a:gd name="T24" fmla="*/ 2147483647 w 336"/>
                <a:gd name="T25" fmla="*/ 0 h 335"/>
                <a:gd name="T26" fmla="*/ 2147483647 w 336"/>
                <a:gd name="T27" fmla="*/ 2147483647 h 335"/>
                <a:gd name="T28" fmla="*/ 2147483647 w 336"/>
                <a:gd name="T29" fmla="*/ 2147483647 h 335"/>
                <a:gd name="T30" fmla="*/ 2147483647 w 336"/>
                <a:gd name="T31" fmla="*/ 2147483647 h 335"/>
                <a:gd name="T32" fmla="*/ 2147483647 w 336"/>
                <a:gd name="T33" fmla="*/ 2147483647 h 335"/>
                <a:gd name="T34" fmla="*/ 2147483647 w 336"/>
                <a:gd name="T35" fmla="*/ 2147483647 h 335"/>
                <a:gd name="T36" fmla="*/ 2147483647 w 336"/>
                <a:gd name="T37" fmla="*/ 2147483647 h 335"/>
                <a:gd name="T38" fmla="*/ 2147483647 w 336"/>
                <a:gd name="T39" fmla="*/ 2147483647 h 335"/>
                <a:gd name="T40" fmla="*/ 2147483647 w 336"/>
                <a:gd name="T41" fmla="*/ 2147483647 h 335"/>
                <a:gd name="T42" fmla="*/ 2147483647 w 336"/>
                <a:gd name="T43" fmla="*/ 2147483647 h 335"/>
                <a:gd name="T44" fmla="*/ 2147483647 w 336"/>
                <a:gd name="T45" fmla="*/ 2147483647 h 335"/>
                <a:gd name="T46" fmla="*/ 2147483647 w 336"/>
                <a:gd name="T47" fmla="*/ 2147483647 h 335"/>
                <a:gd name="T48" fmla="*/ 2147483647 w 336"/>
                <a:gd name="T49" fmla="*/ 2147483647 h 335"/>
                <a:gd name="T50" fmla="*/ 2147483647 w 336"/>
                <a:gd name="T51" fmla="*/ 2147483647 h 335"/>
                <a:gd name="T52" fmla="*/ 2147483647 w 336"/>
                <a:gd name="T53" fmla="*/ 2147483647 h 335"/>
                <a:gd name="T54" fmla="*/ 0 w 336"/>
                <a:gd name="T55" fmla="*/ 2147483647 h 335"/>
                <a:gd name="T56" fmla="*/ 2147483647 w 336"/>
                <a:gd name="T57" fmla="*/ 2147483647 h 335"/>
                <a:gd name="T58" fmla="*/ 2147483647 w 336"/>
                <a:gd name="T59" fmla="*/ 2147483647 h 335"/>
                <a:gd name="T60" fmla="*/ 2147483647 w 336"/>
                <a:gd name="T61" fmla="*/ 2147483647 h 335"/>
                <a:gd name="T62" fmla="*/ 2147483647 w 336"/>
                <a:gd name="T63" fmla="*/ 0 h 3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36" h="335">
                  <a:moveTo>
                    <a:pt x="125" y="42"/>
                  </a:moveTo>
                  <a:lnTo>
                    <a:pt x="104" y="44"/>
                  </a:lnTo>
                  <a:lnTo>
                    <a:pt x="84" y="53"/>
                  </a:lnTo>
                  <a:lnTo>
                    <a:pt x="67" y="66"/>
                  </a:lnTo>
                  <a:lnTo>
                    <a:pt x="53" y="84"/>
                  </a:lnTo>
                  <a:lnTo>
                    <a:pt x="45" y="104"/>
                  </a:lnTo>
                  <a:lnTo>
                    <a:pt x="42" y="125"/>
                  </a:lnTo>
                  <a:lnTo>
                    <a:pt x="45" y="146"/>
                  </a:lnTo>
                  <a:lnTo>
                    <a:pt x="52" y="165"/>
                  </a:lnTo>
                  <a:lnTo>
                    <a:pt x="66" y="183"/>
                  </a:lnTo>
                  <a:lnTo>
                    <a:pt x="83" y="196"/>
                  </a:lnTo>
                  <a:lnTo>
                    <a:pt x="103" y="204"/>
                  </a:lnTo>
                  <a:lnTo>
                    <a:pt x="124" y="206"/>
                  </a:lnTo>
                  <a:lnTo>
                    <a:pt x="145" y="204"/>
                  </a:lnTo>
                  <a:lnTo>
                    <a:pt x="165" y="195"/>
                  </a:lnTo>
                  <a:lnTo>
                    <a:pt x="182" y="182"/>
                  </a:lnTo>
                  <a:lnTo>
                    <a:pt x="196" y="164"/>
                  </a:lnTo>
                  <a:lnTo>
                    <a:pt x="204" y="144"/>
                  </a:lnTo>
                  <a:lnTo>
                    <a:pt x="207" y="123"/>
                  </a:lnTo>
                  <a:lnTo>
                    <a:pt x="204" y="102"/>
                  </a:lnTo>
                  <a:lnTo>
                    <a:pt x="197" y="82"/>
                  </a:lnTo>
                  <a:lnTo>
                    <a:pt x="183" y="65"/>
                  </a:lnTo>
                  <a:lnTo>
                    <a:pt x="166" y="52"/>
                  </a:lnTo>
                  <a:lnTo>
                    <a:pt x="146" y="44"/>
                  </a:lnTo>
                  <a:lnTo>
                    <a:pt x="125" y="42"/>
                  </a:lnTo>
                  <a:close/>
                  <a:moveTo>
                    <a:pt x="139" y="0"/>
                  </a:moveTo>
                  <a:lnTo>
                    <a:pt x="166" y="6"/>
                  </a:lnTo>
                  <a:lnTo>
                    <a:pt x="191" y="17"/>
                  </a:lnTo>
                  <a:lnTo>
                    <a:pt x="214" y="35"/>
                  </a:lnTo>
                  <a:lnTo>
                    <a:pt x="232" y="56"/>
                  </a:lnTo>
                  <a:lnTo>
                    <a:pt x="243" y="81"/>
                  </a:lnTo>
                  <a:lnTo>
                    <a:pt x="249" y="107"/>
                  </a:lnTo>
                  <a:lnTo>
                    <a:pt x="249" y="133"/>
                  </a:lnTo>
                  <a:lnTo>
                    <a:pt x="244" y="159"/>
                  </a:lnTo>
                  <a:lnTo>
                    <a:pt x="233" y="184"/>
                  </a:lnTo>
                  <a:lnTo>
                    <a:pt x="234" y="185"/>
                  </a:lnTo>
                  <a:lnTo>
                    <a:pt x="327" y="278"/>
                  </a:lnTo>
                  <a:lnTo>
                    <a:pt x="333" y="289"/>
                  </a:lnTo>
                  <a:lnTo>
                    <a:pt x="336" y="302"/>
                  </a:lnTo>
                  <a:lnTo>
                    <a:pt x="333" y="314"/>
                  </a:lnTo>
                  <a:lnTo>
                    <a:pt x="327" y="325"/>
                  </a:lnTo>
                  <a:lnTo>
                    <a:pt x="316" y="333"/>
                  </a:lnTo>
                  <a:lnTo>
                    <a:pt x="302" y="335"/>
                  </a:lnTo>
                  <a:lnTo>
                    <a:pt x="290" y="333"/>
                  </a:lnTo>
                  <a:lnTo>
                    <a:pt x="279" y="325"/>
                  </a:lnTo>
                  <a:lnTo>
                    <a:pt x="187" y="232"/>
                  </a:lnTo>
                  <a:lnTo>
                    <a:pt x="186" y="232"/>
                  </a:lnTo>
                  <a:lnTo>
                    <a:pt x="161" y="243"/>
                  </a:lnTo>
                  <a:lnTo>
                    <a:pt x="135" y="248"/>
                  </a:lnTo>
                  <a:lnTo>
                    <a:pt x="108" y="248"/>
                  </a:lnTo>
                  <a:lnTo>
                    <a:pt x="82" y="242"/>
                  </a:lnTo>
                  <a:lnTo>
                    <a:pt x="57" y="230"/>
                  </a:lnTo>
                  <a:lnTo>
                    <a:pt x="36" y="212"/>
                  </a:lnTo>
                  <a:lnTo>
                    <a:pt x="17" y="190"/>
                  </a:lnTo>
                  <a:lnTo>
                    <a:pt x="6" y="165"/>
                  </a:lnTo>
                  <a:lnTo>
                    <a:pt x="0" y="138"/>
                  </a:lnTo>
                  <a:lnTo>
                    <a:pt x="0" y="111"/>
                  </a:lnTo>
                  <a:lnTo>
                    <a:pt x="6" y="84"/>
                  </a:lnTo>
                  <a:lnTo>
                    <a:pt x="19" y="59"/>
                  </a:lnTo>
                  <a:lnTo>
                    <a:pt x="37" y="35"/>
                  </a:lnTo>
                  <a:lnTo>
                    <a:pt x="60" y="18"/>
                  </a:lnTo>
                  <a:lnTo>
                    <a:pt x="86" y="6"/>
                  </a:lnTo>
                  <a:lnTo>
                    <a:pt x="112" y="0"/>
                  </a:lnTo>
                  <a:lnTo>
                    <a:pt x="139" y="0"/>
                  </a:lnTo>
                  <a:close/>
                </a:path>
              </a:pathLst>
            </a:custGeom>
            <a:grp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defTabSz="685800" eaLnBrk="0" fontAlgn="base" hangingPunct="0">
                <a:spcBef>
                  <a:spcPct val="0"/>
                </a:spcBef>
                <a:spcAft>
                  <a:spcPct val="0"/>
                </a:spcAft>
                <a:defRPr/>
              </a:pPr>
              <a:endParaRPr lang="nb-NO" sz="1200" kern="0">
                <a:solidFill>
                  <a:schemeClr val="bg1"/>
                </a:solidFill>
              </a:endParaRPr>
            </a:p>
          </p:txBody>
        </p:sp>
        <p:sp>
          <p:nvSpPr>
            <p:cNvPr id="25" name="Freeform 1638">
              <a:extLst>
                <a:ext uri="{FF2B5EF4-FFF2-40B4-BE49-F238E27FC236}">
                  <a16:creationId xmlns:a16="http://schemas.microsoft.com/office/drawing/2014/main" id="{3CAE706A-99A6-4EDF-8CBD-AF68881FD835}"/>
                </a:ext>
              </a:extLst>
            </p:cNvPr>
            <p:cNvSpPr>
              <a:spLocks/>
            </p:cNvSpPr>
            <p:nvPr/>
          </p:nvSpPr>
          <p:spPr bwMode="auto">
            <a:xfrm>
              <a:off x="8298343" y="4106390"/>
              <a:ext cx="130165" cy="129193"/>
            </a:xfrm>
            <a:custGeom>
              <a:avLst/>
              <a:gdLst>
                <a:gd name="T0" fmla="*/ 2147483647 w 103"/>
                <a:gd name="T1" fmla="*/ 0 h 103"/>
                <a:gd name="T2" fmla="*/ 2147483647 w 103"/>
                <a:gd name="T3" fmla="*/ 0 h 103"/>
                <a:gd name="T4" fmla="*/ 2147483647 w 103"/>
                <a:gd name="T5" fmla="*/ 2147483647 h 103"/>
                <a:gd name="T6" fmla="*/ 2147483647 w 103"/>
                <a:gd name="T7" fmla="*/ 2147483647 h 103"/>
                <a:gd name="T8" fmla="*/ 2147483647 w 103"/>
                <a:gd name="T9" fmla="*/ 2147483647 h 103"/>
                <a:gd name="T10" fmla="*/ 2147483647 w 103"/>
                <a:gd name="T11" fmla="*/ 2147483647 h 103"/>
                <a:gd name="T12" fmla="*/ 2147483647 w 103"/>
                <a:gd name="T13" fmla="*/ 2147483647 h 103"/>
                <a:gd name="T14" fmla="*/ 2147483647 w 103"/>
                <a:gd name="T15" fmla="*/ 2147483647 h 103"/>
                <a:gd name="T16" fmla="*/ 2147483647 w 103"/>
                <a:gd name="T17" fmla="*/ 2147483647 h 103"/>
                <a:gd name="T18" fmla="*/ 0 w 103"/>
                <a:gd name="T19" fmla="*/ 2147483647 h 103"/>
                <a:gd name="T20" fmla="*/ 0 w 103"/>
                <a:gd name="T21" fmla="*/ 2147483647 h 103"/>
                <a:gd name="T22" fmla="*/ 2147483647 w 103"/>
                <a:gd name="T23" fmla="*/ 2147483647 h 103"/>
                <a:gd name="T24" fmla="*/ 2147483647 w 103"/>
                <a:gd name="T25" fmla="*/ 0 h 1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3" h="103">
                  <a:moveTo>
                    <a:pt x="34" y="0"/>
                  </a:moveTo>
                  <a:lnTo>
                    <a:pt x="73" y="0"/>
                  </a:lnTo>
                  <a:lnTo>
                    <a:pt x="73" y="31"/>
                  </a:lnTo>
                  <a:lnTo>
                    <a:pt x="103" y="31"/>
                  </a:lnTo>
                  <a:lnTo>
                    <a:pt x="103" y="72"/>
                  </a:lnTo>
                  <a:lnTo>
                    <a:pt x="73" y="72"/>
                  </a:lnTo>
                  <a:lnTo>
                    <a:pt x="73" y="103"/>
                  </a:lnTo>
                  <a:lnTo>
                    <a:pt x="34" y="103"/>
                  </a:lnTo>
                  <a:lnTo>
                    <a:pt x="34" y="72"/>
                  </a:lnTo>
                  <a:lnTo>
                    <a:pt x="0" y="72"/>
                  </a:lnTo>
                  <a:lnTo>
                    <a:pt x="0" y="31"/>
                  </a:lnTo>
                  <a:lnTo>
                    <a:pt x="34" y="31"/>
                  </a:lnTo>
                  <a:lnTo>
                    <a:pt x="34" y="0"/>
                  </a:lnTo>
                  <a:close/>
                </a:path>
              </a:pathLst>
            </a:custGeom>
            <a:grp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defTabSz="685800" eaLnBrk="0" fontAlgn="base" hangingPunct="0">
                <a:spcBef>
                  <a:spcPct val="0"/>
                </a:spcBef>
                <a:spcAft>
                  <a:spcPct val="0"/>
                </a:spcAft>
                <a:defRPr/>
              </a:pPr>
              <a:endParaRPr lang="nb-NO" sz="1200" kern="0">
                <a:solidFill>
                  <a:schemeClr val="bg1"/>
                </a:solidFill>
              </a:endParaRPr>
            </a:p>
          </p:txBody>
        </p:sp>
      </p:grpSp>
      <p:sp>
        <p:nvSpPr>
          <p:cNvPr id="26" name="Freccia a destra 25">
            <a:extLst>
              <a:ext uri="{FF2B5EF4-FFF2-40B4-BE49-F238E27FC236}">
                <a16:creationId xmlns:a16="http://schemas.microsoft.com/office/drawing/2014/main" id="{39871741-DEF9-4DF9-B8B8-21D7586EF5CC}"/>
              </a:ext>
            </a:extLst>
          </p:cNvPr>
          <p:cNvSpPr/>
          <p:nvPr/>
        </p:nvSpPr>
        <p:spPr>
          <a:xfrm rot="5400000">
            <a:off x="1738959" y="3090713"/>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27" name="Rettangolo 26">
            <a:extLst>
              <a:ext uri="{FF2B5EF4-FFF2-40B4-BE49-F238E27FC236}">
                <a16:creationId xmlns:a16="http://schemas.microsoft.com/office/drawing/2014/main" id="{91DB9CD1-1B5E-42F1-8C6C-35F625B1ED4A}"/>
              </a:ext>
            </a:extLst>
          </p:cNvPr>
          <p:cNvSpPr/>
          <p:nvPr/>
        </p:nvSpPr>
        <p:spPr>
          <a:xfrm>
            <a:off x="5933001" y="2374973"/>
            <a:ext cx="2736559" cy="840822"/>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28" name="Text Box 55">
            <a:extLst>
              <a:ext uri="{FF2B5EF4-FFF2-40B4-BE49-F238E27FC236}">
                <a16:creationId xmlns:a16="http://schemas.microsoft.com/office/drawing/2014/main" id="{1AEB0686-859B-4A45-8083-E1CAB0727B5F}"/>
              </a:ext>
            </a:extLst>
          </p:cNvPr>
          <p:cNvSpPr txBox="1">
            <a:spLocks noChangeArrowheads="1"/>
          </p:cNvSpPr>
          <p:nvPr/>
        </p:nvSpPr>
        <p:spPr bwMode="auto">
          <a:xfrm>
            <a:off x="5933001" y="2114269"/>
            <a:ext cx="2728153" cy="279061"/>
          </a:xfrm>
          <a:prstGeom prst="rect">
            <a:avLst/>
          </a:prstGeom>
          <a:solidFill>
            <a:srgbClr val="FFD200"/>
          </a:solidFill>
          <a:ln w="3175" algn="ctr">
            <a:noFill/>
            <a:prstDash val="dash"/>
            <a:miter lim="800000"/>
            <a:headEnd type="none" w="sm" len="sm"/>
            <a:tailEnd type="none" w="sm" len="sm"/>
          </a:ln>
        </p:spPr>
        <p:txBody>
          <a:bodyPr wrap="square" lIns="54000" tIns="54000" rIns="54000" bIns="54000" anchor="ctr" anchorCtr="0">
            <a:noAutofit/>
          </a:bodyPr>
          <a:lstStyle/>
          <a:p>
            <a:pPr algn="ctr" defTabSz="328721">
              <a:defRPr/>
            </a:pPr>
            <a:r>
              <a:rPr lang="it-IT" sz="975" b="1" kern="0" dirty="0">
                <a:ea typeface="ＭＳ Ｐゴシック"/>
              </a:rPr>
              <a:t>c) Lista particolareggiata/test pratico</a:t>
            </a:r>
          </a:p>
        </p:txBody>
      </p:sp>
      <p:grpSp>
        <p:nvGrpSpPr>
          <p:cNvPr id="29" name="Gruppo 28">
            <a:extLst>
              <a:ext uri="{FF2B5EF4-FFF2-40B4-BE49-F238E27FC236}">
                <a16:creationId xmlns:a16="http://schemas.microsoft.com/office/drawing/2014/main" id="{EB4F48BE-EB48-4015-B3E6-E6EB23635DA0}"/>
              </a:ext>
            </a:extLst>
          </p:cNvPr>
          <p:cNvGrpSpPr/>
          <p:nvPr/>
        </p:nvGrpSpPr>
        <p:grpSpPr>
          <a:xfrm>
            <a:off x="5974601" y="2125613"/>
            <a:ext cx="187386" cy="249926"/>
            <a:chOff x="5607995" y="3849767"/>
            <a:chExt cx="549814" cy="674740"/>
          </a:xfrm>
          <a:solidFill>
            <a:srgbClr val="2E2E38"/>
          </a:solidFill>
        </p:grpSpPr>
        <p:sp>
          <p:nvSpPr>
            <p:cNvPr id="30" name="Figura a mano libera: forma 29">
              <a:extLst>
                <a:ext uri="{FF2B5EF4-FFF2-40B4-BE49-F238E27FC236}">
                  <a16:creationId xmlns:a16="http://schemas.microsoft.com/office/drawing/2014/main" id="{7DD97D60-3D99-4609-9EFF-1DA8D6D84051}"/>
                </a:ext>
              </a:extLst>
            </p:cNvPr>
            <p:cNvSpPr/>
            <p:nvPr/>
          </p:nvSpPr>
          <p:spPr>
            <a:xfrm>
              <a:off x="5607995" y="3849767"/>
              <a:ext cx="549814" cy="674740"/>
            </a:xfrm>
            <a:custGeom>
              <a:avLst/>
              <a:gdLst>
                <a:gd name="connsiteX0" fmla="*/ 496607 w 549814"/>
                <a:gd name="connsiteY0" fmla="*/ 624135 h 674740"/>
                <a:gd name="connsiteX1" fmla="*/ 53208 w 549814"/>
                <a:gd name="connsiteY1" fmla="*/ 624135 h 674740"/>
                <a:gd name="connsiteX2" fmla="*/ 53208 w 549814"/>
                <a:gd name="connsiteY2" fmla="*/ 101211 h 674740"/>
                <a:gd name="connsiteX3" fmla="*/ 150756 w 549814"/>
                <a:gd name="connsiteY3" fmla="*/ 101211 h 674740"/>
                <a:gd name="connsiteX4" fmla="*/ 150756 w 549814"/>
                <a:gd name="connsiteY4" fmla="*/ 151817 h 674740"/>
                <a:gd name="connsiteX5" fmla="*/ 399059 w 549814"/>
                <a:gd name="connsiteY5" fmla="*/ 151817 h 674740"/>
                <a:gd name="connsiteX6" fmla="*/ 399059 w 549814"/>
                <a:gd name="connsiteY6" fmla="*/ 101211 h 674740"/>
                <a:gd name="connsiteX7" fmla="*/ 496607 w 549814"/>
                <a:gd name="connsiteY7" fmla="*/ 101211 h 674740"/>
                <a:gd name="connsiteX8" fmla="*/ 274907 w 549814"/>
                <a:gd name="connsiteY8" fmla="*/ 33737 h 674740"/>
                <a:gd name="connsiteX9" fmla="*/ 301511 w 549814"/>
                <a:gd name="connsiteY9" fmla="*/ 59040 h 674740"/>
                <a:gd name="connsiteX10" fmla="*/ 274907 w 549814"/>
                <a:gd name="connsiteY10" fmla="*/ 84343 h 674740"/>
                <a:gd name="connsiteX11" fmla="*/ 248303 w 549814"/>
                <a:gd name="connsiteY11" fmla="*/ 59040 h 674740"/>
                <a:gd name="connsiteX12" fmla="*/ 274031 w 549814"/>
                <a:gd name="connsiteY12" fmla="*/ 33737 h 674740"/>
                <a:gd name="connsiteX13" fmla="*/ 274907 w 549814"/>
                <a:gd name="connsiteY13" fmla="*/ 33737 h 674740"/>
                <a:gd name="connsiteX14" fmla="*/ 514343 w 549814"/>
                <a:gd name="connsiteY14" fmla="*/ 50606 h 674740"/>
                <a:gd name="connsiteX15" fmla="*/ 363587 w 549814"/>
                <a:gd name="connsiteY15" fmla="*/ 50606 h 674740"/>
                <a:gd name="connsiteX16" fmla="*/ 363587 w 549814"/>
                <a:gd name="connsiteY16" fmla="*/ 33737 h 674740"/>
                <a:gd name="connsiteX17" fmla="*/ 328115 w 549814"/>
                <a:gd name="connsiteY17" fmla="*/ 0 h 674740"/>
                <a:gd name="connsiteX18" fmla="*/ 221699 w 549814"/>
                <a:gd name="connsiteY18" fmla="*/ 0 h 674740"/>
                <a:gd name="connsiteX19" fmla="*/ 186228 w 549814"/>
                <a:gd name="connsiteY19" fmla="*/ 33737 h 674740"/>
                <a:gd name="connsiteX20" fmla="*/ 186228 w 549814"/>
                <a:gd name="connsiteY20" fmla="*/ 50606 h 674740"/>
                <a:gd name="connsiteX21" fmla="*/ 35472 w 549814"/>
                <a:gd name="connsiteY21" fmla="*/ 50606 h 674740"/>
                <a:gd name="connsiteX22" fmla="*/ 0 w 549814"/>
                <a:gd name="connsiteY22" fmla="*/ 84343 h 674740"/>
                <a:gd name="connsiteX23" fmla="*/ 0 w 549814"/>
                <a:gd name="connsiteY23" fmla="*/ 641004 h 674740"/>
                <a:gd name="connsiteX24" fmla="*/ 35472 w 549814"/>
                <a:gd name="connsiteY24" fmla="*/ 674741 h 674740"/>
                <a:gd name="connsiteX25" fmla="*/ 514343 w 549814"/>
                <a:gd name="connsiteY25" fmla="*/ 674741 h 674740"/>
                <a:gd name="connsiteX26" fmla="*/ 549815 w 549814"/>
                <a:gd name="connsiteY26" fmla="*/ 641004 h 674740"/>
                <a:gd name="connsiteX27" fmla="*/ 549815 w 549814"/>
                <a:gd name="connsiteY27" fmla="*/ 84343 h 674740"/>
                <a:gd name="connsiteX28" fmla="*/ 514343 w 549814"/>
                <a:gd name="connsiteY28" fmla="*/ 50606 h 674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49814" h="674740">
                  <a:moveTo>
                    <a:pt x="496607" y="624135"/>
                  </a:moveTo>
                  <a:lnTo>
                    <a:pt x="53208" y="624135"/>
                  </a:lnTo>
                  <a:lnTo>
                    <a:pt x="53208" y="101211"/>
                  </a:lnTo>
                  <a:lnTo>
                    <a:pt x="150756" y="101211"/>
                  </a:lnTo>
                  <a:lnTo>
                    <a:pt x="150756" y="151817"/>
                  </a:lnTo>
                  <a:lnTo>
                    <a:pt x="399059" y="151817"/>
                  </a:lnTo>
                  <a:lnTo>
                    <a:pt x="399059" y="101211"/>
                  </a:lnTo>
                  <a:lnTo>
                    <a:pt x="496607" y="101211"/>
                  </a:lnTo>
                  <a:close/>
                  <a:moveTo>
                    <a:pt x="274907" y="33737"/>
                  </a:moveTo>
                  <a:cubicBezTo>
                    <a:pt x="289601" y="33737"/>
                    <a:pt x="301511" y="45065"/>
                    <a:pt x="301511" y="59040"/>
                  </a:cubicBezTo>
                  <a:cubicBezTo>
                    <a:pt x="301511" y="73015"/>
                    <a:pt x="289601" y="84343"/>
                    <a:pt x="274907" y="84343"/>
                  </a:cubicBezTo>
                  <a:cubicBezTo>
                    <a:pt x="260214" y="84343"/>
                    <a:pt x="248303" y="73015"/>
                    <a:pt x="248303" y="59040"/>
                  </a:cubicBezTo>
                  <a:cubicBezTo>
                    <a:pt x="248061" y="45295"/>
                    <a:pt x="259580" y="33967"/>
                    <a:pt x="274031" y="33737"/>
                  </a:cubicBezTo>
                  <a:cubicBezTo>
                    <a:pt x="274323" y="33732"/>
                    <a:pt x="274616" y="33732"/>
                    <a:pt x="274907" y="33737"/>
                  </a:cubicBezTo>
                  <a:close/>
                  <a:moveTo>
                    <a:pt x="514343" y="50606"/>
                  </a:moveTo>
                  <a:lnTo>
                    <a:pt x="363587" y="50606"/>
                  </a:lnTo>
                  <a:lnTo>
                    <a:pt x="363587" y="33737"/>
                  </a:lnTo>
                  <a:cubicBezTo>
                    <a:pt x="363587" y="15105"/>
                    <a:pt x="347705" y="0"/>
                    <a:pt x="328115" y="0"/>
                  </a:cubicBezTo>
                  <a:lnTo>
                    <a:pt x="221699" y="0"/>
                  </a:lnTo>
                  <a:cubicBezTo>
                    <a:pt x="202109" y="0"/>
                    <a:pt x="186228" y="15105"/>
                    <a:pt x="186228" y="33737"/>
                  </a:cubicBezTo>
                  <a:lnTo>
                    <a:pt x="186228" y="50606"/>
                  </a:lnTo>
                  <a:lnTo>
                    <a:pt x="35472" y="50606"/>
                  </a:lnTo>
                  <a:cubicBezTo>
                    <a:pt x="15882" y="50606"/>
                    <a:pt x="0" y="65710"/>
                    <a:pt x="0" y="84343"/>
                  </a:cubicBezTo>
                  <a:lnTo>
                    <a:pt x="0" y="641004"/>
                  </a:lnTo>
                  <a:cubicBezTo>
                    <a:pt x="0" y="659636"/>
                    <a:pt x="15882" y="674741"/>
                    <a:pt x="35472" y="674741"/>
                  </a:cubicBezTo>
                  <a:lnTo>
                    <a:pt x="514343" y="674741"/>
                  </a:lnTo>
                  <a:cubicBezTo>
                    <a:pt x="533933" y="674741"/>
                    <a:pt x="549815" y="659636"/>
                    <a:pt x="549815" y="641004"/>
                  </a:cubicBezTo>
                  <a:lnTo>
                    <a:pt x="549815" y="84343"/>
                  </a:lnTo>
                  <a:cubicBezTo>
                    <a:pt x="549815" y="65710"/>
                    <a:pt x="533933" y="50606"/>
                    <a:pt x="514343" y="50606"/>
                  </a:cubicBez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1" name="Figura a mano libera: forma 30">
              <a:extLst>
                <a:ext uri="{FF2B5EF4-FFF2-40B4-BE49-F238E27FC236}">
                  <a16:creationId xmlns:a16="http://schemas.microsoft.com/office/drawing/2014/main" id="{976116DE-DF5B-48BA-AA02-D2208E658324}"/>
                </a:ext>
              </a:extLst>
            </p:cNvPr>
            <p:cNvSpPr/>
            <p:nvPr/>
          </p:nvSpPr>
          <p:spPr>
            <a:xfrm>
              <a:off x="5731606" y="4245662"/>
              <a:ext cx="89761" cy="85371"/>
            </a:xfrm>
            <a:custGeom>
              <a:avLst/>
              <a:gdLst>
                <a:gd name="connsiteX0" fmla="*/ 89762 w 89761"/>
                <a:gd name="connsiteY0" fmla="*/ 17898 h 85371"/>
                <a:gd name="connsiteX1" fmla="*/ 70944 w 89761"/>
                <a:gd name="connsiteY1" fmla="*/ 0 h 85371"/>
                <a:gd name="connsiteX2" fmla="*/ 44881 w 89761"/>
                <a:gd name="connsiteY2" fmla="*/ 24797 h 85371"/>
                <a:gd name="connsiteX3" fmla="*/ 18818 w 89761"/>
                <a:gd name="connsiteY3" fmla="*/ 0 h 85371"/>
                <a:gd name="connsiteX4" fmla="*/ 0 w 89761"/>
                <a:gd name="connsiteY4" fmla="*/ 17898 h 85371"/>
                <a:gd name="connsiteX5" fmla="*/ 26072 w 89761"/>
                <a:gd name="connsiteY5" fmla="*/ 42686 h 85371"/>
                <a:gd name="connsiteX6" fmla="*/ 0 w 89761"/>
                <a:gd name="connsiteY6" fmla="*/ 67474 h 85371"/>
                <a:gd name="connsiteX7" fmla="*/ 18818 w 89761"/>
                <a:gd name="connsiteY7" fmla="*/ 85372 h 85371"/>
                <a:gd name="connsiteX8" fmla="*/ 44881 w 89761"/>
                <a:gd name="connsiteY8" fmla="*/ 60575 h 85371"/>
                <a:gd name="connsiteX9" fmla="*/ 70944 w 89761"/>
                <a:gd name="connsiteY9" fmla="*/ 85372 h 85371"/>
                <a:gd name="connsiteX10" fmla="*/ 89762 w 89761"/>
                <a:gd name="connsiteY10" fmla="*/ 67474 h 85371"/>
                <a:gd name="connsiteX11" fmla="*/ 63690 w 89761"/>
                <a:gd name="connsiteY11" fmla="*/ 42686 h 85371"/>
                <a:gd name="connsiteX12" fmla="*/ 89762 w 89761"/>
                <a:gd name="connsiteY12" fmla="*/ 17898 h 8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9761" h="85371">
                  <a:moveTo>
                    <a:pt x="89762" y="17898"/>
                  </a:moveTo>
                  <a:lnTo>
                    <a:pt x="70944" y="0"/>
                  </a:lnTo>
                  <a:lnTo>
                    <a:pt x="44881" y="24797"/>
                  </a:lnTo>
                  <a:lnTo>
                    <a:pt x="18818" y="0"/>
                  </a:lnTo>
                  <a:lnTo>
                    <a:pt x="0" y="17898"/>
                  </a:lnTo>
                  <a:lnTo>
                    <a:pt x="26072" y="42686"/>
                  </a:lnTo>
                  <a:lnTo>
                    <a:pt x="0" y="67474"/>
                  </a:lnTo>
                  <a:lnTo>
                    <a:pt x="18818" y="85372"/>
                  </a:lnTo>
                  <a:lnTo>
                    <a:pt x="44881" y="60575"/>
                  </a:lnTo>
                  <a:lnTo>
                    <a:pt x="70944" y="85372"/>
                  </a:lnTo>
                  <a:lnTo>
                    <a:pt x="89762" y="67474"/>
                  </a:lnTo>
                  <a:lnTo>
                    <a:pt x="63690" y="42686"/>
                  </a:lnTo>
                  <a:lnTo>
                    <a:pt x="89762" y="17898"/>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2" name="Figura a mano libera: forma 31">
              <a:extLst>
                <a:ext uri="{FF2B5EF4-FFF2-40B4-BE49-F238E27FC236}">
                  <a16:creationId xmlns:a16="http://schemas.microsoft.com/office/drawing/2014/main" id="{25E4C877-EA8C-40BF-A41A-DA94673CB4D0}"/>
                </a:ext>
              </a:extLst>
            </p:cNvPr>
            <p:cNvSpPr/>
            <p:nvPr/>
          </p:nvSpPr>
          <p:spPr>
            <a:xfrm>
              <a:off x="5731606" y="4346873"/>
              <a:ext cx="89761" cy="85371"/>
            </a:xfrm>
            <a:custGeom>
              <a:avLst/>
              <a:gdLst>
                <a:gd name="connsiteX0" fmla="*/ 70944 w 89761"/>
                <a:gd name="connsiteY0" fmla="*/ 0 h 85371"/>
                <a:gd name="connsiteX1" fmla="*/ 44881 w 89761"/>
                <a:gd name="connsiteY1" fmla="*/ 24797 h 85371"/>
                <a:gd name="connsiteX2" fmla="*/ 18818 w 89761"/>
                <a:gd name="connsiteY2" fmla="*/ 0 h 85371"/>
                <a:gd name="connsiteX3" fmla="*/ 0 w 89761"/>
                <a:gd name="connsiteY3" fmla="*/ 17897 h 85371"/>
                <a:gd name="connsiteX4" fmla="*/ 26072 w 89761"/>
                <a:gd name="connsiteY4" fmla="*/ 42686 h 85371"/>
                <a:gd name="connsiteX5" fmla="*/ 0 w 89761"/>
                <a:gd name="connsiteY5" fmla="*/ 67474 h 85371"/>
                <a:gd name="connsiteX6" fmla="*/ 18818 w 89761"/>
                <a:gd name="connsiteY6" fmla="*/ 85372 h 85371"/>
                <a:gd name="connsiteX7" fmla="*/ 44881 w 89761"/>
                <a:gd name="connsiteY7" fmla="*/ 60575 h 85371"/>
                <a:gd name="connsiteX8" fmla="*/ 70944 w 89761"/>
                <a:gd name="connsiteY8" fmla="*/ 85372 h 85371"/>
                <a:gd name="connsiteX9" fmla="*/ 89762 w 89761"/>
                <a:gd name="connsiteY9" fmla="*/ 67474 h 85371"/>
                <a:gd name="connsiteX10" fmla="*/ 63690 w 89761"/>
                <a:gd name="connsiteY10" fmla="*/ 42686 h 85371"/>
                <a:gd name="connsiteX11" fmla="*/ 89762 w 89761"/>
                <a:gd name="connsiteY11" fmla="*/ 17897 h 85371"/>
                <a:gd name="connsiteX12" fmla="*/ 70944 w 89761"/>
                <a:gd name="connsiteY12" fmla="*/ 0 h 8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9761" h="85371">
                  <a:moveTo>
                    <a:pt x="70944" y="0"/>
                  </a:moveTo>
                  <a:lnTo>
                    <a:pt x="44881" y="24797"/>
                  </a:lnTo>
                  <a:lnTo>
                    <a:pt x="18818" y="0"/>
                  </a:lnTo>
                  <a:lnTo>
                    <a:pt x="0" y="17897"/>
                  </a:lnTo>
                  <a:lnTo>
                    <a:pt x="26072" y="42686"/>
                  </a:lnTo>
                  <a:lnTo>
                    <a:pt x="0" y="67474"/>
                  </a:lnTo>
                  <a:lnTo>
                    <a:pt x="18818" y="85372"/>
                  </a:lnTo>
                  <a:lnTo>
                    <a:pt x="44881" y="60575"/>
                  </a:lnTo>
                  <a:lnTo>
                    <a:pt x="70944" y="85372"/>
                  </a:lnTo>
                  <a:lnTo>
                    <a:pt x="89762" y="67474"/>
                  </a:lnTo>
                  <a:lnTo>
                    <a:pt x="63690" y="42686"/>
                  </a:lnTo>
                  <a:lnTo>
                    <a:pt x="89762" y="17897"/>
                  </a:lnTo>
                  <a:lnTo>
                    <a:pt x="70944" y="0"/>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3" name="Figura a mano libera: forma 32">
              <a:extLst>
                <a:ext uri="{FF2B5EF4-FFF2-40B4-BE49-F238E27FC236}">
                  <a16:creationId xmlns:a16="http://schemas.microsoft.com/office/drawing/2014/main" id="{6431B378-B76B-47A3-91C2-84CB4C253753}"/>
                </a:ext>
              </a:extLst>
            </p:cNvPr>
            <p:cNvSpPr/>
            <p:nvPr/>
          </p:nvSpPr>
          <p:spPr>
            <a:xfrm>
              <a:off x="5900638" y="4271480"/>
              <a:ext cx="150755" cy="33737"/>
            </a:xfrm>
            <a:custGeom>
              <a:avLst/>
              <a:gdLst>
                <a:gd name="connsiteX0" fmla="*/ 0 w 150755"/>
                <a:gd name="connsiteY0" fmla="*/ 0 h 33737"/>
                <a:gd name="connsiteX1" fmla="*/ 150756 w 150755"/>
                <a:gd name="connsiteY1" fmla="*/ 0 h 33737"/>
                <a:gd name="connsiteX2" fmla="*/ 150756 w 150755"/>
                <a:gd name="connsiteY2" fmla="*/ 33737 h 33737"/>
                <a:gd name="connsiteX3" fmla="*/ 0 w 150755"/>
                <a:gd name="connsiteY3" fmla="*/ 33737 h 33737"/>
              </a:gdLst>
              <a:ahLst/>
              <a:cxnLst>
                <a:cxn ang="0">
                  <a:pos x="connsiteX0" y="connsiteY0"/>
                </a:cxn>
                <a:cxn ang="0">
                  <a:pos x="connsiteX1" y="connsiteY1"/>
                </a:cxn>
                <a:cxn ang="0">
                  <a:pos x="connsiteX2" y="connsiteY2"/>
                </a:cxn>
                <a:cxn ang="0">
                  <a:pos x="connsiteX3" y="connsiteY3"/>
                </a:cxn>
              </a:cxnLst>
              <a:rect l="l" t="t" r="r" b="b"/>
              <a:pathLst>
                <a:path w="150755" h="33737">
                  <a:moveTo>
                    <a:pt x="0" y="0"/>
                  </a:moveTo>
                  <a:lnTo>
                    <a:pt x="150756" y="0"/>
                  </a:lnTo>
                  <a:lnTo>
                    <a:pt x="150756" y="33737"/>
                  </a:lnTo>
                  <a:lnTo>
                    <a:pt x="0" y="33737"/>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4" name="Figura a mano libera: forma 33">
              <a:extLst>
                <a:ext uri="{FF2B5EF4-FFF2-40B4-BE49-F238E27FC236}">
                  <a16:creationId xmlns:a16="http://schemas.microsoft.com/office/drawing/2014/main" id="{983B1833-2C5D-4F44-B1D0-EDC7BCD23822}"/>
                </a:ext>
              </a:extLst>
            </p:cNvPr>
            <p:cNvSpPr/>
            <p:nvPr/>
          </p:nvSpPr>
          <p:spPr>
            <a:xfrm>
              <a:off x="5900638" y="4372691"/>
              <a:ext cx="150755" cy="33737"/>
            </a:xfrm>
            <a:custGeom>
              <a:avLst/>
              <a:gdLst>
                <a:gd name="connsiteX0" fmla="*/ 0 w 150755"/>
                <a:gd name="connsiteY0" fmla="*/ 0 h 33737"/>
                <a:gd name="connsiteX1" fmla="*/ 150756 w 150755"/>
                <a:gd name="connsiteY1" fmla="*/ 0 h 33737"/>
                <a:gd name="connsiteX2" fmla="*/ 150756 w 150755"/>
                <a:gd name="connsiteY2" fmla="*/ 33737 h 33737"/>
                <a:gd name="connsiteX3" fmla="*/ 0 w 150755"/>
                <a:gd name="connsiteY3" fmla="*/ 33737 h 33737"/>
              </a:gdLst>
              <a:ahLst/>
              <a:cxnLst>
                <a:cxn ang="0">
                  <a:pos x="connsiteX0" y="connsiteY0"/>
                </a:cxn>
                <a:cxn ang="0">
                  <a:pos x="connsiteX1" y="connsiteY1"/>
                </a:cxn>
                <a:cxn ang="0">
                  <a:pos x="connsiteX2" y="connsiteY2"/>
                </a:cxn>
                <a:cxn ang="0">
                  <a:pos x="connsiteX3" y="connsiteY3"/>
                </a:cxn>
              </a:cxnLst>
              <a:rect l="l" t="t" r="r" b="b"/>
              <a:pathLst>
                <a:path w="150755" h="33737">
                  <a:moveTo>
                    <a:pt x="0" y="0"/>
                  </a:moveTo>
                  <a:lnTo>
                    <a:pt x="150756" y="0"/>
                  </a:lnTo>
                  <a:lnTo>
                    <a:pt x="150756" y="33737"/>
                  </a:lnTo>
                  <a:lnTo>
                    <a:pt x="0" y="33737"/>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5" name="Figura a mano libera: forma 34">
              <a:extLst>
                <a:ext uri="{FF2B5EF4-FFF2-40B4-BE49-F238E27FC236}">
                  <a16:creationId xmlns:a16="http://schemas.microsoft.com/office/drawing/2014/main" id="{F174B639-3370-40CB-81C6-72548BCFFB98}"/>
                </a:ext>
              </a:extLst>
            </p:cNvPr>
            <p:cNvSpPr/>
            <p:nvPr/>
          </p:nvSpPr>
          <p:spPr>
            <a:xfrm>
              <a:off x="5900638" y="4069057"/>
              <a:ext cx="150755" cy="33737"/>
            </a:xfrm>
            <a:custGeom>
              <a:avLst/>
              <a:gdLst>
                <a:gd name="connsiteX0" fmla="*/ 0 w 150755"/>
                <a:gd name="connsiteY0" fmla="*/ 0 h 33737"/>
                <a:gd name="connsiteX1" fmla="*/ 150756 w 150755"/>
                <a:gd name="connsiteY1" fmla="*/ 0 h 33737"/>
                <a:gd name="connsiteX2" fmla="*/ 150756 w 150755"/>
                <a:gd name="connsiteY2" fmla="*/ 33737 h 33737"/>
                <a:gd name="connsiteX3" fmla="*/ 0 w 150755"/>
                <a:gd name="connsiteY3" fmla="*/ 33737 h 33737"/>
              </a:gdLst>
              <a:ahLst/>
              <a:cxnLst>
                <a:cxn ang="0">
                  <a:pos x="connsiteX0" y="connsiteY0"/>
                </a:cxn>
                <a:cxn ang="0">
                  <a:pos x="connsiteX1" y="connsiteY1"/>
                </a:cxn>
                <a:cxn ang="0">
                  <a:pos x="connsiteX2" y="connsiteY2"/>
                </a:cxn>
                <a:cxn ang="0">
                  <a:pos x="connsiteX3" y="connsiteY3"/>
                </a:cxn>
              </a:cxnLst>
              <a:rect l="l" t="t" r="r" b="b"/>
              <a:pathLst>
                <a:path w="150755" h="33737">
                  <a:moveTo>
                    <a:pt x="0" y="0"/>
                  </a:moveTo>
                  <a:lnTo>
                    <a:pt x="150756" y="0"/>
                  </a:lnTo>
                  <a:lnTo>
                    <a:pt x="150756" y="33737"/>
                  </a:lnTo>
                  <a:lnTo>
                    <a:pt x="0" y="33737"/>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6" name="Figura a mano libera: forma 35">
              <a:extLst>
                <a:ext uri="{FF2B5EF4-FFF2-40B4-BE49-F238E27FC236}">
                  <a16:creationId xmlns:a16="http://schemas.microsoft.com/office/drawing/2014/main" id="{A271680E-96EE-46A3-9ED1-6CE161C916D8}"/>
                </a:ext>
              </a:extLst>
            </p:cNvPr>
            <p:cNvSpPr/>
            <p:nvPr/>
          </p:nvSpPr>
          <p:spPr>
            <a:xfrm>
              <a:off x="5900638" y="4170268"/>
              <a:ext cx="150755" cy="33737"/>
            </a:xfrm>
            <a:custGeom>
              <a:avLst/>
              <a:gdLst>
                <a:gd name="connsiteX0" fmla="*/ 0 w 150755"/>
                <a:gd name="connsiteY0" fmla="*/ 0 h 33737"/>
                <a:gd name="connsiteX1" fmla="*/ 150756 w 150755"/>
                <a:gd name="connsiteY1" fmla="*/ 0 h 33737"/>
                <a:gd name="connsiteX2" fmla="*/ 150756 w 150755"/>
                <a:gd name="connsiteY2" fmla="*/ 33737 h 33737"/>
                <a:gd name="connsiteX3" fmla="*/ 0 w 150755"/>
                <a:gd name="connsiteY3" fmla="*/ 33737 h 33737"/>
              </a:gdLst>
              <a:ahLst/>
              <a:cxnLst>
                <a:cxn ang="0">
                  <a:pos x="connsiteX0" y="connsiteY0"/>
                </a:cxn>
                <a:cxn ang="0">
                  <a:pos x="connsiteX1" y="connsiteY1"/>
                </a:cxn>
                <a:cxn ang="0">
                  <a:pos x="connsiteX2" y="connsiteY2"/>
                </a:cxn>
                <a:cxn ang="0">
                  <a:pos x="connsiteX3" y="connsiteY3"/>
                </a:cxn>
              </a:cxnLst>
              <a:rect l="l" t="t" r="r" b="b"/>
              <a:pathLst>
                <a:path w="150755" h="33737">
                  <a:moveTo>
                    <a:pt x="0" y="0"/>
                  </a:moveTo>
                  <a:lnTo>
                    <a:pt x="150756" y="0"/>
                  </a:lnTo>
                  <a:lnTo>
                    <a:pt x="150756" y="33737"/>
                  </a:lnTo>
                  <a:lnTo>
                    <a:pt x="0" y="33737"/>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7" name="Figura a mano libera: forma 36">
              <a:extLst>
                <a:ext uri="{FF2B5EF4-FFF2-40B4-BE49-F238E27FC236}">
                  <a16:creationId xmlns:a16="http://schemas.microsoft.com/office/drawing/2014/main" id="{587AA578-1EEB-4045-85B0-2F955C7A18E8}"/>
                </a:ext>
              </a:extLst>
            </p:cNvPr>
            <p:cNvSpPr/>
            <p:nvPr/>
          </p:nvSpPr>
          <p:spPr>
            <a:xfrm>
              <a:off x="5720681" y="4032849"/>
              <a:ext cx="118706" cy="90971"/>
            </a:xfrm>
            <a:custGeom>
              <a:avLst/>
              <a:gdLst>
                <a:gd name="connsiteX0" fmla="*/ 0 w 118706"/>
                <a:gd name="connsiteY0" fmla="*/ 51390 h 90971"/>
                <a:gd name="connsiteX1" fmla="*/ 18561 w 118706"/>
                <a:gd name="connsiteY1" fmla="*/ 33737 h 90971"/>
                <a:gd name="connsiteX2" fmla="*/ 41617 w 118706"/>
                <a:gd name="connsiteY2" fmla="*/ 55666 h 90971"/>
                <a:gd name="connsiteX3" fmla="*/ 100146 w 118706"/>
                <a:gd name="connsiteY3" fmla="*/ 0 h 90971"/>
                <a:gd name="connsiteX4" fmla="*/ 118707 w 118706"/>
                <a:gd name="connsiteY4" fmla="*/ 17653 h 90971"/>
                <a:gd name="connsiteX5" fmla="*/ 41617 w 118706"/>
                <a:gd name="connsiteY5" fmla="*/ 90972 h 90971"/>
                <a:gd name="connsiteX6" fmla="*/ 0 w 118706"/>
                <a:gd name="connsiteY6" fmla="*/ 51390 h 90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706" h="90971">
                  <a:moveTo>
                    <a:pt x="0" y="51390"/>
                  </a:moveTo>
                  <a:lnTo>
                    <a:pt x="18561" y="33737"/>
                  </a:lnTo>
                  <a:lnTo>
                    <a:pt x="41617" y="55666"/>
                  </a:lnTo>
                  <a:lnTo>
                    <a:pt x="100146" y="0"/>
                  </a:lnTo>
                  <a:lnTo>
                    <a:pt x="118707" y="17653"/>
                  </a:lnTo>
                  <a:lnTo>
                    <a:pt x="41617" y="90972"/>
                  </a:lnTo>
                  <a:lnTo>
                    <a:pt x="0" y="51390"/>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sp>
          <p:nvSpPr>
            <p:cNvPr id="38" name="Figura a mano libera: forma 37">
              <a:extLst>
                <a:ext uri="{FF2B5EF4-FFF2-40B4-BE49-F238E27FC236}">
                  <a16:creationId xmlns:a16="http://schemas.microsoft.com/office/drawing/2014/main" id="{6777CDEF-D15B-4070-ADA9-B61E2A236264}"/>
                </a:ext>
              </a:extLst>
            </p:cNvPr>
            <p:cNvSpPr/>
            <p:nvPr/>
          </p:nvSpPr>
          <p:spPr>
            <a:xfrm>
              <a:off x="5720681" y="4134060"/>
              <a:ext cx="118706" cy="90971"/>
            </a:xfrm>
            <a:custGeom>
              <a:avLst/>
              <a:gdLst>
                <a:gd name="connsiteX0" fmla="*/ 0 w 118706"/>
                <a:gd name="connsiteY0" fmla="*/ 51390 h 90971"/>
                <a:gd name="connsiteX1" fmla="*/ 18561 w 118706"/>
                <a:gd name="connsiteY1" fmla="*/ 33737 h 90971"/>
                <a:gd name="connsiteX2" fmla="*/ 41617 w 118706"/>
                <a:gd name="connsiteY2" fmla="*/ 55666 h 90971"/>
                <a:gd name="connsiteX3" fmla="*/ 100146 w 118706"/>
                <a:gd name="connsiteY3" fmla="*/ 0 h 90971"/>
                <a:gd name="connsiteX4" fmla="*/ 118707 w 118706"/>
                <a:gd name="connsiteY4" fmla="*/ 17653 h 90971"/>
                <a:gd name="connsiteX5" fmla="*/ 41617 w 118706"/>
                <a:gd name="connsiteY5" fmla="*/ 90972 h 90971"/>
                <a:gd name="connsiteX6" fmla="*/ 0 w 118706"/>
                <a:gd name="connsiteY6" fmla="*/ 51390 h 90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706" h="90971">
                  <a:moveTo>
                    <a:pt x="0" y="51390"/>
                  </a:moveTo>
                  <a:lnTo>
                    <a:pt x="18561" y="33737"/>
                  </a:lnTo>
                  <a:lnTo>
                    <a:pt x="41617" y="55666"/>
                  </a:lnTo>
                  <a:lnTo>
                    <a:pt x="100146" y="0"/>
                  </a:lnTo>
                  <a:lnTo>
                    <a:pt x="118707" y="17653"/>
                  </a:lnTo>
                  <a:lnTo>
                    <a:pt x="41617" y="90972"/>
                  </a:lnTo>
                  <a:lnTo>
                    <a:pt x="0" y="51390"/>
                  </a:lnTo>
                  <a:close/>
                </a:path>
              </a:pathLst>
            </a:custGeom>
            <a:grpFill/>
            <a:ln w="8830" cap="flat">
              <a:noFill/>
              <a:prstDash val="solid"/>
              <a:miter/>
            </a:ln>
          </p:spPr>
          <p:txBody>
            <a:bodyPr rtlCol="0" anchor="ctr"/>
            <a:lstStyle/>
            <a:p>
              <a:pPr defTabSz="685800">
                <a:defRPr/>
              </a:pPr>
              <a:endParaRPr lang="it-IT" sz="1350" kern="0">
                <a:solidFill>
                  <a:schemeClr val="bg1"/>
                </a:solidFill>
              </a:endParaRPr>
            </a:p>
          </p:txBody>
        </p:sp>
      </p:grpSp>
      <p:sp>
        <p:nvSpPr>
          <p:cNvPr id="39" name="Freccia a destra 38">
            <a:extLst>
              <a:ext uri="{FF2B5EF4-FFF2-40B4-BE49-F238E27FC236}">
                <a16:creationId xmlns:a16="http://schemas.microsoft.com/office/drawing/2014/main" id="{3626C99D-D299-4B65-8E68-621D312AF8ED}"/>
              </a:ext>
            </a:extLst>
          </p:cNvPr>
          <p:cNvSpPr/>
          <p:nvPr/>
        </p:nvSpPr>
        <p:spPr>
          <a:xfrm rot="5400000">
            <a:off x="7178232" y="3095412"/>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0" name="Freccia a destra 39">
            <a:extLst>
              <a:ext uri="{FF2B5EF4-FFF2-40B4-BE49-F238E27FC236}">
                <a16:creationId xmlns:a16="http://schemas.microsoft.com/office/drawing/2014/main" id="{3BB6B32D-DACE-4A3F-A470-C171015CA48E}"/>
              </a:ext>
            </a:extLst>
          </p:cNvPr>
          <p:cNvSpPr/>
          <p:nvPr/>
        </p:nvSpPr>
        <p:spPr>
          <a:xfrm rot="5400000">
            <a:off x="4447829" y="3095270"/>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1" name="Rettangolo 40">
            <a:extLst>
              <a:ext uri="{FF2B5EF4-FFF2-40B4-BE49-F238E27FC236}">
                <a16:creationId xmlns:a16="http://schemas.microsoft.com/office/drawing/2014/main" id="{7A30C324-7524-4ABF-A51A-70D5A1DAE18C}"/>
              </a:ext>
            </a:extLst>
          </p:cNvPr>
          <p:cNvSpPr/>
          <p:nvPr/>
        </p:nvSpPr>
        <p:spPr>
          <a:xfrm>
            <a:off x="3272126" y="3716550"/>
            <a:ext cx="2494595" cy="586133"/>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cxnSp>
        <p:nvCxnSpPr>
          <p:cNvPr id="42" name="Connettore a gomito 41">
            <a:extLst>
              <a:ext uri="{FF2B5EF4-FFF2-40B4-BE49-F238E27FC236}">
                <a16:creationId xmlns:a16="http://schemas.microsoft.com/office/drawing/2014/main" id="{1150A6EB-C1C1-40B3-9E39-93D2E93BC33F}"/>
              </a:ext>
            </a:extLst>
          </p:cNvPr>
          <p:cNvCxnSpPr>
            <a:cxnSpLocks/>
            <a:stCxn id="52" idx="2"/>
          </p:cNvCxnSpPr>
          <p:nvPr/>
        </p:nvCxnSpPr>
        <p:spPr>
          <a:xfrm rot="5400000">
            <a:off x="6468480" y="3635317"/>
            <a:ext cx="165436" cy="1500166"/>
          </a:xfrm>
          <a:prstGeom prst="bentConnector2">
            <a:avLst/>
          </a:prstGeom>
          <a:noFill/>
          <a:ln w="28575" cap="sq" cmpd="sng" algn="ctr">
            <a:solidFill>
              <a:srgbClr val="FFD200"/>
            </a:solidFill>
            <a:prstDash val="solid"/>
            <a:miter lim="800000"/>
            <a:tailEnd type="none"/>
          </a:ln>
          <a:effectLst/>
        </p:spPr>
      </p:cxnSp>
      <p:sp>
        <p:nvSpPr>
          <p:cNvPr id="43" name="Freeform 1614">
            <a:extLst>
              <a:ext uri="{FF2B5EF4-FFF2-40B4-BE49-F238E27FC236}">
                <a16:creationId xmlns:a16="http://schemas.microsoft.com/office/drawing/2014/main" id="{56B1B191-D1AF-4AE4-94A0-5732848323DA}"/>
              </a:ext>
            </a:extLst>
          </p:cNvPr>
          <p:cNvSpPr>
            <a:spLocks noEditPoints="1"/>
          </p:cNvSpPr>
          <p:nvPr/>
        </p:nvSpPr>
        <p:spPr bwMode="auto">
          <a:xfrm rot="5400000">
            <a:off x="3254130" y="2144824"/>
            <a:ext cx="259343" cy="220921"/>
          </a:xfrm>
          <a:custGeom>
            <a:avLst/>
            <a:gdLst>
              <a:gd name="T0" fmla="*/ 2147483647 w 326"/>
              <a:gd name="T1" fmla="*/ 2147483647 h 335"/>
              <a:gd name="T2" fmla="*/ 2147483647 w 326"/>
              <a:gd name="T3" fmla="*/ 2147483647 h 335"/>
              <a:gd name="T4" fmla="*/ 2147483647 w 326"/>
              <a:gd name="T5" fmla="*/ 2147483647 h 335"/>
              <a:gd name="T6" fmla="*/ 2147483647 w 326"/>
              <a:gd name="T7" fmla="*/ 2147483647 h 335"/>
              <a:gd name="T8" fmla="*/ 2147483647 w 326"/>
              <a:gd name="T9" fmla="*/ 0 h 335"/>
              <a:gd name="T10" fmla="*/ 2147483647 w 326"/>
              <a:gd name="T11" fmla="*/ 2147483647 h 335"/>
              <a:gd name="T12" fmla="*/ 2147483647 w 326"/>
              <a:gd name="T13" fmla="*/ 2147483647 h 335"/>
              <a:gd name="T14" fmla="*/ 0 w 326"/>
              <a:gd name="T15" fmla="*/ 2147483647 h 335"/>
              <a:gd name="T16" fmla="*/ 2147483647 w 326"/>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6" h="335">
                <a:moveTo>
                  <a:pt x="164" y="36"/>
                </a:moveTo>
                <a:lnTo>
                  <a:pt x="163" y="255"/>
                </a:lnTo>
                <a:lnTo>
                  <a:pt x="294" y="305"/>
                </a:lnTo>
                <a:lnTo>
                  <a:pt x="164" y="36"/>
                </a:lnTo>
                <a:close/>
                <a:moveTo>
                  <a:pt x="164" y="0"/>
                </a:moveTo>
                <a:lnTo>
                  <a:pt x="326" y="335"/>
                </a:lnTo>
                <a:lnTo>
                  <a:pt x="163" y="272"/>
                </a:lnTo>
                <a:lnTo>
                  <a:pt x="0" y="335"/>
                </a:lnTo>
                <a:lnTo>
                  <a:pt x="164" y="0"/>
                </a:lnTo>
                <a:close/>
              </a:path>
            </a:pathLst>
          </a:custGeom>
          <a:solidFill>
            <a:srgbClr val="000000"/>
          </a:solidFill>
          <a:ln>
            <a:noFill/>
          </a:ln>
        </p:spPr>
        <p:txBody>
          <a:bodyPr vert="horz" wrap="square" lIns="68580" tIns="34290" rIns="68580" bIns="34290" anchor="t"/>
          <a:lstStyle/>
          <a:p>
            <a:pPr defTabSz="685800" eaLnBrk="0" fontAlgn="base" hangingPunct="0">
              <a:spcBef>
                <a:spcPct val="0"/>
              </a:spcBef>
              <a:spcAft>
                <a:spcPct val="0"/>
              </a:spcAft>
              <a:defRPr/>
            </a:pPr>
            <a:endParaRPr lang="nb-NO" sz="1200" kern="0">
              <a:solidFill>
                <a:schemeClr val="bg1"/>
              </a:solidFill>
            </a:endParaRPr>
          </a:p>
        </p:txBody>
      </p:sp>
      <p:sp>
        <p:nvSpPr>
          <p:cNvPr id="44" name="Freccia a destra 43">
            <a:extLst>
              <a:ext uri="{FF2B5EF4-FFF2-40B4-BE49-F238E27FC236}">
                <a16:creationId xmlns:a16="http://schemas.microsoft.com/office/drawing/2014/main" id="{5996CAC6-287F-42AC-9DFE-1968C68F162A}"/>
              </a:ext>
            </a:extLst>
          </p:cNvPr>
          <p:cNvSpPr/>
          <p:nvPr/>
        </p:nvSpPr>
        <p:spPr>
          <a:xfrm rot="5400000">
            <a:off x="1738959" y="3090713"/>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5" name="Freccia a destra 44">
            <a:extLst>
              <a:ext uri="{FF2B5EF4-FFF2-40B4-BE49-F238E27FC236}">
                <a16:creationId xmlns:a16="http://schemas.microsoft.com/office/drawing/2014/main" id="{AD30368F-441B-4BB3-A120-70D823E3AAB0}"/>
              </a:ext>
            </a:extLst>
          </p:cNvPr>
          <p:cNvSpPr/>
          <p:nvPr/>
        </p:nvSpPr>
        <p:spPr>
          <a:xfrm rot="5400000">
            <a:off x="4447829" y="3095271"/>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6" name="Freccia a destra 45">
            <a:extLst>
              <a:ext uri="{FF2B5EF4-FFF2-40B4-BE49-F238E27FC236}">
                <a16:creationId xmlns:a16="http://schemas.microsoft.com/office/drawing/2014/main" id="{5D8D200A-DBF0-4479-96BB-E5DC003CA6A8}"/>
              </a:ext>
            </a:extLst>
          </p:cNvPr>
          <p:cNvSpPr/>
          <p:nvPr/>
        </p:nvSpPr>
        <p:spPr>
          <a:xfrm rot="5400000">
            <a:off x="1738959" y="3090716"/>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7" name="Freccia a destra 46">
            <a:extLst>
              <a:ext uri="{FF2B5EF4-FFF2-40B4-BE49-F238E27FC236}">
                <a16:creationId xmlns:a16="http://schemas.microsoft.com/office/drawing/2014/main" id="{8F864392-B4DA-4875-9123-C42BAE416B7A}"/>
              </a:ext>
            </a:extLst>
          </p:cNvPr>
          <p:cNvSpPr/>
          <p:nvPr/>
        </p:nvSpPr>
        <p:spPr>
          <a:xfrm rot="5400000">
            <a:off x="4447829" y="3095272"/>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8" name="Freccia a destra 47">
            <a:extLst>
              <a:ext uri="{FF2B5EF4-FFF2-40B4-BE49-F238E27FC236}">
                <a16:creationId xmlns:a16="http://schemas.microsoft.com/office/drawing/2014/main" id="{084DB4BB-6988-420A-A63D-4FEBE8D50636}"/>
              </a:ext>
            </a:extLst>
          </p:cNvPr>
          <p:cNvSpPr/>
          <p:nvPr/>
        </p:nvSpPr>
        <p:spPr>
          <a:xfrm rot="5400000">
            <a:off x="1738959" y="3090716"/>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49" name="Freccia a destra 48">
            <a:extLst>
              <a:ext uri="{FF2B5EF4-FFF2-40B4-BE49-F238E27FC236}">
                <a16:creationId xmlns:a16="http://schemas.microsoft.com/office/drawing/2014/main" id="{5F78DF32-AD76-4EC7-BD36-2F49FE531800}"/>
              </a:ext>
            </a:extLst>
          </p:cNvPr>
          <p:cNvSpPr/>
          <p:nvPr/>
        </p:nvSpPr>
        <p:spPr>
          <a:xfrm rot="5400000">
            <a:off x="4447829" y="3095273"/>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50" name="Freccia a destra 49">
            <a:extLst>
              <a:ext uri="{FF2B5EF4-FFF2-40B4-BE49-F238E27FC236}">
                <a16:creationId xmlns:a16="http://schemas.microsoft.com/office/drawing/2014/main" id="{35A051A6-9EBC-4865-9E21-604082C5DB61}"/>
              </a:ext>
            </a:extLst>
          </p:cNvPr>
          <p:cNvSpPr/>
          <p:nvPr/>
        </p:nvSpPr>
        <p:spPr>
          <a:xfrm rot="5400000">
            <a:off x="1738959" y="3090717"/>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51" name="Freccia a destra 50">
            <a:extLst>
              <a:ext uri="{FF2B5EF4-FFF2-40B4-BE49-F238E27FC236}">
                <a16:creationId xmlns:a16="http://schemas.microsoft.com/office/drawing/2014/main" id="{3835C187-751E-4954-8D88-0AE80E5A2919}"/>
              </a:ext>
            </a:extLst>
          </p:cNvPr>
          <p:cNvSpPr/>
          <p:nvPr/>
        </p:nvSpPr>
        <p:spPr>
          <a:xfrm rot="5400000">
            <a:off x="4447829" y="3095273"/>
            <a:ext cx="246097" cy="594000"/>
          </a:xfrm>
          <a:prstGeom prst="rightArrow">
            <a:avLst>
              <a:gd name="adj1" fmla="val 50000"/>
              <a:gd name="adj2" fmla="val 83527"/>
            </a:avLst>
          </a:prstGeom>
          <a:solidFill>
            <a:srgbClr val="FFFFFF">
              <a:lumMod val="85000"/>
            </a:srgbClr>
          </a:solidFill>
          <a:ln w="12700" cap="sq" cmpd="sng" algn="ctr">
            <a:no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
        <p:nvSpPr>
          <p:cNvPr id="52" name="Rettangolo 51">
            <a:extLst>
              <a:ext uri="{FF2B5EF4-FFF2-40B4-BE49-F238E27FC236}">
                <a16:creationId xmlns:a16="http://schemas.microsoft.com/office/drawing/2014/main" id="{A20C7A37-0785-4827-9231-DB0B0FA399E9}"/>
              </a:ext>
            </a:extLst>
          </p:cNvPr>
          <p:cNvSpPr/>
          <p:nvPr/>
        </p:nvSpPr>
        <p:spPr>
          <a:xfrm>
            <a:off x="5941407" y="3716549"/>
            <a:ext cx="2719747" cy="586133"/>
          </a:xfrm>
          <a:prstGeom prst="rect">
            <a:avLst/>
          </a:prstGeom>
          <a:noFill/>
          <a:ln w="19050" cap="sq" cmpd="sng" algn="ctr">
            <a:solidFill>
              <a:srgbClr val="FFD200"/>
            </a:solidFill>
            <a:prstDash val="solid"/>
            <a:miter lim="800000"/>
            <a:tailEnd type="none"/>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it-IT" sz="1350" kern="0">
              <a:solidFill>
                <a:schemeClr val="bg1"/>
              </a:solidFill>
            </a:endParaRPr>
          </a:p>
        </p:txBody>
      </p:sp>
    </p:spTree>
    <p:extLst>
      <p:ext uri="{BB962C8B-B14F-4D97-AF65-F5344CB8AC3E}">
        <p14:creationId xmlns:p14="http://schemas.microsoft.com/office/powerpoint/2010/main" val="51269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500"/>
                                        <p:tgtEl>
                                          <p:spTgt spid="1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0" presetClass="entr" presetSubtype="0" fill="hold"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fade">
                                      <p:cBhvr>
                                        <p:cTn id="34" dur="500"/>
                                        <p:tgtEl>
                                          <p:spTgt spid="2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500"/>
                                        <p:tgtEl>
                                          <p:spTgt spid="3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fade">
                                      <p:cBhvr>
                                        <p:cTn id="40" dur="500"/>
                                        <p:tgtEl>
                                          <p:spTgt spid="4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animEffect transition="in" filter="fade">
                                      <p:cBhvr>
                                        <p:cTn id="43" dur="500"/>
                                        <p:tgtEl>
                                          <p:spTgt spid="4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fade">
                                      <p:cBhvr>
                                        <p:cTn id="46" dur="500"/>
                                        <p:tgtEl>
                                          <p:spTgt spid="52"/>
                                        </p:tgtEl>
                                      </p:cBhvr>
                                    </p:animEffect>
                                  </p:childTnLst>
                                </p:cTn>
                              </p:par>
                              <p:par>
                                <p:cTn id="47" presetID="10" presetClass="entr" presetSubtype="0"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animEffect transition="in" filter="fade">
                                      <p:cBhvr>
                                        <p:cTn id="49" dur="500"/>
                                        <p:tgtEl>
                                          <p:spTgt spid="4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fade">
                                      <p:cBhvr>
                                        <p:cTn id="52" dur="500"/>
                                        <p:tgtEl>
                                          <p:spTgt spid="44"/>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fade">
                                      <p:cBhvr>
                                        <p:cTn id="55" dur="500"/>
                                        <p:tgtEl>
                                          <p:spTgt spid="4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500"/>
                                        <p:tgtEl>
                                          <p:spTgt spid="4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fade">
                                      <p:cBhvr>
                                        <p:cTn id="61" dur="500"/>
                                        <p:tgtEl>
                                          <p:spTgt spid="47"/>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48"/>
                                        </p:tgtEl>
                                        <p:attrNameLst>
                                          <p:attrName>style.visibility</p:attrName>
                                        </p:attrNameLst>
                                      </p:cBhvr>
                                      <p:to>
                                        <p:strVal val="visible"/>
                                      </p:to>
                                    </p:set>
                                    <p:animEffect transition="in" filter="fade">
                                      <p:cBhvr>
                                        <p:cTn id="64" dur="500"/>
                                        <p:tgtEl>
                                          <p:spTgt spid="48"/>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fade">
                                      <p:cBhvr>
                                        <p:cTn id="67" dur="500"/>
                                        <p:tgtEl>
                                          <p:spTgt spid="49"/>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50"/>
                                        </p:tgtEl>
                                        <p:attrNameLst>
                                          <p:attrName>style.visibility</p:attrName>
                                        </p:attrNameLst>
                                      </p:cBhvr>
                                      <p:to>
                                        <p:strVal val="visible"/>
                                      </p:to>
                                    </p:set>
                                    <p:animEffect transition="in" filter="fade">
                                      <p:cBhvr>
                                        <p:cTn id="70" dur="500"/>
                                        <p:tgtEl>
                                          <p:spTgt spid="50"/>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51"/>
                                        </p:tgtEl>
                                        <p:attrNameLst>
                                          <p:attrName>style.visibility</p:attrName>
                                        </p:attrNameLst>
                                      </p:cBhvr>
                                      <p:to>
                                        <p:strVal val="visible"/>
                                      </p:to>
                                    </p:set>
                                    <p:animEffect transition="in" filter="fade">
                                      <p:cBhvr>
                                        <p:cTn id="7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p:bldP spid="14" grpId="0"/>
      <p:bldP spid="15" grpId="0"/>
      <p:bldP spid="16" grpId="0"/>
      <p:bldP spid="17" grpId="0"/>
      <p:bldP spid="21" grpId="0" animBg="1"/>
      <p:bldP spid="26" grpId="0" animBg="1"/>
      <p:bldP spid="39" grpId="0" animBg="1"/>
      <p:bldP spid="40" grpId="0" animBg="1"/>
      <p:bldP spid="41" grpId="0" animBg="1"/>
      <p:bldP spid="44" grpId="0" animBg="1"/>
      <p:bldP spid="45" grpId="0" animBg="1"/>
      <p:bldP spid="46" grpId="0" animBg="1"/>
      <p:bldP spid="47" grpId="0" animBg="1"/>
      <p:bldP spid="48" grpId="0" animBg="1"/>
      <p:bldP spid="49" grpId="0" animBg="1"/>
      <p:bldP spid="50" grpId="0" animBg="1"/>
      <p:bldP spid="51" grpId="0" animBg="1"/>
      <p:bldP spid="5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0D96B-4894-4309-AD2C-B3BF821B8C5D}"/>
              </a:ext>
            </a:extLst>
          </p:cNvPr>
          <p:cNvSpPr>
            <a:spLocks noGrp="1"/>
          </p:cNvSpPr>
          <p:nvPr>
            <p:ph type="title"/>
          </p:nvPr>
        </p:nvSpPr>
        <p:spPr>
          <a:xfrm>
            <a:off x="14671" y="309678"/>
            <a:ext cx="8586788" cy="540544"/>
          </a:xfrm>
        </p:spPr>
        <p:txBody>
          <a:bodyPr/>
          <a:lstStyle/>
          <a:p>
            <a:r>
              <a:rPr lang="it-IT" b="1" dirty="0"/>
              <a:t>I «Target» informativi che pone la norma</a:t>
            </a:r>
            <a:br>
              <a:rPr lang="it-IT" dirty="0"/>
            </a:br>
            <a:r>
              <a:rPr lang="it-IT" sz="1650" dirty="0"/>
              <a:t>Gli adeguati assetti devono essere tali da garantire il raggiungimento di «Target» informativi specifici</a:t>
            </a:r>
          </a:p>
        </p:txBody>
      </p:sp>
      <p:pic>
        <p:nvPicPr>
          <p:cNvPr id="3" name="Immagine 2">
            <a:extLst>
              <a:ext uri="{FF2B5EF4-FFF2-40B4-BE49-F238E27FC236}">
                <a16:creationId xmlns:a16="http://schemas.microsoft.com/office/drawing/2014/main" id="{A669C30C-BD6D-4636-BC8C-A90295C02799}"/>
              </a:ext>
            </a:extLst>
          </p:cNvPr>
          <p:cNvPicPr>
            <a:picLocks noChangeAspect="1"/>
          </p:cNvPicPr>
          <p:nvPr/>
        </p:nvPicPr>
        <p:blipFill>
          <a:blip r:embed="rId3"/>
          <a:stretch>
            <a:fillRect/>
          </a:stretch>
        </p:blipFill>
        <p:spPr>
          <a:xfrm>
            <a:off x="465988" y="850222"/>
            <a:ext cx="8212024" cy="4083150"/>
          </a:xfrm>
          <a:prstGeom prst="rect">
            <a:avLst/>
          </a:prstGeom>
        </p:spPr>
      </p:pic>
    </p:spTree>
    <p:extLst>
      <p:ext uri="{BB962C8B-B14F-4D97-AF65-F5344CB8AC3E}">
        <p14:creationId xmlns:p14="http://schemas.microsoft.com/office/powerpoint/2010/main" val="710449134"/>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10791</TotalTime>
  <Words>3163</Words>
  <Application>Microsoft Office PowerPoint</Application>
  <PresentationFormat>Presentazione su schermo (16:9)</PresentationFormat>
  <Paragraphs>258</Paragraphs>
  <Slides>19</Slides>
  <Notes>9</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19</vt:i4>
      </vt:variant>
    </vt:vector>
  </HeadingPairs>
  <TitlesOfParts>
    <vt:vector size="27" baseType="lpstr">
      <vt:lpstr>ＭＳ Ｐゴシック</vt:lpstr>
      <vt:lpstr>Arial</vt:lpstr>
      <vt:lpstr>Calibri</vt:lpstr>
      <vt:lpstr>Calibri Light</vt:lpstr>
      <vt:lpstr>EYInterstate Light</vt:lpstr>
      <vt:lpstr>TimesNewRoman</vt:lpstr>
      <vt:lpstr>Wingdings</vt:lpstr>
      <vt:lpstr>1_Tema di Office</vt:lpstr>
      <vt:lpstr>Il ruolo del revisore ed il rapporto con gli organi di amministrazione e controllo</vt:lpstr>
      <vt:lpstr>Il contesto di riferimento I risultati dell’analisi condotta sui bilanci 2021 non sono confortanti </vt:lpstr>
      <vt:lpstr>Il contesto di riferimento Un’indagine empirica conferma che prevenire è meglio di curare…</vt:lpstr>
      <vt:lpstr>Non esiste, tuttavia, una definizione univoca ed oggettiva di cosa la norma intenda per adeguatezza degli assetti…</vt:lpstr>
      <vt:lpstr>Adeguati assetti organizzativi</vt:lpstr>
      <vt:lpstr>Adeguati assetti organizzativi</vt:lpstr>
      <vt:lpstr>Adeguati assetti organizzativi</vt:lpstr>
      <vt:lpstr>La normativa di riferimento in tema di adeguati assetti (e misure)</vt:lpstr>
      <vt:lpstr>I «Target» informativi che pone la norma Gli adeguati assetti devono essere tali da garantire il raggiungimento di «Target» informativi specifici</vt:lpstr>
      <vt:lpstr>Adeguati assetti organizzativi</vt:lpstr>
      <vt:lpstr>Le crisi aziendali e l’attività del revisore legale </vt:lpstr>
      <vt:lpstr>Le crisi aziendali e l’attività del revisore legale </vt:lpstr>
      <vt:lpstr>Le crisi aziendali e l’attività del revisore legale </vt:lpstr>
      <vt:lpstr>Le crisi aziendali e l’attività del revisore legale </vt:lpstr>
      <vt:lpstr>Le crisi aziendali e l’attività del revisore legale </vt:lpstr>
      <vt:lpstr>Le crisi aziendali e l’attività del revisore legale </vt:lpstr>
      <vt:lpstr>Le crisi aziendali e l’attività del revisore legale </vt:lpstr>
      <vt:lpstr>Sostenibilità e Continuità/segnali d’allarme Check-list continuità aziendale (ISA Italia 570)</vt:lpstr>
      <vt:lpstr> Lista di controllo particolareggiata/test pratico Sezione I e II lista particolareggiata → Check-list misure idonee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convegni</dc:creator>
  <cp:lastModifiedBy>Pagliaroli  Stefania </cp:lastModifiedBy>
  <cp:revision>159</cp:revision>
  <cp:lastPrinted>2023-05-11T13:46:19Z</cp:lastPrinted>
  <dcterms:created xsi:type="dcterms:W3CDTF">2020-06-29T16:56:05Z</dcterms:created>
  <dcterms:modified xsi:type="dcterms:W3CDTF">2023-06-08T06:26:52Z</dcterms:modified>
</cp:coreProperties>
</file>