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6"/>
  </p:notesMasterIdLst>
  <p:sldIdLst>
    <p:sldId id="256" r:id="rId2"/>
    <p:sldId id="280" r:id="rId3"/>
    <p:sldId id="261" r:id="rId4"/>
    <p:sldId id="262" r:id="rId5"/>
    <p:sldId id="259" r:id="rId6"/>
    <p:sldId id="257" r:id="rId7"/>
    <p:sldId id="264" r:id="rId8"/>
    <p:sldId id="265" r:id="rId9"/>
    <p:sldId id="258" r:id="rId10"/>
    <p:sldId id="263" r:id="rId11"/>
    <p:sldId id="266" r:id="rId12"/>
    <p:sldId id="267" r:id="rId13"/>
    <p:sldId id="270" r:id="rId14"/>
    <p:sldId id="272" r:id="rId15"/>
    <p:sldId id="273" r:id="rId16"/>
    <p:sldId id="274" r:id="rId17"/>
    <p:sldId id="275" r:id="rId18"/>
    <p:sldId id="276" r:id="rId19"/>
    <p:sldId id="277" r:id="rId20"/>
    <p:sldId id="281" r:id="rId21"/>
    <p:sldId id="278" r:id="rId22"/>
    <p:sldId id="279" r:id="rId23"/>
    <p:sldId id="286" r:id="rId24"/>
    <p:sldId id="287" r:id="rId25"/>
    <p:sldId id="288" r:id="rId26"/>
    <p:sldId id="289" r:id="rId27"/>
    <p:sldId id="290" r:id="rId28"/>
    <p:sldId id="293" r:id="rId29"/>
    <p:sldId id="294" r:id="rId30"/>
    <p:sldId id="295" r:id="rId31"/>
    <p:sldId id="296" r:id="rId32"/>
    <p:sldId id="297" r:id="rId33"/>
    <p:sldId id="298" r:id="rId34"/>
    <p:sldId id="299" r:id="rId3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9" d="100"/>
          <a:sy n="149" d="100"/>
        </p:scale>
        <p:origin x="2124"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291072-3B59-45EA-9A65-83575688EEB5}" type="datetimeFigureOut">
              <a:rPr lang="it-IT" smtClean="0"/>
              <a:pPr/>
              <a:t>08/06/2023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B4E7B5-45E2-4999-A52D-09E3E4BDC8D9}" type="slidenum">
              <a:rPr lang="it-IT" smtClean="0"/>
              <a:pPr/>
              <a:t>‹N›</a:t>
            </a:fld>
            <a:endParaRPr lang="it-IT"/>
          </a:p>
        </p:txBody>
      </p:sp>
    </p:spTree>
    <p:extLst>
      <p:ext uri="{BB962C8B-B14F-4D97-AF65-F5344CB8AC3E}">
        <p14:creationId xmlns:p14="http://schemas.microsoft.com/office/powerpoint/2010/main" val="2394906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4" name="Titolo 13"/>
          <p:cNvSpPr>
            <a:spLocks noGrp="1"/>
          </p:cNvSpPr>
          <p:nvPr>
            <p:ph type="ctrTitle"/>
          </p:nvPr>
        </p:nvSpPr>
        <p:spPr>
          <a:xfrm>
            <a:off x="1432560" y="359898"/>
            <a:ext cx="7406640" cy="1472184"/>
          </a:xfrm>
        </p:spPr>
        <p:txBody>
          <a:bodyPr anchor="b"/>
          <a:lstStyle>
            <a:lvl1pPr algn="l">
              <a:defRPr/>
            </a:lvl1pPr>
            <a:extLst/>
          </a:lstStyle>
          <a:p>
            <a:r>
              <a:rPr kumimoji="0" lang="it-IT"/>
              <a:t>Fare clic per modificare lo stile del titolo</a:t>
            </a:r>
            <a:endParaRPr kumimoji="0"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sp>
        <p:nvSpPr>
          <p:cNvPr id="7" name="Segnaposto data 6"/>
          <p:cNvSpPr>
            <a:spLocks noGrp="1"/>
          </p:cNvSpPr>
          <p:nvPr>
            <p:ph type="dt" sz="half" idx="10"/>
          </p:nvPr>
        </p:nvSpPr>
        <p:spPr/>
        <p:txBody>
          <a:bodyPr/>
          <a:lstStyle/>
          <a:p>
            <a:r>
              <a:rPr lang="it-IT"/>
              <a:t>08/06/2023</a:t>
            </a:r>
          </a:p>
        </p:txBody>
      </p:sp>
      <p:sp>
        <p:nvSpPr>
          <p:cNvPr id="20" name="Segnaposto piè di pagina 19"/>
          <p:cNvSpPr>
            <a:spLocks noGrp="1"/>
          </p:cNvSpPr>
          <p:nvPr>
            <p:ph type="ftr" sz="quarter" idx="11"/>
          </p:nvPr>
        </p:nvSpPr>
        <p:spPr/>
        <p:txBody>
          <a:bodyPr/>
          <a:lstStyle/>
          <a:p>
            <a:endParaRPr lang="it-IT"/>
          </a:p>
        </p:txBody>
      </p:sp>
      <p:sp>
        <p:nvSpPr>
          <p:cNvPr id="10" name="Segnaposto numero diapositiva 9"/>
          <p:cNvSpPr>
            <a:spLocks noGrp="1"/>
          </p:cNvSpPr>
          <p:nvPr>
            <p:ph type="sldNum" sz="quarter" idx="12"/>
          </p:nvPr>
        </p:nvSpPr>
        <p:spPr/>
        <p:txBody>
          <a:bodyPr/>
          <a:lstStyle/>
          <a:p>
            <a:fld id="{914DFEC9-6BC9-43DA-87AF-3A2C95120BE9}" type="slidenum">
              <a:rPr lang="it-IT" smtClean="0"/>
              <a:pPr/>
              <a:t>‹N›</a:t>
            </a:fld>
            <a:endParaRPr lang="it-IT"/>
          </a:p>
        </p:txBody>
      </p:sp>
      <p:sp>
        <p:nvSpPr>
          <p:cNvPr id="8" name="Oval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r>
              <a:rPr lang="it-IT"/>
              <a:t>08/06/2023</a:t>
            </a:r>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1143000" y="274640"/>
            <a:ext cx="55626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r>
              <a:rPr lang="it-IT"/>
              <a:t>08/06/2023</a:t>
            </a:r>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r>
              <a:rPr lang="it-IT"/>
              <a:t>08/06/2023</a:t>
            </a:r>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ttangol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r>
              <a:rPr lang="it-IT"/>
              <a:t>08/06/2023</a:t>
            </a:r>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14DFEC9-6BC9-43DA-87AF-3A2C95120BE9}" type="slidenum">
              <a:rPr lang="it-IT" smtClean="0"/>
              <a:pPr/>
              <a:t>‹N›</a:t>
            </a:fld>
            <a:endParaRPr lang="it-IT"/>
          </a:p>
        </p:txBody>
      </p:sp>
      <p:sp>
        <p:nvSpPr>
          <p:cNvPr id="10" name="Rettangol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r>
              <a:rPr lang="it-IT"/>
              <a:t>08/06/2023</a:t>
            </a:r>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r>
              <a:rPr lang="it-IT"/>
              <a:t>08/06/2023</a:t>
            </a:r>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nchor="ctr"/>
          <a:lstStyle/>
          <a:p>
            <a:r>
              <a:rPr kumimoji="0" lang="it-IT"/>
              <a:t>Fare clic per modificare lo stile del titolo</a:t>
            </a:r>
            <a:endParaRPr kumimoji="0" lang="en-US"/>
          </a:p>
        </p:txBody>
      </p:sp>
      <p:sp>
        <p:nvSpPr>
          <p:cNvPr id="3" name="Segnaposto data 2"/>
          <p:cNvSpPr>
            <a:spLocks noGrp="1"/>
          </p:cNvSpPr>
          <p:nvPr>
            <p:ph type="dt" sz="half" idx="10"/>
          </p:nvPr>
        </p:nvSpPr>
        <p:spPr/>
        <p:txBody>
          <a:bodyPr/>
          <a:lstStyle/>
          <a:p>
            <a:r>
              <a:rPr lang="it-IT"/>
              <a:t>08/06/2023</a:t>
            </a:r>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ttangol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Segnaposto data 1"/>
          <p:cNvSpPr>
            <a:spLocks noGrp="1"/>
          </p:cNvSpPr>
          <p:nvPr>
            <p:ph type="dt" sz="half" idx="10"/>
          </p:nvPr>
        </p:nvSpPr>
        <p:spPr/>
        <p:txBody>
          <a:bodyPr/>
          <a:lstStyle/>
          <a:p>
            <a:r>
              <a:rPr lang="it-IT"/>
              <a:t>08/06/2023</a:t>
            </a:r>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14DFEC9-6BC9-43DA-87AF-3A2C95120BE9}" type="slidenum">
              <a:rPr lang="it-IT" smtClean="0"/>
              <a:pPr/>
              <a:t>‹N›</a:t>
            </a:fld>
            <a:endParaRPr lang="it-IT"/>
          </a:p>
        </p:txBody>
      </p:sp>
      <p:sp>
        <p:nvSpPr>
          <p:cNvPr id="6" name="Rettangol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r>
              <a:rPr lang="it-IT"/>
              <a:t>08/06/2023</a:t>
            </a:r>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14DFEC9-6BC9-43DA-87AF-3A2C95120BE9}"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it-IT"/>
              <a:t>Fare clic per modificare lo stile del titolo</a:t>
            </a:r>
            <a:endParaRPr kumimoji="0" lang="en-US"/>
          </a:p>
        </p:txBody>
      </p:sp>
      <p:sp>
        <p:nvSpPr>
          <p:cNvPr id="5" name="Segnaposto data 4"/>
          <p:cNvSpPr>
            <a:spLocks noGrp="1"/>
          </p:cNvSpPr>
          <p:nvPr>
            <p:ph type="dt" sz="half" idx="10"/>
          </p:nvPr>
        </p:nvSpPr>
        <p:spPr/>
        <p:txBody>
          <a:bodyPr/>
          <a:lstStyle/>
          <a:p>
            <a:r>
              <a:rPr lang="it-IT"/>
              <a:t>08/06/2023</a:t>
            </a:r>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14DFEC9-6BC9-43DA-87AF-3A2C95120BE9}" type="slidenum">
              <a:rPr lang="it-IT" smtClean="0"/>
              <a:pPr/>
              <a:t>‹N›</a:t>
            </a:fld>
            <a:endParaRPr lang="it-IT"/>
          </a:p>
        </p:txBody>
      </p:sp>
      <p:sp>
        <p:nvSpPr>
          <p:cNvPr id="8" name="Rettangol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it-IT"/>
              <a:t>Fare clic sull'icona per inserire un'immagine</a:t>
            </a:r>
            <a:endParaRPr kumimoji="0" lang="en-US" dirty="0"/>
          </a:p>
        </p:txBody>
      </p:sp>
      <p:sp>
        <p:nvSpPr>
          <p:cNvPr id="9" name="Elaborazione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Elaborazione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Segnaposto titolo 4"/>
          <p:cNvSpPr>
            <a:spLocks noGrp="1"/>
          </p:cNvSpPr>
          <p:nvPr>
            <p:ph type="title"/>
          </p:nvPr>
        </p:nvSpPr>
        <p:spPr>
          <a:xfrm>
            <a:off x="1435608" y="274638"/>
            <a:ext cx="7498080" cy="1143000"/>
          </a:xfrm>
          <a:prstGeom prst="rect">
            <a:avLst/>
          </a:prstGeom>
        </p:spPr>
        <p:txBody>
          <a:bodyPr anchor="ctr">
            <a:normAutofit/>
          </a:bodyPr>
          <a:lstStyle/>
          <a:p>
            <a:r>
              <a:rPr kumimoji="0" lang="it-IT"/>
              <a:t>Fare clic per modificare lo stile del titolo</a:t>
            </a:r>
            <a:endParaRPr kumimoji="0" lang="en-US"/>
          </a:p>
        </p:txBody>
      </p:sp>
      <p:sp>
        <p:nvSpPr>
          <p:cNvPr id="9" name="Segnaposto testo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r>
              <a:rPr lang="it-IT"/>
              <a:t>08/06/2023</a:t>
            </a:r>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t-IT"/>
          </a:p>
        </p:txBody>
      </p:sp>
      <p:sp>
        <p:nvSpPr>
          <p:cNvPr id="22" name="Segnaposto numero diapositiv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14DFEC9-6BC9-43DA-87AF-3A2C95120BE9}" type="slidenum">
              <a:rPr lang="it-IT" smtClean="0"/>
              <a:pPr/>
              <a:t>‹N›</a:t>
            </a:fld>
            <a:endParaRPr lang="it-IT"/>
          </a:p>
        </p:txBody>
      </p:sp>
      <p:sp>
        <p:nvSpPr>
          <p:cNvPr id="15" name="Rettangol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ft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32560" y="188640"/>
            <a:ext cx="7531928" cy="1988982"/>
          </a:xfrm>
        </p:spPr>
        <p:txBody>
          <a:bodyPr>
            <a:normAutofit/>
          </a:bodyPr>
          <a:lstStyle/>
          <a:p>
            <a:pPr algn="ctr"/>
            <a:r>
              <a:rPr lang="it-IT" sz="3600" b="1" dirty="0"/>
              <a:t>Art. 2086 c.c.</a:t>
            </a:r>
            <a:br>
              <a:rPr lang="it-IT" sz="3600" b="1" dirty="0"/>
            </a:br>
            <a:r>
              <a:rPr lang="it-IT" sz="3600" b="1" dirty="0"/>
              <a:t>e gli adeguati assetti organizzativi, amministrativi e contabili </a:t>
            </a:r>
          </a:p>
        </p:txBody>
      </p:sp>
      <p:sp>
        <p:nvSpPr>
          <p:cNvPr id="3" name="Sottotitolo 2"/>
          <p:cNvSpPr>
            <a:spLocks noGrp="1"/>
          </p:cNvSpPr>
          <p:nvPr>
            <p:ph type="subTitle" idx="1"/>
          </p:nvPr>
        </p:nvSpPr>
        <p:spPr>
          <a:xfrm>
            <a:off x="1403648" y="2780928"/>
            <a:ext cx="7550656" cy="2808312"/>
          </a:xfrm>
        </p:spPr>
        <p:txBody>
          <a:bodyPr>
            <a:normAutofit fontScale="92500"/>
          </a:bodyPr>
          <a:lstStyle/>
          <a:p>
            <a:pPr algn="ctr"/>
            <a:r>
              <a:rPr lang="it-IT" sz="3200" b="1" dirty="0">
                <a:solidFill>
                  <a:srgbClr val="C00000"/>
                </a:solidFill>
              </a:rPr>
              <a:t>Cosa si intende per adeguati assetti organizzativi, amministrativi e contabili – uno sguardo alla giurisprudenza</a:t>
            </a:r>
          </a:p>
          <a:p>
            <a:pPr algn="ctr"/>
            <a:endParaRPr lang="it-IT" sz="3200" b="1" dirty="0">
              <a:solidFill>
                <a:srgbClr val="C00000"/>
              </a:solidFill>
            </a:endParaRPr>
          </a:p>
          <a:p>
            <a:pPr algn="ctr"/>
            <a:r>
              <a:rPr lang="it-IT" sz="1700" b="1" dirty="0">
                <a:solidFill>
                  <a:schemeClr val="tx1">
                    <a:lumMod val="95000"/>
                    <a:lumOff val="5000"/>
                  </a:schemeClr>
                </a:solidFill>
              </a:rPr>
              <a:t> 8 Giugno 2023</a:t>
            </a:r>
            <a:br>
              <a:rPr lang="it-IT" sz="1700" b="1" dirty="0">
                <a:solidFill>
                  <a:schemeClr val="tx1">
                    <a:lumMod val="95000"/>
                    <a:lumOff val="5000"/>
                  </a:schemeClr>
                </a:solidFill>
              </a:rPr>
            </a:br>
            <a:r>
              <a:rPr lang="it-IT" sz="1700" b="1" dirty="0">
                <a:solidFill>
                  <a:schemeClr val="tx1">
                    <a:lumMod val="95000"/>
                    <a:lumOff val="5000"/>
                  </a:schemeClr>
                </a:solidFill>
              </a:rPr>
              <a:t>Università degli Studi La Sapienza – Facoltà di Economia - Sede di Latina </a:t>
            </a:r>
            <a:r>
              <a:rPr lang="it-IT" sz="3200" b="1" dirty="0">
                <a:solidFill>
                  <a:srgbClr val="C00000"/>
                </a:solidFill>
              </a:rPr>
              <a:t>	</a:t>
            </a:r>
          </a:p>
          <a:p>
            <a:endParaRPr lang="it-IT" dirty="0"/>
          </a:p>
        </p:txBody>
      </p:sp>
      <p:sp>
        <p:nvSpPr>
          <p:cNvPr id="4" name="Sottotitolo 2"/>
          <p:cNvSpPr txBox="1">
            <a:spLocks/>
          </p:cNvSpPr>
          <p:nvPr/>
        </p:nvSpPr>
        <p:spPr>
          <a:xfrm>
            <a:off x="1475656" y="5589240"/>
            <a:ext cx="7406640" cy="1080120"/>
          </a:xfrm>
          <a:prstGeom prst="rect">
            <a:avLst/>
          </a:prstGeom>
        </p:spPr>
        <p:txBody>
          <a:bodyPr tIns="0">
            <a:normAutofit fontScale="85000" lnSpcReduction="20000"/>
          </a:bodyPr>
          <a:lstStyle/>
          <a:p>
            <a:endParaRPr lang="it-IT" sz="2800" dirty="0"/>
          </a:p>
          <a:p>
            <a:pPr algn="ctr"/>
            <a:r>
              <a:rPr lang="it-IT" sz="2800" dirty="0"/>
              <a:t> </a:t>
            </a:r>
            <a:r>
              <a:rPr lang="it-IT" sz="1900" b="1" dirty="0"/>
              <a:t>Dott.ssa Tiziana  Tinessa </a:t>
            </a:r>
            <a:endParaRPr lang="it-IT" sz="1900" dirty="0"/>
          </a:p>
          <a:p>
            <a:pPr algn="ctr"/>
            <a:r>
              <a:rPr lang="it-IT" sz="1900" dirty="0"/>
              <a:t> </a:t>
            </a:r>
            <a:r>
              <a:rPr lang="it-IT" sz="1900" i="1" dirty="0"/>
              <a:t>Giudice delegato </a:t>
            </a:r>
          </a:p>
          <a:p>
            <a:pPr algn="ctr"/>
            <a:r>
              <a:rPr lang="it-IT" sz="1900" i="1" dirty="0"/>
              <a:t>Tribunale di Latina</a:t>
            </a:r>
            <a:endParaRPr kumimoji="0" lang="it-IT" sz="2600" b="0" i="0" u="none" strike="noStrike" kern="1200" cap="none" spc="0" normalizeH="0" baseline="0" noProof="0" dirty="0">
              <a:ln>
                <a:noFill/>
              </a:ln>
              <a:solidFill>
                <a:schemeClr val="tx2">
                  <a:shade val="30000"/>
                  <a:satMod val="150000"/>
                </a:schemeClr>
              </a:solidFill>
              <a:effectLst/>
              <a:uLnTx/>
              <a:uFillTx/>
              <a:latin typeface="+mn-lt"/>
              <a:ea typeface="+mn-ea"/>
              <a:cs typeface="+mn-cs"/>
            </a:endParaRPr>
          </a:p>
        </p:txBody>
      </p:sp>
      <p:sp>
        <p:nvSpPr>
          <p:cNvPr id="5" name="Segnaposto data 4"/>
          <p:cNvSpPr>
            <a:spLocks noGrp="1"/>
          </p:cNvSpPr>
          <p:nvPr>
            <p:ph type="dt" sz="half" idx="10"/>
          </p:nvPr>
        </p:nvSpPr>
        <p:spPr/>
        <p:txBody>
          <a:bodyPr/>
          <a:lstStyle/>
          <a:p>
            <a:endParaRPr lang="it-IT" dirty="0"/>
          </a:p>
          <a:p>
            <a:endParaRPr lang="it-IT" dirty="0"/>
          </a:p>
        </p:txBody>
      </p:sp>
      <p:sp>
        <p:nvSpPr>
          <p:cNvPr id="6" name="Segnaposto numero diapositiva 5"/>
          <p:cNvSpPr>
            <a:spLocks noGrp="1"/>
          </p:cNvSpPr>
          <p:nvPr>
            <p:ph type="sldNum" sz="quarter" idx="12"/>
          </p:nvPr>
        </p:nvSpPr>
        <p:spPr/>
        <p:txBody>
          <a:bodyPr/>
          <a:lstStyle/>
          <a:p>
            <a:fld id="{914DFEC9-6BC9-43DA-87AF-3A2C95120BE9}" type="slidenum">
              <a:rPr lang="it-IT" smtClean="0"/>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b="1" dirty="0"/>
              <a:t>«ADEGUATI» ASSETTI</a:t>
            </a:r>
            <a:endParaRPr lang="it-IT" sz="3600" dirty="0"/>
          </a:p>
        </p:txBody>
      </p:sp>
      <p:sp>
        <p:nvSpPr>
          <p:cNvPr id="3" name="Segnaposto contenuto 2"/>
          <p:cNvSpPr>
            <a:spLocks noGrp="1"/>
          </p:cNvSpPr>
          <p:nvPr>
            <p:ph idx="1"/>
          </p:nvPr>
        </p:nvSpPr>
        <p:spPr>
          <a:xfrm>
            <a:off x="1435608" y="1580728"/>
            <a:ext cx="7498080" cy="4800600"/>
          </a:xfrm>
        </p:spPr>
        <p:txBody>
          <a:bodyPr>
            <a:normAutofit fontScale="85000" lnSpcReduction="10000"/>
          </a:bodyPr>
          <a:lstStyle/>
          <a:p>
            <a:pPr algn="just"/>
            <a:r>
              <a:rPr lang="it-IT" dirty="0"/>
              <a:t>Il legislatore non individua il contenuto degli </a:t>
            </a:r>
            <a:r>
              <a:rPr lang="it-IT" b="1" dirty="0"/>
              <a:t>assetti organizzativi</a:t>
            </a:r>
            <a:r>
              <a:rPr lang="it-IT" dirty="0"/>
              <a:t>, che devono essere </a:t>
            </a:r>
            <a:r>
              <a:rPr lang="it-IT" b="1" dirty="0"/>
              <a:t>adeguati</a:t>
            </a:r>
            <a:r>
              <a:rPr lang="it-IT" dirty="0"/>
              <a:t>: </a:t>
            </a:r>
          </a:p>
          <a:p>
            <a:pPr marL="596646" indent="-514350" algn="just">
              <a:buFont typeface="+mj-lt"/>
              <a:buAutoNum type="arabicPeriod"/>
            </a:pPr>
            <a:r>
              <a:rPr lang="it-IT" dirty="0"/>
              <a:t>affinché si «adeguino» alla singola impresa; </a:t>
            </a:r>
          </a:p>
          <a:p>
            <a:pPr marL="596646" indent="-514350" algn="just">
              <a:buFont typeface="+mj-lt"/>
              <a:buAutoNum type="arabicPeriod"/>
            </a:pPr>
            <a:r>
              <a:rPr lang="it-IT" dirty="0"/>
              <a:t>l’adeguatezza implica una </a:t>
            </a:r>
            <a:r>
              <a:rPr lang="it-IT" b="1" dirty="0"/>
              <a:t>valutazione discrezionale </a:t>
            </a:r>
            <a:r>
              <a:rPr lang="it-IT" dirty="0"/>
              <a:t>da parte degli organi gestori;</a:t>
            </a:r>
          </a:p>
          <a:p>
            <a:pPr algn="just"/>
            <a:r>
              <a:rPr lang="it-IT" dirty="0"/>
              <a:t>Poiché tali doveri organizzativi sono espressamente finalizzati alla tempestiva rilevazione della crisi ed al tempestivo intervento per la sua risoluzione, </a:t>
            </a:r>
            <a:r>
              <a:rPr lang="it-IT" b="1" dirty="0"/>
              <a:t>possono aversi riflessi sui criteri di valutazione della responsabilità gestoria?</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10</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b="1" dirty="0"/>
              <a:t>RESPONSABILITA’</a:t>
            </a:r>
          </a:p>
        </p:txBody>
      </p:sp>
      <p:sp>
        <p:nvSpPr>
          <p:cNvPr id="3" name="Segnaposto contenuto 2"/>
          <p:cNvSpPr>
            <a:spLocks noGrp="1"/>
          </p:cNvSpPr>
          <p:nvPr>
            <p:ph idx="1"/>
          </p:nvPr>
        </p:nvSpPr>
        <p:spPr/>
        <p:txBody>
          <a:bodyPr>
            <a:normAutofit fontScale="77500" lnSpcReduction="20000"/>
          </a:bodyPr>
          <a:lstStyle/>
          <a:p>
            <a:pPr algn="just"/>
            <a:r>
              <a:rPr lang="it-IT" dirty="0"/>
              <a:t>Il creditore ha il potere, strumentale rispetto a quello finale di realizzazione del suo credito, </a:t>
            </a:r>
            <a:r>
              <a:rPr lang="it-IT" b="1" dirty="0"/>
              <a:t>di chiedere conto se e in quale misura l'imprenditore-debitore abbia dotato la sua impresa di "adeguati assetti" al fine di prevenire la crisi e, così, anche l'inadempimento delle obbligazioni assunte</a:t>
            </a:r>
            <a:r>
              <a:rPr lang="it-IT" dirty="0"/>
              <a:t>;</a:t>
            </a:r>
          </a:p>
          <a:p>
            <a:pPr algn="just"/>
            <a:r>
              <a:rPr lang="it-IT" dirty="0"/>
              <a:t>Si può configurare un </a:t>
            </a:r>
            <a:r>
              <a:rPr lang="it-IT" b="1" dirty="0"/>
              <a:t>inadempimento anticipato a carico dell'imprenditore-debitore che si riveli, nel corso dell'esecuzione del rapporto contrattuale, sprovvisto di "adeguati assetti" e, quindi, incapace di prevenire la crisi e di "garantire</a:t>
            </a:r>
            <a:r>
              <a:rPr lang="it-IT" dirty="0"/>
              <a:t>« l'adempimento delle obbligazioni assunte.</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just"/>
            <a:r>
              <a:rPr lang="it-IT" b="1" dirty="0"/>
              <a:t>Inadempimento anticipato o </a:t>
            </a:r>
            <a:r>
              <a:rPr lang="it-IT" b="1" dirty="0" err="1"/>
              <a:t>anticipatory</a:t>
            </a:r>
            <a:r>
              <a:rPr lang="it-IT" b="1" dirty="0"/>
              <a:t> </a:t>
            </a:r>
            <a:r>
              <a:rPr lang="it-IT" b="1" dirty="0" err="1"/>
              <a:t>breach</a:t>
            </a:r>
            <a:r>
              <a:rPr lang="it-IT" b="1" dirty="0"/>
              <a:t> </a:t>
            </a:r>
          </a:p>
        </p:txBody>
      </p:sp>
      <p:sp>
        <p:nvSpPr>
          <p:cNvPr id="3" name="Segnaposto contenuto 2"/>
          <p:cNvSpPr>
            <a:spLocks noGrp="1"/>
          </p:cNvSpPr>
          <p:nvPr>
            <p:ph idx="1"/>
          </p:nvPr>
        </p:nvSpPr>
        <p:spPr>
          <a:xfrm>
            <a:off x="1435608" y="1508720"/>
            <a:ext cx="7498080" cy="4800600"/>
          </a:xfrm>
        </p:spPr>
        <p:txBody>
          <a:bodyPr>
            <a:normAutofit/>
          </a:bodyPr>
          <a:lstStyle/>
          <a:p>
            <a:pPr algn="just"/>
            <a:endParaRPr lang="it-IT" dirty="0"/>
          </a:p>
          <a:p>
            <a:pPr marL="82296" indent="0" algn="just">
              <a:buNone/>
            </a:pPr>
            <a:r>
              <a:rPr lang="it-IT" dirty="0"/>
              <a:t>La Cassazione si è già espressa nel senso che l'inadempimento contrattuale può essere fatto valere in maniera anticipata quando, secondo buona fede, la parte che si assume essere inadempiente si comporta in maniera da rendere antieconomica o impossibile la prosecuzione del rapporto (</a:t>
            </a:r>
            <a:r>
              <a:rPr lang="it-IT" dirty="0" err="1"/>
              <a:t>Cass</a:t>
            </a:r>
            <a:r>
              <a:rPr lang="it-IT" dirty="0"/>
              <a:t>. n. 23823/2012 e </a:t>
            </a:r>
            <a:r>
              <a:rPr lang="it-IT" dirty="0" err="1"/>
              <a:t>Cass</a:t>
            </a:r>
            <a:r>
              <a:rPr lang="it-IT" dirty="0"/>
              <a:t>. n. 10546/2015). </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b="1" dirty="0"/>
              <a:t>Nuova configurazione dei doveri di condotta degli organi gestori</a:t>
            </a:r>
            <a:endParaRPr lang="it-IT" sz="3600" dirty="0"/>
          </a:p>
        </p:txBody>
      </p:sp>
      <p:sp>
        <p:nvSpPr>
          <p:cNvPr id="3" name="Segnaposto contenuto 2"/>
          <p:cNvSpPr>
            <a:spLocks noGrp="1"/>
          </p:cNvSpPr>
          <p:nvPr>
            <p:ph idx="1"/>
          </p:nvPr>
        </p:nvSpPr>
        <p:spPr/>
        <p:txBody>
          <a:bodyPr>
            <a:normAutofit fontScale="92500"/>
          </a:bodyPr>
          <a:lstStyle/>
          <a:p>
            <a:pPr marL="82296" indent="0" algn="just">
              <a:buNone/>
            </a:pPr>
            <a:r>
              <a:rPr lang="it-IT" dirty="0"/>
              <a:t>Appare necessario </a:t>
            </a:r>
            <a:r>
              <a:rPr lang="it-IT" b="1" dirty="0"/>
              <a:t>verificare quale possibile nuova configurazione possano assumere i doveri di condotta degli organi gestori rispetto alla crisi e quale rilevanza possa essere riconosciuta al principio della </a:t>
            </a:r>
            <a:r>
              <a:rPr lang="it-IT" b="1" i="1" dirty="0"/>
              <a:t>business </a:t>
            </a:r>
            <a:r>
              <a:rPr lang="it-IT" b="1" i="1" dirty="0" err="1"/>
              <a:t>judgment</a:t>
            </a:r>
            <a:r>
              <a:rPr lang="it-IT" b="1" i="1" dirty="0"/>
              <a:t> </a:t>
            </a:r>
            <a:r>
              <a:rPr lang="it-IT" b="1" i="1" dirty="0" err="1"/>
              <a:t>rule</a:t>
            </a:r>
            <a:r>
              <a:rPr lang="it-IT" i="1" dirty="0"/>
              <a:t> </a:t>
            </a:r>
            <a:r>
              <a:rPr lang="it-IT" dirty="0"/>
              <a:t>in rapporto alle scelte inerenti gli adeguati assetti organizzativi finalizzati alla prevenzione della crisi, nella prospettiva dei profili di responsabilità che potranno configurarsi.</a:t>
            </a:r>
          </a:p>
          <a:p>
            <a:endParaRPr lang="it-IT" dirty="0"/>
          </a:p>
        </p:txBody>
      </p:sp>
      <p:sp>
        <p:nvSpPr>
          <p:cNvPr id="5" name="Segnaposto data 4"/>
          <p:cNvSpPr>
            <a:spLocks noGrp="1"/>
          </p:cNvSpPr>
          <p:nvPr>
            <p:ph type="dt" sz="half" idx="10"/>
          </p:nvPr>
        </p:nvSpPr>
        <p:spPr/>
        <p:txBody>
          <a:bodyPr/>
          <a:lstStyle/>
          <a:p>
            <a:r>
              <a:rPr lang="it-IT"/>
              <a:t>08/06/2023</a:t>
            </a:r>
          </a:p>
        </p:txBody>
      </p:sp>
      <p:sp>
        <p:nvSpPr>
          <p:cNvPr id="6" name="Segnaposto numero diapositiva 5"/>
          <p:cNvSpPr>
            <a:spLocks noGrp="1"/>
          </p:cNvSpPr>
          <p:nvPr>
            <p:ph type="sldNum" sz="quarter" idx="12"/>
          </p:nvPr>
        </p:nvSpPr>
        <p:spPr/>
        <p:txBody>
          <a:bodyPr/>
          <a:lstStyle/>
          <a:p>
            <a:fld id="{914DFEC9-6BC9-43DA-87AF-3A2C95120BE9}"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b="1" dirty="0"/>
              <a:t>BUSINESS JUDGMENT RULE</a:t>
            </a:r>
          </a:p>
        </p:txBody>
      </p:sp>
      <p:sp>
        <p:nvSpPr>
          <p:cNvPr id="3" name="Segnaposto contenuto 2"/>
          <p:cNvSpPr>
            <a:spLocks noGrp="1"/>
          </p:cNvSpPr>
          <p:nvPr>
            <p:ph idx="1"/>
          </p:nvPr>
        </p:nvSpPr>
        <p:spPr>
          <a:xfrm>
            <a:off x="1331640" y="1447800"/>
            <a:ext cx="7632848" cy="4800600"/>
          </a:xfrm>
        </p:spPr>
        <p:txBody>
          <a:bodyPr>
            <a:normAutofit fontScale="92500" lnSpcReduction="20000"/>
          </a:bodyPr>
          <a:lstStyle/>
          <a:p>
            <a:pPr algn="just"/>
            <a:r>
              <a:rPr lang="it-IT" sz="2400" dirty="0"/>
              <a:t>La Business </a:t>
            </a:r>
            <a:r>
              <a:rPr lang="it-IT" sz="2400" dirty="0" err="1"/>
              <a:t>Judgement</a:t>
            </a:r>
            <a:r>
              <a:rPr lang="it-IT" sz="2400" dirty="0"/>
              <a:t> </a:t>
            </a:r>
            <a:r>
              <a:rPr lang="it-IT" sz="2400" dirty="0" err="1"/>
              <a:t>Rule</a:t>
            </a:r>
            <a:r>
              <a:rPr lang="it-IT" sz="2400" dirty="0"/>
              <a:t> prevede che, in sede di accertamento della responsabilità degli amministratori, il giudice non possa sindacare il merito (vale a dire la convenienza, l'opportunità, la profittabilità e la remuneratività) delle scelte gestorie, ma debba “limitarsi” a verificare la corretta procedimentalizzazione del processo decisionale seguito dagli amministratori, SALVA MANIFESTA IRRAZIONALITA’ o IRRAGIONEVOLEZZA</a:t>
            </a:r>
          </a:p>
          <a:p>
            <a:pPr algn="just"/>
            <a:r>
              <a:rPr lang="it-IT" sz="2400" dirty="0"/>
              <a:t>L'esigenza di circoscrivere il sindacato giurisdizionale al </a:t>
            </a:r>
            <a:r>
              <a:rPr lang="it-IT" sz="2400" i="1" dirty="0" err="1"/>
              <a:t>quomodo</a:t>
            </a:r>
            <a:r>
              <a:rPr lang="it-IT" sz="2400" dirty="0"/>
              <a:t> delle scelte gestorie, escludendo dal perimetro della revisione giudiziaria il merito delle stesse, origina - oltre che da un </a:t>
            </a:r>
            <a:r>
              <a:rPr lang="it-IT" sz="2400" i="1" dirty="0"/>
              <a:t>deficit</a:t>
            </a:r>
            <a:r>
              <a:rPr lang="it-IT" sz="2400" dirty="0"/>
              <a:t> di competenza dei Tribunali (sul tema, cfr. G.G. </a:t>
            </a:r>
            <a:r>
              <a:rPr lang="it-IT" sz="2400" dirty="0" err="1"/>
              <a:t>Peruzzo</a:t>
            </a:r>
            <a:r>
              <a:rPr lang="it-IT" sz="2400" dirty="0"/>
              <a:t>, Business </a:t>
            </a:r>
            <a:r>
              <a:rPr lang="it-IT" sz="2400" dirty="0" err="1"/>
              <a:t>Judgment</a:t>
            </a:r>
            <a:r>
              <a:rPr lang="it-IT" sz="2400" dirty="0"/>
              <a:t> </a:t>
            </a:r>
            <a:r>
              <a:rPr lang="it-IT" sz="2400" dirty="0" err="1"/>
              <a:t>Rule</a:t>
            </a:r>
            <a:r>
              <a:rPr lang="it-IT" sz="2400" dirty="0"/>
              <a:t> e responsabilità degli amministratori di S.p.A., Roma, 2016, 60; R. </a:t>
            </a:r>
            <a:r>
              <a:rPr lang="it-IT" sz="2400" dirty="0" err="1"/>
              <a:t>Weigmann</a:t>
            </a:r>
            <a:r>
              <a:rPr lang="it-IT" sz="2400" dirty="0"/>
              <a:t>, Responsabilità e potere legittimo degli amministratori, Torino, 1974, 185) - dalla necessità di non disincentivare l'assunzione dei rischi necessari a valorizzare il patrimonio sociale.</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14</a:t>
            </a:fld>
            <a:endParaRPr lang="it-IT"/>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endParaRPr lang="it-IT" sz="1400" b="1" u="sng" dirty="0"/>
          </a:p>
          <a:p>
            <a:pPr>
              <a:buNone/>
            </a:pPr>
            <a:r>
              <a:rPr lang="it-IT" sz="1400" b="1" u="sng" dirty="0"/>
              <a:t>Corte di Cassazione civile, sez. I, 15 Maggio 2019, n. 12994.</a:t>
            </a:r>
            <a:endParaRPr lang="it-IT" sz="1400" dirty="0"/>
          </a:p>
          <a:p>
            <a:pPr algn="just">
              <a:buNone/>
            </a:pPr>
            <a:r>
              <a:rPr lang="it-IT" sz="1400" dirty="0"/>
              <a:t>“</a:t>
            </a:r>
            <a:r>
              <a:rPr lang="it-IT" sz="1400" i="1" dirty="0" err="1"/>
              <a:t>Nè</a:t>
            </a:r>
            <a:r>
              <a:rPr lang="it-IT" sz="1400" i="1" dirty="0"/>
              <a:t> vale l'obiezione secondo cui, in tal modo, sarebbe </a:t>
            </a:r>
            <a:r>
              <a:rPr lang="it-IT" sz="1400" i="1" dirty="0" err="1"/>
              <a:t>inammissibilmente</a:t>
            </a:r>
            <a:r>
              <a:rPr lang="it-IT" sz="1400" i="1" dirty="0"/>
              <a:t> demandata allo stesso organo amministrativo la valutazione discrezionale circa la situazione di crisi: non è diverso, infatti, da quanto si richiede all'imprenditore che proponga il ricorso di fallimento in proprio, ai sensi della L. </a:t>
            </a:r>
            <a:r>
              <a:rPr lang="it-IT" sz="1400" i="1" dirty="0" err="1"/>
              <a:t>Fall</a:t>
            </a:r>
            <a:r>
              <a:rPr lang="it-IT" sz="1400" i="1" dirty="0"/>
              <a:t>., art. 6, o dal </a:t>
            </a:r>
            <a:r>
              <a:rPr lang="it-IT" sz="1400" b="1" i="1" dirty="0"/>
              <a:t>generale obbligo imposto dall'art. 2086 c.c., come riformulato dal </a:t>
            </a:r>
            <a:r>
              <a:rPr lang="it-IT" sz="1400" b="1" i="1" dirty="0" err="1"/>
              <a:t>D.Lgs.</a:t>
            </a:r>
            <a:r>
              <a:rPr lang="it-IT" sz="1400" b="1" i="1" dirty="0"/>
              <a:t> n. 14 del 2019, art. 375. Norma che pone proprio, fra i compiti dell'organo gestorio, quello di predisporre un assetto organizzativo, amministrativo e contabile della società atto a rilevare la situazione di crisi, nonché la tempestiva adozione di un adeguato strumento per il suo superamento</a:t>
            </a:r>
            <a:r>
              <a:rPr lang="it-IT" sz="1400" dirty="0"/>
              <a:t>”</a:t>
            </a:r>
          </a:p>
          <a:p>
            <a:pPr algn="just">
              <a:buNone/>
            </a:pPr>
            <a:endParaRPr lang="it-IT" sz="1400" dirty="0"/>
          </a:p>
          <a:p>
            <a:pPr>
              <a:buNone/>
            </a:pPr>
            <a:r>
              <a:rPr lang="it-IT" sz="1400" b="1" u="sng" dirty="0"/>
              <a:t>Corte di Cassazione civile, sez. I, 05 Agosto 2020, n. 16706</a:t>
            </a:r>
            <a:endParaRPr lang="it-IT" sz="1400" dirty="0"/>
          </a:p>
          <a:p>
            <a:pPr algn="just">
              <a:buNone/>
            </a:pPr>
            <a:r>
              <a:rPr lang="it-IT" sz="1400" dirty="0"/>
              <a:t>Il negozio finanziamento idoneo a mantenere in vita un’impresa già decotta e a ritardare l’emersione dell’insolvenza aggravandone intensità e ampiezza è nullo per contrarietà a norme imperative ed in particolare al precetto penalistico di cui all’art. 217, comma 1, n. 4, </a:t>
            </a:r>
            <a:r>
              <a:rPr lang="it-IT" sz="1400" dirty="0" err="1"/>
              <a:t>l.f.</a:t>
            </a:r>
            <a:r>
              <a:rPr lang="it-IT" sz="1400" dirty="0"/>
              <a:t>. </a:t>
            </a:r>
          </a:p>
          <a:p>
            <a:pPr algn="just">
              <a:buNone/>
            </a:pPr>
            <a:r>
              <a:rPr lang="it-IT" sz="1400" dirty="0"/>
              <a:t>Tutte le indicazioni normative, dalla DIRETTIVA (UE) 2019/1023 DEL PARLAMENTO EUROPEO E DEL CONSIGLIO del 20 giugno 2019 sulla ristrutturazione e sull'insolvenza fino al Codice della crisi e dell'insolvenza del decreto legislativo 12 gennaio 2019, n. 14 già operano in tale direzione: la prima, guidando la disciplina domestica innovativa ovvero l'adeguamento di quella esistente verso una </a:t>
            </a:r>
            <a:r>
              <a:rPr lang="it-IT" sz="1400" b="1" dirty="0"/>
              <a:t>precocità della emersione delle difficoltà finanziarie e delle relative informazioni quali contributi al corretto funzionamento del mercato, in diretto rapporto con istituti di vantaggio improntati alla cooperazione trasparente degli attori, la seconda fondandosi sul medesimo obiettivo anticipatorio - anche per la parte già vigente - ove al riformato art. 2086 c.c., impone la rilevazione interna tempestiva della crisi e della perdita della continuità aziendale e, più in generale e a regime, indirizzando i debitori all'adozione degli strumenti concorsuali appropriati per ristrutturare i debiti</a:t>
            </a:r>
            <a:r>
              <a:rPr lang="it-IT" sz="1400" dirty="0"/>
              <a:t>.</a:t>
            </a:r>
          </a:p>
          <a:p>
            <a:pPr algn="just">
              <a:buNone/>
            </a:pPr>
            <a:endParaRPr lang="it-IT" sz="1400" dirty="0"/>
          </a:p>
        </p:txBody>
      </p:sp>
      <p:sp>
        <p:nvSpPr>
          <p:cNvPr id="5" name="Segnaposto data 4"/>
          <p:cNvSpPr>
            <a:spLocks noGrp="1"/>
          </p:cNvSpPr>
          <p:nvPr>
            <p:ph type="dt" sz="half" idx="10"/>
          </p:nvPr>
        </p:nvSpPr>
        <p:spPr/>
        <p:txBody>
          <a:bodyPr/>
          <a:lstStyle/>
          <a:p>
            <a:r>
              <a:rPr lang="it-IT"/>
              <a:t>08/06/2023</a:t>
            </a:r>
          </a:p>
        </p:txBody>
      </p:sp>
      <p:sp>
        <p:nvSpPr>
          <p:cNvPr id="6" name="Segnaposto numero diapositiva 5"/>
          <p:cNvSpPr>
            <a:spLocks noGrp="1"/>
          </p:cNvSpPr>
          <p:nvPr>
            <p:ph type="sldNum" sz="quarter" idx="12"/>
          </p:nvPr>
        </p:nvSpPr>
        <p:spPr/>
        <p:txBody>
          <a:bodyPr/>
          <a:lstStyle/>
          <a:p>
            <a:fld id="{914DFEC9-6BC9-43DA-87AF-3A2C95120BE9}" type="slidenum">
              <a:rPr lang="it-IT" smtClean="0"/>
              <a:pPr/>
              <a:t>15</a:t>
            </a:fld>
            <a:endParaRPr lang="it-IT"/>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r>
              <a:rPr lang="it-IT" sz="1400" b="1" u="sng" dirty="0"/>
              <a:t> Tribunale di Milano 3 Dicembre 2019 </a:t>
            </a:r>
          </a:p>
          <a:p>
            <a:pPr>
              <a:buNone/>
            </a:pPr>
            <a:r>
              <a:rPr lang="it-IT" sz="1400" dirty="0"/>
              <a:t>Azione di responsabilità nei confronti di un’amministratrice di s.r.l. semplificata. </a:t>
            </a:r>
          </a:p>
          <a:p>
            <a:pPr algn="just">
              <a:buNone/>
            </a:pPr>
            <a:r>
              <a:rPr lang="it-IT" sz="1400" dirty="0"/>
              <a:t>Coniugare l’obbligo di conservazione dell’integrità patrimoniale di cui all’art. 2394 c.c. con la fisiologica fatica e i connessi rischi che connotano l’avvio di una nuova attività imprenditoriale. I criteri per la verifica in ottica </a:t>
            </a:r>
            <a:r>
              <a:rPr lang="it-IT" sz="1400" i="1" dirty="0"/>
              <a:t>ex ante </a:t>
            </a:r>
            <a:r>
              <a:rPr lang="it-IT" sz="1400" dirty="0"/>
              <a:t>dell’attività </a:t>
            </a:r>
            <a:r>
              <a:rPr lang="it-IT" sz="1400" dirty="0" err="1"/>
              <a:t>gestoria</a:t>
            </a:r>
            <a:r>
              <a:rPr lang="it-IT" sz="1400" dirty="0"/>
              <a:t>: l’introduzione del II comma dell’art. 2086 c.c. che formalizza il dovere per gli imprenditori e gli amministratori di tutte le società di capitali di istituire un assetto organizzativo, amministrativo e contabile adeguato alla natura e alle dimensioni dell'impresa, anche in funzione della rilevazione tempestiva della crisi dell'impresa e della perdita della continuità aziendale, nonché di attivarsi senza indugio per l'adozione e l'attuazione di uno degli strumenti previsti dall'ordinamento per il superamento della crisi e il recupero della continuità aziendale.  Nel caso di specie: </a:t>
            </a:r>
          </a:p>
          <a:p>
            <a:pPr marL="425196" indent="-342900">
              <a:buFont typeface="+mj-lt"/>
              <a:buAutoNum type="arabicPeriod"/>
            </a:pPr>
            <a:r>
              <a:rPr lang="it-IT" sz="1400" dirty="0"/>
              <a:t>Nessun rilievo è stato mosso rispetto all’assetto organizzativo</a:t>
            </a:r>
          </a:p>
          <a:p>
            <a:pPr marL="425196" indent="-342900">
              <a:buFont typeface="+mj-lt"/>
              <a:buAutoNum type="arabicPeriod"/>
            </a:pPr>
            <a:r>
              <a:rPr lang="it-IT" sz="1400" dirty="0"/>
              <a:t>Nessuna inadempienza è emersa sotto il profilo contabile (fatture regolari e bilancio depositato nei termini)</a:t>
            </a:r>
          </a:p>
          <a:p>
            <a:pPr marL="425196" indent="-342900">
              <a:buFont typeface="+mj-lt"/>
              <a:buAutoNum type="arabicPeriod"/>
            </a:pPr>
            <a:r>
              <a:rPr lang="it-IT" sz="1400" dirty="0"/>
              <a:t>Dall’emersione delle perdite di esercizio l’amministratrice ha posto in liquidazione la società e ha convocato l’assemblea</a:t>
            </a:r>
          </a:p>
          <a:p>
            <a:pPr>
              <a:buNone/>
            </a:pPr>
            <a:r>
              <a:rPr lang="it-IT" sz="1400" b="1" u="sng" dirty="0"/>
              <a:t>Tribunale di Milano 16 LUGLIO 2020</a:t>
            </a:r>
            <a:endParaRPr lang="it-IT" sz="1400" dirty="0"/>
          </a:p>
          <a:p>
            <a:pPr algn="just">
              <a:buNone/>
            </a:pPr>
            <a:r>
              <a:rPr lang="it-IT" sz="1400" dirty="0"/>
              <a:t>Il Tribunale, investito della denuncia ex art. 2409 c.c. e nell’esercizio del potere attribuitogli dalla norma di adottare, in funzione della decisione finale e comunque del superamento delle irregolarità riscontrate, i più opportuni provvedimenti anche provvisori, può assegnare agli amministratori un termine entro cui adottare un regolamento dell’attività consiliare volto a conformare </a:t>
            </a:r>
            <a:r>
              <a:rPr lang="it-IT" sz="1400" i="1" dirty="0"/>
              <a:t>ex ante </a:t>
            </a:r>
            <a:r>
              <a:rPr lang="it-IT" sz="1400" dirty="0"/>
              <a:t>e in via generale l’attività del consiglio di amministrazione alle regole dettate dall’art. 2391 c.c., </a:t>
            </a:r>
            <a:r>
              <a:rPr lang="it-IT" sz="1400" b="1" dirty="0"/>
              <a:t>in applicazione della regola di buon governo societario di organizzare la gestione e l’amministrazione della società secondo assetti adeguati alla natura e alle dimensioni dell’impresa sociale ai sensi degli artt. 2086, comma 2, 2380-bis, comma 1 e 2381, commi 3 e 5, c.c.</a:t>
            </a:r>
            <a:endParaRPr lang="it-IT" sz="1400" dirty="0"/>
          </a:p>
          <a:p>
            <a:pPr>
              <a:buNone/>
            </a:pPr>
            <a:r>
              <a:rPr lang="it-IT" sz="1400" dirty="0"/>
              <a:t> </a:t>
            </a:r>
          </a:p>
          <a:p>
            <a:pPr>
              <a:buNone/>
            </a:pPr>
            <a:endParaRPr lang="it-IT" sz="14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16</a:t>
            </a:fld>
            <a:endParaRPr lang="it-IT"/>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r>
              <a:rPr lang="it-IT" sz="1500" b="1" u="sng" dirty="0"/>
              <a:t>Tribunale di Roma 15 Settembre 2020 </a:t>
            </a:r>
            <a:endParaRPr lang="it-IT" sz="1500" dirty="0"/>
          </a:p>
          <a:p>
            <a:pPr algn="just">
              <a:buNone/>
            </a:pPr>
            <a:r>
              <a:rPr lang="it-IT" sz="1500" b="1" dirty="0"/>
              <a:t> </a:t>
            </a:r>
            <a:r>
              <a:rPr lang="it-IT" sz="1500" dirty="0"/>
              <a:t>L'operato degli amministratori in attuazione dei doveri di cui all’art. 2086 c.c., come novellato dal d.lgs. n. 14/2019, codice della crisi (adozione di adeguati assetti organizzativi con la finalità di rilevare tempestivamente la crisi e di intervento tempestivo per il suo superamento) è sindacabile nei limiti del </a:t>
            </a:r>
            <a:r>
              <a:rPr lang="it-IT" sz="1500" b="1" dirty="0"/>
              <a:t>principio della </a:t>
            </a:r>
            <a:r>
              <a:rPr lang="it-IT" sz="1500" b="1" i="1" dirty="0"/>
              <a:t>business </a:t>
            </a:r>
            <a:r>
              <a:rPr lang="it-IT" sz="1500" b="1" i="1" dirty="0" err="1"/>
              <a:t>judgment</a:t>
            </a:r>
            <a:r>
              <a:rPr lang="it-IT" sz="1500" b="1" i="1" dirty="0"/>
              <a:t> </a:t>
            </a:r>
            <a:r>
              <a:rPr lang="it-IT" sz="1500" b="1" i="1" dirty="0" err="1"/>
              <a:t>rule</a:t>
            </a:r>
            <a:r>
              <a:rPr lang="it-IT" sz="1500" dirty="0"/>
              <a:t>. Di conseguenza, </a:t>
            </a:r>
            <a:r>
              <a:rPr lang="it-IT" sz="1500" b="1" dirty="0"/>
              <a:t>la mancata adozione di qualsivoglia misura organizzativa comporta sempre una responsabilità dell’organo gestorio, mentre ove una struttura organizzativa sia stata adottata, è possibile sottoporla al sindacato giudiziale, ex art. 2409 c.c., nei limiti e secondo i criteri della proporzionalità e della ragionevolezza, sulla base di una valutazione ex ante.</a:t>
            </a:r>
            <a:endParaRPr lang="it-IT" sz="1500" dirty="0"/>
          </a:p>
          <a:p>
            <a:pPr algn="just">
              <a:buNone/>
            </a:pPr>
            <a:r>
              <a:rPr lang="it-IT" sz="1500" dirty="0"/>
              <a:t>FATTO: i ricorrenti contestano agli amministratori una serie di criticità, relative all'equilibrio economico e finanziario della società ed alla continuità della sua attività. In particolare, le condotte contestate sono le seguenti:</a:t>
            </a:r>
          </a:p>
          <a:p>
            <a:pPr marL="425196" lvl="0" indent="-342900" algn="just">
              <a:buFont typeface="+mj-lt"/>
              <a:buAutoNum type="arabicPeriod"/>
            </a:pPr>
            <a:r>
              <a:rPr lang="it-IT" sz="1500" dirty="0"/>
              <a:t>Omesso accertamento della perdita di continuità aziendale: gli amministratori avrebbero omesso di considerare gli evidenti segnali relativi alla impossibilità di garantire la continuità aziendale della società, in quanto –come più volte rilevato dal Collegio Sindacale- le entrate generate dall'attività produttiva non erano nemmeno sufficienti a coprire i costi della produzione, né tantomeno a far fronte all'ingente indebitamento della società. Tali comportamenti dimostrerebbero la totale assenza di una visione programmatica finalizzata alla soluzione della situazione di crisi e la violazione dell'art. 2086 c.c. non avendo gli amministratori adottato alcuno strumento legale per la gestione della crisi ma solo una disordinata e pregiudizievole attività di dismissione dei beni, al di fuori di una adeguata cornice procedimentale a tutela del patrimonio della società e dei suoi creditori.</a:t>
            </a:r>
          </a:p>
          <a:p>
            <a:pPr marL="425196" lvl="0" indent="-342900" algn="just">
              <a:buFont typeface="+mj-lt"/>
              <a:buAutoNum type="arabicPeriod"/>
            </a:pPr>
            <a:r>
              <a:rPr lang="it-IT" sz="1500" dirty="0"/>
              <a:t>Compimento di atti pregiudizievoli per il patrimonio sociale e rischio di ulteriore depauperamento.</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17</a:t>
            </a:fld>
            <a:endParaRPr lang="it-IT"/>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1600" dirty="0"/>
              <a:t>L'amministratore ha solo il dovere di gestire l'impresa sociale e, più in generale, di agire con la dovuta diligenza: non ha, al contrario, l'obbligo di amministrare la società con successo economico. Se, quindi, gli amministratori hanno agito con la dovuta diligenza e, malgrado ciò, abbiano scelto di compiere operazioni imprenditoriali che si siano rivelate inopportune, il principio dell'insindacabilità nel merito delle loro scelte comporta che gli amministratori non sono responsabili per gli eventuali danni così arrecati alla società (e ciò anche se si tratta di danni che altri amministratori, più competenti, avveduti e capaci, avrebbero con certezza evitato).</a:t>
            </a:r>
          </a:p>
          <a:p>
            <a:pPr algn="just">
              <a:buNone/>
            </a:pPr>
            <a:r>
              <a:rPr lang="it-IT" sz="1600" dirty="0"/>
              <a:t>Tuttavia, il principio della insindacabilità delle scelte di gestione non è assoluto.</a:t>
            </a:r>
          </a:p>
          <a:p>
            <a:pPr algn="just">
              <a:buNone/>
            </a:pPr>
            <a:r>
              <a:rPr lang="it-IT" sz="1600" dirty="0"/>
              <a:t>La giurisprudenza ha, infatti, elaborato due particolari limiti. Il primo è che </a:t>
            </a:r>
            <a:r>
              <a:rPr lang="it-IT" sz="1600" b="1" dirty="0"/>
              <a:t>la scelta di gestione è insindacabile solo se essa è stata legittimamente compiuta (sindacato sul modo in cui la scelta è stata assunta); il secondo è che la scelta è insindacabile solo se non è irrazionale (sindacato sulle ragioni per cui la scelta compiuta è stata preferita ad altre).</a:t>
            </a:r>
            <a:r>
              <a:rPr lang="it-IT" sz="1600" dirty="0"/>
              <a:t> </a:t>
            </a:r>
          </a:p>
          <a:p>
            <a:pPr algn="just">
              <a:buNone/>
            </a:pPr>
            <a:r>
              <a:rPr lang="it-IT" sz="1600" dirty="0"/>
              <a:t>Si tratta, in concreto, di ripercorrere il procedimento decisionale che l'amministratore ha seguito per il compimento della scelta di gestione verificando, in particolare, se l'amministratore abbia eventualmente omesso le cautele, le verifiche e le informazioni preventive normalmente richieste per una scelta di quel tipo, avendo riguardo alle circostanze del caso concreto e se dalle premesse siano state ricavate conclusioni che siano con esse in rapporto di coerenza e di congruità logica (cfr., Cassazione civile sez. I 23 marzo 2004 n. 5718 secondo la quale se anche il giudice non può sindacare la scelta in sé, deve controllare il percorso attraverso il quale essa è stata preferita).</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18</a:t>
            </a:fld>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1800" b="1" dirty="0"/>
              <a:t>Ciò posto, è necessario chiedersi se la regola della business </a:t>
            </a:r>
            <a:r>
              <a:rPr lang="it-IT" sz="1800" b="1" dirty="0" err="1"/>
              <a:t>judgment</a:t>
            </a:r>
            <a:r>
              <a:rPr lang="it-IT" sz="1800" b="1" dirty="0"/>
              <a:t> </a:t>
            </a:r>
            <a:r>
              <a:rPr lang="it-IT" sz="1800" b="1" dirty="0" err="1"/>
              <a:t>rule</a:t>
            </a:r>
            <a:r>
              <a:rPr lang="it-IT" sz="1800" b="1" dirty="0"/>
              <a:t>, nata e sviluppatasi con riferimento alle scelte imprenditoriali degli amministratori, possa applicarsi alle scelte «organizzative» da essi poste in essere</a:t>
            </a:r>
            <a:r>
              <a:rPr lang="it-IT" sz="1800" dirty="0"/>
              <a:t>. A tale domanda deve darsi risposta affermativa, partendo proprio dalla formulazione del già citato art. 2381 c.c., che pone a carico degli amministratori il dovere di curare l'adeguatezza dell'assetto organizzativo, amministrativo e contabile della società. </a:t>
            </a:r>
          </a:p>
          <a:p>
            <a:pPr algn="just">
              <a:buNone/>
            </a:pPr>
            <a:r>
              <a:rPr lang="it-IT" sz="1800" dirty="0"/>
              <a:t>In altre parole, </a:t>
            </a:r>
            <a:r>
              <a:rPr lang="it-IT" sz="1800" b="1" dirty="0"/>
              <a:t>la predisposizione di un assetto organizzativo non costituisce l'oggetto di un obbligo a contenuto specifico, ma al contrario, di un obbligo non predeterminato nel suo contenuto, che acquisisce concretezza solo avuto riguardo alla specificità dell'impresa esercitata e del momento in cui quella scelta organizzativa viene posta in essere</a:t>
            </a:r>
            <a:r>
              <a:rPr lang="it-IT" sz="1800" dirty="0"/>
              <a:t>. E va da sé che tale obbligo organizzativo può essere efficacemente assolto guardando non tanto a rigidi parametri normativi (non essendo enucleabile dal codice un modello di assetto utile per tutte le situazioni), quanto ai principi elaborati dalle scienze aziendalistiche ovvero da associazioni di categoria o dai codici di autodisciplina.</a:t>
            </a:r>
          </a:p>
          <a:p>
            <a:pPr algn="just">
              <a:buNone/>
            </a:pPr>
            <a:r>
              <a:rPr lang="it-IT" sz="1800" dirty="0"/>
              <a:t>Acclarata, dunque, la applicabilità della regola della business </a:t>
            </a:r>
            <a:r>
              <a:rPr lang="it-IT" sz="1800" dirty="0" err="1"/>
              <a:t>judgment</a:t>
            </a:r>
            <a:r>
              <a:rPr lang="it-IT" sz="1800" dirty="0"/>
              <a:t> </a:t>
            </a:r>
            <a:r>
              <a:rPr lang="it-IT" sz="1800" dirty="0" err="1"/>
              <a:t>rule</a:t>
            </a:r>
            <a:r>
              <a:rPr lang="it-IT" sz="1800" dirty="0"/>
              <a:t> anche alle scelte organizzative, appare necessario esaminare il modo di atteggiarsi della regola suddetta con riferimento ai doveri codificati nella nuova formulazione dell'art. 2086 c.c.</a:t>
            </a:r>
          </a:p>
          <a:p>
            <a:pPr>
              <a:buNone/>
            </a:pPr>
            <a:endParaRPr lang="it-IT" sz="1600" dirty="0"/>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19</a:t>
            </a:fld>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3600" b="1" dirty="0">
                <a:solidFill>
                  <a:srgbClr val="646B86">
                    <a:satMod val="130000"/>
                  </a:srgbClr>
                </a:solidFill>
                <a:effectLst>
                  <a:outerShdw blurRad="50000" dist="30000" dir="5400000" algn="tl" rotWithShape="0">
                    <a:srgbClr val="000000">
                      <a:alpha val="30000"/>
                    </a:srgbClr>
                  </a:outerShdw>
                </a:effectLst>
                <a:ea typeface="+mj-ea"/>
                <a:cs typeface="+mj-cs"/>
              </a:rPr>
              <a:t>Art. 2086 c.c.</a:t>
            </a:r>
            <a:r>
              <a:rPr lang="it-IT" sz="2200" b="1" dirty="0">
                <a:solidFill>
                  <a:srgbClr val="646B86">
                    <a:satMod val="130000"/>
                  </a:srgbClr>
                </a:solidFill>
                <a:effectLst>
                  <a:outerShdw blurRad="50000" dist="30000" dir="5400000" algn="tl" rotWithShape="0">
                    <a:srgbClr val="000000">
                      <a:alpha val="30000"/>
                    </a:srgbClr>
                  </a:outerShdw>
                </a:effectLst>
                <a:ea typeface="+mj-ea"/>
                <a:cs typeface="+mj-cs"/>
              </a:rPr>
              <a:t> nella nuova formulazione introdotta dal D.lgs. n. 14 del 12.01.2019</a:t>
            </a:r>
            <a:endParaRPr lang="it-IT" sz="3600" b="1" dirty="0">
              <a:solidFill>
                <a:srgbClr val="646B86">
                  <a:satMod val="130000"/>
                </a:srgbClr>
              </a:solidFill>
              <a:effectLst>
                <a:outerShdw blurRad="50000" dist="30000" dir="5400000" algn="tl" rotWithShape="0">
                  <a:srgbClr val="000000">
                    <a:alpha val="30000"/>
                  </a:srgbClr>
                </a:outerShdw>
              </a:effectLst>
              <a:ea typeface="+mj-ea"/>
              <a:cs typeface="+mj-cs"/>
            </a:endParaRPr>
          </a:p>
          <a:p>
            <a:pPr algn="just">
              <a:buNone/>
            </a:pPr>
            <a:endParaRPr lang="it-IT" sz="1800" dirty="0"/>
          </a:p>
          <a:p>
            <a:pPr algn="just">
              <a:buNone/>
            </a:pPr>
            <a:r>
              <a:rPr lang="it-IT" sz="1800" dirty="0"/>
              <a:t>Come noto, il D. </a:t>
            </a:r>
            <a:r>
              <a:rPr lang="it-IT" sz="1800" dirty="0" err="1"/>
              <a:t>Lgs</a:t>
            </a:r>
            <a:r>
              <a:rPr lang="it-IT" sz="1800" dirty="0"/>
              <a:t>. 12 gennaio 2019, n. 14 (di seguito per brevità “CCII” o “Codice della crisi”) ha apportato una importante riforma delle norme del diritto societario del Codice civile, volta ad assicurare </a:t>
            </a:r>
            <a:r>
              <a:rPr lang="it-IT" sz="1800" b="1" dirty="0"/>
              <a:t>l'adeguatezza dei modelli organizzativi delle imprese rispetto alla rilevazione tempestiva della crisi e alla salvaguardia della continuità aziendale</a:t>
            </a:r>
            <a:r>
              <a:rPr lang="it-IT" sz="1800" dirty="0"/>
              <a:t>. </a:t>
            </a:r>
          </a:p>
          <a:p>
            <a:pPr algn="just">
              <a:buNone/>
            </a:pPr>
            <a:r>
              <a:rPr lang="it-IT" sz="1800" dirty="0"/>
              <a:t>Il nuovo art. 2086 c.c. prevede che «</a:t>
            </a:r>
            <a:r>
              <a:rPr lang="it-IT" sz="1800" i="1" dirty="0"/>
              <a:t>l'imprenditore che operi in forma societaria o collettiva ha il dovere di istituire un assetto organizzativo, amministrativo e contabile adeguato alla natura e alle dimensioni dell'impresa, anche in funzione della rilevazione tempestiva della crisi dell'impresa e della perdita di continuità aziendale, nonché di attivarsi senza indugio per l'adozione e l'attuazione di uno degli strumenti previsti dall'ordinamento per il superamento della crisi e il recupero della continuità aziendale</a:t>
            </a:r>
            <a:r>
              <a:rPr lang="it-IT" sz="1800" dirty="0"/>
              <a:t>». </a:t>
            </a:r>
          </a:p>
          <a:p>
            <a:pPr algn="just">
              <a:buNone/>
            </a:pPr>
            <a:r>
              <a:rPr lang="it-IT" sz="1800" dirty="0"/>
              <a:t>Con il Codice della crisi, la nozione di adeguati assetti, peraltro già introdotta per le sole </a:t>
            </a:r>
            <a:r>
              <a:rPr lang="it-IT" sz="1800" dirty="0" err="1"/>
              <a:t>s.p.a.</a:t>
            </a:r>
            <a:r>
              <a:rPr lang="it-IT" sz="1800" dirty="0"/>
              <a:t> a seguito della riforma del diritto societario del 2003, in forza del combinato disposto di cui agli artt. 2381 e 2403 c.c., assurge ora a paradigma comune a tutte le imprese, compreso l’imprenditore individuale (art. 3 CCII).</a:t>
            </a:r>
          </a:p>
          <a:p>
            <a:pPr>
              <a:buNone/>
            </a:pPr>
            <a:endParaRPr lang="it-IT" sz="18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a:t>
            </a:fld>
            <a:endParaRPr lang="it-IT"/>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r>
              <a:rPr lang="it-IT" sz="1600" dirty="0"/>
              <a:t>L'istituzione di adeguati assetti organizzativi, amministrativi e contabili costituisce un sicuro ed indubbio – anche alla luce del decreto correttivo e integrativo al CCII (D. </a:t>
            </a:r>
            <a:r>
              <a:rPr lang="it-IT" sz="1600" dirty="0" err="1"/>
              <a:t>Lgs</a:t>
            </a:r>
            <a:r>
              <a:rPr lang="it-IT" sz="1600" dirty="0"/>
              <a:t>. 147/2020) – dovere posto a carico degli amministratori della società. Assume, pertanto, particolare valore di attualità il tema della responsabilità dell'organo amministrativo nell'ipotesi in cui risulti inadempiente rispetto all'obbligo imposto dall'art. 2086, comma 2, c.c. </a:t>
            </a:r>
            <a:r>
              <a:rPr lang="it-IT" sz="1600" b="1" dirty="0"/>
              <a:t>Può ragionevolmente ritenersi che alla tradizionale responsabilità da prosecuzione dell'attività a dispetto del verificarsi di una delle cause di scioglimento ex art. 2484 c.c., alla violazione dei doveri di diligenza e di tutti gli altri obblighi specifici già espressamente previsti dalla normativa civilistica e dalle leggi speciali, si aggiunga, oggi, una</a:t>
            </a:r>
            <a:r>
              <a:rPr lang="it-IT" sz="1600" dirty="0"/>
              <a:t> </a:t>
            </a:r>
            <a:r>
              <a:rPr lang="it-IT" sz="1600" b="1" dirty="0"/>
              <a:t>responsabilità da mancata adozione di strumenti e processi atti a garantire un controllo costante ed</a:t>
            </a:r>
            <a:r>
              <a:rPr lang="it-IT" sz="1600" dirty="0"/>
              <a:t> </a:t>
            </a:r>
            <a:r>
              <a:rPr lang="it-IT" sz="1600" b="1" dirty="0"/>
              <a:t>adeguato degli assetti societari e, di conseguenza, a consentire il tempestivo accertamento di una situazione di difficoltà finanziaria.</a:t>
            </a:r>
            <a:endParaRPr lang="it-IT" sz="1600" dirty="0"/>
          </a:p>
          <a:p>
            <a:pPr algn="just"/>
            <a:r>
              <a:rPr lang="it-IT" sz="1600" dirty="0"/>
              <a:t>Il procedimento per accertare la responsabilità si compone di due fasi fondamentali: la prima consiste nell'individuare un modello di condotta, in funzione della realtà esaminata, attraverso parametri astratti e sicuri; la seconda si attua con il confronto tra il comportamento concreto e il parametro astratto e si risolve, innanzitutto, in un giudizio di conformità o difformità. Nel caso della responsabilità da mancata istituzione degli adeguati assetti, la questione si complica e presuppone che si chiarisca quale sia il risultato attribuibile alle scelte degli amministratori. Mediante la predisposizione degli assetti societari si realizza l'architettura astratta delle scelte concrete di gestione che, una volta definite, contribuiscono a creare un presidio del “rischio d'impresa” con lo scopo di inibire l'assunzione di decisioni non performanti da parte degli organi di </a:t>
            </a:r>
            <a:r>
              <a:rPr lang="it-IT" sz="1600" dirty="0" err="1"/>
              <a:t>governance</a:t>
            </a:r>
            <a:r>
              <a:rPr lang="it-IT" sz="1600" dirty="0"/>
              <a:t>, proprio a causa di una sottostimata percezione del livello di rischio.</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20</a:t>
            </a:fld>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1600" dirty="0"/>
              <a:t>Ed invero, </a:t>
            </a:r>
            <a:r>
              <a:rPr lang="it-IT" sz="1600" b="1" dirty="0"/>
              <a:t>un sicuro elemento di novità introdotto dall'intervento normativo del 2019 è rappresentato dal fatto che i doveri degli organi di gestione, che sino ad ora erano stati declinati tendenzialmente nel momento della crisi già in atto, vengono in rilievo già nella fase </a:t>
            </a:r>
            <a:r>
              <a:rPr lang="it-IT" sz="1600" b="1" dirty="0" err="1"/>
              <a:t>pre-crisi</a:t>
            </a:r>
            <a:r>
              <a:rPr lang="it-IT" sz="1600" dirty="0"/>
              <a:t>. Come già evidenziato, infatti, l'art. 2086 c.c. sancisce il dovere degli amministratori di adottare adeguati assetti organizzativi con la doppia finalità: di </a:t>
            </a:r>
            <a:r>
              <a:rPr lang="it-IT" sz="1600" b="1" dirty="0"/>
              <a:t>rilevazione tempestiva della crisi e di intervento tempestivo al fine del superamento della stessa.</a:t>
            </a:r>
            <a:endParaRPr lang="it-IT" sz="1600" dirty="0"/>
          </a:p>
          <a:p>
            <a:pPr algn="just">
              <a:buNone/>
            </a:pPr>
            <a:r>
              <a:rPr lang="it-IT" sz="1600" dirty="0"/>
              <a:t>Ci si deve, allora, </a:t>
            </a:r>
            <a:r>
              <a:rPr lang="it-IT" sz="1600" b="1" dirty="0"/>
              <a:t>chiedere se sia configurabile (ed entro che limiti) una responsabilità degli organi di gestione nel caso in cui non sia stata fatta alcuna pianificazione, non vi sia stata alcuna attenzione agli indizi di </a:t>
            </a:r>
            <a:r>
              <a:rPr lang="it-IT" sz="1600" b="1" dirty="0" err="1"/>
              <a:t>pre-crisi</a:t>
            </a:r>
            <a:r>
              <a:rPr lang="it-IT" sz="1600" b="1" dirty="0"/>
              <a:t> e non sia stato adottato alcun assetto organizzativo a tal fine ovvero nel caso in cui gli indizi siano stati rilevati e la pianificazione sia stata fatta, ma le scelte organizzative degli amministratori si siano rivelate inefficaci al fine della risoluzione della crisi e si sia, comunque, arrivati al fallimento</a:t>
            </a:r>
            <a:r>
              <a:rPr lang="it-IT" sz="1600" dirty="0"/>
              <a:t> con danno per i creditori.</a:t>
            </a:r>
          </a:p>
          <a:p>
            <a:pPr algn="just">
              <a:buNone/>
            </a:pPr>
            <a:r>
              <a:rPr lang="it-IT" sz="1600" dirty="0"/>
              <a:t>Sotto altro profilo, si tratta, quindi, di capire in primo luogo se ed in quali termini possa essere sindacata la scelta di una determinata struttura organizzativa piuttosto che un'altra, ai fini della rilevazione tempestiva degli indici della crisi e della perdita della continuità aziendale.</a:t>
            </a:r>
          </a:p>
          <a:p>
            <a:pPr algn="just">
              <a:buNone/>
            </a:pPr>
            <a:r>
              <a:rPr lang="it-IT" sz="1600" dirty="0"/>
              <a:t>In secondo luogo, si tratta di capire se un eventuale deficit organizzativo possa consentire di affermare la responsabilità dell'organo gestorio laddove siano state assunte determinate scelte relative alla pianificazione degli interventi per prevenire la degenerazione della crisi, che poi si siano invece rivelate dannose o fallimentari.</a:t>
            </a:r>
          </a:p>
          <a:p>
            <a:pPr>
              <a:buNone/>
            </a:pPr>
            <a:endParaRPr lang="it-IT" sz="1600" dirty="0"/>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21</a:t>
            </a:fld>
            <a:endParaRPr lang="it-IT"/>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1400" dirty="0"/>
              <a:t>Ebbene, ritiene il Tribunale di Roma che </a:t>
            </a:r>
            <a:r>
              <a:rPr lang="it-IT" sz="1400" b="1" dirty="0"/>
              <a:t>sotto entrambi i profili (sia quello della rilevazione della crisi, sia quello degli interventi conseguenti), le scelte dell'amministratore -siano esse prettamente gestionali, siano esse di tipo organizzativo- possano essere sindacate nei limiti del principio della business </a:t>
            </a:r>
            <a:r>
              <a:rPr lang="it-IT" sz="1400" b="1" dirty="0" err="1"/>
              <a:t>judgment</a:t>
            </a:r>
            <a:r>
              <a:rPr lang="it-IT" sz="1400" b="1" dirty="0"/>
              <a:t> </a:t>
            </a:r>
            <a:r>
              <a:rPr lang="it-IT" sz="1400" b="1" dirty="0" err="1"/>
              <a:t>rule</a:t>
            </a:r>
            <a:r>
              <a:rPr lang="it-IT" sz="1400" b="1" dirty="0"/>
              <a:t>. Di conseguenza, mentre da un lato appare certo che la mancata adozione di qualsivoglia misura organizzativa comporti di per sé una responsabilità dell'organo gestorio, dall'altra, si ritiene possibile assoggettare a sindacato giudiziale la struttura organizzativa predisposta dall'amministratore nei limiti e secondo i criteri della proporzionalità e della ragionevolezza</a:t>
            </a:r>
            <a:r>
              <a:rPr lang="it-IT" sz="1400" dirty="0"/>
              <a:t> (e, precisamente, in questo ambito secondo i criteri della adeguatezza), ciò al fine di verificare se fosse idonea a far emergere gli indici della perdita della continuità aziendale e se la tipologia degli interventi scelta dall'organo gestorio sia ragionevole e non manifestamente irrazionale. Ed è evidente che tale verifica andrà effettuata sulla base di una valutazione ex ante, tenendo conto delle informazioni conosciute o conoscibili dall'amministratore, ed a prescindere dai risultati concreti che poi sono stati raggiunti. Ciò in quanto la responsabilità dell'amministratore presuppone pur sempre una condotta colposa o dolosa.</a:t>
            </a:r>
          </a:p>
          <a:p>
            <a:pPr algn="just">
              <a:buNone/>
            </a:pPr>
            <a:r>
              <a:rPr lang="it-IT" sz="1400" dirty="0"/>
              <a:t>Ne deriva che dovrà considerarsi responsabile l'amministratore che ometta del tutto di approntare una qualsivoglia struttura organizzativa, rimanendo inerte di fronte ai segnali indicatori di una situazione di crisi o </a:t>
            </a:r>
            <a:r>
              <a:rPr lang="it-IT" sz="1400" dirty="0" err="1"/>
              <a:t>pre-crisi</a:t>
            </a:r>
            <a:r>
              <a:rPr lang="it-IT" sz="1400" dirty="0"/>
              <a:t>.</a:t>
            </a:r>
          </a:p>
          <a:p>
            <a:pPr algn="just">
              <a:buNone/>
            </a:pPr>
            <a:r>
              <a:rPr lang="it-IT" sz="1400" dirty="0"/>
              <a:t>Per contro, non potrà ritenersi responsabile l'amministratore che abbia predisposto delle misure organizzative che, con una valutazione ex ante, erano adeguate, secondo le sue conoscenze e secondo gli elementi a sua disposizione, a verificare tempestivamente la perdita della continuità aziendale. Parimenti, non potrà ritenersi responsabile l'amministratore che, pur avendo tempestivamente rilevato –grazie alla struttura organizzativa predisposta- il venir meno della continuità aziendale- ponga in essere degli interventi che, successivamente si rivelino inutili ad evitare la degenerazione della crisi (ed eventualmente il fallimento della società), qualora tali interventi –sempre sulla base di una valutazione ex ante- non risultino manifestamente irrazionali ed ingiustificati.</a:t>
            </a:r>
          </a:p>
          <a:p>
            <a:pPr>
              <a:buNone/>
            </a:pPr>
            <a:endParaRPr lang="it-IT" sz="1400" dirty="0"/>
          </a:p>
          <a:p>
            <a:pPr>
              <a:buNone/>
            </a:pPr>
            <a:endParaRPr lang="it-IT" sz="1600" dirty="0"/>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22</a:t>
            </a:fld>
            <a:endParaRPr lang="it-IT"/>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r>
              <a:rPr lang="it-IT" sz="2000" dirty="0"/>
              <a:t>In conclusione, i Giudici hanno preso posizione sulla configurabilità della BJR entro l'ambito del dovere di istituire gli adeguati assetti, distinguendo tra le seguenti casistiche: </a:t>
            </a:r>
          </a:p>
          <a:p>
            <a:pPr marL="539496" indent="-457200" algn="just">
              <a:buFont typeface="+mj-lt"/>
              <a:buAutoNum type="arabicPeriod"/>
            </a:pPr>
            <a:r>
              <a:rPr lang="it-IT" sz="1800" dirty="0"/>
              <a:t>Qualora l'amministratore ometta del tutto di approntare una qualsivoglia struttura organizzativa, rimanendo inerte di fronte ai segnali indicatori di una situazione di crisi, deve considerarsi responsabile. La responsabilità dell'amministratore è, dunque, indiscussa in caso di mancata istituzione </a:t>
            </a:r>
            <a:r>
              <a:rPr lang="it-IT" sz="1800" i="1" dirty="0"/>
              <a:t>tout court</a:t>
            </a:r>
            <a:r>
              <a:rPr lang="it-IT" sz="1800" dirty="0"/>
              <a:t> degli assetti societari. </a:t>
            </a:r>
          </a:p>
          <a:p>
            <a:pPr marL="539496" indent="-457200" algn="just">
              <a:buFont typeface="+mj-lt"/>
              <a:buAutoNum type="arabicPeriod"/>
            </a:pPr>
            <a:r>
              <a:rPr lang="it-IT" sz="1800" dirty="0"/>
              <a:t>Non può, invece, ritenersi responsabile l'amministratore che abbia predisposto delle misure organizzative che, con una valutazione </a:t>
            </a:r>
            <a:r>
              <a:rPr lang="it-IT" sz="1800" i="1" dirty="0"/>
              <a:t>ex ante</a:t>
            </a:r>
            <a:r>
              <a:rPr lang="it-IT" sz="1800" dirty="0"/>
              <a:t>, potessero essere ritenute astrattamente adeguate, sulla base delle sue conoscenze e degli elementi a sua disposizione, a verificare tempestivamente la perdita della continuità aziendale. </a:t>
            </a:r>
          </a:p>
          <a:p>
            <a:pPr marL="539496" indent="-457200" algn="just">
              <a:buFont typeface="+mj-lt"/>
              <a:buAutoNum type="arabicPeriod"/>
            </a:pPr>
            <a:r>
              <a:rPr lang="it-IT" sz="1800" dirty="0"/>
              <a:t>Parimenti, non può ritenersi responsabile l'amministratore che, pur avendo tempestivamente rilevato il venir meno della continuità aziendale (grazie alla struttura organizzativa istituita), abbia posto in essere degli interventi che successivamente si siano rilevati inutili ad evitare la degenerazione della crisi (ed eventualmente il fallimento, ora liquidazione giudiziale), qualora tali interventi, sempre sulla base di una valutazione </a:t>
            </a:r>
            <a:r>
              <a:rPr lang="it-IT" sz="1800" i="1" dirty="0"/>
              <a:t>ex ante</a:t>
            </a:r>
            <a:r>
              <a:rPr lang="it-IT" sz="1800" dirty="0"/>
              <a:t>, non siano manifestamente irrazionali ed ingiustificati.</a:t>
            </a:r>
          </a:p>
          <a:p>
            <a:pPr>
              <a:buNone/>
            </a:pPr>
            <a:endParaRPr lang="it-IT" sz="20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23</a:t>
            </a:fld>
            <a:endParaRPr lang="it-IT"/>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r>
              <a:rPr lang="it-IT" sz="1600" b="1" u="sng" dirty="0"/>
              <a:t>Corte di Cassazione penale, 4 maggio 2021, n. 29874</a:t>
            </a:r>
            <a:endParaRPr lang="it-IT" sz="1600" dirty="0"/>
          </a:p>
          <a:p>
            <a:pPr algn="just">
              <a:buNone/>
            </a:pPr>
            <a:r>
              <a:rPr lang="it-IT" sz="1600" dirty="0"/>
              <a:t>La nuova dimensione della bancarotta preferenziale dopo l'introduzione dell'obbligo dell'amministratore di dotare l'azienda di adeguati assetti organizzativi. </a:t>
            </a:r>
          </a:p>
          <a:p>
            <a:pPr algn="just">
              <a:buNone/>
            </a:pPr>
            <a:r>
              <a:rPr lang="it-IT" sz="1600" dirty="0"/>
              <a:t>In sede di merito un imprenditore era condannato – per quanto di interesse in questa sede – per il delitto di bancarotta preferenziale per avere, quale liquidatore di società dichiarata fallita, eseguito pagamenti preferenziali a favore di due dipendenti pochi giorni dopo il fallimento, mediante bonifico per complessivi euro 2.936,72 con addebito sul conto intestato alla società fallita. Secondo la Cassazione, nel caso di specie i giudici di primo grado avevano ritenuto che il dolo specifico del delitto di bancarotta fraudolenta fosse evidente in quanto i pagamenti erano avvenuti dopo la dichiarazione di fallimento, quando questo ormai non poteva ritenersi evitabile. </a:t>
            </a:r>
          </a:p>
          <a:p>
            <a:pPr algn="just">
              <a:buNone/>
            </a:pPr>
            <a:r>
              <a:rPr lang="it-IT" sz="1600" dirty="0"/>
              <a:t>A fonte di tale motivazione fornita dal Tribunale, la difesa con l'atto di appello aveva dedotto che il modesto importo dei pagamenti, il mezzo utilizzato per la loro esecuzione (bonifico bancario) che li rendeva facilmente accertabili dagli organi fallimentari ed il breve lasso di tempo intercorrente tra il deposito della sentenza dichiarativa di fallimento e l'esecuzione dei pagamenti erano circostanze che lasciavano ritenere che questi fossero stati effettuati in un momento in cui il liquidatore della società fallita ancora non sapeva che la società era fallita; si era pure evidenziato che la sentenza era stata depositata di venerdì, mentre i pagamenti erano stati eseguiti immediatamente dopo il fine settimana, in cui gli uffici erano rimasti chiusi, cosicché era altamente probabile che i pagamenti fossero stati effettuati dall'imputato in buona fede. </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24</a:t>
            </a:fld>
            <a:endParaRPr lang="it-IT"/>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endParaRPr lang="it-IT" sz="1700" dirty="0"/>
          </a:p>
          <a:p>
            <a:pPr algn="just">
              <a:buNone/>
            </a:pPr>
            <a:r>
              <a:rPr lang="it-IT" sz="1700" dirty="0"/>
              <a:t>Il delitto di bancarotta preferenziale presenta diversi profili di problematicità in ragione del fatto che la condotta sanzionata dall'art. 223, comma 3, R.D. n. 267/1942 (e cioè il soddisfacimento di un debito) non ha caratteri di illiceità, rappresentando anzi l'adempimento di un dovere gravante sull'imprenditore. Si pone dunque la necessità di individuare quale pagamento possa assumere rilevanza penale in quanto presenta i caratteri della cd. preferenzialità, andando a soddisfare le pretese del creditore cui viene corrisposto quanto dovuto determinando però al contempo un danno per gli altri titolari di analoghe pretese verso l'imprenditore.</a:t>
            </a:r>
          </a:p>
          <a:p>
            <a:pPr algn="just">
              <a:buNone/>
            </a:pPr>
            <a:r>
              <a:rPr lang="it-IT" sz="1700" dirty="0"/>
              <a:t>La normativa in tema di organizzazione dell'impresa ex d.lgs. n. 14/2019 consente per l'appunto proprio di pervenire a tale delimitazione fra adempimenti rientranti nella fattispecie incriminatrice e pagamenti privi di significanza criminale.</a:t>
            </a:r>
          </a:p>
          <a:p>
            <a:pPr algn="just">
              <a:buNone/>
            </a:pPr>
            <a:r>
              <a:rPr lang="it-IT" sz="1700" b="1" dirty="0"/>
              <a:t>Saranno infatti i dati che emergono in virtù delle misure organizzative introdotte dagli amministratori a definire se, sotto il profilo oggettivo, il pagamento effettuato in un dato momento dell'attività aziendale potesse o meno, in allora, qualificarsi o meno come preferenziale, con l'effetto che, come già detto con riferimento alla bancarotta fraudolenta patrimoniale.</a:t>
            </a:r>
            <a:endParaRPr lang="it-IT" sz="1700" dirty="0"/>
          </a:p>
          <a:p>
            <a:pPr algn="just">
              <a:buNone/>
            </a:pPr>
            <a:endParaRPr lang="it-IT" sz="1700" dirty="0"/>
          </a:p>
          <a:p>
            <a:pPr>
              <a:buNone/>
            </a:pPr>
            <a:endParaRPr lang="it-IT" sz="17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25</a:t>
            </a:fld>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endParaRPr lang="it-IT" sz="1700" b="1" dirty="0"/>
          </a:p>
          <a:p>
            <a:pPr algn="just">
              <a:buNone/>
            </a:pPr>
            <a:r>
              <a:rPr lang="it-IT" sz="1700" b="1" dirty="0"/>
              <a:t>In particolare, se la situazione di tensione finanziaria, patrimoniale o economica emerge in termini inequivocabili allora non sarà minimamente in discussione, sotto il profilo oggettivo, la natura preferenziale del pagamento</a:t>
            </a:r>
            <a:r>
              <a:rPr lang="it-IT" sz="1700" dirty="0"/>
              <a:t>.</a:t>
            </a:r>
          </a:p>
          <a:p>
            <a:pPr>
              <a:buNone/>
            </a:pPr>
            <a:r>
              <a:rPr lang="it-IT" sz="1700" dirty="0"/>
              <a:t>Quanto al profilo inerente l'elemento soggettivo</a:t>
            </a:r>
          </a:p>
          <a:p>
            <a:pPr algn="just">
              <a:buNone/>
            </a:pPr>
            <a:r>
              <a:rPr lang="it-IT" sz="1700" dirty="0"/>
              <a:t>•	il reato sarà senz'altro sussistente nel caso in cui il singolo percepisca chiaramente la sussistenza di una situazione di crisi (se non addirittura di insolvenza) come percepibile sulla base dei dati provenienti dai settori organizzativi deputati a far emergere i profili indicatori degli squilibri di carattere reddituale, patrimoniale o finanziario e scelga deliberatamente di non prenderli in considerazione, effettuando comunque il pagamento;</a:t>
            </a:r>
          </a:p>
          <a:p>
            <a:pPr algn="just">
              <a:buNone/>
            </a:pPr>
            <a:r>
              <a:rPr lang="it-IT" sz="1700" dirty="0"/>
              <a:t>•	è </a:t>
            </a:r>
            <a:r>
              <a:rPr lang="it-IT" sz="1700" dirty="0" err="1"/>
              <a:t>implausibile</a:t>
            </a:r>
            <a:r>
              <a:rPr lang="it-IT" sz="1700" dirty="0"/>
              <a:t> parlare di colpa quando le prospettive di ripresa dell'azienda sono escluse (o rese fortemente improbabili) dai dati desumibili dagli assetti aziendali o nel caso in cui l'imprenditore, consapevole dell'attuale stato di crisi della propria azienda, non è in grado di formulare alcuna credibile prognosi circa il futuro della stessa non avendo in precedenza dotato la stessa dell'assetto organizzativo richiesto dal legislatore agli artt. 2086 c.c. e 3 </a:t>
            </a:r>
            <a:r>
              <a:rPr lang="it-IT" sz="1700" dirty="0" err="1"/>
              <a:t>d.lg.s</a:t>
            </a:r>
            <a:r>
              <a:rPr lang="it-IT" sz="1700" dirty="0"/>
              <a:t> n. 14/2019.</a:t>
            </a:r>
            <a:endParaRPr lang="it-IT" sz="1600" dirty="0"/>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26</a:t>
            </a:fld>
            <a:endParaRPr lang="it-IT"/>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r>
              <a:rPr lang="it-IT" sz="1800" b="1" dirty="0"/>
              <a:t>quando la mancata consapevolezza dello stato di crisi in cui versa l'azienda dipende dalla circostanza che l'imprenditore ha scientemente operato in modo tale da impedire l'emergenza dei profili indicatori degli squilibri di carattere reddituale, patrimoniale o finanziario in quanto ha completamente omesso di dotare la propria impresa dell'assetto organizzativo richiesto dal legislatore ovvero – evenienza più frequente – ha dolosamente predisposto sistemi di controllo e verifica assai carenti, potrebbe sostenersi che il riconoscimento della responsabilità del soggetto agente andrebbe fondata facendo ricorso alla figura del dolo eventuale. </a:t>
            </a:r>
          </a:p>
          <a:p>
            <a:pPr algn="just"/>
            <a:r>
              <a:rPr lang="it-IT" sz="1800" dirty="0"/>
              <a:t>Solo il favoreggiamento del creditore soddisfatto deve rientrare nel fuoco della volontà dell'agente, mentre il danno degli altri creditori può essere oggetto di un dolo eventuale, non essendo necessario che tale pregiudizio sia voluto direttamente dall'agente, purché tale conseguenza sia stata prevista e consentita, ovvero ne sia stata accettata l'eventualità. Se si aderisce a questa tesi, dunque, </a:t>
            </a:r>
            <a:r>
              <a:rPr lang="it-IT" sz="1800" b="1" dirty="0"/>
              <a:t>nell'ipotesi di una intenzionale adozione, da parte dell'imprenditore, di sistemi organizzativi assolutamente carenti e deficitari nulla precluderebbe la contestazione, del reato di bancarotta preferenziale in presenza di un pagamento che presenta un oggettivo profilo di aggressione degli interessi dei creditori, profilo che sfugge all'imprenditore in virtù della sua scelta di non ottemperare al disposto di cui all'art. 2086, comma 2, c.c</a:t>
            </a:r>
            <a:r>
              <a:rPr lang="it-IT" sz="1800" dirty="0"/>
              <a:t>..</a:t>
            </a:r>
          </a:p>
          <a:p>
            <a:pPr algn="just">
              <a:buNone/>
            </a:pPr>
            <a:r>
              <a:rPr lang="it-IT" sz="1700" dirty="0"/>
              <a:t>.</a:t>
            </a:r>
          </a:p>
          <a:p>
            <a:pPr>
              <a:buNone/>
            </a:pPr>
            <a:endParaRPr lang="it-IT" sz="17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27</a:t>
            </a:fld>
            <a:endParaRPr lang="it-IT"/>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r>
              <a:rPr lang="it-IT" sz="1600" b="1" dirty="0"/>
              <a:t>Tribunale di Cagliari, sez. spec. impresa, 19 gennaio 2022</a:t>
            </a:r>
            <a:endParaRPr lang="it-IT" sz="1600" dirty="0"/>
          </a:p>
          <a:p>
            <a:pPr algn="just">
              <a:buNone/>
            </a:pPr>
            <a:r>
              <a:rPr lang="it-IT" sz="1600" dirty="0"/>
              <a:t>L'assenza di un adeguato assetto organizzativo rappresenta una grave irregolarità che giustifica l’adozione di un provvedimento del Tribunale ex art. 2409 c.c., quale la nomina di un amministratore giudiziario.</a:t>
            </a:r>
          </a:p>
          <a:p>
            <a:pPr algn="just">
              <a:buNone/>
            </a:pPr>
            <a:r>
              <a:rPr lang="it-IT" sz="1600" b="1" dirty="0"/>
              <a:t>La mancata adozione di adeguati assetti da parte dell'organo amministrativo di una impresa in crisi costituisce grave irregolarità che impone la revoca dell'organo amministrativo e la nomina di un amministratore giudiziario, tanto più grave qualora l’impresa si trovi in situazione di equilibrio economico finanziario, </a:t>
            </a:r>
            <a:r>
              <a:rPr lang="it-IT" sz="1600" b="1" dirty="0" err="1"/>
              <a:t>giacchè</a:t>
            </a:r>
            <a:r>
              <a:rPr lang="it-IT" sz="1600" b="1" dirty="0"/>
              <a:t> gli adeguati assetti sono funzionali proprio ad evitare che l’impresa scivoli verso una situazione di crisi o di perdita della continuità, consentendo all'organo amministrativo di percepire tempestivamente i segnali che preannunciano la crisi</a:t>
            </a:r>
            <a:r>
              <a:rPr lang="it-IT" sz="1600" dirty="0"/>
              <a:t> consentendogli in tal modo di assumere le iniziative opportune.</a:t>
            </a:r>
          </a:p>
          <a:p>
            <a:pPr algn="just">
              <a:buNone/>
            </a:pPr>
            <a:r>
              <a:rPr lang="it-IT" sz="1600" dirty="0"/>
              <a:t>L'ispettore in particolare ha segnalato che la cooperativa è sprovvista di un adeguato assetto organizzativo di cui all'art. 2086 c.c. in funzione della natura e dimensioni dell'impresa, ai fini della rilevazione tempestiva di eventuali sintomi di squilibrio economico-finanziario e della salvaguardia della continuità aziendale.</a:t>
            </a:r>
          </a:p>
          <a:p>
            <a:pPr algn="just">
              <a:buNone/>
            </a:pPr>
            <a:r>
              <a:rPr lang="it-IT" sz="1600" dirty="0"/>
              <a:t>È emerso in particolare che l'unico strumento organizzativo di cui la cooperativa è dotata è un organigramma peraltro non aggiornato. Segnala quindi l'ispettore che la cooperativa è sprovvista di un piano industriale e strategico a breve e a </a:t>
            </a:r>
            <a:r>
              <a:rPr lang="it-IT" sz="1600" dirty="0" err="1"/>
              <a:t>medio-lungo</a:t>
            </a:r>
            <a:r>
              <a:rPr lang="it-IT" sz="1600" dirty="0"/>
              <a:t> termine non vi sono relazioni dell'organo amministrativo circa l'andamento gestionale e la sua prevedibile evoluzione neanche in occasioni di sviluppo di nuovi investimenti né vengono formulate previsioni in merito alla capacità di far fronte al pagamento del saldo dovuto ai soci conferenti.</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28</a:t>
            </a:fld>
            <a:endParaRPr lang="it-IT"/>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15616" y="260648"/>
            <a:ext cx="7848872" cy="6264696"/>
          </a:xfrm>
        </p:spPr>
        <p:txBody>
          <a:bodyPr>
            <a:noAutofit/>
          </a:bodyPr>
          <a:lstStyle/>
          <a:p>
            <a:pPr algn="just">
              <a:buNone/>
            </a:pPr>
            <a:r>
              <a:rPr lang="it-IT" sz="1600" dirty="0"/>
              <a:t>E' emerso sotto il profilo contabile che la cooperativa non possiede un efficace sistema di gestione dei crediti commerciali: non risultano procedure o tecniche finalizzate a minimizzare l'emersione di perdite su crediti o pagamenti tardivi, non viene redatto un rapporto periodico sullo stato complessivo dei crediti, sul comportamento della clientela in relazione ai pagamenti e su ogni altra informazione utile per formulare le scelte più corrette in funzione della salvaguardia della continuità della Cooperativa. Non viene adottata una adeguata analisi di bilancio necessaria per verificare la situazione economico, finanziaria e patrimoniale della società, né uno strumento per rilevare tempestivamente situazioni di squilibrio finanziario, quale il rendiconto finanziario. In altri termini la Cooperativa non dispone di strumenti che permettano di rilevare squilibri </a:t>
            </a:r>
            <a:r>
              <a:rPr lang="it-IT" sz="1600" dirty="0" err="1"/>
              <a:t>finanziari·</a:t>
            </a:r>
            <a:r>
              <a:rPr lang="it-IT" sz="1600" dirty="0"/>
              <a:t> ciò non solo a consuntivo, ma anche e soprattutto a livello previsionale, impendendole di verificare la propria capacità prospettica di far fronte alle obbligazioni.</a:t>
            </a:r>
          </a:p>
          <a:p>
            <a:pPr algn="just">
              <a:buNone/>
            </a:pPr>
            <a:r>
              <a:rPr lang="it-IT" sz="1600" dirty="0"/>
              <a:t>Ritiene il Tribunale che l'assenza di un adeguato assetto organizzativo rappresenti una grave irregolarità che deve essere immediatamente emendata.</a:t>
            </a:r>
          </a:p>
          <a:p>
            <a:pPr algn="just">
              <a:buNone/>
            </a:pPr>
            <a:r>
              <a:rPr lang="it-IT" sz="1600" dirty="0"/>
              <a:t>La giurisprudenza ha già affermato che la mancata adozione di adeguati assetti da parte dell'organo amministrativo di una impresa in crisi costituisce una grave irregolarità che impone la revoca dell'organo amministrativo e la nomina di un amministratore giudiziario (Tribunale Milano 18 ottobre 2019; Tribunale Roma 15.9.2020).</a:t>
            </a:r>
          </a:p>
          <a:p>
            <a:pPr algn="just">
              <a:buNone/>
            </a:pPr>
            <a:r>
              <a:rPr lang="it-IT" sz="1600" b="1" dirty="0"/>
              <a:t>Ritiene il Tribunale che altrettanto (se non più) grave sia la mancata adozione di adeguati assetti di una impresa in situazione di equilibrio economico finanziario</a:t>
            </a:r>
            <a:r>
              <a:rPr lang="it-IT" sz="1600" dirty="0"/>
              <a:t>. Gli adeguati assetti, infatti, sono funzionali proprio ad evitare che la impresa scivoli inconsapevolmente versa una situazione di crisi o di perdita della continuità consentendo all'organo amministrativo di percepire tempestivamente i segnali che preannunciano la crisi consentendogli in tal modo di assumere le iniziative opportune.</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br>
              <a:rPr lang="it-IT" sz="3200" b="1" dirty="0"/>
            </a:br>
            <a:r>
              <a:rPr lang="it-IT" sz="3200" b="1" dirty="0"/>
              <a:t>Gli </a:t>
            </a:r>
            <a:r>
              <a:rPr lang="it-IT" sz="3600" b="1" dirty="0"/>
              <a:t>assetti</a:t>
            </a:r>
            <a:r>
              <a:rPr lang="it-IT" sz="3200" b="1" dirty="0"/>
              <a:t> </a:t>
            </a:r>
            <a:r>
              <a:rPr lang="it-IT" sz="3600" b="1" dirty="0"/>
              <a:t>organizzativi</a:t>
            </a:r>
            <a:r>
              <a:rPr lang="it-IT" sz="3200" b="1" dirty="0"/>
              <a:t> </a:t>
            </a:r>
          </a:p>
        </p:txBody>
      </p:sp>
      <p:sp>
        <p:nvSpPr>
          <p:cNvPr id="3" name="Segnaposto contenuto 2"/>
          <p:cNvSpPr>
            <a:spLocks noGrp="1"/>
          </p:cNvSpPr>
          <p:nvPr>
            <p:ph idx="1"/>
          </p:nvPr>
        </p:nvSpPr>
        <p:spPr>
          <a:xfrm>
            <a:off x="1435608" y="1796752"/>
            <a:ext cx="7498080" cy="4800600"/>
          </a:xfrm>
        </p:spPr>
        <p:txBody>
          <a:bodyPr>
            <a:normAutofit lnSpcReduction="10000"/>
          </a:bodyPr>
          <a:lstStyle/>
          <a:p>
            <a:pPr algn="just"/>
            <a:r>
              <a:rPr lang="it-IT" sz="2500" dirty="0"/>
              <a:t>Con la riforma del diritto societario tale dovere risultava espressamente codificato con l'introduzione dell'art. 2381 c.c., secondo cui il Consiglio di amministrazione «</a:t>
            </a:r>
            <a:r>
              <a:rPr lang="it-IT" sz="2500" i="1" dirty="0"/>
              <a:t>sulla base delle informazioni ricevute valuta l'adeguatezza dell'assetto organizzativo, amministrativo e contabile della società</a:t>
            </a:r>
            <a:r>
              <a:rPr lang="it-IT" sz="2500" dirty="0"/>
              <a:t>»; e gli organi delegati «</a:t>
            </a:r>
            <a:r>
              <a:rPr lang="it-IT" sz="2500" i="1" dirty="0"/>
              <a:t>curano che tale assetto sia adeguato alla natura ed alle dimensioni dell'impresa</a:t>
            </a:r>
            <a:r>
              <a:rPr lang="it-IT" sz="2500" dirty="0"/>
              <a:t>».</a:t>
            </a:r>
          </a:p>
          <a:p>
            <a:pPr algn="just"/>
            <a:r>
              <a:rPr lang="it-IT" sz="2500" dirty="0"/>
              <a:t>L’obbligo di adottare adeguati assetti organizzativi non è quindi una assoluta novità e, secondo alcuni interpreti, può essere ritenuto esistente anche prima della riforma, quale riflesso del più generale dovere di diligenza</a:t>
            </a:r>
            <a:r>
              <a:rPr lang="it-IT" sz="2500" i="1" dirty="0"/>
              <a:t>.</a:t>
            </a:r>
          </a:p>
        </p:txBody>
      </p:sp>
      <p:sp>
        <p:nvSpPr>
          <p:cNvPr id="5" name="Segnaposto data 4"/>
          <p:cNvSpPr>
            <a:spLocks noGrp="1"/>
          </p:cNvSpPr>
          <p:nvPr>
            <p:ph type="dt" sz="half" idx="10"/>
          </p:nvPr>
        </p:nvSpPr>
        <p:spPr/>
        <p:txBody>
          <a:bodyPr/>
          <a:lstStyle/>
          <a:p>
            <a:r>
              <a:rPr lang="it-IT"/>
              <a:t>08/06/2023</a:t>
            </a:r>
          </a:p>
        </p:txBody>
      </p:sp>
      <p:sp>
        <p:nvSpPr>
          <p:cNvPr id="6" name="Segnaposto numero diapositiva 5"/>
          <p:cNvSpPr>
            <a:spLocks noGrp="1"/>
          </p:cNvSpPr>
          <p:nvPr>
            <p:ph type="sldNum" sz="quarter" idx="12"/>
          </p:nvPr>
        </p:nvSpPr>
        <p:spPr/>
        <p:txBody>
          <a:bodyPr/>
          <a:lstStyle/>
          <a:p>
            <a:fld id="{914DFEC9-6BC9-43DA-87AF-3A2C95120BE9}" type="slidenum">
              <a:rPr lang="it-IT" smtClean="0"/>
              <a:pPr/>
              <a:t>3</a:t>
            </a:fld>
            <a:endParaRPr lang="it-IT"/>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lgn="just">
              <a:buNone/>
            </a:pPr>
            <a:endParaRPr lang="it-IT" sz="2000" b="1" dirty="0"/>
          </a:p>
          <a:p>
            <a:pPr algn="just">
              <a:buNone/>
            </a:pPr>
            <a:r>
              <a:rPr lang="it-IT" sz="2000" b="1" dirty="0"/>
              <a:t>Del resto, una volta manifestatasi la crisi, sfuma la gravità della adozione di adeguati assetti e viene in massimo rilievo, invece la mancata adozione di uno degli strumenti previsti dall'ordinamento per fronteggiarla.</a:t>
            </a:r>
          </a:p>
          <a:p>
            <a:pPr algn="just">
              <a:buNone/>
            </a:pPr>
            <a:r>
              <a:rPr lang="it-IT" sz="2000" b="1" dirty="0"/>
              <a:t>In altri termini la violazione della obbligazione di predisporre adeguati assetti è più grave quando la società non si trova in crisi anche perché, del resto, proprio in tale fase essa ha le risorse anche economiche per predisporre con efficacia le misure organizzative contabili amministrative.</a:t>
            </a:r>
          </a:p>
          <a:p>
            <a:pPr algn="just">
              <a:buNone/>
            </a:pPr>
            <a:r>
              <a:rPr lang="it-IT" sz="2000" dirty="0"/>
              <a:t>Nel caso di specie, è stato nominato un amministratore giudiziario per l'attività di recupero dei crediti e ordinato alla cooperativa ed al suo consiglio di amministrazione di adottare nel termine di 150 giorni gli adeguati assetti organizzativi, sotto il controllo dell'amministratore giudiziario, per verificare le concrete misure adottate e se le stesse appaiono adeguate in ragione della natura e delle dimensioni dell'impresa, nel rispetto della discrezionalità dell'organo gestorio dell'adozione delle misura di gestione ritenute opportune.</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endParaRPr lang="it-IT" sz="1500" dirty="0"/>
          </a:p>
          <a:p>
            <a:pPr>
              <a:buNone/>
            </a:pPr>
            <a:r>
              <a:rPr lang="it-IT" sz="1800" b="1" dirty="0"/>
              <a:t>Tribunale di Viterbo, 14 febbraio 2022</a:t>
            </a:r>
            <a:endParaRPr lang="it-IT" sz="1800" dirty="0"/>
          </a:p>
          <a:p>
            <a:pPr algn="just">
              <a:buNone/>
            </a:pPr>
            <a:r>
              <a:rPr lang="it-IT" sz="1800" dirty="0"/>
              <a:t>Per valutare l’eventuale conferma delle misure protettive richieste occorre delibare, secondo una analisi prognostica, le possibilità che attraverso la prosecuzione della procedura di composizione negoziata per la soluzione della crisi d'impresa possa essere risanata l’impresa.</a:t>
            </a:r>
          </a:p>
          <a:p>
            <a:pPr algn="just">
              <a:buNone/>
            </a:pPr>
            <a:r>
              <a:rPr lang="it-IT" sz="1800" dirty="0"/>
              <a:t>Vengono presi in considerazione i doveri imposti dall'art. 2086 c.c. in ordine all'assetto organizzativo dell'impresa, le carenze documentali dell'istanza, il parere dell'esperto sul marcato disequilibrio economico finanziario configurabile sulla base dell’indice di livello di difficoltà del risanamento, nonché la valutazione dei risultati del test di risanabilità in rapporto alla continuità diretta o indiretta. </a:t>
            </a:r>
          </a:p>
          <a:p>
            <a:pPr algn="just">
              <a:buNone/>
            </a:pPr>
            <a:r>
              <a:rPr lang="it-IT" sz="1800" dirty="0"/>
              <a:t>Sulla base di questi elementi, il Giudice delegato opta per la revoca delle misure protettive osservando che, se da un lato la concessione delle stesse non inciderebbe sulla possibilità dell’impresa di approvvigionarsi ed accedere al credito bancario, dall’altro non appare dimostrato che il loro protrarsi delle stesse per ulteriori 90 giorni sia proficuo per il risanamento dell’impresa, attesa l’assenza di concrete trattative con i creditori e l’allegazione di un idoneo percorso per risanare l’impresa. </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r>
              <a:rPr lang="it-IT" sz="1700" b="1" dirty="0"/>
              <a:t>Corte di appello di Venezia, sez. spec. impresa, 29 novembre 2022</a:t>
            </a:r>
            <a:endParaRPr lang="it-IT" sz="1700" dirty="0"/>
          </a:p>
          <a:p>
            <a:pPr algn="just">
              <a:buNone/>
            </a:pPr>
            <a:r>
              <a:rPr lang="it-IT" sz="1700" dirty="0"/>
              <a:t>L'amministratore reclamante lamenta l'eccessiva genericità con la quale li Tribunale ha delineato il perimetro dell'ispezione affidata all'ispettore giudiziale. In particolare, si duole dell'eccessiva ampiezza della locuzione adottata nel provvedimento impugnato, laddove è stato demandato all'ispettore di verificare "l'adeguatezza degli assetti organizzativi e contabili", in modo tale, quindi, da "investire potenzialmente l'intera organizzazione societaria, travalicando un doveroso principio di adeguatezza dell'attività ispettiva" e da "invadere il terreno delle scelte gestionali riservate dell'organo gestorio, discrezionali e insindacabili davanti all'Autorità giurisdizionale, senza fornire le opportune direttrici valutative all'Ispettore".</a:t>
            </a:r>
          </a:p>
          <a:p>
            <a:pPr algn="just">
              <a:buNone/>
            </a:pPr>
            <a:r>
              <a:rPr lang="it-IT" sz="1700" dirty="0"/>
              <a:t>Costituisce, invero, preciso dovere dell'amministratore, previsto dall'art. 2086 c.c., istituire un assetto organizzativo, amministrativo e contabile adeguato alla natura e alle dimensioni dell'impresa.</a:t>
            </a:r>
          </a:p>
          <a:p>
            <a:pPr algn="just">
              <a:buNone/>
            </a:pPr>
            <a:r>
              <a:rPr lang="it-IT" sz="1700" dirty="0"/>
              <a:t>Così stando le cose non può ritenersi illegittimo, o eccessivamente generico, il provvedimento reclamato nella parte in cui ha affidato all'ispettore giudiziale di verificare "</a:t>
            </a:r>
            <a:r>
              <a:rPr lang="it-IT" sz="1700" i="1" dirty="0"/>
              <a:t>se gli assetti organizzativi e contabili della società adottati dall'amministratore unico siano adeguati per la corretta gestione, anche contabile, della società, ovvero comportino la rappresentazione e predisposizione di dati non veritieri</a:t>
            </a:r>
            <a:r>
              <a:rPr lang="it-IT" sz="1700" dirty="0"/>
              <a:t>".</a:t>
            </a:r>
          </a:p>
          <a:p>
            <a:pPr>
              <a:buNone/>
            </a:pPr>
            <a:endParaRPr lang="it-IT" sz="17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endParaRPr lang="it-IT" sz="1500" dirty="0"/>
          </a:p>
          <a:p>
            <a:pPr algn="just">
              <a:buNone/>
            </a:pPr>
            <a:r>
              <a:rPr lang="it-IT" sz="2000" dirty="0"/>
              <a:t>Il provvedimento, infatti, deve essere letto ed interpretato alla luce della motivazione, e in particolare della parte che ha ritenuto fondato il sospetto "che l'impresa sarebbe dotata da tempo di un assetto organizzativo, gestorio e contabile, atto a falsarne le risultanze, in particolare di magazzino, occultandone il valore".</a:t>
            </a:r>
          </a:p>
          <a:p>
            <a:pPr algn="just">
              <a:buNone/>
            </a:pPr>
            <a:r>
              <a:rPr lang="it-IT" sz="2000" dirty="0"/>
              <a:t>È, pertanto, con riferimento alla gestione del magazzino, alla tenuta delle scritture di magazzino ed alla valutazione delle sue rimanenze che il Tribunale ha disposto la verifica dell'adeguatezza degli assetti organizzativi e contabili.</a:t>
            </a:r>
          </a:p>
          <a:p>
            <a:pPr algn="just">
              <a:buNone/>
            </a:pPr>
            <a:r>
              <a:rPr lang="it-IT" sz="2000" dirty="0"/>
              <a:t>Al riguardo va poi ulteriormente sottolineato che i soci non amministratori hanno riferito nel ricorso "</a:t>
            </a:r>
            <a:r>
              <a:rPr lang="it-IT" sz="2000" i="1" dirty="0"/>
              <a:t>dell'effettiva esistenza di un assetto organizzativo segreto tra l'A.U., il figlio e i quadri (omissis) volto ad alterare la documentazione contabile di magazzino e a diminuire il valore della merce da indicare in bilancio</a:t>
            </a:r>
            <a:r>
              <a:rPr lang="it-IT" sz="2000" dirty="0"/>
              <a:t>" e imputato all'amministratore unico di avere "</a:t>
            </a:r>
            <a:r>
              <a:rPr lang="it-IT" sz="2000" i="1" dirty="0"/>
              <a:t>creato ... un assetto "adeguato" alla manipolazione e all'occultamento</a:t>
            </a:r>
            <a:r>
              <a:rPr lang="it-IT" sz="2000" dirty="0"/>
              <a:t>".</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187624" y="260648"/>
            <a:ext cx="7746064" cy="6264696"/>
          </a:xfrm>
        </p:spPr>
        <p:txBody>
          <a:bodyPr>
            <a:noAutofit/>
          </a:bodyPr>
          <a:lstStyle/>
          <a:p>
            <a:pPr>
              <a:buNone/>
            </a:pPr>
            <a:endParaRPr lang="it-IT" sz="1500" dirty="0"/>
          </a:p>
          <a:p>
            <a:pPr>
              <a:buNone/>
            </a:pPr>
            <a:r>
              <a:rPr lang="it-IT" sz="1800" b="1" dirty="0"/>
              <a:t>Corte di Cassazione civile, 24 gennaio 2023, n. 2172</a:t>
            </a:r>
            <a:endParaRPr lang="it-IT" sz="1800" dirty="0"/>
          </a:p>
          <a:p>
            <a:pPr algn="just">
              <a:buNone/>
            </a:pPr>
            <a:r>
              <a:rPr lang="it-IT" sz="1800" dirty="0"/>
              <a:t>E’ stato rigettato il ricorso di due amministratori che la Corte d’Appello di Venezia aveva condannato per </a:t>
            </a:r>
            <a:r>
              <a:rPr lang="it-IT" sz="1800" i="1" dirty="0"/>
              <a:t>mala </a:t>
            </a:r>
            <a:r>
              <a:rPr lang="it-IT" sz="1800" i="1" dirty="0" err="1"/>
              <a:t>gestio</a:t>
            </a:r>
            <a:r>
              <a:rPr lang="it-IT" sz="1800" dirty="0"/>
              <a:t>. Gli amministratori in questione erano stati assolti dal reato di bancarotta semplice di un’azienda fallita, il curatore non aveva impugnato la sentenza ma richiesto i danni per la violazione dei doveri gestori sulla base dell’art. 2476 c.c.</a:t>
            </a:r>
          </a:p>
          <a:p>
            <a:pPr algn="just">
              <a:buNone/>
            </a:pPr>
            <a:r>
              <a:rPr lang="it-IT" sz="1800" dirty="0"/>
              <a:t>Un’impresa, gravemente indebitata e senza adeguati assetti, organizzativi, amministrativi e contabili, era stata acquistata da terzi. </a:t>
            </a:r>
          </a:p>
          <a:p>
            <a:pPr algn="just">
              <a:buNone/>
            </a:pPr>
            <a:r>
              <a:rPr lang="it-IT" sz="1800" dirty="0"/>
              <a:t>Viene affermato che gli amministratori, al momento dell’acquisto, avrebbero dovuto misurare gli adeguati assetti organizzativi, amministrativi e contabili e nel caso in cui non li avessero riscontrati, avrebbero dovuto dotarne l’azienda, tenuto conto del fatto che tale mancanza ha ulteriormente contribuito al dissesto. </a:t>
            </a:r>
          </a:p>
          <a:p>
            <a:pPr algn="just">
              <a:buNone/>
            </a:pPr>
            <a:r>
              <a:rPr lang="it-IT" sz="1800" dirty="0"/>
              <a:t>Con questa sentenza la Cassazione dice chiaramente che dotarsi di adeguati assetti organizzativi, amministrativi e contabili è un dovere gestorio degli amministratori e la mancata ottemperanza comporta un risarcimento da un punto di vista civile per il danno causato a terzi, in questo caso ai creditori. Ancora una volta viene ribadito che un’azienda deve essere gestita secondo il cd. </a:t>
            </a:r>
            <a:r>
              <a:rPr lang="it-IT" sz="1800" i="1" dirty="0" err="1"/>
              <a:t>Judgment</a:t>
            </a:r>
            <a:r>
              <a:rPr lang="it-IT" sz="1800" i="1" dirty="0"/>
              <a:t> </a:t>
            </a:r>
            <a:r>
              <a:rPr lang="it-IT" sz="1800" i="1" dirty="0" err="1"/>
              <a:t>assessment</a:t>
            </a:r>
            <a:r>
              <a:rPr lang="it-IT" sz="1800" i="1" dirty="0"/>
              <a:t> </a:t>
            </a:r>
            <a:r>
              <a:rPr lang="it-IT" sz="1800" i="1" dirty="0" err="1"/>
              <a:t>Rule</a:t>
            </a:r>
            <a:r>
              <a:rPr lang="it-IT" sz="1800" i="1" dirty="0"/>
              <a:t> </a:t>
            </a:r>
            <a:r>
              <a:rPr lang="it-IT" sz="1800" dirty="0"/>
              <a:t>in grado di misurare dati qualitativi (anche attraverso strumenti come la </a:t>
            </a:r>
            <a:r>
              <a:rPr lang="it-IT" sz="1800" i="1" dirty="0" err="1"/>
              <a:t>Balanced</a:t>
            </a:r>
            <a:r>
              <a:rPr lang="it-IT" sz="1800" i="1" dirty="0"/>
              <a:t> </a:t>
            </a:r>
            <a:r>
              <a:rPr lang="it-IT" sz="1800" i="1" dirty="0" err="1"/>
              <a:t>Scorecard</a:t>
            </a:r>
            <a:r>
              <a:rPr lang="it-IT" sz="1800" dirty="0"/>
              <a:t>).</a:t>
            </a:r>
          </a:p>
          <a:p>
            <a:pPr>
              <a:buNone/>
            </a:pPr>
            <a:endParaRPr lang="it-IT" sz="1500"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34</a:t>
            </a:fld>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Evoluzione sul piano finalistico</a:t>
            </a:r>
          </a:p>
        </p:txBody>
      </p:sp>
      <p:sp>
        <p:nvSpPr>
          <p:cNvPr id="3" name="Segnaposto contenuto 2"/>
          <p:cNvSpPr>
            <a:spLocks noGrp="1"/>
          </p:cNvSpPr>
          <p:nvPr>
            <p:ph idx="1"/>
          </p:nvPr>
        </p:nvSpPr>
        <p:spPr>
          <a:xfrm>
            <a:off x="1435608" y="1591816"/>
            <a:ext cx="7498080" cy="4429472"/>
          </a:xfrm>
        </p:spPr>
        <p:txBody>
          <a:bodyPr>
            <a:normAutofit fontScale="62500" lnSpcReduction="20000"/>
          </a:bodyPr>
          <a:lstStyle/>
          <a:p>
            <a:pPr algn="just"/>
            <a:r>
              <a:rPr lang="it-IT" dirty="0"/>
              <a:t>Al dovere di adottare adeguati assetti organizzativi viene attribuito uno scopo ben preciso, ossia quello di consentire</a:t>
            </a:r>
            <a:r>
              <a:rPr lang="it-IT" b="1" dirty="0"/>
              <a:t> </a:t>
            </a:r>
            <a:r>
              <a:rPr lang="it-IT" dirty="0"/>
              <a:t>di</a:t>
            </a:r>
            <a:r>
              <a:rPr lang="it-IT" b="1" dirty="0"/>
              <a:t> rilevare tempestivamente la crisi e la perdita di continuità </a:t>
            </a:r>
            <a:r>
              <a:rPr lang="it-IT" dirty="0"/>
              <a:t>e di </a:t>
            </a:r>
            <a:r>
              <a:rPr lang="it-IT" b="1" dirty="0"/>
              <a:t>attivare tempestivi interventi;</a:t>
            </a:r>
          </a:p>
          <a:p>
            <a:pPr algn="just"/>
            <a:r>
              <a:rPr lang="it-IT" b="1" dirty="0"/>
              <a:t>La novità del CCII con riferimento agli "adeguati assetti" parrebbe quindi essere quella di aver funzionalizzato il dovere di istituzione degli stessi adeguati assetti (anche) alla rilevazione tempestiva della crisi</a:t>
            </a:r>
            <a:r>
              <a:rPr lang="it-IT" dirty="0"/>
              <a:t>. </a:t>
            </a:r>
          </a:p>
          <a:p>
            <a:pPr algn="just"/>
            <a:r>
              <a:rPr lang="it-IT" dirty="0"/>
              <a:t>Il legislatore della crisi - con la norma di cui all'art. 377 CCII, anch'essa entrata subito in vigore insieme all'art. 375 CCII, che ha modificato l'art. 2086 c.c. - ha stabilito che, d'ora in poi, </a:t>
            </a:r>
            <a:r>
              <a:rPr lang="it-IT" b="1" dirty="0"/>
              <a:t>chiunque sia investito della funzione </a:t>
            </a:r>
            <a:r>
              <a:rPr lang="it-IT" b="1" dirty="0" err="1"/>
              <a:t>gestoria</a:t>
            </a:r>
            <a:r>
              <a:rPr lang="it-IT" b="1" dirty="0"/>
              <a:t> (non solo nelle società di capitali ma anche nelle società di persone) deve farsi carico dell'istituzione degli "adeguati assetti", creando una vera e propria posizione di garanzia a riguardo</a:t>
            </a:r>
            <a:r>
              <a:rPr lang="it-IT" dirty="0"/>
              <a:t>.</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4</a:t>
            </a:fld>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b="1" dirty="0"/>
              <a:t>La Continuità Aziendale</a:t>
            </a:r>
          </a:p>
        </p:txBody>
      </p:sp>
      <p:sp>
        <p:nvSpPr>
          <p:cNvPr id="3" name="Segnaposto contenuto 2"/>
          <p:cNvSpPr>
            <a:spLocks noGrp="1"/>
          </p:cNvSpPr>
          <p:nvPr>
            <p:ph idx="1"/>
          </p:nvPr>
        </p:nvSpPr>
        <p:spPr/>
        <p:txBody>
          <a:bodyPr>
            <a:normAutofit fontScale="92500" lnSpcReduction="20000"/>
          </a:bodyPr>
          <a:lstStyle/>
          <a:p>
            <a:pPr algn="just"/>
            <a:r>
              <a:rPr lang="it-IT" dirty="0"/>
              <a:t>Continuità aziendale quale capacità dell'impresa di svolgere la propria attività in un prevedibile futuro.</a:t>
            </a:r>
          </a:p>
          <a:p>
            <a:pPr algn="just"/>
            <a:r>
              <a:rPr lang="it-IT" dirty="0"/>
              <a:t>Progressiva correlazione tra principi di corretta amministrazione, adeguati assetti e monitoraggio della continuità aziendale.</a:t>
            </a:r>
          </a:p>
          <a:p>
            <a:pPr algn="just"/>
            <a:r>
              <a:rPr lang="it-IT" dirty="0"/>
              <a:t>Monitoraggio della continuità aziendale, per accertare precocemente gli indizi iniziali della crisi.</a:t>
            </a:r>
          </a:p>
          <a:p>
            <a:pPr algn="just"/>
            <a:r>
              <a:rPr lang="it-IT" dirty="0"/>
              <a:t>Pianificazione degli interventi da adottare già nel momento in cui la continuità inizia ad essere pregiudicata.</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5</a:t>
            </a:fld>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just"/>
            <a:r>
              <a:rPr lang="it-IT" b="1" dirty="0"/>
              <a:t>L’art. 2086 c.c. </a:t>
            </a:r>
            <a:r>
              <a:rPr lang="it-IT" sz="2200" b="1" dirty="0"/>
              <a:t>nella nuova formulazione introdotta dal D.lgs. n. 14 del 12.01.2019</a:t>
            </a:r>
            <a:endParaRPr lang="it-IT" sz="2200" dirty="0"/>
          </a:p>
        </p:txBody>
      </p:sp>
      <p:sp>
        <p:nvSpPr>
          <p:cNvPr id="3" name="Segnaposto contenuto 2"/>
          <p:cNvSpPr>
            <a:spLocks noGrp="1"/>
          </p:cNvSpPr>
          <p:nvPr>
            <p:ph idx="1"/>
          </p:nvPr>
        </p:nvSpPr>
        <p:spPr>
          <a:xfrm>
            <a:off x="1435608" y="1663824"/>
            <a:ext cx="7498080" cy="4501480"/>
          </a:xfrm>
        </p:spPr>
        <p:txBody>
          <a:bodyPr>
            <a:normAutofit fontScale="70000" lnSpcReduction="20000"/>
          </a:bodyPr>
          <a:lstStyle/>
          <a:p>
            <a:pPr algn="just"/>
            <a:r>
              <a:rPr lang="it-IT" dirty="0"/>
              <a:t>Il tenore letterale dell'art. 2086 c.c..) evidenzia un piano di congruenza tra (i) l'obbligo di dotare l'impresa di un assetto interno (“</a:t>
            </a:r>
            <a:r>
              <a:rPr lang="it-IT" i="1" dirty="0"/>
              <a:t>l'imprenditore (…) ha il dovere di istituire un assetto organizzativo, amministrativo e contabile</a:t>
            </a:r>
            <a:r>
              <a:rPr lang="it-IT" dirty="0"/>
              <a:t>”), (ii) le caratteristiche qualitative che devono necessariamente connotare detto assetto (il quale deve essere “</a:t>
            </a:r>
            <a:r>
              <a:rPr lang="it-IT" i="1" dirty="0"/>
              <a:t>adeguato alla natura e alle dimensioni dell'impresa</a:t>
            </a:r>
            <a:r>
              <a:rPr lang="it-IT" dirty="0"/>
              <a:t>”) e (iii) le caratteristiche teleologiche dello stesso (che deve essere predisposto “</a:t>
            </a:r>
            <a:r>
              <a:rPr lang="it-IT" i="1" dirty="0"/>
              <a:t>anche in funzione della rilevazione tempestiva della crisi dell'impresa e della perdita della continuità aziendale</a:t>
            </a:r>
            <a:r>
              <a:rPr lang="it-IT" dirty="0"/>
              <a:t>”). </a:t>
            </a:r>
          </a:p>
          <a:p>
            <a:pPr algn="just"/>
            <a:r>
              <a:rPr lang="it-IT" dirty="0"/>
              <a:t>Il dato normativo suggerisce quindi una lettura unitaria del dovere in esame, che assume significato solo se letto congiuntamente al proprio oggetto (i.e. gli assetti adeguati alla relativa realtà imprenditoriale) e al proprio fine (i.e. la rilevazione tempestiva della crisi d'impresa e della perdita della continuità aziendale).</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6</a:t>
            </a:fld>
            <a:endParaRPr lang="it-IT"/>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just"/>
            <a:r>
              <a:rPr lang="it-IT" sz="2400" b="1" dirty="0"/>
              <a:t>Relazione n. 87 del 15 settembre 2022 dell'Ufficio del Massimario e del Ruolo della Corte Suprema di Cassazione</a:t>
            </a:r>
          </a:p>
        </p:txBody>
      </p:sp>
      <p:sp>
        <p:nvSpPr>
          <p:cNvPr id="3" name="Segnaposto contenuto 2"/>
          <p:cNvSpPr>
            <a:spLocks noGrp="1"/>
          </p:cNvSpPr>
          <p:nvPr>
            <p:ph idx="1"/>
          </p:nvPr>
        </p:nvSpPr>
        <p:spPr/>
        <p:txBody>
          <a:bodyPr>
            <a:normAutofit fontScale="92500"/>
          </a:bodyPr>
          <a:lstStyle/>
          <a:p>
            <a:pPr algn="just"/>
            <a:r>
              <a:rPr lang="it-IT" dirty="0"/>
              <a:t>«</a:t>
            </a:r>
            <a:r>
              <a:rPr lang="it-IT" b="1" dirty="0"/>
              <a:t>l'obbligo per l'impresa di dotarsi di "adeguati assetti" rappresenta un perno centrale del sistema di </a:t>
            </a:r>
            <a:r>
              <a:rPr lang="it-IT" b="1" dirty="0" err="1"/>
              <a:t>early</a:t>
            </a:r>
            <a:r>
              <a:rPr lang="it-IT" b="1" dirty="0"/>
              <a:t> </a:t>
            </a:r>
            <a:r>
              <a:rPr lang="it-IT" b="1" dirty="0" err="1"/>
              <a:t>warnings</a:t>
            </a:r>
            <a:r>
              <a:rPr lang="it-IT" dirty="0"/>
              <a:t>, destinato a favorire l'emersione tempestiva della crisi di impresa, sul presupposto che affrontare tardivamente tale situazione, quando ormai si è verificata la perdita della continuità aziendale, rappresenta un danno per l'intero sistema economico e per gli stessi creditori…»</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7</a:t>
            </a:fld>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just"/>
            <a:r>
              <a:rPr lang="it-IT" sz="2400" b="1" dirty="0"/>
              <a:t>Relazione n. 87 del 15 settembre 2022 dell'Ufficio del Massimario e del Ruolo della Corte Suprema di Cassazione</a:t>
            </a:r>
          </a:p>
        </p:txBody>
      </p:sp>
      <p:sp>
        <p:nvSpPr>
          <p:cNvPr id="3" name="Segnaposto contenuto 2"/>
          <p:cNvSpPr>
            <a:spLocks noGrp="1"/>
          </p:cNvSpPr>
          <p:nvPr>
            <p:ph idx="1"/>
          </p:nvPr>
        </p:nvSpPr>
        <p:spPr/>
        <p:txBody>
          <a:bodyPr>
            <a:noAutofit/>
          </a:bodyPr>
          <a:lstStyle/>
          <a:p>
            <a:pPr algn="just"/>
            <a:r>
              <a:rPr lang="it-IT" sz="2200" dirty="0"/>
              <a:t>«"la filosofia di fondo del diritto concorsuale" è stata innovata dal CCII e dai principi della Direttiva c.d. </a:t>
            </a:r>
            <a:r>
              <a:rPr lang="it-IT" sz="2200" dirty="0" err="1"/>
              <a:t>Insolvency</a:t>
            </a:r>
            <a:r>
              <a:rPr lang="it-IT" sz="2200" dirty="0"/>
              <a:t>, </a:t>
            </a:r>
            <a:r>
              <a:rPr lang="it-IT" sz="2200" b="1" dirty="0"/>
              <a:t>passandosi "da una concezione statica, di tutela esclusiva della </a:t>
            </a:r>
            <a:r>
              <a:rPr lang="it-IT" sz="2200" b="1" i="1" dirty="0"/>
              <a:t>par condicio </a:t>
            </a:r>
            <a:r>
              <a:rPr lang="it-IT" sz="2200" b="1" i="1" dirty="0" err="1"/>
              <a:t>creditorum</a:t>
            </a:r>
            <a:r>
              <a:rPr lang="it-IT" sz="2200" b="1" dirty="0"/>
              <a:t> e di massimizzazione del soddisfacimento dei creditori, ad una concezione dinamica, nella quale la conservazione dell'impresa in attività</a:t>
            </a:r>
            <a:r>
              <a:rPr lang="it-IT" sz="2200" dirty="0"/>
              <a:t> - pur se eventualmente in capo ad un soggetto terzo - </a:t>
            </a:r>
            <a:r>
              <a:rPr lang="it-IT" sz="2200" b="1" dirty="0"/>
              <a:t>costituisce un valore tutelato, che deve coordinarsi con i diritti dei creditori e che, anzi, può̀ ove necessario comportare una loro ragionevole compressione</a:t>
            </a:r>
            <a:r>
              <a:rPr lang="it-IT" sz="2200" dirty="0"/>
              <a:t>, purché lo strumento o la procedura con la quale si realizza la ristrutturazione non risulti dannosa per i creditori rispetto ad una ipotetica alternativa liquidatoria».</a:t>
            </a:r>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8</a:t>
            </a:fld>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b="1" dirty="0"/>
              <a:t>La gestione della crisi di impresa:</a:t>
            </a:r>
          </a:p>
        </p:txBody>
      </p:sp>
      <p:sp>
        <p:nvSpPr>
          <p:cNvPr id="3" name="Segnaposto contenuto 2"/>
          <p:cNvSpPr>
            <a:spLocks noGrp="1"/>
          </p:cNvSpPr>
          <p:nvPr>
            <p:ph idx="1"/>
          </p:nvPr>
        </p:nvSpPr>
        <p:spPr/>
        <p:txBody>
          <a:bodyPr>
            <a:normAutofit fontScale="92500" lnSpcReduction="10000"/>
          </a:bodyPr>
          <a:lstStyle/>
          <a:p>
            <a:pPr algn="just"/>
            <a:r>
              <a:rPr lang="it-IT" dirty="0"/>
              <a:t>Attenzione al conflitto che si può generare, nel momento della crisi, tra l’interesse dei soci alla massimizzazione del valore della loro partecipazione e quello dei creditori ad essere soddisfatti.</a:t>
            </a:r>
          </a:p>
          <a:p>
            <a:pPr algn="just"/>
            <a:r>
              <a:rPr lang="it-IT" dirty="0"/>
              <a:t>Principio di prevenzione della crisi, attraverso il monitoraggio dell'andamento dell'attività e conseguente dovere di pianificazione degli interventi e dei rimedi prima ancora che lo scenario di crisi si manifesti.</a:t>
            </a:r>
          </a:p>
          <a:p>
            <a:endParaRPr lang="it-IT" dirty="0"/>
          </a:p>
        </p:txBody>
      </p:sp>
      <p:sp>
        <p:nvSpPr>
          <p:cNvPr id="4" name="Segnaposto data 3"/>
          <p:cNvSpPr>
            <a:spLocks noGrp="1"/>
          </p:cNvSpPr>
          <p:nvPr>
            <p:ph type="dt" sz="half" idx="10"/>
          </p:nvPr>
        </p:nvSpPr>
        <p:spPr/>
        <p:txBody>
          <a:bodyPr/>
          <a:lstStyle/>
          <a:p>
            <a:r>
              <a:rPr lang="it-IT"/>
              <a:t>08/06/2023</a:t>
            </a:r>
          </a:p>
        </p:txBody>
      </p:sp>
      <p:sp>
        <p:nvSpPr>
          <p:cNvPr id="5" name="Segnaposto numero diapositiva 4"/>
          <p:cNvSpPr>
            <a:spLocks noGrp="1"/>
          </p:cNvSpPr>
          <p:nvPr>
            <p:ph type="sldNum" sz="quarter" idx="12"/>
          </p:nvPr>
        </p:nvSpPr>
        <p:spPr/>
        <p:txBody>
          <a:bodyPr/>
          <a:lstStyle/>
          <a:p>
            <a:fld id="{914DFEC9-6BC9-43DA-87AF-3A2C95120BE9}" type="slidenum">
              <a:rPr lang="it-IT" smtClean="0"/>
              <a:pPr/>
              <a:t>9</a:t>
            </a:fld>
            <a:endParaRPr lang="it-IT"/>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Personalizzato 3">
      <a:dk1>
        <a:sysClr val="windowText" lastClr="000000"/>
      </a:dk1>
      <a:lt1>
        <a:sysClr val="window" lastClr="FFFFFF"/>
      </a:lt1>
      <a:dk2>
        <a:srgbClr val="646B86"/>
      </a:dk2>
      <a:lt2>
        <a:srgbClr val="900000"/>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Solstiz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248</TotalTime>
  <Words>6798</Words>
  <Application>Microsoft Office PowerPoint</Application>
  <PresentationFormat>Presentazione su schermo (4:3)</PresentationFormat>
  <Paragraphs>208</Paragraphs>
  <Slides>34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34</vt:i4>
      </vt:variant>
    </vt:vector>
  </HeadingPairs>
  <TitlesOfParts>
    <vt:vector size="39" baseType="lpstr">
      <vt:lpstr>Calibri</vt:lpstr>
      <vt:lpstr>Gill Sans MT</vt:lpstr>
      <vt:lpstr>Verdana</vt:lpstr>
      <vt:lpstr>Wingdings 2</vt:lpstr>
      <vt:lpstr>Solstizio</vt:lpstr>
      <vt:lpstr>Art. 2086 c.c. e gli adeguati assetti organizzativi, amministrativi e contabili </vt:lpstr>
      <vt:lpstr>Presentazione standard di PowerPoint</vt:lpstr>
      <vt:lpstr> Gli assetti organizzativi </vt:lpstr>
      <vt:lpstr>Evoluzione sul piano finalistico</vt:lpstr>
      <vt:lpstr>La Continuità Aziendale</vt:lpstr>
      <vt:lpstr>L’art. 2086 c.c. nella nuova formulazione introdotta dal D.lgs. n. 14 del 12.01.2019</vt:lpstr>
      <vt:lpstr>Relazione n. 87 del 15 settembre 2022 dell'Ufficio del Massimario e del Ruolo della Corte Suprema di Cassazione</vt:lpstr>
      <vt:lpstr>Relazione n. 87 del 15 settembre 2022 dell'Ufficio del Massimario e del Ruolo della Corte Suprema di Cassazione</vt:lpstr>
      <vt:lpstr>La gestione della crisi di impresa:</vt:lpstr>
      <vt:lpstr>«ADEGUATI» ASSETTI</vt:lpstr>
      <vt:lpstr>RESPONSABILITA’</vt:lpstr>
      <vt:lpstr>Inadempimento anticipato o anticipatory breach </vt:lpstr>
      <vt:lpstr>Nuova configurazione dei doveri di condotta degli organi gestori</vt:lpstr>
      <vt:lpstr>BUSINESS JUDGMENT RULE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Art.2086 e gli adeguati assetti organizzativi, amministrativi e contabili</dc:title>
  <dc:creator>Riccardo</dc:creator>
  <cp:lastModifiedBy>Pagliaroli  Stefania </cp:lastModifiedBy>
  <cp:revision>38</cp:revision>
  <dcterms:created xsi:type="dcterms:W3CDTF">2023-06-03T19:50:06Z</dcterms:created>
  <dcterms:modified xsi:type="dcterms:W3CDTF">2023-06-08T06:58:50Z</dcterms:modified>
</cp:coreProperties>
</file>