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03" r:id="rId1"/>
  </p:sldMasterIdLst>
  <p:notesMasterIdLst>
    <p:notesMasterId r:id="rId43"/>
  </p:notesMasterIdLst>
  <p:sldIdLst>
    <p:sldId id="256" r:id="rId2"/>
    <p:sldId id="257" r:id="rId3"/>
    <p:sldId id="259" r:id="rId4"/>
    <p:sldId id="261" r:id="rId5"/>
    <p:sldId id="262" r:id="rId6"/>
    <p:sldId id="260" r:id="rId7"/>
    <p:sldId id="258" r:id="rId8"/>
    <p:sldId id="283" r:id="rId9"/>
    <p:sldId id="284" r:id="rId10"/>
    <p:sldId id="285" r:id="rId11"/>
    <p:sldId id="263" r:id="rId12"/>
    <p:sldId id="265" r:id="rId13"/>
    <p:sldId id="266" r:id="rId14"/>
    <p:sldId id="267" r:id="rId15"/>
    <p:sldId id="264" r:id="rId16"/>
    <p:sldId id="269" r:id="rId17"/>
    <p:sldId id="270" r:id="rId18"/>
    <p:sldId id="277" r:id="rId19"/>
    <p:sldId id="278" r:id="rId20"/>
    <p:sldId id="279" r:id="rId21"/>
    <p:sldId id="280" r:id="rId22"/>
    <p:sldId id="282" r:id="rId23"/>
    <p:sldId id="271" r:id="rId24"/>
    <p:sldId id="273" r:id="rId25"/>
    <p:sldId id="272" r:id="rId26"/>
    <p:sldId id="298" r:id="rId27"/>
    <p:sldId id="274" r:id="rId28"/>
    <p:sldId id="297" r:id="rId29"/>
    <p:sldId id="268" r:id="rId30"/>
    <p:sldId id="275" r:id="rId31"/>
    <p:sldId id="281" r:id="rId32"/>
    <p:sldId id="286" r:id="rId33"/>
    <p:sldId id="287" r:id="rId34"/>
    <p:sldId id="288" r:id="rId35"/>
    <p:sldId id="289" r:id="rId36"/>
    <p:sldId id="291" r:id="rId37"/>
    <p:sldId id="290" r:id="rId38"/>
    <p:sldId id="292" r:id="rId39"/>
    <p:sldId id="294" r:id="rId40"/>
    <p:sldId id="295" r:id="rId41"/>
    <p:sldId id="296" r:id="rId4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99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64" d="100"/>
          <a:sy n="64" d="100"/>
        </p:scale>
        <p:origin x="67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AA0FA8-4FFE-4829-AE88-A705502FC011}" type="datetimeFigureOut">
              <a:rPr lang="it-IT" smtClean="0"/>
              <a:t>15/02/2024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A783D2-846E-4F55-BE87-320864D94F30}" type="slidenum">
              <a:rPr lang="it-IT" smtClean="0"/>
              <a:t>‹N›</a:t>
            </a:fld>
            <a:endParaRPr lang="it-IT"/>
          </a:p>
        </p:txBody>
      </p:sp>
    </p:spTree>
    <p:extLst>
      <p:ext uri="{BB962C8B-B14F-4D97-AF65-F5344CB8AC3E}">
        <p14:creationId xmlns:p14="http://schemas.microsoft.com/office/powerpoint/2010/main" val="2043620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A9A783D2-846E-4F55-BE87-320864D94F30}" type="slidenum">
              <a:rPr lang="it-IT" smtClean="0"/>
              <a:t>1</a:t>
            </a:fld>
            <a:endParaRPr lang="it-IT"/>
          </a:p>
        </p:txBody>
      </p:sp>
    </p:spTree>
    <p:extLst>
      <p:ext uri="{BB962C8B-B14F-4D97-AF65-F5344CB8AC3E}">
        <p14:creationId xmlns:p14="http://schemas.microsoft.com/office/powerpoint/2010/main" val="21433345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C5F20C-7E5C-0047-1478-52ECC72656DB}"/>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FBB0181D-A617-2AFE-F41B-1D17E30C0A49}"/>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20859B03-ED41-2521-0DE3-6F57392B3D8C}"/>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917D93AF-9E8D-3883-D7AA-66895DF9E957}"/>
              </a:ext>
            </a:extLst>
          </p:cNvPr>
          <p:cNvSpPr>
            <a:spLocks noGrp="1"/>
          </p:cNvSpPr>
          <p:nvPr>
            <p:ph type="sldNum" sz="quarter" idx="10"/>
          </p:nvPr>
        </p:nvSpPr>
        <p:spPr/>
        <p:txBody>
          <a:bodyPr/>
          <a:lstStyle/>
          <a:p>
            <a:fld id="{A9A783D2-846E-4F55-BE87-320864D94F30}" type="slidenum">
              <a:rPr lang="it-IT" smtClean="0"/>
              <a:t>10</a:t>
            </a:fld>
            <a:endParaRPr lang="it-IT"/>
          </a:p>
        </p:txBody>
      </p:sp>
    </p:spTree>
    <p:extLst>
      <p:ext uri="{BB962C8B-B14F-4D97-AF65-F5344CB8AC3E}">
        <p14:creationId xmlns:p14="http://schemas.microsoft.com/office/powerpoint/2010/main" val="21743153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EED60C-A55C-4F61-D8B4-55B5844A62EA}"/>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92688A0B-6C68-DB67-5CDD-969556BC6D87}"/>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E2DD3FD1-AE16-03D6-FEE5-5552994DE13D}"/>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E78D7A69-F70E-514B-F4F2-3DC0BAD040E7}"/>
              </a:ext>
            </a:extLst>
          </p:cNvPr>
          <p:cNvSpPr>
            <a:spLocks noGrp="1"/>
          </p:cNvSpPr>
          <p:nvPr>
            <p:ph type="sldNum" sz="quarter" idx="10"/>
          </p:nvPr>
        </p:nvSpPr>
        <p:spPr/>
        <p:txBody>
          <a:bodyPr/>
          <a:lstStyle/>
          <a:p>
            <a:fld id="{A9A783D2-846E-4F55-BE87-320864D94F30}" type="slidenum">
              <a:rPr lang="it-IT" smtClean="0"/>
              <a:t>11</a:t>
            </a:fld>
            <a:endParaRPr lang="it-IT"/>
          </a:p>
        </p:txBody>
      </p:sp>
    </p:spTree>
    <p:extLst>
      <p:ext uri="{BB962C8B-B14F-4D97-AF65-F5344CB8AC3E}">
        <p14:creationId xmlns:p14="http://schemas.microsoft.com/office/powerpoint/2010/main" val="31607290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B15167-9203-7D6E-354B-2EEAEB97EA8A}"/>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A591B240-8288-6E41-FDE0-7DA169EA5C99}"/>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BF36B16F-844C-81D7-D3CE-A1EBEA8CA410}"/>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1159EB06-ADAB-6861-C1C3-B90E01B75BA8}"/>
              </a:ext>
            </a:extLst>
          </p:cNvPr>
          <p:cNvSpPr>
            <a:spLocks noGrp="1"/>
          </p:cNvSpPr>
          <p:nvPr>
            <p:ph type="sldNum" sz="quarter" idx="10"/>
          </p:nvPr>
        </p:nvSpPr>
        <p:spPr/>
        <p:txBody>
          <a:bodyPr/>
          <a:lstStyle/>
          <a:p>
            <a:fld id="{A9A783D2-846E-4F55-BE87-320864D94F30}" type="slidenum">
              <a:rPr lang="it-IT" smtClean="0"/>
              <a:t>12</a:t>
            </a:fld>
            <a:endParaRPr lang="it-IT"/>
          </a:p>
        </p:txBody>
      </p:sp>
    </p:spTree>
    <p:extLst>
      <p:ext uri="{BB962C8B-B14F-4D97-AF65-F5344CB8AC3E}">
        <p14:creationId xmlns:p14="http://schemas.microsoft.com/office/powerpoint/2010/main" val="11347366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B3313E-ADBA-87F8-B962-60356A220CB3}"/>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41029A14-25D7-BF2B-E27E-62803D250D73}"/>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8773BDCB-CFBD-8851-70FE-479C7DB942DC}"/>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53F07321-0A93-27ED-7595-E47CA92447F3}"/>
              </a:ext>
            </a:extLst>
          </p:cNvPr>
          <p:cNvSpPr>
            <a:spLocks noGrp="1"/>
          </p:cNvSpPr>
          <p:nvPr>
            <p:ph type="sldNum" sz="quarter" idx="10"/>
          </p:nvPr>
        </p:nvSpPr>
        <p:spPr/>
        <p:txBody>
          <a:bodyPr/>
          <a:lstStyle/>
          <a:p>
            <a:fld id="{A9A783D2-846E-4F55-BE87-320864D94F30}" type="slidenum">
              <a:rPr lang="it-IT" smtClean="0"/>
              <a:t>13</a:t>
            </a:fld>
            <a:endParaRPr lang="it-IT"/>
          </a:p>
        </p:txBody>
      </p:sp>
    </p:spTree>
    <p:extLst>
      <p:ext uri="{BB962C8B-B14F-4D97-AF65-F5344CB8AC3E}">
        <p14:creationId xmlns:p14="http://schemas.microsoft.com/office/powerpoint/2010/main" val="14068541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139873-67CD-9358-1874-4CCB4550629A}"/>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7AAC32E3-3966-73B6-4001-C384B4CE9558}"/>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D13D37FC-98F9-96D0-442C-CC47F25D4A57}"/>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0A0BA7F1-7B10-AF43-CCE9-616964A5E6DF}"/>
              </a:ext>
            </a:extLst>
          </p:cNvPr>
          <p:cNvSpPr>
            <a:spLocks noGrp="1"/>
          </p:cNvSpPr>
          <p:nvPr>
            <p:ph type="sldNum" sz="quarter" idx="10"/>
          </p:nvPr>
        </p:nvSpPr>
        <p:spPr/>
        <p:txBody>
          <a:bodyPr/>
          <a:lstStyle/>
          <a:p>
            <a:fld id="{A9A783D2-846E-4F55-BE87-320864D94F30}" type="slidenum">
              <a:rPr lang="it-IT" smtClean="0"/>
              <a:t>14</a:t>
            </a:fld>
            <a:endParaRPr lang="it-IT"/>
          </a:p>
        </p:txBody>
      </p:sp>
    </p:spTree>
    <p:extLst>
      <p:ext uri="{BB962C8B-B14F-4D97-AF65-F5344CB8AC3E}">
        <p14:creationId xmlns:p14="http://schemas.microsoft.com/office/powerpoint/2010/main" val="24388862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077C4D-74FE-0DD1-E00A-3787B8391327}"/>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C8269B27-D9FB-2F1D-E409-C4F3EAC43723}"/>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9A7EE73E-273A-3A69-D8C0-87FDD3515554}"/>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51F7B702-D2D9-6DA0-5640-46DC7B840CFA}"/>
              </a:ext>
            </a:extLst>
          </p:cNvPr>
          <p:cNvSpPr>
            <a:spLocks noGrp="1"/>
          </p:cNvSpPr>
          <p:nvPr>
            <p:ph type="sldNum" sz="quarter" idx="10"/>
          </p:nvPr>
        </p:nvSpPr>
        <p:spPr/>
        <p:txBody>
          <a:bodyPr/>
          <a:lstStyle/>
          <a:p>
            <a:fld id="{A9A783D2-846E-4F55-BE87-320864D94F30}" type="slidenum">
              <a:rPr lang="it-IT" smtClean="0"/>
              <a:t>15</a:t>
            </a:fld>
            <a:endParaRPr lang="it-IT"/>
          </a:p>
        </p:txBody>
      </p:sp>
    </p:spTree>
    <p:extLst>
      <p:ext uri="{BB962C8B-B14F-4D97-AF65-F5344CB8AC3E}">
        <p14:creationId xmlns:p14="http://schemas.microsoft.com/office/powerpoint/2010/main" val="10885614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EC1D0A-D827-D880-2365-62B5B562F82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2E620FB8-911A-60A9-F95A-A839FD268640}"/>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54534192-105D-407B-019E-83179B1600BF}"/>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BC5FC797-777A-3C69-47D0-8589A1BF137A}"/>
              </a:ext>
            </a:extLst>
          </p:cNvPr>
          <p:cNvSpPr>
            <a:spLocks noGrp="1"/>
          </p:cNvSpPr>
          <p:nvPr>
            <p:ph type="sldNum" sz="quarter" idx="10"/>
          </p:nvPr>
        </p:nvSpPr>
        <p:spPr/>
        <p:txBody>
          <a:bodyPr/>
          <a:lstStyle/>
          <a:p>
            <a:fld id="{A9A783D2-846E-4F55-BE87-320864D94F30}" type="slidenum">
              <a:rPr lang="it-IT" smtClean="0"/>
              <a:t>16</a:t>
            </a:fld>
            <a:endParaRPr lang="it-IT"/>
          </a:p>
        </p:txBody>
      </p:sp>
    </p:spTree>
    <p:extLst>
      <p:ext uri="{BB962C8B-B14F-4D97-AF65-F5344CB8AC3E}">
        <p14:creationId xmlns:p14="http://schemas.microsoft.com/office/powerpoint/2010/main" val="34273631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D32C58-B317-A035-372A-7F2B6FD35BA2}"/>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8A4FA426-F2E9-05C5-1B75-710DD976A11D}"/>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0F1F0669-81A3-2003-937A-D3815D2E9A41}"/>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87946A2B-D4E6-B20E-21E4-D47637E98A7D}"/>
              </a:ext>
            </a:extLst>
          </p:cNvPr>
          <p:cNvSpPr>
            <a:spLocks noGrp="1"/>
          </p:cNvSpPr>
          <p:nvPr>
            <p:ph type="sldNum" sz="quarter" idx="10"/>
          </p:nvPr>
        </p:nvSpPr>
        <p:spPr/>
        <p:txBody>
          <a:bodyPr/>
          <a:lstStyle/>
          <a:p>
            <a:fld id="{A9A783D2-846E-4F55-BE87-320864D94F30}" type="slidenum">
              <a:rPr lang="it-IT" smtClean="0"/>
              <a:t>17</a:t>
            </a:fld>
            <a:endParaRPr lang="it-IT"/>
          </a:p>
        </p:txBody>
      </p:sp>
    </p:spTree>
    <p:extLst>
      <p:ext uri="{BB962C8B-B14F-4D97-AF65-F5344CB8AC3E}">
        <p14:creationId xmlns:p14="http://schemas.microsoft.com/office/powerpoint/2010/main" val="13734873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465F00-30E0-95C4-F702-88E1565C7981}"/>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9CD0013F-F8AF-ED15-4039-3FF671AF127E}"/>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4F23A149-A717-1F84-33E8-57D4D20FA27F}"/>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E3B37F59-5172-4C73-ACC8-686F94210983}"/>
              </a:ext>
            </a:extLst>
          </p:cNvPr>
          <p:cNvSpPr>
            <a:spLocks noGrp="1"/>
          </p:cNvSpPr>
          <p:nvPr>
            <p:ph type="sldNum" sz="quarter" idx="10"/>
          </p:nvPr>
        </p:nvSpPr>
        <p:spPr/>
        <p:txBody>
          <a:bodyPr/>
          <a:lstStyle/>
          <a:p>
            <a:fld id="{A9A783D2-846E-4F55-BE87-320864D94F30}" type="slidenum">
              <a:rPr lang="it-IT" smtClean="0"/>
              <a:t>18</a:t>
            </a:fld>
            <a:endParaRPr lang="it-IT"/>
          </a:p>
        </p:txBody>
      </p:sp>
    </p:spTree>
    <p:extLst>
      <p:ext uri="{BB962C8B-B14F-4D97-AF65-F5344CB8AC3E}">
        <p14:creationId xmlns:p14="http://schemas.microsoft.com/office/powerpoint/2010/main" val="31839863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FD2D8C-5F03-50EE-AF5C-CD895092DD86}"/>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A9EDCD32-C47A-2A35-B951-E85F48A8990F}"/>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9F6DBBC5-4BEC-7825-FBA1-29C7FCA807E2}"/>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22F4ECEA-49B8-7187-5F73-89C3D81446F6}"/>
              </a:ext>
            </a:extLst>
          </p:cNvPr>
          <p:cNvSpPr>
            <a:spLocks noGrp="1"/>
          </p:cNvSpPr>
          <p:nvPr>
            <p:ph type="sldNum" sz="quarter" idx="10"/>
          </p:nvPr>
        </p:nvSpPr>
        <p:spPr/>
        <p:txBody>
          <a:bodyPr/>
          <a:lstStyle/>
          <a:p>
            <a:fld id="{A9A783D2-846E-4F55-BE87-320864D94F30}" type="slidenum">
              <a:rPr lang="it-IT" smtClean="0"/>
              <a:t>19</a:t>
            </a:fld>
            <a:endParaRPr lang="it-IT"/>
          </a:p>
        </p:txBody>
      </p:sp>
    </p:spTree>
    <p:extLst>
      <p:ext uri="{BB962C8B-B14F-4D97-AF65-F5344CB8AC3E}">
        <p14:creationId xmlns:p14="http://schemas.microsoft.com/office/powerpoint/2010/main" val="9728120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A9A783D2-846E-4F55-BE87-320864D94F30}" type="slidenum">
              <a:rPr lang="it-IT" smtClean="0"/>
              <a:t>2</a:t>
            </a:fld>
            <a:endParaRPr lang="it-IT"/>
          </a:p>
        </p:txBody>
      </p:sp>
    </p:spTree>
    <p:extLst>
      <p:ext uri="{BB962C8B-B14F-4D97-AF65-F5344CB8AC3E}">
        <p14:creationId xmlns:p14="http://schemas.microsoft.com/office/powerpoint/2010/main" val="4814969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44DCB5-0D72-AB61-EA37-BC4934B35E4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5DCD7317-CAFE-5E88-5F53-A77B0CB0774C}"/>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A1C78F2E-2D43-0768-9E19-0236D807CCFD}"/>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E8A1BB3-E939-1EC7-02F0-2160520FCF80}"/>
              </a:ext>
            </a:extLst>
          </p:cNvPr>
          <p:cNvSpPr>
            <a:spLocks noGrp="1"/>
          </p:cNvSpPr>
          <p:nvPr>
            <p:ph type="sldNum" sz="quarter" idx="10"/>
          </p:nvPr>
        </p:nvSpPr>
        <p:spPr/>
        <p:txBody>
          <a:bodyPr/>
          <a:lstStyle/>
          <a:p>
            <a:fld id="{A9A783D2-846E-4F55-BE87-320864D94F30}" type="slidenum">
              <a:rPr lang="it-IT" smtClean="0"/>
              <a:t>20</a:t>
            </a:fld>
            <a:endParaRPr lang="it-IT"/>
          </a:p>
        </p:txBody>
      </p:sp>
    </p:spTree>
    <p:extLst>
      <p:ext uri="{BB962C8B-B14F-4D97-AF65-F5344CB8AC3E}">
        <p14:creationId xmlns:p14="http://schemas.microsoft.com/office/powerpoint/2010/main" val="19200945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DA3740-253A-B1BE-94E6-C4D8EEE76FE5}"/>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CDFB75F2-C952-A442-45F3-8008286DA220}"/>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F4D25899-438C-DDEA-CD9E-913F0E4FD5FD}"/>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B76D384E-8F37-5650-5F84-8FD5CEB02337}"/>
              </a:ext>
            </a:extLst>
          </p:cNvPr>
          <p:cNvSpPr>
            <a:spLocks noGrp="1"/>
          </p:cNvSpPr>
          <p:nvPr>
            <p:ph type="sldNum" sz="quarter" idx="10"/>
          </p:nvPr>
        </p:nvSpPr>
        <p:spPr/>
        <p:txBody>
          <a:bodyPr/>
          <a:lstStyle/>
          <a:p>
            <a:fld id="{A9A783D2-846E-4F55-BE87-320864D94F30}" type="slidenum">
              <a:rPr lang="it-IT" smtClean="0"/>
              <a:t>21</a:t>
            </a:fld>
            <a:endParaRPr lang="it-IT"/>
          </a:p>
        </p:txBody>
      </p:sp>
    </p:spTree>
    <p:extLst>
      <p:ext uri="{BB962C8B-B14F-4D97-AF65-F5344CB8AC3E}">
        <p14:creationId xmlns:p14="http://schemas.microsoft.com/office/powerpoint/2010/main" val="25833211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BCE174-83DF-ACE4-3B5C-9E0CBECE74D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B03396F3-1588-BA70-8928-707BF1FB0019}"/>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A608A8F0-87D1-2906-46C8-13FD803FDCD1}"/>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110750D5-4C2B-EDC5-C12A-17785667F978}"/>
              </a:ext>
            </a:extLst>
          </p:cNvPr>
          <p:cNvSpPr>
            <a:spLocks noGrp="1"/>
          </p:cNvSpPr>
          <p:nvPr>
            <p:ph type="sldNum" sz="quarter" idx="10"/>
          </p:nvPr>
        </p:nvSpPr>
        <p:spPr/>
        <p:txBody>
          <a:bodyPr/>
          <a:lstStyle/>
          <a:p>
            <a:fld id="{A9A783D2-846E-4F55-BE87-320864D94F30}" type="slidenum">
              <a:rPr lang="it-IT" smtClean="0"/>
              <a:t>22</a:t>
            </a:fld>
            <a:endParaRPr lang="it-IT"/>
          </a:p>
        </p:txBody>
      </p:sp>
    </p:spTree>
    <p:extLst>
      <p:ext uri="{BB962C8B-B14F-4D97-AF65-F5344CB8AC3E}">
        <p14:creationId xmlns:p14="http://schemas.microsoft.com/office/powerpoint/2010/main" val="37871549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020A01-3D8F-9643-D954-4CE79B9CF16F}"/>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EB6D1E43-3E9B-EFE1-E6DF-055ABD5FAAD7}"/>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747905F5-CACA-CADD-07CC-6A9F8EE01BB0}"/>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888FB3B9-545C-FF93-73A9-1C036017D979}"/>
              </a:ext>
            </a:extLst>
          </p:cNvPr>
          <p:cNvSpPr>
            <a:spLocks noGrp="1"/>
          </p:cNvSpPr>
          <p:nvPr>
            <p:ph type="sldNum" sz="quarter" idx="10"/>
          </p:nvPr>
        </p:nvSpPr>
        <p:spPr/>
        <p:txBody>
          <a:bodyPr/>
          <a:lstStyle/>
          <a:p>
            <a:fld id="{A9A783D2-846E-4F55-BE87-320864D94F30}" type="slidenum">
              <a:rPr lang="it-IT" smtClean="0"/>
              <a:t>23</a:t>
            </a:fld>
            <a:endParaRPr lang="it-IT"/>
          </a:p>
        </p:txBody>
      </p:sp>
    </p:spTree>
    <p:extLst>
      <p:ext uri="{BB962C8B-B14F-4D97-AF65-F5344CB8AC3E}">
        <p14:creationId xmlns:p14="http://schemas.microsoft.com/office/powerpoint/2010/main" val="33836239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22AA67-5A9F-8903-5C85-0A0E66F86CFB}"/>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A7CC9921-F579-CAA6-FFFD-6D1A72D42FE1}"/>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DB3D08A-8B63-17F3-8A43-6E75B46BD7ED}"/>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336F9A33-D860-7D8A-7D08-3C4A46AFF544}"/>
              </a:ext>
            </a:extLst>
          </p:cNvPr>
          <p:cNvSpPr>
            <a:spLocks noGrp="1"/>
          </p:cNvSpPr>
          <p:nvPr>
            <p:ph type="sldNum" sz="quarter" idx="10"/>
          </p:nvPr>
        </p:nvSpPr>
        <p:spPr/>
        <p:txBody>
          <a:bodyPr/>
          <a:lstStyle/>
          <a:p>
            <a:fld id="{A9A783D2-846E-4F55-BE87-320864D94F30}" type="slidenum">
              <a:rPr lang="it-IT" smtClean="0"/>
              <a:t>24</a:t>
            </a:fld>
            <a:endParaRPr lang="it-IT"/>
          </a:p>
        </p:txBody>
      </p:sp>
    </p:spTree>
    <p:extLst>
      <p:ext uri="{BB962C8B-B14F-4D97-AF65-F5344CB8AC3E}">
        <p14:creationId xmlns:p14="http://schemas.microsoft.com/office/powerpoint/2010/main" val="27626625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E720A9-1740-559E-B7E8-1A282D25BE18}"/>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79CCE8F3-A45F-5536-5DD4-61E324D95F73}"/>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8A5862E5-B89E-A39A-7367-25F211D2E89C}"/>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11549F04-DC20-0932-992C-F3361D80570D}"/>
              </a:ext>
            </a:extLst>
          </p:cNvPr>
          <p:cNvSpPr>
            <a:spLocks noGrp="1"/>
          </p:cNvSpPr>
          <p:nvPr>
            <p:ph type="sldNum" sz="quarter" idx="10"/>
          </p:nvPr>
        </p:nvSpPr>
        <p:spPr/>
        <p:txBody>
          <a:bodyPr/>
          <a:lstStyle/>
          <a:p>
            <a:fld id="{A9A783D2-846E-4F55-BE87-320864D94F30}" type="slidenum">
              <a:rPr lang="it-IT" smtClean="0"/>
              <a:t>25</a:t>
            </a:fld>
            <a:endParaRPr lang="it-IT"/>
          </a:p>
        </p:txBody>
      </p:sp>
    </p:spTree>
    <p:extLst>
      <p:ext uri="{BB962C8B-B14F-4D97-AF65-F5344CB8AC3E}">
        <p14:creationId xmlns:p14="http://schemas.microsoft.com/office/powerpoint/2010/main" val="140580609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08E6A0-D11D-6845-03C0-079FD5666175}"/>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2327BC35-1C0C-4535-07A3-02F850D0FBC1}"/>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EF45956B-0A32-F7CB-2E5A-C25C746EEC22}"/>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9FBC0725-BAA8-0BAE-E2BA-E2AB058B7485}"/>
              </a:ext>
            </a:extLst>
          </p:cNvPr>
          <p:cNvSpPr>
            <a:spLocks noGrp="1"/>
          </p:cNvSpPr>
          <p:nvPr>
            <p:ph type="sldNum" sz="quarter" idx="10"/>
          </p:nvPr>
        </p:nvSpPr>
        <p:spPr/>
        <p:txBody>
          <a:bodyPr/>
          <a:lstStyle/>
          <a:p>
            <a:fld id="{A9A783D2-846E-4F55-BE87-320864D94F30}" type="slidenum">
              <a:rPr lang="it-IT" smtClean="0"/>
              <a:t>26</a:t>
            </a:fld>
            <a:endParaRPr lang="it-IT"/>
          </a:p>
        </p:txBody>
      </p:sp>
    </p:spTree>
    <p:extLst>
      <p:ext uri="{BB962C8B-B14F-4D97-AF65-F5344CB8AC3E}">
        <p14:creationId xmlns:p14="http://schemas.microsoft.com/office/powerpoint/2010/main" val="29469250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2E74D0-6AF3-B263-E873-882299165FAF}"/>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FAE2C3C9-29D2-6EC8-AB7A-57BB504059D9}"/>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967CDD3A-2336-C2FB-11F6-EDDEF3C922BD}"/>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27C343BE-8F91-5DD6-5639-B3113D5C6942}"/>
              </a:ext>
            </a:extLst>
          </p:cNvPr>
          <p:cNvSpPr>
            <a:spLocks noGrp="1"/>
          </p:cNvSpPr>
          <p:nvPr>
            <p:ph type="sldNum" sz="quarter" idx="10"/>
          </p:nvPr>
        </p:nvSpPr>
        <p:spPr/>
        <p:txBody>
          <a:bodyPr/>
          <a:lstStyle/>
          <a:p>
            <a:fld id="{A9A783D2-846E-4F55-BE87-320864D94F30}" type="slidenum">
              <a:rPr lang="it-IT" smtClean="0"/>
              <a:t>27</a:t>
            </a:fld>
            <a:endParaRPr lang="it-IT"/>
          </a:p>
        </p:txBody>
      </p:sp>
    </p:spTree>
    <p:extLst>
      <p:ext uri="{BB962C8B-B14F-4D97-AF65-F5344CB8AC3E}">
        <p14:creationId xmlns:p14="http://schemas.microsoft.com/office/powerpoint/2010/main" val="148626089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EA19AE-2A6C-5400-B67B-753925D7692B}"/>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7414C641-422F-95B9-F713-9EB0FB46A2B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5E3C2F83-466D-B8A4-01B5-57BE6965A332}"/>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1D8281FF-97AC-020E-F72F-AAA70EA8FDB2}"/>
              </a:ext>
            </a:extLst>
          </p:cNvPr>
          <p:cNvSpPr>
            <a:spLocks noGrp="1"/>
          </p:cNvSpPr>
          <p:nvPr>
            <p:ph type="sldNum" sz="quarter" idx="10"/>
          </p:nvPr>
        </p:nvSpPr>
        <p:spPr/>
        <p:txBody>
          <a:bodyPr/>
          <a:lstStyle/>
          <a:p>
            <a:fld id="{A9A783D2-846E-4F55-BE87-320864D94F30}" type="slidenum">
              <a:rPr lang="it-IT" smtClean="0"/>
              <a:t>28</a:t>
            </a:fld>
            <a:endParaRPr lang="it-IT"/>
          </a:p>
        </p:txBody>
      </p:sp>
    </p:spTree>
    <p:extLst>
      <p:ext uri="{BB962C8B-B14F-4D97-AF65-F5344CB8AC3E}">
        <p14:creationId xmlns:p14="http://schemas.microsoft.com/office/powerpoint/2010/main" val="210826146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532D39-B97C-DC56-97C2-67F5FFE34C12}"/>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F3DC1327-9552-2CC0-4853-669DB3F39789}"/>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7D6000A3-A034-E707-B2B8-2F59130BC946}"/>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834F5756-DE31-893F-BC29-A119DB564C7C}"/>
              </a:ext>
            </a:extLst>
          </p:cNvPr>
          <p:cNvSpPr>
            <a:spLocks noGrp="1"/>
          </p:cNvSpPr>
          <p:nvPr>
            <p:ph type="sldNum" sz="quarter" idx="10"/>
          </p:nvPr>
        </p:nvSpPr>
        <p:spPr/>
        <p:txBody>
          <a:bodyPr/>
          <a:lstStyle/>
          <a:p>
            <a:fld id="{A9A783D2-846E-4F55-BE87-320864D94F30}" type="slidenum">
              <a:rPr lang="it-IT" smtClean="0"/>
              <a:t>29</a:t>
            </a:fld>
            <a:endParaRPr lang="it-IT"/>
          </a:p>
        </p:txBody>
      </p:sp>
    </p:spTree>
    <p:extLst>
      <p:ext uri="{BB962C8B-B14F-4D97-AF65-F5344CB8AC3E}">
        <p14:creationId xmlns:p14="http://schemas.microsoft.com/office/powerpoint/2010/main" val="42199683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90338D-CC32-AAF5-80C9-A22B7DF22DFA}"/>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C6C494CA-0E47-1BEE-0BD8-B63E13C9A622}"/>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04F71FAA-BA9D-3400-C117-98248FEDBCC1}"/>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3792D3C6-7C89-EA66-EBE0-E0BBF6DBB843}"/>
              </a:ext>
            </a:extLst>
          </p:cNvPr>
          <p:cNvSpPr>
            <a:spLocks noGrp="1"/>
          </p:cNvSpPr>
          <p:nvPr>
            <p:ph type="sldNum" sz="quarter" idx="10"/>
          </p:nvPr>
        </p:nvSpPr>
        <p:spPr/>
        <p:txBody>
          <a:bodyPr/>
          <a:lstStyle/>
          <a:p>
            <a:fld id="{A9A783D2-846E-4F55-BE87-320864D94F30}" type="slidenum">
              <a:rPr lang="it-IT" smtClean="0"/>
              <a:t>3</a:t>
            </a:fld>
            <a:endParaRPr lang="it-IT"/>
          </a:p>
        </p:txBody>
      </p:sp>
    </p:spTree>
    <p:extLst>
      <p:ext uri="{BB962C8B-B14F-4D97-AF65-F5344CB8AC3E}">
        <p14:creationId xmlns:p14="http://schemas.microsoft.com/office/powerpoint/2010/main" val="349494939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8C135F-4013-036D-5332-887E5DB0B2DD}"/>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DDA87A72-55B1-B40A-637B-27F78766576F}"/>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A16184A9-9452-6EF7-A16C-3F722C305754}"/>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FB51F536-B75A-0098-C3DA-DB0474B94D41}"/>
              </a:ext>
            </a:extLst>
          </p:cNvPr>
          <p:cNvSpPr>
            <a:spLocks noGrp="1"/>
          </p:cNvSpPr>
          <p:nvPr>
            <p:ph type="sldNum" sz="quarter" idx="10"/>
          </p:nvPr>
        </p:nvSpPr>
        <p:spPr/>
        <p:txBody>
          <a:bodyPr/>
          <a:lstStyle/>
          <a:p>
            <a:fld id="{A9A783D2-846E-4F55-BE87-320864D94F30}" type="slidenum">
              <a:rPr lang="it-IT" smtClean="0"/>
              <a:t>30</a:t>
            </a:fld>
            <a:endParaRPr lang="it-IT"/>
          </a:p>
        </p:txBody>
      </p:sp>
    </p:spTree>
    <p:extLst>
      <p:ext uri="{BB962C8B-B14F-4D97-AF65-F5344CB8AC3E}">
        <p14:creationId xmlns:p14="http://schemas.microsoft.com/office/powerpoint/2010/main" val="262695680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30CCAB-7E65-D083-4F6E-0A22FA80748E}"/>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C8B038FA-3E2B-1C96-3304-09459A0A16ED}"/>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593AFBDA-01F3-3B83-CCE8-B8FBCFEF5606}"/>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EB15E5BE-967C-580A-3E4C-DA4EB4D62826}"/>
              </a:ext>
            </a:extLst>
          </p:cNvPr>
          <p:cNvSpPr>
            <a:spLocks noGrp="1"/>
          </p:cNvSpPr>
          <p:nvPr>
            <p:ph type="sldNum" sz="quarter" idx="10"/>
          </p:nvPr>
        </p:nvSpPr>
        <p:spPr/>
        <p:txBody>
          <a:bodyPr/>
          <a:lstStyle/>
          <a:p>
            <a:fld id="{A9A783D2-846E-4F55-BE87-320864D94F30}" type="slidenum">
              <a:rPr lang="it-IT" smtClean="0"/>
              <a:t>31</a:t>
            </a:fld>
            <a:endParaRPr lang="it-IT"/>
          </a:p>
        </p:txBody>
      </p:sp>
    </p:spTree>
    <p:extLst>
      <p:ext uri="{BB962C8B-B14F-4D97-AF65-F5344CB8AC3E}">
        <p14:creationId xmlns:p14="http://schemas.microsoft.com/office/powerpoint/2010/main" val="329515653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A3066D-14CD-DBA8-9CE1-387925B42E37}"/>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30E824FA-1B7E-4A08-5F97-D332627826E9}"/>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731046A7-10C0-53EC-9AEB-B9F89A5E0EA8}"/>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CB8B448B-6478-DC4C-CE0D-D34D907E9AD2}"/>
              </a:ext>
            </a:extLst>
          </p:cNvPr>
          <p:cNvSpPr>
            <a:spLocks noGrp="1"/>
          </p:cNvSpPr>
          <p:nvPr>
            <p:ph type="sldNum" sz="quarter" idx="10"/>
          </p:nvPr>
        </p:nvSpPr>
        <p:spPr/>
        <p:txBody>
          <a:bodyPr/>
          <a:lstStyle/>
          <a:p>
            <a:fld id="{A9A783D2-846E-4F55-BE87-320864D94F30}" type="slidenum">
              <a:rPr lang="it-IT" smtClean="0"/>
              <a:t>32</a:t>
            </a:fld>
            <a:endParaRPr lang="it-IT"/>
          </a:p>
        </p:txBody>
      </p:sp>
    </p:spTree>
    <p:extLst>
      <p:ext uri="{BB962C8B-B14F-4D97-AF65-F5344CB8AC3E}">
        <p14:creationId xmlns:p14="http://schemas.microsoft.com/office/powerpoint/2010/main" val="381939668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E3D729-4071-D699-2E38-8A558B9541C2}"/>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AD652303-2A06-20AC-387C-2F5C41FDBFF9}"/>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9A6C592-9AD1-0956-7ACD-93B946C66EF6}"/>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9CA18F35-C5F6-6ADD-152E-1B37EE125F97}"/>
              </a:ext>
            </a:extLst>
          </p:cNvPr>
          <p:cNvSpPr>
            <a:spLocks noGrp="1"/>
          </p:cNvSpPr>
          <p:nvPr>
            <p:ph type="sldNum" sz="quarter" idx="10"/>
          </p:nvPr>
        </p:nvSpPr>
        <p:spPr/>
        <p:txBody>
          <a:bodyPr/>
          <a:lstStyle/>
          <a:p>
            <a:fld id="{A9A783D2-846E-4F55-BE87-320864D94F30}" type="slidenum">
              <a:rPr lang="it-IT" smtClean="0"/>
              <a:t>33</a:t>
            </a:fld>
            <a:endParaRPr lang="it-IT"/>
          </a:p>
        </p:txBody>
      </p:sp>
    </p:spTree>
    <p:extLst>
      <p:ext uri="{BB962C8B-B14F-4D97-AF65-F5344CB8AC3E}">
        <p14:creationId xmlns:p14="http://schemas.microsoft.com/office/powerpoint/2010/main" val="77248164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147D7D-C2F7-F990-DB6A-438B78DE016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CFC82B35-EDDC-2F9A-583B-29DAF813B78B}"/>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4D1F5F3-B126-0A26-7FF6-60B92FF2341E}"/>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9CC9C612-A72B-A1C4-36DF-70C21C1B3DD9}"/>
              </a:ext>
            </a:extLst>
          </p:cNvPr>
          <p:cNvSpPr>
            <a:spLocks noGrp="1"/>
          </p:cNvSpPr>
          <p:nvPr>
            <p:ph type="sldNum" sz="quarter" idx="10"/>
          </p:nvPr>
        </p:nvSpPr>
        <p:spPr/>
        <p:txBody>
          <a:bodyPr/>
          <a:lstStyle/>
          <a:p>
            <a:fld id="{A9A783D2-846E-4F55-BE87-320864D94F30}" type="slidenum">
              <a:rPr lang="it-IT" smtClean="0"/>
              <a:t>34</a:t>
            </a:fld>
            <a:endParaRPr lang="it-IT"/>
          </a:p>
        </p:txBody>
      </p:sp>
    </p:spTree>
    <p:extLst>
      <p:ext uri="{BB962C8B-B14F-4D97-AF65-F5344CB8AC3E}">
        <p14:creationId xmlns:p14="http://schemas.microsoft.com/office/powerpoint/2010/main" val="280793087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79D677-9EAE-83C7-7E9D-F96DDAEE6CA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48BD7150-05EB-3B50-7F97-1644AEFE9D84}"/>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7AAD26F4-FB71-5373-5D0D-FA6AA2372DD2}"/>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2B13C909-9D46-3476-5ABC-4FB05DDE50F5}"/>
              </a:ext>
            </a:extLst>
          </p:cNvPr>
          <p:cNvSpPr>
            <a:spLocks noGrp="1"/>
          </p:cNvSpPr>
          <p:nvPr>
            <p:ph type="sldNum" sz="quarter" idx="10"/>
          </p:nvPr>
        </p:nvSpPr>
        <p:spPr/>
        <p:txBody>
          <a:bodyPr/>
          <a:lstStyle/>
          <a:p>
            <a:fld id="{A9A783D2-846E-4F55-BE87-320864D94F30}" type="slidenum">
              <a:rPr lang="it-IT" smtClean="0"/>
              <a:t>35</a:t>
            </a:fld>
            <a:endParaRPr lang="it-IT"/>
          </a:p>
        </p:txBody>
      </p:sp>
    </p:spTree>
    <p:extLst>
      <p:ext uri="{BB962C8B-B14F-4D97-AF65-F5344CB8AC3E}">
        <p14:creationId xmlns:p14="http://schemas.microsoft.com/office/powerpoint/2010/main" val="109076512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717438-1F97-7E6B-B74E-9889C3CE0457}"/>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F7E7C5F9-3D86-46DD-358E-F08B54071A0A}"/>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E0A3A106-D766-56A0-9C40-73AB725218AF}"/>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9732EFBA-C307-D2DD-8A18-9B929D35F20C}"/>
              </a:ext>
            </a:extLst>
          </p:cNvPr>
          <p:cNvSpPr>
            <a:spLocks noGrp="1"/>
          </p:cNvSpPr>
          <p:nvPr>
            <p:ph type="sldNum" sz="quarter" idx="10"/>
          </p:nvPr>
        </p:nvSpPr>
        <p:spPr/>
        <p:txBody>
          <a:bodyPr/>
          <a:lstStyle/>
          <a:p>
            <a:fld id="{A9A783D2-846E-4F55-BE87-320864D94F30}" type="slidenum">
              <a:rPr lang="it-IT" smtClean="0"/>
              <a:t>36</a:t>
            </a:fld>
            <a:endParaRPr lang="it-IT"/>
          </a:p>
        </p:txBody>
      </p:sp>
    </p:spTree>
    <p:extLst>
      <p:ext uri="{BB962C8B-B14F-4D97-AF65-F5344CB8AC3E}">
        <p14:creationId xmlns:p14="http://schemas.microsoft.com/office/powerpoint/2010/main" val="171526086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BF55A3-5397-6BA4-9990-4E67EF9165AD}"/>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9A66C13D-D601-6F70-D9E4-2EBBF2B8E06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F5368A9F-DB18-E0AA-D3A9-CC2CC396C430}"/>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08B8E333-7129-6429-93D0-CC69C4CC6ADC}"/>
              </a:ext>
            </a:extLst>
          </p:cNvPr>
          <p:cNvSpPr>
            <a:spLocks noGrp="1"/>
          </p:cNvSpPr>
          <p:nvPr>
            <p:ph type="sldNum" sz="quarter" idx="10"/>
          </p:nvPr>
        </p:nvSpPr>
        <p:spPr/>
        <p:txBody>
          <a:bodyPr/>
          <a:lstStyle/>
          <a:p>
            <a:fld id="{A9A783D2-846E-4F55-BE87-320864D94F30}" type="slidenum">
              <a:rPr lang="it-IT" smtClean="0"/>
              <a:t>37</a:t>
            </a:fld>
            <a:endParaRPr lang="it-IT"/>
          </a:p>
        </p:txBody>
      </p:sp>
    </p:spTree>
    <p:extLst>
      <p:ext uri="{BB962C8B-B14F-4D97-AF65-F5344CB8AC3E}">
        <p14:creationId xmlns:p14="http://schemas.microsoft.com/office/powerpoint/2010/main" val="300263475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7F94E9-B6A0-EFB7-4A88-6AF7F39457F5}"/>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F7F7939C-F07B-D9F4-164D-A3FFDB2641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EFBA78A8-0B90-9A39-B885-461E4042CEDD}"/>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C7324210-8EE5-3E45-72DE-DE1E1B578A76}"/>
              </a:ext>
            </a:extLst>
          </p:cNvPr>
          <p:cNvSpPr>
            <a:spLocks noGrp="1"/>
          </p:cNvSpPr>
          <p:nvPr>
            <p:ph type="sldNum" sz="quarter" idx="10"/>
          </p:nvPr>
        </p:nvSpPr>
        <p:spPr/>
        <p:txBody>
          <a:bodyPr/>
          <a:lstStyle/>
          <a:p>
            <a:fld id="{A9A783D2-846E-4F55-BE87-320864D94F30}" type="slidenum">
              <a:rPr lang="it-IT" smtClean="0"/>
              <a:t>38</a:t>
            </a:fld>
            <a:endParaRPr lang="it-IT"/>
          </a:p>
        </p:txBody>
      </p:sp>
    </p:spTree>
    <p:extLst>
      <p:ext uri="{BB962C8B-B14F-4D97-AF65-F5344CB8AC3E}">
        <p14:creationId xmlns:p14="http://schemas.microsoft.com/office/powerpoint/2010/main" val="201609790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8DC3E4-5C7C-BB79-95E1-50CF564EDFAA}"/>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46A7EAE7-356C-911A-BA75-043807363E5E}"/>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F1784B0E-8CAA-FE02-9D6C-F8AE0BD63ED2}"/>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06F8789E-FD5E-EAF2-B8C1-78E152FCE2F1}"/>
              </a:ext>
            </a:extLst>
          </p:cNvPr>
          <p:cNvSpPr>
            <a:spLocks noGrp="1"/>
          </p:cNvSpPr>
          <p:nvPr>
            <p:ph type="sldNum" sz="quarter" idx="10"/>
          </p:nvPr>
        </p:nvSpPr>
        <p:spPr/>
        <p:txBody>
          <a:bodyPr/>
          <a:lstStyle/>
          <a:p>
            <a:fld id="{A9A783D2-846E-4F55-BE87-320864D94F30}" type="slidenum">
              <a:rPr lang="it-IT" smtClean="0"/>
              <a:t>39</a:t>
            </a:fld>
            <a:endParaRPr lang="it-IT"/>
          </a:p>
        </p:txBody>
      </p:sp>
    </p:spTree>
    <p:extLst>
      <p:ext uri="{BB962C8B-B14F-4D97-AF65-F5344CB8AC3E}">
        <p14:creationId xmlns:p14="http://schemas.microsoft.com/office/powerpoint/2010/main" val="23096467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6F443F-96DA-CFB3-C7DA-5A57DAA47F0A}"/>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A6622B1E-8866-5310-3183-77B0C4B40F9E}"/>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86FD2EAB-E04E-3643-411B-147FF157FA4F}"/>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94D2FB58-A393-FAB3-1DC2-0DB8341150F6}"/>
              </a:ext>
            </a:extLst>
          </p:cNvPr>
          <p:cNvSpPr>
            <a:spLocks noGrp="1"/>
          </p:cNvSpPr>
          <p:nvPr>
            <p:ph type="sldNum" sz="quarter" idx="10"/>
          </p:nvPr>
        </p:nvSpPr>
        <p:spPr/>
        <p:txBody>
          <a:bodyPr/>
          <a:lstStyle/>
          <a:p>
            <a:fld id="{A9A783D2-846E-4F55-BE87-320864D94F30}" type="slidenum">
              <a:rPr lang="it-IT" smtClean="0"/>
              <a:t>4</a:t>
            </a:fld>
            <a:endParaRPr lang="it-IT"/>
          </a:p>
        </p:txBody>
      </p:sp>
    </p:spTree>
    <p:extLst>
      <p:ext uri="{BB962C8B-B14F-4D97-AF65-F5344CB8AC3E}">
        <p14:creationId xmlns:p14="http://schemas.microsoft.com/office/powerpoint/2010/main" val="99188110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11F501-97AF-5BFC-84F5-47BD738696A3}"/>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C8B1C09C-3C9A-1CD8-A935-8F162C9137D7}"/>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7E0F06C0-D92F-268C-0CB4-263F47A6B6DC}"/>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AD5EE5AD-2E22-5454-65C4-14B8374C1642}"/>
              </a:ext>
            </a:extLst>
          </p:cNvPr>
          <p:cNvSpPr>
            <a:spLocks noGrp="1"/>
          </p:cNvSpPr>
          <p:nvPr>
            <p:ph type="sldNum" sz="quarter" idx="10"/>
          </p:nvPr>
        </p:nvSpPr>
        <p:spPr/>
        <p:txBody>
          <a:bodyPr/>
          <a:lstStyle/>
          <a:p>
            <a:fld id="{A9A783D2-846E-4F55-BE87-320864D94F30}" type="slidenum">
              <a:rPr lang="it-IT" smtClean="0"/>
              <a:t>40</a:t>
            </a:fld>
            <a:endParaRPr lang="it-IT"/>
          </a:p>
        </p:txBody>
      </p:sp>
    </p:spTree>
    <p:extLst>
      <p:ext uri="{BB962C8B-B14F-4D97-AF65-F5344CB8AC3E}">
        <p14:creationId xmlns:p14="http://schemas.microsoft.com/office/powerpoint/2010/main" val="103847576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2B34D8-6814-D7EF-C7C8-966D4988D002}"/>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8384CFFA-78BA-A671-28D7-F12D5F42944C}"/>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FFDC235D-C902-B04E-6A41-673EB3A7ACA5}"/>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B278BF53-48D5-CFFB-56BB-F73968DAFFF5}"/>
              </a:ext>
            </a:extLst>
          </p:cNvPr>
          <p:cNvSpPr>
            <a:spLocks noGrp="1"/>
          </p:cNvSpPr>
          <p:nvPr>
            <p:ph type="sldNum" sz="quarter" idx="10"/>
          </p:nvPr>
        </p:nvSpPr>
        <p:spPr/>
        <p:txBody>
          <a:bodyPr/>
          <a:lstStyle/>
          <a:p>
            <a:fld id="{A9A783D2-846E-4F55-BE87-320864D94F30}" type="slidenum">
              <a:rPr lang="it-IT" smtClean="0"/>
              <a:t>41</a:t>
            </a:fld>
            <a:endParaRPr lang="it-IT"/>
          </a:p>
        </p:txBody>
      </p:sp>
    </p:spTree>
    <p:extLst>
      <p:ext uri="{BB962C8B-B14F-4D97-AF65-F5344CB8AC3E}">
        <p14:creationId xmlns:p14="http://schemas.microsoft.com/office/powerpoint/2010/main" val="11751519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BD2CF7-244B-630C-0E30-5C62652EF567}"/>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47E255F3-5E53-A6EC-9B48-879B20F61EC3}"/>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08AFC91A-BE0C-B2CE-0655-ADBAFBA61456}"/>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9AF3F1C6-EC17-8C64-55F6-7835D3B3175D}"/>
              </a:ext>
            </a:extLst>
          </p:cNvPr>
          <p:cNvSpPr>
            <a:spLocks noGrp="1"/>
          </p:cNvSpPr>
          <p:nvPr>
            <p:ph type="sldNum" sz="quarter" idx="10"/>
          </p:nvPr>
        </p:nvSpPr>
        <p:spPr/>
        <p:txBody>
          <a:bodyPr/>
          <a:lstStyle/>
          <a:p>
            <a:fld id="{A9A783D2-846E-4F55-BE87-320864D94F30}" type="slidenum">
              <a:rPr lang="it-IT" smtClean="0"/>
              <a:t>5</a:t>
            </a:fld>
            <a:endParaRPr lang="it-IT"/>
          </a:p>
        </p:txBody>
      </p:sp>
    </p:spTree>
    <p:extLst>
      <p:ext uri="{BB962C8B-B14F-4D97-AF65-F5344CB8AC3E}">
        <p14:creationId xmlns:p14="http://schemas.microsoft.com/office/powerpoint/2010/main" val="1334317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747662-2D13-9E0A-0EB0-A2E03DD1D1B3}"/>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F462B1DF-BC92-482C-9B89-B5D1F1107F67}"/>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83F9861A-3A32-0284-8BA4-C6EB6B31921C}"/>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5CCACA73-FEE2-7EB7-8D0D-38BEE43F2B4A}"/>
              </a:ext>
            </a:extLst>
          </p:cNvPr>
          <p:cNvSpPr>
            <a:spLocks noGrp="1"/>
          </p:cNvSpPr>
          <p:nvPr>
            <p:ph type="sldNum" sz="quarter" idx="10"/>
          </p:nvPr>
        </p:nvSpPr>
        <p:spPr/>
        <p:txBody>
          <a:bodyPr/>
          <a:lstStyle/>
          <a:p>
            <a:fld id="{A9A783D2-846E-4F55-BE87-320864D94F30}" type="slidenum">
              <a:rPr lang="it-IT" smtClean="0"/>
              <a:t>6</a:t>
            </a:fld>
            <a:endParaRPr lang="it-IT"/>
          </a:p>
        </p:txBody>
      </p:sp>
    </p:spTree>
    <p:extLst>
      <p:ext uri="{BB962C8B-B14F-4D97-AF65-F5344CB8AC3E}">
        <p14:creationId xmlns:p14="http://schemas.microsoft.com/office/powerpoint/2010/main" val="10352736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BF4C14-64F3-06D8-4410-E4FFD66E3113}"/>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E83B202F-D6D1-85DD-DEE1-AE9CAA1D45EB}"/>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1B2BB6FC-1011-842A-D6BD-DDAE881272C0}"/>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DF0ABC44-F1F7-B385-E67C-6BF5C5D8D2A0}"/>
              </a:ext>
            </a:extLst>
          </p:cNvPr>
          <p:cNvSpPr>
            <a:spLocks noGrp="1"/>
          </p:cNvSpPr>
          <p:nvPr>
            <p:ph type="sldNum" sz="quarter" idx="10"/>
          </p:nvPr>
        </p:nvSpPr>
        <p:spPr/>
        <p:txBody>
          <a:bodyPr/>
          <a:lstStyle/>
          <a:p>
            <a:fld id="{A9A783D2-846E-4F55-BE87-320864D94F30}" type="slidenum">
              <a:rPr lang="it-IT" smtClean="0"/>
              <a:t>7</a:t>
            </a:fld>
            <a:endParaRPr lang="it-IT"/>
          </a:p>
        </p:txBody>
      </p:sp>
    </p:spTree>
    <p:extLst>
      <p:ext uri="{BB962C8B-B14F-4D97-AF65-F5344CB8AC3E}">
        <p14:creationId xmlns:p14="http://schemas.microsoft.com/office/powerpoint/2010/main" val="42065912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5D4F81-6B37-7B9D-C129-1A4DCB2B1DF0}"/>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659C2A2-4E06-7374-D4D8-FF99E782BA37}"/>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FB805468-A46D-9C10-4698-9F30A548C4AB}"/>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C2887648-FA94-63F6-1DCD-5387EFE85FEA}"/>
              </a:ext>
            </a:extLst>
          </p:cNvPr>
          <p:cNvSpPr>
            <a:spLocks noGrp="1"/>
          </p:cNvSpPr>
          <p:nvPr>
            <p:ph type="sldNum" sz="quarter" idx="10"/>
          </p:nvPr>
        </p:nvSpPr>
        <p:spPr/>
        <p:txBody>
          <a:bodyPr/>
          <a:lstStyle/>
          <a:p>
            <a:fld id="{A9A783D2-846E-4F55-BE87-320864D94F30}" type="slidenum">
              <a:rPr lang="it-IT" smtClean="0"/>
              <a:t>8</a:t>
            </a:fld>
            <a:endParaRPr lang="it-IT"/>
          </a:p>
        </p:txBody>
      </p:sp>
    </p:spTree>
    <p:extLst>
      <p:ext uri="{BB962C8B-B14F-4D97-AF65-F5344CB8AC3E}">
        <p14:creationId xmlns:p14="http://schemas.microsoft.com/office/powerpoint/2010/main" val="5116263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1577CD-F827-2F7D-2D2E-D30CABD2506A}"/>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B2ADCD5B-F5F8-CE15-4F4D-7D65710B680C}"/>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F23D7CBB-A522-1361-DC57-43A0915AC73E}"/>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61A5C036-6916-5F92-8121-412213C74D47}"/>
              </a:ext>
            </a:extLst>
          </p:cNvPr>
          <p:cNvSpPr>
            <a:spLocks noGrp="1"/>
          </p:cNvSpPr>
          <p:nvPr>
            <p:ph type="sldNum" sz="quarter" idx="10"/>
          </p:nvPr>
        </p:nvSpPr>
        <p:spPr/>
        <p:txBody>
          <a:bodyPr/>
          <a:lstStyle/>
          <a:p>
            <a:fld id="{A9A783D2-846E-4F55-BE87-320864D94F30}" type="slidenum">
              <a:rPr lang="it-IT" smtClean="0"/>
              <a:t>9</a:t>
            </a:fld>
            <a:endParaRPr lang="it-IT"/>
          </a:p>
        </p:txBody>
      </p:sp>
    </p:spTree>
    <p:extLst>
      <p:ext uri="{BB962C8B-B14F-4D97-AF65-F5344CB8AC3E}">
        <p14:creationId xmlns:p14="http://schemas.microsoft.com/office/powerpoint/2010/main" val="9922438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it-IT"/>
              <a:t>Fare clic per modificare lo stile del titolo</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992BC5D1-EA50-45B7-B2B7-75E3F30B8157}" type="datetime1">
              <a:rPr lang="en-US" smtClean="0"/>
              <a:t>2/15/2024</a:t>
            </a:fld>
            <a:endParaRPr lang="en-US" dirty="0"/>
          </a:p>
        </p:txBody>
      </p:sp>
      <p:sp>
        <p:nvSpPr>
          <p:cNvPr id="5" name="Footer Placeholder 4"/>
          <p:cNvSpPr>
            <a:spLocks noGrp="1"/>
          </p:cNvSpPr>
          <p:nvPr>
            <p:ph type="ftr" sz="quarter" idx="11"/>
          </p:nvPr>
        </p:nvSpPr>
        <p:spPr/>
        <p:txBody>
          <a:bodyPr/>
          <a:lstStyle/>
          <a:p>
            <a:r>
              <a:rPr lang="it-IT"/>
              <a:t>a cura di Marco Magrini - ODCEC di Siena</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831838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44B0EEB2-BC1B-4832-9095-D1856D239902}" type="datetime1">
              <a:rPr lang="en-US" smtClean="0"/>
              <a:t>2/15/2024</a:t>
            </a:fld>
            <a:endParaRPr lang="en-US" dirty="0"/>
          </a:p>
        </p:txBody>
      </p:sp>
      <p:sp>
        <p:nvSpPr>
          <p:cNvPr id="5" name="Footer Placeholder 4"/>
          <p:cNvSpPr>
            <a:spLocks noGrp="1"/>
          </p:cNvSpPr>
          <p:nvPr>
            <p:ph type="ftr" sz="quarter" idx="11"/>
          </p:nvPr>
        </p:nvSpPr>
        <p:spPr/>
        <p:txBody>
          <a:bodyPr/>
          <a:lstStyle/>
          <a:p>
            <a:r>
              <a:rPr lang="it-IT"/>
              <a:t>a cura di Marco Magrini - ODCEC di Siena</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21765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0BF9C2E5-D86D-414F-B8FA-3B155F769356}" type="datetime1">
              <a:rPr lang="en-US" smtClean="0"/>
              <a:t>2/15/2024</a:t>
            </a:fld>
            <a:endParaRPr lang="en-US" dirty="0"/>
          </a:p>
        </p:txBody>
      </p:sp>
      <p:sp>
        <p:nvSpPr>
          <p:cNvPr id="5" name="Footer Placeholder 4"/>
          <p:cNvSpPr>
            <a:spLocks noGrp="1"/>
          </p:cNvSpPr>
          <p:nvPr>
            <p:ph type="ftr" sz="quarter" idx="11"/>
          </p:nvPr>
        </p:nvSpPr>
        <p:spPr/>
        <p:txBody>
          <a:bodyPr/>
          <a:lstStyle/>
          <a:p>
            <a:r>
              <a:rPr lang="it-IT"/>
              <a:t>a cura di Marco Magrini - ODCEC di Siena</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00466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CA83ADE5-2275-446F-87ED-032D0DA2D10E}" type="datetime1">
              <a:rPr lang="en-US" smtClean="0"/>
              <a:t>2/15/2024</a:t>
            </a:fld>
            <a:endParaRPr lang="en-US" dirty="0"/>
          </a:p>
        </p:txBody>
      </p:sp>
      <p:sp>
        <p:nvSpPr>
          <p:cNvPr id="5" name="Footer Placeholder 4"/>
          <p:cNvSpPr>
            <a:spLocks noGrp="1"/>
          </p:cNvSpPr>
          <p:nvPr>
            <p:ph type="ftr" sz="quarter" idx="11"/>
          </p:nvPr>
        </p:nvSpPr>
        <p:spPr/>
        <p:txBody>
          <a:bodyPr/>
          <a:lstStyle/>
          <a:p>
            <a:r>
              <a:rPr lang="it-IT"/>
              <a:t>a cura di Marco Magrini - ODCEC di Siena</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3688343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C5ABA679-2D2D-4CCE-B8E5-04A4A7310DBA}" type="datetime1">
              <a:rPr lang="en-US" smtClean="0"/>
              <a:t>2/15/2024</a:t>
            </a:fld>
            <a:endParaRPr lang="en-US" dirty="0"/>
          </a:p>
        </p:txBody>
      </p:sp>
      <p:sp>
        <p:nvSpPr>
          <p:cNvPr id="5" name="Footer Placeholder 4"/>
          <p:cNvSpPr>
            <a:spLocks noGrp="1"/>
          </p:cNvSpPr>
          <p:nvPr>
            <p:ph type="ftr" sz="quarter" idx="11"/>
          </p:nvPr>
        </p:nvSpPr>
        <p:spPr/>
        <p:txBody>
          <a:bodyPr/>
          <a:lstStyle/>
          <a:p>
            <a:r>
              <a:rPr lang="it-IT"/>
              <a:t>a cura di Marco Magrini - ODCEC di Siena</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01825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a:t>Fare clic per modificare lo stile del titolo</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D5969E36-B622-4E4C-A18A-E4A90EBD02BB}" type="datetime1">
              <a:rPr lang="en-US" smtClean="0"/>
              <a:t>2/15/2024</a:t>
            </a:fld>
            <a:endParaRPr lang="en-US" dirty="0"/>
          </a:p>
        </p:txBody>
      </p:sp>
      <p:sp>
        <p:nvSpPr>
          <p:cNvPr id="5" name="Footer Placeholder 4"/>
          <p:cNvSpPr>
            <a:spLocks noGrp="1"/>
          </p:cNvSpPr>
          <p:nvPr>
            <p:ph type="ftr" sz="quarter" idx="11"/>
          </p:nvPr>
        </p:nvSpPr>
        <p:spPr/>
        <p:txBody>
          <a:bodyPr/>
          <a:lstStyle/>
          <a:p>
            <a:r>
              <a:rPr lang="it-IT"/>
              <a:t>a cura di Marco Magrini - ODCEC di Siena</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5899744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23D25DC1-A774-47F1-AFF0-E3F8B20C2E7D}" type="datetime1">
              <a:rPr lang="en-US" smtClean="0"/>
              <a:t>2/15/2024</a:t>
            </a:fld>
            <a:endParaRPr lang="en-US" dirty="0"/>
          </a:p>
        </p:txBody>
      </p:sp>
      <p:sp>
        <p:nvSpPr>
          <p:cNvPr id="5" name="Footer Placeholder 4"/>
          <p:cNvSpPr>
            <a:spLocks noGrp="1"/>
          </p:cNvSpPr>
          <p:nvPr>
            <p:ph type="ftr" sz="quarter" idx="11"/>
          </p:nvPr>
        </p:nvSpPr>
        <p:spPr/>
        <p:txBody>
          <a:bodyPr/>
          <a:lstStyle/>
          <a:p>
            <a:r>
              <a:rPr lang="it-IT"/>
              <a:t>a cura di Marco Magrini - ODCEC di Siena</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3966007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3964D42-C530-42B9-9AF6-8509B6EA2846}" type="datetime1">
              <a:rPr lang="en-US" smtClean="0"/>
              <a:t>2/15/2024</a:t>
            </a:fld>
            <a:endParaRPr lang="en-US" dirty="0"/>
          </a:p>
        </p:txBody>
      </p:sp>
      <p:sp>
        <p:nvSpPr>
          <p:cNvPr id="5" name="Footer Placeholder 4"/>
          <p:cNvSpPr>
            <a:spLocks noGrp="1"/>
          </p:cNvSpPr>
          <p:nvPr>
            <p:ph type="ftr" sz="quarter" idx="11"/>
          </p:nvPr>
        </p:nvSpPr>
        <p:spPr/>
        <p:txBody>
          <a:bodyPr/>
          <a:lstStyle/>
          <a:p>
            <a:r>
              <a:rPr lang="it-IT"/>
              <a:t>a cura di Marco Magrini - ODCEC di Siena</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997228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F701488D-C2DB-4D4C-875E-AE976F7BD267}" type="datetime1">
              <a:rPr lang="en-US" smtClean="0"/>
              <a:t>2/15/2024</a:t>
            </a:fld>
            <a:endParaRPr lang="en-US" dirty="0"/>
          </a:p>
        </p:txBody>
      </p:sp>
      <p:sp>
        <p:nvSpPr>
          <p:cNvPr id="5" name="Footer Placeholder 4"/>
          <p:cNvSpPr>
            <a:spLocks noGrp="1"/>
          </p:cNvSpPr>
          <p:nvPr>
            <p:ph type="ftr" sz="quarter" idx="11"/>
          </p:nvPr>
        </p:nvSpPr>
        <p:spPr/>
        <p:txBody>
          <a:bodyPr/>
          <a:lstStyle/>
          <a:p>
            <a:r>
              <a:rPr lang="it-IT"/>
              <a:t>a cura di Marco Magrini - ODCEC di Siena</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155522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4E8B97B0-FEDB-4522-9127-CAAF6BFFC924}" type="datetime1">
              <a:rPr lang="en-US" smtClean="0"/>
              <a:t>2/15/2024</a:t>
            </a:fld>
            <a:endParaRPr lang="en-US" dirty="0"/>
          </a:p>
        </p:txBody>
      </p:sp>
      <p:sp>
        <p:nvSpPr>
          <p:cNvPr id="5" name="Footer Placeholder 4"/>
          <p:cNvSpPr>
            <a:spLocks noGrp="1"/>
          </p:cNvSpPr>
          <p:nvPr>
            <p:ph type="ftr" sz="quarter" idx="11"/>
          </p:nvPr>
        </p:nvSpPr>
        <p:spPr/>
        <p:txBody>
          <a:bodyPr/>
          <a:lstStyle/>
          <a:p>
            <a:r>
              <a:rPr lang="it-IT"/>
              <a:t>a cura di Marco Magrini - ODCEC di Siena</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650977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713FD6E3-F27D-4838-B339-9F969E74CD6F}" type="datetime1">
              <a:rPr lang="en-US" smtClean="0"/>
              <a:t>2/15/2024</a:t>
            </a:fld>
            <a:endParaRPr lang="en-US" dirty="0"/>
          </a:p>
        </p:txBody>
      </p:sp>
      <p:sp>
        <p:nvSpPr>
          <p:cNvPr id="6" name="Footer Placeholder 5"/>
          <p:cNvSpPr>
            <a:spLocks noGrp="1"/>
          </p:cNvSpPr>
          <p:nvPr>
            <p:ph type="ftr" sz="quarter" idx="11"/>
          </p:nvPr>
        </p:nvSpPr>
        <p:spPr/>
        <p:txBody>
          <a:bodyPr/>
          <a:lstStyle/>
          <a:p>
            <a:r>
              <a:rPr lang="it-IT"/>
              <a:t>a cura di Marco Magrini - ODCEC di Siena</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9824819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4D34F919-1DE4-478F-A5E2-0233C3F2204B}" type="datetime1">
              <a:rPr lang="en-US" smtClean="0"/>
              <a:t>2/15/2024</a:t>
            </a:fld>
            <a:endParaRPr lang="en-US" dirty="0"/>
          </a:p>
        </p:txBody>
      </p:sp>
      <p:sp>
        <p:nvSpPr>
          <p:cNvPr id="8" name="Footer Placeholder 7"/>
          <p:cNvSpPr>
            <a:spLocks noGrp="1"/>
          </p:cNvSpPr>
          <p:nvPr>
            <p:ph type="ftr" sz="quarter" idx="11"/>
          </p:nvPr>
        </p:nvSpPr>
        <p:spPr/>
        <p:txBody>
          <a:bodyPr/>
          <a:lstStyle/>
          <a:p>
            <a:r>
              <a:rPr lang="it-IT"/>
              <a:t>a cura di Marco Magrini - ODCEC di Siena</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201663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B8776387-AEDE-4F5D-B219-323C5C2942E5}" type="datetime1">
              <a:rPr lang="en-US" smtClean="0"/>
              <a:t>2/15/2024</a:t>
            </a:fld>
            <a:endParaRPr lang="en-US" dirty="0"/>
          </a:p>
        </p:txBody>
      </p:sp>
      <p:sp>
        <p:nvSpPr>
          <p:cNvPr id="4" name="Footer Placeholder 3"/>
          <p:cNvSpPr>
            <a:spLocks noGrp="1"/>
          </p:cNvSpPr>
          <p:nvPr>
            <p:ph type="ftr" sz="quarter" idx="11"/>
          </p:nvPr>
        </p:nvSpPr>
        <p:spPr/>
        <p:txBody>
          <a:bodyPr/>
          <a:lstStyle/>
          <a:p>
            <a:r>
              <a:rPr lang="it-IT"/>
              <a:t>a cura di Marco Magrini - ODCEC di Siena</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524690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68C9B1-CCDD-421D-AC26-C474996515BD}" type="datetime1">
              <a:rPr lang="en-US" smtClean="0"/>
              <a:t>2/15/2024</a:t>
            </a:fld>
            <a:endParaRPr lang="en-US" dirty="0"/>
          </a:p>
        </p:txBody>
      </p:sp>
      <p:sp>
        <p:nvSpPr>
          <p:cNvPr id="3" name="Footer Placeholder 2"/>
          <p:cNvSpPr>
            <a:spLocks noGrp="1"/>
          </p:cNvSpPr>
          <p:nvPr>
            <p:ph type="ftr" sz="quarter" idx="11"/>
          </p:nvPr>
        </p:nvSpPr>
        <p:spPr/>
        <p:txBody>
          <a:bodyPr/>
          <a:lstStyle/>
          <a:p>
            <a:r>
              <a:rPr lang="it-IT"/>
              <a:t>a cura di Marco Magrini - ODCEC di Siena</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502055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a:t>Fare clic per modificare lo stile del titolo</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5D3BB376-C836-4AFC-A199-59B44F456F98}" type="datetime1">
              <a:rPr lang="en-US" smtClean="0"/>
              <a:t>2/15/2024</a:t>
            </a:fld>
            <a:endParaRPr lang="en-US" dirty="0"/>
          </a:p>
        </p:txBody>
      </p:sp>
      <p:sp>
        <p:nvSpPr>
          <p:cNvPr id="6" name="Footer Placeholder 5"/>
          <p:cNvSpPr>
            <a:spLocks noGrp="1"/>
          </p:cNvSpPr>
          <p:nvPr>
            <p:ph type="ftr" sz="quarter" idx="11"/>
          </p:nvPr>
        </p:nvSpPr>
        <p:spPr/>
        <p:txBody>
          <a:bodyPr/>
          <a:lstStyle/>
          <a:p>
            <a:r>
              <a:rPr lang="it-IT"/>
              <a:t>a cura di Marco Magrini - ODCEC di Siena</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626923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CC7496D5-02AD-41F7-95CD-F1744F193537}" type="datetime1">
              <a:rPr lang="en-US" smtClean="0"/>
              <a:t>2/15/2024</a:t>
            </a:fld>
            <a:endParaRPr lang="en-US" dirty="0"/>
          </a:p>
        </p:txBody>
      </p:sp>
      <p:sp>
        <p:nvSpPr>
          <p:cNvPr id="6" name="Footer Placeholder 5"/>
          <p:cNvSpPr>
            <a:spLocks noGrp="1"/>
          </p:cNvSpPr>
          <p:nvPr>
            <p:ph type="ftr" sz="quarter" idx="11"/>
          </p:nvPr>
        </p:nvSpPr>
        <p:spPr/>
        <p:txBody>
          <a:bodyPr/>
          <a:lstStyle/>
          <a:p>
            <a:r>
              <a:rPr lang="it-IT"/>
              <a:t>a cura di Marco Magrini - ODCEC di Siena</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437884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0EE1CE7-2559-41C4-974C-41F6F9DCC2B6}" type="datetime1">
              <a:rPr lang="en-US" smtClean="0"/>
              <a:t>2/15/2024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it-IT"/>
              <a:t>a cura di Marco Magrini - ODCEC di Siena</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456854136"/>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 id="2147483815" r:id="rId12"/>
    <p:sldLayoutId id="2147483816" r:id="rId13"/>
    <p:sldLayoutId id="2147483817" r:id="rId14"/>
    <p:sldLayoutId id="2147483818" r:id="rId15"/>
    <p:sldLayoutId id="2147483819" r:id="rId16"/>
  </p:sldLayoutIdLst>
  <p:hf hdr="0" dt="0"/>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70000">
              <a:schemeClr val="bg2">
                <a:tint val="90000"/>
                <a:lumMod val="120000"/>
              </a:schemeClr>
            </a:gs>
            <a:gs pos="100000">
              <a:schemeClr val="accent1">
                <a:lumMod val="40000"/>
                <a:lumOff val="60000"/>
              </a:schemeClr>
            </a:gs>
          </a:gsLst>
          <a:lin ang="5400000" scaled="0"/>
        </a:grad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pPr algn="ctr"/>
            <a:r>
              <a:rPr lang="it-IT" sz="3400" b="1" dirty="0">
                <a:solidFill>
                  <a:srgbClr val="0000FF"/>
                </a:solidFill>
                <a:effectLst>
                  <a:outerShdw blurRad="38100" dist="38100" dir="2700000" algn="tl">
                    <a:srgbClr val="000000">
                      <a:alpha val="43137"/>
                    </a:srgbClr>
                  </a:outerShdw>
                </a:effectLst>
              </a:rPr>
              <a:t>Il nuovo regime agevolativo a favore degli «</a:t>
            </a:r>
            <a:r>
              <a:rPr lang="it-IT" sz="3400" b="1" dirty="0" err="1">
                <a:solidFill>
                  <a:srgbClr val="0000FF"/>
                </a:solidFill>
                <a:effectLst>
                  <a:outerShdw blurRad="38100" dist="38100" dir="2700000" algn="tl">
                    <a:srgbClr val="000000">
                      <a:alpha val="43137"/>
                    </a:srgbClr>
                  </a:outerShdw>
                </a:effectLst>
              </a:rPr>
              <a:t>impatriati</a:t>
            </a:r>
            <a:r>
              <a:rPr lang="it-IT" sz="3400" b="1" dirty="0">
                <a:solidFill>
                  <a:srgbClr val="0000FF"/>
                </a:solidFill>
                <a:effectLst>
                  <a:outerShdw blurRad="38100" dist="38100" dir="2700000" algn="tl">
                    <a:srgbClr val="000000">
                      <a:alpha val="43137"/>
                    </a:srgbClr>
                  </a:outerShdw>
                </a:effectLst>
              </a:rPr>
              <a:t>»: applicazione transitoria e a regime</a:t>
            </a:r>
          </a:p>
        </p:txBody>
      </p:sp>
      <p:sp>
        <p:nvSpPr>
          <p:cNvPr id="3" name="Sottotitolo 2"/>
          <p:cNvSpPr>
            <a:spLocks noGrp="1"/>
          </p:cNvSpPr>
          <p:nvPr>
            <p:ph type="subTitle" idx="1"/>
          </p:nvPr>
        </p:nvSpPr>
        <p:spPr/>
        <p:txBody>
          <a:bodyPr/>
          <a:lstStyle/>
          <a:p>
            <a:endParaRPr lang="it-IT" dirty="0"/>
          </a:p>
          <a:p>
            <a:r>
              <a:rPr lang="it-IT" sz="2000" b="1" dirty="0"/>
              <a:t>Marco Magrini                                     Firenze 16 febbraio 2024</a:t>
            </a:r>
          </a:p>
          <a:p>
            <a:endParaRPr lang="it-IT" dirty="0"/>
          </a:p>
        </p:txBody>
      </p:sp>
      <p:sp>
        <p:nvSpPr>
          <p:cNvPr id="5" name="CasellaDiTesto 4"/>
          <p:cNvSpPr txBox="1"/>
          <p:nvPr/>
        </p:nvSpPr>
        <p:spPr>
          <a:xfrm>
            <a:off x="4621697" y="266181"/>
            <a:ext cx="7349788" cy="400110"/>
          </a:xfrm>
          <a:prstGeom prst="rect">
            <a:avLst/>
          </a:prstGeom>
          <a:noFill/>
        </p:spPr>
        <p:txBody>
          <a:bodyPr wrap="square" rtlCol="0">
            <a:spAutoFit/>
          </a:bodyPr>
          <a:lstStyle/>
          <a:p>
            <a:pPr algn="ctr"/>
            <a:r>
              <a:rPr lang="it-IT" sz="2000" b="1" dirty="0">
                <a:latin typeface="AngsanaUPC" panose="02020603050405020304" pitchFamily="18" charset="-34"/>
                <a:cs typeface="AngsanaUPC" panose="02020603050405020304" pitchFamily="18" charset="-34"/>
              </a:rPr>
              <a:t>Decreto internazionalizzazione: novità e prospettive</a:t>
            </a:r>
          </a:p>
        </p:txBody>
      </p:sp>
      <p:pic>
        <p:nvPicPr>
          <p:cNvPr id="4" name="Immagin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798" y="137160"/>
            <a:ext cx="3182375" cy="982725"/>
          </a:xfrm>
          <a:prstGeom prst="rect">
            <a:avLst/>
          </a:prstGeom>
        </p:spPr>
      </p:pic>
      <p:sp>
        <p:nvSpPr>
          <p:cNvPr id="6" name="Segnaposto piè di pagina 5">
            <a:extLst>
              <a:ext uri="{FF2B5EF4-FFF2-40B4-BE49-F238E27FC236}">
                <a16:creationId xmlns:a16="http://schemas.microsoft.com/office/drawing/2014/main" id="{40BA3A60-DC24-D91B-1129-6B1B11E04C67}"/>
              </a:ext>
            </a:extLst>
          </p:cNvPr>
          <p:cNvSpPr>
            <a:spLocks noGrp="1"/>
          </p:cNvSpPr>
          <p:nvPr>
            <p:ph type="ftr" sz="quarter" idx="11"/>
          </p:nvPr>
        </p:nvSpPr>
        <p:spPr/>
        <p:txBody>
          <a:bodyPr/>
          <a:lstStyle/>
          <a:p>
            <a:r>
              <a:rPr lang="it-IT"/>
              <a:t>a cura di Marco Magrini - ODCEC di Siena</a:t>
            </a:r>
            <a:endParaRPr lang="en-US" dirty="0"/>
          </a:p>
        </p:txBody>
      </p:sp>
      <p:sp>
        <p:nvSpPr>
          <p:cNvPr id="7" name="Segnaposto numero diapositiva 6">
            <a:extLst>
              <a:ext uri="{FF2B5EF4-FFF2-40B4-BE49-F238E27FC236}">
                <a16:creationId xmlns:a16="http://schemas.microsoft.com/office/drawing/2014/main" id="{E24A37E5-AF46-AD6C-E369-923AA700BD7D}"/>
              </a:ext>
            </a:extLst>
          </p:cNvPr>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21439729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49F7D8-DA45-1ECD-6387-A1E5D76104F0}"/>
            </a:ext>
          </a:extLst>
        </p:cNvPr>
        <p:cNvGrpSpPr/>
        <p:nvPr/>
      </p:nvGrpSpPr>
      <p:grpSpPr>
        <a:xfrm>
          <a:off x="0" y="0"/>
          <a:ext cx="0" cy="0"/>
          <a:chOff x="0" y="0"/>
          <a:chExt cx="0" cy="0"/>
        </a:xfrm>
      </p:grpSpPr>
      <p:pic>
        <p:nvPicPr>
          <p:cNvPr id="4" name="Immagine 3">
            <a:extLst>
              <a:ext uri="{FF2B5EF4-FFF2-40B4-BE49-F238E27FC236}">
                <a16:creationId xmlns:a16="http://schemas.microsoft.com/office/drawing/2014/main" id="{C749D75A-41B1-FA1E-307C-AE902616EED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798" y="137160"/>
            <a:ext cx="3182375" cy="982725"/>
          </a:xfrm>
          <a:prstGeom prst="rect">
            <a:avLst/>
          </a:prstGeom>
        </p:spPr>
      </p:pic>
      <p:sp>
        <p:nvSpPr>
          <p:cNvPr id="8" name="CasellaDiTesto 7">
            <a:extLst>
              <a:ext uri="{FF2B5EF4-FFF2-40B4-BE49-F238E27FC236}">
                <a16:creationId xmlns:a16="http://schemas.microsoft.com/office/drawing/2014/main" id="{391D4FF6-D6C1-E0B8-3A2F-A6F04BBE12A1}"/>
              </a:ext>
            </a:extLst>
          </p:cNvPr>
          <p:cNvSpPr txBox="1"/>
          <p:nvPr/>
        </p:nvSpPr>
        <p:spPr>
          <a:xfrm>
            <a:off x="5179156" y="266847"/>
            <a:ext cx="6823014" cy="369332"/>
          </a:xfrm>
          <a:prstGeom prst="rect">
            <a:avLst/>
          </a:prstGeom>
          <a:noFill/>
        </p:spPr>
        <p:txBody>
          <a:bodyPr wrap="square" rtlCol="0">
            <a:spAutoFit/>
          </a:bodyPr>
          <a:lstStyle/>
          <a:p>
            <a:pPr algn="ctr"/>
            <a:r>
              <a:rPr lang="it-IT" sz="1800" b="1" dirty="0">
                <a:latin typeface="AngsanaUPC" panose="02020603050405020304" pitchFamily="18" charset="-34"/>
                <a:cs typeface="AngsanaUPC" panose="02020603050405020304" pitchFamily="18" charset="-34"/>
              </a:rPr>
              <a:t>Decreto internazionalizzazione: novità e prospettive</a:t>
            </a:r>
          </a:p>
        </p:txBody>
      </p:sp>
      <p:sp>
        <p:nvSpPr>
          <p:cNvPr id="2" name="Segnaposto piè di pagina 1">
            <a:extLst>
              <a:ext uri="{FF2B5EF4-FFF2-40B4-BE49-F238E27FC236}">
                <a16:creationId xmlns:a16="http://schemas.microsoft.com/office/drawing/2014/main" id="{868FA615-575C-EBA4-1C69-2FFDD1BC4706}"/>
              </a:ext>
            </a:extLst>
          </p:cNvPr>
          <p:cNvSpPr>
            <a:spLocks noGrp="1"/>
          </p:cNvSpPr>
          <p:nvPr>
            <p:ph type="ftr" sz="quarter" idx="11"/>
          </p:nvPr>
        </p:nvSpPr>
        <p:spPr/>
        <p:txBody>
          <a:bodyPr/>
          <a:lstStyle/>
          <a:p>
            <a:r>
              <a:rPr lang="it-IT"/>
              <a:t>a cura di Marco Magrini - ODCEC di Siena</a:t>
            </a:r>
            <a:endParaRPr lang="en-US" dirty="0"/>
          </a:p>
        </p:txBody>
      </p:sp>
      <p:sp>
        <p:nvSpPr>
          <p:cNvPr id="3" name="Segnaposto numero diapositiva 2">
            <a:extLst>
              <a:ext uri="{FF2B5EF4-FFF2-40B4-BE49-F238E27FC236}">
                <a16:creationId xmlns:a16="http://schemas.microsoft.com/office/drawing/2014/main" id="{F61963E1-612B-9E28-A4C9-472D4F1E9D6F}"/>
              </a:ext>
            </a:extLst>
          </p:cNvPr>
          <p:cNvSpPr>
            <a:spLocks noGrp="1"/>
          </p:cNvSpPr>
          <p:nvPr>
            <p:ph type="sldNum" sz="quarter" idx="12"/>
          </p:nvPr>
        </p:nvSpPr>
        <p:spPr/>
        <p:txBody>
          <a:bodyPr/>
          <a:lstStyle/>
          <a:p>
            <a:fld id="{D57F1E4F-1CFF-5643-939E-217C01CDF565}" type="slidenum">
              <a:rPr lang="en-US" smtClean="0"/>
              <a:pPr/>
              <a:t>10</a:t>
            </a:fld>
            <a:endParaRPr lang="en-US" dirty="0"/>
          </a:p>
        </p:txBody>
      </p:sp>
      <p:sp>
        <p:nvSpPr>
          <p:cNvPr id="5" name="Callout con freccia in giù 7">
            <a:extLst>
              <a:ext uri="{FF2B5EF4-FFF2-40B4-BE49-F238E27FC236}">
                <a16:creationId xmlns:a16="http://schemas.microsoft.com/office/drawing/2014/main" id="{06F759FA-FE67-8F8F-2B3E-CE9371BE02F8}"/>
              </a:ext>
            </a:extLst>
          </p:cNvPr>
          <p:cNvSpPr/>
          <p:nvPr/>
        </p:nvSpPr>
        <p:spPr>
          <a:xfrm>
            <a:off x="2034002" y="1119885"/>
            <a:ext cx="5726112" cy="649288"/>
          </a:xfrm>
          <a:prstGeom prst="downArrowCallou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10">
              <a:defRPr/>
            </a:pPr>
            <a:r>
              <a:rPr lang="it-IT" sz="2000" b="1" dirty="0">
                <a:solidFill>
                  <a:schemeClr val="tx1"/>
                </a:solidFill>
                <a:effectLst>
                  <a:outerShdw blurRad="38100" dist="38100" dir="2700000" algn="tl">
                    <a:srgbClr val="000000">
                      <a:alpha val="43137"/>
                    </a:srgbClr>
                  </a:outerShdw>
                </a:effectLst>
                <a:latin typeface="Trebuchet MS" panose="020B0603020202020204" pitchFamily="34" charset="0"/>
              </a:rPr>
              <a:t>REGIME «IMPATRIATI»: I REDDITI AGEVOLABILI</a:t>
            </a:r>
          </a:p>
        </p:txBody>
      </p:sp>
      <p:sp>
        <p:nvSpPr>
          <p:cNvPr id="6" name="Rettangolo 5">
            <a:extLst>
              <a:ext uri="{FF2B5EF4-FFF2-40B4-BE49-F238E27FC236}">
                <a16:creationId xmlns:a16="http://schemas.microsoft.com/office/drawing/2014/main" id="{93ECFBAC-4DF2-FC82-DD89-767A327CD27E}"/>
              </a:ext>
            </a:extLst>
          </p:cNvPr>
          <p:cNvSpPr/>
          <p:nvPr/>
        </p:nvSpPr>
        <p:spPr>
          <a:xfrm>
            <a:off x="959493" y="3020770"/>
            <a:ext cx="7753186" cy="2845192"/>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57188" indent="-357188" defTabSz="342905">
              <a:buFont typeface="Wingdings" panose="05000000000000000000" pitchFamily="2" charset="2"/>
              <a:buChar char="Ø"/>
              <a:defRPr/>
            </a:pPr>
            <a:r>
              <a:rPr lang="it-IT" b="1" i="1" dirty="0">
                <a:solidFill>
                  <a:srgbClr val="000000"/>
                </a:solidFill>
                <a:effectLst>
                  <a:outerShdw blurRad="38100" dist="38100" dir="2700000" algn="tl">
                    <a:srgbClr val="000000">
                      <a:alpha val="43137"/>
                    </a:srgbClr>
                  </a:outerShdw>
                </a:effectLst>
                <a:latin typeface="Trebuchet MS" panose="020B0603020202020204" pitchFamily="34" charset="0"/>
              </a:rPr>
              <a:t>attività produttiva di redditi di lavoro autonomo nel regime dei contribuenti forfettari è alternativo al regime </a:t>
            </a:r>
            <a:r>
              <a:rPr lang="it-IT" b="1" i="1" dirty="0" err="1">
                <a:solidFill>
                  <a:srgbClr val="000000"/>
                </a:solidFill>
                <a:effectLst>
                  <a:outerShdw blurRad="38100" dist="38100" dir="2700000" algn="tl">
                    <a:srgbClr val="000000">
                      <a:alpha val="43137"/>
                    </a:srgbClr>
                  </a:outerShdw>
                </a:effectLst>
                <a:latin typeface="Trebuchet MS" panose="020B0603020202020204" pitchFamily="34" charset="0"/>
              </a:rPr>
              <a:t>impatriati</a:t>
            </a:r>
            <a:r>
              <a:rPr lang="it-IT" b="1" i="1" dirty="0">
                <a:solidFill>
                  <a:srgbClr val="0070C0"/>
                </a:solidFill>
                <a:effectLst>
                  <a:outerShdw blurRad="38100" dist="38100" dir="2700000" algn="tl">
                    <a:srgbClr val="000000">
                      <a:alpha val="43137"/>
                    </a:srgbClr>
                  </a:outerShdw>
                </a:effectLst>
                <a:latin typeface="Trebuchet MS" panose="020B0603020202020204" pitchFamily="34" charset="0"/>
              </a:rPr>
              <a:t> (risposta interpello 190/2023 e circ. 33/E/2020, p. 7.11)</a:t>
            </a:r>
          </a:p>
          <a:p>
            <a:pPr marL="357188" indent="-357188" defTabSz="342905">
              <a:buFont typeface="Wingdings" panose="05000000000000000000" pitchFamily="2" charset="2"/>
              <a:buChar char="Ø"/>
              <a:defRPr/>
            </a:pPr>
            <a:r>
              <a:rPr lang="it-IT" b="1" i="1" dirty="0">
                <a:effectLst>
                  <a:outerShdw blurRad="38100" dist="38100" dir="2700000" algn="tl">
                    <a:srgbClr val="000000">
                      <a:alpha val="43137"/>
                    </a:srgbClr>
                  </a:outerShdw>
                </a:effectLst>
                <a:latin typeface="Trebuchet MS" panose="020B0603020202020204" pitchFamily="34" charset="0"/>
              </a:rPr>
              <a:t>i redditi prodotti in regime forfetario non partecipano alla formazione del reddito complessivo</a:t>
            </a:r>
          </a:p>
          <a:p>
            <a:pPr marL="357188" indent="-357188" defTabSz="342905">
              <a:buFont typeface="Wingdings" panose="05000000000000000000" pitchFamily="2" charset="2"/>
              <a:buChar char="Ø"/>
              <a:defRPr/>
            </a:pPr>
            <a:r>
              <a:rPr lang="it-IT" b="1" i="1" dirty="0">
                <a:effectLst>
                  <a:outerShdw blurRad="38100" dist="38100" dir="2700000" algn="tl">
                    <a:srgbClr val="000000">
                      <a:alpha val="43137"/>
                    </a:srgbClr>
                  </a:outerShdw>
                </a:effectLst>
                <a:latin typeface="Trebuchet MS" panose="020B0603020202020204" pitchFamily="34" charset="0"/>
              </a:rPr>
              <a:t>può essere valutata la convenienza all’opzione per il regime </a:t>
            </a:r>
            <a:r>
              <a:rPr lang="it-IT" b="1" i="1" dirty="0" err="1">
                <a:effectLst>
                  <a:outerShdw blurRad="38100" dist="38100" dir="2700000" algn="tl">
                    <a:srgbClr val="000000">
                      <a:alpha val="43137"/>
                    </a:srgbClr>
                  </a:outerShdw>
                </a:effectLst>
                <a:latin typeface="Trebuchet MS" panose="020B0603020202020204" pitchFamily="34" charset="0"/>
              </a:rPr>
              <a:t>impatriati</a:t>
            </a:r>
            <a:r>
              <a:rPr lang="it-IT" b="1" i="1" dirty="0">
                <a:effectLst>
                  <a:outerShdw blurRad="38100" dist="38100" dir="2700000" algn="tl">
                    <a:srgbClr val="000000">
                      <a:alpha val="43137"/>
                    </a:srgbClr>
                  </a:outerShdw>
                </a:effectLst>
                <a:latin typeface="Trebuchet MS" panose="020B0603020202020204" pitchFamily="34" charset="0"/>
              </a:rPr>
              <a:t> se più conveniente del regime naturale forfettario</a:t>
            </a:r>
          </a:p>
          <a:p>
            <a:pPr marL="357188" indent="-357188" defTabSz="342905">
              <a:buFont typeface="Wingdings" panose="05000000000000000000" pitchFamily="2" charset="2"/>
              <a:buChar char="Ø"/>
              <a:defRPr/>
            </a:pPr>
            <a:r>
              <a:rPr lang="it-IT" b="1" i="1" dirty="0">
                <a:effectLst>
                  <a:outerShdw blurRad="38100" dist="38100" dir="2700000" algn="tl">
                    <a:srgbClr val="000000">
                      <a:alpha val="43137"/>
                    </a:srgbClr>
                  </a:outerShdw>
                </a:effectLst>
                <a:latin typeface="Trebuchet MS" panose="020B0603020202020204" pitchFamily="34" charset="0"/>
              </a:rPr>
              <a:t>l’opzione risulterà da comportamento concludente in relazione alla gestione dei propri adempimenti</a:t>
            </a:r>
          </a:p>
        </p:txBody>
      </p:sp>
      <p:sp>
        <p:nvSpPr>
          <p:cNvPr id="7" name="Freccia in giù 6">
            <a:extLst>
              <a:ext uri="{FF2B5EF4-FFF2-40B4-BE49-F238E27FC236}">
                <a16:creationId xmlns:a16="http://schemas.microsoft.com/office/drawing/2014/main" id="{B1C1E632-D49E-28E9-C84F-47B8007923B8}"/>
              </a:ext>
            </a:extLst>
          </p:cNvPr>
          <p:cNvSpPr/>
          <p:nvPr/>
        </p:nvSpPr>
        <p:spPr>
          <a:xfrm>
            <a:off x="6472178" y="2624060"/>
            <a:ext cx="866775" cy="330200"/>
          </a:xfrm>
          <a:prstGeom prst="downArrow">
            <a:avLst/>
          </a:prstGeom>
          <a:solidFill>
            <a:srgbClr val="FFC000"/>
          </a:solidFill>
          <a:ln w="12700" cap="flat" cmpd="sng" algn="ctr">
            <a:solidFill>
              <a:sysClr val="windowText" lastClr="000000"/>
            </a:solidFill>
            <a:prstDash val="solid"/>
            <a:miter lim="800000"/>
          </a:ln>
          <a:effectLst/>
        </p:spPr>
        <p:txBody>
          <a:bodyPr anchor="ctr"/>
          <a:lstStyle/>
          <a:p>
            <a:pPr algn="ctr" defTabSz="342905">
              <a:defRPr/>
            </a:pPr>
            <a:endParaRPr lang="it-IT" sz="1350">
              <a:solidFill>
                <a:srgbClr val="FFFFFF"/>
              </a:solidFill>
              <a:latin typeface="Trebuchet MS" panose="020B0603020202020204" pitchFamily="34" charset="0"/>
            </a:endParaRPr>
          </a:p>
        </p:txBody>
      </p:sp>
      <p:sp>
        <p:nvSpPr>
          <p:cNvPr id="13" name="Rettangolo 12">
            <a:extLst>
              <a:ext uri="{FF2B5EF4-FFF2-40B4-BE49-F238E27FC236}">
                <a16:creationId xmlns:a16="http://schemas.microsoft.com/office/drawing/2014/main" id="{364A0860-FD2C-A086-EEDC-392B5F47B143}"/>
              </a:ext>
            </a:extLst>
          </p:cNvPr>
          <p:cNvSpPr/>
          <p:nvPr/>
        </p:nvSpPr>
        <p:spPr>
          <a:xfrm>
            <a:off x="5486399" y="1908262"/>
            <a:ext cx="3104263" cy="649288"/>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00FF"/>
                </a:solidFill>
                <a:effectLst>
                  <a:outerShdw blurRad="38100" dist="38100" dir="2700000" algn="tl">
                    <a:srgbClr val="000000">
                      <a:alpha val="43137"/>
                    </a:srgbClr>
                  </a:outerShdw>
                </a:effectLst>
                <a:latin typeface="Trebuchet MS" panose="020B0603020202020204" pitchFamily="34" charset="0"/>
              </a:rPr>
              <a:t>NON sono agevolabili</a:t>
            </a:r>
          </a:p>
        </p:txBody>
      </p:sp>
      <p:sp>
        <p:nvSpPr>
          <p:cNvPr id="14" name="Freccia a destra 13">
            <a:extLst>
              <a:ext uri="{FF2B5EF4-FFF2-40B4-BE49-F238E27FC236}">
                <a16:creationId xmlns:a16="http://schemas.microsoft.com/office/drawing/2014/main" id="{31BB5575-000B-4DF5-CC90-7F89648BD30A}"/>
              </a:ext>
            </a:extLst>
          </p:cNvPr>
          <p:cNvSpPr/>
          <p:nvPr/>
        </p:nvSpPr>
        <p:spPr>
          <a:xfrm>
            <a:off x="4770408" y="1990590"/>
            <a:ext cx="506212"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Rettangolo 9">
            <a:extLst>
              <a:ext uri="{FF2B5EF4-FFF2-40B4-BE49-F238E27FC236}">
                <a16:creationId xmlns:a16="http://schemas.microsoft.com/office/drawing/2014/main" id="{686E0DFB-2995-0A19-D2DF-F8D686295909}"/>
              </a:ext>
            </a:extLst>
          </p:cNvPr>
          <p:cNvSpPr/>
          <p:nvPr/>
        </p:nvSpPr>
        <p:spPr>
          <a:xfrm>
            <a:off x="959493" y="1918010"/>
            <a:ext cx="3555128" cy="649288"/>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FF0000"/>
                </a:solidFill>
                <a:effectLst>
                  <a:outerShdw blurRad="38100" dist="38100" dir="2700000" algn="tl">
                    <a:srgbClr val="000000">
                      <a:alpha val="43137"/>
                    </a:srgbClr>
                  </a:outerShdw>
                </a:effectLst>
                <a:latin typeface="Trebuchet MS" panose="020B0603020202020204" pitchFamily="34" charset="0"/>
              </a:rPr>
              <a:t>I redditi esclusi (anche se prodotti in Italia)</a:t>
            </a:r>
          </a:p>
        </p:txBody>
      </p:sp>
    </p:spTree>
    <p:extLst>
      <p:ext uri="{BB962C8B-B14F-4D97-AF65-F5344CB8AC3E}">
        <p14:creationId xmlns:p14="http://schemas.microsoft.com/office/powerpoint/2010/main" val="790797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CE7BE3-A7B8-2EB3-A956-ECE300FC9863}"/>
            </a:ext>
          </a:extLst>
        </p:cNvPr>
        <p:cNvGrpSpPr/>
        <p:nvPr/>
      </p:nvGrpSpPr>
      <p:grpSpPr>
        <a:xfrm>
          <a:off x="0" y="0"/>
          <a:ext cx="0" cy="0"/>
          <a:chOff x="0" y="0"/>
          <a:chExt cx="0" cy="0"/>
        </a:xfrm>
      </p:grpSpPr>
      <p:pic>
        <p:nvPicPr>
          <p:cNvPr id="4" name="Immagine 3">
            <a:extLst>
              <a:ext uri="{FF2B5EF4-FFF2-40B4-BE49-F238E27FC236}">
                <a16:creationId xmlns:a16="http://schemas.microsoft.com/office/drawing/2014/main" id="{E267E538-7268-BB74-A902-BF279F43B90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798" y="137160"/>
            <a:ext cx="3182375" cy="982725"/>
          </a:xfrm>
          <a:prstGeom prst="rect">
            <a:avLst/>
          </a:prstGeom>
        </p:spPr>
      </p:pic>
      <p:sp>
        <p:nvSpPr>
          <p:cNvPr id="8" name="CasellaDiTesto 7">
            <a:extLst>
              <a:ext uri="{FF2B5EF4-FFF2-40B4-BE49-F238E27FC236}">
                <a16:creationId xmlns:a16="http://schemas.microsoft.com/office/drawing/2014/main" id="{A0D736BC-EF8A-D873-5E7A-17D2711FF0B0}"/>
              </a:ext>
            </a:extLst>
          </p:cNvPr>
          <p:cNvSpPr txBox="1"/>
          <p:nvPr/>
        </p:nvSpPr>
        <p:spPr>
          <a:xfrm>
            <a:off x="5179156" y="266847"/>
            <a:ext cx="6823014" cy="369332"/>
          </a:xfrm>
          <a:prstGeom prst="rect">
            <a:avLst/>
          </a:prstGeom>
          <a:noFill/>
        </p:spPr>
        <p:txBody>
          <a:bodyPr wrap="square" rtlCol="0">
            <a:spAutoFit/>
          </a:bodyPr>
          <a:lstStyle/>
          <a:p>
            <a:pPr algn="ctr"/>
            <a:r>
              <a:rPr lang="it-IT" sz="1800" b="1" dirty="0">
                <a:latin typeface="AngsanaUPC" panose="02020603050405020304" pitchFamily="18" charset="-34"/>
                <a:cs typeface="AngsanaUPC" panose="02020603050405020304" pitchFamily="18" charset="-34"/>
              </a:rPr>
              <a:t>Decreto internazionalizzazione: novità e prospettive</a:t>
            </a:r>
          </a:p>
        </p:txBody>
      </p:sp>
      <p:sp>
        <p:nvSpPr>
          <p:cNvPr id="2" name="Segnaposto piè di pagina 1">
            <a:extLst>
              <a:ext uri="{FF2B5EF4-FFF2-40B4-BE49-F238E27FC236}">
                <a16:creationId xmlns:a16="http://schemas.microsoft.com/office/drawing/2014/main" id="{260E68BD-7C6D-09F3-A5AC-AD095F5DF654}"/>
              </a:ext>
            </a:extLst>
          </p:cNvPr>
          <p:cNvSpPr>
            <a:spLocks noGrp="1"/>
          </p:cNvSpPr>
          <p:nvPr>
            <p:ph type="ftr" sz="quarter" idx="11"/>
          </p:nvPr>
        </p:nvSpPr>
        <p:spPr/>
        <p:txBody>
          <a:bodyPr/>
          <a:lstStyle/>
          <a:p>
            <a:r>
              <a:rPr lang="it-IT"/>
              <a:t>a cura di Marco Magrini - ODCEC di Siena</a:t>
            </a:r>
            <a:endParaRPr lang="en-US" dirty="0"/>
          </a:p>
        </p:txBody>
      </p:sp>
      <p:sp>
        <p:nvSpPr>
          <p:cNvPr id="3" name="Segnaposto numero diapositiva 2">
            <a:extLst>
              <a:ext uri="{FF2B5EF4-FFF2-40B4-BE49-F238E27FC236}">
                <a16:creationId xmlns:a16="http://schemas.microsoft.com/office/drawing/2014/main" id="{97AA821F-1DE1-8335-BA37-B65B833C83A9}"/>
              </a:ext>
            </a:extLst>
          </p:cNvPr>
          <p:cNvSpPr>
            <a:spLocks noGrp="1"/>
          </p:cNvSpPr>
          <p:nvPr>
            <p:ph type="sldNum" sz="quarter" idx="12"/>
          </p:nvPr>
        </p:nvSpPr>
        <p:spPr/>
        <p:txBody>
          <a:bodyPr/>
          <a:lstStyle/>
          <a:p>
            <a:fld id="{D57F1E4F-1CFF-5643-939E-217C01CDF565}" type="slidenum">
              <a:rPr lang="en-US" smtClean="0"/>
              <a:pPr/>
              <a:t>11</a:t>
            </a:fld>
            <a:endParaRPr lang="en-US" dirty="0"/>
          </a:p>
        </p:txBody>
      </p:sp>
      <p:sp>
        <p:nvSpPr>
          <p:cNvPr id="5" name="Callout con freccia in giù 7">
            <a:extLst>
              <a:ext uri="{FF2B5EF4-FFF2-40B4-BE49-F238E27FC236}">
                <a16:creationId xmlns:a16="http://schemas.microsoft.com/office/drawing/2014/main" id="{677ACBB5-2F9E-7B4D-9959-76CD5AD3C6DF}"/>
              </a:ext>
            </a:extLst>
          </p:cNvPr>
          <p:cNvSpPr/>
          <p:nvPr/>
        </p:nvSpPr>
        <p:spPr>
          <a:xfrm>
            <a:off x="2034002" y="1119885"/>
            <a:ext cx="5726112" cy="649288"/>
          </a:xfrm>
          <a:prstGeom prst="downArrowCallou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10">
              <a:defRPr/>
            </a:pPr>
            <a:r>
              <a:rPr lang="it-IT" sz="2000" b="1" dirty="0">
                <a:solidFill>
                  <a:schemeClr val="tx1"/>
                </a:solidFill>
                <a:effectLst>
                  <a:outerShdw blurRad="38100" dist="38100" dir="2700000" algn="tl">
                    <a:srgbClr val="000000">
                      <a:alpha val="43137"/>
                    </a:srgbClr>
                  </a:outerShdw>
                </a:effectLst>
                <a:latin typeface="Trebuchet MS" panose="020B0603020202020204" pitchFamily="34" charset="0"/>
              </a:rPr>
              <a:t>REGIME «IMPATRIATI»: LA RESIDENZA</a:t>
            </a:r>
          </a:p>
        </p:txBody>
      </p:sp>
      <p:sp>
        <p:nvSpPr>
          <p:cNvPr id="6" name="Rettangolo 5">
            <a:extLst>
              <a:ext uri="{FF2B5EF4-FFF2-40B4-BE49-F238E27FC236}">
                <a16:creationId xmlns:a16="http://schemas.microsoft.com/office/drawing/2014/main" id="{9278E6AE-BB1F-B78E-0E50-3CB0B34922CD}"/>
              </a:ext>
            </a:extLst>
          </p:cNvPr>
          <p:cNvSpPr/>
          <p:nvPr/>
        </p:nvSpPr>
        <p:spPr>
          <a:xfrm>
            <a:off x="753650" y="4053451"/>
            <a:ext cx="8377213" cy="1709834"/>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57188" indent="-357188" defTabSz="342905">
              <a:buFont typeface="Wingdings" panose="05000000000000000000" pitchFamily="2" charset="2"/>
              <a:buChar char="Ø"/>
              <a:defRPr/>
            </a:pP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Ai fini delle imposte sui redditi, si considerano residenti le persone che per la maggior parte del periodo d’imposta, considerando anche le frazioni di giorno</a:t>
            </a:r>
          </a:p>
          <a:p>
            <a:pPr marL="715963" indent="-358775" defTabSz="342905">
              <a:buFont typeface="Wingdings" panose="05000000000000000000" pitchFamily="2" charset="2"/>
              <a:buChar char="Ø"/>
              <a:defRPr/>
            </a:pP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hanno il domicilio o la residenza nel territorio dello Stato</a:t>
            </a:r>
          </a:p>
          <a:p>
            <a:pPr marL="715963" indent="-358775" defTabSz="342905">
              <a:buFont typeface="Wingdings" panose="05000000000000000000" pitchFamily="2" charset="2"/>
              <a:buChar char="Ø"/>
              <a:defRPr/>
            </a:pP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ovvero sono ivi presenti.</a:t>
            </a:r>
          </a:p>
        </p:txBody>
      </p:sp>
      <p:sp>
        <p:nvSpPr>
          <p:cNvPr id="7" name="Freccia in giù 6">
            <a:extLst>
              <a:ext uri="{FF2B5EF4-FFF2-40B4-BE49-F238E27FC236}">
                <a16:creationId xmlns:a16="http://schemas.microsoft.com/office/drawing/2014/main" id="{57D9C7B7-5368-001D-7A03-5AB6B05D0BC9}"/>
              </a:ext>
            </a:extLst>
          </p:cNvPr>
          <p:cNvSpPr/>
          <p:nvPr/>
        </p:nvSpPr>
        <p:spPr>
          <a:xfrm>
            <a:off x="2250914" y="2827946"/>
            <a:ext cx="866775" cy="947427"/>
          </a:xfrm>
          <a:prstGeom prst="downArrow">
            <a:avLst/>
          </a:prstGeom>
          <a:solidFill>
            <a:srgbClr val="92D050"/>
          </a:solidFill>
          <a:ln w="12700" cap="flat" cmpd="sng" algn="ctr">
            <a:solidFill>
              <a:sysClr val="windowText" lastClr="000000"/>
            </a:solidFill>
            <a:prstDash val="solid"/>
            <a:miter lim="800000"/>
          </a:ln>
          <a:effectLst/>
        </p:spPr>
        <p:txBody>
          <a:bodyPr anchor="ctr"/>
          <a:lstStyle/>
          <a:p>
            <a:pPr algn="ctr" defTabSz="342905">
              <a:defRPr/>
            </a:pPr>
            <a:endParaRPr lang="it-IT" sz="1350">
              <a:solidFill>
                <a:srgbClr val="FFFFFF"/>
              </a:solidFill>
              <a:latin typeface="Trebuchet MS" panose="020B0603020202020204" pitchFamily="34" charset="0"/>
            </a:endParaRPr>
          </a:p>
        </p:txBody>
      </p:sp>
      <p:sp>
        <p:nvSpPr>
          <p:cNvPr id="9" name="Rettangolo 8">
            <a:extLst>
              <a:ext uri="{FF2B5EF4-FFF2-40B4-BE49-F238E27FC236}">
                <a16:creationId xmlns:a16="http://schemas.microsoft.com/office/drawing/2014/main" id="{4F1BC25A-D46A-413C-3C58-5FD5B973E410}"/>
              </a:ext>
            </a:extLst>
          </p:cNvPr>
          <p:cNvSpPr/>
          <p:nvPr/>
        </p:nvSpPr>
        <p:spPr>
          <a:xfrm>
            <a:off x="677334" y="2004118"/>
            <a:ext cx="4013936" cy="649288"/>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70C0"/>
                </a:solidFill>
                <a:effectLst>
                  <a:outerShdw blurRad="38100" dist="38100" dir="2700000" algn="tl">
                    <a:srgbClr val="000000">
                      <a:alpha val="43137"/>
                    </a:srgbClr>
                  </a:outerShdw>
                </a:effectLst>
                <a:latin typeface="Trebuchet MS" panose="020B0603020202020204" pitchFamily="34" charset="0"/>
              </a:rPr>
              <a:t>Requisito residenza fiscale in Italia: </a:t>
            </a:r>
            <a:r>
              <a:rPr lang="it-IT" sz="2000" b="1" dirty="0">
                <a:solidFill>
                  <a:srgbClr val="FF0000"/>
                </a:solidFill>
                <a:effectLst>
                  <a:outerShdw blurRad="38100" dist="38100" dir="2700000" algn="tl">
                    <a:srgbClr val="000000">
                      <a:alpha val="43137"/>
                    </a:srgbClr>
                  </a:outerShdw>
                </a:effectLst>
                <a:latin typeface="Trebuchet MS" panose="020B0603020202020204" pitchFamily="34" charset="0"/>
              </a:rPr>
              <a:t>NUOVI PRINCIPI </a:t>
            </a:r>
          </a:p>
        </p:txBody>
      </p:sp>
      <p:sp>
        <p:nvSpPr>
          <p:cNvPr id="10" name="Rettangolo 9">
            <a:extLst>
              <a:ext uri="{FF2B5EF4-FFF2-40B4-BE49-F238E27FC236}">
                <a16:creationId xmlns:a16="http://schemas.microsoft.com/office/drawing/2014/main" id="{49115FA4-89D8-B440-2405-7DCD9C00C46C}"/>
              </a:ext>
            </a:extLst>
          </p:cNvPr>
          <p:cNvSpPr/>
          <p:nvPr/>
        </p:nvSpPr>
        <p:spPr>
          <a:xfrm>
            <a:off x="5027475" y="2007944"/>
            <a:ext cx="4046838" cy="1709834"/>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00FF"/>
                </a:solidFill>
                <a:effectLst>
                  <a:outerShdw blurRad="38100" dist="38100" dir="2700000" algn="tl">
                    <a:srgbClr val="000000">
                      <a:alpha val="43137"/>
                    </a:srgbClr>
                  </a:outerShdw>
                </a:effectLst>
                <a:latin typeface="Trebuchet MS" panose="020B0603020202020204" pitchFamily="34" charset="0"/>
              </a:rPr>
              <a:t>L’art. 1 del Dlgs. 209/2023, con effetto dal 1° gennaio 2024, ha modificato le regole per la qualificazione della residenza ai fini fiscali</a:t>
            </a:r>
          </a:p>
        </p:txBody>
      </p:sp>
    </p:spTree>
    <p:extLst>
      <p:ext uri="{BB962C8B-B14F-4D97-AF65-F5344CB8AC3E}">
        <p14:creationId xmlns:p14="http://schemas.microsoft.com/office/powerpoint/2010/main" val="19818569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AAD70D-3E5F-E3A0-1165-1A5119670FDD}"/>
            </a:ext>
          </a:extLst>
        </p:cNvPr>
        <p:cNvGrpSpPr/>
        <p:nvPr/>
      </p:nvGrpSpPr>
      <p:grpSpPr>
        <a:xfrm>
          <a:off x="0" y="0"/>
          <a:ext cx="0" cy="0"/>
          <a:chOff x="0" y="0"/>
          <a:chExt cx="0" cy="0"/>
        </a:xfrm>
      </p:grpSpPr>
      <p:pic>
        <p:nvPicPr>
          <p:cNvPr id="4" name="Immagine 3">
            <a:extLst>
              <a:ext uri="{FF2B5EF4-FFF2-40B4-BE49-F238E27FC236}">
                <a16:creationId xmlns:a16="http://schemas.microsoft.com/office/drawing/2014/main" id="{8450AEA3-2632-182F-47A7-2CC054A83AC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798" y="137160"/>
            <a:ext cx="3182375" cy="982725"/>
          </a:xfrm>
          <a:prstGeom prst="rect">
            <a:avLst/>
          </a:prstGeom>
        </p:spPr>
      </p:pic>
      <p:sp>
        <p:nvSpPr>
          <p:cNvPr id="8" name="CasellaDiTesto 7">
            <a:extLst>
              <a:ext uri="{FF2B5EF4-FFF2-40B4-BE49-F238E27FC236}">
                <a16:creationId xmlns:a16="http://schemas.microsoft.com/office/drawing/2014/main" id="{E3135E9D-FB80-F7E2-EB7D-37292A757335}"/>
              </a:ext>
            </a:extLst>
          </p:cNvPr>
          <p:cNvSpPr txBox="1"/>
          <p:nvPr/>
        </p:nvSpPr>
        <p:spPr>
          <a:xfrm>
            <a:off x="5179156" y="266847"/>
            <a:ext cx="6823014" cy="369332"/>
          </a:xfrm>
          <a:prstGeom prst="rect">
            <a:avLst/>
          </a:prstGeom>
          <a:noFill/>
        </p:spPr>
        <p:txBody>
          <a:bodyPr wrap="square" rtlCol="0">
            <a:spAutoFit/>
          </a:bodyPr>
          <a:lstStyle/>
          <a:p>
            <a:pPr algn="ctr"/>
            <a:r>
              <a:rPr lang="it-IT" sz="1800" b="1" dirty="0">
                <a:latin typeface="AngsanaUPC" panose="02020603050405020304" pitchFamily="18" charset="-34"/>
                <a:cs typeface="AngsanaUPC" panose="02020603050405020304" pitchFamily="18" charset="-34"/>
              </a:rPr>
              <a:t>Decreto internazionalizzazione: novità e prospettive</a:t>
            </a:r>
          </a:p>
        </p:txBody>
      </p:sp>
      <p:sp>
        <p:nvSpPr>
          <p:cNvPr id="2" name="Segnaposto piè di pagina 1">
            <a:extLst>
              <a:ext uri="{FF2B5EF4-FFF2-40B4-BE49-F238E27FC236}">
                <a16:creationId xmlns:a16="http://schemas.microsoft.com/office/drawing/2014/main" id="{48EC8981-8121-193D-12BE-5315CAE57A4E}"/>
              </a:ext>
            </a:extLst>
          </p:cNvPr>
          <p:cNvSpPr>
            <a:spLocks noGrp="1"/>
          </p:cNvSpPr>
          <p:nvPr>
            <p:ph type="ftr" sz="quarter" idx="11"/>
          </p:nvPr>
        </p:nvSpPr>
        <p:spPr/>
        <p:txBody>
          <a:bodyPr/>
          <a:lstStyle/>
          <a:p>
            <a:r>
              <a:rPr lang="it-IT"/>
              <a:t>a cura di Marco Magrini - ODCEC di Siena</a:t>
            </a:r>
            <a:endParaRPr lang="en-US" dirty="0"/>
          </a:p>
        </p:txBody>
      </p:sp>
      <p:sp>
        <p:nvSpPr>
          <p:cNvPr id="3" name="Segnaposto numero diapositiva 2">
            <a:extLst>
              <a:ext uri="{FF2B5EF4-FFF2-40B4-BE49-F238E27FC236}">
                <a16:creationId xmlns:a16="http://schemas.microsoft.com/office/drawing/2014/main" id="{A6C574BE-68BF-BF85-5A78-B411D553E332}"/>
              </a:ext>
            </a:extLst>
          </p:cNvPr>
          <p:cNvSpPr>
            <a:spLocks noGrp="1"/>
          </p:cNvSpPr>
          <p:nvPr>
            <p:ph type="sldNum" sz="quarter" idx="12"/>
          </p:nvPr>
        </p:nvSpPr>
        <p:spPr/>
        <p:txBody>
          <a:bodyPr/>
          <a:lstStyle/>
          <a:p>
            <a:fld id="{D57F1E4F-1CFF-5643-939E-217C01CDF565}" type="slidenum">
              <a:rPr lang="en-US" smtClean="0"/>
              <a:pPr/>
              <a:t>12</a:t>
            </a:fld>
            <a:endParaRPr lang="en-US" dirty="0"/>
          </a:p>
        </p:txBody>
      </p:sp>
      <p:sp>
        <p:nvSpPr>
          <p:cNvPr id="5" name="Callout con freccia in giù 7">
            <a:extLst>
              <a:ext uri="{FF2B5EF4-FFF2-40B4-BE49-F238E27FC236}">
                <a16:creationId xmlns:a16="http://schemas.microsoft.com/office/drawing/2014/main" id="{DC1EA669-7910-C339-EFC3-1D491314015F}"/>
              </a:ext>
            </a:extLst>
          </p:cNvPr>
          <p:cNvSpPr/>
          <p:nvPr/>
        </p:nvSpPr>
        <p:spPr>
          <a:xfrm>
            <a:off x="2034002" y="1119885"/>
            <a:ext cx="5726112" cy="649288"/>
          </a:xfrm>
          <a:prstGeom prst="downArrowCallou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10">
              <a:defRPr/>
            </a:pPr>
            <a:r>
              <a:rPr lang="it-IT" sz="2000" b="1" dirty="0">
                <a:solidFill>
                  <a:schemeClr val="tx1"/>
                </a:solidFill>
                <a:effectLst>
                  <a:outerShdw blurRad="38100" dist="38100" dir="2700000" algn="tl">
                    <a:srgbClr val="000000">
                      <a:alpha val="43137"/>
                    </a:srgbClr>
                  </a:outerShdw>
                </a:effectLst>
                <a:latin typeface="Trebuchet MS" panose="020B0603020202020204" pitchFamily="34" charset="0"/>
              </a:rPr>
              <a:t>REGIME «IMPATRIATI»: LA RESIDENZA</a:t>
            </a:r>
          </a:p>
        </p:txBody>
      </p:sp>
      <p:sp>
        <p:nvSpPr>
          <p:cNvPr id="6" name="Rettangolo 5">
            <a:extLst>
              <a:ext uri="{FF2B5EF4-FFF2-40B4-BE49-F238E27FC236}">
                <a16:creationId xmlns:a16="http://schemas.microsoft.com/office/drawing/2014/main" id="{949A4F42-5E4E-463A-36E0-5DC5D52E7C59}"/>
              </a:ext>
            </a:extLst>
          </p:cNvPr>
          <p:cNvSpPr/>
          <p:nvPr/>
        </p:nvSpPr>
        <p:spPr>
          <a:xfrm>
            <a:off x="708451" y="4010193"/>
            <a:ext cx="8377213" cy="1900088"/>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57188" indent="-357188" defTabSz="342905">
              <a:buFont typeface="Wingdings" panose="05000000000000000000" pitchFamily="2" charset="2"/>
              <a:buChar char="Ø"/>
              <a:defRPr/>
            </a:pP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Modificato il criterio di collegamento per la determinazione della residenza fiscale delle persone fisiche</a:t>
            </a:r>
          </a:p>
          <a:p>
            <a:pPr marL="357188" indent="-357188" defTabSz="342905">
              <a:buFont typeface="Wingdings" panose="05000000000000000000" pitchFamily="2" charset="2"/>
              <a:buChar char="Ø"/>
              <a:defRPr/>
            </a:pP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Sostituita la nozione di domicilio, di natura civilistica, con un criterio di natura sostanziale del domicilio, inteso come il luogo in cui si sviluppano, in via principale, le relazioni personali e familiari della persona.</a:t>
            </a:r>
          </a:p>
        </p:txBody>
      </p:sp>
      <p:sp>
        <p:nvSpPr>
          <p:cNvPr id="7" name="Freccia in giù 6">
            <a:extLst>
              <a:ext uri="{FF2B5EF4-FFF2-40B4-BE49-F238E27FC236}">
                <a16:creationId xmlns:a16="http://schemas.microsoft.com/office/drawing/2014/main" id="{243FE312-890F-A397-1AA6-986CAF4317AB}"/>
              </a:ext>
            </a:extLst>
          </p:cNvPr>
          <p:cNvSpPr/>
          <p:nvPr/>
        </p:nvSpPr>
        <p:spPr>
          <a:xfrm>
            <a:off x="2250914" y="2827946"/>
            <a:ext cx="866775" cy="947427"/>
          </a:xfrm>
          <a:prstGeom prst="downArrow">
            <a:avLst/>
          </a:prstGeom>
          <a:solidFill>
            <a:srgbClr val="92D050"/>
          </a:solidFill>
          <a:ln w="12700" cap="flat" cmpd="sng" algn="ctr">
            <a:solidFill>
              <a:sysClr val="windowText" lastClr="000000"/>
            </a:solidFill>
            <a:prstDash val="solid"/>
            <a:miter lim="800000"/>
          </a:ln>
          <a:effectLst/>
        </p:spPr>
        <p:txBody>
          <a:bodyPr anchor="ctr"/>
          <a:lstStyle/>
          <a:p>
            <a:pPr algn="ctr" defTabSz="342905">
              <a:defRPr/>
            </a:pPr>
            <a:endParaRPr lang="it-IT" sz="1350">
              <a:solidFill>
                <a:srgbClr val="FFFFFF"/>
              </a:solidFill>
              <a:latin typeface="Trebuchet MS" panose="020B0603020202020204" pitchFamily="34" charset="0"/>
            </a:endParaRPr>
          </a:p>
        </p:txBody>
      </p:sp>
      <p:sp>
        <p:nvSpPr>
          <p:cNvPr id="9" name="Rettangolo 8">
            <a:extLst>
              <a:ext uri="{FF2B5EF4-FFF2-40B4-BE49-F238E27FC236}">
                <a16:creationId xmlns:a16="http://schemas.microsoft.com/office/drawing/2014/main" id="{0E43F68F-8A91-FBAA-D890-CE295A2A4E7C}"/>
              </a:ext>
            </a:extLst>
          </p:cNvPr>
          <p:cNvSpPr/>
          <p:nvPr/>
        </p:nvSpPr>
        <p:spPr>
          <a:xfrm>
            <a:off x="677334" y="2004118"/>
            <a:ext cx="4013936" cy="649288"/>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70C0"/>
                </a:solidFill>
                <a:effectLst>
                  <a:outerShdw blurRad="38100" dist="38100" dir="2700000" algn="tl">
                    <a:srgbClr val="000000">
                      <a:alpha val="43137"/>
                    </a:srgbClr>
                  </a:outerShdw>
                </a:effectLst>
                <a:latin typeface="Trebuchet MS" panose="020B0603020202020204" pitchFamily="34" charset="0"/>
              </a:rPr>
              <a:t>Requisito residenza fiscale in Italia: </a:t>
            </a:r>
            <a:r>
              <a:rPr lang="it-IT" sz="2000" b="1" dirty="0">
                <a:solidFill>
                  <a:srgbClr val="FF0000"/>
                </a:solidFill>
                <a:effectLst>
                  <a:outerShdw blurRad="38100" dist="38100" dir="2700000" algn="tl">
                    <a:srgbClr val="000000">
                      <a:alpha val="43137"/>
                    </a:srgbClr>
                  </a:outerShdw>
                </a:effectLst>
                <a:latin typeface="Trebuchet MS" panose="020B0603020202020204" pitchFamily="34" charset="0"/>
              </a:rPr>
              <a:t>NUOVI PRINCIPI</a:t>
            </a:r>
          </a:p>
        </p:txBody>
      </p:sp>
      <p:sp>
        <p:nvSpPr>
          <p:cNvPr id="10" name="Rettangolo 9">
            <a:extLst>
              <a:ext uri="{FF2B5EF4-FFF2-40B4-BE49-F238E27FC236}">
                <a16:creationId xmlns:a16="http://schemas.microsoft.com/office/drawing/2014/main" id="{960FFCF8-4535-B4FE-F6C5-5CEAE486A0AA}"/>
              </a:ext>
            </a:extLst>
          </p:cNvPr>
          <p:cNvSpPr/>
          <p:nvPr/>
        </p:nvSpPr>
        <p:spPr>
          <a:xfrm>
            <a:off x="5027475" y="2004118"/>
            <a:ext cx="4046838" cy="1709834"/>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00FF"/>
                </a:solidFill>
                <a:effectLst>
                  <a:outerShdw blurRad="38100" dist="38100" dir="2700000" algn="tl">
                    <a:srgbClr val="000000">
                      <a:alpha val="43137"/>
                    </a:srgbClr>
                  </a:outerShdw>
                </a:effectLst>
                <a:latin typeface="Trebuchet MS" panose="020B0603020202020204" pitchFamily="34" charset="0"/>
              </a:rPr>
              <a:t>L’art. 1 del Dlgs. 209/2023, con effetto dal 1° gennaio 2024, ha modificato le regole per la qualificazione della residenza ai fini fiscali</a:t>
            </a:r>
          </a:p>
        </p:txBody>
      </p:sp>
    </p:spTree>
    <p:extLst>
      <p:ext uri="{BB962C8B-B14F-4D97-AF65-F5344CB8AC3E}">
        <p14:creationId xmlns:p14="http://schemas.microsoft.com/office/powerpoint/2010/main" val="28811442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407F68-6D71-3003-36D7-9F95DF9234DA}"/>
            </a:ext>
          </a:extLst>
        </p:cNvPr>
        <p:cNvGrpSpPr/>
        <p:nvPr/>
      </p:nvGrpSpPr>
      <p:grpSpPr>
        <a:xfrm>
          <a:off x="0" y="0"/>
          <a:ext cx="0" cy="0"/>
          <a:chOff x="0" y="0"/>
          <a:chExt cx="0" cy="0"/>
        </a:xfrm>
      </p:grpSpPr>
      <p:pic>
        <p:nvPicPr>
          <p:cNvPr id="4" name="Immagine 3">
            <a:extLst>
              <a:ext uri="{FF2B5EF4-FFF2-40B4-BE49-F238E27FC236}">
                <a16:creationId xmlns:a16="http://schemas.microsoft.com/office/drawing/2014/main" id="{C55C950C-25D0-FE3E-EC69-9895938865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798" y="137160"/>
            <a:ext cx="3182375" cy="982725"/>
          </a:xfrm>
          <a:prstGeom prst="rect">
            <a:avLst/>
          </a:prstGeom>
        </p:spPr>
      </p:pic>
      <p:sp>
        <p:nvSpPr>
          <p:cNvPr id="8" name="CasellaDiTesto 7">
            <a:extLst>
              <a:ext uri="{FF2B5EF4-FFF2-40B4-BE49-F238E27FC236}">
                <a16:creationId xmlns:a16="http://schemas.microsoft.com/office/drawing/2014/main" id="{1501238F-E4AD-B44D-B1CA-D3A1F71979E9}"/>
              </a:ext>
            </a:extLst>
          </p:cNvPr>
          <p:cNvSpPr txBox="1"/>
          <p:nvPr/>
        </p:nvSpPr>
        <p:spPr>
          <a:xfrm>
            <a:off x="5179156" y="266847"/>
            <a:ext cx="6823014" cy="369332"/>
          </a:xfrm>
          <a:prstGeom prst="rect">
            <a:avLst/>
          </a:prstGeom>
          <a:noFill/>
        </p:spPr>
        <p:txBody>
          <a:bodyPr wrap="square" rtlCol="0">
            <a:spAutoFit/>
          </a:bodyPr>
          <a:lstStyle/>
          <a:p>
            <a:pPr algn="ctr"/>
            <a:r>
              <a:rPr lang="it-IT" sz="1800" b="1" dirty="0">
                <a:latin typeface="AngsanaUPC" panose="02020603050405020304" pitchFamily="18" charset="-34"/>
                <a:cs typeface="AngsanaUPC" panose="02020603050405020304" pitchFamily="18" charset="-34"/>
              </a:rPr>
              <a:t>Decreto internazionalizzazione: novità e prospettive</a:t>
            </a:r>
          </a:p>
        </p:txBody>
      </p:sp>
      <p:sp>
        <p:nvSpPr>
          <p:cNvPr id="2" name="Segnaposto piè di pagina 1">
            <a:extLst>
              <a:ext uri="{FF2B5EF4-FFF2-40B4-BE49-F238E27FC236}">
                <a16:creationId xmlns:a16="http://schemas.microsoft.com/office/drawing/2014/main" id="{8BDB13C2-72E2-39C9-C869-1510286769AE}"/>
              </a:ext>
            </a:extLst>
          </p:cNvPr>
          <p:cNvSpPr>
            <a:spLocks noGrp="1"/>
          </p:cNvSpPr>
          <p:nvPr>
            <p:ph type="ftr" sz="quarter" idx="11"/>
          </p:nvPr>
        </p:nvSpPr>
        <p:spPr/>
        <p:txBody>
          <a:bodyPr/>
          <a:lstStyle/>
          <a:p>
            <a:r>
              <a:rPr lang="it-IT"/>
              <a:t>a cura di Marco Magrini - ODCEC di Siena</a:t>
            </a:r>
            <a:endParaRPr lang="en-US" dirty="0"/>
          </a:p>
        </p:txBody>
      </p:sp>
      <p:sp>
        <p:nvSpPr>
          <p:cNvPr id="3" name="Segnaposto numero diapositiva 2">
            <a:extLst>
              <a:ext uri="{FF2B5EF4-FFF2-40B4-BE49-F238E27FC236}">
                <a16:creationId xmlns:a16="http://schemas.microsoft.com/office/drawing/2014/main" id="{D3FAB141-3C6B-E661-7EE0-B5C6F526B080}"/>
              </a:ext>
            </a:extLst>
          </p:cNvPr>
          <p:cNvSpPr>
            <a:spLocks noGrp="1"/>
          </p:cNvSpPr>
          <p:nvPr>
            <p:ph type="sldNum" sz="quarter" idx="12"/>
          </p:nvPr>
        </p:nvSpPr>
        <p:spPr/>
        <p:txBody>
          <a:bodyPr/>
          <a:lstStyle/>
          <a:p>
            <a:fld id="{D57F1E4F-1CFF-5643-939E-217C01CDF565}" type="slidenum">
              <a:rPr lang="en-US" smtClean="0"/>
              <a:pPr/>
              <a:t>13</a:t>
            </a:fld>
            <a:endParaRPr lang="en-US" dirty="0"/>
          </a:p>
        </p:txBody>
      </p:sp>
      <p:sp>
        <p:nvSpPr>
          <p:cNvPr id="5" name="Callout con freccia in giù 7">
            <a:extLst>
              <a:ext uri="{FF2B5EF4-FFF2-40B4-BE49-F238E27FC236}">
                <a16:creationId xmlns:a16="http://schemas.microsoft.com/office/drawing/2014/main" id="{12BCA373-2928-A1BC-3CDE-C9C96FC86915}"/>
              </a:ext>
            </a:extLst>
          </p:cNvPr>
          <p:cNvSpPr/>
          <p:nvPr/>
        </p:nvSpPr>
        <p:spPr>
          <a:xfrm>
            <a:off x="2034002" y="1119885"/>
            <a:ext cx="5726112" cy="649288"/>
          </a:xfrm>
          <a:prstGeom prst="downArrowCallou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10">
              <a:defRPr/>
            </a:pPr>
            <a:r>
              <a:rPr lang="it-IT" sz="2000" b="1" dirty="0">
                <a:solidFill>
                  <a:schemeClr val="tx1"/>
                </a:solidFill>
                <a:effectLst>
                  <a:outerShdw blurRad="38100" dist="38100" dir="2700000" algn="tl">
                    <a:srgbClr val="000000">
                      <a:alpha val="43137"/>
                    </a:srgbClr>
                  </a:outerShdw>
                </a:effectLst>
                <a:latin typeface="Trebuchet MS" panose="020B0603020202020204" pitchFamily="34" charset="0"/>
              </a:rPr>
              <a:t>REGIME «IMPATRIATI»: LA RESIDENZA</a:t>
            </a:r>
          </a:p>
        </p:txBody>
      </p:sp>
      <p:sp>
        <p:nvSpPr>
          <p:cNvPr id="6" name="Rettangolo 5">
            <a:extLst>
              <a:ext uri="{FF2B5EF4-FFF2-40B4-BE49-F238E27FC236}">
                <a16:creationId xmlns:a16="http://schemas.microsoft.com/office/drawing/2014/main" id="{27C6BCB5-DF33-6C79-6994-A80E3BB7530D}"/>
              </a:ext>
            </a:extLst>
          </p:cNvPr>
          <p:cNvSpPr/>
          <p:nvPr/>
        </p:nvSpPr>
        <p:spPr>
          <a:xfrm>
            <a:off x="753650" y="3884893"/>
            <a:ext cx="8377213" cy="2068646"/>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57188" indent="-357188" defTabSz="342905">
              <a:buFont typeface="Wingdings" panose="05000000000000000000" pitchFamily="2" charset="2"/>
              <a:buChar char="Ø"/>
              <a:defRPr/>
            </a:pP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Invariato il criterio di natura formale con la presunzione relativa:</a:t>
            </a:r>
          </a:p>
          <a:p>
            <a:pPr marL="357188" indent="-357188" defTabSz="342905">
              <a:buFont typeface="Wingdings" panose="05000000000000000000" pitchFamily="2" charset="2"/>
              <a:buChar char="Ø"/>
              <a:defRPr/>
            </a:pP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si presumono residenti le persone iscritte per la maggior parte del periodo di imposta - 183 giorni (o 184 giorni in caso di anno bisestile) - nelle anagrafi della popolazione residente (salvo la prova contraria di residenza all’estero).</a:t>
            </a:r>
          </a:p>
        </p:txBody>
      </p:sp>
      <p:sp>
        <p:nvSpPr>
          <p:cNvPr id="7" name="Freccia in giù 6">
            <a:extLst>
              <a:ext uri="{FF2B5EF4-FFF2-40B4-BE49-F238E27FC236}">
                <a16:creationId xmlns:a16="http://schemas.microsoft.com/office/drawing/2014/main" id="{4557B4E7-E9E1-2697-49B6-ED5D9564BA72}"/>
              </a:ext>
            </a:extLst>
          </p:cNvPr>
          <p:cNvSpPr/>
          <p:nvPr/>
        </p:nvSpPr>
        <p:spPr>
          <a:xfrm>
            <a:off x="2250914" y="2827946"/>
            <a:ext cx="866775" cy="947427"/>
          </a:xfrm>
          <a:prstGeom prst="downArrow">
            <a:avLst/>
          </a:prstGeom>
          <a:solidFill>
            <a:srgbClr val="92D050"/>
          </a:solidFill>
          <a:ln w="12700" cap="flat" cmpd="sng" algn="ctr">
            <a:solidFill>
              <a:sysClr val="windowText" lastClr="000000"/>
            </a:solidFill>
            <a:prstDash val="solid"/>
            <a:miter lim="800000"/>
          </a:ln>
          <a:effectLst/>
        </p:spPr>
        <p:txBody>
          <a:bodyPr anchor="ctr"/>
          <a:lstStyle/>
          <a:p>
            <a:pPr algn="ctr" defTabSz="342905">
              <a:defRPr/>
            </a:pPr>
            <a:endParaRPr lang="it-IT" sz="1350">
              <a:solidFill>
                <a:srgbClr val="FFFFFF"/>
              </a:solidFill>
              <a:latin typeface="Trebuchet MS" panose="020B0603020202020204" pitchFamily="34" charset="0"/>
            </a:endParaRPr>
          </a:p>
        </p:txBody>
      </p:sp>
      <p:sp>
        <p:nvSpPr>
          <p:cNvPr id="9" name="Rettangolo 8">
            <a:extLst>
              <a:ext uri="{FF2B5EF4-FFF2-40B4-BE49-F238E27FC236}">
                <a16:creationId xmlns:a16="http://schemas.microsoft.com/office/drawing/2014/main" id="{D18FBBEC-22E2-026F-450C-8FAD4ACB965D}"/>
              </a:ext>
            </a:extLst>
          </p:cNvPr>
          <p:cNvSpPr/>
          <p:nvPr/>
        </p:nvSpPr>
        <p:spPr>
          <a:xfrm>
            <a:off x="677334" y="1900580"/>
            <a:ext cx="4013936" cy="649288"/>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70C0"/>
                </a:solidFill>
                <a:effectLst>
                  <a:outerShdw blurRad="38100" dist="38100" dir="2700000" algn="tl">
                    <a:srgbClr val="000000">
                      <a:alpha val="43137"/>
                    </a:srgbClr>
                  </a:outerShdw>
                </a:effectLst>
                <a:latin typeface="Trebuchet MS" panose="020B0603020202020204" pitchFamily="34" charset="0"/>
              </a:rPr>
              <a:t>Requisito residenza fiscale in Italia: </a:t>
            </a:r>
            <a:r>
              <a:rPr lang="it-IT" sz="2000" b="1" dirty="0">
                <a:solidFill>
                  <a:srgbClr val="FF0000"/>
                </a:solidFill>
                <a:effectLst>
                  <a:outerShdw blurRad="38100" dist="38100" dir="2700000" algn="tl">
                    <a:srgbClr val="000000">
                      <a:alpha val="43137"/>
                    </a:srgbClr>
                  </a:outerShdw>
                </a:effectLst>
                <a:latin typeface="Trebuchet MS" panose="020B0603020202020204" pitchFamily="34" charset="0"/>
              </a:rPr>
              <a:t>NUOVI PRINCIPI </a:t>
            </a:r>
          </a:p>
        </p:txBody>
      </p:sp>
      <p:sp>
        <p:nvSpPr>
          <p:cNvPr id="10" name="Rettangolo 9">
            <a:extLst>
              <a:ext uri="{FF2B5EF4-FFF2-40B4-BE49-F238E27FC236}">
                <a16:creationId xmlns:a16="http://schemas.microsoft.com/office/drawing/2014/main" id="{C770B591-D7F3-B696-6818-EA409B35DD7E}"/>
              </a:ext>
            </a:extLst>
          </p:cNvPr>
          <p:cNvSpPr/>
          <p:nvPr/>
        </p:nvSpPr>
        <p:spPr>
          <a:xfrm>
            <a:off x="5027475" y="1896981"/>
            <a:ext cx="4046838" cy="1709834"/>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00FF"/>
                </a:solidFill>
                <a:effectLst>
                  <a:outerShdw blurRad="38100" dist="38100" dir="2700000" algn="tl">
                    <a:srgbClr val="000000">
                      <a:alpha val="43137"/>
                    </a:srgbClr>
                  </a:outerShdw>
                </a:effectLst>
                <a:latin typeface="Trebuchet MS" panose="020B0603020202020204" pitchFamily="34" charset="0"/>
              </a:rPr>
              <a:t>L’art. 1 del Dlgs. 209/2023, con effetto dal 1° gennaio 2024, ha modificato le regole per la qualificazione della residenza ai fini fiscali</a:t>
            </a:r>
          </a:p>
        </p:txBody>
      </p:sp>
    </p:spTree>
    <p:extLst>
      <p:ext uri="{BB962C8B-B14F-4D97-AF65-F5344CB8AC3E}">
        <p14:creationId xmlns:p14="http://schemas.microsoft.com/office/powerpoint/2010/main" val="19678377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EC7D2B-EC0B-8858-CCCD-6A079123BC7E}"/>
            </a:ext>
          </a:extLst>
        </p:cNvPr>
        <p:cNvGrpSpPr/>
        <p:nvPr/>
      </p:nvGrpSpPr>
      <p:grpSpPr>
        <a:xfrm>
          <a:off x="0" y="0"/>
          <a:ext cx="0" cy="0"/>
          <a:chOff x="0" y="0"/>
          <a:chExt cx="0" cy="0"/>
        </a:xfrm>
      </p:grpSpPr>
      <p:pic>
        <p:nvPicPr>
          <p:cNvPr id="4" name="Immagine 3">
            <a:extLst>
              <a:ext uri="{FF2B5EF4-FFF2-40B4-BE49-F238E27FC236}">
                <a16:creationId xmlns:a16="http://schemas.microsoft.com/office/drawing/2014/main" id="{4C5B8427-17AA-4A29-0CA3-DF3D505BFC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798" y="137160"/>
            <a:ext cx="3182375" cy="982725"/>
          </a:xfrm>
          <a:prstGeom prst="rect">
            <a:avLst/>
          </a:prstGeom>
        </p:spPr>
      </p:pic>
      <p:sp>
        <p:nvSpPr>
          <p:cNvPr id="8" name="CasellaDiTesto 7">
            <a:extLst>
              <a:ext uri="{FF2B5EF4-FFF2-40B4-BE49-F238E27FC236}">
                <a16:creationId xmlns:a16="http://schemas.microsoft.com/office/drawing/2014/main" id="{DB8EA8F0-B85D-6625-099C-43B583087047}"/>
              </a:ext>
            </a:extLst>
          </p:cNvPr>
          <p:cNvSpPr txBox="1"/>
          <p:nvPr/>
        </p:nvSpPr>
        <p:spPr>
          <a:xfrm>
            <a:off x="5179156" y="266847"/>
            <a:ext cx="6823014" cy="369332"/>
          </a:xfrm>
          <a:prstGeom prst="rect">
            <a:avLst/>
          </a:prstGeom>
          <a:noFill/>
        </p:spPr>
        <p:txBody>
          <a:bodyPr wrap="square" rtlCol="0">
            <a:spAutoFit/>
          </a:bodyPr>
          <a:lstStyle/>
          <a:p>
            <a:pPr algn="ctr"/>
            <a:r>
              <a:rPr lang="it-IT" sz="1800" b="1" dirty="0">
                <a:latin typeface="AngsanaUPC" panose="02020603050405020304" pitchFamily="18" charset="-34"/>
                <a:cs typeface="AngsanaUPC" panose="02020603050405020304" pitchFamily="18" charset="-34"/>
              </a:rPr>
              <a:t>Decreto internazionalizzazione: novità e prospettive</a:t>
            </a:r>
          </a:p>
        </p:txBody>
      </p:sp>
      <p:sp>
        <p:nvSpPr>
          <p:cNvPr id="2" name="Segnaposto piè di pagina 1">
            <a:extLst>
              <a:ext uri="{FF2B5EF4-FFF2-40B4-BE49-F238E27FC236}">
                <a16:creationId xmlns:a16="http://schemas.microsoft.com/office/drawing/2014/main" id="{5BE0820C-D360-5647-5BCC-AC9C69EA4529}"/>
              </a:ext>
            </a:extLst>
          </p:cNvPr>
          <p:cNvSpPr>
            <a:spLocks noGrp="1"/>
          </p:cNvSpPr>
          <p:nvPr>
            <p:ph type="ftr" sz="quarter" idx="11"/>
          </p:nvPr>
        </p:nvSpPr>
        <p:spPr/>
        <p:txBody>
          <a:bodyPr/>
          <a:lstStyle/>
          <a:p>
            <a:r>
              <a:rPr lang="it-IT"/>
              <a:t>a cura di Marco Magrini - ODCEC di Siena</a:t>
            </a:r>
            <a:endParaRPr lang="en-US" dirty="0"/>
          </a:p>
        </p:txBody>
      </p:sp>
      <p:sp>
        <p:nvSpPr>
          <p:cNvPr id="3" name="Segnaposto numero diapositiva 2">
            <a:extLst>
              <a:ext uri="{FF2B5EF4-FFF2-40B4-BE49-F238E27FC236}">
                <a16:creationId xmlns:a16="http://schemas.microsoft.com/office/drawing/2014/main" id="{3B48FD65-B742-4F0A-A82A-DBCB8A33E882}"/>
              </a:ext>
            </a:extLst>
          </p:cNvPr>
          <p:cNvSpPr>
            <a:spLocks noGrp="1"/>
          </p:cNvSpPr>
          <p:nvPr>
            <p:ph type="sldNum" sz="quarter" idx="12"/>
          </p:nvPr>
        </p:nvSpPr>
        <p:spPr/>
        <p:txBody>
          <a:bodyPr/>
          <a:lstStyle/>
          <a:p>
            <a:fld id="{D57F1E4F-1CFF-5643-939E-217C01CDF565}" type="slidenum">
              <a:rPr lang="en-US" smtClean="0"/>
              <a:pPr/>
              <a:t>14</a:t>
            </a:fld>
            <a:endParaRPr lang="en-US" dirty="0"/>
          </a:p>
        </p:txBody>
      </p:sp>
      <p:sp>
        <p:nvSpPr>
          <p:cNvPr id="5" name="Callout con freccia in giù 7">
            <a:extLst>
              <a:ext uri="{FF2B5EF4-FFF2-40B4-BE49-F238E27FC236}">
                <a16:creationId xmlns:a16="http://schemas.microsoft.com/office/drawing/2014/main" id="{E74DCE9C-3327-BC2E-887E-D719A37B04F3}"/>
              </a:ext>
            </a:extLst>
          </p:cNvPr>
          <p:cNvSpPr/>
          <p:nvPr/>
        </p:nvSpPr>
        <p:spPr>
          <a:xfrm>
            <a:off x="2034002" y="1119885"/>
            <a:ext cx="5726112" cy="649288"/>
          </a:xfrm>
          <a:prstGeom prst="downArrowCallou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10">
              <a:defRPr/>
            </a:pPr>
            <a:r>
              <a:rPr lang="it-IT" sz="2000" b="1" dirty="0">
                <a:solidFill>
                  <a:schemeClr val="tx1"/>
                </a:solidFill>
                <a:effectLst>
                  <a:outerShdw blurRad="38100" dist="38100" dir="2700000" algn="tl">
                    <a:srgbClr val="000000">
                      <a:alpha val="43137"/>
                    </a:srgbClr>
                  </a:outerShdw>
                </a:effectLst>
                <a:latin typeface="Trebuchet MS" panose="020B0603020202020204" pitchFamily="34" charset="0"/>
              </a:rPr>
              <a:t>REGIME «IMPATRIATI»: LA RESIDENZA</a:t>
            </a:r>
          </a:p>
        </p:txBody>
      </p:sp>
      <p:sp>
        <p:nvSpPr>
          <p:cNvPr id="6" name="Rettangolo 5">
            <a:extLst>
              <a:ext uri="{FF2B5EF4-FFF2-40B4-BE49-F238E27FC236}">
                <a16:creationId xmlns:a16="http://schemas.microsoft.com/office/drawing/2014/main" id="{6AD3BD17-4944-3571-04BF-001D9C75BD57}"/>
              </a:ext>
            </a:extLst>
          </p:cNvPr>
          <p:cNvSpPr/>
          <p:nvPr/>
        </p:nvSpPr>
        <p:spPr>
          <a:xfrm>
            <a:off x="753650" y="4053451"/>
            <a:ext cx="8377213" cy="1900088"/>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57188" indent="-357188" defTabSz="342905">
              <a:buFont typeface="Wingdings" panose="05000000000000000000" pitchFamily="2" charset="2"/>
              <a:buChar char="Ø"/>
              <a:defRPr/>
            </a:pP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I requisiti di residenza devono sussistere per la maggior parte del periodo d’imposta</a:t>
            </a:r>
          </a:p>
          <a:p>
            <a:pPr marL="357188" indent="-357188" defTabSz="342905">
              <a:buFont typeface="Wingdings" panose="05000000000000000000" pitchFamily="2" charset="2"/>
              <a:buChar char="Ø"/>
              <a:defRPr/>
            </a:pP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valgono, ai fini del computo dei giorni, anche periodi tra loro non consecutivi nonché le frazioni del giorno.</a:t>
            </a:r>
          </a:p>
        </p:txBody>
      </p:sp>
      <p:sp>
        <p:nvSpPr>
          <p:cNvPr id="7" name="Freccia in giù 6">
            <a:extLst>
              <a:ext uri="{FF2B5EF4-FFF2-40B4-BE49-F238E27FC236}">
                <a16:creationId xmlns:a16="http://schemas.microsoft.com/office/drawing/2014/main" id="{189E41DE-3EF6-042F-924C-80185E900D9B}"/>
              </a:ext>
            </a:extLst>
          </p:cNvPr>
          <p:cNvSpPr/>
          <p:nvPr/>
        </p:nvSpPr>
        <p:spPr>
          <a:xfrm>
            <a:off x="2250914" y="2827946"/>
            <a:ext cx="866775" cy="947427"/>
          </a:xfrm>
          <a:prstGeom prst="downArrow">
            <a:avLst/>
          </a:prstGeom>
          <a:solidFill>
            <a:srgbClr val="92D050"/>
          </a:solidFill>
          <a:ln w="12700" cap="flat" cmpd="sng" algn="ctr">
            <a:solidFill>
              <a:sysClr val="windowText" lastClr="000000"/>
            </a:solidFill>
            <a:prstDash val="solid"/>
            <a:miter lim="800000"/>
          </a:ln>
          <a:effectLst/>
        </p:spPr>
        <p:txBody>
          <a:bodyPr anchor="ctr"/>
          <a:lstStyle/>
          <a:p>
            <a:pPr algn="ctr" defTabSz="342905">
              <a:defRPr/>
            </a:pPr>
            <a:endParaRPr lang="it-IT" sz="1350">
              <a:solidFill>
                <a:srgbClr val="FFFFFF"/>
              </a:solidFill>
              <a:latin typeface="Trebuchet MS" panose="020B0603020202020204" pitchFamily="34" charset="0"/>
            </a:endParaRPr>
          </a:p>
        </p:txBody>
      </p:sp>
      <p:sp>
        <p:nvSpPr>
          <p:cNvPr id="9" name="Rettangolo 8">
            <a:extLst>
              <a:ext uri="{FF2B5EF4-FFF2-40B4-BE49-F238E27FC236}">
                <a16:creationId xmlns:a16="http://schemas.microsoft.com/office/drawing/2014/main" id="{A89EB2E7-E3F0-42F6-3256-3CC33F544304}"/>
              </a:ext>
            </a:extLst>
          </p:cNvPr>
          <p:cNvSpPr/>
          <p:nvPr/>
        </p:nvSpPr>
        <p:spPr>
          <a:xfrm>
            <a:off x="677334" y="1900580"/>
            <a:ext cx="4013936" cy="649288"/>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70C0"/>
                </a:solidFill>
                <a:effectLst>
                  <a:outerShdw blurRad="38100" dist="38100" dir="2700000" algn="tl">
                    <a:srgbClr val="000000">
                      <a:alpha val="43137"/>
                    </a:srgbClr>
                  </a:outerShdw>
                </a:effectLst>
                <a:latin typeface="Trebuchet MS" panose="020B0603020202020204" pitchFamily="34" charset="0"/>
              </a:rPr>
              <a:t>Requisito residenza fiscale in Italia: </a:t>
            </a:r>
            <a:r>
              <a:rPr lang="it-IT" sz="2000" b="1" dirty="0">
                <a:solidFill>
                  <a:srgbClr val="FF0000"/>
                </a:solidFill>
                <a:effectLst>
                  <a:outerShdw blurRad="38100" dist="38100" dir="2700000" algn="tl">
                    <a:srgbClr val="000000">
                      <a:alpha val="43137"/>
                    </a:srgbClr>
                  </a:outerShdw>
                </a:effectLst>
                <a:latin typeface="Trebuchet MS" panose="020B0603020202020204" pitchFamily="34" charset="0"/>
              </a:rPr>
              <a:t>NUOVI PRINCIPI </a:t>
            </a:r>
          </a:p>
        </p:txBody>
      </p:sp>
      <p:sp>
        <p:nvSpPr>
          <p:cNvPr id="10" name="Rettangolo 9">
            <a:extLst>
              <a:ext uri="{FF2B5EF4-FFF2-40B4-BE49-F238E27FC236}">
                <a16:creationId xmlns:a16="http://schemas.microsoft.com/office/drawing/2014/main" id="{2728871D-754D-3352-6245-C946A63CFA80}"/>
              </a:ext>
            </a:extLst>
          </p:cNvPr>
          <p:cNvSpPr/>
          <p:nvPr/>
        </p:nvSpPr>
        <p:spPr>
          <a:xfrm>
            <a:off x="5027475" y="1896981"/>
            <a:ext cx="4046838" cy="1709834"/>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00FF"/>
                </a:solidFill>
                <a:effectLst>
                  <a:outerShdw blurRad="38100" dist="38100" dir="2700000" algn="tl">
                    <a:srgbClr val="000000">
                      <a:alpha val="43137"/>
                    </a:srgbClr>
                  </a:outerShdw>
                </a:effectLst>
                <a:latin typeface="Trebuchet MS" panose="020B0603020202020204" pitchFamily="34" charset="0"/>
              </a:rPr>
              <a:t>L’art. 1 del Dlgs. 209/2023, con effetto dal 1° gennaio 2024, ha modificato le regole per la qualificazione della residenza ai fini fiscali</a:t>
            </a:r>
          </a:p>
        </p:txBody>
      </p:sp>
    </p:spTree>
    <p:extLst>
      <p:ext uri="{BB962C8B-B14F-4D97-AF65-F5344CB8AC3E}">
        <p14:creationId xmlns:p14="http://schemas.microsoft.com/office/powerpoint/2010/main" val="27440038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351611-9F93-ADA6-4668-0C2908BD1CD4}"/>
            </a:ext>
          </a:extLst>
        </p:cNvPr>
        <p:cNvGrpSpPr/>
        <p:nvPr/>
      </p:nvGrpSpPr>
      <p:grpSpPr>
        <a:xfrm>
          <a:off x="0" y="0"/>
          <a:ext cx="0" cy="0"/>
          <a:chOff x="0" y="0"/>
          <a:chExt cx="0" cy="0"/>
        </a:xfrm>
      </p:grpSpPr>
      <p:pic>
        <p:nvPicPr>
          <p:cNvPr id="4" name="Immagine 3">
            <a:extLst>
              <a:ext uri="{FF2B5EF4-FFF2-40B4-BE49-F238E27FC236}">
                <a16:creationId xmlns:a16="http://schemas.microsoft.com/office/drawing/2014/main" id="{671595FB-B42C-4C3E-0520-2759BA14637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798" y="137160"/>
            <a:ext cx="3182375" cy="982725"/>
          </a:xfrm>
          <a:prstGeom prst="rect">
            <a:avLst/>
          </a:prstGeom>
        </p:spPr>
      </p:pic>
      <p:sp>
        <p:nvSpPr>
          <p:cNvPr id="8" name="CasellaDiTesto 7">
            <a:extLst>
              <a:ext uri="{FF2B5EF4-FFF2-40B4-BE49-F238E27FC236}">
                <a16:creationId xmlns:a16="http://schemas.microsoft.com/office/drawing/2014/main" id="{AA82D2D3-100A-FB99-4839-BF175E339C46}"/>
              </a:ext>
            </a:extLst>
          </p:cNvPr>
          <p:cNvSpPr txBox="1"/>
          <p:nvPr/>
        </p:nvSpPr>
        <p:spPr>
          <a:xfrm>
            <a:off x="5179156" y="266847"/>
            <a:ext cx="6823014" cy="369332"/>
          </a:xfrm>
          <a:prstGeom prst="rect">
            <a:avLst/>
          </a:prstGeom>
          <a:noFill/>
        </p:spPr>
        <p:txBody>
          <a:bodyPr wrap="square" rtlCol="0">
            <a:spAutoFit/>
          </a:bodyPr>
          <a:lstStyle/>
          <a:p>
            <a:pPr algn="ctr"/>
            <a:r>
              <a:rPr lang="it-IT" sz="1800" b="1" dirty="0">
                <a:latin typeface="AngsanaUPC" panose="02020603050405020304" pitchFamily="18" charset="-34"/>
                <a:cs typeface="AngsanaUPC" panose="02020603050405020304" pitchFamily="18" charset="-34"/>
              </a:rPr>
              <a:t>Decreto internazionalizzazione: novità e prospettive</a:t>
            </a:r>
          </a:p>
        </p:txBody>
      </p:sp>
      <p:sp>
        <p:nvSpPr>
          <p:cNvPr id="2" name="Segnaposto piè di pagina 1">
            <a:extLst>
              <a:ext uri="{FF2B5EF4-FFF2-40B4-BE49-F238E27FC236}">
                <a16:creationId xmlns:a16="http://schemas.microsoft.com/office/drawing/2014/main" id="{5186BE7C-8912-C778-8753-3114A5FB59E9}"/>
              </a:ext>
            </a:extLst>
          </p:cNvPr>
          <p:cNvSpPr>
            <a:spLocks noGrp="1"/>
          </p:cNvSpPr>
          <p:nvPr>
            <p:ph type="ftr" sz="quarter" idx="11"/>
          </p:nvPr>
        </p:nvSpPr>
        <p:spPr/>
        <p:txBody>
          <a:bodyPr/>
          <a:lstStyle/>
          <a:p>
            <a:r>
              <a:rPr lang="it-IT"/>
              <a:t>a cura di Marco Magrini - ODCEC di Siena</a:t>
            </a:r>
            <a:endParaRPr lang="en-US" dirty="0"/>
          </a:p>
        </p:txBody>
      </p:sp>
      <p:sp>
        <p:nvSpPr>
          <p:cNvPr id="3" name="Segnaposto numero diapositiva 2">
            <a:extLst>
              <a:ext uri="{FF2B5EF4-FFF2-40B4-BE49-F238E27FC236}">
                <a16:creationId xmlns:a16="http://schemas.microsoft.com/office/drawing/2014/main" id="{E796C2B7-E92F-A4D2-2337-048BC94BCF4D}"/>
              </a:ext>
            </a:extLst>
          </p:cNvPr>
          <p:cNvSpPr>
            <a:spLocks noGrp="1"/>
          </p:cNvSpPr>
          <p:nvPr>
            <p:ph type="sldNum" sz="quarter" idx="12"/>
          </p:nvPr>
        </p:nvSpPr>
        <p:spPr/>
        <p:txBody>
          <a:bodyPr/>
          <a:lstStyle/>
          <a:p>
            <a:fld id="{D57F1E4F-1CFF-5643-939E-217C01CDF565}" type="slidenum">
              <a:rPr lang="en-US" smtClean="0"/>
              <a:pPr/>
              <a:t>15</a:t>
            </a:fld>
            <a:endParaRPr lang="en-US" dirty="0"/>
          </a:p>
        </p:txBody>
      </p:sp>
      <p:sp>
        <p:nvSpPr>
          <p:cNvPr id="5" name="Callout con freccia in giù 7">
            <a:extLst>
              <a:ext uri="{FF2B5EF4-FFF2-40B4-BE49-F238E27FC236}">
                <a16:creationId xmlns:a16="http://schemas.microsoft.com/office/drawing/2014/main" id="{65422E6F-2314-9FE4-2EDC-1683C4350AC8}"/>
              </a:ext>
            </a:extLst>
          </p:cNvPr>
          <p:cNvSpPr/>
          <p:nvPr/>
        </p:nvSpPr>
        <p:spPr>
          <a:xfrm>
            <a:off x="2034002" y="1119885"/>
            <a:ext cx="5726112" cy="649288"/>
          </a:xfrm>
          <a:prstGeom prst="downArrowCallou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10">
              <a:defRPr/>
            </a:pPr>
            <a:r>
              <a:rPr lang="it-IT" sz="2000" b="1" dirty="0">
                <a:solidFill>
                  <a:schemeClr val="tx1"/>
                </a:solidFill>
                <a:effectLst>
                  <a:outerShdw blurRad="38100" dist="38100" dir="2700000" algn="tl">
                    <a:srgbClr val="000000">
                      <a:alpha val="43137"/>
                    </a:srgbClr>
                  </a:outerShdw>
                </a:effectLst>
                <a:latin typeface="Trebuchet MS" panose="020B0603020202020204" pitchFamily="34" charset="0"/>
              </a:rPr>
              <a:t>REGIME «IMPATRIATI»: NUOVE REGOLE</a:t>
            </a:r>
          </a:p>
        </p:txBody>
      </p:sp>
      <p:sp>
        <p:nvSpPr>
          <p:cNvPr id="6" name="Rettangolo 5">
            <a:extLst>
              <a:ext uri="{FF2B5EF4-FFF2-40B4-BE49-F238E27FC236}">
                <a16:creationId xmlns:a16="http://schemas.microsoft.com/office/drawing/2014/main" id="{63814647-63C7-D156-19BE-5CA7D1536CED}"/>
              </a:ext>
            </a:extLst>
          </p:cNvPr>
          <p:cNvSpPr/>
          <p:nvPr/>
        </p:nvSpPr>
        <p:spPr>
          <a:xfrm>
            <a:off x="708451" y="3248416"/>
            <a:ext cx="8377213" cy="1621863"/>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57188" indent="-357188" defTabSz="342905">
              <a:buFont typeface="Wingdings" panose="05000000000000000000" pitchFamily="2" charset="2"/>
              <a:buChar char="Ø"/>
              <a:defRPr/>
            </a:pP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Per i lavoratori che possono beneficiare dello speciale regime è previsto un abbattimento dell’imponibile fiscale del 50% su un limite di reddito annuo, concorrente alla formazione del reddito complessivo, non superiore a 600.000 euro annui.</a:t>
            </a:r>
          </a:p>
        </p:txBody>
      </p:sp>
      <p:sp>
        <p:nvSpPr>
          <p:cNvPr id="7" name="Freccia in giù 6">
            <a:extLst>
              <a:ext uri="{FF2B5EF4-FFF2-40B4-BE49-F238E27FC236}">
                <a16:creationId xmlns:a16="http://schemas.microsoft.com/office/drawing/2014/main" id="{59E0A24B-0F51-7B0F-85BE-949E448E5FCA}"/>
              </a:ext>
            </a:extLst>
          </p:cNvPr>
          <p:cNvSpPr/>
          <p:nvPr/>
        </p:nvSpPr>
        <p:spPr>
          <a:xfrm>
            <a:off x="5978088" y="2803232"/>
            <a:ext cx="866775" cy="330200"/>
          </a:xfrm>
          <a:prstGeom prst="downArrow">
            <a:avLst/>
          </a:prstGeom>
          <a:solidFill>
            <a:srgbClr val="92D050"/>
          </a:solidFill>
          <a:ln w="12700" cap="flat" cmpd="sng" algn="ctr">
            <a:solidFill>
              <a:sysClr val="windowText" lastClr="000000"/>
            </a:solidFill>
            <a:prstDash val="solid"/>
            <a:miter lim="800000"/>
          </a:ln>
          <a:effectLst/>
        </p:spPr>
        <p:txBody>
          <a:bodyPr anchor="ctr"/>
          <a:lstStyle/>
          <a:p>
            <a:pPr algn="ctr" defTabSz="342905">
              <a:defRPr/>
            </a:pPr>
            <a:endParaRPr lang="it-IT" sz="1350">
              <a:solidFill>
                <a:srgbClr val="FFFFFF"/>
              </a:solidFill>
              <a:latin typeface="Trebuchet MS" panose="020B0603020202020204" pitchFamily="34" charset="0"/>
            </a:endParaRPr>
          </a:p>
        </p:txBody>
      </p:sp>
      <p:sp>
        <p:nvSpPr>
          <p:cNvPr id="9" name="Rettangolo 8">
            <a:extLst>
              <a:ext uri="{FF2B5EF4-FFF2-40B4-BE49-F238E27FC236}">
                <a16:creationId xmlns:a16="http://schemas.microsoft.com/office/drawing/2014/main" id="{514A9E27-0F8C-728E-55CC-504CFF4D2FBE}"/>
              </a:ext>
            </a:extLst>
          </p:cNvPr>
          <p:cNvSpPr/>
          <p:nvPr/>
        </p:nvSpPr>
        <p:spPr>
          <a:xfrm>
            <a:off x="677334" y="1763715"/>
            <a:ext cx="2811301" cy="889691"/>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70C0"/>
                </a:solidFill>
                <a:effectLst>
                  <a:outerShdw blurRad="38100" dist="38100" dir="2700000" algn="tl">
                    <a:srgbClr val="000000">
                      <a:alpha val="43137"/>
                    </a:srgbClr>
                  </a:outerShdw>
                </a:effectLst>
                <a:latin typeface="Trebuchet MS" panose="020B0603020202020204" pitchFamily="34" charset="0"/>
              </a:rPr>
              <a:t>Requisiti di accesso al regime agevolato</a:t>
            </a:r>
            <a:endParaRPr lang="it-IT" sz="2000" b="1" dirty="0">
              <a:solidFill>
                <a:srgbClr val="000000"/>
              </a:solidFill>
              <a:effectLst>
                <a:outerShdw blurRad="38100" dist="38100" dir="2700000" algn="tl">
                  <a:srgbClr val="000000">
                    <a:alpha val="43137"/>
                  </a:srgbClr>
                </a:outerShdw>
              </a:effectLst>
              <a:latin typeface="Trebuchet MS" panose="020B0603020202020204" pitchFamily="34" charset="0"/>
            </a:endParaRPr>
          </a:p>
        </p:txBody>
      </p:sp>
      <p:sp>
        <p:nvSpPr>
          <p:cNvPr id="10" name="Rettangolo 9">
            <a:extLst>
              <a:ext uri="{FF2B5EF4-FFF2-40B4-BE49-F238E27FC236}">
                <a16:creationId xmlns:a16="http://schemas.microsoft.com/office/drawing/2014/main" id="{02BCF8B3-6485-1F6C-D55D-9B6351EC6FEA}"/>
              </a:ext>
            </a:extLst>
          </p:cNvPr>
          <p:cNvSpPr/>
          <p:nvPr/>
        </p:nvSpPr>
        <p:spPr>
          <a:xfrm>
            <a:off x="5027475" y="1835338"/>
            <a:ext cx="4013936" cy="818068"/>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00FF"/>
                </a:solidFill>
                <a:effectLst>
                  <a:outerShdw blurRad="38100" dist="38100" dir="2700000" algn="tl">
                    <a:srgbClr val="000000">
                      <a:alpha val="43137"/>
                    </a:srgbClr>
                  </a:outerShdw>
                </a:effectLst>
                <a:latin typeface="Trebuchet MS" panose="020B0603020202020204" pitchFamily="34" charset="0"/>
              </a:rPr>
              <a:t>Limite reddito e misura per agevolazione</a:t>
            </a:r>
          </a:p>
        </p:txBody>
      </p:sp>
      <p:sp>
        <p:nvSpPr>
          <p:cNvPr id="11" name="Freccia a destra 10">
            <a:extLst>
              <a:ext uri="{FF2B5EF4-FFF2-40B4-BE49-F238E27FC236}">
                <a16:creationId xmlns:a16="http://schemas.microsoft.com/office/drawing/2014/main" id="{CB73BF40-1F03-F24C-79B7-971DEC6DBA21}"/>
              </a:ext>
            </a:extLst>
          </p:cNvPr>
          <p:cNvSpPr/>
          <p:nvPr/>
        </p:nvSpPr>
        <p:spPr>
          <a:xfrm>
            <a:off x="3768851" y="2002056"/>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Rettangolo 11">
            <a:extLst>
              <a:ext uri="{FF2B5EF4-FFF2-40B4-BE49-F238E27FC236}">
                <a16:creationId xmlns:a16="http://schemas.microsoft.com/office/drawing/2014/main" id="{7EF19D02-8933-C44A-549D-2D051D80A7D8}"/>
              </a:ext>
            </a:extLst>
          </p:cNvPr>
          <p:cNvSpPr/>
          <p:nvPr/>
        </p:nvSpPr>
        <p:spPr>
          <a:xfrm>
            <a:off x="860851" y="5036998"/>
            <a:ext cx="8377213" cy="614811"/>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57188" indent="-357188" defTabSz="342905">
              <a:buFont typeface="Wingdings" panose="05000000000000000000" pitchFamily="2" charset="2"/>
              <a:buChar char="Ø"/>
              <a:defRPr/>
            </a:pPr>
            <a:r>
              <a:rPr lang="it-IT" sz="2000" b="1" i="1" dirty="0">
                <a:solidFill>
                  <a:srgbClr val="0070C0"/>
                </a:solidFill>
                <a:effectLst>
                  <a:outerShdw blurRad="38100" dist="38100" dir="2700000" algn="tl">
                    <a:srgbClr val="000000">
                      <a:alpha val="43137"/>
                    </a:srgbClr>
                  </a:outerShdw>
                </a:effectLst>
                <a:latin typeface="Trebuchet MS" panose="020B0603020202020204" pitchFamily="34" charset="0"/>
              </a:rPr>
              <a:t>Le vecchie regole prevedevano un abbattimento del 70% (90% per i residenti al Sud) senza limite di reddito</a:t>
            </a:r>
          </a:p>
        </p:txBody>
      </p:sp>
    </p:spTree>
    <p:extLst>
      <p:ext uri="{BB962C8B-B14F-4D97-AF65-F5344CB8AC3E}">
        <p14:creationId xmlns:p14="http://schemas.microsoft.com/office/powerpoint/2010/main" val="40656180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BD7C62-D80B-AD43-5C91-C8D7947BAC79}"/>
            </a:ext>
          </a:extLst>
        </p:cNvPr>
        <p:cNvGrpSpPr/>
        <p:nvPr/>
      </p:nvGrpSpPr>
      <p:grpSpPr>
        <a:xfrm>
          <a:off x="0" y="0"/>
          <a:ext cx="0" cy="0"/>
          <a:chOff x="0" y="0"/>
          <a:chExt cx="0" cy="0"/>
        </a:xfrm>
      </p:grpSpPr>
      <p:pic>
        <p:nvPicPr>
          <p:cNvPr id="4" name="Immagine 3">
            <a:extLst>
              <a:ext uri="{FF2B5EF4-FFF2-40B4-BE49-F238E27FC236}">
                <a16:creationId xmlns:a16="http://schemas.microsoft.com/office/drawing/2014/main" id="{F2ED9D28-5D04-B115-6251-FEC53D574BB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798" y="137160"/>
            <a:ext cx="3182375" cy="982725"/>
          </a:xfrm>
          <a:prstGeom prst="rect">
            <a:avLst/>
          </a:prstGeom>
        </p:spPr>
      </p:pic>
      <p:sp>
        <p:nvSpPr>
          <p:cNvPr id="8" name="CasellaDiTesto 7">
            <a:extLst>
              <a:ext uri="{FF2B5EF4-FFF2-40B4-BE49-F238E27FC236}">
                <a16:creationId xmlns:a16="http://schemas.microsoft.com/office/drawing/2014/main" id="{65C003E3-F677-3B25-38C1-35E872815DFC}"/>
              </a:ext>
            </a:extLst>
          </p:cNvPr>
          <p:cNvSpPr txBox="1"/>
          <p:nvPr/>
        </p:nvSpPr>
        <p:spPr>
          <a:xfrm>
            <a:off x="5179156" y="266847"/>
            <a:ext cx="6823014" cy="369332"/>
          </a:xfrm>
          <a:prstGeom prst="rect">
            <a:avLst/>
          </a:prstGeom>
          <a:noFill/>
        </p:spPr>
        <p:txBody>
          <a:bodyPr wrap="square" rtlCol="0">
            <a:spAutoFit/>
          </a:bodyPr>
          <a:lstStyle/>
          <a:p>
            <a:pPr algn="ctr"/>
            <a:r>
              <a:rPr lang="it-IT" sz="1800" b="1" dirty="0">
                <a:latin typeface="AngsanaUPC" panose="02020603050405020304" pitchFamily="18" charset="-34"/>
                <a:cs typeface="AngsanaUPC" panose="02020603050405020304" pitchFamily="18" charset="-34"/>
              </a:rPr>
              <a:t>Decreto internazionalizzazione: novità e prospettive</a:t>
            </a:r>
          </a:p>
        </p:txBody>
      </p:sp>
      <p:sp>
        <p:nvSpPr>
          <p:cNvPr id="2" name="Segnaposto piè di pagina 1">
            <a:extLst>
              <a:ext uri="{FF2B5EF4-FFF2-40B4-BE49-F238E27FC236}">
                <a16:creationId xmlns:a16="http://schemas.microsoft.com/office/drawing/2014/main" id="{9010BF2B-A58F-AE37-5C88-C3A23BA7AFF3}"/>
              </a:ext>
            </a:extLst>
          </p:cNvPr>
          <p:cNvSpPr>
            <a:spLocks noGrp="1"/>
          </p:cNvSpPr>
          <p:nvPr>
            <p:ph type="ftr" sz="quarter" idx="11"/>
          </p:nvPr>
        </p:nvSpPr>
        <p:spPr/>
        <p:txBody>
          <a:bodyPr/>
          <a:lstStyle/>
          <a:p>
            <a:r>
              <a:rPr lang="it-IT"/>
              <a:t>a cura di Marco Magrini - ODCEC di Siena</a:t>
            </a:r>
            <a:endParaRPr lang="en-US" dirty="0"/>
          </a:p>
        </p:txBody>
      </p:sp>
      <p:sp>
        <p:nvSpPr>
          <p:cNvPr id="3" name="Segnaposto numero diapositiva 2">
            <a:extLst>
              <a:ext uri="{FF2B5EF4-FFF2-40B4-BE49-F238E27FC236}">
                <a16:creationId xmlns:a16="http://schemas.microsoft.com/office/drawing/2014/main" id="{17FA1455-5F9B-3940-637E-4FF7B0A2AF88}"/>
              </a:ext>
            </a:extLst>
          </p:cNvPr>
          <p:cNvSpPr>
            <a:spLocks noGrp="1"/>
          </p:cNvSpPr>
          <p:nvPr>
            <p:ph type="sldNum" sz="quarter" idx="12"/>
          </p:nvPr>
        </p:nvSpPr>
        <p:spPr/>
        <p:txBody>
          <a:bodyPr/>
          <a:lstStyle/>
          <a:p>
            <a:fld id="{D57F1E4F-1CFF-5643-939E-217C01CDF565}" type="slidenum">
              <a:rPr lang="en-US" smtClean="0"/>
              <a:pPr/>
              <a:t>16</a:t>
            </a:fld>
            <a:endParaRPr lang="en-US" dirty="0"/>
          </a:p>
        </p:txBody>
      </p:sp>
      <p:sp>
        <p:nvSpPr>
          <p:cNvPr id="5" name="Callout con freccia in giù 7">
            <a:extLst>
              <a:ext uri="{FF2B5EF4-FFF2-40B4-BE49-F238E27FC236}">
                <a16:creationId xmlns:a16="http://schemas.microsoft.com/office/drawing/2014/main" id="{1E12E6D7-1FEE-AB0F-9307-017C264E2342}"/>
              </a:ext>
            </a:extLst>
          </p:cNvPr>
          <p:cNvSpPr/>
          <p:nvPr/>
        </p:nvSpPr>
        <p:spPr>
          <a:xfrm>
            <a:off x="2034002" y="1119885"/>
            <a:ext cx="5726112" cy="649288"/>
          </a:xfrm>
          <a:prstGeom prst="downArrowCallou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10">
              <a:defRPr/>
            </a:pPr>
            <a:r>
              <a:rPr lang="it-IT" sz="2000" b="1" dirty="0">
                <a:solidFill>
                  <a:schemeClr val="tx1"/>
                </a:solidFill>
                <a:effectLst>
                  <a:outerShdw blurRad="38100" dist="38100" dir="2700000" algn="tl">
                    <a:srgbClr val="000000">
                      <a:alpha val="43137"/>
                    </a:srgbClr>
                  </a:outerShdw>
                </a:effectLst>
                <a:latin typeface="Trebuchet MS" panose="020B0603020202020204" pitchFamily="34" charset="0"/>
              </a:rPr>
              <a:t>REGIME «IMPATRIATI»: NUOVE REGOLE</a:t>
            </a:r>
          </a:p>
        </p:txBody>
      </p:sp>
      <p:sp>
        <p:nvSpPr>
          <p:cNvPr id="6" name="Rettangolo 5">
            <a:extLst>
              <a:ext uri="{FF2B5EF4-FFF2-40B4-BE49-F238E27FC236}">
                <a16:creationId xmlns:a16="http://schemas.microsoft.com/office/drawing/2014/main" id="{85E7027F-83AB-5881-01B7-66941B6A2861}"/>
              </a:ext>
            </a:extLst>
          </p:cNvPr>
          <p:cNvSpPr/>
          <p:nvPr/>
        </p:nvSpPr>
        <p:spPr>
          <a:xfrm>
            <a:off x="708451" y="3248417"/>
            <a:ext cx="8377213" cy="2088896"/>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57188" indent="-357188" defTabSz="342905">
              <a:buFont typeface="Wingdings" panose="05000000000000000000" pitchFamily="2" charset="2"/>
              <a:buChar char="Ø"/>
              <a:defRPr/>
            </a:pPr>
            <a:r>
              <a:rPr lang="it-IT" sz="2000" b="1" i="1" dirty="0">
                <a:solidFill>
                  <a:srgbClr val="FF0000"/>
                </a:solidFill>
                <a:effectLst>
                  <a:outerShdw blurRad="38100" dist="38100" dir="2700000" algn="tl">
                    <a:srgbClr val="000000">
                      <a:alpha val="43137"/>
                    </a:srgbClr>
                  </a:outerShdw>
                </a:effectLst>
                <a:latin typeface="Trebuchet MS" panose="020B0603020202020204" pitchFamily="34" charset="0"/>
              </a:rPr>
              <a:t>Comma 1, lett. a) </a:t>
            </a: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devono impegnarsi a risiedere fiscalmente in Italia e a </a:t>
            </a:r>
            <a:r>
              <a:rPr lang="it-IT" sz="2000" b="1" i="1" dirty="0">
                <a:solidFill>
                  <a:srgbClr val="0000FF"/>
                </a:solidFill>
                <a:effectLst>
                  <a:outerShdw blurRad="38100" dist="38100" dir="2700000" algn="tl">
                    <a:srgbClr val="000000">
                      <a:alpha val="43137"/>
                    </a:srgbClr>
                  </a:outerShdw>
                </a:effectLst>
                <a:latin typeface="Trebuchet MS" panose="020B0603020202020204" pitchFamily="34" charset="0"/>
              </a:rPr>
              <a:t>mantenere la residenza fiscale per almeno quattro anni</a:t>
            </a: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 (in questo caso si ritiene quattro periodi di imposta)</a:t>
            </a:r>
          </a:p>
          <a:p>
            <a:pPr marL="357188" indent="-357188" defTabSz="342905">
              <a:buFont typeface="Wingdings" panose="05000000000000000000" pitchFamily="2" charset="2"/>
              <a:buChar char="Ø"/>
              <a:defRPr/>
            </a:pP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I quattro anni sono il tempo minimo per evitare la decadenza dall’agevolazione con recupero dei benefici già fruiti con applicazione degli interessi (</a:t>
            </a:r>
            <a:r>
              <a:rPr lang="it-IT" sz="2000" b="1" i="1" dirty="0">
                <a:solidFill>
                  <a:srgbClr val="0070C0"/>
                </a:solidFill>
                <a:effectLst>
                  <a:outerShdw blurRad="38100" dist="38100" dir="2700000" algn="tl">
                    <a:srgbClr val="000000">
                      <a:alpha val="43137"/>
                    </a:srgbClr>
                  </a:outerShdw>
                </a:effectLst>
                <a:latin typeface="Trebuchet MS" panose="020B0603020202020204" pitchFamily="34" charset="0"/>
              </a:rPr>
              <a:t>comma 3, secondo periodo, art. 5</a:t>
            </a: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a:t>
            </a:r>
            <a:endParaRPr lang="it-IT" sz="2000" b="1" i="1" dirty="0">
              <a:solidFill>
                <a:srgbClr val="0070C0"/>
              </a:solidFill>
              <a:effectLst>
                <a:outerShdw blurRad="38100" dist="38100" dir="2700000" algn="tl">
                  <a:srgbClr val="000000">
                    <a:alpha val="43137"/>
                  </a:srgbClr>
                </a:outerShdw>
              </a:effectLst>
              <a:latin typeface="Trebuchet MS" panose="020B0603020202020204" pitchFamily="34" charset="0"/>
            </a:endParaRPr>
          </a:p>
        </p:txBody>
      </p:sp>
      <p:sp>
        <p:nvSpPr>
          <p:cNvPr id="7" name="Freccia in giù 6">
            <a:extLst>
              <a:ext uri="{FF2B5EF4-FFF2-40B4-BE49-F238E27FC236}">
                <a16:creationId xmlns:a16="http://schemas.microsoft.com/office/drawing/2014/main" id="{ACFA2C78-B0DE-208B-EF41-E20EC493F477}"/>
              </a:ext>
            </a:extLst>
          </p:cNvPr>
          <p:cNvSpPr/>
          <p:nvPr/>
        </p:nvSpPr>
        <p:spPr>
          <a:xfrm>
            <a:off x="5978088" y="2803232"/>
            <a:ext cx="866775" cy="330200"/>
          </a:xfrm>
          <a:prstGeom prst="downArrow">
            <a:avLst/>
          </a:prstGeom>
          <a:solidFill>
            <a:srgbClr val="92D050"/>
          </a:solidFill>
          <a:ln w="12700" cap="flat" cmpd="sng" algn="ctr">
            <a:solidFill>
              <a:sysClr val="windowText" lastClr="000000"/>
            </a:solidFill>
            <a:prstDash val="solid"/>
            <a:miter lim="800000"/>
          </a:ln>
          <a:effectLst/>
        </p:spPr>
        <p:txBody>
          <a:bodyPr anchor="ctr"/>
          <a:lstStyle/>
          <a:p>
            <a:pPr algn="ctr" defTabSz="342905">
              <a:defRPr/>
            </a:pPr>
            <a:endParaRPr lang="it-IT" sz="1350">
              <a:solidFill>
                <a:srgbClr val="FFFFFF"/>
              </a:solidFill>
              <a:latin typeface="Trebuchet MS" panose="020B0603020202020204" pitchFamily="34" charset="0"/>
            </a:endParaRPr>
          </a:p>
        </p:txBody>
      </p:sp>
      <p:sp>
        <p:nvSpPr>
          <p:cNvPr id="9" name="Rettangolo 8">
            <a:extLst>
              <a:ext uri="{FF2B5EF4-FFF2-40B4-BE49-F238E27FC236}">
                <a16:creationId xmlns:a16="http://schemas.microsoft.com/office/drawing/2014/main" id="{E89FF0FE-AAD6-B953-86E5-DCA869FCF945}"/>
              </a:ext>
            </a:extLst>
          </p:cNvPr>
          <p:cNvSpPr/>
          <p:nvPr/>
        </p:nvSpPr>
        <p:spPr>
          <a:xfrm>
            <a:off x="677334" y="1763715"/>
            <a:ext cx="2811301" cy="889691"/>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70C0"/>
                </a:solidFill>
                <a:effectLst>
                  <a:outerShdw blurRad="38100" dist="38100" dir="2700000" algn="tl">
                    <a:srgbClr val="000000">
                      <a:alpha val="43137"/>
                    </a:srgbClr>
                  </a:outerShdw>
                </a:effectLst>
                <a:latin typeface="Trebuchet MS" panose="020B0603020202020204" pitchFamily="34" charset="0"/>
              </a:rPr>
              <a:t>Requisiti di accesso al regime agevolato</a:t>
            </a:r>
            <a:endParaRPr lang="it-IT" sz="2000" b="1" dirty="0">
              <a:solidFill>
                <a:srgbClr val="000000"/>
              </a:solidFill>
              <a:effectLst>
                <a:outerShdw blurRad="38100" dist="38100" dir="2700000" algn="tl">
                  <a:srgbClr val="000000">
                    <a:alpha val="43137"/>
                  </a:srgbClr>
                </a:outerShdw>
              </a:effectLst>
              <a:latin typeface="Trebuchet MS" panose="020B0603020202020204" pitchFamily="34" charset="0"/>
            </a:endParaRPr>
          </a:p>
        </p:txBody>
      </p:sp>
      <p:sp>
        <p:nvSpPr>
          <p:cNvPr id="10" name="Rettangolo 9">
            <a:extLst>
              <a:ext uri="{FF2B5EF4-FFF2-40B4-BE49-F238E27FC236}">
                <a16:creationId xmlns:a16="http://schemas.microsoft.com/office/drawing/2014/main" id="{A871E4CE-6F5C-0DE2-21CB-2F6BE4FBAD72}"/>
              </a:ext>
            </a:extLst>
          </p:cNvPr>
          <p:cNvSpPr/>
          <p:nvPr/>
        </p:nvSpPr>
        <p:spPr>
          <a:xfrm>
            <a:off x="5027475" y="1835338"/>
            <a:ext cx="4013936" cy="818068"/>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00FF"/>
                </a:solidFill>
                <a:effectLst>
                  <a:outerShdw blurRad="38100" dist="38100" dir="2700000" algn="tl">
                    <a:srgbClr val="000000">
                      <a:alpha val="43137"/>
                    </a:srgbClr>
                  </a:outerShdw>
                </a:effectLst>
                <a:latin typeface="Trebuchet MS" panose="020B0603020202020204" pitchFamily="34" charset="0"/>
              </a:rPr>
              <a:t>Impegno a mantenere la residenza fiscale in Italia</a:t>
            </a:r>
          </a:p>
        </p:txBody>
      </p:sp>
      <p:sp>
        <p:nvSpPr>
          <p:cNvPr id="11" name="Freccia a destra 10">
            <a:extLst>
              <a:ext uri="{FF2B5EF4-FFF2-40B4-BE49-F238E27FC236}">
                <a16:creationId xmlns:a16="http://schemas.microsoft.com/office/drawing/2014/main" id="{E8F3B3F0-1FC8-7EDA-1496-4DA9EDB5B523}"/>
              </a:ext>
            </a:extLst>
          </p:cNvPr>
          <p:cNvSpPr/>
          <p:nvPr/>
        </p:nvSpPr>
        <p:spPr>
          <a:xfrm>
            <a:off x="3768851" y="2002056"/>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Rettangolo 11">
            <a:extLst>
              <a:ext uri="{FF2B5EF4-FFF2-40B4-BE49-F238E27FC236}">
                <a16:creationId xmlns:a16="http://schemas.microsoft.com/office/drawing/2014/main" id="{F0733F35-BBC1-5BB2-6FC4-4791F12428FD}"/>
              </a:ext>
            </a:extLst>
          </p:cNvPr>
          <p:cNvSpPr/>
          <p:nvPr/>
        </p:nvSpPr>
        <p:spPr>
          <a:xfrm>
            <a:off x="838868" y="5452298"/>
            <a:ext cx="8377213" cy="646743"/>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57188" indent="-357188" defTabSz="342905">
              <a:buFont typeface="Wingdings" panose="05000000000000000000" pitchFamily="2" charset="2"/>
              <a:buChar char="Ø"/>
              <a:defRPr/>
            </a:pPr>
            <a:r>
              <a:rPr lang="it-IT" sz="2000" b="1" i="1" dirty="0">
                <a:solidFill>
                  <a:srgbClr val="0070C0"/>
                </a:solidFill>
                <a:effectLst>
                  <a:outerShdw blurRad="38100" dist="38100" dir="2700000" algn="tl">
                    <a:srgbClr val="000000">
                      <a:alpha val="43137"/>
                    </a:srgbClr>
                  </a:outerShdw>
                </a:effectLst>
                <a:latin typeface="Trebuchet MS" panose="020B0603020202020204" pitchFamily="34" charset="0"/>
              </a:rPr>
              <a:t>Nelle vecchie regole bastava un impegno di due anni e la decadenza comportava recupero con anche le sanzioni</a:t>
            </a:r>
          </a:p>
        </p:txBody>
      </p:sp>
    </p:spTree>
    <p:extLst>
      <p:ext uri="{BB962C8B-B14F-4D97-AF65-F5344CB8AC3E}">
        <p14:creationId xmlns:p14="http://schemas.microsoft.com/office/powerpoint/2010/main" val="34274122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5F3C5E-BB30-5C8A-7F39-3C8AA3319046}"/>
            </a:ext>
          </a:extLst>
        </p:cNvPr>
        <p:cNvGrpSpPr/>
        <p:nvPr/>
      </p:nvGrpSpPr>
      <p:grpSpPr>
        <a:xfrm>
          <a:off x="0" y="0"/>
          <a:ext cx="0" cy="0"/>
          <a:chOff x="0" y="0"/>
          <a:chExt cx="0" cy="0"/>
        </a:xfrm>
      </p:grpSpPr>
      <p:pic>
        <p:nvPicPr>
          <p:cNvPr id="4" name="Immagine 3">
            <a:extLst>
              <a:ext uri="{FF2B5EF4-FFF2-40B4-BE49-F238E27FC236}">
                <a16:creationId xmlns:a16="http://schemas.microsoft.com/office/drawing/2014/main" id="{B5BE3523-0FAB-67BF-B396-DFE8A56F916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798" y="137160"/>
            <a:ext cx="3182375" cy="982725"/>
          </a:xfrm>
          <a:prstGeom prst="rect">
            <a:avLst/>
          </a:prstGeom>
        </p:spPr>
      </p:pic>
      <p:sp>
        <p:nvSpPr>
          <p:cNvPr id="8" name="CasellaDiTesto 7">
            <a:extLst>
              <a:ext uri="{FF2B5EF4-FFF2-40B4-BE49-F238E27FC236}">
                <a16:creationId xmlns:a16="http://schemas.microsoft.com/office/drawing/2014/main" id="{0F6728FA-DECD-E545-A3EE-73DDF0C467A5}"/>
              </a:ext>
            </a:extLst>
          </p:cNvPr>
          <p:cNvSpPr txBox="1"/>
          <p:nvPr/>
        </p:nvSpPr>
        <p:spPr>
          <a:xfrm>
            <a:off x="5179156" y="266847"/>
            <a:ext cx="6823014" cy="369332"/>
          </a:xfrm>
          <a:prstGeom prst="rect">
            <a:avLst/>
          </a:prstGeom>
          <a:noFill/>
        </p:spPr>
        <p:txBody>
          <a:bodyPr wrap="square" rtlCol="0">
            <a:spAutoFit/>
          </a:bodyPr>
          <a:lstStyle/>
          <a:p>
            <a:pPr algn="ctr"/>
            <a:r>
              <a:rPr lang="it-IT" sz="1800" b="1" dirty="0">
                <a:latin typeface="AngsanaUPC" panose="02020603050405020304" pitchFamily="18" charset="-34"/>
                <a:cs typeface="AngsanaUPC" panose="02020603050405020304" pitchFamily="18" charset="-34"/>
              </a:rPr>
              <a:t>Decreto internazionalizzazione: novità e prospettive</a:t>
            </a:r>
          </a:p>
        </p:txBody>
      </p:sp>
      <p:sp>
        <p:nvSpPr>
          <p:cNvPr id="2" name="Segnaposto piè di pagina 1">
            <a:extLst>
              <a:ext uri="{FF2B5EF4-FFF2-40B4-BE49-F238E27FC236}">
                <a16:creationId xmlns:a16="http://schemas.microsoft.com/office/drawing/2014/main" id="{856ED399-9D46-9DA3-19DB-EFF89565ABA3}"/>
              </a:ext>
            </a:extLst>
          </p:cNvPr>
          <p:cNvSpPr>
            <a:spLocks noGrp="1"/>
          </p:cNvSpPr>
          <p:nvPr>
            <p:ph type="ftr" sz="quarter" idx="11"/>
          </p:nvPr>
        </p:nvSpPr>
        <p:spPr/>
        <p:txBody>
          <a:bodyPr/>
          <a:lstStyle/>
          <a:p>
            <a:r>
              <a:rPr lang="it-IT"/>
              <a:t>a cura di Marco Magrini - ODCEC di Siena</a:t>
            </a:r>
            <a:endParaRPr lang="en-US" dirty="0"/>
          </a:p>
        </p:txBody>
      </p:sp>
      <p:sp>
        <p:nvSpPr>
          <p:cNvPr id="3" name="Segnaposto numero diapositiva 2">
            <a:extLst>
              <a:ext uri="{FF2B5EF4-FFF2-40B4-BE49-F238E27FC236}">
                <a16:creationId xmlns:a16="http://schemas.microsoft.com/office/drawing/2014/main" id="{F75567A2-8283-B70F-1701-5051DDBFF48A}"/>
              </a:ext>
            </a:extLst>
          </p:cNvPr>
          <p:cNvSpPr>
            <a:spLocks noGrp="1"/>
          </p:cNvSpPr>
          <p:nvPr>
            <p:ph type="sldNum" sz="quarter" idx="12"/>
          </p:nvPr>
        </p:nvSpPr>
        <p:spPr/>
        <p:txBody>
          <a:bodyPr/>
          <a:lstStyle/>
          <a:p>
            <a:fld id="{D57F1E4F-1CFF-5643-939E-217C01CDF565}" type="slidenum">
              <a:rPr lang="en-US" smtClean="0"/>
              <a:pPr/>
              <a:t>17</a:t>
            </a:fld>
            <a:endParaRPr lang="en-US" dirty="0"/>
          </a:p>
        </p:txBody>
      </p:sp>
      <p:sp>
        <p:nvSpPr>
          <p:cNvPr id="5" name="Callout con freccia in giù 7">
            <a:extLst>
              <a:ext uri="{FF2B5EF4-FFF2-40B4-BE49-F238E27FC236}">
                <a16:creationId xmlns:a16="http://schemas.microsoft.com/office/drawing/2014/main" id="{3FC723C6-4D6B-9260-6B2C-7DABD809BE09}"/>
              </a:ext>
            </a:extLst>
          </p:cNvPr>
          <p:cNvSpPr/>
          <p:nvPr/>
        </p:nvSpPr>
        <p:spPr>
          <a:xfrm>
            <a:off x="2034002" y="1119885"/>
            <a:ext cx="5726112" cy="649288"/>
          </a:xfrm>
          <a:prstGeom prst="downArrowCallou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10">
              <a:defRPr/>
            </a:pPr>
            <a:r>
              <a:rPr lang="it-IT" sz="2000" b="1" dirty="0">
                <a:solidFill>
                  <a:schemeClr val="tx1"/>
                </a:solidFill>
                <a:effectLst>
                  <a:outerShdw blurRad="38100" dist="38100" dir="2700000" algn="tl">
                    <a:srgbClr val="000000">
                      <a:alpha val="43137"/>
                    </a:srgbClr>
                  </a:outerShdw>
                </a:effectLst>
                <a:latin typeface="Trebuchet MS" panose="020B0603020202020204" pitchFamily="34" charset="0"/>
              </a:rPr>
              <a:t>REGIME «IMPATRIATI»: NUOVE REGOLE</a:t>
            </a:r>
          </a:p>
        </p:txBody>
      </p:sp>
      <p:sp>
        <p:nvSpPr>
          <p:cNvPr id="6" name="Rettangolo 5">
            <a:extLst>
              <a:ext uri="{FF2B5EF4-FFF2-40B4-BE49-F238E27FC236}">
                <a16:creationId xmlns:a16="http://schemas.microsoft.com/office/drawing/2014/main" id="{71FD3580-194E-ABA8-E415-7C11D9DB7AB4}"/>
              </a:ext>
            </a:extLst>
          </p:cNvPr>
          <p:cNvSpPr/>
          <p:nvPr/>
        </p:nvSpPr>
        <p:spPr>
          <a:xfrm>
            <a:off x="708451" y="3248417"/>
            <a:ext cx="8377213" cy="1840411"/>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57188" indent="-357188" defTabSz="342905">
              <a:buFont typeface="Wingdings" panose="05000000000000000000" pitchFamily="2" charset="2"/>
              <a:buChar char="Ø"/>
              <a:defRPr/>
            </a:pPr>
            <a:r>
              <a:rPr lang="it-IT" sz="2000" b="1" i="1" dirty="0">
                <a:solidFill>
                  <a:srgbClr val="FF0000"/>
                </a:solidFill>
                <a:effectLst>
                  <a:outerShdw blurRad="38100" dist="38100" dir="2700000" algn="tl">
                    <a:srgbClr val="000000">
                      <a:alpha val="43137"/>
                    </a:srgbClr>
                  </a:outerShdw>
                </a:effectLst>
                <a:latin typeface="Trebuchet MS" panose="020B0603020202020204" pitchFamily="34" charset="0"/>
              </a:rPr>
              <a:t>Comma 1, lett. b) </a:t>
            </a: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non devono essere stati fiscalmente residenti in Italia nei tre periodi d’imposta precedenti il loro trasferimento</a:t>
            </a:r>
          </a:p>
          <a:p>
            <a:pPr marL="357188" indent="-357188" defTabSz="342905">
              <a:buFont typeface="Wingdings" panose="05000000000000000000" pitchFamily="2" charset="2"/>
              <a:buChar char="Ø"/>
              <a:defRPr/>
            </a:pPr>
            <a:r>
              <a:rPr lang="it-IT" sz="2000" b="1" i="1" dirty="0">
                <a:effectLst>
                  <a:outerShdw blurRad="38100" dist="38100" dir="2700000" algn="tl">
                    <a:srgbClr val="000000">
                      <a:alpha val="43137"/>
                    </a:srgbClr>
                  </a:outerShdw>
                </a:effectLst>
                <a:latin typeface="Trebuchet MS" panose="020B0603020202020204" pitchFamily="34" charset="0"/>
              </a:rPr>
              <a:t>Regole speciali per i dipendenti dello stesso datore di lavoro o appartenente allo stesso gruppo</a:t>
            </a:r>
          </a:p>
        </p:txBody>
      </p:sp>
      <p:sp>
        <p:nvSpPr>
          <p:cNvPr id="7" name="Freccia in giù 6">
            <a:extLst>
              <a:ext uri="{FF2B5EF4-FFF2-40B4-BE49-F238E27FC236}">
                <a16:creationId xmlns:a16="http://schemas.microsoft.com/office/drawing/2014/main" id="{7230C79F-E3A2-3902-D3C9-52143FCC7090}"/>
              </a:ext>
            </a:extLst>
          </p:cNvPr>
          <p:cNvSpPr/>
          <p:nvPr/>
        </p:nvSpPr>
        <p:spPr>
          <a:xfrm>
            <a:off x="5978088" y="2803232"/>
            <a:ext cx="866775" cy="330200"/>
          </a:xfrm>
          <a:prstGeom prst="downArrow">
            <a:avLst/>
          </a:prstGeom>
          <a:solidFill>
            <a:srgbClr val="92D050"/>
          </a:solidFill>
          <a:ln w="12700" cap="flat" cmpd="sng" algn="ctr">
            <a:solidFill>
              <a:sysClr val="windowText" lastClr="000000"/>
            </a:solidFill>
            <a:prstDash val="solid"/>
            <a:miter lim="800000"/>
          </a:ln>
          <a:effectLst/>
        </p:spPr>
        <p:txBody>
          <a:bodyPr anchor="ctr"/>
          <a:lstStyle/>
          <a:p>
            <a:pPr algn="ctr" defTabSz="342905">
              <a:defRPr/>
            </a:pPr>
            <a:endParaRPr lang="it-IT" sz="1350">
              <a:solidFill>
                <a:srgbClr val="FFFFFF"/>
              </a:solidFill>
              <a:latin typeface="Trebuchet MS" panose="020B0603020202020204" pitchFamily="34" charset="0"/>
            </a:endParaRPr>
          </a:p>
        </p:txBody>
      </p:sp>
      <p:sp>
        <p:nvSpPr>
          <p:cNvPr id="9" name="Rettangolo 8">
            <a:extLst>
              <a:ext uri="{FF2B5EF4-FFF2-40B4-BE49-F238E27FC236}">
                <a16:creationId xmlns:a16="http://schemas.microsoft.com/office/drawing/2014/main" id="{2FDE8287-DCDA-31C7-CC6B-F42B4CEA180D}"/>
              </a:ext>
            </a:extLst>
          </p:cNvPr>
          <p:cNvSpPr/>
          <p:nvPr/>
        </p:nvSpPr>
        <p:spPr>
          <a:xfrm>
            <a:off x="677334" y="1763715"/>
            <a:ext cx="2811301" cy="889691"/>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70C0"/>
                </a:solidFill>
                <a:effectLst>
                  <a:outerShdw blurRad="38100" dist="38100" dir="2700000" algn="tl">
                    <a:srgbClr val="000000">
                      <a:alpha val="43137"/>
                    </a:srgbClr>
                  </a:outerShdw>
                </a:effectLst>
                <a:latin typeface="Trebuchet MS" panose="020B0603020202020204" pitchFamily="34" charset="0"/>
              </a:rPr>
              <a:t>Requisiti di accesso al regime agevolato</a:t>
            </a:r>
            <a:endParaRPr lang="it-IT" sz="2000" b="1" dirty="0">
              <a:solidFill>
                <a:srgbClr val="000000"/>
              </a:solidFill>
              <a:effectLst>
                <a:outerShdw blurRad="38100" dist="38100" dir="2700000" algn="tl">
                  <a:srgbClr val="000000">
                    <a:alpha val="43137"/>
                  </a:srgbClr>
                </a:outerShdw>
              </a:effectLst>
              <a:latin typeface="Trebuchet MS" panose="020B0603020202020204" pitchFamily="34" charset="0"/>
            </a:endParaRPr>
          </a:p>
        </p:txBody>
      </p:sp>
      <p:sp>
        <p:nvSpPr>
          <p:cNvPr id="10" name="Rettangolo 9">
            <a:extLst>
              <a:ext uri="{FF2B5EF4-FFF2-40B4-BE49-F238E27FC236}">
                <a16:creationId xmlns:a16="http://schemas.microsoft.com/office/drawing/2014/main" id="{6A3FF50F-D90D-D6B2-1CC5-82D27C681BD5}"/>
              </a:ext>
            </a:extLst>
          </p:cNvPr>
          <p:cNvSpPr/>
          <p:nvPr/>
        </p:nvSpPr>
        <p:spPr>
          <a:xfrm>
            <a:off x="5027475" y="1835338"/>
            <a:ext cx="4013936" cy="818068"/>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00FF"/>
                </a:solidFill>
                <a:effectLst>
                  <a:outerShdw blurRad="38100" dist="38100" dir="2700000" algn="tl">
                    <a:srgbClr val="000000">
                      <a:alpha val="43137"/>
                    </a:srgbClr>
                  </a:outerShdw>
                </a:effectLst>
                <a:latin typeface="Trebuchet MS" panose="020B0603020202020204" pitchFamily="34" charset="0"/>
              </a:rPr>
              <a:t>Assenza residenza fiscale in Italia prima del trasferimento</a:t>
            </a:r>
          </a:p>
        </p:txBody>
      </p:sp>
      <p:sp>
        <p:nvSpPr>
          <p:cNvPr id="11" name="Freccia a destra 10">
            <a:extLst>
              <a:ext uri="{FF2B5EF4-FFF2-40B4-BE49-F238E27FC236}">
                <a16:creationId xmlns:a16="http://schemas.microsoft.com/office/drawing/2014/main" id="{4F520BD6-D701-1250-6978-36B8011C2597}"/>
              </a:ext>
            </a:extLst>
          </p:cNvPr>
          <p:cNvSpPr/>
          <p:nvPr/>
        </p:nvSpPr>
        <p:spPr>
          <a:xfrm>
            <a:off x="3768851" y="2002056"/>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Rettangolo 11">
            <a:extLst>
              <a:ext uri="{FF2B5EF4-FFF2-40B4-BE49-F238E27FC236}">
                <a16:creationId xmlns:a16="http://schemas.microsoft.com/office/drawing/2014/main" id="{E9C3C385-7A49-6A6C-2C64-24207C4C3B32}"/>
              </a:ext>
            </a:extLst>
          </p:cNvPr>
          <p:cNvSpPr/>
          <p:nvPr/>
        </p:nvSpPr>
        <p:spPr>
          <a:xfrm>
            <a:off x="860851" y="5265643"/>
            <a:ext cx="8377213" cy="448093"/>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57188" indent="-357188" defTabSz="342905">
              <a:buFont typeface="Wingdings" panose="05000000000000000000" pitchFamily="2" charset="2"/>
              <a:buChar char="Ø"/>
              <a:defRPr/>
            </a:pPr>
            <a:r>
              <a:rPr lang="it-IT" sz="2000" b="1" i="1" dirty="0">
                <a:solidFill>
                  <a:srgbClr val="0070C0"/>
                </a:solidFill>
                <a:effectLst>
                  <a:outerShdw blurRad="38100" dist="38100" dir="2700000" algn="tl">
                    <a:srgbClr val="000000">
                      <a:alpha val="43137"/>
                    </a:srgbClr>
                  </a:outerShdw>
                </a:effectLst>
                <a:latin typeface="Trebuchet MS" panose="020B0603020202020204" pitchFamily="34" charset="0"/>
              </a:rPr>
              <a:t>Nelle vecchie regole bastavano 2 periodi d’imposta</a:t>
            </a:r>
          </a:p>
        </p:txBody>
      </p:sp>
    </p:spTree>
    <p:extLst>
      <p:ext uri="{BB962C8B-B14F-4D97-AF65-F5344CB8AC3E}">
        <p14:creationId xmlns:p14="http://schemas.microsoft.com/office/powerpoint/2010/main" val="26976257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2D8145-B528-D123-8CC0-8A6B070D297E}"/>
            </a:ext>
          </a:extLst>
        </p:cNvPr>
        <p:cNvGrpSpPr/>
        <p:nvPr/>
      </p:nvGrpSpPr>
      <p:grpSpPr>
        <a:xfrm>
          <a:off x="0" y="0"/>
          <a:ext cx="0" cy="0"/>
          <a:chOff x="0" y="0"/>
          <a:chExt cx="0" cy="0"/>
        </a:xfrm>
      </p:grpSpPr>
      <p:pic>
        <p:nvPicPr>
          <p:cNvPr id="4" name="Immagine 3">
            <a:extLst>
              <a:ext uri="{FF2B5EF4-FFF2-40B4-BE49-F238E27FC236}">
                <a16:creationId xmlns:a16="http://schemas.microsoft.com/office/drawing/2014/main" id="{6BD2ECD6-B07E-FF0B-7AB7-64442D2B5E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798" y="137160"/>
            <a:ext cx="3182375" cy="982725"/>
          </a:xfrm>
          <a:prstGeom prst="rect">
            <a:avLst/>
          </a:prstGeom>
        </p:spPr>
      </p:pic>
      <p:sp>
        <p:nvSpPr>
          <p:cNvPr id="8" name="CasellaDiTesto 7">
            <a:extLst>
              <a:ext uri="{FF2B5EF4-FFF2-40B4-BE49-F238E27FC236}">
                <a16:creationId xmlns:a16="http://schemas.microsoft.com/office/drawing/2014/main" id="{0E14ACBB-233F-9696-A3D7-E9FE29933D1F}"/>
              </a:ext>
            </a:extLst>
          </p:cNvPr>
          <p:cNvSpPr txBox="1"/>
          <p:nvPr/>
        </p:nvSpPr>
        <p:spPr>
          <a:xfrm>
            <a:off x="5179156" y="266847"/>
            <a:ext cx="6823014" cy="369332"/>
          </a:xfrm>
          <a:prstGeom prst="rect">
            <a:avLst/>
          </a:prstGeom>
          <a:noFill/>
        </p:spPr>
        <p:txBody>
          <a:bodyPr wrap="square" rtlCol="0">
            <a:spAutoFit/>
          </a:bodyPr>
          <a:lstStyle/>
          <a:p>
            <a:pPr algn="ctr"/>
            <a:r>
              <a:rPr lang="it-IT" sz="1800" b="1" dirty="0">
                <a:latin typeface="AngsanaUPC" panose="02020603050405020304" pitchFamily="18" charset="-34"/>
                <a:cs typeface="AngsanaUPC" panose="02020603050405020304" pitchFamily="18" charset="-34"/>
              </a:rPr>
              <a:t>Decreto internazionalizzazione: novità e prospettive</a:t>
            </a:r>
          </a:p>
        </p:txBody>
      </p:sp>
      <p:sp>
        <p:nvSpPr>
          <p:cNvPr id="2" name="Segnaposto piè di pagina 1">
            <a:extLst>
              <a:ext uri="{FF2B5EF4-FFF2-40B4-BE49-F238E27FC236}">
                <a16:creationId xmlns:a16="http://schemas.microsoft.com/office/drawing/2014/main" id="{1687F9A7-9469-1A9F-D14D-C68004E932B1}"/>
              </a:ext>
            </a:extLst>
          </p:cNvPr>
          <p:cNvSpPr>
            <a:spLocks noGrp="1"/>
          </p:cNvSpPr>
          <p:nvPr>
            <p:ph type="ftr" sz="quarter" idx="11"/>
          </p:nvPr>
        </p:nvSpPr>
        <p:spPr/>
        <p:txBody>
          <a:bodyPr/>
          <a:lstStyle/>
          <a:p>
            <a:r>
              <a:rPr lang="it-IT"/>
              <a:t>a cura di Marco Magrini - ODCEC di Siena</a:t>
            </a:r>
            <a:endParaRPr lang="en-US" dirty="0"/>
          </a:p>
        </p:txBody>
      </p:sp>
      <p:sp>
        <p:nvSpPr>
          <p:cNvPr id="3" name="Segnaposto numero diapositiva 2">
            <a:extLst>
              <a:ext uri="{FF2B5EF4-FFF2-40B4-BE49-F238E27FC236}">
                <a16:creationId xmlns:a16="http://schemas.microsoft.com/office/drawing/2014/main" id="{58AD1A3A-9366-D484-63AF-69CC948C2B90}"/>
              </a:ext>
            </a:extLst>
          </p:cNvPr>
          <p:cNvSpPr>
            <a:spLocks noGrp="1"/>
          </p:cNvSpPr>
          <p:nvPr>
            <p:ph type="sldNum" sz="quarter" idx="12"/>
          </p:nvPr>
        </p:nvSpPr>
        <p:spPr/>
        <p:txBody>
          <a:bodyPr/>
          <a:lstStyle/>
          <a:p>
            <a:fld id="{D57F1E4F-1CFF-5643-939E-217C01CDF565}" type="slidenum">
              <a:rPr lang="en-US" smtClean="0"/>
              <a:pPr/>
              <a:t>18</a:t>
            </a:fld>
            <a:endParaRPr lang="en-US" dirty="0"/>
          </a:p>
        </p:txBody>
      </p:sp>
      <p:sp>
        <p:nvSpPr>
          <p:cNvPr id="5" name="Callout con freccia in giù 7">
            <a:extLst>
              <a:ext uri="{FF2B5EF4-FFF2-40B4-BE49-F238E27FC236}">
                <a16:creationId xmlns:a16="http://schemas.microsoft.com/office/drawing/2014/main" id="{2DE35F4B-D8B4-BC95-0744-43B3E0F17188}"/>
              </a:ext>
            </a:extLst>
          </p:cNvPr>
          <p:cNvSpPr/>
          <p:nvPr/>
        </p:nvSpPr>
        <p:spPr>
          <a:xfrm>
            <a:off x="2034002" y="1119885"/>
            <a:ext cx="5726112" cy="649288"/>
          </a:xfrm>
          <a:prstGeom prst="downArrowCallou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10">
              <a:defRPr/>
            </a:pPr>
            <a:r>
              <a:rPr lang="it-IT" sz="2000" b="1" dirty="0">
                <a:solidFill>
                  <a:schemeClr val="tx1"/>
                </a:solidFill>
                <a:effectLst>
                  <a:outerShdw blurRad="38100" dist="38100" dir="2700000" algn="tl">
                    <a:srgbClr val="000000">
                      <a:alpha val="43137"/>
                    </a:srgbClr>
                  </a:outerShdw>
                </a:effectLst>
                <a:latin typeface="Trebuchet MS" panose="020B0603020202020204" pitchFamily="34" charset="0"/>
              </a:rPr>
              <a:t>REGIME «IMPATRIATI»: NUOVE REGOLE</a:t>
            </a:r>
          </a:p>
        </p:txBody>
      </p:sp>
      <p:sp>
        <p:nvSpPr>
          <p:cNvPr id="6" name="Rettangolo 5">
            <a:extLst>
              <a:ext uri="{FF2B5EF4-FFF2-40B4-BE49-F238E27FC236}">
                <a16:creationId xmlns:a16="http://schemas.microsoft.com/office/drawing/2014/main" id="{9889BBF2-1E5A-503A-4E6C-3B046A215360}"/>
              </a:ext>
            </a:extLst>
          </p:cNvPr>
          <p:cNvSpPr/>
          <p:nvPr/>
        </p:nvSpPr>
        <p:spPr>
          <a:xfrm>
            <a:off x="708451" y="3248417"/>
            <a:ext cx="8377213" cy="2218106"/>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57188" indent="-357188" defTabSz="342905">
              <a:buFont typeface="Wingdings" panose="05000000000000000000" pitchFamily="2" charset="2"/>
              <a:buChar char="Ø"/>
              <a:defRPr/>
            </a:pP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il regime di favore si applica anche per i redditi di lavoro dipendente percepiti dai lavoratori che si trasferiscono in Italia sulla base di un rapporto di lavoro instaurato ed anche permanente (</a:t>
            </a:r>
            <a:r>
              <a:rPr lang="it-IT" sz="2000" b="1" i="1" u="sng" dirty="0">
                <a:solidFill>
                  <a:srgbClr val="000000"/>
                </a:solidFill>
                <a:effectLst>
                  <a:outerShdw blurRad="38100" dist="38100" dir="2700000" algn="tl">
                    <a:srgbClr val="000000">
                      <a:alpha val="43137"/>
                    </a:srgbClr>
                  </a:outerShdw>
                </a:effectLst>
                <a:latin typeface="Trebuchet MS" panose="020B0603020202020204" pitchFamily="34" charset="0"/>
              </a:rPr>
              <a:t>non è necessario che sia nuovo</a:t>
            </a: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 con lo stesso soggetto (o con un soggetto appartenente al suo stesso gruppo) presso il quale è stato impiegato all’estero</a:t>
            </a:r>
          </a:p>
          <a:p>
            <a:pPr marL="357188" indent="-357188" defTabSz="342905">
              <a:buFont typeface="Wingdings" panose="05000000000000000000" pitchFamily="2" charset="2"/>
              <a:buChar char="Ø"/>
              <a:defRPr/>
            </a:pP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Questo incide però sul periodo di permanenza all’estero</a:t>
            </a:r>
            <a:endParaRPr lang="it-IT" sz="2000" b="1" i="1" dirty="0">
              <a:solidFill>
                <a:srgbClr val="0070C0"/>
              </a:solidFill>
              <a:effectLst>
                <a:outerShdw blurRad="38100" dist="38100" dir="2700000" algn="tl">
                  <a:srgbClr val="000000">
                    <a:alpha val="43137"/>
                  </a:srgbClr>
                </a:outerShdw>
              </a:effectLst>
              <a:latin typeface="Trebuchet MS" panose="020B0603020202020204" pitchFamily="34" charset="0"/>
            </a:endParaRPr>
          </a:p>
        </p:txBody>
      </p:sp>
      <p:sp>
        <p:nvSpPr>
          <p:cNvPr id="7" name="Freccia in giù 6">
            <a:extLst>
              <a:ext uri="{FF2B5EF4-FFF2-40B4-BE49-F238E27FC236}">
                <a16:creationId xmlns:a16="http://schemas.microsoft.com/office/drawing/2014/main" id="{65C39CBA-1A65-8D90-7F6D-8D36632DBB81}"/>
              </a:ext>
            </a:extLst>
          </p:cNvPr>
          <p:cNvSpPr/>
          <p:nvPr/>
        </p:nvSpPr>
        <p:spPr>
          <a:xfrm>
            <a:off x="5978088" y="2803232"/>
            <a:ext cx="866775" cy="330200"/>
          </a:xfrm>
          <a:prstGeom prst="downArrow">
            <a:avLst/>
          </a:prstGeom>
          <a:solidFill>
            <a:srgbClr val="92D050"/>
          </a:solidFill>
          <a:ln w="12700" cap="flat" cmpd="sng" algn="ctr">
            <a:solidFill>
              <a:sysClr val="windowText" lastClr="000000"/>
            </a:solidFill>
            <a:prstDash val="solid"/>
            <a:miter lim="800000"/>
          </a:ln>
          <a:effectLst/>
        </p:spPr>
        <p:txBody>
          <a:bodyPr anchor="ctr"/>
          <a:lstStyle/>
          <a:p>
            <a:pPr algn="ctr" defTabSz="342905">
              <a:defRPr/>
            </a:pPr>
            <a:endParaRPr lang="it-IT" sz="1350">
              <a:solidFill>
                <a:srgbClr val="FFFFFF"/>
              </a:solidFill>
              <a:latin typeface="Trebuchet MS" panose="020B0603020202020204" pitchFamily="34" charset="0"/>
            </a:endParaRPr>
          </a:p>
        </p:txBody>
      </p:sp>
      <p:sp>
        <p:nvSpPr>
          <p:cNvPr id="9" name="Rettangolo 8">
            <a:extLst>
              <a:ext uri="{FF2B5EF4-FFF2-40B4-BE49-F238E27FC236}">
                <a16:creationId xmlns:a16="http://schemas.microsoft.com/office/drawing/2014/main" id="{B9B2B6BC-DACA-FBF3-7E05-E85A9848BBBF}"/>
              </a:ext>
            </a:extLst>
          </p:cNvPr>
          <p:cNvSpPr/>
          <p:nvPr/>
        </p:nvSpPr>
        <p:spPr>
          <a:xfrm>
            <a:off x="677334" y="1763715"/>
            <a:ext cx="2811301" cy="889691"/>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70C0"/>
                </a:solidFill>
                <a:effectLst>
                  <a:outerShdw blurRad="38100" dist="38100" dir="2700000" algn="tl">
                    <a:srgbClr val="000000">
                      <a:alpha val="43137"/>
                    </a:srgbClr>
                  </a:outerShdw>
                </a:effectLst>
                <a:latin typeface="Trebuchet MS" panose="020B0603020202020204" pitchFamily="34" charset="0"/>
              </a:rPr>
              <a:t>Requisiti di accesso al regime agevolato</a:t>
            </a:r>
            <a:endParaRPr lang="it-IT" sz="2000" b="1" dirty="0">
              <a:solidFill>
                <a:srgbClr val="000000"/>
              </a:solidFill>
              <a:effectLst>
                <a:outerShdw blurRad="38100" dist="38100" dir="2700000" algn="tl">
                  <a:srgbClr val="000000">
                    <a:alpha val="43137"/>
                  </a:srgbClr>
                </a:outerShdw>
              </a:effectLst>
              <a:latin typeface="Trebuchet MS" panose="020B0603020202020204" pitchFamily="34" charset="0"/>
            </a:endParaRPr>
          </a:p>
        </p:txBody>
      </p:sp>
      <p:sp>
        <p:nvSpPr>
          <p:cNvPr id="10" name="Rettangolo 9">
            <a:extLst>
              <a:ext uri="{FF2B5EF4-FFF2-40B4-BE49-F238E27FC236}">
                <a16:creationId xmlns:a16="http://schemas.microsoft.com/office/drawing/2014/main" id="{DF0F88CC-9F7B-9514-5258-1AE708D20A4D}"/>
              </a:ext>
            </a:extLst>
          </p:cNvPr>
          <p:cNvSpPr/>
          <p:nvPr/>
        </p:nvSpPr>
        <p:spPr>
          <a:xfrm>
            <a:off x="5027475" y="1835338"/>
            <a:ext cx="4013936" cy="818068"/>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00FF"/>
                </a:solidFill>
                <a:effectLst>
                  <a:outerShdw blurRad="38100" dist="38100" dir="2700000" algn="tl">
                    <a:srgbClr val="000000">
                      <a:alpha val="43137"/>
                    </a:srgbClr>
                  </a:outerShdw>
                </a:effectLst>
                <a:latin typeface="Trebuchet MS" panose="020B0603020202020204" pitchFamily="34" charset="0"/>
              </a:rPr>
              <a:t>Il rapporto di lavoro può non essere essere nuovo</a:t>
            </a:r>
          </a:p>
        </p:txBody>
      </p:sp>
      <p:sp>
        <p:nvSpPr>
          <p:cNvPr id="11" name="Freccia a destra 10">
            <a:extLst>
              <a:ext uri="{FF2B5EF4-FFF2-40B4-BE49-F238E27FC236}">
                <a16:creationId xmlns:a16="http://schemas.microsoft.com/office/drawing/2014/main" id="{DC556CBB-1D83-1BFE-7D74-DF21399C233C}"/>
              </a:ext>
            </a:extLst>
          </p:cNvPr>
          <p:cNvSpPr/>
          <p:nvPr/>
        </p:nvSpPr>
        <p:spPr>
          <a:xfrm>
            <a:off x="3768851" y="2002056"/>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Rettangolo 11">
            <a:extLst>
              <a:ext uri="{FF2B5EF4-FFF2-40B4-BE49-F238E27FC236}">
                <a16:creationId xmlns:a16="http://schemas.microsoft.com/office/drawing/2014/main" id="{A240E8FC-9A63-8D34-328F-82357698B033}"/>
              </a:ext>
            </a:extLst>
          </p:cNvPr>
          <p:cNvSpPr/>
          <p:nvPr/>
        </p:nvSpPr>
        <p:spPr>
          <a:xfrm>
            <a:off x="896789" y="5581508"/>
            <a:ext cx="8377213" cy="369332"/>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57188" indent="-357188" defTabSz="342905">
              <a:buFont typeface="Wingdings" panose="05000000000000000000" pitchFamily="2" charset="2"/>
              <a:buChar char="Ø"/>
              <a:defRPr/>
            </a:pPr>
            <a:r>
              <a:rPr lang="it-IT" sz="2000" b="1" i="1" dirty="0">
                <a:solidFill>
                  <a:srgbClr val="0070C0"/>
                </a:solidFill>
                <a:effectLst>
                  <a:outerShdw blurRad="38100" dist="38100" dir="2700000" algn="tl">
                    <a:srgbClr val="000000">
                      <a:alpha val="43137"/>
                    </a:srgbClr>
                  </a:outerShdw>
                </a:effectLst>
                <a:latin typeface="Trebuchet MS" panose="020B0603020202020204" pitchFamily="34" charset="0"/>
              </a:rPr>
              <a:t>Nelle vecchie regole invece questa situazione era incompatibile</a:t>
            </a:r>
          </a:p>
        </p:txBody>
      </p:sp>
    </p:spTree>
    <p:extLst>
      <p:ext uri="{BB962C8B-B14F-4D97-AF65-F5344CB8AC3E}">
        <p14:creationId xmlns:p14="http://schemas.microsoft.com/office/powerpoint/2010/main" val="19373204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15305E-C603-2A2A-E2F4-4EB4583AACBF}"/>
            </a:ext>
          </a:extLst>
        </p:cNvPr>
        <p:cNvGrpSpPr/>
        <p:nvPr/>
      </p:nvGrpSpPr>
      <p:grpSpPr>
        <a:xfrm>
          <a:off x="0" y="0"/>
          <a:ext cx="0" cy="0"/>
          <a:chOff x="0" y="0"/>
          <a:chExt cx="0" cy="0"/>
        </a:xfrm>
      </p:grpSpPr>
      <p:pic>
        <p:nvPicPr>
          <p:cNvPr id="4" name="Immagine 3">
            <a:extLst>
              <a:ext uri="{FF2B5EF4-FFF2-40B4-BE49-F238E27FC236}">
                <a16:creationId xmlns:a16="http://schemas.microsoft.com/office/drawing/2014/main" id="{DADCB28A-4532-58BB-D6B4-FD479B90012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798" y="137160"/>
            <a:ext cx="3182375" cy="982725"/>
          </a:xfrm>
          <a:prstGeom prst="rect">
            <a:avLst/>
          </a:prstGeom>
        </p:spPr>
      </p:pic>
      <p:sp>
        <p:nvSpPr>
          <p:cNvPr id="8" name="CasellaDiTesto 7">
            <a:extLst>
              <a:ext uri="{FF2B5EF4-FFF2-40B4-BE49-F238E27FC236}">
                <a16:creationId xmlns:a16="http://schemas.microsoft.com/office/drawing/2014/main" id="{222DEDBD-F208-5C12-5565-729AC780FE45}"/>
              </a:ext>
            </a:extLst>
          </p:cNvPr>
          <p:cNvSpPr txBox="1"/>
          <p:nvPr/>
        </p:nvSpPr>
        <p:spPr>
          <a:xfrm>
            <a:off x="5179156" y="266847"/>
            <a:ext cx="6823014" cy="369332"/>
          </a:xfrm>
          <a:prstGeom prst="rect">
            <a:avLst/>
          </a:prstGeom>
          <a:noFill/>
        </p:spPr>
        <p:txBody>
          <a:bodyPr wrap="square" rtlCol="0">
            <a:spAutoFit/>
          </a:bodyPr>
          <a:lstStyle/>
          <a:p>
            <a:pPr algn="ctr"/>
            <a:r>
              <a:rPr lang="it-IT" sz="1800" b="1" dirty="0">
                <a:latin typeface="AngsanaUPC" panose="02020603050405020304" pitchFamily="18" charset="-34"/>
                <a:cs typeface="AngsanaUPC" panose="02020603050405020304" pitchFamily="18" charset="-34"/>
              </a:rPr>
              <a:t>Decreto internazionalizzazione: novità e prospettive</a:t>
            </a:r>
          </a:p>
        </p:txBody>
      </p:sp>
      <p:sp>
        <p:nvSpPr>
          <p:cNvPr id="2" name="Segnaposto piè di pagina 1">
            <a:extLst>
              <a:ext uri="{FF2B5EF4-FFF2-40B4-BE49-F238E27FC236}">
                <a16:creationId xmlns:a16="http://schemas.microsoft.com/office/drawing/2014/main" id="{048A13CC-F987-32C2-F32A-01AEDE323C1F}"/>
              </a:ext>
            </a:extLst>
          </p:cNvPr>
          <p:cNvSpPr>
            <a:spLocks noGrp="1"/>
          </p:cNvSpPr>
          <p:nvPr>
            <p:ph type="ftr" sz="quarter" idx="11"/>
          </p:nvPr>
        </p:nvSpPr>
        <p:spPr/>
        <p:txBody>
          <a:bodyPr/>
          <a:lstStyle/>
          <a:p>
            <a:r>
              <a:rPr lang="it-IT"/>
              <a:t>a cura di Marco Magrini - ODCEC di Siena</a:t>
            </a:r>
            <a:endParaRPr lang="en-US" dirty="0"/>
          </a:p>
        </p:txBody>
      </p:sp>
      <p:sp>
        <p:nvSpPr>
          <p:cNvPr id="3" name="Segnaposto numero diapositiva 2">
            <a:extLst>
              <a:ext uri="{FF2B5EF4-FFF2-40B4-BE49-F238E27FC236}">
                <a16:creationId xmlns:a16="http://schemas.microsoft.com/office/drawing/2014/main" id="{E8276D68-9506-9D6D-8F42-6F754381022B}"/>
              </a:ext>
            </a:extLst>
          </p:cNvPr>
          <p:cNvSpPr>
            <a:spLocks noGrp="1"/>
          </p:cNvSpPr>
          <p:nvPr>
            <p:ph type="sldNum" sz="quarter" idx="12"/>
          </p:nvPr>
        </p:nvSpPr>
        <p:spPr/>
        <p:txBody>
          <a:bodyPr/>
          <a:lstStyle/>
          <a:p>
            <a:fld id="{D57F1E4F-1CFF-5643-939E-217C01CDF565}" type="slidenum">
              <a:rPr lang="en-US" smtClean="0"/>
              <a:pPr/>
              <a:t>19</a:t>
            </a:fld>
            <a:endParaRPr lang="en-US" dirty="0"/>
          </a:p>
        </p:txBody>
      </p:sp>
      <p:sp>
        <p:nvSpPr>
          <p:cNvPr id="5" name="Callout con freccia in giù 7">
            <a:extLst>
              <a:ext uri="{FF2B5EF4-FFF2-40B4-BE49-F238E27FC236}">
                <a16:creationId xmlns:a16="http://schemas.microsoft.com/office/drawing/2014/main" id="{1BDFB980-6E94-80EF-D8DB-66AF6EDB803C}"/>
              </a:ext>
            </a:extLst>
          </p:cNvPr>
          <p:cNvSpPr/>
          <p:nvPr/>
        </p:nvSpPr>
        <p:spPr>
          <a:xfrm>
            <a:off x="2034002" y="1119885"/>
            <a:ext cx="5726112" cy="649288"/>
          </a:xfrm>
          <a:prstGeom prst="downArrowCallou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10">
              <a:defRPr/>
            </a:pPr>
            <a:r>
              <a:rPr lang="it-IT" sz="2000" b="1" dirty="0">
                <a:solidFill>
                  <a:schemeClr val="tx1"/>
                </a:solidFill>
                <a:effectLst>
                  <a:outerShdw blurRad="38100" dist="38100" dir="2700000" algn="tl">
                    <a:srgbClr val="000000">
                      <a:alpha val="43137"/>
                    </a:srgbClr>
                  </a:outerShdw>
                </a:effectLst>
                <a:latin typeface="Trebuchet MS" panose="020B0603020202020204" pitchFamily="34" charset="0"/>
              </a:rPr>
              <a:t>REGIME «IMPATRIATI»: NUOVE REGOLE</a:t>
            </a:r>
          </a:p>
        </p:txBody>
      </p:sp>
      <p:sp>
        <p:nvSpPr>
          <p:cNvPr id="6" name="Rettangolo 5">
            <a:extLst>
              <a:ext uri="{FF2B5EF4-FFF2-40B4-BE49-F238E27FC236}">
                <a16:creationId xmlns:a16="http://schemas.microsoft.com/office/drawing/2014/main" id="{AC244159-31A4-E8DA-1A6D-1949A09853A1}"/>
              </a:ext>
            </a:extLst>
          </p:cNvPr>
          <p:cNvSpPr/>
          <p:nvPr/>
        </p:nvSpPr>
        <p:spPr>
          <a:xfrm>
            <a:off x="708451" y="3248416"/>
            <a:ext cx="8377213" cy="2322981"/>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57188" indent="-357188" defTabSz="342905">
              <a:buFont typeface="Wingdings" panose="05000000000000000000" pitchFamily="2" charset="2"/>
              <a:buChar char="Ø"/>
              <a:defRPr/>
            </a:pPr>
            <a:r>
              <a:rPr lang="it-IT" sz="2000" b="1" i="1" u="sng" dirty="0">
                <a:solidFill>
                  <a:srgbClr val="000000"/>
                </a:solidFill>
                <a:effectLst>
                  <a:outerShdw blurRad="38100" dist="38100" dir="2700000" algn="tl">
                    <a:srgbClr val="000000">
                      <a:alpha val="43137"/>
                    </a:srgbClr>
                  </a:outerShdw>
                </a:effectLst>
                <a:latin typeface="Trebuchet MS" panose="020B0603020202020204" pitchFamily="34" charset="0"/>
              </a:rPr>
              <a:t>requisito minimo permanenza all’estero deve essere almeno di</a:t>
            </a: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a:t>
            </a:r>
          </a:p>
          <a:p>
            <a:pPr marL="357188" indent="-357188" defTabSz="342905">
              <a:buFont typeface="Wingdings" panose="05000000000000000000" pitchFamily="2" charset="2"/>
              <a:buChar char="Ø"/>
              <a:defRPr/>
            </a:pPr>
            <a:r>
              <a:rPr lang="it-IT" sz="2000" b="1" i="1" dirty="0">
                <a:solidFill>
                  <a:srgbClr val="0000FF"/>
                </a:solidFill>
                <a:effectLst>
                  <a:outerShdw blurRad="38100" dist="38100" dir="2700000" algn="tl">
                    <a:srgbClr val="000000">
                      <a:alpha val="43137"/>
                    </a:srgbClr>
                  </a:outerShdw>
                </a:effectLst>
                <a:latin typeface="Trebuchet MS" panose="020B0603020202020204" pitchFamily="34" charset="0"/>
              </a:rPr>
              <a:t>a)</a:t>
            </a: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 </a:t>
            </a:r>
            <a:r>
              <a:rPr lang="it-IT" sz="2000" b="1" i="1" dirty="0">
                <a:solidFill>
                  <a:srgbClr val="0000FF"/>
                </a:solidFill>
                <a:effectLst>
                  <a:outerShdw blurRad="38100" dist="38100" dir="2700000" algn="tl">
                    <a:srgbClr val="000000">
                      <a:alpha val="43137"/>
                    </a:srgbClr>
                  </a:outerShdw>
                </a:effectLst>
                <a:latin typeface="Trebuchet MS" panose="020B0603020202020204" pitchFamily="34" charset="0"/>
              </a:rPr>
              <a:t>6 periodi d'imposta</a:t>
            </a: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 se il lavoratore non è stato in precedenza impiegato in Italia in favore dello stesso soggetto oppure di un soggetto appartenente al suo stesso gruppo;</a:t>
            </a:r>
          </a:p>
          <a:p>
            <a:pPr marL="357188" indent="-357188" defTabSz="342905">
              <a:buFont typeface="Wingdings" panose="05000000000000000000" pitchFamily="2" charset="2"/>
              <a:buChar char="Ø"/>
              <a:defRPr/>
            </a:pPr>
            <a:r>
              <a:rPr lang="it-IT" sz="2000" b="1" i="1" dirty="0">
                <a:solidFill>
                  <a:srgbClr val="0000FF"/>
                </a:solidFill>
                <a:effectLst>
                  <a:outerShdw blurRad="38100" dist="38100" dir="2700000" algn="tl">
                    <a:srgbClr val="000000">
                      <a:alpha val="43137"/>
                    </a:srgbClr>
                  </a:outerShdw>
                </a:effectLst>
                <a:latin typeface="Trebuchet MS" panose="020B0603020202020204" pitchFamily="34" charset="0"/>
              </a:rPr>
              <a:t>b) 7 periodi d’imposta</a:t>
            </a: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 se il lavoratore, prima del suo trasferimento all’estero, è stato impiegato in Italia in favore dello stesso soggetto oppure appartenente al suo stesso gruppo.</a:t>
            </a:r>
            <a:endParaRPr lang="it-IT" sz="2000" b="1" i="1" dirty="0">
              <a:solidFill>
                <a:srgbClr val="0070C0"/>
              </a:solidFill>
              <a:effectLst>
                <a:outerShdw blurRad="38100" dist="38100" dir="2700000" algn="tl">
                  <a:srgbClr val="000000">
                    <a:alpha val="43137"/>
                  </a:srgbClr>
                </a:outerShdw>
              </a:effectLst>
              <a:latin typeface="Trebuchet MS" panose="020B0603020202020204" pitchFamily="34" charset="0"/>
            </a:endParaRPr>
          </a:p>
        </p:txBody>
      </p:sp>
      <p:sp>
        <p:nvSpPr>
          <p:cNvPr id="7" name="Freccia in giù 6">
            <a:extLst>
              <a:ext uri="{FF2B5EF4-FFF2-40B4-BE49-F238E27FC236}">
                <a16:creationId xmlns:a16="http://schemas.microsoft.com/office/drawing/2014/main" id="{A40BB142-F0CA-3708-13F0-58E036AECDA9}"/>
              </a:ext>
            </a:extLst>
          </p:cNvPr>
          <p:cNvSpPr/>
          <p:nvPr/>
        </p:nvSpPr>
        <p:spPr>
          <a:xfrm>
            <a:off x="5978088" y="2803232"/>
            <a:ext cx="866775" cy="330200"/>
          </a:xfrm>
          <a:prstGeom prst="downArrow">
            <a:avLst/>
          </a:prstGeom>
          <a:solidFill>
            <a:srgbClr val="92D050"/>
          </a:solidFill>
          <a:ln w="12700" cap="flat" cmpd="sng" algn="ctr">
            <a:solidFill>
              <a:sysClr val="windowText" lastClr="000000"/>
            </a:solidFill>
            <a:prstDash val="solid"/>
            <a:miter lim="800000"/>
          </a:ln>
          <a:effectLst/>
        </p:spPr>
        <p:txBody>
          <a:bodyPr anchor="ctr"/>
          <a:lstStyle/>
          <a:p>
            <a:pPr algn="ctr" defTabSz="342905">
              <a:defRPr/>
            </a:pPr>
            <a:endParaRPr lang="it-IT" sz="1350">
              <a:solidFill>
                <a:srgbClr val="FFFFFF"/>
              </a:solidFill>
              <a:latin typeface="Trebuchet MS" panose="020B0603020202020204" pitchFamily="34" charset="0"/>
            </a:endParaRPr>
          </a:p>
        </p:txBody>
      </p:sp>
      <p:sp>
        <p:nvSpPr>
          <p:cNvPr id="9" name="Rettangolo 8">
            <a:extLst>
              <a:ext uri="{FF2B5EF4-FFF2-40B4-BE49-F238E27FC236}">
                <a16:creationId xmlns:a16="http://schemas.microsoft.com/office/drawing/2014/main" id="{C6E259F8-10B3-AD81-D866-2AA7E515F610}"/>
              </a:ext>
            </a:extLst>
          </p:cNvPr>
          <p:cNvSpPr/>
          <p:nvPr/>
        </p:nvSpPr>
        <p:spPr>
          <a:xfrm>
            <a:off x="677334" y="1763715"/>
            <a:ext cx="2811301" cy="889691"/>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70C0"/>
                </a:solidFill>
                <a:effectLst>
                  <a:outerShdw blurRad="38100" dist="38100" dir="2700000" algn="tl">
                    <a:srgbClr val="000000">
                      <a:alpha val="43137"/>
                    </a:srgbClr>
                  </a:outerShdw>
                </a:effectLst>
                <a:latin typeface="Trebuchet MS" panose="020B0603020202020204" pitchFamily="34" charset="0"/>
              </a:rPr>
              <a:t>Requisiti di accesso al regime agevolato</a:t>
            </a:r>
            <a:endParaRPr lang="it-IT" sz="2000" b="1" dirty="0">
              <a:solidFill>
                <a:srgbClr val="000000"/>
              </a:solidFill>
              <a:effectLst>
                <a:outerShdw blurRad="38100" dist="38100" dir="2700000" algn="tl">
                  <a:srgbClr val="000000">
                    <a:alpha val="43137"/>
                  </a:srgbClr>
                </a:outerShdw>
              </a:effectLst>
              <a:latin typeface="Trebuchet MS" panose="020B0603020202020204" pitchFamily="34" charset="0"/>
            </a:endParaRPr>
          </a:p>
        </p:txBody>
      </p:sp>
      <p:sp>
        <p:nvSpPr>
          <p:cNvPr id="10" name="Rettangolo 9">
            <a:extLst>
              <a:ext uri="{FF2B5EF4-FFF2-40B4-BE49-F238E27FC236}">
                <a16:creationId xmlns:a16="http://schemas.microsoft.com/office/drawing/2014/main" id="{39BFFCDE-2BB2-6852-4F1C-99B879BBB360}"/>
              </a:ext>
            </a:extLst>
          </p:cNvPr>
          <p:cNvSpPr/>
          <p:nvPr/>
        </p:nvSpPr>
        <p:spPr>
          <a:xfrm>
            <a:off x="5027475" y="1835338"/>
            <a:ext cx="4013936" cy="818068"/>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00FF"/>
                </a:solidFill>
                <a:effectLst>
                  <a:outerShdw blurRad="38100" dist="38100" dir="2700000" algn="tl">
                    <a:srgbClr val="000000">
                      <a:alpha val="43137"/>
                    </a:srgbClr>
                  </a:outerShdw>
                </a:effectLst>
                <a:latin typeface="Trebuchet MS" panose="020B0603020202020204" pitchFamily="34" charset="0"/>
              </a:rPr>
              <a:t>Lavoro all’estero con stesso datore o dello stesso gruppo</a:t>
            </a:r>
          </a:p>
        </p:txBody>
      </p:sp>
      <p:sp>
        <p:nvSpPr>
          <p:cNvPr id="11" name="Freccia a destra 10">
            <a:extLst>
              <a:ext uri="{FF2B5EF4-FFF2-40B4-BE49-F238E27FC236}">
                <a16:creationId xmlns:a16="http://schemas.microsoft.com/office/drawing/2014/main" id="{A26502D7-4D41-E89E-514D-8CCC2D3ABC62}"/>
              </a:ext>
            </a:extLst>
          </p:cNvPr>
          <p:cNvSpPr/>
          <p:nvPr/>
        </p:nvSpPr>
        <p:spPr>
          <a:xfrm>
            <a:off x="3768851" y="2002056"/>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Rettangolo 11">
            <a:extLst>
              <a:ext uri="{FF2B5EF4-FFF2-40B4-BE49-F238E27FC236}">
                <a16:creationId xmlns:a16="http://schemas.microsoft.com/office/drawing/2014/main" id="{29BFBA5D-B49D-A263-7FD4-996871BEAB68}"/>
              </a:ext>
            </a:extLst>
          </p:cNvPr>
          <p:cNvSpPr/>
          <p:nvPr/>
        </p:nvSpPr>
        <p:spPr>
          <a:xfrm>
            <a:off x="838868" y="5646821"/>
            <a:ext cx="8377213" cy="455646"/>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57188" indent="-357188" defTabSz="342905">
              <a:buFont typeface="Wingdings" panose="05000000000000000000" pitchFamily="2" charset="2"/>
              <a:buChar char="Ø"/>
              <a:defRPr/>
            </a:pPr>
            <a:r>
              <a:rPr lang="it-IT" sz="2000" b="1" i="1" dirty="0">
                <a:solidFill>
                  <a:srgbClr val="0070C0"/>
                </a:solidFill>
                <a:effectLst>
                  <a:outerShdw blurRad="38100" dist="38100" dir="2700000" algn="tl">
                    <a:srgbClr val="000000">
                      <a:alpha val="43137"/>
                    </a:srgbClr>
                  </a:outerShdw>
                </a:effectLst>
                <a:latin typeface="Trebuchet MS" panose="020B0603020202020204" pitchFamily="34" charset="0"/>
              </a:rPr>
              <a:t>Circostanza non prevista dalle vecchie regole</a:t>
            </a:r>
          </a:p>
        </p:txBody>
      </p:sp>
    </p:spTree>
    <p:extLst>
      <p:ext uri="{BB962C8B-B14F-4D97-AF65-F5344CB8AC3E}">
        <p14:creationId xmlns:p14="http://schemas.microsoft.com/office/powerpoint/2010/main" val="3039922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798" y="137160"/>
            <a:ext cx="3182375" cy="982725"/>
          </a:xfrm>
          <a:prstGeom prst="rect">
            <a:avLst/>
          </a:prstGeom>
        </p:spPr>
      </p:pic>
      <p:sp>
        <p:nvSpPr>
          <p:cNvPr id="8" name="CasellaDiTesto 7"/>
          <p:cNvSpPr txBox="1"/>
          <p:nvPr/>
        </p:nvSpPr>
        <p:spPr>
          <a:xfrm>
            <a:off x="5179156" y="266847"/>
            <a:ext cx="6823014" cy="369332"/>
          </a:xfrm>
          <a:prstGeom prst="rect">
            <a:avLst/>
          </a:prstGeom>
          <a:noFill/>
        </p:spPr>
        <p:txBody>
          <a:bodyPr wrap="square" rtlCol="0">
            <a:spAutoFit/>
          </a:bodyPr>
          <a:lstStyle/>
          <a:p>
            <a:pPr algn="ctr"/>
            <a:r>
              <a:rPr lang="it-IT" sz="1800" b="1" dirty="0">
                <a:latin typeface="AngsanaUPC" panose="02020603050405020304" pitchFamily="18" charset="-34"/>
                <a:cs typeface="AngsanaUPC" panose="02020603050405020304" pitchFamily="18" charset="-34"/>
              </a:rPr>
              <a:t>Decreto internazionalizzazione: novità e prospettive</a:t>
            </a:r>
          </a:p>
        </p:txBody>
      </p:sp>
      <p:sp>
        <p:nvSpPr>
          <p:cNvPr id="2" name="Segnaposto piè di pagina 1">
            <a:extLst>
              <a:ext uri="{FF2B5EF4-FFF2-40B4-BE49-F238E27FC236}">
                <a16:creationId xmlns:a16="http://schemas.microsoft.com/office/drawing/2014/main" id="{87819E63-5792-6698-787E-0B2D7C76E55F}"/>
              </a:ext>
            </a:extLst>
          </p:cNvPr>
          <p:cNvSpPr>
            <a:spLocks noGrp="1"/>
          </p:cNvSpPr>
          <p:nvPr>
            <p:ph type="ftr" sz="quarter" idx="11"/>
          </p:nvPr>
        </p:nvSpPr>
        <p:spPr/>
        <p:txBody>
          <a:bodyPr/>
          <a:lstStyle/>
          <a:p>
            <a:r>
              <a:rPr lang="it-IT"/>
              <a:t>a cura di Marco Magrini - ODCEC di Siena</a:t>
            </a:r>
            <a:endParaRPr lang="en-US" dirty="0"/>
          </a:p>
        </p:txBody>
      </p:sp>
      <p:sp>
        <p:nvSpPr>
          <p:cNvPr id="3" name="Segnaposto numero diapositiva 2">
            <a:extLst>
              <a:ext uri="{FF2B5EF4-FFF2-40B4-BE49-F238E27FC236}">
                <a16:creationId xmlns:a16="http://schemas.microsoft.com/office/drawing/2014/main" id="{968BF43D-7840-D2E0-D57E-0AFFD84282B2}"/>
              </a:ext>
            </a:extLst>
          </p:cNvPr>
          <p:cNvSpPr>
            <a:spLocks noGrp="1"/>
          </p:cNvSpPr>
          <p:nvPr>
            <p:ph type="sldNum" sz="quarter" idx="12"/>
          </p:nvPr>
        </p:nvSpPr>
        <p:spPr/>
        <p:txBody>
          <a:bodyPr/>
          <a:lstStyle/>
          <a:p>
            <a:fld id="{D57F1E4F-1CFF-5643-939E-217C01CDF565}" type="slidenum">
              <a:rPr lang="en-US" smtClean="0"/>
              <a:pPr/>
              <a:t>2</a:t>
            </a:fld>
            <a:endParaRPr lang="en-US" dirty="0"/>
          </a:p>
        </p:txBody>
      </p:sp>
      <p:sp>
        <p:nvSpPr>
          <p:cNvPr id="5" name="Callout con freccia in giù 7">
            <a:extLst>
              <a:ext uri="{FF2B5EF4-FFF2-40B4-BE49-F238E27FC236}">
                <a16:creationId xmlns:a16="http://schemas.microsoft.com/office/drawing/2014/main" id="{32B9C603-C898-E756-9EBD-D5563B591641}"/>
              </a:ext>
            </a:extLst>
          </p:cNvPr>
          <p:cNvSpPr/>
          <p:nvPr/>
        </p:nvSpPr>
        <p:spPr>
          <a:xfrm>
            <a:off x="2034002" y="1119885"/>
            <a:ext cx="5726112" cy="649288"/>
          </a:xfrm>
          <a:prstGeom prst="downArrowCallou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10">
              <a:defRPr/>
            </a:pPr>
            <a:r>
              <a:rPr lang="it-IT" sz="2000" b="1" dirty="0">
                <a:solidFill>
                  <a:schemeClr val="tx1"/>
                </a:solidFill>
                <a:effectLst>
                  <a:outerShdw blurRad="38100" dist="38100" dir="2700000" algn="tl">
                    <a:srgbClr val="000000">
                      <a:alpha val="43137"/>
                    </a:srgbClr>
                  </a:outerShdw>
                </a:effectLst>
                <a:latin typeface="Trebuchet MS" panose="020B0603020202020204" pitchFamily="34" charset="0"/>
              </a:rPr>
              <a:t>REGIME «IMPATRIATI»: NUOVE REGOLE</a:t>
            </a:r>
          </a:p>
        </p:txBody>
      </p:sp>
      <p:sp>
        <p:nvSpPr>
          <p:cNvPr id="6" name="Rettangolo 5">
            <a:extLst>
              <a:ext uri="{FF2B5EF4-FFF2-40B4-BE49-F238E27FC236}">
                <a16:creationId xmlns:a16="http://schemas.microsoft.com/office/drawing/2014/main" id="{578A5478-F444-761C-92C6-DD3D105BB614}"/>
              </a:ext>
            </a:extLst>
          </p:cNvPr>
          <p:cNvSpPr/>
          <p:nvPr/>
        </p:nvSpPr>
        <p:spPr>
          <a:xfrm>
            <a:off x="663575" y="2028825"/>
            <a:ext cx="8430729" cy="2879543"/>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57188" indent="-357188" defTabSz="342905">
              <a:buFont typeface="Wingdings" panose="05000000000000000000" pitchFamily="2" charset="2"/>
              <a:buChar char="Ø"/>
              <a:defRPr/>
            </a:pPr>
            <a:r>
              <a:rPr lang="it-IT" sz="1900" i="1" dirty="0">
                <a:solidFill>
                  <a:srgbClr val="000000"/>
                </a:solidFill>
                <a:effectLst>
                  <a:outerShdw blurRad="38100" dist="38100" dir="2700000" algn="tl">
                    <a:srgbClr val="000000">
                      <a:alpha val="43137"/>
                    </a:srgbClr>
                  </a:outerShdw>
                </a:effectLst>
                <a:latin typeface="Trebuchet MS" panose="020B0603020202020204" pitchFamily="34" charset="0"/>
              </a:rPr>
              <a:t>Il decreto legislativo 209/2023 di attuazione della delega fiscale, in materia di fiscalità internazionale, ha innovato anche il regime degli “</a:t>
            </a:r>
            <a:r>
              <a:rPr lang="it-IT" sz="1900" i="1" dirty="0" err="1">
                <a:solidFill>
                  <a:srgbClr val="000000"/>
                </a:solidFill>
                <a:effectLst>
                  <a:outerShdw blurRad="38100" dist="38100" dir="2700000" algn="tl">
                    <a:srgbClr val="000000">
                      <a:alpha val="43137"/>
                    </a:srgbClr>
                  </a:outerShdw>
                </a:effectLst>
                <a:latin typeface="Trebuchet MS" panose="020B0603020202020204" pitchFamily="34" charset="0"/>
              </a:rPr>
              <a:t>impatriati</a:t>
            </a:r>
            <a:r>
              <a:rPr lang="it-IT" sz="1900" i="1" dirty="0">
                <a:solidFill>
                  <a:srgbClr val="000000"/>
                </a:solidFill>
                <a:effectLst>
                  <a:outerShdw blurRad="38100" dist="38100" dir="2700000" algn="tl">
                    <a:srgbClr val="000000">
                      <a:alpha val="43137"/>
                    </a:srgbClr>
                  </a:outerShdw>
                </a:effectLst>
                <a:latin typeface="Trebuchet MS" panose="020B0603020202020204" pitchFamily="34" charset="0"/>
              </a:rPr>
              <a:t>” disciplinato dall’articolo 16 del D.lgs. 147/2015.</a:t>
            </a:r>
          </a:p>
          <a:p>
            <a:pPr marL="357188" indent="-357188" defTabSz="342905">
              <a:buFont typeface="Wingdings" panose="05000000000000000000" pitchFamily="2" charset="2"/>
              <a:buChar char="Ø"/>
              <a:defRPr/>
            </a:pPr>
            <a:r>
              <a:rPr lang="it-IT" sz="1900" i="1" dirty="0">
                <a:solidFill>
                  <a:srgbClr val="000000"/>
                </a:solidFill>
                <a:effectLst>
                  <a:outerShdw blurRad="38100" dist="38100" dir="2700000" algn="tl">
                    <a:srgbClr val="000000">
                      <a:alpha val="43137"/>
                    </a:srgbClr>
                  </a:outerShdw>
                </a:effectLst>
                <a:latin typeface="Trebuchet MS" panose="020B0603020202020204" pitchFamily="34" charset="0"/>
              </a:rPr>
              <a:t>Le modifiche sono sostanziali: nuovi requisiti di accesso, significativa riduzione del beneficio fiscale e della durata.</a:t>
            </a:r>
          </a:p>
          <a:p>
            <a:pPr marL="357188" indent="-357188" defTabSz="342905">
              <a:buFont typeface="Wingdings" panose="05000000000000000000" pitchFamily="2" charset="2"/>
              <a:buChar char="Ø"/>
              <a:defRPr/>
            </a:pPr>
            <a:r>
              <a:rPr lang="it-IT" sz="1900" i="1" dirty="0">
                <a:solidFill>
                  <a:srgbClr val="000000"/>
                </a:solidFill>
                <a:effectLst>
                  <a:outerShdw blurRad="38100" dist="38100" dir="2700000" algn="tl">
                    <a:srgbClr val="000000">
                      <a:alpha val="43137"/>
                    </a:srgbClr>
                  </a:outerShdw>
                </a:effectLst>
                <a:latin typeface="Trebuchet MS" panose="020B0603020202020204" pitchFamily="34" charset="0"/>
              </a:rPr>
              <a:t>Riferimento per le nuove regole l’acquisizione della residenza fiscale nel 2024, salvo che per coloro che si sono iscritti nel 2023 nell’anagrafe della popolazione residente</a:t>
            </a:r>
            <a:r>
              <a:rPr lang="it-IT" sz="1900" dirty="0">
                <a:solidFill>
                  <a:prstClr val="white"/>
                </a:solidFill>
                <a:effectLst>
                  <a:outerShdw blurRad="38100" dist="38100" dir="2700000" algn="tl">
                    <a:srgbClr val="000000">
                      <a:alpha val="43137"/>
                    </a:srgbClr>
                  </a:outerShdw>
                </a:effectLst>
                <a:latin typeface="Trebuchet MS" panose="020B0603020202020204" pitchFamily="34" charset="0"/>
              </a:rPr>
              <a:t>.</a:t>
            </a:r>
            <a:endParaRPr lang="it-IT" sz="1900" dirty="0">
              <a:solidFill>
                <a:srgbClr val="000000"/>
              </a:solidFill>
              <a:effectLst>
                <a:outerShdw blurRad="38100" dist="38100" dir="2700000" algn="tl">
                  <a:srgbClr val="000000">
                    <a:alpha val="43137"/>
                  </a:srgbClr>
                </a:outerShdw>
              </a:effectLst>
              <a:latin typeface="Trebuchet MS" panose="020B0603020202020204" pitchFamily="34" charset="0"/>
            </a:endParaRPr>
          </a:p>
        </p:txBody>
      </p:sp>
      <p:sp>
        <p:nvSpPr>
          <p:cNvPr id="9" name="Rettangolo 8">
            <a:extLst>
              <a:ext uri="{FF2B5EF4-FFF2-40B4-BE49-F238E27FC236}">
                <a16:creationId xmlns:a16="http://schemas.microsoft.com/office/drawing/2014/main" id="{FC530194-8CBF-8AD4-D1AF-FA643F680E4D}"/>
              </a:ext>
            </a:extLst>
          </p:cNvPr>
          <p:cNvSpPr/>
          <p:nvPr/>
        </p:nvSpPr>
        <p:spPr>
          <a:xfrm>
            <a:off x="677333" y="5168020"/>
            <a:ext cx="5802980" cy="873342"/>
          </a:xfrm>
          <a:prstGeom prst="rect">
            <a:avLst/>
          </a:prstGeom>
          <a:solidFill>
            <a:schemeClr val="accent1">
              <a:lumMod val="20000"/>
              <a:lumOff val="80000"/>
            </a:schemeClr>
          </a:solidFill>
          <a:ln w="12700" cap="flat" cmpd="sng" algn="ctr">
            <a:solidFill>
              <a:sysClr val="windowText" lastClr="000000"/>
            </a:solidFill>
            <a:prstDash val="solid"/>
            <a:miter lim="800000"/>
          </a:ln>
          <a:effectLst/>
        </p:spPr>
        <p:txBody>
          <a:bodyPr anchor="ctr"/>
          <a:lstStyle/>
          <a:p>
            <a:pPr defTabSz="342905">
              <a:defRPr/>
            </a:pPr>
            <a:r>
              <a:rPr lang="it-IT" sz="1800" b="1" i="1" dirty="0">
                <a:solidFill>
                  <a:schemeClr val="accent2">
                    <a:lumMod val="50000"/>
                  </a:schemeClr>
                </a:solidFill>
                <a:effectLst>
                  <a:outerShdw blurRad="38100" dist="38100" dir="2700000" algn="tl">
                    <a:srgbClr val="000000">
                      <a:alpha val="43137"/>
                    </a:srgbClr>
                  </a:outerShdw>
                </a:effectLst>
                <a:latin typeface="Trebuchet MS" panose="020B0603020202020204" pitchFamily="34" charset="0"/>
              </a:rPr>
              <a:t>Art. 5 Dlgs 27 dicembre 2023, n. 209</a:t>
            </a:r>
          </a:p>
          <a:p>
            <a:pPr defTabSz="342905">
              <a:defRPr/>
            </a:pPr>
            <a:r>
              <a:rPr lang="it-IT" sz="1800" b="1" i="1" dirty="0">
                <a:solidFill>
                  <a:srgbClr val="000000"/>
                </a:solidFill>
                <a:effectLst>
                  <a:outerShdw blurRad="38100" dist="38100" dir="2700000" algn="tl">
                    <a:srgbClr val="000000">
                      <a:alpha val="43137"/>
                    </a:srgbClr>
                  </a:outerShdw>
                </a:effectLst>
                <a:latin typeface="Trebuchet MS" panose="020B0603020202020204" pitchFamily="34" charset="0"/>
              </a:rPr>
              <a:t>“Attuazione della riforma fiscale in materia di fiscalità internazionale”</a:t>
            </a:r>
          </a:p>
        </p:txBody>
      </p:sp>
    </p:spTree>
    <p:extLst>
      <p:ext uri="{BB962C8B-B14F-4D97-AF65-F5344CB8AC3E}">
        <p14:creationId xmlns:p14="http://schemas.microsoft.com/office/powerpoint/2010/main" val="30842980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83F58D-7D78-A9D6-28B2-03821283C418}"/>
            </a:ext>
          </a:extLst>
        </p:cNvPr>
        <p:cNvGrpSpPr/>
        <p:nvPr/>
      </p:nvGrpSpPr>
      <p:grpSpPr>
        <a:xfrm>
          <a:off x="0" y="0"/>
          <a:ext cx="0" cy="0"/>
          <a:chOff x="0" y="0"/>
          <a:chExt cx="0" cy="0"/>
        </a:xfrm>
      </p:grpSpPr>
      <p:pic>
        <p:nvPicPr>
          <p:cNvPr id="4" name="Immagine 3">
            <a:extLst>
              <a:ext uri="{FF2B5EF4-FFF2-40B4-BE49-F238E27FC236}">
                <a16:creationId xmlns:a16="http://schemas.microsoft.com/office/drawing/2014/main" id="{CAB9FE5F-B77D-CE14-8F2F-7F3BBDCCE82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798" y="137160"/>
            <a:ext cx="3182375" cy="982725"/>
          </a:xfrm>
          <a:prstGeom prst="rect">
            <a:avLst/>
          </a:prstGeom>
        </p:spPr>
      </p:pic>
      <p:sp>
        <p:nvSpPr>
          <p:cNvPr id="8" name="CasellaDiTesto 7">
            <a:extLst>
              <a:ext uri="{FF2B5EF4-FFF2-40B4-BE49-F238E27FC236}">
                <a16:creationId xmlns:a16="http://schemas.microsoft.com/office/drawing/2014/main" id="{1FB02A2B-9FFD-949C-7D51-D7E157E74014}"/>
              </a:ext>
            </a:extLst>
          </p:cNvPr>
          <p:cNvSpPr txBox="1"/>
          <p:nvPr/>
        </p:nvSpPr>
        <p:spPr>
          <a:xfrm>
            <a:off x="5179156" y="266847"/>
            <a:ext cx="6823014" cy="369332"/>
          </a:xfrm>
          <a:prstGeom prst="rect">
            <a:avLst/>
          </a:prstGeom>
          <a:noFill/>
        </p:spPr>
        <p:txBody>
          <a:bodyPr wrap="square" rtlCol="0">
            <a:spAutoFit/>
          </a:bodyPr>
          <a:lstStyle/>
          <a:p>
            <a:pPr algn="ctr"/>
            <a:r>
              <a:rPr lang="it-IT" sz="1800" b="1" dirty="0">
                <a:latin typeface="AngsanaUPC" panose="02020603050405020304" pitchFamily="18" charset="-34"/>
                <a:cs typeface="AngsanaUPC" panose="02020603050405020304" pitchFamily="18" charset="-34"/>
              </a:rPr>
              <a:t>Decreto internazionalizzazione: novità e prospettive</a:t>
            </a:r>
          </a:p>
        </p:txBody>
      </p:sp>
      <p:sp>
        <p:nvSpPr>
          <p:cNvPr id="2" name="Segnaposto piè di pagina 1">
            <a:extLst>
              <a:ext uri="{FF2B5EF4-FFF2-40B4-BE49-F238E27FC236}">
                <a16:creationId xmlns:a16="http://schemas.microsoft.com/office/drawing/2014/main" id="{CCF752C7-DDAE-5551-4390-F2BDA7CE2A40}"/>
              </a:ext>
            </a:extLst>
          </p:cNvPr>
          <p:cNvSpPr>
            <a:spLocks noGrp="1"/>
          </p:cNvSpPr>
          <p:nvPr>
            <p:ph type="ftr" sz="quarter" idx="11"/>
          </p:nvPr>
        </p:nvSpPr>
        <p:spPr/>
        <p:txBody>
          <a:bodyPr/>
          <a:lstStyle/>
          <a:p>
            <a:r>
              <a:rPr lang="it-IT"/>
              <a:t>a cura di Marco Magrini - ODCEC di Siena</a:t>
            </a:r>
            <a:endParaRPr lang="en-US" dirty="0"/>
          </a:p>
        </p:txBody>
      </p:sp>
      <p:sp>
        <p:nvSpPr>
          <p:cNvPr id="3" name="Segnaposto numero diapositiva 2">
            <a:extLst>
              <a:ext uri="{FF2B5EF4-FFF2-40B4-BE49-F238E27FC236}">
                <a16:creationId xmlns:a16="http://schemas.microsoft.com/office/drawing/2014/main" id="{C95A8E59-BFC2-76C0-FE3D-383F62FA528C}"/>
              </a:ext>
            </a:extLst>
          </p:cNvPr>
          <p:cNvSpPr>
            <a:spLocks noGrp="1"/>
          </p:cNvSpPr>
          <p:nvPr>
            <p:ph type="sldNum" sz="quarter" idx="12"/>
          </p:nvPr>
        </p:nvSpPr>
        <p:spPr/>
        <p:txBody>
          <a:bodyPr/>
          <a:lstStyle/>
          <a:p>
            <a:fld id="{D57F1E4F-1CFF-5643-939E-217C01CDF565}" type="slidenum">
              <a:rPr lang="en-US" smtClean="0"/>
              <a:pPr/>
              <a:t>20</a:t>
            </a:fld>
            <a:endParaRPr lang="en-US" dirty="0"/>
          </a:p>
        </p:txBody>
      </p:sp>
      <p:sp>
        <p:nvSpPr>
          <p:cNvPr id="5" name="Callout con freccia in giù 7">
            <a:extLst>
              <a:ext uri="{FF2B5EF4-FFF2-40B4-BE49-F238E27FC236}">
                <a16:creationId xmlns:a16="http://schemas.microsoft.com/office/drawing/2014/main" id="{29E7644D-8C97-B4D1-D863-3D07AB502D29}"/>
              </a:ext>
            </a:extLst>
          </p:cNvPr>
          <p:cNvSpPr/>
          <p:nvPr/>
        </p:nvSpPr>
        <p:spPr>
          <a:xfrm>
            <a:off x="2034002" y="1119885"/>
            <a:ext cx="5726112" cy="649288"/>
          </a:xfrm>
          <a:prstGeom prst="downArrowCallou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10">
              <a:defRPr/>
            </a:pPr>
            <a:r>
              <a:rPr lang="it-IT" sz="2000" b="1" dirty="0">
                <a:solidFill>
                  <a:schemeClr val="tx1"/>
                </a:solidFill>
                <a:effectLst>
                  <a:outerShdw blurRad="38100" dist="38100" dir="2700000" algn="tl">
                    <a:srgbClr val="000000">
                      <a:alpha val="43137"/>
                    </a:srgbClr>
                  </a:outerShdw>
                </a:effectLst>
                <a:latin typeface="Trebuchet MS" panose="020B0603020202020204" pitchFamily="34" charset="0"/>
              </a:rPr>
              <a:t>REGIME «IMPATRIATI»: NUOVE REGOLE</a:t>
            </a:r>
          </a:p>
        </p:txBody>
      </p:sp>
      <p:sp>
        <p:nvSpPr>
          <p:cNvPr id="6" name="Rettangolo 5">
            <a:extLst>
              <a:ext uri="{FF2B5EF4-FFF2-40B4-BE49-F238E27FC236}">
                <a16:creationId xmlns:a16="http://schemas.microsoft.com/office/drawing/2014/main" id="{F0EAA5C2-DCEC-874C-1914-86CE7EBCC06A}"/>
              </a:ext>
            </a:extLst>
          </p:cNvPr>
          <p:cNvSpPr/>
          <p:nvPr/>
        </p:nvSpPr>
        <p:spPr>
          <a:xfrm>
            <a:off x="708451" y="3248416"/>
            <a:ext cx="8377213" cy="2792945"/>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57188" indent="-357188" defTabSz="342905">
              <a:buFont typeface="Wingdings" panose="05000000000000000000" pitchFamily="2" charset="2"/>
              <a:buChar char="Ø"/>
              <a:defRPr/>
            </a:pPr>
            <a:r>
              <a:rPr lang="it-IT" sz="2000" b="1" i="1" u="sng" dirty="0">
                <a:solidFill>
                  <a:srgbClr val="000000"/>
                </a:solidFill>
                <a:effectLst>
                  <a:outerShdw blurRad="38100" dist="38100" dir="2700000" algn="tl">
                    <a:srgbClr val="000000">
                      <a:alpha val="43137"/>
                    </a:srgbClr>
                  </a:outerShdw>
                </a:effectLst>
                <a:latin typeface="Trebuchet MS" panose="020B0603020202020204" pitchFamily="34" charset="0"/>
              </a:rPr>
              <a:t>Concetto di appartenenza allo stesso gruppo</a:t>
            </a:r>
            <a:endPar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endParaRPr>
          </a:p>
          <a:p>
            <a:pPr marL="357188" indent="-357188" defTabSz="342905">
              <a:buFont typeface="Wingdings" panose="05000000000000000000" pitchFamily="2" charset="2"/>
              <a:buChar char="Ø"/>
              <a:defRPr/>
            </a:pP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devono essere considerati appartenenti allo stesso gruppo i soggetti:</a:t>
            </a:r>
          </a:p>
          <a:p>
            <a:pPr marL="715963" indent="-358775" defTabSz="342905">
              <a:buFont typeface="Wingdings" panose="05000000000000000000" pitchFamily="2" charset="2"/>
              <a:buChar char="Ø"/>
              <a:defRPr/>
            </a:pP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tra i quali sussiste un rapporto di controllo diretto o indiretto ai sensi dell’art. 2359, comma 1, numero 1), del codice civile ovvero che</a:t>
            </a:r>
          </a:p>
          <a:p>
            <a:pPr marL="715963" indent="-358775" defTabSz="342905">
              <a:buFont typeface="Wingdings" panose="05000000000000000000" pitchFamily="2" charset="2"/>
              <a:buChar char="Ø"/>
              <a:defRPr/>
            </a:pP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ai sensi della stessa norma, sono sottoposti al comune controllo diretto o indiretto da parte di un altro soggetto</a:t>
            </a:r>
            <a:endParaRPr lang="it-IT" sz="2000" b="1" i="1" dirty="0">
              <a:solidFill>
                <a:srgbClr val="0070C0"/>
              </a:solidFill>
              <a:effectLst>
                <a:outerShdw blurRad="38100" dist="38100" dir="2700000" algn="tl">
                  <a:srgbClr val="000000">
                    <a:alpha val="43137"/>
                  </a:srgbClr>
                </a:outerShdw>
              </a:effectLst>
              <a:latin typeface="Trebuchet MS" panose="020B0603020202020204" pitchFamily="34" charset="0"/>
            </a:endParaRPr>
          </a:p>
        </p:txBody>
      </p:sp>
      <p:sp>
        <p:nvSpPr>
          <p:cNvPr id="7" name="Freccia in giù 6">
            <a:extLst>
              <a:ext uri="{FF2B5EF4-FFF2-40B4-BE49-F238E27FC236}">
                <a16:creationId xmlns:a16="http://schemas.microsoft.com/office/drawing/2014/main" id="{F1C73678-BE76-881A-328C-74F5FD560FB1}"/>
              </a:ext>
            </a:extLst>
          </p:cNvPr>
          <p:cNvSpPr/>
          <p:nvPr/>
        </p:nvSpPr>
        <p:spPr>
          <a:xfrm>
            <a:off x="5978088" y="2803232"/>
            <a:ext cx="866775" cy="330200"/>
          </a:xfrm>
          <a:prstGeom prst="downArrow">
            <a:avLst/>
          </a:prstGeom>
          <a:solidFill>
            <a:srgbClr val="92D050"/>
          </a:solidFill>
          <a:ln w="12700" cap="flat" cmpd="sng" algn="ctr">
            <a:solidFill>
              <a:sysClr val="windowText" lastClr="000000"/>
            </a:solidFill>
            <a:prstDash val="solid"/>
            <a:miter lim="800000"/>
          </a:ln>
          <a:effectLst/>
        </p:spPr>
        <p:txBody>
          <a:bodyPr anchor="ctr"/>
          <a:lstStyle/>
          <a:p>
            <a:pPr algn="ctr" defTabSz="342905">
              <a:defRPr/>
            </a:pPr>
            <a:endParaRPr lang="it-IT" sz="1350">
              <a:solidFill>
                <a:srgbClr val="FFFFFF"/>
              </a:solidFill>
              <a:latin typeface="Trebuchet MS" panose="020B0603020202020204" pitchFamily="34" charset="0"/>
            </a:endParaRPr>
          </a:p>
        </p:txBody>
      </p:sp>
      <p:sp>
        <p:nvSpPr>
          <p:cNvPr id="9" name="Rettangolo 8">
            <a:extLst>
              <a:ext uri="{FF2B5EF4-FFF2-40B4-BE49-F238E27FC236}">
                <a16:creationId xmlns:a16="http://schemas.microsoft.com/office/drawing/2014/main" id="{A0957956-A764-4BE3-B7C4-E07D223D2642}"/>
              </a:ext>
            </a:extLst>
          </p:cNvPr>
          <p:cNvSpPr/>
          <p:nvPr/>
        </p:nvSpPr>
        <p:spPr>
          <a:xfrm>
            <a:off x="677334" y="1763715"/>
            <a:ext cx="2811301" cy="889691"/>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70C0"/>
                </a:solidFill>
                <a:effectLst>
                  <a:outerShdw blurRad="38100" dist="38100" dir="2700000" algn="tl">
                    <a:srgbClr val="000000">
                      <a:alpha val="43137"/>
                    </a:srgbClr>
                  </a:outerShdw>
                </a:effectLst>
                <a:latin typeface="Trebuchet MS" panose="020B0603020202020204" pitchFamily="34" charset="0"/>
              </a:rPr>
              <a:t>Requisiti di accesso al regime agevolato</a:t>
            </a:r>
            <a:endParaRPr lang="it-IT" sz="2000" b="1" dirty="0">
              <a:solidFill>
                <a:srgbClr val="000000"/>
              </a:solidFill>
              <a:effectLst>
                <a:outerShdw blurRad="38100" dist="38100" dir="2700000" algn="tl">
                  <a:srgbClr val="000000">
                    <a:alpha val="43137"/>
                  </a:srgbClr>
                </a:outerShdw>
              </a:effectLst>
              <a:latin typeface="Trebuchet MS" panose="020B0603020202020204" pitchFamily="34" charset="0"/>
            </a:endParaRPr>
          </a:p>
        </p:txBody>
      </p:sp>
      <p:sp>
        <p:nvSpPr>
          <p:cNvPr id="10" name="Rettangolo 9">
            <a:extLst>
              <a:ext uri="{FF2B5EF4-FFF2-40B4-BE49-F238E27FC236}">
                <a16:creationId xmlns:a16="http://schemas.microsoft.com/office/drawing/2014/main" id="{0B66F9FA-514D-889E-AF81-7A6243390F81}"/>
              </a:ext>
            </a:extLst>
          </p:cNvPr>
          <p:cNvSpPr/>
          <p:nvPr/>
        </p:nvSpPr>
        <p:spPr>
          <a:xfrm>
            <a:off x="5027475" y="1835338"/>
            <a:ext cx="4013936" cy="818068"/>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00FF"/>
                </a:solidFill>
                <a:effectLst>
                  <a:outerShdw blurRad="38100" dist="38100" dir="2700000" algn="tl">
                    <a:srgbClr val="000000">
                      <a:alpha val="43137"/>
                    </a:srgbClr>
                  </a:outerShdw>
                </a:effectLst>
                <a:latin typeface="Trebuchet MS" panose="020B0603020202020204" pitchFamily="34" charset="0"/>
              </a:rPr>
              <a:t>Lavoro all’estero con stesso datore o dello stesso gruppo</a:t>
            </a:r>
          </a:p>
        </p:txBody>
      </p:sp>
      <p:sp>
        <p:nvSpPr>
          <p:cNvPr id="11" name="Freccia a destra 10">
            <a:extLst>
              <a:ext uri="{FF2B5EF4-FFF2-40B4-BE49-F238E27FC236}">
                <a16:creationId xmlns:a16="http://schemas.microsoft.com/office/drawing/2014/main" id="{C952CB52-7B03-F90B-93B9-C86B0F06DA4F}"/>
              </a:ext>
            </a:extLst>
          </p:cNvPr>
          <p:cNvSpPr/>
          <p:nvPr/>
        </p:nvSpPr>
        <p:spPr>
          <a:xfrm>
            <a:off x="3768851" y="2002056"/>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916797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541F50-2FA2-D96E-175D-59EBCF56611E}"/>
            </a:ext>
          </a:extLst>
        </p:cNvPr>
        <p:cNvGrpSpPr/>
        <p:nvPr/>
      </p:nvGrpSpPr>
      <p:grpSpPr>
        <a:xfrm>
          <a:off x="0" y="0"/>
          <a:ext cx="0" cy="0"/>
          <a:chOff x="0" y="0"/>
          <a:chExt cx="0" cy="0"/>
        </a:xfrm>
      </p:grpSpPr>
      <p:pic>
        <p:nvPicPr>
          <p:cNvPr id="4" name="Immagine 3">
            <a:extLst>
              <a:ext uri="{FF2B5EF4-FFF2-40B4-BE49-F238E27FC236}">
                <a16:creationId xmlns:a16="http://schemas.microsoft.com/office/drawing/2014/main" id="{0417D148-720D-25D7-9A0A-08405B28F51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798" y="137160"/>
            <a:ext cx="3182375" cy="982725"/>
          </a:xfrm>
          <a:prstGeom prst="rect">
            <a:avLst/>
          </a:prstGeom>
        </p:spPr>
      </p:pic>
      <p:sp>
        <p:nvSpPr>
          <p:cNvPr id="8" name="CasellaDiTesto 7">
            <a:extLst>
              <a:ext uri="{FF2B5EF4-FFF2-40B4-BE49-F238E27FC236}">
                <a16:creationId xmlns:a16="http://schemas.microsoft.com/office/drawing/2014/main" id="{C6BB9F0F-3525-7711-C5EF-4B4CDB1CB71A}"/>
              </a:ext>
            </a:extLst>
          </p:cNvPr>
          <p:cNvSpPr txBox="1"/>
          <p:nvPr/>
        </p:nvSpPr>
        <p:spPr>
          <a:xfrm>
            <a:off x="5179156" y="266847"/>
            <a:ext cx="6823014" cy="369332"/>
          </a:xfrm>
          <a:prstGeom prst="rect">
            <a:avLst/>
          </a:prstGeom>
          <a:noFill/>
        </p:spPr>
        <p:txBody>
          <a:bodyPr wrap="square" rtlCol="0">
            <a:spAutoFit/>
          </a:bodyPr>
          <a:lstStyle/>
          <a:p>
            <a:pPr algn="ctr"/>
            <a:r>
              <a:rPr lang="it-IT" sz="1800" b="1" dirty="0">
                <a:latin typeface="AngsanaUPC" panose="02020603050405020304" pitchFamily="18" charset="-34"/>
                <a:cs typeface="AngsanaUPC" panose="02020603050405020304" pitchFamily="18" charset="-34"/>
              </a:rPr>
              <a:t>Decreto internazionalizzazione: novità e prospettive</a:t>
            </a:r>
          </a:p>
        </p:txBody>
      </p:sp>
      <p:sp>
        <p:nvSpPr>
          <p:cNvPr id="2" name="Segnaposto piè di pagina 1">
            <a:extLst>
              <a:ext uri="{FF2B5EF4-FFF2-40B4-BE49-F238E27FC236}">
                <a16:creationId xmlns:a16="http://schemas.microsoft.com/office/drawing/2014/main" id="{C60E9FE0-6D7E-7F20-3EB2-566BB8DF5520}"/>
              </a:ext>
            </a:extLst>
          </p:cNvPr>
          <p:cNvSpPr>
            <a:spLocks noGrp="1"/>
          </p:cNvSpPr>
          <p:nvPr>
            <p:ph type="ftr" sz="quarter" idx="11"/>
          </p:nvPr>
        </p:nvSpPr>
        <p:spPr/>
        <p:txBody>
          <a:bodyPr/>
          <a:lstStyle/>
          <a:p>
            <a:r>
              <a:rPr lang="it-IT"/>
              <a:t>a cura di Marco Magrini - ODCEC di Siena</a:t>
            </a:r>
            <a:endParaRPr lang="en-US" dirty="0"/>
          </a:p>
        </p:txBody>
      </p:sp>
      <p:sp>
        <p:nvSpPr>
          <p:cNvPr id="3" name="Segnaposto numero diapositiva 2">
            <a:extLst>
              <a:ext uri="{FF2B5EF4-FFF2-40B4-BE49-F238E27FC236}">
                <a16:creationId xmlns:a16="http://schemas.microsoft.com/office/drawing/2014/main" id="{192892D1-F6AD-C400-F1EA-640996B61E5E}"/>
              </a:ext>
            </a:extLst>
          </p:cNvPr>
          <p:cNvSpPr>
            <a:spLocks noGrp="1"/>
          </p:cNvSpPr>
          <p:nvPr>
            <p:ph type="sldNum" sz="quarter" idx="12"/>
          </p:nvPr>
        </p:nvSpPr>
        <p:spPr/>
        <p:txBody>
          <a:bodyPr/>
          <a:lstStyle/>
          <a:p>
            <a:fld id="{D57F1E4F-1CFF-5643-939E-217C01CDF565}" type="slidenum">
              <a:rPr lang="en-US" smtClean="0"/>
              <a:pPr/>
              <a:t>21</a:t>
            </a:fld>
            <a:endParaRPr lang="en-US" dirty="0"/>
          </a:p>
        </p:txBody>
      </p:sp>
      <p:sp>
        <p:nvSpPr>
          <p:cNvPr id="5" name="Callout con freccia in giù 7">
            <a:extLst>
              <a:ext uri="{FF2B5EF4-FFF2-40B4-BE49-F238E27FC236}">
                <a16:creationId xmlns:a16="http://schemas.microsoft.com/office/drawing/2014/main" id="{00B800F9-71ED-9189-8B59-891A9543FB1B}"/>
              </a:ext>
            </a:extLst>
          </p:cNvPr>
          <p:cNvSpPr/>
          <p:nvPr/>
        </p:nvSpPr>
        <p:spPr>
          <a:xfrm>
            <a:off x="2034002" y="1119885"/>
            <a:ext cx="5726112" cy="649288"/>
          </a:xfrm>
          <a:prstGeom prst="downArrowCallou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10">
              <a:defRPr/>
            </a:pPr>
            <a:r>
              <a:rPr lang="it-IT" sz="2000" b="1" dirty="0">
                <a:solidFill>
                  <a:schemeClr val="tx1"/>
                </a:solidFill>
                <a:effectLst>
                  <a:outerShdw blurRad="38100" dist="38100" dir="2700000" algn="tl">
                    <a:srgbClr val="000000">
                      <a:alpha val="43137"/>
                    </a:srgbClr>
                  </a:outerShdw>
                </a:effectLst>
                <a:latin typeface="Trebuchet MS" panose="020B0603020202020204" pitchFamily="34" charset="0"/>
              </a:rPr>
              <a:t>REGIME «IMPATRIATI»: NUOVE REGOLE</a:t>
            </a:r>
          </a:p>
        </p:txBody>
      </p:sp>
      <p:sp>
        <p:nvSpPr>
          <p:cNvPr id="6" name="Rettangolo 5">
            <a:extLst>
              <a:ext uri="{FF2B5EF4-FFF2-40B4-BE49-F238E27FC236}">
                <a16:creationId xmlns:a16="http://schemas.microsoft.com/office/drawing/2014/main" id="{C4A3656A-94FC-1114-555C-762361CA7A59}"/>
              </a:ext>
            </a:extLst>
          </p:cNvPr>
          <p:cNvSpPr/>
          <p:nvPr/>
        </p:nvSpPr>
        <p:spPr>
          <a:xfrm>
            <a:off x="708451" y="3248416"/>
            <a:ext cx="8377213" cy="2792945"/>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57188" indent="-357188" defTabSz="342905">
              <a:buFont typeface="Wingdings" panose="05000000000000000000" pitchFamily="2" charset="2"/>
              <a:buChar char="Ø"/>
              <a:defRPr/>
            </a:pP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la previsione pone l’accento unicamente su requisiti temporali di durata nella permanenza all’estero del lavoratore</a:t>
            </a:r>
          </a:p>
          <a:p>
            <a:pPr marL="357188" indent="-357188" defTabSz="342905">
              <a:buFont typeface="Wingdings" panose="05000000000000000000" pitchFamily="2" charset="2"/>
              <a:buChar char="Ø"/>
              <a:defRPr/>
            </a:pP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supera le incertezze e/o i limiti posti dagli indirizzi della prassi:</a:t>
            </a:r>
          </a:p>
          <a:p>
            <a:pPr marL="625475" indent="-268288" defTabSz="342905">
              <a:buFont typeface="Wingdings" panose="05000000000000000000" pitchFamily="2" charset="2"/>
              <a:buChar char="Ø"/>
              <a:defRPr/>
            </a:pP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in riferimento al caso delle ipotesi di distacco o di aspettativa</a:t>
            </a:r>
          </a:p>
          <a:p>
            <a:pPr marL="625475" indent="-268288" defTabSz="342905">
              <a:buFont typeface="Wingdings" panose="05000000000000000000" pitchFamily="2" charset="2"/>
              <a:buChar char="Ø"/>
              <a:defRPr/>
            </a:pP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nei casi in cui si riteneva non in linea con la «vis attrattiva» «</a:t>
            </a:r>
            <a:r>
              <a:rPr lang="it-IT" sz="2000" b="1" i="1" dirty="0" err="1">
                <a:solidFill>
                  <a:srgbClr val="000000"/>
                </a:solidFill>
                <a:effectLst>
                  <a:outerShdw blurRad="38100" dist="38100" dir="2700000" algn="tl">
                    <a:srgbClr val="000000">
                      <a:alpha val="43137"/>
                    </a:srgbClr>
                  </a:outerShdw>
                </a:effectLst>
                <a:latin typeface="Trebuchet MS" panose="020B0603020202020204" pitchFamily="34" charset="0"/>
              </a:rPr>
              <a:t>impatriati</a:t>
            </a: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 la posizione lavorativa assunta dal lavoratore al rientro in Italia che si poneva in “continuità” con quella all’estero svolta precedente al trasferimento</a:t>
            </a:r>
            <a:endParaRPr lang="it-IT" sz="2000" b="1" i="1" dirty="0">
              <a:solidFill>
                <a:srgbClr val="0070C0"/>
              </a:solidFill>
              <a:effectLst>
                <a:outerShdw blurRad="38100" dist="38100" dir="2700000" algn="tl">
                  <a:srgbClr val="000000">
                    <a:alpha val="43137"/>
                  </a:srgbClr>
                </a:outerShdw>
              </a:effectLst>
              <a:latin typeface="Trebuchet MS" panose="020B0603020202020204" pitchFamily="34" charset="0"/>
            </a:endParaRPr>
          </a:p>
        </p:txBody>
      </p:sp>
      <p:sp>
        <p:nvSpPr>
          <p:cNvPr id="7" name="Freccia in giù 6">
            <a:extLst>
              <a:ext uri="{FF2B5EF4-FFF2-40B4-BE49-F238E27FC236}">
                <a16:creationId xmlns:a16="http://schemas.microsoft.com/office/drawing/2014/main" id="{87DB7D18-F956-A897-7B9C-D341CCF29F6F}"/>
              </a:ext>
            </a:extLst>
          </p:cNvPr>
          <p:cNvSpPr/>
          <p:nvPr/>
        </p:nvSpPr>
        <p:spPr>
          <a:xfrm>
            <a:off x="5978088" y="2803232"/>
            <a:ext cx="866775" cy="330200"/>
          </a:xfrm>
          <a:prstGeom prst="downArrow">
            <a:avLst/>
          </a:prstGeom>
          <a:solidFill>
            <a:srgbClr val="92D050"/>
          </a:solidFill>
          <a:ln w="12700" cap="flat" cmpd="sng" algn="ctr">
            <a:solidFill>
              <a:sysClr val="windowText" lastClr="000000"/>
            </a:solidFill>
            <a:prstDash val="solid"/>
            <a:miter lim="800000"/>
          </a:ln>
          <a:effectLst/>
        </p:spPr>
        <p:txBody>
          <a:bodyPr anchor="ctr"/>
          <a:lstStyle/>
          <a:p>
            <a:pPr algn="ctr" defTabSz="342905">
              <a:defRPr/>
            </a:pPr>
            <a:endParaRPr lang="it-IT" sz="1350">
              <a:solidFill>
                <a:srgbClr val="FFFFFF"/>
              </a:solidFill>
              <a:latin typeface="Trebuchet MS" panose="020B0603020202020204" pitchFamily="34" charset="0"/>
            </a:endParaRPr>
          </a:p>
        </p:txBody>
      </p:sp>
      <p:sp>
        <p:nvSpPr>
          <p:cNvPr id="9" name="Rettangolo 8">
            <a:extLst>
              <a:ext uri="{FF2B5EF4-FFF2-40B4-BE49-F238E27FC236}">
                <a16:creationId xmlns:a16="http://schemas.microsoft.com/office/drawing/2014/main" id="{E288187D-3859-6BDC-3228-353B76C849D7}"/>
              </a:ext>
            </a:extLst>
          </p:cNvPr>
          <p:cNvSpPr/>
          <p:nvPr/>
        </p:nvSpPr>
        <p:spPr>
          <a:xfrm>
            <a:off x="677334" y="1763715"/>
            <a:ext cx="2811301" cy="889691"/>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70C0"/>
                </a:solidFill>
                <a:effectLst>
                  <a:outerShdw blurRad="38100" dist="38100" dir="2700000" algn="tl">
                    <a:srgbClr val="000000">
                      <a:alpha val="43137"/>
                    </a:srgbClr>
                  </a:outerShdw>
                </a:effectLst>
                <a:latin typeface="Trebuchet MS" panose="020B0603020202020204" pitchFamily="34" charset="0"/>
              </a:rPr>
              <a:t>Requisiti di accesso al regime agevolato</a:t>
            </a:r>
            <a:endParaRPr lang="it-IT" sz="2000" b="1" dirty="0">
              <a:solidFill>
                <a:srgbClr val="000000"/>
              </a:solidFill>
              <a:effectLst>
                <a:outerShdw blurRad="38100" dist="38100" dir="2700000" algn="tl">
                  <a:srgbClr val="000000">
                    <a:alpha val="43137"/>
                  </a:srgbClr>
                </a:outerShdw>
              </a:effectLst>
              <a:latin typeface="Trebuchet MS" panose="020B0603020202020204" pitchFamily="34" charset="0"/>
            </a:endParaRPr>
          </a:p>
        </p:txBody>
      </p:sp>
      <p:sp>
        <p:nvSpPr>
          <p:cNvPr id="10" name="Rettangolo 9">
            <a:extLst>
              <a:ext uri="{FF2B5EF4-FFF2-40B4-BE49-F238E27FC236}">
                <a16:creationId xmlns:a16="http://schemas.microsoft.com/office/drawing/2014/main" id="{2588C3DE-14D1-043D-5D13-E30E90A8C1E8}"/>
              </a:ext>
            </a:extLst>
          </p:cNvPr>
          <p:cNvSpPr/>
          <p:nvPr/>
        </p:nvSpPr>
        <p:spPr>
          <a:xfrm>
            <a:off x="5027475" y="1835338"/>
            <a:ext cx="4013936" cy="818068"/>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00FF"/>
                </a:solidFill>
                <a:effectLst>
                  <a:outerShdw blurRad="38100" dist="38100" dir="2700000" algn="tl">
                    <a:srgbClr val="000000">
                      <a:alpha val="43137"/>
                    </a:srgbClr>
                  </a:outerShdw>
                </a:effectLst>
                <a:latin typeface="Trebuchet MS" panose="020B0603020202020204" pitchFamily="34" charset="0"/>
              </a:rPr>
              <a:t>Lavoro all’estero con stesso datore o dello stesso gruppo</a:t>
            </a:r>
          </a:p>
        </p:txBody>
      </p:sp>
      <p:sp>
        <p:nvSpPr>
          <p:cNvPr id="11" name="Freccia a destra 10">
            <a:extLst>
              <a:ext uri="{FF2B5EF4-FFF2-40B4-BE49-F238E27FC236}">
                <a16:creationId xmlns:a16="http://schemas.microsoft.com/office/drawing/2014/main" id="{8EEA22DF-121B-4362-2940-DC50CBEE651A}"/>
              </a:ext>
            </a:extLst>
          </p:cNvPr>
          <p:cNvSpPr/>
          <p:nvPr/>
        </p:nvSpPr>
        <p:spPr>
          <a:xfrm>
            <a:off x="3768851" y="2002056"/>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849870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84C410-0C57-D8AA-93BD-0AE1D5FD1474}"/>
            </a:ext>
          </a:extLst>
        </p:cNvPr>
        <p:cNvGrpSpPr/>
        <p:nvPr/>
      </p:nvGrpSpPr>
      <p:grpSpPr>
        <a:xfrm>
          <a:off x="0" y="0"/>
          <a:ext cx="0" cy="0"/>
          <a:chOff x="0" y="0"/>
          <a:chExt cx="0" cy="0"/>
        </a:xfrm>
      </p:grpSpPr>
      <p:pic>
        <p:nvPicPr>
          <p:cNvPr id="4" name="Immagine 3">
            <a:extLst>
              <a:ext uri="{FF2B5EF4-FFF2-40B4-BE49-F238E27FC236}">
                <a16:creationId xmlns:a16="http://schemas.microsoft.com/office/drawing/2014/main" id="{E70D79F4-60B4-01B9-AC8C-D440C77952A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798" y="137160"/>
            <a:ext cx="3182375" cy="982725"/>
          </a:xfrm>
          <a:prstGeom prst="rect">
            <a:avLst/>
          </a:prstGeom>
        </p:spPr>
      </p:pic>
      <p:sp>
        <p:nvSpPr>
          <p:cNvPr id="8" name="CasellaDiTesto 7">
            <a:extLst>
              <a:ext uri="{FF2B5EF4-FFF2-40B4-BE49-F238E27FC236}">
                <a16:creationId xmlns:a16="http://schemas.microsoft.com/office/drawing/2014/main" id="{1F84EC7D-97F7-6C54-0BB9-DDF3C5D7548C}"/>
              </a:ext>
            </a:extLst>
          </p:cNvPr>
          <p:cNvSpPr txBox="1"/>
          <p:nvPr/>
        </p:nvSpPr>
        <p:spPr>
          <a:xfrm>
            <a:off x="5179156" y="266847"/>
            <a:ext cx="6823014" cy="369332"/>
          </a:xfrm>
          <a:prstGeom prst="rect">
            <a:avLst/>
          </a:prstGeom>
          <a:noFill/>
        </p:spPr>
        <p:txBody>
          <a:bodyPr wrap="square" rtlCol="0">
            <a:spAutoFit/>
          </a:bodyPr>
          <a:lstStyle/>
          <a:p>
            <a:pPr algn="ctr"/>
            <a:r>
              <a:rPr lang="it-IT" sz="1800" b="1" dirty="0">
                <a:latin typeface="AngsanaUPC" panose="02020603050405020304" pitchFamily="18" charset="-34"/>
                <a:cs typeface="AngsanaUPC" panose="02020603050405020304" pitchFamily="18" charset="-34"/>
              </a:rPr>
              <a:t>Decreto internazionalizzazione: novità e prospettive</a:t>
            </a:r>
          </a:p>
        </p:txBody>
      </p:sp>
      <p:sp>
        <p:nvSpPr>
          <p:cNvPr id="2" name="Segnaposto piè di pagina 1">
            <a:extLst>
              <a:ext uri="{FF2B5EF4-FFF2-40B4-BE49-F238E27FC236}">
                <a16:creationId xmlns:a16="http://schemas.microsoft.com/office/drawing/2014/main" id="{D2ED1411-8A6F-B6B6-CE8D-64CBB0ED23F9}"/>
              </a:ext>
            </a:extLst>
          </p:cNvPr>
          <p:cNvSpPr>
            <a:spLocks noGrp="1"/>
          </p:cNvSpPr>
          <p:nvPr>
            <p:ph type="ftr" sz="quarter" idx="11"/>
          </p:nvPr>
        </p:nvSpPr>
        <p:spPr/>
        <p:txBody>
          <a:bodyPr/>
          <a:lstStyle/>
          <a:p>
            <a:r>
              <a:rPr lang="it-IT"/>
              <a:t>a cura di Marco Magrini - ODCEC di Siena</a:t>
            </a:r>
            <a:endParaRPr lang="en-US" dirty="0"/>
          </a:p>
        </p:txBody>
      </p:sp>
      <p:sp>
        <p:nvSpPr>
          <p:cNvPr id="3" name="Segnaposto numero diapositiva 2">
            <a:extLst>
              <a:ext uri="{FF2B5EF4-FFF2-40B4-BE49-F238E27FC236}">
                <a16:creationId xmlns:a16="http://schemas.microsoft.com/office/drawing/2014/main" id="{96A08B51-5DEC-A373-82B6-32689D7191CF}"/>
              </a:ext>
            </a:extLst>
          </p:cNvPr>
          <p:cNvSpPr>
            <a:spLocks noGrp="1"/>
          </p:cNvSpPr>
          <p:nvPr>
            <p:ph type="sldNum" sz="quarter" idx="12"/>
          </p:nvPr>
        </p:nvSpPr>
        <p:spPr/>
        <p:txBody>
          <a:bodyPr/>
          <a:lstStyle/>
          <a:p>
            <a:fld id="{D57F1E4F-1CFF-5643-939E-217C01CDF565}" type="slidenum">
              <a:rPr lang="en-US" smtClean="0"/>
              <a:pPr/>
              <a:t>22</a:t>
            </a:fld>
            <a:endParaRPr lang="en-US" dirty="0"/>
          </a:p>
        </p:txBody>
      </p:sp>
      <p:sp>
        <p:nvSpPr>
          <p:cNvPr id="5" name="Callout con freccia in giù 7">
            <a:extLst>
              <a:ext uri="{FF2B5EF4-FFF2-40B4-BE49-F238E27FC236}">
                <a16:creationId xmlns:a16="http://schemas.microsoft.com/office/drawing/2014/main" id="{7D452E02-69C5-1EA6-D688-290599E2432A}"/>
              </a:ext>
            </a:extLst>
          </p:cNvPr>
          <p:cNvSpPr/>
          <p:nvPr/>
        </p:nvSpPr>
        <p:spPr>
          <a:xfrm>
            <a:off x="2034002" y="1119885"/>
            <a:ext cx="5726112" cy="649288"/>
          </a:xfrm>
          <a:prstGeom prst="downArrowCallou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10">
              <a:defRPr/>
            </a:pPr>
            <a:r>
              <a:rPr lang="it-IT" sz="2000" b="1" dirty="0">
                <a:solidFill>
                  <a:schemeClr val="tx1"/>
                </a:solidFill>
                <a:effectLst>
                  <a:outerShdw blurRad="38100" dist="38100" dir="2700000" algn="tl">
                    <a:srgbClr val="000000">
                      <a:alpha val="43137"/>
                    </a:srgbClr>
                  </a:outerShdw>
                </a:effectLst>
                <a:latin typeface="Trebuchet MS" panose="020B0603020202020204" pitchFamily="34" charset="0"/>
              </a:rPr>
              <a:t>REGIME «IMPATRIATI»: NUOVE REGOLE</a:t>
            </a:r>
          </a:p>
        </p:txBody>
      </p:sp>
      <p:sp>
        <p:nvSpPr>
          <p:cNvPr id="6" name="Rettangolo 5">
            <a:extLst>
              <a:ext uri="{FF2B5EF4-FFF2-40B4-BE49-F238E27FC236}">
                <a16:creationId xmlns:a16="http://schemas.microsoft.com/office/drawing/2014/main" id="{46C8A408-3567-38B1-66E8-13F28665A866}"/>
              </a:ext>
            </a:extLst>
          </p:cNvPr>
          <p:cNvSpPr/>
          <p:nvPr/>
        </p:nvSpPr>
        <p:spPr>
          <a:xfrm>
            <a:off x="708451" y="3248416"/>
            <a:ext cx="8377213" cy="2792945"/>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57188" indent="-357188" defTabSz="342905">
              <a:buFont typeface="Wingdings" panose="05000000000000000000" pitchFamily="2" charset="2"/>
              <a:buChar char="Ø"/>
              <a:defRPr/>
            </a:pP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Non più efficaci per la circostanza le indicazioni della prassi:</a:t>
            </a:r>
          </a:p>
          <a:p>
            <a:pPr marL="715963" indent="-358775" defTabSz="342905">
              <a:buFont typeface="Wingdings" panose="05000000000000000000" pitchFamily="2" charset="2"/>
              <a:buChar char="Ø"/>
              <a:defRPr/>
            </a:pPr>
            <a:r>
              <a:rPr lang="it-IT" sz="2000" b="1" i="1" dirty="0">
                <a:solidFill>
                  <a:srgbClr val="0070C0"/>
                </a:solidFill>
                <a:effectLst>
                  <a:outerShdw blurRad="38100" dist="38100" dir="2700000" algn="tl">
                    <a:srgbClr val="000000">
                      <a:alpha val="43137"/>
                    </a:srgbClr>
                  </a:outerShdw>
                </a:effectLst>
                <a:latin typeface="Trebuchet MS" panose="020B0603020202020204" pitchFamily="34" charset="0"/>
              </a:rPr>
              <a:t>in materia di continuità (cfr. principio di diritto 6/2023)</a:t>
            </a:r>
          </a:p>
          <a:p>
            <a:pPr marL="715963" indent="-358775" defTabSz="342905">
              <a:buFont typeface="Wingdings" panose="05000000000000000000" pitchFamily="2" charset="2"/>
              <a:buChar char="Ø"/>
              <a:defRPr/>
            </a:pPr>
            <a:r>
              <a:rPr lang="it-IT" sz="2000" b="1" i="1" dirty="0">
                <a:solidFill>
                  <a:srgbClr val="0070C0"/>
                </a:solidFill>
                <a:effectLst>
                  <a:outerShdw blurRad="38100" dist="38100" dir="2700000" algn="tl">
                    <a:srgbClr val="000000">
                      <a:alpha val="43137"/>
                    </a:srgbClr>
                  </a:outerShdw>
                </a:effectLst>
                <a:latin typeface="Trebuchet MS" panose="020B0603020202020204" pitchFamily="34" charset="0"/>
              </a:rPr>
              <a:t>distacco all’estero (cfr. circolare 33/E/2020, punto 7.1 e risoluzione 76/E/2018)</a:t>
            </a:r>
          </a:p>
          <a:p>
            <a:pPr marL="715963" indent="-358775" defTabSz="342905">
              <a:buFont typeface="Wingdings" panose="05000000000000000000" pitchFamily="2" charset="2"/>
              <a:buChar char="Ø"/>
              <a:defRPr/>
            </a:pPr>
            <a:r>
              <a:rPr lang="it-IT" sz="2000" b="1" i="1" dirty="0">
                <a:solidFill>
                  <a:srgbClr val="0070C0"/>
                </a:solidFill>
                <a:effectLst>
                  <a:outerShdw blurRad="38100" dist="38100" dir="2700000" algn="tl">
                    <a:srgbClr val="000000">
                      <a:alpha val="43137"/>
                    </a:srgbClr>
                  </a:outerShdw>
                </a:effectLst>
                <a:latin typeface="Trebuchet MS" panose="020B0603020202020204" pitchFamily="34" charset="0"/>
              </a:rPr>
              <a:t>aspettativa (cfr. circolare 33/E/2020, punto 7.13)</a:t>
            </a:r>
          </a:p>
          <a:p>
            <a:pPr marL="357188" indent="-357188" defTabSz="342905">
              <a:buFont typeface="Wingdings" panose="05000000000000000000" pitchFamily="2" charset="2"/>
              <a:buChar char="Ø"/>
              <a:defRPr/>
            </a:pP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ponevano limiti o addirittura preclusione all’applicabilità.</a:t>
            </a:r>
            <a:endParaRPr lang="it-IT" sz="2000" b="1" i="1" dirty="0">
              <a:solidFill>
                <a:srgbClr val="0070C0"/>
              </a:solidFill>
              <a:effectLst>
                <a:outerShdw blurRad="38100" dist="38100" dir="2700000" algn="tl">
                  <a:srgbClr val="000000">
                    <a:alpha val="43137"/>
                  </a:srgbClr>
                </a:outerShdw>
              </a:effectLst>
              <a:latin typeface="Trebuchet MS" panose="020B0603020202020204" pitchFamily="34" charset="0"/>
            </a:endParaRPr>
          </a:p>
        </p:txBody>
      </p:sp>
      <p:sp>
        <p:nvSpPr>
          <p:cNvPr id="7" name="Freccia in giù 6">
            <a:extLst>
              <a:ext uri="{FF2B5EF4-FFF2-40B4-BE49-F238E27FC236}">
                <a16:creationId xmlns:a16="http://schemas.microsoft.com/office/drawing/2014/main" id="{02436B6E-6AEA-5FEC-86FA-6F5E7E7FB580}"/>
              </a:ext>
            </a:extLst>
          </p:cNvPr>
          <p:cNvSpPr/>
          <p:nvPr/>
        </p:nvSpPr>
        <p:spPr>
          <a:xfrm>
            <a:off x="5978088" y="2803232"/>
            <a:ext cx="866775" cy="330200"/>
          </a:xfrm>
          <a:prstGeom prst="downArrow">
            <a:avLst/>
          </a:prstGeom>
          <a:solidFill>
            <a:srgbClr val="92D050"/>
          </a:solidFill>
          <a:ln w="12700" cap="flat" cmpd="sng" algn="ctr">
            <a:solidFill>
              <a:sysClr val="windowText" lastClr="000000"/>
            </a:solidFill>
            <a:prstDash val="solid"/>
            <a:miter lim="800000"/>
          </a:ln>
          <a:effectLst/>
        </p:spPr>
        <p:txBody>
          <a:bodyPr anchor="ctr"/>
          <a:lstStyle/>
          <a:p>
            <a:pPr algn="ctr" defTabSz="342905">
              <a:defRPr/>
            </a:pPr>
            <a:endParaRPr lang="it-IT" sz="1350">
              <a:solidFill>
                <a:srgbClr val="FFFFFF"/>
              </a:solidFill>
              <a:latin typeface="Trebuchet MS" panose="020B0603020202020204" pitchFamily="34" charset="0"/>
            </a:endParaRPr>
          </a:p>
        </p:txBody>
      </p:sp>
      <p:sp>
        <p:nvSpPr>
          <p:cNvPr id="9" name="Rettangolo 8">
            <a:extLst>
              <a:ext uri="{FF2B5EF4-FFF2-40B4-BE49-F238E27FC236}">
                <a16:creationId xmlns:a16="http://schemas.microsoft.com/office/drawing/2014/main" id="{08C1023C-2DF2-A5AA-8351-8B825BAFB2DF}"/>
              </a:ext>
            </a:extLst>
          </p:cNvPr>
          <p:cNvSpPr/>
          <p:nvPr/>
        </p:nvSpPr>
        <p:spPr>
          <a:xfrm>
            <a:off x="677334" y="1763715"/>
            <a:ext cx="2811301" cy="889691"/>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70C0"/>
                </a:solidFill>
                <a:effectLst>
                  <a:outerShdw blurRad="38100" dist="38100" dir="2700000" algn="tl">
                    <a:srgbClr val="000000">
                      <a:alpha val="43137"/>
                    </a:srgbClr>
                  </a:outerShdw>
                </a:effectLst>
                <a:latin typeface="Trebuchet MS" panose="020B0603020202020204" pitchFamily="34" charset="0"/>
              </a:rPr>
              <a:t>Requisiti di accesso al regime agevolato</a:t>
            </a:r>
            <a:endParaRPr lang="it-IT" sz="2000" b="1" dirty="0">
              <a:solidFill>
                <a:srgbClr val="000000"/>
              </a:solidFill>
              <a:effectLst>
                <a:outerShdw blurRad="38100" dist="38100" dir="2700000" algn="tl">
                  <a:srgbClr val="000000">
                    <a:alpha val="43137"/>
                  </a:srgbClr>
                </a:outerShdw>
              </a:effectLst>
              <a:latin typeface="Trebuchet MS" panose="020B0603020202020204" pitchFamily="34" charset="0"/>
            </a:endParaRPr>
          </a:p>
        </p:txBody>
      </p:sp>
      <p:sp>
        <p:nvSpPr>
          <p:cNvPr id="10" name="Rettangolo 9">
            <a:extLst>
              <a:ext uri="{FF2B5EF4-FFF2-40B4-BE49-F238E27FC236}">
                <a16:creationId xmlns:a16="http://schemas.microsoft.com/office/drawing/2014/main" id="{7F17C61F-6DB8-E819-884C-0BDA82760687}"/>
              </a:ext>
            </a:extLst>
          </p:cNvPr>
          <p:cNvSpPr/>
          <p:nvPr/>
        </p:nvSpPr>
        <p:spPr>
          <a:xfrm>
            <a:off x="5027475" y="1835338"/>
            <a:ext cx="4013936" cy="818068"/>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00FF"/>
                </a:solidFill>
                <a:effectLst>
                  <a:outerShdw blurRad="38100" dist="38100" dir="2700000" algn="tl">
                    <a:srgbClr val="000000">
                      <a:alpha val="43137"/>
                    </a:srgbClr>
                  </a:outerShdw>
                </a:effectLst>
                <a:latin typeface="Trebuchet MS" panose="020B0603020202020204" pitchFamily="34" charset="0"/>
              </a:rPr>
              <a:t>Lavoro all’estero con stesso datore o dello stesso gruppo</a:t>
            </a:r>
          </a:p>
        </p:txBody>
      </p:sp>
      <p:sp>
        <p:nvSpPr>
          <p:cNvPr id="11" name="Freccia a destra 10">
            <a:extLst>
              <a:ext uri="{FF2B5EF4-FFF2-40B4-BE49-F238E27FC236}">
                <a16:creationId xmlns:a16="http://schemas.microsoft.com/office/drawing/2014/main" id="{08C0EFCB-150F-EE74-56B2-E70C5749CA8B}"/>
              </a:ext>
            </a:extLst>
          </p:cNvPr>
          <p:cNvSpPr/>
          <p:nvPr/>
        </p:nvSpPr>
        <p:spPr>
          <a:xfrm>
            <a:off x="3768851" y="2002056"/>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9443045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893779-4F56-5297-3B46-4BEC87F65E29}"/>
            </a:ext>
          </a:extLst>
        </p:cNvPr>
        <p:cNvGrpSpPr/>
        <p:nvPr/>
      </p:nvGrpSpPr>
      <p:grpSpPr>
        <a:xfrm>
          <a:off x="0" y="0"/>
          <a:ext cx="0" cy="0"/>
          <a:chOff x="0" y="0"/>
          <a:chExt cx="0" cy="0"/>
        </a:xfrm>
      </p:grpSpPr>
      <p:pic>
        <p:nvPicPr>
          <p:cNvPr id="4" name="Immagine 3">
            <a:extLst>
              <a:ext uri="{FF2B5EF4-FFF2-40B4-BE49-F238E27FC236}">
                <a16:creationId xmlns:a16="http://schemas.microsoft.com/office/drawing/2014/main" id="{134CB024-2BE7-FE3C-32D9-D765B63ADED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798" y="137160"/>
            <a:ext cx="3182375" cy="982725"/>
          </a:xfrm>
          <a:prstGeom prst="rect">
            <a:avLst/>
          </a:prstGeom>
        </p:spPr>
      </p:pic>
      <p:sp>
        <p:nvSpPr>
          <p:cNvPr id="8" name="CasellaDiTesto 7">
            <a:extLst>
              <a:ext uri="{FF2B5EF4-FFF2-40B4-BE49-F238E27FC236}">
                <a16:creationId xmlns:a16="http://schemas.microsoft.com/office/drawing/2014/main" id="{0CAC4DC8-4018-E238-E371-26E1714632FC}"/>
              </a:ext>
            </a:extLst>
          </p:cNvPr>
          <p:cNvSpPr txBox="1"/>
          <p:nvPr/>
        </p:nvSpPr>
        <p:spPr>
          <a:xfrm>
            <a:off x="5179156" y="266847"/>
            <a:ext cx="6823014" cy="369332"/>
          </a:xfrm>
          <a:prstGeom prst="rect">
            <a:avLst/>
          </a:prstGeom>
          <a:noFill/>
        </p:spPr>
        <p:txBody>
          <a:bodyPr wrap="square" rtlCol="0">
            <a:spAutoFit/>
          </a:bodyPr>
          <a:lstStyle/>
          <a:p>
            <a:pPr algn="ctr"/>
            <a:r>
              <a:rPr lang="it-IT" sz="1800" b="1" dirty="0">
                <a:latin typeface="AngsanaUPC" panose="02020603050405020304" pitchFamily="18" charset="-34"/>
                <a:cs typeface="AngsanaUPC" panose="02020603050405020304" pitchFamily="18" charset="-34"/>
              </a:rPr>
              <a:t>Decreto internazionalizzazione: novità e prospettive</a:t>
            </a:r>
          </a:p>
        </p:txBody>
      </p:sp>
      <p:sp>
        <p:nvSpPr>
          <p:cNvPr id="2" name="Segnaposto piè di pagina 1">
            <a:extLst>
              <a:ext uri="{FF2B5EF4-FFF2-40B4-BE49-F238E27FC236}">
                <a16:creationId xmlns:a16="http://schemas.microsoft.com/office/drawing/2014/main" id="{EACCDAF9-4AF5-EA35-26E6-3177F0B7E3D0}"/>
              </a:ext>
            </a:extLst>
          </p:cNvPr>
          <p:cNvSpPr>
            <a:spLocks noGrp="1"/>
          </p:cNvSpPr>
          <p:nvPr>
            <p:ph type="ftr" sz="quarter" idx="11"/>
          </p:nvPr>
        </p:nvSpPr>
        <p:spPr/>
        <p:txBody>
          <a:bodyPr/>
          <a:lstStyle/>
          <a:p>
            <a:r>
              <a:rPr lang="it-IT"/>
              <a:t>a cura di Marco Magrini - ODCEC di Siena</a:t>
            </a:r>
            <a:endParaRPr lang="en-US" dirty="0"/>
          </a:p>
        </p:txBody>
      </p:sp>
      <p:sp>
        <p:nvSpPr>
          <p:cNvPr id="3" name="Segnaposto numero diapositiva 2">
            <a:extLst>
              <a:ext uri="{FF2B5EF4-FFF2-40B4-BE49-F238E27FC236}">
                <a16:creationId xmlns:a16="http://schemas.microsoft.com/office/drawing/2014/main" id="{B8A719C8-65BB-35F9-30B8-251944310331}"/>
              </a:ext>
            </a:extLst>
          </p:cNvPr>
          <p:cNvSpPr>
            <a:spLocks noGrp="1"/>
          </p:cNvSpPr>
          <p:nvPr>
            <p:ph type="sldNum" sz="quarter" idx="12"/>
          </p:nvPr>
        </p:nvSpPr>
        <p:spPr/>
        <p:txBody>
          <a:bodyPr/>
          <a:lstStyle/>
          <a:p>
            <a:fld id="{D57F1E4F-1CFF-5643-939E-217C01CDF565}" type="slidenum">
              <a:rPr lang="en-US" smtClean="0"/>
              <a:pPr/>
              <a:t>23</a:t>
            </a:fld>
            <a:endParaRPr lang="en-US" dirty="0"/>
          </a:p>
        </p:txBody>
      </p:sp>
      <p:sp>
        <p:nvSpPr>
          <p:cNvPr id="5" name="Callout con freccia in giù 7">
            <a:extLst>
              <a:ext uri="{FF2B5EF4-FFF2-40B4-BE49-F238E27FC236}">
                <a16:creationId xmlns:a16="http://schemas.microsoft.com/office/drawing/2014/main" id="{8E9597CE-4FCE-E1DC-4EDA-3574D64F4A9B}"/>
              </a:ext>
            </a:extLst>
          </p:cNvPr>
          <p:cNvSpPr/>
          <p:nvPr/>
        </p:nvSpPr>
        <p:spPr>
          <a:xfrm>
            <a:off x="2034002" y="1119885"/>
            <a:ext cx="5726112" cy="649288"/>
          </a:xfrm>
          <a:prstGeom prst="downArrowCallou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10">
              <a:defRPr/>
            </a:pPr>
            <a:r>
              <a:rPr lang="it-IT" sz="2000" b="1" dirty="0">
                <a:solidFill>
                  <a:schemeClr val="tx1"/>
                </a:solidFill>
                <a:effectLst>
                  <a:outerShdw blurRad="38100" dist="38100" dir="2700000" algn="tl">
                    <a:srgbClr val="000000">
                      <a:alpha val="43137"/>
                    </a:srgbClr>
                  </a:outerShdw>
                </a:effectLst>
                <a:latin typeface="Trebuchet MS" panose="020B0603020202020204" pitchFamily="34" charset="0"/>
              </a:rPr>
              <a:t>REGIME «IMPATRIATI»: NUOVE REGOLE</a:t>
            </a:r>
          </a:p>
        </p:txBody>
      </p:sp>
      <p:sp>
        <p:nvSpPr>
          <p:cNvPr id="6" name="Rettangolo 5">
            <a:extLst>
              <a:ext uri="{FF2B5EF4-FFF2-40B4-BE49-F238E27FC236}">
                <a16:creationId xmlns:a16="http://schemas.microsoft.com/office/drawing/2014/main" id="{121B9420-21F9-1A27-179D-D79D08E0368C}"/>
              </a:ext>
            </a:extLst>
          </p:cNvPr>
          <p:cNvSpPr/>
          <p:nvPr/>
        </p:nvSpPr>
        <p:spPr>
          <a:xfrm>
            <a:off x="692381" y="3158186"/>
            <a:ext cx="8415671" cy="649288"/>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57188" indent="-357188" defTabSz="342905">
              <a:buFont typeface="Wingdings" panose="05000000000000000000" pitchFamily="2" charset="2"/>
              <a:buChar char="Ø"/>
              <a:defRPr/>
            </a:pPr>
            <a:r>
              <a:rPr lang="it-IT" sz="2000" b="1" i="1" dirty="0">
                <a:solidFill>
                  <a:srgbClr val="FF0000"/>
                </a:solidFill>
                <a:effectLst>
                  <a:outerShdw blurRad="38100" dist="38100" dir="2700000" algn="tl">
                    <a:srgbClr val="000000">
                      <a:alpha val="43137"/>
                    </a:srgbClr>
                  </a:outerShdw>
                </a:effectLst>
                <a:latin typeface="Trebuchet MS" panose="020B0603020202020204" pitchFamily="34" charset="0"/>
              </a:rPr>
              <a:t>Comma 1, lett. c) </a:t>
            </a: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l’attività lavorativa deve essere prestata per la maggior parte del periodo d’imposta in Italia</a:t>
            </a:r>
            <a:endParaRPr lang="it-IT" sz="1600" b="1" i="1" dirty="0">
              <a:solidFill>
                <a:srgbClr val="0070C0"/>
              </a:solidFill>
              <a:effectLst>
                <a:outerShdw blurRad="38100" dist="38100" dir="2700000" algn="tl">
                  <a:srgbClr val="000000">
                    <a:alpha val="43137"/>
                  </a:srgbClr>
                </a:outerShdw>
              </a:effectLst>
              <a:latin typeface="Trebuchet MS" panose="020B0603020202020204" pitchFamily="34" charset="0"/>
            </a:endParaRPr>
          </a:p>
        </p:txBody>
      </p:sp>
      <p:sp>
        <p:nvSpPr>
          <p:cNvPr id="7" name="Freccia in giù 6">
            <a:extLst>
              <a:ext uri="{FF2B5EF4-FFF2-40B4-BE49-F238E27FC236}">
                <a16:creationId xmlns:a16="http://schemas.microsoft.com/office/drawing/2014/main" id="{065C09E8-C93A-A177-CC7D-8F3D97832F18}"/>
              </a:ext>
            </a:extLst>
          </p:cNvPr>
          <p:cNvSpPr/>
          <p:nvPr/>
        </p:nvSpPr>
        <p:spPr>
          <a:xfrm>
            <a:off x="5968149" y="2751898"/>
            <a:ext cx="866775" cy="330200"/>
          </a:xfrm>
          <a:prstGeom prst="downArrow">
            <a:avLst/>
          </a:prstGeom>
          <a:solidFill>
            <a:srgbClr val="92D050"/>
          </a:solidFill>
          <a:ln w="12700" cap="flat" cmpd="sng" algn="ctr">
            <a:solidFill>
              <a:sysClr val="windowText" lastClr="000000"/>
            </a:solidFill>
            <a:prstDash val="solid"/>
            <a:miter lim="800000"/>
          </a:ln>
          <a:effectLst/>
        </p:spPr>
        <p:txBody>
          <a:bodyPr anchor="ctr"/>
          <a:lstStyle/>
          <a:p>
            <a:pPr algn="ctr" defTabSz="342905">
              <a:defRPr/>
            </a:pPr>
            <a:endParaRPr lang="it-IT" sz="1350">
              <a:solidFill>
                <a:srgbClr val="FFFFFF"/>
              </a:solidFill>
              <a:latin typeface="Trebuchet MS" panose="020B0603020202020204" pitchFamily="34" charset="0"/>
            </a:endParaRPr>
          </a:p>
        </p:txBody>
      </p:sp>
      <p:sp>
        <p:nvSpPr>
          <p:cNvPr id="9" name="Rettangolo 8">
            <a:extLst>
              <a:ext uri="{FF2B5EF4-FFF2-40B4-BE49-F238E27FC236}">
                <a16:creationId xmlns:a16="http://schemas.microsoft.com/office/drawing/2014/main" id="{9F0E4A64-0DB9-F7C9-B28F-31FF4D5767B0}"/>
              </a:ext>
            </a:extLst>
          </p:cNvPr>
          <p:cNvSpPr/>
          <p:nvPr/>
        </p:nvSpPr>
        <p:spPr>
          <a:xfrm>
            <a:off x="677334" y="1763715"/>
            <a:ext cx="2811301" cy="889691"/>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70C0"/>
                </a:solidFill>
                <a:effectLst>
                  <a:outerShdw blurRad="38100" dist="38100" dir="2700000" algn="tl">
                    <a:srgbClr val="000000">
                      <a:alpha val="43137"/>
                    </a:srgbClr>
                  </a:outerShdw>
                </a:effectLst>
                <a:latin typeface="Trebuchet MS" panose="020B0603020202020204" pitchFamily="34" charset="0"/>
              </a:rPr>
              <a:t>Requisiti di accesso al regime agevolato</a:t>
            </a:r>
            <a:endParaRPr lang="it-IT" sz="2000" b="1" dirty="0">
              <a:solidFill>
                <a:srgbClr val="000000"/>
              </a:solidFill>
              <a:effectLst>
                <a:outerShdw blurRad="38100" dist="38100" dir="2700000" algn="tl">
                  <a:srgbClr val="000000">
                    <a:alpha val="43137"/>
                  </a:srgbClr>
                </a:outerShdw>
              </a:effectLst>
              <a:latin typeface="Trebuchet MS" panose="020B0603020202020204" pitchFamily="34" charset="0"/>
            </a:endParaRPr>
          </a:p>
        </p:txBody>
      </p:sp>
      <p:sp>
        <p:nvSpPr>
          <p:cNvPr id="10" name="Rettangolo 9">
            <a:extLst>
              <a:ext uri="{FF2B5EF4-FFF2-40B4-BE49-F238E27FC236}">
                <a16:creationId xmlns:a16="http://schemas.microsoft.com/office/drawing/2014/main" id="{2CADC5AF-2ACD-127D-D53E-A4A738E7FA7B}"/>
              </a:ext>
            </a:extLst>
          </p:cNvPr>
          <p:cNvSpPr/>
          <p:nvPr/>
        </p:nvSpPr>
        <p:spPr>
          <a:xfrm>
            <a:off x="5027475" y="1835338"/>
            <a:ext cx="4013936" cy="818068"/>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00FF"/>
                </a:solidFill>
                <a:effectLst>
                  <a:outerShdw blurRad="38100" dist="38100" dir="2700000" algn="tl">
                    <a:srgbClr val="000000">
                      <a:alpha val="43137"/>
                    </a:srgbClr>
                  </a:outerShdw>
                </a:effectLst>
                <a:latin typeface="Trebuchet MS" panose="020B0603020202020204" pitchFamily="34" charset="0"/>
              </a:rPr>
              <a:t>Impegno attività lavorativa prevalente in Italia</a:t>
            </a:r>
          </a:p>
        </p:txBody>
      </p:sp>
      <p:sp>
        <p:nvSpPr>
          <p:cNvPr id="11" name="Freccia a destra 10">
            <a:extLst>
              <a:ext uri="{FF2B5EF4-FFF2-40B4-BE49-F238E27FC236}">
                <a16:creationId xmlns:a16="http://schemas.microsoft.com/office/drawing/2014/main" id="{A8854BAC-21ED-5608-8A24-EBC1A7B8533C}"/>
              </a:ext>
            </a:extLst>
          </p:cNvPr>
          <p:cNvSpPr/>
          <p:nvPr/>
        </p:nvSpPr>
        <p:spPr>
          <a:xfrm>
            <a:off x="3768851" y="2002056"/>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Rettangolo 11">
            <a:extLst>
              <a:ext uri="{FF2B5EF4-FFF2-40B4-BE49-F238E27FC236}">
                <a16:creationId xmlns:a16="http://schemas.microsoft.com/office/drawing/2014/main" id="{4586BE73-C80C-6EDD-68B6-AF3805022030}"/>
              </a:ext>
            </a:extLst>
          </p:cNvPr>
          <p:cNvSpPr/>
          <p:nvPr/>
        </p:nvSpPr>
        <p:spPr>
          <a:xfrm>
            <a:off x="828136" y="3939476"/>
            <a:ext cx="8499599" cy="2030004"/>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57188" indent="-357188" defTabSz="342905">
              <a:buFont typeface="Wingdings" panose="05000000000000000000" pitchFamily="2" charset="2"/>
              <a:buChar char="Ø"/>
              <a:defRPr/>
            </a:pPr>
            <a:r>
              <a:rPr lang="it-IT" sz="1600" b="1" i="1" dirty="0">
                <a:solidFill>
                  <a:srgbClr val="0070C0"/>
                </a:solidFill>
                <a:effectLst>
                  <a:outerShdw blurRad="38100" dist="38100" dir="2700000" algn="tl">
                    <a:srgbClr val="000000">
                      <a:alpha val="43137"/>
                    </a:srgbClr>
                  </a:outerShdw>
                </a:effectLst>
                <a:latin typeface="Trebuchet MS" panose="020B0603020202020204" pitchFamily="34" charset="0"/>
              </a:rPr>
              <a:t>Nelle vecchie regole requisito da verificare in ogni periodo d’imposta (Dm. 26 maggio 2016; circ. 17/E/2017) e si ritiene applicabile anche all’attuale disciplina</a:t>
            </a:r>
          </a:p>
          <a:p>
            <a:pPr marL="357188" indent="-357188" defTabSz="342905">
              <a:buFont typeface="Wingdings" panose="05000000000000000000" pitchFamily="2" charset="2"/>
              <a:buChar char="Ø"/>
              <a:defRPr/>
            </a:pPr>
            <a:r>
              <a:rPr lang="it-IT" sz="1600" b="1" i="1" dirty="0">
                <a:solidFill>
                  <a:srgbClr val="0070C0"/>
                </a:solidFill>
                <a:effectLst>
                  <a:outerShdw blurRad="38100" dist="38100" dir="2700000" algn="tl">
                    <a:srgbClr val="000000">
                      <a:alpha val="43137"/>
                    </a:srgbClr>
                  </a:outerShdw>
                </a:effectLst>
                <a:latin typeface="Trebuchet MS" panose="020B0603020202020204" pitchFamily="34" charset="0"/>
              </a:rPr>
              <a:t>non è motivo ostativo alla fruibilità dell’agevolazione (circ. 33/E/2020, p. 7.5) il fatto che la prestazione lavorativa in Italia si svolga alle dipendenze di un datore di lavoro con sede all’estero, o a favore di committenti stranieri (non residenti)</a:t>
            </a:r>
          </a:p>
          <a:p>
            <a:pPr marL="357188" indent="-357188" defTabSz="342905">
              <a:buFont typeface="Wingdings" panose="05000000000000000000" pitchFamily="2" charset="2"/>
              <a:buChar char="Ø"/>
              <a:defRPr/>
            </a:pPr>
            <a:r>
              <a:rPr lang="it-IT" sz="1600" b="1" i="1" dirty="0">
                <a:solidFill>
                  <a:srgbClr val="0070C0"/>
                </a:solidFill>
                <a:effectLst>
                  <a:outerShdw blurRad="38100" dist="38100" dir="2700000" algn="tl">
                    <a:srgbClr val="000000">
                      <a:alpha val="43137"/>
                    </a:srgbClr>
                  </a:outerShdw>
                </a:effectLst>
                <a:latin typeface="Trebuchet MS" panose="020B0603020202020204" pitchFamily="34" charset="0"/>
              </a:rPr>
              <a:t>la prestazione lavorativa in “smart working” dall’Italia, per conto di datore di lavoro con sede all’estero, non è ostativa (interpello 55/2022)</a:t>
            </a:r>
          </a:p>
        </p:txBody>
      </p:sp>
    </p:spTree>
    <p:extLst>
      <p:ext uri="{BB962C8B-B14F-4D97-AF65-F5344CB8AC3E}">
        <p14:creationId xmlns:p14="http://schemas.microsoft.com/office/powerpoint/2010/main" val="12130374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188972-3DAC-17D6-E1C8-1E006C0A315E}"/>
            </a:ext>
          </a:extLst>
        </p:cNvPr>
        <p:cNvGrpSpPr/>
        <p:nvPr/>
      </p:nvGrpSpPr>
      <p:grpSpPr>
        <a:xfrm>
          <a:off x="0" y="0"/>
          <a:ext cx="0" cy="0"/>
          <a:chOff x="0" y="0"/>
          <a:chExt cx="0" cy="0"/>
        </a:xfrm>
      </p:grpSpPr>
      <p:pic>
        <p:nvPicPr>
          <p:cNvPr id="4" name="Immagine 3">
            <a:extLst>
              <a:ext uri="{FF2B5EF4-FFF2-40B4-BE49-F238E27FC236}">
                <a16:creationId xmlns:a16="http://schemas.microsoft.com/office/drawing/2014/main" id="{743A76D7-CBDE-207E-77B5-B23F52228C6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798" y="137160"/>
            <a:ext cx="3182375" cy="982725"/>
          </a:xfrm>
          <a:prstGeom prst="rect">
            <a:avLst/>
          </a:prstGeom>
        </p:spPr>
      </p:pic>
      <p:sp>
        <p:nvSpPr>
          <p:cNvPr id="8" name="CasellaDiTesto 7">
            <a:extLst>
              <a:ext uri="{FF2B5EF4-FFF2-40B4-BE49-F238E27FC236}">
                <a16:creationId xmlns:a16="http://schemas.microsoft.com/office/drawing/2014/main" id="{721FCC5C-0D42-D381-FBF8-05B75A9ECA73}"/>
              </a:ext>
            </a:extLst>
          </p:cNvPr>
          <p:cNvSpPr txBox="1"/>
          <p:nvPr/>
        </p:nvSpPr>
        <p:spPr>
          <a:xfrm>
            <a:off x="5179156" y="266847"/>
            <a:ext cx="6823014" cy="369332"/>
          </a:xfrm>
          <a:prstGeom prst="rect">
            <a:avLst/>
          </a:prstGeom>
          <a:noFill/>
        </p:spPr>
        <p:txBody>
          <a:bodyPr wrap="square" rtlCol="0">
            <a:spAutoFit/>
          </a:bodyPr>
          <a:lstStyle/>
          <a:p>
            <a:pPr algn="ctr"/>
            <a:r>
              <a:rPr lang="it-IT" sz="1800" b="1" dirty="0">
                <a:latin typeface="AngsanaUPC" panose="02020603050405020304" pitchFamily="18" charset="-34"/>
                <a:cs typeface="AngsanaUPC" panose="02020603050405020304" pitchFamily="18" charset="-34"/>
              </a:rPr>
              <a:t>Decreto internazionalizzazione: novità e prospettive</a:t>
            </a:r>
          </a:p>
        </p:txBody>
      </p:sp>
      <p:sp>
        <p:nvSpPr>
          <p:cNvPr id="2" name="Segnaposto piè di pagina 1">
            <a:extLst>
              <a:ext uri="{FF2B5EF4-FFF2-40B4-BE49-F238E27FC236}">
                <a16:creationId xmlns:a16="http://schemas.microsoft.com/office/drawing/2014/main" id="{2DA070E7-22D3-363F-E13F-BE8D6E0A2D50}"/>
              </a:ext>
            </a:extLst>
          </p:cNvPr>
          <p:cNvSpPr>
            <a:spLocks noGrp="1"/>
          </p:cNvSpPr>
          <p:nvPr>
            <p:ph type="ftr" sz="quarter" idx="11"/>
          </p:nvPr>
        </p:nvSpPr>
        <p:spPr/>
        <p:txBody>
          <a:bodyPr/>
          <a:lstStyle/>
          <a:p>
            <a:r>
              <a:rPr lang="it-IT"/>
              <a:t>a cura di Marco Magrini - ODCEC di Siena</a:t>
            </a:r>
            <a:endParaRPr lang="en-US" dirty="0"/>
          </a:p>
        </p:txBody>
      </p:sp>
      <p:sp>
        <p:nvSpPr>
          <p:cNvPr id="3" name="Segnaposto numero diapositiva 2">
            <a:extLst>
              <a:ext uri="{FF2B5EF4-FFF2-40B4-BE49-F238E27FC236}">
                <a16:creationId xmlns:a16="http://schemas.microsoft.com/office/drawing/2014/main" id="{8B20E33E-92DB-EFA7-E0C4-5ACE97DE175F}"/>
              </a:ext>
            </a:extLst>
          </p:cNvPr>
          <p:cNvSpPr>
            <a:spLocks noGrp="1"/>
          </p:cNvSpPr>
          <p:nvPr>
            <p:ph type="sldNum" sz="quarter" idx="12"/>
          </p:nvPr>
        </p:nvSpPr>
        <p:spPr/>
        <p:txBody>
          <a:bodyPr/>
          <a:lstStyle/>
          <a:p>
            <a:fld id="{D57F1E4F-1CFF-5643-939E-217C01CDF565}" type="slidenum">
              <a:rPr lang="en-US" smtClean="0"/>
              <a:pPr/>
              <a:t>24</a:t>
            </a:fld>
            <a:endParaRPr lang="en-US" dirty="0"/>
          </a:p>
        </p:txBody>
      </p:sp>
      <p:sp>
        <p:nvSpPr>
          <p:cNvPr id="5" name="Callout con freccia in giù 7">
            <a:extLst>
              <a:ext uri="{FF2B5EF4-FFF2-40B4-BE49-F238E27FC236}">
                <a16:creationId xmlns:a16="http://schemas.microsoft.com/office/drawing/2014/main" id="{3BB7102F-BC42-768D-F9C3-918634F330C8}"/>
              </a:ext>
            </a:extLst>
          </p:cNvPr>
          <p:cNvSpPr/>
          <p:nvPr/>
        </p:nvSpPr>
        <p:spPr>
          <a:xfrm>
            <a:off x="2034002" y="1119885"/>
            <a:ext cx="5726112" cy="649288"/>
          </a:xfrm>
          <a:prstGeom prst="downArrowCallou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10">
              <a:defRPr/>
            </a:pPr>
            <a:r>
              <a:rPr lang="it-IT" sz="2000" b="1" dirty="0">
                <a:solidFill>
                  <a:schemeClr val="tx1"/>
                </a:solidFill>
                <a:effectLst>
                  <a:outerShdw blurRad="38100" dist="38100" dir="2700000" algn="tl">
                    <a:srgbClr val="000000">
                      <a:alpha val="43137"/>
                    </a:srgbClr>
                  </a:outerShdw>
                </a:effectLst>
                <a:latin typeface="Trebuchet MS" panose="020B0603020202020204" pitchFamily="34" charset="0"/>
              </a:rPr>
              <a:t>REGIME «IMPATRIATI»: NUOVE REGOLE</a:t>
            </a:r>
          </a:p>
        </p:txBody>
      </p:sp>
      <p:sp>
        <p:nvSpPr>
          <p:cNvPr id="6" name="Rettangolo 5">
            <a:extLst>
              <a:ext uri="{FF2B5EF4-FFF2-40B4-BE49-F238E27FC236}">
                <a16:creationId xmlns:a16="http://schemas.microsoft.com/office/drawing/2014/main" id="{2007E83D-D382-E311-BF08-885653E71B11}"/>
              </a:ext>
            </a:extLst>
          </p:cNvPr>
          <p:cNvSpPr/>
          <p:nvPr/>
        </p:nvSpPr>
        <p:spPr>
          <a:xfrm>
            <a:off x="677334" y="3243074"/>
            <a:ext cx="8377213" cy="1264768"/>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57188" indent="-357188" defTabSz="342905">
              <a:buFont typeface="Wingdings" panose="05000000000000000000" pitchFamily="2" charset="2"/>
              <a:buChar char="Ø"/>
              <a:defRPr/>
            </a:pPr>
            <a:r>
              <a:rPr lang="it-IT" sz="2000" b="1" i="1" dirty="0">
                <a:solidFill>
                  <a:srgbClr val="FF0000"/>
                </a:solidFill>
                <a:effectLst>
                  <a:outerShdw blurRad="38100" dist="38100" dir="2700000" algn="tl">
                    <a:srgbClr val="000000">
                      <a:alpha val="43137"/>
                    </a:srgbClr>
                  </a:outerShdw>
                </a:effectLst>
                <a:latin typeface="Trebuchet MS" panose="020B0603020202020204" pitchFamily="34" charset="0"/>
              </a:rPr>
              <a:t>Comma 1, lett. d) </a:t>
            </a: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possesso dei requisiti di elevata qualificazione o specializzazione come definiti dal:</a:t>
            </a:r>
          </a:p>
          <a:p>
            <a:pPr marL="804863" indent="-447675" defTabSz="342905">
              <a:buFont typeface="Wingdings" panose="05000000000000000000" pitchFamily="2" charset="2"/>
              <a:buChar char="Ø"/>
              <a:defRPr/>
            </a:pP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Dlgs. 28 giugno 2012, n. 108</a:t>
            </a:r>
          </a:p>
          <a:p>
            <a:pPr marL="804863" indent="-447675" defTabSz="342905">
              <a:buFont typeface="Wingdings" panose="05000000000000000000" pitchFamily="2" charset="2"/>
              <a:buChar char="Ø"/>
              <a:defRPr/>
            </a:pP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Dlgs. 9 novembre 2007, n. 206</a:t>
            </a:r>
          </a:p>
        </p:txBody>
      </p:sp>
      <p:sp>
        <p:nvSpPr>
          <p:cNvPr id="7" name="Freccia in giù 6">
            <a:extLst>
              <a:ext uri="{FF2B5EF4-FFF2-40B4-BE49-F238E27FC236}">
                <a16:creationId xmlns:a16="http://schemas.microsoft.com/office/drawing/2014/main" id="{F1365259-3FA9-A846-1651-C6FDC68145CF}"/>
              </a:ext>
            </a:extLst>
          </p:cNvPr>
          <p:cNvSpPr/>
          <p:nvPr/>
        </p:nvSpPr>
        <p:spPr>
          <a:xfrm>
            <a:off x="5978088" y="2803232"/>
            <a:ext cx="866775" cy="330200"/>
          </a:xfrm>
          <a:prstGeom prst="downArrow">
            <a:avLst/>
          </a:prstGeom>
          <a:solidFill>
            <a:srgbClr val="92D050"/>
          </a:solidFill>
          <a:ln w="12700" cap="flat" cmpd="sng" algn="ctr">
            <a:solidFill>
              <a:sysClr val="windowText" lastClr="000000"/>
            </a:solidFill>
            <a:prstDash val="solid"/>
            <a:miter lim="800000"/>
          </a:ln>
          <a:effectLst/>
        </p:spPr>
        <p:txBody>
          <a:bodyPr anchor="ctr"/>
          <a:lstStyle/>
          <a:p>
            <a:pPr algn="ctr" defTabSz="342905">
              <a:defRPr/>
            </a:pPr>
            <a:endParaRPr lang="it-IT" sz="1350">
              <a:solidFill>
                <a:srgbClr val="FFFFFF"/>
              </a:solidFill>
              <a:latin typeface="Trebuchet MS" panose="020B0603020202020204" pitchFamily="34" charset="0"/>
            </a:endParaRPr>
          </a:p>
        </p:txBody>
      </p:sp>
      <p:sp>
        <p:nvSpPr>
          <p:cNvPr id="9" name="Rettangolo 8">
            <a:extLst>
              <a:ext uri="{FF2B5EF4-FFF2-40B4-BE49-F238E27FC236}">
                <a16:creationId xmlns:a16="http://schemas.microsoft.com/office/drawing/2014/main" id="{D8CAD2CE-994E-AB6B-CDE3-632AE9F5BA29}"/>
              </a:ext>
            </a:extLst>
          </p:cNvPr>
          <p:cNvSpPr/>
          <p:nvPr/>
        </p:nvSpPr>
        <p:spPr>
          <a:xfrm>
            <a:off x="677334" y="1763715"/>
            <a:ext cx="2811301" cy="889691"/>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70C0"/>
                </a:solidFill>
                <a:effectLst>
                  <a:outerShdw blurRad="38100" dist="38100" dir="2700000" algn="tl">
                    <a:srgbClr val="000000">
                      <a:alpha val="43137"/>
                    </a:srgbClr>
                  </a:outerShdw>
                </a:effectLst>
                <a:latin typeface="Trebuchet MS" panose="020B0603020202020204" pitchFamily="34" charset="0"/>
              </a:rPr>
              <a:t>Requisiti di accesso al regime agevolato</a:t>
            </a:r>
            <a:endParaRPr lang="it-IT" sz="2000" b="1" dirty="0">
              <a:solidFill>
                <a:srgbClr val="000000"/>
              </a:solidFill>
              <a:effectLst>
                <a:outerShdw blurRad="38100" dist="38100" dir="2700000" algn="tl">
                  <a:srgbClr val="000000">
                    <a:alpha val="43137"/>
                  </a:srgbClr>
                </a:outerShdw>
              </a:effectLst>
              <a:latin typeface="Trebuchet MS" panose="020B0603020202020204" pitchFamily="34" charset="0"/>
            </a:endParaRPr>
          </a:p>
        </p:txBody>
      </p:sp>
      <p:sp>
        <p:nvSpPr>
          <p:cNvPr id="10" name="Rettangolo 9">
            <a:extLst>
              <a:ext uri="{FF2B5EF4-FFF2-40B4-BE49-F238E27FC236}">
                <a16:creationId xmlns:a16="http://schemas.microsoft.com/office/drawing/2014/main" id="{375D2AB5-3C8E-89AB-BEEE-06DF46DB05D3}"/>
              </a:ext>
            </a:extLst>
          </p:cNvPr>
          <p:cNvSpPr/>
          <p:nvPr/>
        </p:nvSpPr>
        <p:spPr>
          <a:xfrm>
            <a:off x="5027475" y="1835338"/>
            <a:ext cx="4013936" cy="818068"/>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00FF"/>
                </a:solidFill>
                <a:effectLst>
                  <a:outerShdw blurRad="38100" dist="38100" dir="2700000" algn="tl">
                    <a:srgbClr val="000000">
                      <a:alpha val="43137"/>
                    </a:srgbClr>
                  </a:outerShdw>
                </a:effectLst>
                <a:latin typeface="Trebuchet MS" panose="020B0603020202020204" pitchFamily="34" charset="0"/>
              </a:rPr>
              <a:t>Requisiti di specializzazione o qualificazione elevata</a:t>
            </a:r>
          </a:p>
        </p:txBody>
      </p:sp>
      <p:sp>
        <p:nvSpPr>
          <p:cNvPr id="11" name="Freccia a destra 10">
            <a:extLst>
              <a:ext uri="{FF2B5EF4-FFF2-40B4-BE49-F238E27FC236}">
                <a16:creationId xmlns:a16="http://schemas.microsoft.com/office/drawing/2014/main" id="{8E665E2E-74E1-EAE5-1C94-930C84632196}"/>
              </a:ext>
            </a:extLst>
          </p:cNvPr>
          <p:cNvSpPr/>
          <p:nvPr/>
        </p:nvSpPr>
        <p:spPr>
          <a:xfrm>
            <a:off x="3768851" y="2002056"/>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Rettangolo 11">
            <a:extLst>
              <a:ext uri="{FF2B5EF4-FFF2-40B4-BE49-F238E27FC236}">
                <a16:creationId xmlns:a16="http://schemas.microsoft.com/office/drawing/2014/main" id="{2A6E3DDE-19B7-2EE9-9700-964981B1F804}"/>
              </a:ext>
            </a:extLst>
          </p:cNvPr>
          <p:cNvSpPr/>
          <p:nvPr/>
        </p:nvSpPr>
        <p:spPr>
          <a:xfrm>
            <a:off x="838868" y="4711152"/>
            <a:ext cx="8377213" cy="1264768"/>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57188" indent="-357188" defTabSz="342905">
              <a:buFont typeface="Wingdings" panose="05000000000000000000" pitchFamily="2" charset="2"/>
              <a:buChar char="Ø"/>
              <a:defRPr/>
            </a:pPr>
            <a:r>
              <a:rPr lang="it-IT" sz="1900" b="1" i="1" dirty="0">
                <a:solidFill>
                  <a:srgbClr val="0070C0"/>
                </a:solidFill>
                <a:effectLst>
                  <a:outerShdw blurRad="38100" dist="38100" dir="2700000" algn="tl">
                    <a:srgbClr val="000000">
                      <a:alpha val="43137"/>
                    </a:srgbClr>
                  </a:outerShdw>
                </a:effectLst>
                <a:latin typeface="Trebuchet MS" panose="020B0603020202020204" pitchFamily="34" charset="0"/>
              </a:rPr>
              <a:t>Per le vecchie regole nessun requisito tecnico, salvo che per i cittadini UE e di stati extra-UE con Convenzioni bilaterali in vigore dove era richiesta: laurea, studio all’estero con titolo di laurea o specializzazione</a:t>
            </a:r>
          </a:p>
        </p:txBody>
      </p:sp>
    </p:spTree>
    <p:extLst>
      <p:ext uri="{BB962C8B-B14F-4D97-AF65-F5344CB8AC3E}">
        <p14:creationId xmlns:p14="http://schemas.microsoft.com/office/powerpoint/2010/main" val="9291981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574570-72A9-482A-BB67-849FCE3C15AE}"/>
            </a:ext>
          </a:extLst>
        </p:cNvPr>
        <p:cNvGrpSpPr/>
        <p:nvPr/>
      </p:nvGrpSpPr>
      <p:grpSpPr>
        <a:xfrm>
          <a:off x="0" y="0"/>
          <a:ext cx="0" cy="0"/>
          <a:chOff x="0" y="0"/>
          <a:chExt cx="0" cy="0"/>
        </a:xfrm>
      </p:grpSpPr>
      <p:pic>
        <p:nvPicPr>
          <p:cNvPr id="4" name="Immagine 3">
            <a:extLst>
              <a:ext uri="{FF2B5EF4-FFF2-40B4-BE49-F238E27FC236}">
                <a16:creationId xmlns:a16="http://schemas.microsoft.com/office/drawing/2014/main" id="{8A51FE98-773E-DCEF-AACC-AAC519F3C1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798" y="137160"/>
            <a:ext cx="3182375" cy="982725"/>
          </a:xfrm>
          <a:prstGeom prst="rect">
            <a:avLst/>
          </a:prstGeom>
        </p:spPr>
      </p:pic>
      <p:sp>
        <p:nvSpPr>
          <p:cNvPr id="8" name="CasellaDiTesto 7">
            <a:extLst>
              <a:ext uri="{FF2B5EF4-FFF2-40B4-BE49-F238E27FC236}">
                <a16:creationId xmlns:a16="http://schemas.microsoft.com/office/drawing/2014/main" id="{D8323D79-687C-B64C-100F-DBC9BCAFBD02}"/>
              </a:ext>
            </a:extLst>
          </p:cNvPr>
          <p:cNvSpPr txBox="1"/>
          <p:nvPr/>
        </p:nvSpPr>
        <p:spPr>
          <a:xfrm>
            <a:off x="5179156" y="266847"/>
            <a:ext cx="6823014" cy="369332"/>
          </a:xfrm>
          <a:prstGeom prst="rect">
            <a:avLst/>
          </a:prstGeom>
          <a:noFill/>
        </p:spPr>
        <p:txBody>
          <a:bodyPr wrap="square" rtlCol="0">
            <a:spAutoFit/>
          </a:bodyPr>
          <a:lstStyle/>
          <a:p>
            <a:pPr algn="ctr"/>
            <a:r>
              <a:rPr lang="it-IT" sz="1800" b="1" dirty="0">
                <a:latin typeface="AngsanaUPC" panose="02020603050405020304" pitchFamily="18" charset="-34"/>
                <a:cs typeface="AngsanaUPC" panose="02020603050405020304" pitchFamily="18" charset="-34"/>
              </a:rPr>
              <a:t>Decreto internazionalizzazione: novità e prospettive</a:t>
            </a:r>
          </a:p>
        </p:txBody>
      </p:sp>
      <p:sp>
        <p:nvSpPr>
          <p:cNvPr id="2" name="Segnaposto piè di pagina 1">
            <a:extLst>
              <a:ext uri="{FF2B5EF4-FFF2-40B4-BE49-F238E27FC236}">
                <a16:creationId xmlns:a16="http://schemas.microsoft.com/office/drawing/2014/main" id="{3BD963D5-27D5-8F69-FA4E-B8919572FAFD}"/>
              </a:ext>
            </a:extLst>
          </p:cNvPr>
          <p:cNvSpPr>
            <a:spLocks noGrp="1"/>
          </p:cNvSpPr>
          <p:nvPr>
            <p:ph type="ftr" sz="quarter" idx="11"/>
          </p:nvPr>
        </p:nvSpPr>
        <p:spPr/>
        <p:txBody>
          <a:bodyPr/>
          <a:lstStyle/>
          <a:p>
            <a:r>
              <a:rPr lang="it-IT"/>
              <a:t>a cura di Marco Magrini - ODCEC di Siena</a:t>
            </a:r>
            <a:endParaRPr lang="en-US" dirty="0"/>
          </a:p>
        </p:txBody>
      </p:sp>
      <p:sp>
        <p:nvSpPr>
          <p:cNvPr id="3" name="Segnaposto numero diapositiva 2">
            <a:extLst>
              <a:ext uri="{FF2B5EF4-FFF2-40B4-BE49-F238E27FC236}">
                <a16:creationId xmlns:a16="http://schemas.microsoft.com/office/drawing/2014/main" id="{A02A4D32-5F0A-2A5D-9C8A-FC2EFD614360}"/>
              </a:ext>
            </a:extLst>
          </p:cNvPr>
          <p:cNvSpPr>
            <a:spLocks noGrp="1"/>
          </p:cNvSpPr>
          <p:nvPr>
            <p:ph type="sldNum" sz="quarter" idx="12"/>
          </p:nvPr>
        </p:nvSpPr>
        <p:spPr/>
        <p:txBody>
          <a:bodyPr/>
          <a:lstStyle/>
          <a:p>
            <a:fld id="{D57F1E4F-1CFF-5643-939E-217C01CDF565}" type="slidenum">
              <a:rPr lang="en-US" smtClean="0"/>
              <a:pPr/>
              <a:t>25</a:t>
            </a:fld>
            <a:endParaRPr lang="en-US" dirty="0"/>
          </a:p>
        </p:txBody>
      </p:sp>
      <p:sp>
        <p:nvSpPr>
          <p:cNvPr id="5" name="Callout con freccia in giù 7">
            <a:extLst>
              <a:ext uri="{FF2B5EF4-FFF2-40B4-BE49-F238E27FC236}">
                <a16:creationId xmlns:a16="http://schemas.microsoft.com/office/drawing/2014/main" id="{5B3592FF-EADE-A071-D772-319D1D8F2F87}"/>
              </a:ext>
            </a:extLst>
          </p:cNvPr>
          <p:cNvSpPr/>
          <p:nvPr/>
        </p:nvSpPr>
        <p:spPr>
          <a:xfrm>
            <a:off x="2034002" y="1119885"/>
            <a:ext cx="5726112" cy="649288"/>
          </a:xfrm>
          <a:prstGeom prst="downArrowCallou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10">
              <a:defRPr/>
            </a:pPr>
            <a:r>
              <a:rPr lang="it-IT" sz="2000" b="1" dirty="0">
                <a:solidFill>
                  <a:schemeClr val="tx1"/>
                </a:solidFill>
                <a:effectLst>
                  <a:outerShdw blurRad="38100" dist="38100" dir="2700000" algn="tl">
                    <a:srgbClr val="000000">
                      <a:alpha val="43137"/>
                    </a:srgbClr>
                  </a:outerShdw>
                </a:effectLst>
                <a:latin typeface="Trebuchet MS" panose="020B0603020202020204" pitchFamily="34" charset="0"/>
              </a:rPr>
              <a:t>REGIME «IMPATRIATI»: NUOVE REGOLE</a:t>
            </a:r>
          </a:p>
        </p:txBody>
      </p:sp>
      <p:sp>
        <p:nvSpPr>
          <p:cNvPr id="6" name="Rettangolo 5">
            <a:extLst>
              <a:ext uri="{FF2B5EF4-FFF2-40B4-BE49-F238E27FC236}">
                <a16:creationId xmlns:a16="http://schemas.microsoft.com/office/drawing/2014/main" id="{85C4BD11-819B-FC47-ACD4-2623122D9B3F}"/>
              </a:ext>
            </a:extLst>
          </p:cNvPr>
          <p:cNvSpPr/>
          <p:nvPr/>
        </p:nvSpPr>
        <p:spPr>
          <a:xfrm>
            <a:off x="708451" y="3297237"/>
            <a:ext cx="8377213" cy="2577408"/>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57188" indent="-357188" defTabSz="342905">
              <a:buFont typeface="Wingdings" panose="05000000000000000000" pitchFamily="2" charset="2"/>
              <a:buChar char="Ø"/>
              <a:defRPr/>
            </a:pPr>
            <a:r>
              <a:rPr lang="it-IT" sz="1900" b="1" i="1" u="sng" dirty="0">
                <a:solidFill>
                  <a:srgbClr val="000000"/>
                </a:solidFill>
                <a:effectLst>
                  <a:outerShdw blurRad="38100" dist="38100" dir="2700000" algn="tl">
                    <a:srgbClr val="000000">
                      <a:alpha val="43137"/>
                    </a:srgbClr>
                  </a:outerShdw>
                </a:effectLst>
                <a:latin typeface="Trebuchet MS" panose="020B0603020202020204" pitchFamily="34" charset="0"/>
              </a:rPr>
              <a:t>elevata qualificazione o specializzazione Dlgs. 108/2012</a:t>
            </a:r>
          </a:p>
          <a:p>
            <a:pPr marL="357188" indent="-357188" defTabSz="342905">
              <a:buFont typeface="Wingdings" panose="05000000000000000000" pitchFamily="2" charset="2"/>
              <a:buChar char="Ø"/>
              <a:defRPr/>
            </a:pPr>
            <a:r>
              <a:rPr lang="it-IT" sz="1900" b="1" i="1" dirty="0">
                <a:solidFill>
                  <a:srgbClr val="000000"/>
                </a:solidFill>
                <a:effectLst>
                  <a:outerShdw blurRad="38100" dist="38100" dir="2700000" algn="tl">
                    <a:srgbClr val="000000">
                      <a:alpha val="43137"/>
                    </a:srgbClr>
                  </a:outerShdw>
                </a:effectLst>
                <a:latin typeface="Trebuchet MS" panose="020B0603020202020204" pitchFamily="34" charset="0"/>
              </a:rPr>
              <a:t>titolari di una qualifica professionale superiore rientrante nei livelli 1 (legislatori, imprenditori e alta dirigenza), 2 (professioni intellettuali, scientifiche e di elevata specializzazione) e 3 (professioni tecniche) della classificazione ISTAT delle professioni CP 2011, attestata dal paese di provenienza e riconosciuta in Italia</a:t>
            </a: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a:t>
            </a:r>
          </a:p>
        </p:txBody>
      </p:sp>
      <p:sp>
        <p:nvSpPr>
          <p:cNvPr id="7" name="Freccia in giù 6">
            <a:extLst>
              <a:ext uri="{FF2B5EF4-FFF2-40B4-BE49-F238E27FC236}">
                <a16:creationId xmlns:a16="http://schemas.microsoft.com/office/drawing/2014/main" id="{3CF8BDFC-077D-4C2C-933E-DB55021B7953}"/>
              </a:ext>
            </a:extLst>
          </p:cNvPr>
          <p:cNvSpPr/>
          <p:nvPr/>
        </p:nvSpPr>
        <p:spPr>
          <a:xfrm>
            <a:off x="5978088" y="2803232"/>
            <a:ext cx="866775" cy="330200"/>
          </a:xfrm>
          <a:prstGeom prst="downArrow">
            <a:avLst/>
          </a:prstGeom>
          <a:solidFill>
            <a:srgbClr val="92D050"/>
          </a:solidFill>
          <a:ln w="12700" cap="flat" cmpd="sng" algn="ctr">
            <a:solidFill>
              <a:sysClr val="windowText" lastClr="000000"/>
            </a:solidFill>
            <a:prstDash val="solid"/>
            <a:miter lim="800000"/>
          </a:ln>
          <a:effectLst/>
        </p:spPr>
        <p:txBody>
          <a:bodyPr anchor="ctr"/>
          <a:lstStyle/>
          <a:p>
            <a:pPr algn="ctr" defTabSz="342905">
              <a:defRPr/>
            </a:pPr>
            <a:endParaRPr lang="it-IT" sz="1350">
              <a:solidFill>
                <a:srgbClr val="FFFFFF"/>
              </a:solidFill>
              <a:latin typeface="Trebuchet MS" panose="020B0603020202020204" pitchFamily="34" charset="0"/>
            </a:endParaRPr>
          </a:p>
        </p:txBody>
      </p:sp>
      <p:sp>
        <p:nvSpPr>
          <p:cNvPr id="9" name="Rettangolo 8">
            <a:extLst>
              <a:ext uri="{FF2B5EF4-FFF2-40B4-BE49-F238E27FC236}">
                <a16:creationId xmlns:a16="http://schemas.microsoft.com/office/drawing/2014/main" id="{9B97C32F-3C5E-2A87-D3DD-98E0C0BFCE24}"/>
              </a:ext>
            </a:extLst>
          </p:cNvPr>
          <p:cNvSpPr/>
          <p:nvPr/>
        </p:nvSpPr>
        <p:spPr>
          <a:xfrm>
            <a:off x="677334" y="1763715"/>
            <a:ext cx="2811301" cy="889691"/>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70C0"/>
                </a:solidFill>
                <a:effectLst>
                  <a:outerShdw blurRad="38100" dist="38100" dir="2700000" algn="tl">
                    <a:srgbClr val="000000">
                      <a:alpha val="43137"/>
                    </a:srgbClr>
                  </a:outerShdw>
                </a:effectLst>
                <a:latin typeface="Trebuchet MS" panose="020B0603020202020204" pitchFamily="34" charset="0"/>
              </a:rPr>
              <a:t>Requisiti di accesso al regime agevolato</a:t>
            </a:r>
            <a:endParaRPr lang="it-IT" sz="2000" b="1" dirty="0">
              <a:solidFill>
                <a:srgbClr val="000000"/>
              </a:solidFill>
              <a:effectLst>
                <a:outerShdw blurRad="38100" dist="38100" dir="2700000" algn="tl">
                  <a:srgbClr val="000000">
                    <a:alpha val="43137"/>
                  </a:srgbClr>
                </a:outerShdw>
              </a:effectLst>
              <a:latin typeface="Trebuchet MS" panose="020B0603020202020204" pitchFamily="34" charset="0"/>
            </a:endParaRPr>
          </a:p>
        </p:txBody>
      </p:sp>
      <p:sp>
        <p:nvSpPr>
          <p:cNvPr id="10" name="Rettangolo 9">
            <a:extLst>
              <a:ext uri="{FF2B5EF4-FFF2-40B4-BE49-F238E27FC236}">
                <a16:creationId xmlns:a16="http://schemas.microsoft.com/office/drawing/2014/main" id="{FB11F8D7-5298-47F5-0F47-34895645170C}"/>
              </a:ext>
            </a:extLst>
          </p:cNvPr>
          <p:cNvSpPr/>
          <p:nvPr/>
        </p:nvSpPr>
        <p:spPr>
          <a:xfrm>
            <a:off x="5027475" y="1835338"/>
            <a:ext cx="4013936" cy="818068"/>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00FF"/>
                </a:solidFill>
                <a:effectLst>
                  <a:outerShdw blurRad="38100" dist="38100" dir="2700000" algn="tl">
                    <a:srgbClr val="000000">
                      <a:alpha val="43137"/>
                    </a:srgbClr>
                  </a:outerShdw>
                </a:effectLst>
                <a:latin typeface="Trebuchet MS" panose="020B0603020202020204" pitchFamily="34" charset="0"/>
              </a:rPr>
              <a:t>Requisiti di specializzazione o qualificazione elevata</a:t>
            </a:r>
          </a:p>
        </p:txBody>
      </p:sp>
      <p:sp>
        <p:nvSpPr>
          <p:cNvPr id="11" name="Freccia a destra 10">
            <a:extLst>
              <a:ext uri="{FF2B5EF4-FFF2-40B4-BE49-F238E27FC236}">
                <a16:creationId xmlns:a16="http://schemas.microsoft.com/office/drawing/2014/main" id="{1F96595A-5DAE-3592-4234-55BF3E9A9DC2}"/>
              </a:ext>
            </a:extLst>
          </p:cNvPr>
          <p:cNvSpPr/>
          <p:nvPr/>
        </p:nvSpPr>
        <p:spPr>
          <a:xfrm>
            <a:off x="3768851" y="2002056"/>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5697328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51CF63-C83A-72B3-81D3-7B7964DBF9DD}"/>
            </a:ext>
          </a:extLst>
        </p:cNvPr>
        <p:cNvGrpSpPr/>
        <p:nvPr/>
      </p:nvGrpSpPr>
      <p:grpSpPr>
        <a:xfrm>
          <a:off x="0" y="0"/>
          <a:ext cx="0" cy="0"/>
          <a:chOff x="0" y="0"/>
          <a:chExt cx="0" cy="0"/>
        </a:xfrm>
      </p:grpSpPr>
      <p:pic>
        <p:nvPicPr>
          <p:cNvPr id="4" name="Immagine 3">
            <a:extLst>
              <a:ext uri="{FF2B5EF4-FFF2-40B4-BE49-F238E27FC236}">
                <a16:creationId xmlns:a16="http://schemas.microsoft.com/office/drawing/2014/main" id="{0DF157B8-F016-FAAC-40F9-16CDBFE24B9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798" y="137160"/>
            <a:ext cx="3182375" cy="982725"/>
          </a:xfrm>
          <a:prstGeom prst="rect">
            <a:avLst/>
          </a:prstGeom>
        </p:spPr>
      </p:pic>
      <p:sp>
        <p:nvSpPr>
          <p:cNvPr id="8" name="CasellaDiTesto 7">
            <a:extLst>
              <a:ext uri="{FF2B5EF4-FFF2-40B4-BE49-F238E27FC236}">
                <a16:creationId xmlns:a16="http://schemas.microsoft.com/office/drawing/2014/main" id="{FB80C1F9-1086-D795-0C95-5FE621A27CE8}"/>
              </a:ext>
            </a:extLst>
          </p:cNvPr>
          <p:cNvSpPr txBox="1"/>
          <p:nvPr/>
        </p:nvSpPr>
        <p:spPr>
          <a:xfrm>
            <a:off x="5179156" y="266847"/>
            <a:ext cx="6823014" cy="369332"/>
          </a:xfrm>
          <a:prstGeom prst="rect">
            <a:avLst/>
          </a:prstGeom>
          <a:noFill/>
        </p:spPr>
        <p:txBody>
          <a:bodyPr wrap="square" rtlCol="0">
            <a:spAutoFit/>
          </a:bodyPr>
          <a:lstStyle/>
          <a:p>
            <a:pPr algn="ctr"/>
            <a:r>
              <a:rPr lang="it-IT" sz="1800" b="1" dirty="0">
                <a:latin typeface="AngsanaUPC" panose="02020603050405020304" pitchFamily="18" charset="-34"/>
                <a:cs typeface="AngsanaUPC" panose="02020603050405020304" pitchFamily="18" charset="-34"/>
              </a:rPr>
              <a:t>Decreto internazionalizzazione: novità e prospettive</a:t>
            </a:r>
          </a:p>
        </p:txBody>
      </p:sp>
      <p:sp>
        <p:nvSpPr>
          <p:cNvPr id="2" name="Segnaposto piè di pagina 1">
            <a:extLst>
              <a:ext uri="{FF2B5EF4-FFF2-40B4-BE49-F238E27FC236}">
                <a16:creationId xmlns:a16="http://schemas.microsoft.com/office/drawing/2014/main" id="{A3883A10-388D-44E1-ED3E-48989B375777}"/>
              </a:ext>
            </a:extLst>
          </p:cNvPr>
          <p:cNvSpPr>
            <a:spLocks noGrp="1"/>
          </p:cNvSpPr>
          <p:nvPr>
            <p:ph type="ftr" sz="quarter" idx="11"/>
          </p:nvPr>
        </p:nvSpPr>
        <p:spPr/>
        <p:txBody>
          <a:bodyPr/>
          <a:lstStyle/>
          <a:p>
            <a:r>
              <a:rPr lang="it-IT"/>
              <a:t>a cura di Marco Magrini - ODCEC di Siena</a:t>
            </a:r>
            <a:endParaRPr lang="en-US" dirty="0"/>
          </a:p>
        </p:txBody>
      </p:sp>
      <p:sp>
        <p:nvSpPr>
          <p:cNvPr id="3" name="Segnaposto numero diapositiva 2">
            <a:extLst>
              <a:ext uri="{FF2B5EF4-FFF2-40B4-BE49-F238E27FC236}">
                <a16:creationId xmlns:a16="http://schemas.microsoft.com/office/drawing/2014/main" id="{BE4F1C68-D4EA-0E2F-78FA-9172ACE06B35}"/>
              </a:ext>
            </a:extLst>
          </p:cNvPr>
          <p:cNvSpPr>
            <a:spLocks noGrp="1"/>
          </p:cNvSpPr>
          <p:nvPr>
            <p:ph type="sldNum" sz="quarter" idx="12"/>
          </p:nvPr>
        </p:nvSpPr>
        <p:spPr/>
        <p:txBody>
          <a:bodyPr/>
          <a:lstStyle/>
          <a:p>
            <a:fld id="{D57F1E4F-1CFF-5643-939E-217C01CDF565}" type="slidenum">
              <a:rPr lang="en-US" smtClean="0"/>
              <a:pPr/>
              <a:t>26</a:t>
            </a:fld>
            <a:endParaRPr lang="en-US" dirty="0"/>
          </a:p>
        </p:txBody>
      </p:sp>
      <p:sp>
        <p:nvSpPr>
          <p:cNvPr id="5" name="Callout con freccia in giù 7">
            <a:extLst>
              <a:ext uri="{FF2B5EF4-FFF2-40B4-BE49-F238E27FC236}">
                <a16:creationId xmlns:a16="http://schemas.microsoft.com/office/drawing/2014/main" id="{DEC582C7-8A14-5966-6BA0-60CB66C0CB17}"/>
              </a:ext>
            </a:extLst>
          </p:cNvPr>
          <p:cNvSpPr/>
          <p:nvPr/>
        </p:nvSpPr>
        <p:spPr>
          <a:xfrm>
            <a:off x="2034002" y="1119885"/>
            <a:ext cx="5726112" cy="649288"/>
          </a:xfrm>
          <a:prstGeom prst="downArrowCallou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10">
              <a:defRPr/>
            </a:pPr>
            <a:r>
              <a:rPr lang="it-IT" sz="2000" b="1" dirty="0">
                <a:solidFill>
                  <a:schemeClr val="tx1"/>
                </a:solidFill>
                <a:effectLst>
                  <a:outerShdw blurRad="38100" dist="38100" dir="2700000" algn="tl">
                    <a:srgbClr val="000000">
                      <a:alpha val="43137"/>
                    </a:srgbClr>
                  </a:outerShdw>
                </a:effectLst>
                <a:latin typeface="Trebuchet MS" panose="020B0603020202020204" pitchFamily="34" charset="0"/>
              </a:rPr>
              <a:t>REGIME «IMPATRIATI»: NUOVE REGOLE</a:t>
            </a:r>
          </a:p>
        </p:txBody>
      </p:sp>
      <p:sp>
        <p:nvSpPr>
          <p:cNvPr id="6" name="Rettangolo 5">
            <a:extLst>
              <a:ext uri="{FF2B5EF4-FFF2-40B4-BE49-F238E27FC236}">
                <a16:creationId xmlns:a16="http://schemas.microsoft.com/office/drawing/2014/main" id="{F56C64D1-CAD9-12B0-9EE3-6A3FF66CCCC0}"/>
              </a:ext>
            </a:extLst>
          </p:cNvPr>
          <p:cNvSpPr/>
          <p:nvPr/>
        </p:nvSpPr>
        <p:spPr>
          <a:xfrm>
            <a:off x="708451" y="3248416"/>
            <a:ext cx="8377213" cy="2792945"/>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57188" indent="-357188" defTabSz="342905">
              <a:buFont typeface="Wingdings" panose="05000000000000000000" pitchFamily="2" charset="2"/>
              <a:buChar char="Ø"/>
              <a:defRPr/>
            </a:pPr>
            <a:r>
              <a:rPr lang="it-IT" sz="1500" b="1" i="1" u="sng" dirty="0">
                <a:solidFill>
                  <a:srgbClr val="000000"/>
                </a:solidFill>
                <a:effectLst>
                  <a:outerShdw blurRad="38100" dist="38100" dir="2700000" algn="tl">
                    <a:srgbClr val="000000">
                      <a:alpha val="43137"/>
                    </a:srgbClr>
                  </a:outerShdw>
                </a:effectLst>
                <a:latin typeface="Trebuchet MS" panose="020B0603020202020204" pitchFamily="34" charset="0"/>
              </a:rPr>
              <a:t>elevata qualificazione o specializzazione Dlgs. 108/2012</a:t>
            </a:r>
          </a:p>
          <a:p>
            <a:pPr marL="357188" indent="-357188" defTabSz="342905">
              <a:buFont typeface="Wingdings" panose="05000000000000000000" pitchFamily="2" charset="2"/>
              <a:buChar char="Ø"/>
              <a:defRPr/>
            </a:pPr>
            <a:r>
              <a:rPr lang="it-IT" sz="1500" b="1" i="1" dirty="0">
                <a:solidFill>
                  <a:srgbClr val="000000"/>
                </a:solidFill>
                <a:effectLst>
                  <a:outerShdw blurRad="38100" dist="38100" dir="2700000" algn="tl">
                    <a:srgbClr val="000000">
                      <a:alpha val="43137"/>
                    </a:srgbClr>
                  </a:outerShdw>
                </a:effectLst>
                <a:latin typeface="Trebuchet MS" panose="020B0603020202020204" pitchFamily="34" charset="0"/>
              </a:rPr>
              <a:t>A partire dal 2023 l’Istat adotta la classificazione delle professioni CP2021, frutto di una revisione della precedente versione (CP2011) e di un ulteriore allineamento alla International Standard </a:t>
            </a:r>
            <a:r>
              <a:rPr lang="it-IT" sz="1500" b="1" i="1" dirty="0" err="1">
                <a:solidFill>
                  <a:srgbClr val="000000"/>
                </a:solidFill>
                <a:effectLst>
                  <a:outerShdw blurRad="38100" dist="38100" dir="2700000" algn="tl">
                    <a:srgbClr val="000000">
                      <a:alpha val="43137"/>
                    </a:srgbClr>
                  </a:outerShdw>
                </a:effectLst>
                <a:latin typeface="Trebuchet MS" panose="020B0603020202020204" pitchFamily="34" charset="0"/>
              </a:rPr>
              <a:t>Classification</a:t>
            </a:r>
            <a:r>
              <a:rPr lang="it-IT" sz="1500" b="1" i="1" dirty="0">
                <a:solidFill>
                  <a:srgbClr val="000000"/>
                </a:solidFill>
                <a:effectLst>
                  <a:outerShdw blurRad="38100" dist="38100" dir="2700000" algn="tl">
                    <a:srgbClr val="000000">
                      <a:alpha val="43137"/>
                    </a:srgbClr>
                  </a:outerShdw>
                </a:effectLst>
                <a:latin typeface="Trebuchet MS" panose="020B0603020202020204" pitchFamily="34" charset="0"/>
              </a:rPr>
              <a:t> of </a:t>
            </a:r>
            <a:r>
              <a:rPr lang="it-IT" sz="1500" b="1" i="1" dirty="0" err="1">
                <a:solidFill>
                  <a:srgbClr val="000000"/>
                </a:solidFill>
                <a:effectLst>
                  <a:outerShdw blurRad="38100" dist="38100" dir="2700000" algn="tl">
                    <a:srgbClr val="000000">
                      <a:alpha val="43137"/>
                    </a:srgbClr>
                  </a:outerShdw>
                </a:effectLst>
                <a:latin typeface="Trebuchet MS" panose="020B0603020202020204" pitchFamily="34" charset="0"/>
              </a:rPr>
              <a:t>Occupations</a:t>
            </a:r>
            <a:r>
              <a:rPr lang="it-IT" sz="1500" b="1" i="1" dirty="0">
                <a:solidFill>
                  <a:srgbClr val="000000"/>
                </a:solidFill>
                <a:effectLst>
                  <a:outerShdw blurRad="38100" dist="38100" dir="2700000" algn="tl">
                    <a:srgbClr val="000000">
                      <a:alpha val="43137"/>
                    </a:srgbClr>
                  </a:outerShdw>
                </a:effectLst>
                <a:latin typeface="Trebuchet MS" panose="020B0603020202020204" pitchFamily="34" charset="0"/>
              </a:rPr>
              <a:t> – Isco08</a:t>
            </a:r>
          </a:p>
          <a:p>
            <a:pPr marL="357188" indent="-357188" defTabSz="342905">
              <a:buFont typeface="Wingdings" panose="05000000000000000000" pitchFamily="2" charset="2"/>
              <a:buChar char="Ø"/>
              <a:defRPr/>
            </a:pPr>
            <a:r>
              <a:rPr lang="it-IT" sz="1500" b="1" i="1" dirty="0">
                <a:solidFill>
                  <a:srgbClr val="0070C0"/>
                </a:solidFill>
                <a:effectLst>
                  <a:outerShdw blurRad="38100" dist="38100" dir="2700000" algn="tl">
                    <a:srgbClr val="000000">
                      <a:alpha val="43137"/>
                    </a:srgbClr>
                  </a:outerShdw>
                </a:effectLst>
                <a:latin typeface="Trebuchet MS" panose="020B0603020202020204" pitchFamily="34" charset="0"/>
              </a:rPr>
              <a:t>La classificazione CP2021 rappresenta lo strumento che permette di ricondurre le professioni presenti nel mercato del lavoro a specifici raggruppamenti professionali, utili per comunicare, diffondere e integrare dati statistici e amministrativi sulle professioni, garantendo anche la comparabilità a livello internazionale.</a:t>
            </a:r>
          </a:p>
          <a:p>
            <a:pPr marL="357188" indent="-357188" defTabSz="342905">
              <a:buFont typeface="Wingdings" panose="05000000000000000000" pitchFamily="2" charset="2"/>
              <a:buChar char="Ø"/>
              <a:defRPr/>
            </a:pPr>
            <a:r>
              <a:rPr lang="it-IT" sz="1500" b="1" i="1" dirty="0">
                <a:solidFill>
                  <a:srgbClr val="0070C0"/>
                </a:solidFill>
                <a:effectLst>
                  <a:outerShdw blurRad="38100" dist="38100" dir="2700000" algn="tl">
                    <a:srgbClr val="000000">
                      <a:alpha val="43137"/>
                    </a:srgbClr>
                  </a:outerShdw>
                </a:effectLst>
                <a:latin typeface="Trebuchet MS" panose="020B0603020202020204" pitchFamily="34" charset="0"/>
              </a:rPr>
              <a:t>Per professione si intende l’insieme delle attività che un individuo deve svolgere nell’esercizio del proprio lavoro, attività che implicano conoscenze, competenze, identità e statuti propri.</a:t>
            </a:r>
          </a:p>
        </p:txBody>
      </p:sp>
      <p:sp>
        <p:nvSpPr>
          <p:cNvPr id="7" name="Freccia in giù 6">
            <a:extLst>
              <a:ext uri="{FF2B5EF4-FFF2-40B4-BE49-F238E27FC236}">
                <a16:creationId xmlns:a16="http://schemas.microsoft.com/office/drawing/2014/main" id="{8C6A4216-9992-3787-8F71-85D1DC1C16E0}"/>
              </a:ext>
            </a:extLst>
          </p:cNvPr>
          <p:cNvSpPr/>
          <p:nvPr/>
        </p:nvSpPr>
        <p:spPr>
          <a:xfrm>
            <a:off x="5978088" y="2803232"/>
            <a:ext cx="866775" cy="330200"/>
          </a:xfrm>
          <a:prstGeom prst="downArrow">
            <a:avLst/>
          </a:prstGeom>
          <a:solidFill>
            <a:srgbClr val="92D050"/>
          </a:solidFill>
          <a:ln w="12700" cap="flat" cmpd="sng" algn="ctr">
            <a:solidFill>
              <a:sysClr val="windowText" lastClr="000000"/>
            </a:solidFill>
            <a:prstDash val="solid"/>
            <a:miter lim="800000"/>
          </a:ln>
          <a:effectLst/>
        </p:spPr>
        <p:txBody>
          <a:bodyPr anchor="ctr"/>
          <a:lstStyle/>
          <a:p>
            <a:pPr algn="ctr" defTabSz="342905">
              <a:defRPr/>
            </a:pPr>
            <a:endParaRPr lang="it-IT" sz="1350">
              <a:solidFill>
                <a:srgbClr val="FFFFFF"/>
              </a:solidFill>
              <a:latin typeface="Trebuchet MS" panose="020B0603020202020204" pitchFamily="34" charset="0"/>
            </a:endParaRPr>
          </a:p>
        </p:txBody>
      </p:sp>
      <p:sp>
        <p:nvSpPr>
          <p:cNvPr id="9" name="Rettangolo 8">
            <a:extLst>
              <a:ext uri="{FF2B5EF4-FFF2-40B4-BE49-F238E27FC236}">
                <a16:creationId xmlns:a16="http://schemas.microsoft.com/office/drawing/2014/main" id="{2334BA10-BD78-632B-2550-CB9710FEE34D}"/>
              </a:ext>
            </a:extLst>
          </p:cNvPr>
          <p:cNvSpPr/>
          <p:nvPr/>
        </p:nvSpPr>
        <p:spPr>
          <a:xfrm>
            <a:off x="677334" y="1763715"/>
            <a:ext cx="2811301" cy="889691"/>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70C0"/>
                </a:solidFill>
                <a:effectLst>
                  <a:outerShdw blurRad="38100" dist="38100" dir="2700000" algn="tl">
                    <a:srgbClr val="000000">
                      <a:alpha val="43137"/>
                    </a:srgbClr>
                  </a:outerShdw>
                </a:effectLst>
                <a:latin typeface="Trebuchet MS" panose="020B0603020202020204" pitchFamily="34" charset="0"/>
              </a:rPr>
              <a:t>Requisiti di accesso al regime agevolato</a:t>
            </a:r>
            <a:endParaRPr lang="it-IT" sz="2000" b="1" dirty="0">
              <a:solidFill>
                <a:srgbClr val="000000"/>
              </a:solidFill>
              <a:effectLst>
                <a:outerShdw blurRad="38100" dist="38100" dir="2700000" algn="tl">
                  <a:srgbClr val="000000">
                    <a:alpha val="43137"/>
                  </a:srgbClr>
                </a:outerShdw>
              </a:effectLst>
              <a:latin typeface="Trebuchet MS" panose="020B0603020202020204" pitchFamily="34" charset="0"/>
            </a:endParaRPr>
          </a:p>
        </p:txBody>
      </p:sp>
      <p:sp>
        <p:nvSpPr>
          <p:cNvPr id="10" name="Rettangolo 9">
            <a:extLst>
              <a:ext uri="{FF2B5EF4-FFF2-40B4-BE49-F238E27FC236}">
                <a16:creationId xmlns:a16="http://schemas.microsoft.com/office/drawing/2014/main" id="{7CFD876C-4A12-18C4-EEE2-012F9F6715D5}"/>
              </a:ext>
            </a:extLst>
          </p:cNvPr>
          <p:cNvSpPr/>
          <p:nvPr/>
        </p:nvSpPr>
        <p:spPr>
          <a:xfrm>
            <a:off x="5027475" y="1835338"/>
            <a:ext cx="4013936" cy="818068"/>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00FF"/>
                </a:solidFill>
                <a:effectLst>
                  <a:outerShdw blurRad="38100" dist="38100" dir="2700000" algn="tl">
                    <a:srgbClr val="000000">
                      <a:alpha val="43137"/>
                    </a:srgbClr>
                  </a:outerShdw>
                </a:effectLst>
                <a:latin typeface="Trebuchet MS" panose="020B0603020202020204" pitchFamily="34" charset="0"/>
              </a:rPr>
              <a:t>Requisiti di specializzazione o qualificazione elevata</a:t>
            </a:r>
          </a:p>
        </p:txBody>
      </p:sp>
      <p:sp>
        <p:nvSpPr>
          <p:cNvPr id="11" name="Freccia a destra 10">
            <a:extLst>
              <a:ext uri="{FF2B5EF4-FFF2-40B4-BE49-F238E27FC236}">
                <a16:creationId xmlns:a16="http://schemas.microsoft.com/office/drawing/2014/main" id="{F10BEB48-B715-21BA-4D8F-ABC6C3F7A3CE}"/>
              </a:ext>
            </a:extLst>
          </p:cNvPr>
          <p:cNvSpPr/>
          <p:nvPr/>
        </p:nvSpPr>
        <p:spPr>
          <a:xfrm>
            <a:off x="3768851" y="2002056"/>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1134625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3CD712-ADEC-571F-DEC3-5166E63148F8}"/>
            </a:ext>
          </a:extLst>
        </p:cNvPr>
        <p:cNvGrpSpPr/>
        <p:nvPr/>
      </p:nvGrpSpPr>
      <p:grpSpPr>
        <a:xfrm>
          <a:off x="0" y="0"/>
          <a:ext cx="0" cy="0"/>
          <a:chOff x="0" y="0"/>
          <a:chExt cx="0" cy="0"/>
        </a:xfrm>
      </p:grpSpPr>
      <p:pic>
        <p:nvPicPr>
          <p:cNvPr id="4" name="Immagine 3">
            <a:extLst>
              <a:ext uri="{FF2B5EF4-FFF2-40B4-BE49-F238E27FC236}">
                <a16:creationId xmlns:a16="http://schemas.microsoft.com/office/drawing/2014/main" id="{A4CB947E-445A-B546-E052-E3F97D9A703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798" y="137160"/>
            <a:ext cx="3182375" cy="982725"/>
          </a:xfrm>
          <a:prstGeom prst="rect">
            <a:avLst/>
          </a:prstGeom>
        </p:spPr>
      </p:pic>
      <p:sp>
        <p:nvSpPr>
          <p:cNvPr id="8" name="CasellaDiTesto 7">
            <a:extLst>
              <a:ext uri="{FF2B5EF4-FFF2-40B4-BE49-F238E27FC236}">
                <a16:creationId xmlns:a16="http://schemas.microsoft.com/office/drawing/2014/main" id="{5E124F10-D8AB-2259-FE1D-D1625D1F1217}"/>
              </a:ext>
            </a:extLst>
          </p:cNvPr>
          <p:cNvSpPr txBox="1"/>
          <p:nvPr/>
        </p:nvSpPr>
        <p:spPr>
          <a:xfrm>
            <a:off x="5179156" y="266847"/>
            <a:ext cx="6823014" cy="369332"/>
          </a:xfrm>
          <a:prstGeom prst="rect">
            <a:avLst/>
          </a:prstGeom>
          <a:noFill/>
        </p:spPr>
        <p:txBody>
          <a:bodyPr wrap="square" rtlCol="0">
            <a:spAutoFit/>
          </a:bodyPr>
          <a:lstStyle/>
          <a:p>
            <a:pPr algn="ctr"/>
            <a:r>
              <a:rPr lang="it-IT" sz="1800" b="1" dirty="0">
                <a:latin typeface="AngsanaUPC" panose="02020603050405020304" pitchFamily="18" charset="-34"/>
                <a:cs typeface="AngsanaUPC" panose="02020603050405020304" pitchFamily="18" charset="-34"/>
              </a:rPr>
              <a:t>Decreto internazionalizzazione: novità e prospettive</a:t>
            </a:r>
          </a:p>
        </p:txBody>
      </p:sp>
      <p:sp>
        <p:nvSpPr>
          <p:cNvPr id="2" name="Segnaposto piè di pagina 1">
            <a:extLst>
              <a:ext uri="{FF2B5EF4-FFF2-40B4-BE49-F238E27FC236}">
                <a16:creationId xmlns:a16="http://schemas.microsoft.com/office/drawing/2014/main" id="{C3ECE73A-C188-AD08-D40D-8A6CC57A5A57}"/>
              </a:ext>
            </a:extLst>
          </p:cNvPr>
          <p:cNvSpPr>
            <a:spLocks noGrp="1"/>
          </p:cNvSpPr>
          <p:nvPr>
            <p:ph type="ftr" sz="quarter" idx="11"/>
          </p:nvPr>
        </p:nvSpPr>
        <p:spPr/>
        <p:txBody>
          <a:bodyPr/>
          <a:lstStyle/>
          <a:p>
            <a:r>
              <a:rPr lang="it-IT"/>
              <a:t>a cura di Marco Magrini - ODCEC di Siena</a:t>
            </a:r>
            <a:endParaRPr lang="en-US" dirty="0"/>
          </a:p>
        </p:txBody>
      </p:sp>
      <p:sp>
        <p:nvSpPr>
          <p:cNvPr id="3" name="Segnaposto numero diapositiva 2">
            <a:extLst>
              <a:ext uri="{FF2B5EF4-FFF2-40B4-BE49-F238E27FC236}">
                <a16:creationId xmlns:a16="http://schemas.microsoft.com/office/drawing/2014/main" id="{B059C4ED-2AB7-3136-791B-7A3D7AE5A1FF}"/>
              </a:ext>
            </a:extLst>
          </p:cNvPr>
          <p:cNvSpPr>
            <a:spLocks noGrp="1"/>
          </p:cNvSpPr>
          <p:nvPr>
            <p:ph type="sldNum" sz="quarter" idx="12"/>
          </p:nvPr>
        </p:nvSpPr>
        <p:spPr/>
        <p:txBody>
          <a:bodyPr/>
          <a:lstStyle/>
          <a:p>
            <a:fld id="{D57F1E4F-1CFF-5643-939E-217C01CDF565}" type="slidenum">
              <a:rPr lang="en-US" smtClean="0"/>
              <a:pPr/>
              <a:t>27</a:t>
            </a:fld>
            <a:endParaRPr lang="en-US" dirty="0"/>
          </a:p>
        </p:txBody>
      </p:sp>
      <p:sp>
        <p:nvSpPr>
          <p:cNvPr id="5" name="Callout con freccia in giù 7">
            <a:extLst>
              <a:ext uri="{FF2B5EF4-FFF2-40B4-BE49-F238E27FC236}">
                <a16:creationId xmlns:a16="http://schemas.microsoft.com/office/drawing/2014/main" id="{26682457-1616-F52E-7CE4-ED5A714457AE}"/>
              </a:ext>
            </a:extLst>
          </p:cNvPr>
          <p:cNvSpPr/>
          <p:nvPr/>
        </p:nvSpPr>
        <p:spPr>
          <a:xfrm>
            <a:off x="2034002" y="1119885"/>
            <a:ext cx="5726112" cy="649288"/>
          </a:xfrm>
          <a:prstGeom prst="downArrowCallou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10">
              <a:defRPr/>
            </a:pPr>
            <a:r>
              <a:rPr lang="it-IT" sz="2000" b="1" dirty="0">
                <a:solidFill>
                  <a:schemeClr val="tx1"/>
                </a:solidFill>
                <a:effectLst>
                  <a:outerShdw blurRad="38100" dist="38100" dir="2700000" algn="tl">
                    <a:srgbClr val="000000">
                      <a:alpha val="43137"/>
                    </a:srgbClr>
                  </a:outerShdw>
                </a:effectLst>
                <a:latin typeface="Trebuchet MS" panose="020B0603020202020204" pitchFamily="34" charset="0"/>
              </a:rPr>
              <a:t>REGIME «IMPATRIATI»: NUOVE REGOLE</a:t>
            </a:r>
          </a:p>
        </p:txBody>
      </p:sp>
      <p:sp>
        <p:nvSpPr>
          <p:cNvPr id="6" name="Rettangolo 5">
            <a:extLst>
              <a:ext uri="{FF2B5EF4-FFF2-40B4-BE49-F238E27FC236}">
                <a16:creationId xmlns:a16="http://schemas.microsoft.com/office/drawing/2014/main" id="{4988801B-EFB9-E206-115A-75C1E5522C5C}"/>
              </a:ext>
            </a:extLst>
          </p:cNvPr>
          <p:cNvSpPr/>
          <p:nvPr/>
        </p:nvSpPr>
        <p:spPr>
          <a:xfrm>
            <a:off x="708451" y="3248417"/>
            <a:ext cx="8377213" cy="2312920"/>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42900" indent="-342900" defTabSz="342905">
              <a:buFont typeface="Wingdings" panose="05000000000000000000" pitchFamily="2" charset="2"/>
              <a:buChar char="q"/>
              <a:defRPr/>
            </a:pPr>
            <a:r>
              <a:rPr lang="it-IT" sz="2000" b="1" i="1" u="sng" dirty="0">
                <a:solidFill>
                  <a:srgbClr val="000000"/>
                </a:solidFill>
                <a:effectLst>
                  <a:outerShdw blurRad="38100" dist="38100" dir="2700000" algn="tl">
                    <a:srgbClr val="000000">
                      <a:alpha val="43137"/>
                    </a:srgbClr>
                  </a:outerShdw>
                </a:effectLst>
                <a:latin typeface="Trebuchet MS" panose="020B0603020202020204" pitchFamily="34" charset="0"/>
              </a:rPr>
              <a:t>elevata qualificazione o specializzazione Dlgs. 206/2007</a:t>
            </a:r>
          </a:p>
          <a:p>
            <a:pPr marL="715963" indent="-358775" defTabSz="342905">
              <a:buFont typeface="Wingdings" panose="05000000000000000000" pitchFamily="2" charset="2"/>
              <a:buChar char="Ø"/>
              <a:defRPr/>
            </a:pP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Si tratta delle professioni regolamentate (tra cui quelle per cui è prevista l’iscrizione ad albi, ordini e registri)</a:t>
            </a:r>
          </a:p>
          <a:p>
            <a:pPr marL="715963" indent="-358775" defTabSz="342905">
              <a:buFont typeface="Wingdings" panose="05000000000000000000" pitchFamily="2" charset="2"/>
              <a:buChar char="Ø"/>
              <a:defRPr/>
            </a:pPr>
            <a:r>
              <a:rPr lang="it-IT" sz="2000" b="1" i="1" dirty="0">
                <a:effectLst>
                  <a:outerShdw blurRad="38100" dist="38100" dir="2700000" algn="tl">
                    <a:srgbClr val="000000">
                      <a:alpha val="43137"/>
                    </a:srgbClr>
                  </a:outerShdw>
                </a:effectLst>
                <a:latin typeface="Trebuchet MS" panose="020B0603020202020204" pitchFamily="34" charset="0"/>
              </a:rPr>
              <a:t>Non si parla però solo di professioni protette e regolamentate ma anche, ad esempio di dirigenti d’azienda</a:t>
            </a:r>
          </a:p>
          <a:p>
            <a:pPr marL="715963" indent="-358775" defTabSz="342905">
              <a:buFont typeface="Wingdings" panose="05000000000000000000" pitchFamily="2" charset="2"/>
              <a:buChar char="Ø"/>
              <a:defRPr/>
            </a:pPr>
            <a:endParaRPr lang="it-IT" sz="2000" b="1" i="1" dirty="0">
              <a:solidFill>
                <a:srgbClr val="0070C0"/>
              </a:solidFill>
              <a:effectLst>
                <a:outerShdw blurRad="38100" dist="38100" dir="2700000" algn="tl">
                  <a:srgbClr val="000000">
                    <a:alpha val="43137"/>
                  </a:srgbClr>
                </a:outerShdw>
              </a:effectLst>
              <a:latin typeface="Trebuchet MS" panose="020B0603020202020204" pitchFamily="34" charset="0"/>
            </a:endParaRPr>
          </a:p>
        </p:txBody>
      </p:sp>
      <p:sp>
        <p:nvSpPr>
          <p:cNvPr id="7" name="Freccia in giù 6">
            <a:extLst>
              <a:ext uri="{FF2B5EF4-FFF2-40B4-BE49-F238E27FC236}">
                <a16:creationId xmlns:a16="http://schemas.microsoft.com/office/drawing/2014/main" id="{BF600CF0-E64E-41A0-F0D4-902F15CE2A67}"/>
              </a:ext>
            </a:extLst>
          </p:cNvPr>
          <p:cNvSpPr/>
          <p:nvPr/>
        </p:nvSpPr>
        <p:spPr>
          <a:xfrm>
            <a:off x="5978088" y="2803232"/>
            <a:ext cx="866775" cy="330200"/>
          </a:xfrm>
          <a:prstGeom prst="downArrow">
            <a:avLst/>
          </a:prstGeom>
          <a:solidFill>
            <a:srgbClr val="92D050"/>
          </a:solidFill>
          <a:ln w="12700" cap="flat" cmpd="sng" algn="ctr">
            <a:solidFill>
              <a:sysClr val="windowText" lastClr="000000"/>
            </a:solidFill>
            <a:prstDash val="solid"/>
            <a:miter lim="800000"/>
          </a:ln>
          <a:effectLst/>
        </p:spPr>
        <p:txBody>
          <a:bodyPr anchor="ctr"/>
          <a:lstStyle/>
          <a:p>
            <a:pPr algn="ctr" defTabSz="342905">
              <a:defRPr/>
            </a:pPr>
            <a:endParaRPr lang="it-IT" sz="1350">
              <a:solidFill>
                <a:srgbClr val="FFFFFF"/>
              </a:solidFill>
              <a:latin typeface="Trebuchet MS" panose="020B0603020202020204" pitchFamily="34" charset="0"/>
            </a:endParaRPr>
          </a:p>
        </p:txBody>
      </p:sp>
      <p:sp>
        <p:nvSpPr>
          <p:cNvPr id="9" name="Rettangolo 8">
            <a:extLst>
              <a:ext uri="{FF2B5EF4-FFF2-40B4-BE49-F238E27FC236}">
                <a16:creationId xmlns:a16="http://schemas.microsoft.com/office/drawing/2014/main" id="{F5F8E776-EE12-7191-E471-0BDBF15C2EAA}"/>
              </a:ext>
            </a:extLst>
          </p:cNvPr>
          <p:cNvSpPr/>
          <p:nvPr/>
        </p:nvSpPr>
        <p:spPr>
          <a:xfrm>
            <a:off x="677334" y="1763715"/>
            <a:ext cx="2811301" cy="889691"/>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70C0"/>
                </a:solidFill>
                <a:effectLst>
                  <a:outerShdw blurRad="38100" dist="38100" dir="2700000" algn="tl">
                    <a:srgbClr val="000000">
                      <a:alpha val="43137"/>
                    </a:srgbClr>
                  </a:outerShdw>
                </a:effectLst>
                <a:latin typeface="Trebuchet MS" panose="020B0603020202020204" pitchFamily="34" charset="0"/>
              </a:rPr>
              <a:t>Requisiti di accesso al regime agevolato</a:t>
            </a:r>
            <a:endParaRPr lang="it-IT" sz="2000" b="1" dirty="0">
              <a:solidFill>
                <a:srgbClr val="000000"/>
              </a:solidFill>
              <a:effectLst>
                <a:outerShdw blurRad="38100" dist="38100" dir="2700000" algn="tl">
                  <a:srgbClr val="000000">
                    <a:alpha val="43137"/>
                  </a:srgbClr>
                </a:outerShdw>
              </a:effectLst>
              <a:latin typeface="Trebuchet MS" panose="020B0603020202020204" pitchFamily="34" charset="0"/>
            </a:endParaRPr>
          </a:p>
        </p:txBody>
      </p:sp>
      <p:sp>
        <p:nvSpPr>
          <p:cNvPr id="10" name="Rettangolo 9">
            <a:extLst>
              <a:ext uri="{FF2B5EF4-FFF2-40B4-BE49-F238E27FC236}">
                <a16:creationId xmlns:a16="http://schemas.microsoft.com/office/drawing/2014/main" id="{0EF38069-93D4-E5E3-5A15-6B49F121654E}"/>
              </a:ext>
            </a:extLst>
          </p:cNvPr>
          <p:cNvSpPr/>
          <p:nvPr/>
        </p:nvSpPr>
        <p:spPr>
          <a:xfrm>
            <a:off x="5027475" y="1835338"/>
            <a:ext cx="4013936" cy="818068"/>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00FF"/>
                </a:solidFill>
                <a:effectLst>
                  <a:outerShdw blurRad="38100" dist="38100" dir="2700000" algn="tl">
                    <a:srgbClr val="000000">
                      <a:alpha val="43137"/>
                    </a:srgbClr>
                  </a:outerShdw>
                </a:effectLst>
                <a:latin typeface="Trebuchet MS" panose="020B0603020202020204" pitchFamily="34" charset="0"/>
              </a:rPr>
              <a:t>Requisiti di specializzazione o qualificazione elevata</a:t>
            </a:r>
          </a:p>
        </p:txBody>
      </p:sp>
      <p:sp>
        <p:nvSpPr>
          <p:cNvPr id="11" name="Freccia a destra 10">
            <a:extLst>
              <a:ext uri="{FF2B5EF4-FFF2-40B4-BE49-F238E27FC236}">
                <a16:creationId xmlns:a16="http://schemas.microsoft.com/office/drawing/2014/main" id="{4B561059-6D77-098F-0A78-1CB77A9F0994}"/>
              </a:ext>
            </a:extLst>
          </p:cNvPr>
          <p:cNvSpPr/>
          <p:nvPr/>
        </p:nvSpPr>
        <p:spPr>
          <a:xfrm>
            <a:off x="3768851" y="2002056"/>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631702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AB0817-B693-565D-3E89-38DBC916D9D8}"/>
            </a:ext>
          </a:extLst>
        </p:cNvPr>
        <p:cNvGrpSpPr/>
        <p:nvPr/>
      </p:nvGrpSpPr>
      <p:grpSpPr>
        <a:xfrm>
          <a:off x="0" y="0"/>
          <a:ext cx="0" cy="0"/>
          <a:chOff x="0" y="0"/>
          <a:chExt cx="0" cy="0"/>
        </a:xfrm>
      </p:grpSpPr>
      <p:pic>
        <p:nvPicPr>
          <p:cNvPr id="4" name="Immagine 3">
            <a:extLst>
              <a:ext uri="{FF2B5EF4-FFF2-40B4-BE49-F238E27FC236}">
                <a16:creationId xmlns:a16="http://schemas.microsoft.com/office/drawing/2014/main" id="{BFBCB0C6-4304-583D-B44F-3D919AE1F67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798" y="137160"/>
            <a:ext cx="3182375" cy="982725"/>
          </a:xfrm>
          <a:prstGeom prst="rect">
            <a:avLst/>
          </a:prstGeom>
        </p:spPr>
      </p:pic>
      <p:sp>
        <p:nvSpPr>
          <p:cNvPr id="8" name="CasellaDiTesto 7">
            <a:extLst>
              <a:ext uri="{FF2B5EF4-FFF2-40B4-BE49-F238E27FC236}">
                <a16:creationId xmlns:a16="http://schemas.microsoft.com/office/drawing/2014/main" id="{A44E8A2C-9790-5E9B-09AE-2818436D4DCC}"/>
              </a:ext>
            </a:extLst>
          </p:cNvPr>
          <p:cNvSpPr txBox="1"/>
          <p:nvPr/>
        </p:nvSpPr>
        <p:spPr>
          <a:xfrm>
            <a:off x="5179156" y="266847"/>
            <a:ext cx="6823014" cy="369332"/>
          </a:xfrm>
          <a:prstGeom prst="rect">
            <a:avLst/>
          </a:prstGeom>
          <a:noFill/>
        </p:spPr>
        <p:txBody>
          <a:bodyPr wrap="square" rtlCol="0">
            <a:spAutoFit/>
          </a:bodyPr>
          <a:lstStyle/>
          <a:p>
            <a:pPr algn="ctr"/>
            <a:r>
              <a:rPr lang="it-IT" sz="1800" b="1" dirty="0">
                <a:latin typeface="AngsanaUPC" panose="02020603050405020304" pitchFamily="18" charset="-34"/>
                <a:cs typeface="AngsanaUPC" panose="02020603050405020304" pitchFamily="18" charset="-34"/>
              </a:rPr>
              <a:t>Decreto internazionalizzazione: novità e prospettive</a:t>
            </a:r>
          </a:p>
        </p:txBody>
      </p:sp>
      <p:sp>
        <p:nvSpPr>
          <p:cNvPr id="2" name="Segnaposto piè di pagina 1">
            <a:extLst>
              <a:ext uri="{FF2B5EF4-FFF2-40B4-BE49-F238E27FC236}">
                <a16:creationId xmlns:a16="http://schemas.microsoft.com/office/drawing/2014/main" id="{7A082C00-0D84-D75E-ECA6-6CF785DD6A85}"/>
              </a:ext>
            </a:extLst>
          </p:cNvPr>
          <p:cNvSpPr>
            <a:spLocks noGrp="1"/>
          </p:cNvSpPr>
          <p:nvPr>
            <p:ph type="ftr" sz="quarter" idx="11"/>
          </p:nvPr>
        </p:nvSpPr>
        <p:spPr/>
        <p:txBody>
          <a:bodyPr/>
          <a:lstStyle/>
          <a:p>
            <a:r>
              <a:rPr lang="it-IT"/>
              <a:t>a cura di Marco Magrini - ODCEC di Siena</a:t>
            </a:r>
            <a:endParaRPr lang="en-US" dirty="0"/>
          </a:p>
        </p:txBody>
      </p:sp>
      <p:sp>
        <p:nvSpPr>
          <p:cNvPr id="3" name="Segnaposto numero diapositiva 2">
            <a:extLst>
              <a:ext uri="{FF2B5EF4-FFF2-40B4-BE49-F238E27FC236}">
                <a16:creationId xmlns:a16="http://schemas.microsoft.com/office/drawing/2014/main" id="{41BEE358-0149-4DEB-058E-D96FC3DA5366}"/>
              </a:ext>
            </a:extLst>
          </p:cNvPr>
          <p:cNvSpPr>
            <a:spLocks noGrp="1"/>
          </p:cNvSpPr>
          <p:nvPr>
            <p:ph type="sldNum" sz="quarter" idx="12"/>
          </p:nvPr>
        </p:nvSpPr>
        <p:spPr/>
        <p:txBody>
          <a:bodyPr/>
          <a:lstStyle/>
          <a:p>
            <a:fld id="{D57F1E4F-1CFF-5643-939E-217C01CDF565}" type="slidenum">
              <a:rPr lang="en-US" smtClean="0"/>
              <a:pPr/>
              <a:t>28</a:t>
            </a:fld>
            <a:endParaRPr lang="en-US" dirty="0"/>
          </a:p>
        </p:txBody>
      </p:sp>
      <p:sp>
        <p:nvSpPr>
          <p:cNvPr id="5" name="Callout con freccia in giù 7">
            <a:extLst>
              <a:ext uri="{FF2B5EF4-FFF2-40B4-BE49-F238E27FC236}">
                <a16:creationId xmlns:a16="http://schemas.microsoft.com/office/drawing/2014/main" id="{1AB1244B-14B8-49C3-842A-55C4919D4EB0}"/>
              </a:ext>
            </a:extLst>
          </p:cNvPr>
          <p:cNvSpPr/>
          <p:nvPr/>
        </p:nvSpPr>
        <p:spPr>
          <a:xfrm>
            <a:off x="2034002" y="1119885"/>
            <a:ext cx="5726112" cy="649288"/>
          </a:xfrm>
          <a:prstGeom prst="downArrowCallou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10">
              <a:defRPr/>
            </a:pPr>
            <a:r>
              <a:rPr lang="it-IT" sz="2000" b="1" dirty="0">
                <a:solidFill>
                  <a:schemeClr val="tx1"/>
                </a:solidFill>
                <a:effectLst>
                  <a:outerShdw blurRad="38100" dist="38100" dir="2700000" algn="tl">
                    <a:srgbClr val="000000">
                      <a:alpha val="43137"/>
                    </a:srgbClr>
                  </a:outerShdw>
                </a:effectLst>
                <a:latin typeface="Trebuchet MS" panose="020B0603020202020204" pitchFamily="34" charset="0"/>
              </a:rPr>
              <a:t>REGIME «IMPATRIATI»: NUOVE REGOLE</a:t>
            </a:r>
          </a:p>
        </p:txBody>
      </p:sp>
      <p:sp>
        <p:nvSpPr>
          <p:cNvPr id="6" name="Rettangolo 5">
            <a:extLst>
              <a:ext uri="{FF2B5EF4-FFF2-40B4-BE49-F238E27FC236}">
                <a16:creationId xmlns:a16="http://schemas.microsoft.com/office/drawing/2014/main" id="{F8745D98-F47C-24B4-F3A7-7A538AA5C24C}"/>
              </a:ext>
            </a:extLst>
          </p:cNvPr>
          <p:cNvSpPr/>
          <p:nvPr/>
        </p:nvSpPr>
        <p:spPr>
          <a:xfrm>
            <a:off x="708451" y="3248416"/>
            <a:ext cx="8377213" cy="2864149"/>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42900" indent="-342900" defTabSz="342905">
              <a:buFont typeface="Wingdings" panose="05000000000000000000" pitchFamily="2" charset="2"/>
              <a:buChar char="q"/>
              <a:defRPr/>
            </a:pPr>
            <a:r>
              <a:rPr lang="it-IT" sz="1900" b="1" i="1" u="sng" dirty="0">
                <a:solidFill>
                  <a:srgbClr val="000000"/>
                </a:solidFill>
                <a:effectLst>
                  <a:outerShdw blurRad="38100" dist="38100" dir="2700000" algn="tl">
                    <a:srgbClr val="000000">
                      <a:alpha val="43137"/>
                    </a:srgbClr>
                  </a:outerShdw>
                </a:effectLst>
                <a:latin typeface="Trebuchet MS" panose="020B0603020202020204" pitchFamily="34" charset="0"/>
              </a:rPr>
              <a:t>elevata qualificazione o specializzazione Dlgs. 206/2007</a:t>
            </a:r>
          </a:p>
          <a:p>
            <a:pPr marL="715963" indent="-358775" defTabSz="342905">
              <a:buFont typeface="Wingdings" panose="05000000000000000000" pitchFamily="2" charset="2"/>
              <a:buChar char="Ø"/>
              <a:defRPr/>
            </a:pPr>
            <a:r>
              <a:rPr lang="it-IT" sz="1900" b="1" i="1" dirty="0">
                <a:effectLst>
                  <a:outerShdw blurRad="38100" dist="38100" dir="2700000" algn="tl">
                    <a:srgbClr val="000000">
                      <a:alpha val="43137"/>
                    </a:srgbClr>
                  </a:outerShdw>
                </a:effectLst>
                <a:latin typeface="Trebuchet MS" panose="020B0603020202020204" pitchFamily="34" charset="0"/>
              </a:rPr>
              <a:t>Ad esempio, all’art. 5-bis, sono dettate le regole per il rilascio di tessere professionali per: </a:t>
            </a:r>
          </a:p>
          <a:p>
            <a:pPr marL="1073150" indent="-357188" defTabSz="342905">
              <a:buFont typeface="Wingdings" panose="05000000000000000000" pitchFamily="2" charset="2"/>
              <a:buChar char="Ø"/>
              <a:defRPr/>
            </a:pPr>
            <a:r>
              <a:rPr lang="it-IT" sz="1700" b="1" i="1" dirty="0">
                <a:effectLst>
                  <a:outerShdw blurRad="38100" dist="38100" dir="2700000" algn="tl">
                    <a:srgbClr val="000000">
                      <a:alpha val="43137"/>
                    </a:srgbClr>
                  </a:outerShdw>
                </a:effectLst>
                <a:latin typeface="Trebuchet MS" panose="020B0603020202020204" pitchFamily="34" charset="0"/>
              </a:rPr>
              <a:t>a)  infermiere responsabile dell'assistenza generale;</a:t>
            </a:r>
          </a:p>
          <a:p>
            <a:pPr marL="1073150" indent="-357188" defTabSz="342905">
              <a:buFont typeface="Wingdings" panose="05000000000000000000" pitchFamily="2" charset="2"/>
              <a:buChar char="Ø"/>
              <a:defRPr/>
            </a:pPr>
            <a:r>
              <a:rPr lang="it-IT" sz="1700" b="1" i="1" dirty="0">
                <a:effectLst>
                  <a:outerShdw blurRad="38100" dist="38100" dir="2700000" algn="tl">
                    <a:srgbClr val="000000">
                      <a:alpha val="43137"/>
                    </a:srgbClr>
                  </a:outerShdw>
                </a:effectLst>
                <a:latin typeface="Trebuchet MS" panose="020B0603020202020204" pitchFamily="34" charset="0"/>
              </a:rPr>
              <a:t>b)  farmacista;</a:t>
            </a:r>
          </a:p>
          <a:p>
            <a:pPr marL="1073150" indent="-357188" defTabSz="342905">
              <a:buFont typeface="Wingdings" panose="05000000000000000000" pitchFamily="2" charset="2"/>
              <a:buChar char="Ø"/>
              <a:defRPr/>
            </a:pPr>
            <a:r>
              <a:rPr lang="it-IT" sz="1700" b="1" i="1" dirty="0">
                <a:effectLst>
                  <a:outerShdw blurRad="38100" dist="38100" dir="2700000" algn="tl">
                    <a:srgbClr val="000000">
                      <a:alpha val="43137"/>
                    </a:srgbClr>
                  </a:outerShdw>
                </a:effectLst>
                <a:latin typeface="Trebuchet MS" panose="020B0603020202020204" pitchFamily="34" charset="0"/>
              </a:rPr>
              <a:t>c)  fisioterapista;</a:t>
            </a:r>
          </a:p>
          <a:p>
            <a:pPr marL="1073150" indent="-357188" defTabSz="342905">
              <a:buFont typeface="Wingdings" panose="05000000000000000000" pitchFamily="2" charset="2"/>
              <a:buChar char="Ø"/>
              <a:defRPr/>
            </a:pPr>
            <a:r>
              <a:rPr lang="it-IT" sz="1700" b="1" i="1" dirty="0">
                <a:effectLst>
                  <a:outerShdw blurRad="38100" dist="38100" dir="2700000" algn="tl">
                    <a:srgbClr val="000000">
                      <a:alpha val="43137"/>
                    </a:srgbClr>
                  </a:outerShdw>
                </a:effectLst>
                <a:latin typeface="Trebuchet MS" panose="020B0603020202020204" pitchFamily="34" charset="0"/>
              </a:rPr>
              <a:t>d)  guida alpina;</a:t>
            </a:r>
          </a:p>
          <a:p>
            <a:pPr marL="1073150" indent="-357188" defTabSz="342905">
              <a:buFont typeface="Wingdings" panose="05000000000000000000" pitchFamily="2" charset="2"/>
              <a:buChar char="Ø"/>
              <a:defRPr/>
            </a:pPr>
            <a:r>
              <a:rPr lang="it-IT" sz="1700" b="1" i="1" dirty="0">
                <a:effectLst>
                  <a:outerShdw blurRad="38100" dist="38100" dir="2700000" algn="tl">
                    <a:srgbClr val="000000">
                      <a:alpha val="43137"/>
                    </a:srgbClr>
                  </a:outerShdw>
                </a:effectLst>
                <a:latin typeface="Trebuchet MS" panose="020B0603020202020204" pitchFamily="34" charset="0"/>
              </a:rPr>
              <a:t>e)  agente immobiliare</a:t>
            </a:r>
          </a:p>
          <a:p>
            <a:pPr marL="715963" indent="-358775" defTabSz="342905">
              <a:buFont typeface="Wingdings" panose="05000000000000000000" pitchFamily="2" charset="2"/>
              <a:buChar char="Ø"/>
              <a:defRPr/>
            </a:pPr>
            <a:r>
              <a:rPr lang="it-IT" sz="1900" b="1" i="1" dirty="0">
                <a:effectLst>
                  <a:outerShdw blurRad="38100" dist="38100" dir="2700000" algn="tl">
                    <a:srgbClr val="000000">
                      <a:alpha val="43137"/>
                    </a:srgbClr>
                  </a:outerShdw>
                </a:effectLst>
                <a:latin typeface="Trebuchet MS" panose="020B0603020202020204" pitchFamily="34" charset="0"/>
              </a:rPr>
              <a:t>Si tratta, in generale, di prestazioni di servizi per l’esercizio codificato in altro Paese</a:t>
            </a:r>
            <a:endParaRPr lang="it-IT" sz="2000" b="1" i="1" dirty="0">
              <a:solidFill>
                <a:srgbClr val="0070C0"/>
              </a:solidFill>
              <a:effectLst>
                <a:outerShdw blurRad="38100" dist="38100" dir="2700000" algn="tl">
                  <a:srgbClr val="000000">
                    <a:alpha val="43137"/>
                  </a:srgbClr>
                </a:outerShdw>
              </a:effectLst>
              <a:latin typeface="Trebuchet MS" panose="020B0603020202020204" pitchFamily="34" charset="0"/>
            </a:endParaRPr>
          </a:p>
        </p:txBody>
      </p:sp>
      <p:sp>
        <p:nvSpPr>
          <p:cNvPr id="7" name="Freccia in giù 6">
            <a:extLst>
              <a:ext uri="{FF2B5EF4-FFF2-40B4-BE49-F238E27FC236}">
                <a16:creationId xmlns:a16="http://schemas.microsoft.com/office/drawing/2014/main" id="{42FF4BAB-1445-9F23-B784-2929F408785E}"/>
              </a:ext>
            </a:extLst>
          </p:cNvPr>
          <p:cNvSpPr/>
          <p:nvPr/>
        </p:nvSpPr>
        <p:spPr>
          <a:xfrm>
            <a:off x="5978088" y="2803232"/>
            <a:ext cx="866775" cy="330200"/>
          </a:xfrm>
          <a:prstGeom prst="downArrow">
            <a:avLst/>
          </a:prstGeom>
          <a:solidFill>
            <a:srgbClr val="92D050"/>
          </a:solidFill>
          <a:ln w="12700" cap="flat" cmpd="sng" algn="ctr">
            <a:solidFill>
              <a:sysClr val="windowText" lastClr="000000"/>
            </a:solidFill>
            <a:prstDash val="solid"/>
            <a:miter lim="800000"/>
          </a:ln>
          <a:effectLst/>
        </p:spPr>
        <p:txBody>
          <a:bodyPr anchor="ctr"/>
          <a:lstStyle/>
          <a:p>
            <a:pPr algn="ctr" defTabSz="342905">
              <a:defRPr/>
            </a:pPr>
            <a:endParaRPr lang="it-IT" sz="1350">
              <a:solidFill>
                <a:srgbClr val="FFFFFF"/>
              </a:solidFill>
              <a:latin typeface="Trebuchet MS" panose="020B0603020202020204" pitchFamily="34" charset="0"/>
            </a:endParaRPr>
          </a:p>
        </p:txBody>
      </p:sp>
      <p:sp>
        <p:nvSpPr>
          <p:cNvPr id="9" name="Rettangolo 8">
            <a:extLst>
              <a:ext uri="{FF2B5EF4-FFF2-40B4-BE49-F238E27FC236}">
                <a16:creationId xmlns:a16="http://schemas.microsoft.com/office/drawing/2014/main" id="{236A5AA0-8CB4-C782-B9CA-F56665A39622}"/>
              </a:ext>
            </a:extLst>
          </p:cNvPr>
          <p:cNvSpPr/>
          <p:nvPr/>
        </p:nvSpPr>
        <p:spPr>
          <a:xfrm>
            <a:off x="677334" y="1763715"/>
            <a:ext cx="2811301" cy="889691"/>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70C0"/>
                </a:solidFill>
                <a:effectLst>
                  <a:outerShdw blurRad="38100" dist="38100" dir="2700000" algn="tl">
                    <a:srgbClr val="000000">
                      <a:alpha val="43137"/>
                    </a:srgbClr>
                  </a:outerShdw>
                </a:effectLst>
                <a:latin typeface="Trebuchet MS" panose="020B0603020202020204" pitchFamily="34" charset="0"/>
              </a:rPr>
              <a:t>Requisiti di accesso al regime agevolato</a:t>
            </a:r>
            <a:endParaRPr lang="it-IT" sz="2000" b="1" dirty="0">
              <a:solidFill>
                <a:srgbClr val="000000"/>
              </a:solidFill>
              <a:effectLst>
                <a:outerShdw blurRad="38100" dist="38100" dir="2700000" algn="tl">
                  <a:srgbClr val="000000">
                    <a:alpha val="43137"/>
                  </a:srgbClr>
                </a:outerShdw>
              </a:effectLst>
              <a:latin typeface="Trebuchet MS" panose="020B0603020202020204" pitchFamily="34" charset="0"/>
            </a:endParaRPr>
          </a:p>
        </p:txBody>
      </p:sp>
      <p:sp>
        <p:nvSpPr>
          <p:cNvPr id="10" name="Rettangolo 9">
            <a:extLst>
              <a:ext uri="{FF2B5EF4-FFF2-40B4-BE49-F238E27FC236}">
                <a16:creationId xmlns:a16="http://schemas.microsoft.com/office/drawing/2014/main" id="{6DC25776-BBE2-7100-1002-B02AAB6D8C81}"/>
              </a:ext>
            </a:extLst>
          </p:cNvPr>
          <p:cNvSpPr/>
          <p:nvPr/>
        </p:nvSpPr>
        <p:spPr>
          <a:xfrm>
            <a:off x="5027475" y="1835338"/>
            <a:ext cx="4013936" cy="818068"/>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00FF"/>
                </a:solidFill>
                <a:effectLst>
                  <a:outerShdw blurRad="38100" dist="38100" dir="2700000" algn="tl">
                    <a:srgbClr val="000000">
                      <a:alpha val="43137"/>
                    </a:srgbClr>
                  </a:outerShdw>
                </a:effectLst>
                <a:latin typeface="Trebuchet MS" panose="020B0603020202020204" pitchFamily="34" charset="0"/>
              </a:rPr>
              <a:t>Requisiti di specializzazione o qualificazione elevata</a:t>
            </a:r>
          </a:p>
        </p:txBody>
      </p:sp>
      <p:sp>
        <p:nvSpPr>
          <p:cNvPr id="11" name="Freccia a destra 10">
            <a:extLst>
              <a:ext uri="{FF2B5EF4-FFF2-40B4-BE49-F238E27FC236}">
                <a16:creationId xmlns:a16="http://schemas.microsoft.com/office/drawing/2014/main" id="{AEB45815-08BC-12DF-535A-96434C588A36}"/>
              </a:ext>
            </a:extLst>
          </p:cNvPr>
          <p:cNvSpPr/>
          <p:nvPr/>
        </p:nvSpPr>
        <p:spPr>
          <a:xfrm>
            <a:off x="3768851" y="2002056"/>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4992742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463D69-B246-9C0D-353D-9404C9DEDE32}"/>
            </a:ext>
          </a:extLst>
        </p:cNvPr>
        <p:cNvGrpSpPr/>
        <p:nvPr/>
      </p:nvGrpSpPr>
      <p:grpSpPr>
        <a:xfrm>
          <a:off x="0" y="0"/>
          <a:ext cx="0" cy="0"/>
          <a:chOff x="0" y="0"/>
          <a:chExt cx="0" cy="0"/>
        </a:xfrm>
      </p:grpSpPr>
      <p:pic>
        <p:nvPicPr>
          <p:cNvPr id="4" name="Immagine 3">
            <a:extLst>
              <a:ext uri="{FF2B5EF4-FFF2-40B4-BE49-F238E27FC236}">
                <a16:creationId xmlns:a16="http://schemas.microsoft.com/office/drawing/2014/main" id="{F2C87B93-0FD6-CB04-D7D1-D7E5F486009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798" y="137160"/>
            <a:ext cx="3182375" cy="982725"/>
          </a:xfrm>
          <a:prstGeom prst="rect">
            <a:avLst/>
          </a:prstGeom>
        </p:spPr>
      </p:pic>
      <p:sp>
        <p:nvSpPr>
          <p:cNvPr id="8" name="CasellaDiTesto 7">
            <a:extLst>
              <a:ext uri="{FF2B5EF4-FFF2-40B4-BE49-F238E27FC236}">
                <a16:creationId xmlns:a16="http://schemas.microsoft.com/office/drawing/2014/main" id="{7CBDB0BC-4561-BF78-8F8A-B34762D887EE}"/>
              </a:ext>
            </a:extLst>
          </p:cNvPr>
          <p:cNvSpPr txBox="1"/>
          <p:nvPr/>
        </p:nvSpPr>
        <p:spPr>
          <a:xfrm>
            <a:off x="5179156" y="266847"/>
            <a:ext cx="6823014" cy="369332"/>
          </a:xfrm>
          <a:prstGeom prst="rect">
            <a:avLst/>
          </a:prstGeom>
          <a:noFill/>
        </p:spPr>
        <p:txBody>
          <a:bodyPr wrap="square" rtlCol="0">
            <a:spAutoFit/>
          </a:bodyPr>
          <a:lstStyle/>
          <a:p>
            <a:pPr algn="ctr"/>
            <a:r>
              <a:rPr lang="it-IT" sz="1800" b="1" dirty="0">
                <a:latin typeface="AngsanaUPC" panose="02020603050405020304" pitchFamily="18" charset="-34"/>
                <a:cs typeface="AngsanaUPC" panose="02020603050405020304" pitchFamily="18" charset="-34"/>
              </a:rPr>
              <a:t>Decreto internazionalizzazione: novità e prospettive</a:t>
            </a:r>
          </a:p>
        </p:txBody>
      </p:sp>
      <p:sp>
        <p:nvSpPr>
          <p:cNvPr id="2" name="Segnaposto piè di pagina 1">
            <a:extLst>
              <a:ext uri="{FF2B5EF4-FFF2-40B4-BE49-F238E27FC236}">
                <a16:creationId xmlns:a16="http://schemas.microsoft.com/office/drawing/2014/main" id="{164E66A3-8E47-92AF-4053-7E01D8454F68}"/>
              </a:ext>
            </a:extLst>
          </p:cNvPr>
          <p:cNvSpPr>
            <a:spLocks noGrp="1"/>
          </p:cNvSpPr>
          <p:nvPr>
            <p:ph type="ftr" sz="quarter" idx="11"/>
          </p:nvPr>
        </p:nvSpPr>
        <p:spPr/>
        <p:txBody>
          <a:bodyPr/>
          <a:lstStyle/>
          <a:p>
            <a:r>
              <a:rPr lang="it-IT"/>
              <a:t>a cura di Marco Magrini - ODCEC di Siena</a:t>
            </a:r>
            <a:endParaRPr lang="en-US" dirty="0"/>
          </a:p>
        </p:txBody>
      </p:sp>
      <p:sp>
        <p:nvSpPr>
          <p:cNvPr id="3" name="Segnaposto numero diapositiva 2">
            <a:extLst>
              <a:ext uri="{FF2B5EF4-FFF2-40B4-BE49-F238E27FC236}">
                <a16:creationId xmlns:a16="http://schemas.microsoft.com/office/drawing/2014/main" id="{BEDAAF11-63C9-2B03-631E-BB8A2987CFAF}"/>
              </a:ext>
            </a:extLst>
          </p:cNvPr>
          <p:cNvSpPr>
            <a:spLocks noGrp="1"/>
          </p:cNvSpPr>
          <p:nvPr>
            <p:ph type="sldNum" sz="quarter" idx="12"/>
          </p:nvPr>
        </p:nvSpPr>
        <p:spPr/>
        <p:txBody>
          <a:bodyPr/>
          <a:lstStyle/>
          <a:p>
            <a:fld id="{D57F1E4F-1CFF-5643-939E-217C01CDF565}" type="slidenum">
              <a:rPr lang="en-US" smtClean="0"/>
              <a:pPr/>
              <a:t>29</a:t>
            </a:fld>
            <a:endParaRPr lang="en-US" dirty="0"/>
          </a:p>
        </p:txBody>
      </p:sp>
      <p:sp>
        <p:nvSpPr>
          <p:cNvPr id="5" name="Callout con freccia in giù 7">
            <a:extLst>
              <a:ext uri="{FF2B5EF4-FFF2-40B4-BE49-F238E27FC236}">
                <a16:creationId xmlns:a16="http://schemas.microsoft.com/office/drawing/2014/main" id="{42457C4A-B16D-D634-4D34-DD77D59571F2}"/>
              </a:ext>
            </a:extLst>
          </p:cNvPr>
          <p:cNvSpPr/>
          <p:nvPr/>
        </p:nvSpPr>
        <p:spPr>
          <a:xfrm>
            <a:off x="2034002" y="1119885"/>
            <a:ext cx="5726112" cy="649288"/>
          </a:xfrm>
          <a:prstGeom prst="downArrowCallou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10">
              <a:defRPr/>
            </a:pPr>
            <a:r>
              <a:rPr lang="it-IT" sz="2000" b="1" dirty="0">
                <a:solidFill>
                  <a:schemeClr val="tx1"/>
                </a:solidFill>
                <a:effectLst>
                  <a:outerShdw blurRad="38100" dist="38100" dir="2700000" algn="tl">
                    <a:srgbClr val="000000">
                      <a:alpha val="43137"/>
                    </a:srgbClr>
                  </a:outerShdw>
                </a:effectLst>
                <a:latin typeface="Trebuchet MS" panose="020B0603020202020204" pitchFamily="34" charset="0"/>
              </a:rPr>
              <a:t>REGIME «IMPATRIATI»: NUOVE REGOLE</a:t>
            </a:r>
          </a:p>
        </p:txBody>
      </p:sp>
      <p:sp>
        <p:nvSpPr>
          <p:cNvPr id="6" name="Rettangolo 5">
            <a:extLst>
              <a:ext uri="{FF2B5EF4-FFF2-40B4-BE49-F238E27FC236}">
                <a16:creationId xmlns:a16="http://schemas.microsoft.com/office/drawing/2014/main" id="{0100313B-1B10-9E16-20B0-22AF10FB3310}"/>
              </a:ext>
            </a:extLst>
          </p:cNvPr>
          <p:cNvSpPr/>
          <p:nvPr/>
        </p:nvSpPr>
        <p:spPr>
          <a:xfrm>
            <a:off x="708451" y="3248416"/>
            <a:ext cx="8377213" cy="2677961"/>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57188" indent="-357188" defTabSz="342905">
              <a:buFont typeface="Wingdings" panose="05000000000000000000" pitchFamily="2" charset="2"/>
              <a:buChar char="Ø"/>
              <a:defRPr/>
            </a:pP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Il comma 6 del nuovo art. 16 conferma nella sostanza una disposizione già presente nella vigente disciplina degli «</a:t>
            </a:r>
            <a:r>
              <a:rPr lang="it-IT" sz="2000" b="1" i="1" dirty="0" err="1">
                <a:solidFill>
                  <a:srgbClr val="000000"/>
                </a:solidFill>
                <a:effectLst>
                  <a:outerShdw blurRad="38100" dist="38100" dir="2700000" algn="tl">
                    <a:srgbClr val="000000">
                      <a:alpha val="43137"/>
                    </a:srgbClr>
                  </a:outerShdw>
                </a:effectLst>
                <a:latin typeface="Trebuchet MS" panose="020B0603020202020204" pitchFamily="34" charset="0"/>
              </a:rPr>
              <a:t>impatriati</a:t>
            </a: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a:t>
            </a:r>
          </a:p>
          <a:p>
            <a:pPr marL="357188" indent="-357188" defTabSz="342905">
              <a:buFont typeface="Wingdings" panose="05000000000000000000" pitchFamily="2" charset="2"/>
              <a:buChar char="Ø"/>
              <a:defRPr/>
            </a:pP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i cittadini italiani fruiscono del regime agevolato se, nel periodo di 3 anni (richiesto dal comma 1, lett. b):</a:t>
            </a:r>
          </a:p>
          <a:p>
            <a:pPr marL="715963" indent="-358775" defTabSz="342905">
              <a:buFont typeface="Wingdings" panose="05000000000000000000" pitchFamily="2" charset="2"/>
              <a:buChar char="Ø"/>
              <a:defRPr/>
            </a:pP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sono stati iscritti all’AIRE, ovvero, in alternativa</a:t>
            </a:r>
          </a:p>
          <a:p>
            <a:pPr marL="715963" indent="-358775" defTabSz="342905">
              <a:buFont typeface="Wingdings" panose="05000000000000000000" pitchFamily="2" charset="2"/>
              <a:buChar char="Ø"/>
              <a:defRPr/>
            </a:pP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sono stati fiscalmente residenti in un altro Stato ai sensi di una convenzione contro le doppie imposizioni sui redditi.</a:t>
            </a:r>
          </a:p>
        </p:txBody>
      </p:sp>
      <p:sp>
        <p:nvSpPr>
          <p:cNvPr id="7" name="Freccia in giù 6">
            <a:extLst>
              <a:ext uri="{FF2B5EF4-FFF2-40B4-BE49-F238E27FC236}">
                <a16:creationId xmlns:a16="http://schemas.microsoft.com/office/drawing/2014/main" id="{34300B4C-5687-68BA-7990-10F21A2C80A9}"/>
              </a:ext>
            </a:extLst>
          </p:cNvPr>
          <p:cNvSpPr/>
          <p:nvPr/>
        </p:nvSpPr>
        <p:spPr>
          <a:xfrm>
            <a:off x="5978088" y="2803232"/>
            <a:ext cx="866775" cy="330200"/>
          </a:xfrm>
          <a:prstGeom prst="downArrow">
            <a:avLst/>
          </a:prstGeom>
          <a:solidFill>
            <a:srgbClr val="92D050"/>
          </a:solidFill>
          <a:ln w="12700" cap="flat" cmpd="sng" algn="ctr">
            <a:solidFill>
              <a:sysClr val="windowText" lastClr="000000"/>
            </a:solidFill>
            <a:prstDash val="solid"/>
            <a:miter lim="800000"/>
          </a:ln>
          <a:effectLst/>
        </p:spPr>
        <p:txBody>
          <a:bodyPr anchor="ctr"/>
          <a:lstStyle/>
          <a:p>
            <a:pPr algn="ctr" defTabSz="342905">
              <a:defRPr/>
            </a:pPr>
            <a:endParaRPr lang="it-IT" sz="1350">
              <a:solidFill>
                <a:srgbClr val="FFFFFF"/>
              </a:solidFill>
              <a:latin typeface="Trebuchet MS" panose="020B0603020202020204" pitchFamily="34" charset="0"/>
            </a:endParaRPr>
          </a:p>
        </p:txBody>
      </p:sp>
      <p:sp>
        <p:nvSpPr>
          <p:cNvPr id="9" name="Rettangolo 8">
            <a:extLst>
              <a:ext uri="{FF2B5EF4-FFF2-40B4-BE49-F238E27FC236}">
                <a16:creationId xmlns:a16="http://schemas.microsoft.com/office/drawing/2014/main" id="{76A095DB-4A80-2874-DDDB-8BD0BF6BA704}"/>
              </a:ext>
            </a:extLst>
          </p:cNvPr>
          <p:cNvSpPr/>
          <p:nvPr/>
        </p:nvSpPr>
        <p:spPr>
          <a:xfrm>
            <a:off x="677334" y="1763715"/>
            <a:ext cx="2811301" cy="889691"/>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70C0"/>
                </a:solidFill>
                <a:effectLst>
                  <a:outerShdw blurRad="38100" dist="38100" dir="2700000" algn="tl">
                    <a:srgbClr val="000000">
                      <a:alpha val="43137"/>
                    </a:srgbClr>
                  </a:outerShdw>
                </a:effectLst>
                <a:latin typeface="Trebuchet MS" panose="020B0603020202020204" pitchFamily="34" charset="0"/>
              </a:rPr>
              <a:t>Requisiti di accesso al regime agevolato</a:t>
            </a:r>
            <a:endParaRPr lang="it-IT" sz="2000" b="1" dirty="0">
              <a:solidFill>
                <a:srgbClr val="000000"/>
              </a:solidFill>
              <a:effectLst>
                <a:outerShdw blurRad="38100" dist="38100" dir="2700000" algn="tl">
                  <a:srgbClr val="000000">
                    <a:alpha val="43137"/>
                  </a:srgbClr>
                </a:outerShdw>
              </a:effectLst>
              <a:latin typeface="Trebuchet MS" panose="020B0603020202020204" pitchFamily="34" charset="0"/>
            </a:endParaRPr>
          </a:p>
        </p:txBody>
      </p:sp>
      <p:sp>
        <p:nvSpPr>
          <p:cNvPr id="10" name="Rettangolo 9">
            <a:extLst>
              <a:ext uri="{FF2B5EF4-FFF2-40B4-BE49-F238E27FC236}">
                <a16:creationId xmlns:a16="http://schemas.microsoft.com/office/drawing/2014/main" id="{8C65E07B-7F98-790B-9425-7317273F1C28}"/>
              </a:ext>
            </a:extLst>
          </p:cNvPr>
          <p:cNvSpPr/>
          <p:nvPr/>
        </p:nvSpPr>
        <p:spPr>
          <a:xfrm>
            <a:off x="5027475" y="1835338"/>
            <a:ext cx="4013936" cy="818068"/>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00FF"/>
                </a:solidFill>
                <a:effectLst>
                  <a:outerShdw blurRad="38100" dist="38100" dir="2700000" algn="tl">
                    <a:srgbClr val="000000">
                      <a:alpha val="43137"/>
                    </a:srgbClr>
                  </a:outerShdw>
                </a:effectLst>
                <a:latin typeface="Trebuchet MS" panose="020B0603020202020204" pitchFamily="34" charset="0"/>
              </a:rPr>
              <a:t>AIRE o residenza estera in base alle convenzioni bilaterali</a:t>
            </a:r>
          </a:p>
        </p:txBody>
      </p:sp>
      <p:sp>
        <p:nvSpPr>
          <p:cNvPr id="11" name="Freccia a destra 10">
            <a:extLst>
              <a:ext uri="{FF2B5EF4-FFF2-40B4-BE49-F238E27FC236}">
                <a16:creationId xmlns:a16="http://schemas.microsoft.com/office/drawing/2014/main" id="{A8A9CF60-4BE3-E67B-B5B5-44BB392032D9}"/>
              </a:ext>
            </a:extLst>
          </p:cNvPr>
          <p:cNvSpPr/>
          <p:nvPr/>
        </p:nvSpPr>
        <p:spPr>
          <a:xfrm>
            <a:off x="3768851" y="2002056"/>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679358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0058A5-6EFF-04E2-5D48-D7689FBAB400}"/>
            </a:ext>
          </a:extLst>
        </p:cNvPr>
        <p:cNvGrpSpPr/>
        <p:nvPr/>
      </p:nvGrpSpPr>
      <p:grpSpPr>
        <a:xfrm>
          <a:off x="0" y="0"/>
          <a:ext cx="0" cy="0"/>
          <a:chOff x="0" y="0"/>
          <a:chExt cx="0" cy="0"/>
        </a:xfrm>
      </p:grpSpPr>
      <p:pic>
        <p:nvPicPr>
          <p:cNvPr id="4" name="Immagine 3">
            <a:extLst>
              <a:ext uri="{FF2B5EF4-FFF2-40B4-BE49-F238E27FC236}">
                <a16:creationId xmlns:a16="http://schemas.microsoft.com/office/drawing/2014/main" id="{675CFCA0-038B-C766-706B-4D6122A07EE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798" y="137160"/>
            <a:ext cx="3182375" cy="982725"/>
          </a:xfrm>
          <a:prstGeom prst="rect">
            <a:avLst/>
          </a:prstGeom>
        </p:spPr>
      </p:pic>
      <p:sp>
        <p:nvSpPr>
          <p:cNvPr id="8" name="CasellaDiTesto 7">
            <a:extLst>
              <a:ext uri="{FF2B5EF4-FFF2-40B4-BE49-F238E27FC236}">
                <a16:creationId xmlns:a16="http://schemas.microsoft.com/office/drawing/2014/main" id="{1DABF3DF-FD35-EE75-9E71-51501F0BBDF6}"/>
              </a:ext>
            </a:extLst>
          </p:cNvPr>
          <p:cNvSpPr txBox="1"/>
          <p:nvPr/>
        </p:nvSpPr>
        <p:spPr>
          <a:xfrm>
            <a:off x="5179156" y="266847"/>
            <a:ext cx="6823014" cy="369332"/>
          </a:xfrm>
          <a:prstGeom prst="rect">
            <a:avLst/>
          </a:prstGeom>
          <a:noFill/>
        </p:spPr>
        <p:txBody>
          <a:bodyPr wrap="square" rtlCol="0">
            <a:spAutoFit/>
          </a:bodyPr>
          <a:lstStyle/>
          <a:p>
            <a:pPr algn="ctr"/>
            <a:r>
              <a:rPr lang="it-IT" sz="1800" b="1" dirty="0">
                <a:latin typeface="AngsanaUPC" panose="02020603050405020304" pitchFamily="18" charset="-34"/>
                <a:cs typeface="AngsanaUPC" panose="02020603050405020304" pitchFamily="18" charset="-34"/>
              </a:rPr>
              <a:t>Decreto internazionalizzazione: novità e prospettive</a:t>
            </a:r>
          </a:p>
        </p:txBody>
      </p:sp>
      <p:sp>
        <p:nvSpPr>
          <p:cNvPr id="2" name="Segnaposto piè di pagina 1">
            <a:extLst>
              <a:ext uri="{FF2B5EF4-FFF2-40B4-BE49-F238E27FC236}">
                <a16:creationId xmlns:a16="http://schemas.microsoft.com/office/drawing/2014/main" id="{DF99FC4A-2326-713E-00F2-BD67E52B618C}"/>
              </a:ext>
            </a:extLst>
          </p:cNvPr>
          <p:cNvSpPr>
            <a:spLocks noGrp="1"/>
          </p:cNvSpPr>
          <p:nvPr>
            <p:ph type="ftr" sz="quarter" idx="11"/>
          </p:nvPr>
        </p:nvSpPr>
        <p:spPr/>
        <p:txBody>
          <a:bodyPr/>
          <a:lstStyle/>
          <a:p>
            <a:r>
              <a:rPr lang="it-IT"/>
              <a:t>a cura di Marco Magrini - ODCEC di Siena</a:t>
            </a:r>
            <a:endParaRPr lang="en-US" dirty="0"/>
          </a:p>
        </p:txBody>
      </p:sp>
      <p:sp>
        <p:nvSpPr>
          <p:cNvPr id="3" name="Segnaposto numero diapositiva 2">
            <a:extLst>
              <a:ext uri="{FF2B5EF4-FFF2-40B4-BE49-F238E27FC236}">
                <a16:creationId xmlns:a16="http://schemas.microsoft.com/office/drawing/2014/main" id="{DD049566-83C3-3933-8B75-903AA0137126}"/>
              </a:ext>
            </a:extLst>
          </p:cNvPr>
          <p:cNvSpPr>
            <a:spLocks noGrp="1"/>
          </p:cNvSpPr>
          <p:nvPr>
            <p:ph type="sldNum" sz="quarter" idx="12"/>
          </p:nvPr>
        </p:nvSpPr>
        <p:spPr/>
        <p:txBody>
          <a:bodyPr/>
          <a:lstStyle/>
          <a:p>
            <a:fld id="{D57F1E4F-1CFF-5643-939E-217C01CDF565}" type="slidenum">
              <a:rPr lang="en-US" smtClean="0"/>
              <a:pPr/>
              <a:t>3</a:t>
            </a:fld>
            <a:endParaRPr lang="en-US" dirty="0"/>
          </a:p>
        </p:txBody>
      </p:sp>
      <p:sp>
        <p:nvSpPr>
          <p:cNvPr id="5" name="Callout con freccia in giù 7">
            <a:extLst>
              <a:ext uri="{FF2B5EF4-FFF2-40B4-BE49-F238E27FC236}">
                <a16:creationId xmlns:a16="http://schemas.microsoft.com/office/drawing/2014/main" id="{5B324DB2-C418-F182-84F1-DAC67CA4AF36}"/>
              </a:ext>
            </a:extLst>
          </p:cNvPr>
          <p:cNvSpPr/>
          <p:nvPr/>
        </p:nvSpPr>
        <p:spPr>
          <a:xfrm>
            <a:off x="2034002" y="1119885"/>
            <a:ext cx="5726112" cy="649288"/>
          </a:xfrm>
          <a:prstGeom prst="downArrowCallou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10">
              <a:defRPr/>
            </a:pPr>
            <a:r>
              <a:rPr lang="it-IT" sz="2000" b="1" dirty="0">
                <a:solidFill>
                  <a:schemeClr val="tx1"/>
                </a:solidFill>
                <a:effectLst>
                  <a:outerShdw blurRad="38100" dist="38100" dir="2700000" algn="tl">
                    <a:srgbClr val="000000">
                      <a:alpha val="43137"/>
                    </a:srgbClr>
                  </a:outerShdw>
                </a:effectLst>
                <a:latin typeface="Trebuchet MS" panose="020B0603020202020204" pitchFamily="34" charset="0"/>
              </a:rPr>
              <a:t>REGIME «IMPATRIATI»: NUOVE REGOLE</a:t>
            </a:r>
          </a:p>
        </p:txBody>
      </p:sp>
      <p:sp>
        <p:nvSpPr>
          <p:cNvPr id="6" name="Rettangolo 5">
            <a:extLst>
              <a:ext uri="{FF2B5EF4-FFF2-40B4-BE49-F238E27FC236}">
                <a16:creationId xmlns:a16="http://schemas.microsoft.com/office/drawing/2014/main" id="{AF4327FE-F7A2-CF53-B72A-3B35D85D3C50}"/>
              </a:ext>
            </a:extLst>
          </p:cNvPr>
          <p:cNvSpPr/>
          <p:nvPr/>
        </p:nvSpPr>
        <p:spPr>
          <a:xfrm>
            <a:off x="677333" y="1927098"/>
            <a:ext cx="8430729" cy="982725"/>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42900" indent="-342900" defTabSz="342905">
              <a:buFont typeface="Wingdings" panose="05000000000000000000" pitchFamily="2" charset="2"/>
              <a:buChar char="q"/>
              <a:defRPr/>
            </a:pPr>
            <a:r>
              <a:rPr lang="it-IT" sz="1900" i="1" dirty="0">
                <a:solidFill>
                  <a:srgbClr val="000000"/>
                </a:solidFill>
                <a:effectLst>
                  <a:outerShdw blurRad="38100" dist="38100" dir="2700000" algn="tl">
                    <a:srgbClr val="000000">
                      <a:alpha val="43137"/>
                    </a:srgbClr>
                  </a:outerShdw>
                </a:effectLst>
                <a:latin typeface="Trebuchet MS" panose="020B0603020202020204" pitchFamily="34" charset="0"/>
              </a:rPr>
              <a:t>Dal 29 dicembre 2023 vengono abrogati:</a:t>
            </a:r>
          </a:p>
          <a:p>
            <a:pPr marL="715963" indent="-358775" defTabSz="342905">
              <a:buFont typeface="Wingdings" panose="05000000000000000000" pitchFamily="2" charset="2"/>
              <a:buChar char="Ø"/>
              <a:defRPr/>
            </a:pPr>
            <a:r>
              <a:rPr lang="it-IT" sz="1900" i="1" dirty="0">
                <a:solidFill>
                  <a:srgbClr val="0000FF"/>
                </a:solidFill>
                <a:effectLst>
                  <a:outerShdw blurRad="38100" dist="38100" dir="2700000" algn="tl">
                    <a:srgbClr val="000000">
                      <a:alpha val="43137"/>
                    </a:srgbClr>
                  </a:outerShdw>
                </a:effectLst>
                <a:latin typeface="Trebuchet MS" panose="020B0603020202020204" pitchFamily="34" charset="0"/>
              </a:rPr>
              <a:t>l’art. 16 del Dlgs. 14 settembre 2015, n. 147</a:t>
            </a:r>
          </a:p>
          <a:p>
            <a:pPr marL="715963" indent="-358775" defTabSz="342905">
              <a:buFont typeface="Wingdings" panose="05000000000000000000" pitchFamily="2" charset="2"/>
              <a:buChar char="Ø"/>
              <a:defRPr/>
            </a:pPr>
            <a:r>
              <a:rPr lang="it-IT" sz="1900" i="1" dirty="0">
                <a:solidFill>
                  <a:srgbClr val="0000FF"/>
                </a:solidFill>
                <a:effectLst>
                  <a:outerShdw blurRad="38100" dist="38100" dir="2700000" algn="tl">
                    <a:srgbClr val="000000">
                      <a:alpha val="43137"/>
                    </a:srgbClr>
                  </a:outerShdw>
                </a:effectLst>
                <a:latin typeface="Trebuchet MS" panose="020B0603020202020204" pitchFamily="34" charset="0"/>
              </a:rPr>
              <a:t>l’art. 5, commi 2-bis, 2-ter e 2-quater, del DL 34/2019</a:t>
            </a:r>
          </a:p>
        </p:txBody>
      </p:sp>
      <p:sp>
        <p:nvSpPr>
          <p:cNvPr id="9" name="Rettangolo 8">
            <a:extLst>
              <a:ext uri="{FF2B5EF4-FFF2-40B4-BE49-F238E27FC236}">
                <a16:creationId xmlns:a16="http://schemas.microsoft.com/office/drawing/2014/main" id="{32F83D91-DEC6-F23B-3748-9BB08B86E6BA}"/>
              </a:ext>
            </a:extLst>
          </p:cNvPr>
          <p:cNvSpPr/>
          <p:nvPr/>
        </p:nvSpPr>
        <p:spPr>
          <a:xfrm>
            <a:off x="6096000" y="3161820"/>
            <a:ext cx="3012062" cy="2514418"/>
          </a:xfrm>
          <a:prstGeom prst="rect">
            <a:avLst/>
          </a:prstGeom>
          <a:solidFill>
            <a:schemeClr val="accent1">
              <a:lumMod val="20000"/>
              <a:lumOff val="80000"/>
            </a:schemeClr>
          </a:solidFill>
          <a:ln w="12700" cap="flat" cmpd="sng" algn="ctr">
            <a:solidFill>
              <a:sysClr val="windowText" lastClr="000000"/>
            </a:solidFill>
            <a:prstDash val="solid"/>
            <a:miter lim="800000"/>
          </a:ln>
          <a:effectLst/>
        </p:spPr>
        <p:txBody>
          <a:bodyPr anchor="ctr"/>
          <a:lstStyle/>
          <a:p>
            <a:pPr marL="285750" indent="-285750" defTabSz="342905">
              <a:buFont typeface="Wingdings" panose="05000000000000000000" pitchFamily="2" charset="2"/>
              <a:buChar char="v"/>
              <a:defRPr/>
            </a:pPr>
            <a:r>
              <a:rPr lang="it-IT" sz="1800" b="1" i="1" dirty="0">
                <a:solidFill>
                  <a:schemeClr val="accent2">
                    <a:lumMod val="50000"/>
                  </a:schemeClr>
                </a:solidFill>
                <a:effectLst>
                  <a:outerShdw blurRad="38100" dist="38100" dir="2700000" algn="tl">
                    <a:srgbClr val="000000">
                      <a:alpha val="43137"/>
                    </a:srgbClr>
                  </a:outerShdw>
                </a:effectLst>
                <a:latin typeface="Trebuchet MS" panose="020B0603020202020204" pitchFamily="34" charset="0"/>
              </a:rPr>
              <a:t>Il 2024 è un periodo d’imposta di transizione</a:t>
            </a:r>
          </a:p>
          <a:p>
            <a:pPr marL="285750" indent="-285750" defTabSz="342905">
              <a:buFont typeface="Wingdings" panose="05000000000000000000" pitchFamily="2" charset="2"/>
              <a:buChar char="v"/>
              <a:defRPr/>
            </a:pPr>
            <a:r>
              <a:rPr lang="it-IT" sz="1800" b="1" i="1" dirty="0">
                <a:solidFill>
                  <a:schemeClr val="accent2">
                    <a:lumMod val="50000"/>
                  </a:schemeClr>
                </a:solidFill>
                <a:effectLst>
                  <a:outerShdw blurRad="38100" dist="38100" dir="2700000" algn="tl">
                    <a:srgbClr val="000000">
                      <a:alpha val="43137"/>
                    </a:srgbClr>
                  </a:outerShdw>
                </a:effectLst>
                <a:latin typeface="Trebuchet MS" panose="020B0603020202020204" pitchFamily="34" charset="0"/>
              </a:rPr>
              <a:t>vecchie e nuove regole convivono anche per il primo accesso</a:t>
            </a:r>
            <a:endParaRPr lang="it-IT" sz="1800" b="1" i="1" dirty="0">
              <a:solidFill>
                <a:srgbClr val="000000"/>
              </a:solidFill>
              <a:effectLst>
                <a:outerShdw blurRad="38100" dist="38100" dir="2700000" algn="tl">
                  <a:srgbClr val="000000">
                    <a:alpha val="43137"/>
                  </a:srgbClr>
                </a:outerShdw>
              </a:effectLst>
              <a:latin typeface="Trebuchet MS" panose="020B0603020202020204" pitchFamily="34" charset="0"/>
            </a:endParaRPr>
          </a:p>
        </p:txBody>
      </p:sp>
      <p:sp>
        <p:nvSpPr>
          <p:cNvPr id="7" name="Rettangolo 6">
            <a:extLst>
              <a:ext uri="{FF2B5EF4-FFF2-40B4-BE49-F238E27FC236}">
                <a16:creationId xmlns:a16="http://schemas.microsoft.com/office/drawing/2014/main" id="{22235BA6-6A1A-E32E-FD67-2BB4CA7D2C62}"/>
              </a:ext>
            </a:extLst>
          </p:cNvPr>
          <p:cNvSpPr/>
          <p:nvPr/>
        </p:nvSpPr>
        <p:spPr>
          <a:xfrm>
            <a:off x="677332" y="3161820"/>
            <a:ext cx="4620226" cy="2514418"/>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57188" indent="-357188" defTabSz="342905">
              <a:buFont typeface="Wingdings" panose="05000000000000000000" pitchFamily="2" charset="2"/>
              <a:buChar char="Ø"/>
              <a:defRPr/>
            </a:pPr>
            <a:r>
              <a:rPr lang="it-IT" sz="1900" i="1" dirty="0">
                <a:solidFill>
                  <a:srgbClr val="000000"/>
                </a:solidFill>
                <a:effectLst>
                  <a:outerShdw blurRad="38100" dist="38100" dir="2700000" algn="tl">
                    <a:srgbClr val="000000">
                      <a:alpha val="43137"/>
                    </a:srgbClr>
                  </a:outerShdw>
                </a:effectLst>
                <a:latin typeface="Trebuchet MS" panose="020B0603020202020204" pitchFamily="34" charset="0"/>
              </a:rPr>
              <a:t>L’applicazione delle norme abrogate andrà gradualmente ad esaurirsi</a:t>
            </a:r>
          </a:p>
          <a:p>
            <a:pPr marL="357188" indent="-357188" defTabSz="342905">
              <a:buFont typeface="Wingdings" panose="05000000000000000000" pitchFamily="2" charset="2"/>
              <a:buChar char="Ø"/>
              <a:defRPr/>
            </a:pPr>
            <a:r>
              <a:rPr lang="it-IT" sz="1900" i="1" dirty="0">
                <a:solidFill>
                  <a:srgbClr val="000000"/>
                </a:solidFill>
                <a:effectLst>
                  <a:outerShdw blurRad="38100" dist="38100" dir="2700000" algn="tl">
                    <a:srgbClr val="000000">
                      <a:alpha val="43137"/>
                    </a:srgbClr>
                  </a:outerShdw>
                </a:effectLst>
                <a:latin typeface="Trebuchet MS" panose="020B0603020202020204" pitchFamily="34" charset="0"/>
              </a:rPr>
              <a:t>Restano a favore di coloro che ne stanno godendo al 31 dicembre 2023 o vi possono accedere anche nel corso del periodo d’imposta 2024 come residenti anagraficamente dall’anno 2023</a:t>
            </a:r>
            <a:endParaRPr lang="it-IT" sz="1900" dirty="0">
              <a:solidFill>
                <a:srgbClr val="000000"/>
              </a:solidFill>
              <a:effectLst>
                <a:outerShdw blurRad="38100" dist="38100" dir="2700000" algn="tl">
                  <a:srgbClr val="000000">
                    <a:alpha val="43137"/>
                  </a:srgbClr>
                </a:outerShdw>
              </a:effectLst>
              <a:latin typeface="Trebuchet MS" panose="020B0603020202020204" pitchFamily="34" charset="0"/>
            </a:endParaRPr>
          </a:p>
        </p:txBody>
      </p:sp>
      <p:sp>
        <p:nvSpPr>
          <p:cNvPr id="10" name="Freccia a destra 9">
            <a:extLst>
              <a:ext uri="{FF2B5EF4-FFF2-40B4-BE49-F238E27FC236}">
                <a16:creationId xmlns:a16="http://schemas.microsoft.com/office/drawing/2014/main" id="{7E7046F8-3F56-FD19-135F-7D740893432E}"/>
              </a:ext>
            </a:extLst>
          </p:cNvPr>
          <p:cNvSpPr/>
          <p:nvPr/>
        </p:nvSpPr>
        <p:spPr>
          <a:xfrm>
            <a:off x="5445583" y="4027608"/>
            <a:ext cx="48807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7575463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CE6299-0998-8092-413C-BE5C92557865}"/>
            </a:ext>
          </a:extLst>
        </p:cNvPr>
        <p:cNvGrpSpPr/>
        <p:nvPr/>
      </p:nvGrpSpPr>
      <p:grpSpPr>
        <a:xfrm>
          <a:off x="0" y="0"/>
          <a:ext cx="0" cy="0"/>
          <a:chOff x="0" y="0"/>
          <a:chExt cx="0" cy="0"/>
        </a:xfrm>
      </p:grpSpPr>
      <p:pic>
        <p:nvPicPr>
          <p:cNvPr id="4" name="Immagine 3">
            <a:extLst>
              <a:ext uri="{FF2B5EF4-FFF2-40B4-BE49-F238E27FC236}">
                <a16:creationId xmlns:a16="http://schemas.microsoft.com/office/drawing/2014/main" id="{98CB4FC1-0A36-0790-023B-7217159EA00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798" y="137160"/>
            <a:ext cx="3182375" cy="982725"/>
          </a:xfrm>
          <a:prstGeom prst="rect">
            <a:avLst/>
          </a:prstGeom>
        </p:spPr>
      </p:pic>
      <p:sp>
        <p:nvSpPr>
          <p:cNvPr id="8" name="CasellaDiTesto 7">
            <a:extLst>
              <a:ext uri="{FF2B5EF4-FFF2-40B4-BE49-F238E27FC236}">
                <a16:creationId xmlns:a16="http://schemas.microsoft.com/office/drawing/2014/main" id="{3E31800E-E58B-24AD-17D4-44C514AD3F57}"/>
              </a:ext>
            </a:extLst>
          </p:cNvPr>
          <p:cNvSpPr txBox="1"/>
          <p:nvPr/>
        </p:nvSpPr>
        <p:spPr>
          <a:xfrm>
            <a:off x="5179156" y="266847"/>
            <a:ext cx="6823014" cy="369332"/>
          </a:xfrm>
          <a:prstGeom prst="rect">
            <a:avLst/>
          </a:prstGeom>
          <a:noFill/>
        </p:spPr>
        <p:txBody>
          <a:bodyPr wrap="square" rtlCol="0">
            <a:spAutoFit/>
          </a:bodyPr>
          <a:lstStyle/>
          <a:p>
            <a:pPr algn="ctr"/>
            <a:r>
              <a:rPr lang="it-IT" sz="1800" b="1" dirty="0">
                <a:latin typeface="AngsanaUPC" panose="02020603050405020304" pitchFamily="18" charset="-34"/>
                <a:cs typeface="AngsanaUPC" panose="02020603050405020304" pitchFamily="18" charset="-34"/>
              </a:rPr>
              <a:t>Decreto internazionalizzazione: novità e prospettive</a:t>
            </a:r>
          </a:p>
        </p:txBody>
      </p:sp>
      <p:sp>
        <p:nvSpPr>
          <p:cNvPr id="2" name="Segnaposto piè di pagina 1">
            <a:extLst>
              <a:ext uri="{FF2B5EF4-FFF2-40B4-BE49-F238E27FC236}">
                <a16:creationId xmlns:a16="http://schemas.microsoft.com/office/drawing/2014/main" id="{337D11D9-454E-E2F2-884A-08824CE1051D}"/>
              </a:ext>
            </a:extLst>
          </p:cNvPr>
          <p:cNvSpPr>
            <a:spLocks noGrp="1"/>
          </p:cNvSpPr>
          <p:nvPr>
            <p:ph type="ftr" sz="quarter" idx="11"/>
          </p:nvPr>
        </p:nvSpPr>
        <p:spPr/>
        <p:txBody>
          <a:bodyPr/>
          <a:lstStyle/>
          <a:p>
            <a:r>
              <a:rPr lang="it-IT"/>
              <a:t>a cura di Marco Magrini - ODCEC di Siena</a:t>
            </a:r>
            <a:endParaRPr lang="en-US" dirty="0"/>
          </a:p>
        </p:txBody>
      </p:sp>
      <p:sp>
        <p:nvSpPr>
          <p:cNvPr id="3" name="Segnaposto numero diapositiva 2">
            <a:extLst>
              <a:ext uri="{FF2B5EF4-FFF2-40B4-BE49-F238E27FC236}">
                <a16:creationId xmlns:a16="http://schemas.microsoft.com/office/drawing/2014/main" id="{B7C5F271-CF7C-80C5-0B67-66E9990CBD4C}"/>
              </a:ext>
            </a:extLst>
          </p:cNvPr>
          <p:cNvSpPr>
            <a:spLocks noGrp="1"/>
          </p:cNvSpPr>
          <p:nvPr>
            <p:ph type="sldNum" sz="quarter" idx="12"/>
          </p:nvPr>
        </p:nvSpPr>
        <p:spPr/>
        <p:txBody>
          <a:bodyPr/>
          <a:lstStyle/>
          <a:p>
            <a:fld id="{D57F1E4F-1CFF-5643-939E-217C01CDF565}" type="slidenum">
              <a:rPr lang="en-US" smtClean="0"/>
              <a:pPr/>
              <a:t>30</a:t>
            </a:fld>
            <a:endParaRPr lang="en-US" dirty="0"/>
          </a:p>
        </p:txBody>
      </p:sp>
      <p:sp>
        <p:nvSpPr>
          <p:cNvPr id="5" name="Callout con freccia in giù 7">
            <a:extLst>
              <a:ext uri="{FF2B5EF4-FFF2-40B4-BE49-F238E27FC236}">
                <a16:creationId xmlns:a16="http://schemas.microsoft.com/office/drawing/2014/main" id="{A8895E0D-1AC8-7ACD-9AEE-A314BF6C1891}"/>
              </a:ext>
            </a:extLst>
          </p:cNvPr>
          <p:cNvSpPr/>
          <p:nvPr/>
        </p:nvSpPr>
        <p:spPr>
          <a:xfrm>
            <a:off x="2034002" y="1119885"/>
            <a:ext cx="5726112" cy="649288"/>
          </a:xfrm>
          <a:prstGeom prst="downArrowCallou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10">
              <a:defRPr/>
            </a:pPr>
            <a:r>
              <a:rPr lang="it-IT" sz="2000" b="1" dirty="0">
                <a:solidFill>
                  <a:schemeClr val="tx1"/>
                </a:solidFill>
                <a:effectLst>
                  <a:outerShdw blurRad="38100" dist="38100" dir="2700000" algn="tl">
                    <a:srgbClr val="000000">
                      <a:alpha val="43137"/>
                    </a:srgbClr>
                  </a:outerShdw>
                </a:effectLst>
                <a:latin typeface="Trebuchet MS" panose="020B0603020202020204" pitchFamily="34" charset="0"/>
              </a:rPr>
              <a:t>REGIME «IMPATRIATI»: NUOVE REGOLE</a:t>
            </a:r>
          </a:p>
        </p:txBody>
      </p:sp>
      <p:sp>
        <p:nvSpPr>
          <p:cNvPr id="6" name="Rettangolo 5">
            <a:extLst>
              <a:ext uri="{FF2B5EF4-FFF2-40B4-BE49-F238E27FC236}">
                <a16:creationId xmlns:a16="http://schemas.microsoft.com/office/drawing/2014/main" id="{A27BEF70-656F-66C9-EDA1-9E8E8542D8AB}"/>
              </a:ext>
            </a:extLst>
          </p:cNvPr>
          <p:cNvSpPr/>
          <p:nvPr/>
        </p:nvSpPr>
        <p:spPr>
          <a:xfrm>
            <a:off x="708451" y="3248416"/>
            <a:ext cx="8377213" cy="2133319"/>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57188" indent="-357188" defTabSz="342905">
              <a:buFont typeface="Wingdings" panose="05000000000000000000" pitchFamily="2" charset="2"/>
              <a:buChar char="Ø"/>
              <a:defRPr/>
            </a:pP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Si prescinde dal requisito della cittadinanza</a:t>
            </a:r>
          </a:p>
          <a:p>
            <a:pPr marL="357188" indent="-357188" defTabSz="342905">
              <a:buFont typeface="Wingdings" panose="05000000000000000000" pitchFamily="2" charset="2"/>
              <a:buChar char="Ø"/>
              <a:defRPr/>
            </a:pP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l’agevolazione applicabile anche ai cittadini esteri (Ue e/o extra-UE) in possesso dei requisiti soggettivi e oggettivi</a:t>
            </a:r>
          </a:p>
          <a:p>
            <a:pPr marL="357188" indent="-357188" defTabSz="342905">
              <a:buFont typeface="Wingdings" panose="05000000000000000000" pitchFamily="2" charset="2"/>
              <a:buChar char="Ø"/>
              <a:defRPr/>
            </a:pP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tutti i lavoratori che rispondono alle caratteristiche delineate dalla norma, indipendentemente dalla loro cittadinanza, possono accedere al regime</a:t>
            </a:r>
          </a:p>
        </p:txBody>
      </p:sp>
      <p:sp>
        <p:nvSpPr>
          <p:cNvPr id="7" name="Freccia in giù 6">
            <a:extLst>
              <a:ext uri="{FF2B5EF4-FFF2-40B4-BE49-F238E27FC236}">
                <a16:creationId xmlns:a16="http://schemas.microsoft.com/office/drawing/2014/main" id="{EF8296A0-5744-2737-698B-A5F0DF679F27}"/>
              </a:ext>
            </a:extLst>
          </p:cNvPr>
          <p:cNvSpPr/>
          <p:nvPr/>
        </p:nvSpPr>
        <p:spPr>
          <a:xfrm>
            <a:off x="5978088" y="2803232"/>
            <a:ext cx="866775" cy="330200"/>
          </a:xfrm>
          <a:prstGeom prst="downArrow">
            <a:avLst/>
          </a:prstGeom>
          <a:solidFill>
            <a:srgbClr val="92D050"/>
          </a:solidFill>
          <a:ln w="12700" cap="flat" cmpd="sng" algn="ctr">
            <a:solidFill>
              <a:sysClr val="windowText" lastClr="000000"/>
            </a:solidFill>
            <a:prstDash val="solid"/>
            <a:miter lim="800000"/>
          </a:ln>
          <a:effectLst/>
        </p:spPr>
        <p:txBody>
          <a:bodyPr anchor="ctr"/>
          <a:lstStyle/>
          <a:p>
            <a:pPr algn="ctr" defTabSz="342905">
              <a:defRPr/>
            </a:pPr>
            <a:endParaRPr lang="it-IT" sz="1350">
              <a:solidFill>
                <a:srgbClr val="FFFFFF"/>
              </a:solidFill>
              <a:latin typeface="Trebuchet MS" panose="020B0603020202020204" pitchFamily="34" charset="0"/>
            </a:endParaRPr>
          </a:p>
        </p:txBody>
      </p:sp>
      <p:sp>
        <p:nvSpPr>
          <p:cNvPr id="9" name="Rettangolo 8">
            <a:extLst>
              <a:ext uri="{FF2B5EF4-FFF2-40B4-BE49-F238E27FC236}">
                <a16:creationId xmlns:a16="http://schemas.microsoft.com/office/drawing/2014/main" id="{5B473F31-3400-8695-278B-363AE7525DC6}"/>
              </a:ext>
            </a:extLst>
          </p:cNvPr>
          <p:cNvSpPr/>
          <p:nvPr/>
        </p:nvSpPr>
        <p:spPr>
          <a:xfrm>
            <a:off x="677334" y="1763715"/>
            <a:ext cx="2811301" cy="889691"/>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70C0"/>
                </a:solidFill>
                <a:effectLst>
                  <a:outerShdw blurRad="38100" dist="38100" dir="2700000" algn="tl">
                    <a:srgbClr val="000000">
                      <a:alpha val="43137"/>
                    </a:srgbClr>
                  </a:outerShdw>
                </a:effectLst>
                <a:latin typeface="Trebuchet MS" panose="020B0603020202020204" pitchFamily="34" charset="0"/>
              </a:rPr>
              <a:t>Requisiti di accesso al regime agevolato</a:t>
            </a:r>
            <a:endParaRPr lang="it-IT" sz="2000" b="1" dirty="0">
              <a:solidFill>
                <a:srgbClr val="000000"/>
              </a:solidFill>
              <a:effectLst>
                <a:outerShdw blurRad="38100" dist="38100" dir="2700000" algn="tl">
                  <a:srgbClr val="000000">
                    <a:alpha val="43137"/>
                  </a:srgbClr>
                </a:outerShdw>
              </a:effectLst>
              <a:latin typeface="Trebuchet MS" panose="020B0603020202020204" pitchFamily="34" charset="0"/>
            </a:endParaRPr>
          </a:p>
        </p:txBody>
      </p:sp>
      <p:sp>
        <p:nvSpPr>
          <p:cNvPr id="10" name="Rettangolo 9">
            <a:extLst>
              <a:ext uri="{FF2B5EF4-FFF2-40B4-BE49-F238E27FC236}">
                <a16:creationId xmlns:a16="http://schemas.microsoft.com/office/drawing/2014/main" id="{A7B9C010-6D6D-DE36-FEA0-0E02E34EC66E}"/>
              </a:ext>
            </a:extLst>
          </p:cNvPr>
          <p:cNvSpPr/>
          <p:nvPr/>
        </p:nvSpPr>
        <p:spPr>
          <a:xfrm>
            <a:off x="5027475" y="1835338"/>
            <a:ext cx="4013936" cy="818068"/>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00FF"/>
                </a:solidFill>
                <a:effectLst>
                  <a:outerShdw blurRad="38100" dist="38100" dir="2700000" algn="tl">
                    <a:srgbClr val="000000">
                      <a:alpha val="43137"/>
                    </a:srgbClr>
                  </a:outerShdw>
                </a:effectLst>
                <a:latin typeface="Trebuchet MS" panose="020B0603020202020204" pitchFamily="34" charset="0"/>
              </a:rPr>
              <a:t>Cittadini esteri: UE o extra-UE accedono al pari italiani</a:t>
            </a:r>
          </a:p>
        </p:txBody>
      </p:sp>
      <p:sp>
        <p:nvSpPr>
          <p:cNvPr id="11" name="Freccia a destra 10">
            <a:extLst>
              <a:ext uri="{FF2B5EF4-FFF2-40B4-BE49-F238E27FC236}">
                <a16:creationId xmlns:a16="http://schemas.microsoft.com/office/drawing/2014/main" id="{29CFF049-E327-C691-7B4E-926E615F4CAE}"/>
              </a:ext>
            </a:extLst>
          </p:cNvPr>
          <p:cNvSpPr/>
          <p:nvPr/>
        </p:nvSpPr>
        <p:spPr>
          <a:xfrm>
            <a:off x="3768851" y="2002056"/>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Rettangolo 11">
            <a:extLst>
              <a:ext uri="{FF2B5EF4-FFF2-40B4-BE49-F238E27FC236}">
                <a16:creationId xmlns:a16="http://schemas.microsoft.com/office/drawing/2014/main" id="{E3A4F83B-BA75-2772-3B98-B3606C243081}"/>
              </a:ext>
            </a:extLst>
          </p:cNvPr>
          <p:cNvSpPr/>
          <p:nvPr/>
        </p:nvSpPr>
        <p:spPr>
          <a:xfrm>
            <a:off x="896789" y="5553449"/>
            <a:ext cx="8377213" cy="369332"/>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57188" indent="-357188" defTabSz="342905">
              <a:buFont typeface="Wingdings" panose="05000000000000000000" pitchFamily="2" charset="2"/>
              <a:buChar char="Ø"/>
              <a:defRPr/>
            </a:pPr>
            <a:r>
              <a:rPr lang="it-IT" sz="2000" b="1" i="1" dirty="0">
                <a:solidFill>
                  <a:srgbClr val="0070C0"/>
                </a:solidFill>
                <a:effectLst>
                  <a:outerShdw blurRad="38100" dist="38100" dir="2700000" algn="tl">
                    <a:srgbClr val="000000">
                      <a:alpha val="43137"/>
                    </a:srgbClr>
                  </a:outerShdw>
                </a:effectLst>
                <a:latin typeface="Trebuchet MS" panose="020B0603020202020204" pitchFamily="34" charset="0"/>
              </a:rPr>
              <a:t>Conforme prassi vecchie regole (cfr. circ. 33/E/2020, p. 7.12).</a:t>
            </a:r>
          </a:p>
        </p:txBody>
      </p:sp>
    </p:spTree>
    <p:extLst>
      <p:ext uri="{BB962C8B-B14F-4D97-AF65-F5344CB8AC3E}">
        <p14:creationId xmlns:p14="http://schemas.microsoft.com/office/powerpoint/2010/main" val="35020003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7492DD-3CB6-538A-32C5-429EA1C58167}"/>
            </a:ext>
          </a:extLst>
        </p:cNvPr>
        <p:cNvGrpSpPr/>
        <p:nvPr/>
      </p:nvGrpSpPr>
      <p:grpSpPr>
        <a:xfrm>
          <a:off x="0" y="0"/>
          <a:ext cx="0" cy="0"/>
          <a:chOff x="0" y="0"/>
          <a:chExt cx="0" cy="0"/>
        </a:xfrm>
      </p:grpSpPr>
      <p:pic>
        <p:nvPicPr>
          <p:cNvPr id="4" name="Immagine 3">
            <a:extLst>
              <a:ext uri="{FF2B5EF4-FFF2-40B4-BE49-F238E27FC236}">
                <a16:creationId xmlns:a16="http://schemas.microsoft.com/office/drawing/2014/main" id="{84F0B6F3-0EAF-CCD9-E597-4B0A8DCFFB2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798" y="137160"/>
            <a:ext cx="3182375" cy="982725"/>
          </a:xfrm>
          <a:prstGeom prst="rect">
            <a:avLst/>
          </a:prstGeom>
        </p:spPr>
      </p:pic>
      <p:sp>
        <p:nvSpPr>
          <p:cNvPr id="8" name="CasellaDiTesto 7">
            <a:extLst>
              <a:ext uri="{FF2B5EF4-FFF2-40B4-BE49-F238E27FC236}">
                <a16:creationId xmlns:a16="http://schemas.microsoft.com/office/drawing/2014/main" id="{AA1D3AD6-92F1-0C8F-E266-A09C821CD346}"/>
              </a:ext>
            </a:extLst>
          </p:cNvPr>
          <p:cNvSpPr txBox="1"/>
          <p:nvPr/>
        </p:nvSpPr>
        <p:spPr>
          <a:xfrm>
            <a:off x="5179156" y="266847"/>
            <a:ext cx="6823014" cy="369332"/>
          </a:xfrm>
          <a:prstGeom prst="rect">
            <a:avLst/>
          </a:prstGeom>
          <a:noFill/>
        </p:spPr>
        <p:txBody>
          <a:bodyPr wrap="square" rtlCol="0">
            <a:spAutoFit/>
          </a:bodyPr>
          <a:lstStyle/>
          <a:p>
            <a:pPr algn="ctr"/>
            <a:r>
              <a:rPr lang="it-IT" sz="1800" b="1" dirty="0">
                <a:latin typeface="AngsanaUPC" panose="02020603050405020304" pitchFamily="18" charset="-34"/>
                <a:cs typeface="AngsanaUPC" panose="02020603050405020304" pitchFamily="18" charset="-34"/>
              </a:rPr>
              <a:t>Decreto internazionalizzazione: novità e prospettive</a:t>
            </a:r>
          </a:p>
        </p:txBody>
      </p:sp>
      <p:sp>
        <p:nvSpPr>
          <p:cNvPr id="2" name="Segnaposto piè di pagina 1">
            <a:extLst>
              <a:ext uri="{FF2B5EF4-FFF2-40B4-BE49-F238E27FC236}">
                <a16:creationId xmlns:a16="http://schemas.microsoft.com/office/drawing/2014/main" id="{F45349B5-57E9-AC68-B4A3-1E2D1D716124}"/>
              </a:ext>
            </a:extLst>
          </p:cNvPr>
          <p:cNvSpPr>
            <a:spLocks noGrp="1"/>
          </p:cNvSpPr>
          <p:nvPr>
            <p:ph type="ftr" sz="quarter" idx="11"/>
          </p:nvPr>
        </p:nvSpPr>
        <p:spPr/>
        <p:txBody>
          <a:bodyPr/>
          <a:lstStyle/>
          <a:p>
            <a:r>
              <a:rPr lang="it-IT"/>
              <a:t>a cura di Marco Magrini - ODCEC di Siena</a:t>
            </a:r>
            <a:endParaRPr lang="en-US" dirty="0"/>
          </a:p>
        </p:txBody>
      </p:sp>
      <p:sp>
        <p:nvSpPr>
          <p:cNvPr id="3" name="Segnaposto numero diapositiva 2">
            <a:extLst>
              <a:ext uri="{FF2B5EF4-FFF2-40B4-BE49-F238E27FC236}">
                <a16:creationId xmlns:a16="http://schemas.microsoft.com/office/drawing/2014/main" id="{193C3CD3-EBC7-26CB-292C-F9655F18F908}"/>
              </a:ext>
            </a:extLst>
          </p:cNvPr>
          <p:cNvSpPr>
            <a:spLocks noGrp="1"/>
          </p:cNvSpPr>
          <p:nvPr>
            <p:ph type="sldNum" sz="quarter" idx="12"/>
          </p:nvPr>
        </p:nvSpPr>
        <p:spPr/>
        <p:txBody>
          <a:bodyPr/>
          <a:lstStyle/>
          <a:p>
            <a:fld id="{D57F1E4F-1CFF-5643-939E-217C01CDF565}" type="slidenum">
              <a:rPr lang="en-US" smtClean="0"/>
              <a:pPr/>
              <a:t>31</a:t>
            </a:fld>
            <a:endParaRPr lang="en-US" dirty="0"/>
          </a:p>
        </p:txBody>
      </p:sp>
      <p:sp>
        <p:nvSpPr>
          <p:cNvPr id="5" name="Callout con freccia in giù 7">
            <a:extLst>
              <a:ext uri="{FF2B5EF4-FFF2-40B4-BE49-F238E27FC236}">
                <a16:creationId xmlns:a16="http://schemas.microsoft.com/office/drawing/2014/main" id="{3AD7287A-4260-264A-F1E7-D03FB759F7F9}"/>
              </a:ext>
            </a:extLst>
          </p:cNvPr>
          <p:cNvSpPr/>
          <p:nvPr/>
        </p:nvSpPr>
        <p:spPr>
          <a:xfrm>
            <a:off x="2034002" y="1119885"/>
            <a:ext cx="5726112" cy="649288"/>
          </a:xfrm>
          <a:prstGeom prst="downArrowCallou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10">
              <a:defRPr/>
            </a:pPr>
            <a:r>
              <a:rPr lang="it-IT" sz="2000" b="1" dirty="0">
                <a:solidFill>
                  <a:schemeClr val="tx1"/>
                </a:solidFill>
                <a:effectLst>
                  <a:outerShdw blurRad="38100" dist="38100" dir="2700000" algn="tl">
                    <a:srgbClr val="000000">
                      <a:alpha val="43137"/>
                    </a:srgbClr>
                  </a:outerShdw>
                </a:effectLst>
                <a:latin typeface="Trebuchet MS" panose="020B0603020202020204" pitchFamily="34" charset="0"/>
              </a:rPr>
              <a:t>REGIME «IMPATRIATI»: NUOVE REGOLE</a:t>
            </a:r>
          </a:p>
        </p:txBody>
      </p:sp>
      <p:sp>
        <p:nvSpPr>
          <p:cNvPr id="6" name="Rettangolo 5">
            <a:extLst>
              <a:ext uri="{FF2B5EF4-FFF2-40B4-BE49-F238E27FC236}">
                <a16:creationId xmlns:a16="http://schemas.microsoft.com/office/drawing/2014/main" id="{1B64D010-A02C-ED57-8323-4EABB202DE4B}"/>
              </a:ext>
            </a:extLst>
          </p:cNvPr>
          <p:cNvSpPr/>
          <p:nvPr/>
        </p:nvSpPr>
        <p:spPr>
          <a:xfrm>
            <a:off x="708451" y="3248417"/>
            <a:ext cx="8377213" cy="2626227"/>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57188" indent="-357188" defTabSz="342905">
              <a:buFont typeface="Wingdings" panose="05000000000000000000" pitchFamily="2" charset="2"/>
              <a:buChar char="Ø"/>
              <a:defRPr/>
            </a:pP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L’agevolazione fiscale spetta per cinque periodi d’imposta (</a:t>
            </a:r>
            <a:r>
              <a:rPr lang="it-IT" sz="2000" b="1" i="1" dirty="0">
                <a:solidFill>
                  <a:srgbClr val="0000FF"/>
                </a:solidFill>
                <a:effectLst>
                  <a:outerShdw blurRad="38100" dist="38100" dir="2700000" algn="tl">
                    <a:srgbClr val="000000">
                      <a:alpha val="43137"/>
                    </a:srgbClr>
                  </a:outerShdw>
                </a:effectLst>
                <a:latin typeface="Trebuchet MS" panose="020B0603020202020204" pitchFamily="34" charset="0"/>
              </a:rPr>
              <a:t>comma 3</a:t>
            </a: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a:t>
            </a:r>
          </a:p>
          <a:p>
            <a:pPr marL="357188" indent="-357188" defTabSz="342905">
              <a:buFont typeface="Wingdings" panose="05000000000000000000" pitchFamily="2" charset="2"/>
              <a:buChar char="Ø"/>
              <a:defRPr/>
            </a:pPr>
            <a:r>
              <a:rPr lang="it-IT" sz="2000" b="1" i="1" dirty="0">
                <a:solidFill>
                  <a:srgbClr val="0000FF"/>
                </a:solidFill>
                <a:effectLst>
                  <a:outerShdw blurRad="38100" dist="38100" dir="2700000" algn="tl">
                    <a:srgbClr val="000000">
                      <a:alpha val="43137"/>
                    </a:srgbClr>
                  </a:outerShdw>
                </a:effectLst>
                <a:latin typeface="Trebuchet MS" panose="020B0603020202020204" pitchFamily="34" charset="0"/>
              </a:rPr>
              <a:t>Una-tantum</a:t>
            </a: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 può arrivare a otto periodi d’imposta per i soggetti che acquisiscono la residenza in Italia con acquisto immobile abitativo nei 12 mesi precedenti al trasferimento (</a:t>
            </a:r>
            <a:r>
              <a:rPr lang="it-IT" sz="2000" b="1" i="1" dirty="0">
                <a:solidFill>
                  <a:srgbClr val="0000FF"/>
                </a:solidFill>
                <a:effectLst>
                  <a:outerShdw blurRad="38100" dist="38100" dir="2700000" algn="tl">
                    <a:srgbClr val="000000">
                      <a:alpha val="43137"/>
                    </a:srgbClr>
                  </a:outerShdw>
                </a:effectLst>
                <a:latin typeface="Trebuchet MS" panose="020B0603020202020204" pitchFamily="34" charset="0"/>
              </a:rPr>
              <a:t>comma 10</a:t>
            </a: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a:t>
            </a:r>
          </a:p>
        </p:txBody>
      </p:sp>
      <p:sp>
        <p:nvSpPr>
          <p:cNvPr id="7" name="Freccia in giù 6">
            <a:extLst>
              <a:ext uri="{FF2B5EF4-FFF2-40B4-BE49-F238E27FC236}">
                <a16:creationId xmlns:a16="http://schemas.microsoft.com/office/drawing/2014/main" id="{D4EC8C0E-504F-8229-7460-BB6605BACCF5}"/>
              </a:ext>
            </a:extLst>
          </p:cNvPr>
          <p:cNvSpPr/>
          <p:nvPr/>
        </p:nvSpPr>
        <p:spPr>
          <a:xfrm>
            <a:off x="5978088" y="2803232"/>
            <a:ext cx="866775" cy="330200"/>
          </a:xfrm>
          <a:prstGeom prst="downArrow">
            <a:avLst/>
          </a:prstGeom>
          <a:solidFill>
            <a:srgbClr val="92D050"/>
          </a:solidFill>
          <a:ln w="12700" cap="flat" cmpd="sng" algn="ctr">
            <a:solidFill>
              <a:sysClr val="windowText" lastClr="000000"/>
            </a:solidFill>
            <a:prstDash val="solid"/>
            <a:miter lim="800000"/>
          </a:ln>
          <a:effectLst/>
        </p:spPr>
        <p:txBody>
          <a:bodyPr anchor="ctr"/>
          <a:lstStyle/>
          <a:p>
            <a:pPr algn="ctr" defTabSz="342905">
              <a:defRPr/>
            </a:pPr>
            <a:endParaRPr lang="it-IT" sz="1350">
              <a:solidFill>
                <a:srgbClr val="FFFFFF"/>
              </a:solidFill>
              <a:latin typeface="Trebuchet MS" panose="020B0603020202020204" pitchFamily="34" charset="0"/>
            </a:endParaRPr>
          </a:p>
        </p:txBody>
      </p:sp>
      <p:sp>
        <p:nvSpPr>
          <p:cNvPr id="9" name="Rettangolo 8">
            <a:extLst>
              <a:ext uri="{FF2B5EF4-FFF2-40B4-BE49-F238E27FC236}">
                <a16:creationId xmlns:a16="http://schemas.microsoft.com/office/drawing/2014/main" id="{622730C2-BCD3-6616-D5A7-5F4751974D8A}"/>
              </a:ext>
            </a:extLst>
          </p:cNvPr>
          <p:cNvSpPr/>
          <p:nvPr/>
        </p:nvSpPr>
        <p:spPr>
          <a:xfrm>
            <a:off x="677334" y="1763715"/>
            <a:ext cx="2811301" cy="889691"/>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70C0"/>
                </a:solidFill>
                <a:effectLst>
                  <a:outerShdw blurRad="38100" dist="38100" dir="2700000" algn="tl">
                    <a:srgbClr val="000000">
                      <a:alpha val="43137"/>
                    </a:srgbClr>
                  </a:outerShdw>
                </a:effectLst>
                <a:latin typeface="Trebuchet MS" panose="020B0603020202020204" pitchFamily="34" charset="0"/>
              </a:rPr>
              <a:t>Caratteristiche del regime agevolato</a:t>
            </a:r>
            <a:endParaRPr lang="it-IT" sz="2000" b="1" dirty="0">
              <a:solidFill>
                <a:srgbClr val="000000"/>
              </a:solidFill>
              <a:effectLst>
                <a:outerShdw blurRad="38100" dist="38100" dir="2700000" algn="tl">
                  <a:srgbClr val="000000">
                    <a:alpha val="43137"/>
                  </a:srgbClr>
                </a:outerShdw>
              </a:effectLst>
              <a:latin typeface="Trebuchet MS" panose="020B0603020202020204" pitchFamily="34" charset="0"/>
            </a:endParaRPr>
          </a:p>
        </p:txBody>
      </p:sp>
      <p:sp>
        <p:nvSpPr>
          <p:cNvPr id="10" name="Rettangolo 9">
            <a:extLst>
              <a:ext uri="{FF2B5EF4-FFF2-40B4-BE49-F238E27FC236}">
                <a16:creationId xmlns:a16="http://schemas.microsoft.com/office/drawing/2014/main" id="{B35F2EFB-DA58-80AD-E9CA-671865394826}"/>
              </a:ext>
            </a:extLst>
          </p:cNvPr>
          <p:cNvSpPr/>
          <p:nvPr/>
        </p:nvSpPr>
        <p:spPr>
          <a:xfrm>
            <a:off x="5027475" y="1835338"/>
            <a:ext cx="4013936" cy="818068"/>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00FF"/>
                </a:solidFill>
                <a:effectLst>
                  <a:outerShdw blurRad="38100" dist="38100" dir="2700000" algn="tl">
                    <a:srgbClr val="000000">
                      <a:alpha val="43137"/>
                    </a:srgbClr>
                  </a:outerShdw>
                </a:effectLst>
                <a:latin typeface="Trebuchet MS" panose="020B0603020202020204" pitchFamily="34" charset="0"/>
              </a:rPr>
              <a:t>La durata dell’agevolazione</a:t>
            </a:r>
          </a:p>
        </p:txBody>
      </p:sp>
      <p:sp>
        <p:nvSpPr>
          <p:cNvPr id="11" name="Freccia a destra 10">
            <a:extLst>
              <a:ext uri="{FF2B5EF4-FFF2-40B4-BE49-F238E27FC236}">
                <a16:creationId xmlns:a16="http://schemas.microsoft.com/office/drawing/2014/main" id="{AEE6959A-7BB1-C3E9-EBB0-C64B939A03EA}"/>
              </a:ext>
            </a:extLst>
          </p:cNvPr>
          <p:cNvSpPr/>
          <p:nvPr/>
        </p:nvSpPr>
        <p:spPr>
          <a:xfrm>
            <a:off x="3768851" y="2002056"/>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8543147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308353-9936-FA71-76EF-E2020194522D}"/>
            </a:ext>
          </a:extLst>
        </p:cNvPr>
        <p:cNvGrpSpPr/>
        <p:nvPr/>
      </p:nvGrpSpPr>
      <p:grpSpPr>
        <a:xfrm>
          <a:off x="0" y="0"/>
          <a:ext cx="0" cy="0"/>
          <a:chOff x="0" y="0"/>
          <a:chExt cx="0" cy="0"/>
        </a:xfrm>
      </p:grpSpPr>
      <p:pic>
        <p:nvPicPr>
          <p:cNvPr id="4" name="Immagine 3">
            <a:extLst>
              <a:ext uri="{FF2B5EF4-FFF2-40B4-BE49-F238E27FC236}">
                <a16:creationId xmlns:a16="http://schemas.microsoft.com/office/drawing/2014/main" id="{FD819AAC-EFE1-D61F-5E7E-46BB3910C68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798" y="137160"/>
            <a:ext cx="3182375" cy="982725"/>
          </a:xfrm>
          <a:prstGeom prst="rect">
            <a:avLst/>
          </a:prstGeom>
        </p:spPr>
      </p:pic>
      <p:sp>
        <p:nvSpPr>
          <p:cNvPr id="8" name="CasellaDiTesto 7">
            <a:extLst>
              <a:ext uri="{FF2B5EF4-FFF2-40B4-BE49-F238E27FC236}">
                <a16:creationId xmlns:a16="http://schemas.microsoft.com/office/drawing/2014/main" id="{C2CAD6C2-6CF6-DEEA-166A-880A785F5ACE}"/>
              </a:ext>
            </a:extLst>
          </p:cNvPr>
          <p:cNvSpPr txBox="1"/>
          <p:nvPr/>
        </p:nvSpPr>
        <p:spPr>
          <a:xfrm>
            <a:off x="5179156" y="266847"/>
            <a:ext cx="6823014" cy="369332"/>
          </a:xfrm>
          <a:prstGeom prst="rect">
            <a:avLst/>
          </a:prstGeom>
          <a:noFill/>
        </p:spPr>
        <p:txBody>
          <a:bodyPr wrap="square" rtlCol="0">
            <a:spAutoFit/>
          </a:bodyPr>
          <a:lstStyle/>
          <a:p>
            <a:pPr algn="ctr"/>
            <a:r>
              <a:rPr lang="it-IT" sz="1800" b="1" dirty="0">
                <a:latin typeface="AngsanaUPC" panose="02020603050405020304" pitchFamily="18" charset="-34"/>
                <a:cs typeface="AngsanaUPC" panose="02020603050405020304" pitchFamily="18" charset="-34"/>
              </a:rPr>
              <a:t>Decreto internazionalizzazione: novità e prospettive</a:t>
            </a:r>
          </a:p>
        </p:txBody>
      </p:sp>
      <p:sp>
        <p:nvSpPr>
          <p:cNvPr id="2" name="Segnaposto piè di pagina 1">
            <a:extLst>
              <a:ext uri="{FF2B5EF4-FFF2-40B4-BE49-F238E27FC236}">
                <a16:creationId xmlns:a16="http://schemas.microsoft.com/office/drawing/2014/main" id="{573D0058-EB85-2F3A-B838-243A3EC50C1F}"/>
              </a:ext>
            </a:extLst>
          </p:cNvPr>
          <p:cNvSpPr>
            <a:spLocks noGrp="1"/>
          </p:cNvSpPr>
          <p:nvPr>
            <p:ph type="ftr" sz="quarter" idx="11"/>
          </p:nvPr>
        </p:nvSpPr>
        <p:spPr/>
        <p:txBody>
          <a:bodyPr/>
          <a:lstStyle/>
          <a:p>
            <a:r>
              <a:rPr lang="it-IT"/>
              <a:t>a cura di Marco Magrini - ODCEC di Siena</a:t>
            </a:r>
            <a:endParaRPr lang="en-US" dirty="0"/>
          </a:p>
        </p:txBody>
      </p:sp>
      <p:sp>
        <p:nvSpPr>
          <p:cNvPr id="3" name="Segnaposto numero diapositiva 2">
            <a:extLst>
              <a:ext uri="{FF2B5EF4-FFF2-40B4-BE49-F238E27FC236}">
                <a16:creationId xmlns:a16="http://schemas.microsoft.com/office/drawing/2014/main" id="{9AE9ABC9-5D04-F2A4-0E87-D5EDC945D94E}"/>
              </a:ext>
            </a:extLst>
          </p:cNvPr>
          <p:cNvSpPr>
            <a:spLocks noGrp="1"/>
          </p:cNvSpPr>
          <p:nvPr>
            <p:ph type="sldNum" sz="quarter" idx="12"/>
          </p:nvPr>
        </p:nvSpPr>
        <p:spPr/>
        <p:txBody>
          <a:bodyPr/>
          <a:lstStyle/>
          <a:p>
            <a:fld id="{D57F1E4F-1CFF-5643-939E-217C01CDF565}" type="slidenum">
              <a:rPr lang="en-US" smtClean="0"/>
              <a:pPr/>
              <a:t>32</a:t>
            </a:fld>
            <a:endParaRPr lang="en-US" dirty="0"/>
          </a:p>
        </p:txBody>
      </p:sp>
      <p:sp>
        <p:nvSpPr>
          <p:cNvPr id="5" name="Callout con freccia in giù 7">
            <a:extLst>
              <a:ext uri="{FF2B5EF4-FFF2-40B4-BE49-F238E27FC236}">
                <a16:creationId xmlns:a16="http://schemas.microsoft.com/office/drawing/2014/main" id="{9F19181A-0B3E-5BC2-7C82-6E8FEE22C605}"/>
              </a:ext>
            </a:extLst>
          </p:cNvPr>
          <p:cNvSpPr/>
          <p:nvPr/>
        </p:nvSpPr>
        <p:spPr>
          <a:xfrm>
            <a:off x="2034002" y="1119885"/>
            <a:ext cx="5726112" cy="649288"/>
          </a:xfrm>
          <a:prstGeom prst="downArrowCallou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10">
              <a:defRPr/>
            </a:pPr>
            <a:r>
              <a:rPr lang="it-IT" sz="2000" b="1" dirty="0">
                <a:solidFill>
                  <a:schemeClr val="tx1"/>
                </a:solidFill>
                <a:effectLst>
                  <a:outerShdw blurRad="38100" dist="38100" dir="2700000" algn="tl">
                    <a:srgbClr val="000000">
                      <a:alpha val="43137"/>
                    </a:srgbClr>
                  </a:outerShdw>
                </a:effectLst>
                <a:latin typeface="Trebuchet MS" panose="020B0603020202020204" pitchFamily="34" charset="0"/>
              </a:rPr>
              <a:t>REGIME «IMPATRIATI»: NUOVE REGOLE</a:t>
            </a:r>
          </a:p>
        </p:txBody>
      </p:sp>
      <p:sp>
        <p:nvSpPr>
          <p:cNvPr id="6" name="Rettangolo 5">
            <a:extLst>
              <a:ext uri="{FF2B5EF4-FFF2-40B4-BE49-F238E27FC236}">
                <a16:creationId xmlns:a16="http://schemas.microsoft.com/office/drawing/2014/main" id="{0EB797A2-B74D-6600-8003-44E8705EFAEB}"/>
              </a:ext>
            </a:extLst>
          </p:cNvPr>
          <p:cNvSpPr/>
          <p:nvPr/>
        </p:nvSpPr>
        <p:spPr>
          <a:xfrm>
            <a:off x="708451" y="3283258"/>
            <a:ext cx="8377213" cy="2758103"/>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57188" indent="-357188" defTabSz="342905">
              <a:buFont typeface="Wingdings" panose="05000000000000000000" pitchFamily="2" charset="2"/>
              <a:buChar char="Ø"/>
              <a:defRPr/>
            </a:pP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Non operano a regime regole di durata della disciplina del regime previgente, differenziate sulla base di requisiti inerenti alla situazione familiare o patrimoniale del contribuente</a:t>
            </a:r>
          </a:p>
          <a:p>
            <a:pPr marL="357188" indent="-357188" defTabSz="342905">
              <a:buFont typeface="Wingdings" panose="05000000000000000000" pitchFamily="2" charset="2"/>
              <a:buChar char="Ø"/>
              <a:defRPr/>
            </a:pP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Scompare la maggiorazione della durata dell’agevolazione per i redditi dei soggetti che trasferiscono la residenza nelle aree interne, nel Mezzogiorno d’Italia, nelle zone montane o nelle zone economiche speciali </a:t>
            </a:r>
            <a:r>
              <a:rPr lang="it-IT" sz="2000" i="1" dirty="0">
                <a:solidFill>
                  <a:srgbClr val="000000"/>
                </a:solidFill>
                <a:effectLst>
                  <a:outerShdw blurRad="38100" dist="38100" dir="2700000" algn="tl">
                    <a:srgbClr val="000000">
                      <a:alpha val="43137"/>
                    </a:srgbClr>
                  </a:outerShdw>
                </a:effectLst>
                <a:latin typeface="Trebuchet MS" panose="020B0603020202020204" pitchFamily="34" charset="0"/>
              </a:rPr>
              <a:t>(si intende evitare comportamenti opportunistici e abusivi, nonché eccessive disparità di trattamento tra i lavoratori destinatari dell’agevolazione)</a:t>
            </a:r>
          </a:p>
        </p:txBody>
      </p:sp>
      <p:sp>
        <p:nvSpPr>
          <p:cNvPr id="7" name="Freccia in giù 6">
            <a:extLst>
              <a:ext uri="{FF2B5EF4-FFF2-40B4-BE49-F238E27FC236}">
                <a16:creationId xmlns:a16="http://schemas.microsoft.com/office/drawing/2014/main" id="{DF76391C-155B-9769-5A0D-A3B2ABCCC217}"/>
              </a:ext>
            </a:extLst>
          </p:cNvPr>
          <p:cNvSpPr/>
          <p:nvPr/>
        </p:nvSpPr>
        <p:spPr>
          <a:xfrm>
            <a:off x="5978088" y="2803232"/>
            <a:ext cx="866775" cy="330200"/>
          </a:xfrm>
          <a:prstGeom prst="downArrow">
            <a:avLst/>
          </a:prstGeom>
          <a:solidFill>
            <a:srgbClr val="92D050"/>
          </a:solidFill>
          <a:ln w="12700" cap="flat" cmpd="sng" algn="ctr">
            <a:solidFill>
              <a:sysClr val="windowText" lastClr="000000"/>
            </a:solidFill>
            <a:prstDash val="solid"/>
            <a:miter lim="800000"/>
          </a:ln>
          <a:effectLst/>
        </p:spPr>
        <p:txBody>
          <a:bodyPr anchor="ctr"/>
          <a:lstStyle/>
          <a:p>
            <a:pPr algn="ctr" defTabSz="342905">
              <a:defRPr/>
            </a:pPr>
            <a:endParaRPr lang="it-IT" sz="1350">
              <a:solidFill>
                <a:srgbClr val="FFFFFF"/>
              </a:solidFill>
              <a:latin typeface="Trebuchet MS" panose="020B0603020202020204" pitchFamily="34" charset="0"/>
            </a:endParaRPr>
          </a:p>
        </p:txBody>
      </p:sp>
      <p:sp>
        <p:nvSpPr>
          <p:cNvPr id="9" name="Rettangolo 8">
            <a:extLst>
              <a:ext uri="{FF2B5EF4-FFF2-40B4-BE49-F238E27FC236}">
                <a16:creationId xmlns:a16="http://schemas.microsoft.com/office/drawing/2014/main" id="{9BD19981-DC7A-3E63-7AA8-4576B917863D}"/>
              </a:ext>
            </a:extLst>
          </p:cNvPr>
          <p:cNvSpPr/>
          <p:nvPr/>
        </p:nvSpPr>
        <p:spPr>
          <a:xfrm>
            <a:off x="677334" y="1763715"/>
            <a:ext cx="2811301" cy="889691"/>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70C0"/>
                </a:solidFill>
                <a:effectLst>
                  <a:outerShdw blurRad="38100" dist="38100" dir="2700000" algn="tl">
                    <a:srgbClr val="000000">
                      <a:alpha val="43137"/>
                    </a:srgbClr>
                  </a:outerShdw>
                </a:effectLst>
                <a:latin typeface="Trebuchet MS" panose="020B0603020202020204" pitchFamily="34" charset="0"/>
              </a:rPr>
              <a:t>Caratteristiche del regime agevolato</a:t>
            </a:r>
            <a:endParaRPr lang="it-IT" sz="2000" b="1" dirty="0">
              <a:solidFill>
                <a:srgbClr val="000000"/>
              </a:solidFill>
              <a:effectLst>
                <a:outerShdw blurRad="38100" dist="38100" dir="2700000" algn="tl">
                  <a:srgbClr val="000000">
                    <a:alpha val="43137"/>
                  </a:srgbClr>
                </a:outerShdw>
              </a:effectLst>
              <a:latin typeface="Trebuchet MS" panose="020B0603020202020204" pitchFamily="34" charset="0"/>
            </a:endParaRPr>
          </a:p>
        </p:txBody>
      </p:sp>
      <p:sp>
        <p:nvSpPr>
          <p:cNvPr id="10" name="Rettangolo 9">
            <a:extLst>
              <a:ext uri="{FF2B5EF4-FFF2-40B4-BE49-F238E27FC236}">
                <a16:creationId xmlns:a16="http://schemas.microsoft.com/office/drawing/2014/main" id="{DA3D3763-0B76-E232-7796-53766E70780C}"/>
              </a:ext>
            </a:extLst>
          </p:cNvPr>
          <p:cNvSpPr/>
          <p:nvPr/>
        </p:nvSpPr>
        <p:spPr>
          <a:xfrm>
            <a:off x="5027475" y="1835338"/>
            <a:ext cx="4013936" cy="818068"/>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00FF"/>
                </a:solidFill>
                <a:effectLst>
                  <a:outerShdw blurRad="38100" dist="38100" dir="2700000" algn="tl">
                    <a:srgbClr val="000000">
                      <a:alpha val="43137"/>
                    </a:srgbClr>
                  </a:outerShdw>
                </a:effectLst>
                <a:latin typeface="Trebuchet MS" panose="020B0603020202020204" pitchFamily="34" charset="0"/>
              </a:rPr>
              <a:t>La durata dell’agevolazione</a:t>
            </a:r>
          </a:p>
        </p:txBody>
      </p:sp>
      <p:sp>
        <p:nvSpPr>
          <p:cNvPr id="11" name="Freccia a destra 10">
            <a:extLst>
              <a:ext uri="{FF2B5EF4-FFF2-40B4-BE49-F238E27FC236}">
                <a16:creationId xmlns:a16="http://schemas.microsoft.com/office/drawing/2014/main" id="{3ACDA43A-224B-53C4-0B8B-2F52A0C71068}"/>
              </a:ext>
            </a:extLst>
          </p:cNvPr>
          <p:cNvSpPr/>
          <p:nvPr/>
        </p:nvSpPr>
        <p:spPr>
          <a:xfrm>
            <a:off x="3768851" y="2002056"/>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9792705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2ACAF9-0AC8-BE26-A15E-256AB7E133B8}"/>
            </a:ext>
          </a:extLst>
        </p:cNvPr>
        <p:cNvGrpSpPr/>
        <p:nvPr/>
      </p:nvGrpSpPr>
      <p:grpSpPr>
        <a:xfrm>
          <a:off x="0" y="0"/>
          <a:ext cx="0" cy="0"/>
          <a:chOff x="0" y="0"/>
          <a:chExt cx="0" cy="0"/>
        </a:xfrm>
      </p:grpSpPr>
      <p:pic>
        <p:nvPicPr>
          <p:cNvPr id="4" name="Immagine 3">
            <a:extLst>
              <a:ext uri="{FF2B5EF4-FFF2-40B4-BE49-F238E27FC236}">
                <a16:creationId xmlns:a16="http://schemas.microsoft.com/office/drawing/2014/main" id="{3EECA1FC-CB8F-9AA1-0593-4D903466E15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798" y="137160"/>
            <a:ext cx="3182375" cy="982725"/>
          </a:xfrm>
          <a:prstGeom prst="rect">
            <a:avLst/>
          </a:prstGeom>
        </p:spPr>
      </p:pic>
      <p:sp>
        <p:nvSpPr>
          <p:cNvPr id="8" name="CasellaDiTesto 7">
            <a:extLst>
              <a:ext uri="{FF2B5EF4-FFF2-40B4-BE49-F238E27FC236}">
                <a16:creationId xmlns:a16="http://schemas.microsoft.com/office/drawing/2014/main" id="{53761BCD-506B-4818-B5B8-3A341F9D5E92}"/>
              </a:ext>
            </a:extLst>
          </p:cNvPr>
          <p:cNvSpPr txBox="1"/>
          <p:nvPr/>
        </p:nvSpPr>
        <p:spPr>
          <a:xfrm>
            <a:off x="5179156" y="266847"/>
            <a:ext cx="6823014" cy="369332"/>
          </a:xfrm>
          <a:prstGeom prst="rect">
            <a:avLst/>
          </a:prstGeom>
          <a:noFill/>
        </p:spPr>
        <p:txBody>
          <a:bodyPr wrap="square" rtlCol="0">
            <a:spAutoFit/>
          </a:bodyPr>
          <a:lstStyle/>
          <a:p>
            <a:pPr algn="ctr"/>
            <a:r>
              <a:rPr lang="it-IT" sz="1800" b="1" dirty="0">
                <a:latin typeface="AngsanaUPC" panose="02020603050405020304" pitchFamily="18" charset="-34"/>
                <a:cs typeface="AngsanaUPC" panose="02020603050405020304" pitchFamily="18" charset="-34"/>
              </a:rPr>
              <a:t>Decreto internazionalizzazione: novità e prospettive</a:t>
            </a:r>
          </a:p>
        </p:txBody>
      </p:sp>
      <p:sp>
        <p:nvSpPr>
          <p:cNvPr id="2" name="Segnaposto piè di pagina 1">
            <a:extLst>
              <a:ext uri="{FF2B5EF4-FFF2-40B4-BE49-F238E27FC236}">
                <a16:creationId xmlns:a16="http://schemas.microsoft.com/office/drawing/2014/main" id="{4B321E49-4BDD-C87A-73F1-5F56F64730BC}"/>
              </a:ext>
            </a:extLst>
          </p:cNvPr>
          <p:cNvSpPr>
            <a:spLocks noGrp="1"/>
          </p:cNvSpPr>
          <p:nvPr>
            <p:ph type="ftr" sz="quarter" idx="11"/>
          </p:nvPr>
        </p:nvSpPr>
        <p:spPr/>
        <p:txBody>
          <a:bodyPr/>
          <a:lstStyle/>
          <a:p>
            <a:r>
              <a:rPr lang="it-IT"/>
              <a:t>a cura di Marco Magrini - ODCEC di Siena</a:t>
            </a:r>
            <a:endParaRPr lang="en-US" dirty="0"/>
          </a:p>
        </p:txBody>
      </p:sp>
      <p:sp>
        <p:nvSpPr>
          <p:cNvPr id="3" name="Segnaposto numero diapositiva 2">
            <a:extLst>
              <a:ext uri="{FF2B5EF4-FFF2-40B4-BE49-F238E27FC236}">
                <a16:creationId xmlns:a16="http://schemas.microsoft.com/office/drawing/2014/main" id="{EF16B0ED-6372-C741-027B-51FF8ACACC1C}"/>
              </a:ext>
            </a:extLst>
          </p:cNvPr>
          <p:cNvSpPr>
            <a:spLocks noGrp="1"/>
          </p:cNvSpPr>
          <p:nvPr>
            <p:ph type="sldNum" sz="quarter" idx="12"/>
          </p:nvPr>
        </p:nvSpPr>
        <p:spPr/>
        <p:txBody>
          <a:bodyPr/>
          <a:lstStyle/>
          <a:p>
            <a:fld id="{D57F1E4F-1CFF-5643-939E-217C01CDF565}" type="slidenum">
              <a:rPr lang="en-US" smtClean="0"/>
              <a:pPr/>
              <a:t>33</a:t>
            </a:fld>
            <a:endParaRPr lang="en-US" dirty="0"/>
          </a:p>
        </p:txBody>
      </p:sp>
      <p:sp>
        <p:nvSpPr>
          <p:cNvPr id="5" name="Callout con freccia in giù 7">
            <a:extLst>
              <a:ext uri="{FF2B5EF4-FFF2-40B4-BE49-F238E27FC236}">
                <a16:creationId xmlns:a16="http://schemas.microsoft.com/office/drawing/2014/main" id="{43E0AD27-785E-0A1F-56C9-6FBBA1350874}"/>
              </a:ext>
            </a:extLst>
          </p:cNvPr>
          <p:cNvSpPr/>
          <p:nvPr/>
        </p:nvSpPr>
        <p:spPr>
          <a:xfrm>
            <a:off x="2034002" y="1119885"/>
            <a:ext cx="5726112" cy="649288"/>
          </a:xfrm>
          <a:prstGeom prst="downArrowCallou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10">
              <a:defRPr/>
            </a:pPr>
            <a:r>
              <a:rPr lang="it-IT" sz="2000" b="1" dirty="0">
                <a:solidFill>
                  <a:schemeClr val="tx1"/>
                </a:solidFill>
                <a:effectLst>
                  <a:outerShdw blurRad="38100" dist="38100" dir="2700000" algn="tl">
                    <a:srgbClr val="000000">
                      <a:alpha val="43137"/>
                    </a:srgbClr>
                  </a:outerShdw>
                </a:effectLst>
                <a:latin typeface="Trebuchet MS" panose="020B0603020202020204" pitchFamily="34" charset="0"/>
              </a:rPr>
              <a:t>REGIME «IMPATRIATI»: NUOVE REGOLE</a:t>
            </a:r>
          </a:p>
        </p:txBody>
      </p:sp>
      <p:sp>
        <p:nvSpPr>
          <p:cNvPr id="6" name="Rettangolo 5">
            <a:extLst>
              <a:ext uri="{FF2B5EF4-FFF2-40B4-BE49-F238E27FC236}">
                <a16:creationId xmlns:a16="http://schemas.microsoft.com/office/drawing/2014/main" id="{3E7D4189-BD79-FB34-9A66-D145D062942D}"/>
              </a:ext>
            </a:extLst>
          </p:cNvPr>
          <p:cNvSpPr/>
          <p:nvPr/>
        </p:nvSpPr>
        <p:spPr>
          <a:xfrm>
            <a:off x="708451" y="3248417"/>
            <a:ext cx="8377213" cy="1840411"/>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57188" indent="-357188" defTabSz="342905">
              <a:buFont typeface="Wingdings" panose="05000000000000000000" pitchFamily="2" charset="2"/>
              <a:buChar char="Ø"/>
              <a:defRPr/>
            </a:pP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le disposizioni agevolative si applicano nel rispetto delle condizioni e dei limiti previsti dai regolamenti UE per gli aiuti «de </a:t>
            </a:r>
            <a:r>
              <a:rPr lang="it-IT" sz="2000" b="1" i="1" dirty="0" err="1">
                <a:solidFill>
                  <a:srgbClr val="000000"/>
                </a:solidFill>
                <a:effectLst>
                  <a:outerShdw blurRad="38100" dist="38100" dir="2700000" algn="tl">
                    <a:srgbClr val="000000">
                      <a:alpha val="43137"/>
                    </a:srgbClr>
                  </a:outerShdw>
                </a:effectLst>
                <a:latin typeface="Trebuchet MS" panose="020B0603020202020204" pitchFamily="34" charset="0"/>
              </a:rPr>
              <a:t>minimis</a:t>
            </a: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 (</a:t>
            </a:r>
            <a:r>
              <a:rPr lang="it-IT" sz="2000" b="1" i="1" dirty="0">
                <a:solidFill>
                  <a:srgbClr val="0000FF"/>
                </a:solidFill>
                <a:effectLst>
                  <a:outerShdw blurRad="38100" dist="38100" dir="2700000" algn="tl">
                    <a:srgbClr val="000000">
                      <a:alpha val="43137"/>
                    </a:srgbClr>
                  </a:outerShdw>
                </a:effectLst>
                <a:latin typeface="Trebuchet MS" panose="020B0603020202020204" pitchFamily="34" charset="0"/>
              </a:rPr>
              <a:t>comma 7</a:t>
            </a: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a:t>
            </a:r>
          </a:p>
        </p:txBody>
      </p:sp>
      <p:sp>
        <p:nvSpPr>
          <p:cNvPr id="7" name="Freccia in giù 6">
            <a:extLst>
              <a:ext uri="{FF2B5EF4-FFF2-40B4-BE49-F238E27FC236}">
                <a16:creationId xmlns:a16="http://schemas.microsoft.com/office/drawing/2014/main" id="{4AEEC429-A255-D052-5B6D-832F9AD7F84D}"/>
              </a:ext>
            </a:extLst>
          </p:cNvPr>
          <p:cNvSpPr/>
          <p:nvPr/>
        </p:nvSpPr>
        <p:spPr>
          <a:xfrm>
            <a:off x="5978088" y="2803232"/>
            <a:ext cx="866775" cy="330200"/>
          </a:xfrm>
          <a:prstGeom prst="downArrow">
            <a:avLst/>
          </a:prstGeom>
          <a:solidFill>
            <a:srgbClr val="92D050"/>
          </a:solidFill>
          <a:ln w="12700" cap="flat" cmpd="sng" algn="ctr">
            <a:solidFill>
              <a:sysClr val="windowText" lastClr="000000"/>
            </a:solidFill>
            <a:prstDash val="solid"/>
            <a:miter lim="800000"/>
          </a:ln>
          <a:effectLst/>
        </p:spPr>
        <p:txBody>
          <a:bodyPr anchor="ctr"/>
          <a:lstStyle/>
          <a:p>
            <a:pPr algn="ctr" defTabSz="342905">
              <a:defRPr/>
            </a:pPr>
            <a:endParaRPr lang="it-IT" sz="1350">
              <a:solidFill>
                <a:srgbClr val="FFFFFF"/>
              </a:solidFill>
              <a:latin typeface="Trebuchet MS" panose="020B0603020202020204" pitchFamily="34" charset="0"/>
            </a:endParaRPr>
          </a:p>
        </p:txBody>
      </p:sp>
      <p:sp>
        <p:nvSpPr>
          <p:cNvPr id="9" name="Rettangolo 8">
            <a:extLst>
              <a:ext uri="{FF2B5EF4-FFF2-40B4-BE49-F238E27FC236}">
                <a16:creationId xmlns:a16="http://schemas.microsoft.com/office/drawing/2014/main" id="{270F413F-E273-A2E9-61D2-881E8103F8E1}"/>
              </a:ext>
            </a:extLst>
          </p:cNvPr>
          <p:cNvSpPr/>
          <p:nvPr/>
        </p:nvSpPr>
        <p:spPr>
          <a:xfrm>
            <a:off x="677334" y="1763715"/>
            <a:ext cx="2811301" cy="889691"/>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70C0"/>
                </a:solidFill>
                <a:effectLst>
                  <a:outerShdw blurRad="38100" dist="38100" dir="2700000" algn="tl">
                    <a:srgbClr val="000000">
                      <a:alpha val="43137"/>
                    </a:srgbClr>
                  </a:outerShdw>
                </a:effectLst>
                <a:latin typeface="Trebuchet MS" panose="020B0603020202020204" pitchFamily="34" charset="0"/>
              </a:rPr>
              <a:t>Caratteristiche del regime agevolato</a:t>
            </a:r>
            <a:endParaRPr lang="it-IT" sz="2000" b="1" dirty="0">
              <a:solidFill>
                <a:srgbClr val="000000"/>
              </a:solidFill>
              <a:effectLst>
                <a:outerShdw blurRad="38100" dist="38100" dir="2700000" algn="tl">
                  <a:srgbClr val="000000">
                    <a:alpha val="43137"/>
                  </a:srgbClr>
                </a:outerShdw>
              </a:effectLst>
              <a:latin typeface="Trebuchet MS" panose="020B0603020202020204" pitchFamily="34" charset="0"/>
            </a:endParaRPr>
          </a:p>
        </p:txBody>
      </p:sp>
      <p:sp>
        <p:nvSpPr>
          <p:cNvPr id="10" name="Rettangolo 9">
            <a:extLst>
              <a:ext uri="{FF2B5EF4-FFF2-40B4-BE49-F238E27FC236}">
                <a16:creationId xmlns:a16="http://schemas.microsoft.com/office/drawing/2014/main" id="{12389B38-25A4-68CA-0CAD-6915DB43FA09}"/>
              </a:ext>
            </a:extLst>
          </p:cNvPr>
          <p:cNvSpPr/>
          <p:nvPr/>
        </p:nvSpPr>
        <p:spPr>
          <a:xfrm>
            <a:off x="5027475" y="1835338"/>
            <a:ext cx="4013936" cy="818068"/>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00FF"/>
                </a:solidFill>
                <a:effectLst>
                  <a:outerShdw blurRad="38100" dist="38100" dir="2700000" algn="tl">
                    <a:srgbClr val="000000">
                      <a:alpha val="43137"/>
                    </a:srgbClr>
                  </a:outerShdw>
                </a:effectLst>
                <a:latin typeface="Trebuchet MS" panose="020B0603020202020204" pitchFamily="34" charset="0"/>
              </a:rPr>
              <a:t>Limiti «De </a:t>
            </a:r>
            <a:r>
              <a:rPr lang="it-IT" sz="2000" b="1" dirty="0" err="1">
                <a:solidFill>
                  <a:srgbClr val="0000FF"/>
                </a:solidFill>
                <a:effectLst>
                  <a:outerShdw blurRad="38100" dist="38100" dir="2700000" algn="tl">
                    <a:srgbClr val="000000">
                      <a:alpha val="43137"/>
                    </a:srgbClr>
                  </a:outerShdw>
                </a:effectLst>
                <a:latin typeface="Trebuchet MS" panose="020B0603020202020204" pitchFamily="34" charset="0"/>
              </a:rPr>
              <a:t>Minimis</a:t>
            </a:r>
            <a:r>
              <a:rPr lang="it-IT" sz="2000" b="1" dirty="0">
                <a:solidFill>
                  <a:srgbClr val="0000FF"/>
                </a:solidFill>
                <a:effectLst>
                  <a:outerShdw blurRad="38100" dist="38100" dir="2700000" algn="tl">
                    <a:srgbClr val="000000">
                      <a:alpha val="43137"/>
                    </a:srgbClr>
                  </a:outerShdw>
                </a:effectLst>
                <a:latin typeface="Trebuchet MS" panose="020B0603020202020204" pitchFamily="34" charset="0"/>
              </a:rPr>
              <a:t>»</a:t>
            </a:r>
          </a:p>
        </p:txBody>
      </p:sp>
      <p:sp>
        <p:nvSpPr>
          <p:cNvPr id="11" name="Freccia a destra 10">
            <a:extLst>
              <a:ext uri="{FF2B5EF4-FFF2-40B4-BE49-F238E27FC236}">
                <a16:creationId xmlns:a16="http://schemas.microsoft.com/office/drawing/2014/main" id="{4803720A-8E2D-7B84-CFC1-8C0853D65C1C}"/>
              </a:ext>
            </a:extLst>
          </p:cNvPr>
          <p:cNvSpPr/>
          <p:nvPr/>
        </p:nvSpPr>
        <p:spPr>
          <a:xfrm>
            <a:off x="3768851" y="2002056"/>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Rettangolo 11">
            <a:extLst>
              <a:ext uri="{FF2B5EF4-FFF2-40B4-BE49-F238E27FC236}">
                <a16:creationId xmlns:a16="http://schemas.microsoft.com/office/drawing/2014/main" id="{BF38BA44-143C-6FB9-263B-A308A6B3BC28}"/>
              </a:ext>
            </a:extLst>
          </p:cNvPr>
          <p:cNvSpPr/>
          <p:nvPr/>
        </p:nvSpPr>
        <p:spPr>
          <a:xfrm>
            <a:off x="896789" y="5265644"/>
            <a:ext cx="8377213" cy="685196"/>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57188" indent="-357188" defTabSz="342905">
              <a:buFont typeface="Wingdings" panose="05000000000000000000" pitchFamily="2" charset="2"/>
              <a:buChar char="Ø"/>
              <a:defRPr/>
            </a:pPr>
            <a:r>
              <a:rPr lang="it-IT" sz="2000" b="1" i="1" dirty="0">
                <a:solidFill>
                  <a:srgbClr val="0070C0"/>
                </a:solidFill>
                <a:effectLst>
                  <a:outerShdw blurRad="38100" dist="38100" dir="2700000" algn="tl">
                    <a:srgbClr val="000000">
                      <a:alpha val="43137"/>
                    </a:srgbClr>
                  </a:outerShdw>
                </a:effectLst>
                <a:latin typeface="Trebuchet MS" panose="020B0603020202020204" pitchFamily="34" charset="0"/>
              </a:rPr>
              <a:t>Le vecchie regole non prevedevano in modo esplicito la condizione</a:t>
            </a:r>
          </a:p>
        </p:txBody>
      </p:sp>
    </p:spTree>
    <p:extLst>
      <p:ext uri="{BB962C8B-B14F-4D97-AF65-F5344CB8AC3E}">
        <p14:creationId xmlns:p14="http://schemas.microsoft.com/office/powerpoint/2010/main" val="26489100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F0078B-7B03-6D65-BDFE-59F14B80A390}"/>
            </a:ext>
          </a:extLst>
        </p:cNvPr>
        <p:cNvGrpSpPr/>
        <p:nvPr/>
      </p:nvGrpSpPr>
      <p:grpSpPr>
        <a:xfrm>
          <a:off x="0" y="0"/>
          <a:ext cx="0" cy="0"/>
          <a:chOff x="0" y="0"/>
          <a:chExt cx="0" cy="0"/>
        </a:xfrm>
      </p:grpSpPr>
      <p:pic>
        <p:nvPicPr>
          <p:cNvPr id="4" name="Immagine 3">
            <a:extLst>
              <a:ext uri="{FF2B5EF4-FFF2-40B4-BE49-F238E27FC236}">
                <a16:creationId xmlns:a16="http://schemas.microsoft.com/office/drawing/2014/main" id="{6FA155BA-6B63-78C8-981F-A22A93D61F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798" y="137160"/>
            <a:ext cx="3182375" cy="982725"/>
          </a:xfrm>
          <a:prstGeom prst="rect">
            <a:avLst/>
          </a:prstGeom>
        </p:spPr>
      </p:pic>
      <p:sp>
        <p:nvSpPr>
          <p:cNvPr id="8" name="CasellaDiTesto 7">
            <a:extLst>
              <a:ext uri="{FF2B5EF4-FFF2-40B4-BE49-F238E27FC236}">
                <a16:creationId xmlns:a16="http://schemas.microsoft.com/office/drawing/2014/main" id="{318FE9A6-D474-8BCB-C9AD-724D680729CE}"/>
              </a:ext>
            </a:extLst>
          </p:cNvPr>
          <p:cNvSpPr txBox="1"/>
          <p:nvPr/>
        </p:nvSpPr>
        <p:spPr>
          <a:xfrm>
            <a:off x="5179156" y="266847"/>
            <a:ext cx="6823014" cy="369332"/>
          </a:xfrm>
          <a:prstGeom prst="rect">
            <a:avLst/>
          </a:prstGeom>
          <a:noFill/>
        </p:spPr>
        <p:txBody>
          <a:bodyPr wrap="square" rtlCol="0">
            <a:spAutoFit/>
          </a:bodyPr>
          <a:lstStyle/>
          <a:p>
            <a:pPr algn="ctr"/>
            <a:r>
              <a:rPr lang="it-IT" sz="1800" b="1" dirty="0">
                <a:latin typeface="AngsanaUPC" panose="02020603050405020304" pitchFamily="18" charset="-34"/>
                <a:cs typeface="AngsanaUPC" panose="02020603050405020304" pitchFamily="18" charset="-34"/>
              </a:rPr>
              <a:t>Decreto internazionalizzazione: novità e prospettive</a:t>
            </a:r>
          </a:p>
        </p:txBody>
      </p:sp>
      <p:sp>
        <p:nvSpPr>
          <p:cNvPr id="2" name="Segnaposto piè di pagina 1">
            <a:extLst>
              <a:ext uri="{FF2B5EF4-FFF2-40B4-BE49-F238E27FC236}">
                <a16:creationId xmlns:a16="http://schemas.microsoft.com/office/drawing/2014/main" id="{9C7F9400-5A32-5FD0-5134-251D1EA05072}"/>
              </a:ext>
            </a:extLst>
          </p:cNvPr>
          <p:cNvSpPr>
            <a:spLocks noGrp="1"/>
          </p:cNvSpPr>
          <p:nvPr>
            <p:ph type="ftr" sz="quarter" idx="11"/>
          </p:nvPr>
        </p:nvSpPr>
        <p:spPr/>
        <p:txBody>
          <a:bodyPr/>
          <a:lstStyle/>
          <a:p>
            <a:r>
              <a:rPr lang="it-IT"/>
              <a:t>a cura di Marco Magrini - ODCEC di Siena</a:t>
            </a:r>
            <a:endParaRPr lang="en-US" dirty="0"/>
          </a:p>
        </p:txBody>
      </p:sp>
      <p:sp>
        <p:nvSpPr>
          <p:cNvPr id="3" name="Segnaposto numero diapositiva 2">
            <a:extLst>
              <a:ext uri="{FF2B5EF4-FFF2-40B4-BE49-F238E27FC236}">
                <a16:creationId xmlns:a16="http://schemas.microsoft.com/office/drawing/2014/main" id="{C3142675-257E-1850-193E-8C76B495FB51}"/>
              </a:ext>
            </a:extLst>
          </p:cNvPr>
          <p:cNvSpPr>
            <a:spLocks noGrp="1"/>
          </p:cNvSpPr>
          <p:nvPr>
            <p:ph type="sldNum" sz="quarter" idx="12"/>
          </p:nvPr>
        </p:nvSpPr>
        <p:spPr/>
        <p:txBody>
          <a:bodyPr/>
          <a:lstStyle/>
          <a:p>
            <a:fld id="{D57F1E4F-1CFF-5643-939E-217C01CDF565}" type="slidenum">
              <a:rPr lang="en-US" smtClean="0"/>
              <a:pPr/>
              <a:t>34</a:t>
            </a:fld>
            <a:endParaRPr lang="en-US" dirty="0"/>
          </a:p>
        </p:txBody>
      </p:sp>
      <p:sp>
        <p:nvSpPr>
          <p:cNvPr id="5" name="Callout con freccia in giù 7">
            <a:extLst>
              <a:ext uri="{FF2B5EF4-FFF2-40B4-BE49-F238E27FC236}">
                <a16:creationId xmlns:a16="http://schemas.microsoft.com/office/drawing/2014/main" id="{5E5793CB-01BE-F3AD-74E0-AB4579304981}"/>
              </a:ext>
            </a:extLst>
          </p:cNvPr>
          <p:cNvSpPr/>
          <p:nvPr/>
        </p:nvSpPr>
        <p:spPr>
          <a:xfrm>
            <a:off x="2034002" y="1119885"/>
            <a:ext cx="5726112" cy="649288"/>
          </a:xfrm>
          <a:prstGeom prst="downArrowCallou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10">
              <a:defRPr/>
            </a:pPr>
            <a:r>
              <a:rPr lang="it-IT" sz="2000" b="1" dirty="0">
                <a:solidFill>
                  <a:schemeClr val="tx1"/>
                </a:solidFill>
                <a:effectLst>
                  <a:outerShdw blurRad="38100" dist="38100" dir="2700000" algn="tl">
                    <a:srgbClr val="000000">
                      <a:alpha val="43137"/>
                    </a:srgbClr>
                  </a:outerShdw>
                </a:effectLst>
                <a:latin typeface="Trebuchet MS" panose="020B0603020202020204" pitchFamily="34" charset="0"/>
              </a:rPr>
              <a:t>REGIME «IMPATRIATI»: NUOVE REGOLE</a:t>
            </a:r>
          </a:p>
        </p:txBody>
      </p:sp>
      <p:sp>
        <p:nvSpPr>
          <p:cNvPr id="6" name="Rettangolo 5">
            <a:extLst>
              <a:ext uri="{FF2B5EF4-FFF2-40B4-BE49-F238E27FC236}">
                <a16:creationId xmlns:a16="http://schemas.microsoft.com/office/drawing/2014/main" id="{ED3AF0B9-27F3-614F-4F7C-098517B1F439}"/>
              </a:ext>
            </a:extLst>
          </p:cNvPr>
          <p:cNvSpPr/>
          <p:nvPr/>
        </p:nvSpPr>
        <p:spPr>
          <a:xfrm>
            <a:off x="708451" y="3248417"/>
            <a:ext cx="8377213" cy="2792945"/>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57188" indent="-357188" defTabSz="342905">
              <a:buFont typeface="Wingdings" panose="05000000000000000000" pitchFamily="2" charset="2"/>
              <a:buChar char="Ø"/>
              <a:defRPr/>
            </a:pPr>
            <a:r>
              <a:rPr lang="it-IT" sz="1900" b="1" i="1" dirty="0">
                <a:solidFill>
                  <a:srgbClr val="000000"/>
                </a:solidFill>
                <a:effectLst>
                  <a:outerShdw blurRad="38100" dist="38100" dir="2700000" algn="tl">
                    <a:srgbClr val="000000">
                      <a:alpha val="43137"/>
                    </a:srgbClr>
                  </a:outerShdw>
                </a:effectLst>
                <a:latin typeface="Trebuchet MS" panose="020B0603020202020204" pitchFamily="34" charset="0"/>
              </a:rPr>
              <a:t>I redditi concorrono alla formazione del reddito complessivo limitatamente al 40% del loro ammontare nei seguenti casi:</a:t>
            </a:r>
          </a:p>
          <a:p>
            <a:pPr marL="804863" indent="-447675" defTabSz="342905">
              <a:buFont typeface="Wingdings" panose="05000000000000000000" pitchFamily="2" charset="2"/>
              <a:buChar char="Ø"/>
              <a:defRPr/>
            </a:pPr>
            <a:r>
              <a:rPr lang="it-IT" sz="1900" b="1" i="1" dirty="0">
                <a:solidFill>
                  <a:srgbClr val="000000"/>
                </a:solidFill>
                <a:effectLst>
                  <a:outerShdw blurRad="38100" dist="38100" dir="2700000" algn="tl">
                    <a:srgbClr val="000000">
                      <a:alpha val="43137"/>
                    </a:srgbClr>
                  </a:outerShdw>
                </a:effectLst>
                <a:latin typeface="Trebuchet MS" panose="020B0603020202020204" pitchFamily="34" charset="0"/>
              </a:rPr>
              <a:t>a) il lavoratore si trasferisce in Italia con un figlio minore;</a:t>
            </a:r>
          </a:p>
          <a:p>
            <a:pPr marL="804863" indent="-447675" defTabSz="342905">
              <a:buFont typeface="Wingdings" panose="05000000000000000000" pitchFamily="2" charset="2"/>
              <a:buChar char="Ø"/>
              <a:defRPr/>
            </a:pPr>
            <a:r>
              <a:rPr lang="it-IT" sz="1900" b="1" i="1" dirty="0">
                <a:solidFill>
                  <a:srgbClr val="000000"/>
                </a:solidFill>
                <a:effectLst>
                  <a:outerShdw blurRad="38100" dist="38100" dir="2700000" algn="tl">
                    <a:srgbClr val="000000">
                      <a:alpha val="43137"/>
                    </a:srgbClr>
                  </a:outerShdw>
                </a:effectLst>
                <a:latin typeface="Trebuchet MS" panose="020B0603020202020204" pitchFamily="34" charset="0"/>
              </a:rPr>
              <a:t>b) in caso di nascita di un figlio, ovvero di adozione di un minore di età durante il periodo di fruizione del regime. In quest’ultimo caso il beneficio maggiorato parte dal periodo d’imposta in corso al momento della nascita o dell’adozione e fino al termine del quinquennio di ordinaria durata ferma la residenza in Italia del figlio per lo stesso periodo (</a:t>
            </a:r>
            <a:r>
              <a:rPr lang="it-IT" sz="1900" b="1" i="1" dirty="0">
                <a:solidFill>
                  <a:srgbClr val="0000FF"/>
                </a:solidFill>
                <a:effectLst>
                  <a:outerShdw blurRad="38100" dist="38100" dir="2700000" algn="tl">
                    <a:srgbClr val="000000">
                      <a:alpha val="43137"/>
                    </a:srgbClr>
                  </a:outerShdw>
                </a:effectLst>
                <a:latin typeface="Trebuchet MS" panose="020B0603020202020204" pitchFamily="34" charset="0"/>
              </a:rPr>
              <a:t>commi 4 e 5</a:t>
            </a:r>
            <a:r>
              <a:rPr lang="it-IT" sz="1900" b="1" i="1" dirty="0">
                <a:solidFill>
                  <a:srgbClr val="000000"/>
                </a:solidFill>
                <a:effectLst>
                  <a:outerShdw blurRad="38100" dist="38100" dir="2700000" algn="tl">
                    <a:srgbClr val="000000">
                      <a:alpha val="43137"/>
                    </a:srgbClr>
                  </a:outerShdw>
                </a:effectLst>
                <a:latin typeface="Trebuchet MS" panose="020B0603020202020204" pitchFamily="34" charset="0"/>
              </a:rPr>
              <a:t>)</a:t>
            </a:r>
          </a:p>
        </p:txBody>
      </p:sp>
      <p:sp>
        <p:nvSpPr>
          <p:cNvPr id="7" name="Freccia in giù 6">
            <a:extLst>
              <a:ext uri="{FF2B5EF4-FFF2-40B4-BE49-F238E27FC236}">
                <a16:creationId xmlns:a16="http://schemas.microsoft.com/office/drawing/2014/main" id="{C52B9828-7286-46AF-B7D9-810FBB17E1B2}"/>
              </a:ext>
            </a:extLst>
          </p:cNvPr>
          <p:cNvSpPr/>
          <p:nvPr/>
        </p:nvSpPr>
        <p:spPr>
          <a:xfrm>
            <a:off x="5978088" y="2803232"/>
            <a:ext cx="866775" cy="330200"/>
          </a:xfrm>
          <a:prstGeom prst="downArrow">
            <a:avLst/>
          </a:prstGeom>
          <a:solidFill>
            <a:srgbClr val="92D050"/>
          </a:solidFill>
          <a:ln w="12700" cap="flat" cmpd="sng" algn="ctr">
            <a:solidFill>
              <a:sysClr val="windowText" lastClr="000000"/>
            </a:solidFill>
            <a:prstDash val="solid"/>
            <a:miter lim="800000"/>
          </a:ln>
          <a:effectLst/>
        </p:spPr>
        <p:txBody>
          <a:bodyPr anchor="ctr"/>
          <a:lstStyle/>
          <a:p>
            <a:pPr algn="ctr" defTabSz="342905">
              <a:defRPr/>
            </a:pPr>
            <a:endParaRPr lang="it-IT" sz="1350">
              <a:solidFill>
                <a:srgbClr val="FFFFFF"/>
              </a:solidFill>
              <a:latin typeface="Trebuchet MS" panose="020B0603020202020204" pitchFamily="34" charset="0"/>
            </a:endParaRPr>
          </a:p>
        </p:txBody>
      </p:sp>
      <p:sp>
        <p:nvSpPr>
          <p:cNvPr id="9" name="Rettangolo 8">
            <a:extLst>
              <a:ext uri="{FF2B5EF4-FFF2-40B4-BE49-F238E27FC236}">
                <a16:creationId xmlns:a16="http://schemas.microsoft.com/office/drawing/2014/main" id="{9FB418E3-A81B-E59D-2F26-FCD5A96C5EBA}"/>
              </a:ext>
            </a:extLst>
          </p:cNvPr>
          <p:cNvSpPr/>
          <p:nvPr/>
        </p:nvSpPr>
        <p:spPr>
          <a:xfrm>
            <a:off x="677334" y="1763715"/>
            <a:ext cx="2811301" cy="889691"/>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70C0"/>
                </a:solidFill>
                <a:effectLst>
                  <a:outerShdw blurRad="38100" dist="38100" dir="2700000" algn="tl">
                    <a:srgbClr val="000000">
                      <a:alpha val="43137"/>
                    </a:srgbClr>
                  </a:outerShdw>
                </a:effectLst>
                <a:latin typeface="Trebuchet MS" panose="020B0603020202020204" pitchFamily="34" charset="0"/>
              </a:rPr>
              <a:t>Caratteristiche del regime agevolato</a:t>
            </a:r>
            <a:endParaRPr lang="it-IT" sz="2000" b="1" dirty="0">
              <a:solidFill>
                <a:srgbClr val="000000"/>
              </a:solidFill>
              <a:effectLst>
                <a:outerShdw blurRad="38100" dist="38100" dir="2700000" algn="tl">
                  <a:srgbClr val="000000">
                    <a:alpha val="43137"/>
                  </a:srgbClr>
                </a:outerShdw>
              </a:effectLst>
              <a:latin typeface="Trebuchet MS" panose="020B0603020202020204" pitchFamily="34" charset="0"/>
            </a:endParaRPr>
          </a:p>
        </p:txBody>
      </p:sp>
      <p:sp>
        <p:nvSpPr>
          <p:cNvPr id="10" name="Rettangolo 9">
            <a:extLst>
              <a:ext uri="{FF2B5EF4-FFF2-40B4-BE49-F238E27FC236}">
                <a16:creationId xmlns:a16="http://schemas.microsoft.com/office/drawing/2014/main" id="{8AC28C26-6C57-5D84-7966-F583FCC8F433}"/>
              </a:ext>
            </a:extLst>
          </p:cNvPr>
          <p:cNvSpPr/>
          <p:nvPr/>
        </p:nvSpPr>
        <p:spPr>
          <a:xfrm>
            <a:off x="5027475" y="1835338"/>
            <a:ext cx="4013936" cy="818068"/>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00FF"/>
                </a:solidFill>
                <a:effectLst>
                  <a:outerShdw blurRad="38100" dist="38100" dir="2700000" algn="tl">
                    <a:srgbClr val="000000">
                      <a:alpha val="43137"/>
                    </a:srgbClr>
                  </a:outerShdw>
                </a:effectLst>
                <a:latin typeface="Trebuchet MS" panose="020B0603020202020204" pitchFamily="34" charset="0"/>
              </a:rPr>
              <a:t>Lavoratori con figli minori</a:t>
            </a:r>
          </a:p>
          <a:p>
            <a:pPr algn="ctr" defTabSz="342905">
              <a:defRPr/>
            </a:pPr>
            <a:r>
              <a:rPr lang="it-IT" sz="2000" b="1" dirty="0">
                <a:solidFill>
                  <a:srgbClr val="0000FF"/>
                </a:solidFill>
                <a:effectLst>
                  <a:outerShdw blurRad="38100" dist="38100" dir="2700000" algn="tl">
                    <a:srgbClr val="000000">
                      <a:alpha val="43137"/>
                    </a:srgbClr>
                  </a:outerShdw>
                </a:effectLst>
                <a:latin typeface="Trebuchet MS" panose="020B0603020202020204" pitchFamily="34" charset="0"/>
              </a:rPr>
              <a:t>Agevolazione incrementata</a:t>
            </a:r>
          </a:p>
        </p:txBody>
      </p:sp>
      <p:sp>
        <p:nvSpPr>
          <p:cNvPr id="11" name="Freccia a destra 10">
            <a:extLst>
              <a:ext uri="{FF2B5EF4-FFF2-40B4-BE49-F238E27FC236}">
                <a16:creationId xmlns:a16="http://schemas.microsoft.com/office/drawing/2014/main" id="{9F0E87B5-0FBA-4E49-59DB-EC51F1D81FCF}"/>
              </a:ext>
            </a:extLst>
          </p:cNvPr>
          <p:cNvSpPr/>
          <p:nvPr/>
        </p:nvSpPr>
        <p:spPr>
          <a:xfrm>
            <a:off x="3768851" y="2002056"/>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0760153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19AF20-0B9B-065B-18C7-1BA61DFDF555}"/>
            </a:ext>
          </a:extLst>
        </p:cNvPr>
        <p:cNvGrpSpPr/>
        <p:nvPr/>
      </p:nvGrpSpPr>
      <p:grpSpPr>
        <a:xfrm>
          <a:off x="0" y="0"/>
          <a:ext cx="0" cy="0"/>
          <a:chOff x="0" y="0"/>
          <a:chExt cx="0" cy="0"/>
        </a:xfrm>
      </p:grpSpPr>
      <p:pic>
        <p:nvPicPr>
          <p:cNvPr id="4" name="Immagine 3">
            <a:extLst>
              <a:ext uri="{FF2B5EF4-FFF2-40B4-BE49-F238E27FC236}">
                <a16:creationId xmlns:a16="http://schemas.microsoft.com/office/drawing/2014/main" id="{557E9E3C-1EFE-08B4-3571-AFB55CFC1C2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798" y="137160"/>
            <a:ext cx="3182375" cy="982725"/>
          </a:xfrm>
          <a:prstGeom prst="rect">
            <a:avLst/>
          </a:prstGeom>
        </p:spPr>
      </p:pic>
      <p:sp>
        <p:nvSpPr>
          <p:cNvPr id="8" name="CasellaDiTesto 7">
            <a:extLst>
              <a:ext uri="{FF2B5EF4-FFF2-40B4-BE49-F238E27FC236}">
                <a16:creationId xmlns:a16="http://schemas.microsoft.com/office/drawing/2014/main" id="{AFA69AB3-CE81-3782-6FB0-2E1059945E85}"/>
              </a:ext>
            </a:extLst>
          </p:cNvPr>
          <p:cNvSpPr txBox="1"/>
          <p:nvPr/>
        </p:nvSpPr>
        <p:spPr>
          <a:xfrm>
            <a:off x="5179156" y="266847"/>
            <a:ext cx="6823014" cy="369332"/>
          </a:xfrm>
          <a:prstGeom prst="rect">
            <a:avLst/>
          </a:prstGeom>
          <a:noFill/>
        </p:spPr>
        <p:txBody>
          <a:bodyPr wrap="square" rtlCol="0">
            <a:spAutoFit/>
          </a:bodyPr>
          <a:lstStyle/>
          <a:p>
            <a:pPr algn="ctr"/>
            <a:r>
              <a:rPr lang="it-IT" sz="1800" b="1" dirty="0">
                <a:latin typeface="AngsanaUPC" panose="02020603050405020304" pitchFamily="18" charset="-34"/>
                <a:cs typeface="AngsanaUPC" panose="02020603050405020304" pitchFamily="18" charset="-34"/>
              </a:rPr>
              <a:t>Decreto internazionalizzazione: novità e prospettive</a:t>
            </a:r>
          </a:p>
        </p:txBody>
      </p:sp>
      <p:sp>
        <p:nvSpPr>
          <p:cNvPr id="2" name="Segnaposto piè di pagina 1">
            <a:extLst>
              <a:ext uri="{FF2B5EF4-FFF2-40B4-BE49-F238E27FC236}">
                <a16:creationId xmlns:a16="http://schemas.microsoft.com/office/drawing/2014/main" id="{E9234965-C129-320A-C538-C4B05D211308}"/>
              </a:ext>
            </a:extLst>
          </p:cNvPr>
          <p:cNvSpPr>
            <a:spLocks noGrp="1"/>
          </p:cNvSpPr>
          <p:nvPr>
            <p:ph type="ftr" sz="quarter" idx="11"/>
          </p:nvPr>
        </p:nvSpPr>
        <p:spPr/>
        <p:txBody>
          <a:bodyPr/>
          <a:lstStyle/>
          <a:p>
            <a:r>
              <a:rPr lang="it-IT"/>
              <a:t>a cura di Marco Magrini - ODCEC di Siena</a:t>
            </a:r>
            <a:endParaRPr lang="en-US" dirty="0"/>
          </a:p>
        </p:txBody>
      </p:sp>
      <p:sp>
        <p:nvSpPr>
          <p:cNvPr id="3" name="Segnaposto numero diapositiva 2">
            <a:extLst>
              <a:ext uri="{FF2B5EF4-FFF2-40B4-BE49-F238E27FC236}">
                <a16:creationId xmlns:a16="http://schemas.microsoft.com/office/drawing/2014/main" id="{A7B36CFE-B922-827E-A406-382AF7044B63}"/>
              </a:ext>
            </a:extLst>
          </p:cNvPr>
          <p:cNvSpPr>
            <a:spLocks noGrp="1"/>
          </p:cNvSpPr>
          <p:nvPr>
            <p:ph type="sldNum" sz="quarter" idx="12"/>
          </p:nvPr>
        </p:nvSpPr>
        <p:spPr/>
        <p:txBody>
          <a:bodyPr/>
          <a:lstStyle/>
          <a:p>
            <a:fld id="{D57F1E4F-1CFF-5643-939E-217C01CDF565}" type="slidenum">
              <a:rPr lang="en-US" smtClean="0"/>
              <a:pPr/>
              <a:t>35</a:t>
            </a:fld>
            <a:endParaRPr lang="en-US" dirty="0"/>
          </a:p>
        </p:txBody>
      </p:sp>
      <p:sp>
        <p:nvSpPr>
          <p:cNvPr id="5" name="Callout con freccia in giù 7">
            <a:extLst>
              <a:ext uri="{FF2B5EF4-FFF2-40B4-BE49-F238E27FC236}">
                <a16:creationId xmlns:a16="http://schemas.microsoft.com/office/drawing/2014/main" id="{72D697AF-7D4A-3BED-8602-59F2E37B526F}"/>
              </a:ext>
            </a:extLst>
          </p:cNvPr>
          <p:cNvSpPr/>
          <p:nvPr/>
        </p:nvSpPr>
        <p:spPr>
          <a:xfrm>
            <a:off x="2034002" y="1119885"/>
            <a:ext cx="5726112" cy="649288"/>
          </a:xfrm>
          <a:prstGeom prst="downArrowCallou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10">
              <a:defRPr/>
            </a:pPr>
            <a:r>
              <a:rPr lang="it-IT" sz="2000" b="1" dirty="0">
                <a:solidFill>
                  <a:schemeClr val="tx1"/>
                </a:solidFill>
                <a:effectLst>
                  <a:outerShdw blurRad="38100" dist="38100" dir="2700000" algn="tl">
                    <a:srgbClr val="000000">
                      <a:alpha val="43137"/>
                    </a:srgbClr>
                  </a:outerShdw>
                </a:effectLst>
                <a:latin typeface="Trebuchet MS" panose="020B0603020202020204" pitchFamily="34" charset="0"/>
              </a:rPr>
              <a:t>REGIME «IMPATRIATI»: NUOVE REGOLE</a:t>
            </a:r>
          </a:p>
        </p:txBody>
      </p:sp>
      <p:sp>
        <p:nvSpPr>
          <p:cNvPr id="6" name="Rettangolo 5">
            <a:extLst>
              <a:ext uri="{FF2B5EF4-FFF2-40B4-BE49-F238E27FC236}">
                <a16:creationId xmlns:a16="http://schemas.microsoft.com/office/drawing/2014/main" id="{09378DFE-E084-EB95-D281-DFEF54D2173E}"/>
              </a:ext>
            </a:extLst>
          </p:cNvPr>
          <p:cNvSpPr/>
          <p:nvPr/>
        </p:nvSpPr>
        <p:spPr>
          <a:xfrm>
            <a:off x="708451" y="3248418"/>
            <a:ext cx="8377213" cy="2031216"/>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57188" indent="-357188" defTabSz="342905">
              <a:buFont typeface="Wingdings" panose="05000000000000000000" pitchFamily="2" charset="2"/>
              <a:buChar char="Ø"/>
              <a:defRPr/>
            </a:pP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regime di favore, prolungato per ulteriori tre periodi d’imposta, per i redditi dei soggetti che trasferiscono in Italia la loro residenza anagrafica nell’anno 2024 e che hanno acquistato, entro la data del 31 dicembre 2023 e, comunque, nei dodici mesi precedenti al trasferimento, un’unità immobiliare residenziale adibita ad abitazione principale in Italia.</a:t>
            </a:r>
          </a:p>
        </p:txBody>
      </p:sp>
      <p:sp>
        <p:nvSpPr>
          <p:cNvPr id="7" name="Freccia in giù 6">
            <a:extLst>
              <a:ext uri="{FF2B5EF4-FFF2-40B4-BE49-F238E27FC236}">
                <a16:creationId xmlns:a16="http://schemas.microsoft.com/office/drawing/2014/main" id="{C4A9218D-81C7-153C-DAEF-24F42803FA04}"/>
              </a:ext>
            </a:extLst>
          </p:cNvPr>
          <p:cNvSpPr/>
          <p:nvPr/>
        </p:nvSpPr>
        <p:spPr>
          <a:xfrm>
            <a:off x="5978088" y="2803232"/>
            <a:ext cx="866775" cy="330200"/>
          </a:xfrm>
          <a:prstGeom prst="downArrow">
            <a:avLst/>
          </a:prstGeom>
          <a:solidFill>
            <a:srgbClr val="92D050"/>
          </a:solidFill>
          <a:ln w="12700" cap="flat" cmpd="sng" algn="ctr">
            <a:solidFill>
              <a:sysClr val="windowText" lastClr="000000"/>
            </a:solidFill>
            <a:prstDash val="solid"/>
            <a:miter lim="800000"/>
          </a:ln>
          <a:effectLst/>
        </p:spPr>
        <p:txBody>
          <a:bodyPr anchor="ctr"/>
          <a:lstStyle/>
          <a:p>
            <a:pPr algn="ctr" defTabSz="342905">
              <a:defRPr/>
            </a:pPr>
            <a:endParaRPr lang="it-IT" sz="1350">
              <a:solidFill>
                <a:srgbClr val="FFFFFF"/>
              </a:solidFill>
              <a:latin typeface="Trebuchet MS" panose="020B0603020202020204" pitchFamily="34" charset="0"/>
            </a:endParaRPr>
          </a:p>
        </p:txBody>
      </p:sp>
      <p:sp>
        <p:nvSpPr>
          <p:cNvPr id="9" name="Rettangolo 8">
            <a:extLst>
              <a:ext uri="{FF2B5EF4-FFF2-40B4-BE49-F238E27FC236}">
                <a16:creationId xmlns:a16="http://schemas.microsoft.com/office/drawing/2014/main" id="{683AB534-E258-2E73-8C82-AF8B3DD4BE83}"/>
              </a:ext>
            </a:extLst>
          </p:cNvPr>
          <p:cNvSpPr/>
          <p:nvPr/>
        </p:nvSpPr>
        <p:spPr>
          <a:xfrm>
            <a:off x="677334" y="1763715"/>
            <a:ext cx="2811301" cy="889691"/>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70C0"/>
                </a:solidFill>
                <a:effectLst>
                  <a:outerShdw blurRad="38100" dist="38100" dir="2700000" algn="tl">
                    <a:srgbClr val="000000">
                      <a:alpha val="43137"/>
                    </a:srgbClr>
                  </a:outerShdw>
                </a:effectLst>
                <a:latin typeface="Trebuchet MS" panose="020B0603020202020204" pitchFamily="34" charset="0"/>
              </a:rPr>
              <a:t>Caratteristiche del regime agevolato</a:t>
            </a:r>
            <a:endParaRPr lang="it-IT" sz="2000" b="1" dirty="0">
              <a:solidFill>
                <a:srgbClr val="000000"/>
              </a:solidFill>
              <a:effectLst>
                <a:outerShdw blurRad="38100" dist="38100" dir="2700000" algn="tl">
                  <a:srgbClr val="000000">
                    <a:alpha val="43137"/>
                  </a:srgbClr>
                </a:outerShdw>
              </a:effectLst>
              <a:latin typeface="Trebuchet MS" panose="020B0603020202020204" pitchFamily="34" charset="0"/>
            </a:endParaRPr>
          </a:p>
        </p:txBody>
      </p:sp>
      <p:sp>
        <p:nvSpPr>
          <p:cNvPr id="10" name="Rettangolo 9">
            <a:extLst>
              <a:ext uri="{FF2B5EF4-FFF2-40B4-BE49-F238E27FC236}">
                <a16:creationId xmlns:a16="http://schemas.microsoft.com/office/drawing/2014/main" id="{FB5D1C4B-19C5-4B18-04B6-FCAEEA28F667}"/>
              </a:ext>
            </a:extLst>
          </p:cNvPr>
          <p:cNvSpPr/>
          <p:nvPr/>
        </p:nvSpPr>
        <p:spPr>
          <a:xfrm>
            <a:off x="5027475" y="1835338"/>
            <a:ext cx="4013936" cy="818068"/>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00FF"/>
                </a:solidFill>
                <a:effectLst>
                  <a:outerShdw blurRad="38100" dist="38100" dir="2700000" algn="tl">
                    <a:srgbClr val="000000">
                      <a:alpha val="43137"/>
                    </a:srgbClr>
                  </a:outerShdw>
                </a:effectLst>
                <a:latin typeface="Trebuchet MS" panose="020B0603020202020204" pitchFamily="34" charset="0"/>
              </a:rPr>
              <a:t>Acquisto abitazione principale in Italia: speciali benefici</a:t>
            </a:r>
          </a:p>
        </p:txBody>
      </p:sp>
      <p:sp>
        <p:nvSpPr>
          <p:cNvPr id="11" name="Freccia a destra 10">
            <a:extLst>
              <a:ext uri="{FF2B5EF4-FFF2-40B4-BE49-F238E27FC236}">
                <a16:creationId xmlns:a16="http://schemas.microsoft.com/office/drawing/2014/main" id="{B8EC5F11-C793-F328-16EF-30A604750BC8}"/>
              </a:ext>
            </a:extLst>
          </p:cNvPr>
          <p:cNvSpPr/>
          <p:nvPr/>
        </p:nvSpPr>
        <p:spPr>
          <a:xfrm>
            <a:off x="3768851" y="2002056"/>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Rettangolo 12">
            <a:extLst>
              <a:ext uri="{FF2B5EF4-FFF2-40B4-BE49-F238E27FC236}">
                <a16:creationId xmlns:a16="http://schemas.microsoft.com/office/drawing/2014/main" id="{A05DA2D8-82D6-7378-96C6-16BC18DE2872}"/>
              </a:ext>
            </a:extLst>
          </p:cNvPr>
          <p:cNvSpPr/>
          <p:nvPr/>
        </p:nvSpPr>
        <p:spPr>
          <a:xfrm>
            <a:off x="838868" y="5364409"/>
            <a:ext cx="8377213" cy="747411"/>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57188" indent="-357188" defTabSz="342905">
              <a:buFont typeface="Wingdings" panose="05000000000000000000" pitchFamily="2" charset="2"/>
              <a:buChar char="Ø"/>
              <a:defRPr/>
            </a:pPr>
            <a:r>
              <a:rPr lang="it-IT" b="1" i="1" dirty="0">
                <a:solidFill>
                  <a:srgbClr val="0070C0"/>
                </a:solidFill>
                <a:effectLst>
                  <a:outerShdw blurRad="38100" dist="38100" dir="2700000" algn="tl">
                    <a:srgbClr val="000000">
                      <a:alpha val="43137"/>
                    </a:srgbClr>
                  </a:outerShdw>
                </a:effectLst>
                <a:latin typeface="Trebuchet MS" panose="020B0603020202020204" pitchFamily="34" charset="0"/>
              </a:rPr>
              <a:t>l’acquirente deve essere personalmente il lavoratore e l’immobile non può essere stato acquistato da un familiare come nelle pregresse regole</a:t>
            </a:r>
          </a:p>
        </p:txBody>
      </p:sp>
    </p:spTree>
    <p:extLst>
      <p:ext uri="{BB962C8B-B14F-4D97-AF65-F5344CB8AC3E}">
        <p14:creationId xmlns:p14="http://schemas.microsoft.com/office/powerpoint/2010/main" val="29546905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55A716-5AE4-3463-A2A1-BDFDA25C70DA}"/>
            </a:ext>
          </a:extLst>
        </p:cNvPr>
        <p:cNvGrpSpPr/>
        <p:nvPr/>
      </p:nvGrpSpPr>
      <p:grpSpPr>
        <a:xfrm>
          <a:off x="0" y="0"/>
          <a:ext cx="0" cy="0"/>
          <a:chOff x="0" y="0"/>
          <a:chExt cx="0" cy="0"/>
        </a:xfrm>
      </p:grpSpPr>
      <p:pic>
        <p:nvPicPr>
          <p:cNvPr id="4" name="Immagine 3">
            <a:extLst>
              <a:ext uri="{FF2B5EF4-FFF2-40B4-BE49-F238E27FC236}">
                <a16:creationId xmlns:a16="http://schemas.microsoft.com/office/drawing/2014/main" id="{343E4E50-532B-B6A5-36EA-B31BB2089F2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798" y="137160"/>
            <a:ext cx="3182375" cy="982725"/>
          </a:xfrm>
          <a:prstGeom prst="rect">
            <a:avLst/>
          </a:prstGeom>
        </p:spPr>
      </p:pic>
      <p:sp>
        <p:nvSpPr>
          <p:cNvPr id="8" name="CasellaDiTesto 7">
            <a:extLst>
              <a:ext uri="{FF2B5EF4-FFF2-40B4-BE49-F238E27FC236}">
                <a16:creationId xmlns:a16="http://schemas.microsoft.com/office/drawing/2014/main" id="{65AC1082-D959-A87A-17DE-4927F0C7D5B6}"/>
              </a:ext>
            </a:extLst>
          </p:cNvPr>
          <p:cNvSpPr txBox="1"/>
          <p:nvPr/>
        </p:nvSpPr>
        <p:spPr>
          <a:xfrm>
            <a:off x="5179156" y="266847"/>
            <a:ext cx="6823014" cy="369332"/>
          </a:xfrm>
          <a:prstGeom prst="rect">
            <a:avLst/>
          </a:prstGeom>
          <a:noFill/>
        </p:spPr>
        <p:txBody>
          <a:bodyPr wrap="square" rtlCol="0">
            <a:spAutoFit/>
          </a:bodyPr>
          <a:lstStyle/>
          <a:p>
            <a:pPr algn="ctr"/>
            <a:r>
              <a:rPr lang="it-IT" sz="1800" b="1" dirty="0">
                <a:latin typeface="AngsanaUPC" panose="02020603050405020304" pitchFamily="18" charset="-34"/>
                <a:cs typeface="AngsanaUPC" panose="02020603050405020304" pitchFamily="18" charset="-34"/>
              </a:rPr>
              <a:t>Decreto internazionalizzazione: novità e prospettive</a:t>
            </a:r>
          </a:p>
        </p:txBody>
      </p:sp>
      <p:sp>
        <p:nvSpPr>
          <p:cNvPr id="2" name="Segnaposto piè di pagina 1">
            <a:extLst>
              <a:ext uri="{FF2B5EF4-FFF2-40B4-BE49-F238E27FC236}">
                <a16:creationId xmlns:a16="http://schemas.microsoft.com/office/drawing/2014/main" id="{7DF9A077-4383-A52D-FD62-CDB16169E280}"/>
              </a:ext>
            </a:extLst>
          </p:cNvPr>
          <p:cNvSpPr>
            <a:spLocks noGrp="1"/>
          </p:cNvSpPr>
          <p:nvPr>
            <p:ph type="ftr" sz="quarter" idx="11"/>
          </p:nvPr>
        </p:nvSpPr>
        <p:spPr/>
        <p:txBody>
          <a:bodyPr/>
          <a:lstStyle/>
          <a:p>
            <a:r>
              <a:rPr lang="it-IT"/>
              <a:t>a cura di Marco Magrini - ODCEC di Siena</a:t>
            </a:r>
            <a:endParaRPr lang="en-US" dirty="0"/>
          </a:p>
        </p:txBody>
      </p:sp>
      <p:sp>
        <p:nvSpPr>
          <p:cNvPr id="3" name="Segnaposto numero diapositiva 2">
            <a:extLst>
              <a:ext uri="{FF2B5EF4-FFF2-40B4-BE49-F238E27FC236}">
                <a16:creationId xmlns:a16="http://schemas.microsoft.com/office/drawing/2014/main" id="{345095BA-A1F5-C128-27B1-EB65CFD73B84}"/>
              </a:ext>
            </a:extLst>
          </p:cNvPr>
          <p:cNvSpPr>
            <a:spLocks noGrp="1"/>
          </p:cNvSpPr>
          <p:nvPr>
            <p:ph type="sldNum" sz="quarter" idx="12"/>
          </p:nvPr>
        </p:nvSpPr>
        <p:spPr/>
        <p:txBody>
          <a:bodyPr/>
          <a:lstStyle/>
          <a:p>
            <a:fld id="{D57F1E4F-1CFF-5643-939E-217C01CDF565}" type="slidenum">
              <a:rPr lang="en-US" smtClean="0"/>
              <a:pPr/>
              <a:t>36</a:t>
            </a:fld>
            <a:endParaRPr lang="en-US" dirty="0"/>
          </a:p>
        </p:txBody>
      </p:sp>
      <p:sp>
        <p:nvSpPr>
          <p:cNvPr id="5" name="Callout con freccia in giù 7">
            <a:extLst>
              <a:ext uri="{FF2B5EF4-FFF2-40B4-BE49-F238E27FC236}">
                <a16:creationId xmlns:a16="http://schemas.microsoft.com/office/drawing/2014/main" id="{E5531701-BB0A-5A47-4E33-EE6BC02E827F}"/>
              </a:ext>
            </a:extLst>
          </p:cNvPr>
          <p:cNvSpPr/>
          <p:nvPr/>
        </p:nvSpPr>
        <p:spPr>
          <a:xfrm>
            <a:off x="2034002" y="1119885"/>
            <a:ext cx="5726112" cy="649288"/>
          </a:xfrm>
          <a:prstGeom prst="downArrowCallou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10">
              <a:defRPr/>
            </a:pPr>
            <a:r>
              <a:rPr lang="it-IT" sz="2000" b="1" dirty="0">
                <a:solidFill>
                  <a:schemeClr val="tx1"/>
                </a:solidFill>
                <a:effectLst>
                  <a:outerShdw blurRad="38100" dist="38100" dir="2700000" algn="tl">
                    <a:srgbClr val="000000">
                      <a:alpha val="43137"/>
                    </a:srgbClr>
                  </a:outerShdw>
                </a:effectLst>
                <a:latin typeface="Trebuchet MS" panose="020B0603020202020204" pitchFamily="34" charset="0"/>
              </a:rPr>
              <a:t>REGIME «IMPATRIATI»: NUOVE REGOLE</a:t>
            </a:r>
          </a:p>
        </p:txBody>
      </p:sp>
      <p:sp>
        <p:nvSpPr>
          <p:cNvPr id="6" name="Rettangolo 5">
            <a:extLst>
              <a:ext uri="{FF2B5EF4-FFF2-40B4-BE49-F238E27FC236}">
                <a16:creationId xmlns:a16="http://schemas.microsoft.com/office/drawing/2014/main" id="{D8070F8A-9C8F-2EE9-D87F-6741031721E1}"/>
              </a:ext>
            </a:extLst>
          </p:cNvPr>
          <p:cNvSpPr/>
          <p:nvPr/>
        </p:nvSpPr>
        <p:spPr>
          <a:xfrm>
            <a:off x="708451" y="3248417"/>
            <a:ext cx="8377213" cy="2626227"/>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57188" indent="-357188" defTabSz="342905">
              <a:buFont typeface="Wingdings" panose="05000000000000000000" pitchFamily="2" charset="2"/>
              <a:buChar char="Ø"/>
              <a:defRPr/>
            </a:pP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I redditi, nell’ulteriore triennio aggiuntivo, concorrono alla formazione del reddito complessivo limitatamente al 50% del loro ammontare (beneficio base)</a:t>
            </a:r>
          </a:p>
          <a:p>
            <a:pPr marL="357188" indent="-357188" defTabSz="342905">
              <a:buFont typeface="Wingdings" panose="05000000000000000000" pitchFamily="2" charset="2"/>
              <a:buChar char="Ø"/>
              <a:defRPr/>
            </a:pP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ancorché i soggetti beneficiari abbiano goduto, per il periodo ordinario di cinque anni (</a:t>
            </a:r>
            <a:r>
              <a:rPr lang="it-IT" sz="2000" b="1" i="1" dirty="0">
                <a:solidFill>
                  <a:srgbClr val="0000FF"/>
                </a:solidFill>
                <a:effectLst>
                  <a:outerShdw blurRad="38100" dist="38100" dir="2700000" algn="tl">
                    <a:srgbClr val="000000">
                      <a:alpha val="43137"/>
                    </a:srgbClr>
                  </a:outerShdw>
                </a:effectLst>
                <a:latin typeface="Trebuchet MS" panose="020B0603020202020204" pitchFamily="34" charset="0"/>
              </a:rPr>
              <a:t>comma 3</a:t>
            </a: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 di una detassazione maggiore per la presenza dei figli minori (</a:t>
            </a:r>
            <a:r>
              <a:rPr lang="it-IT" sz="2000" b="1" i="1" dirty="0">
                <a:solidFill>
                  <a:srgbClr val="0000FF"/>
                </a:solidFill>
                <a:effectLst>
                  <a:outerShdw blurRad="38100" dist="38100" dir="2700000" algn="tl">
                    <a:srgbClr val="000000">
                      <a:alpha val="43137"/>
                    </a:srgbClr>
                  </a:outerShdw>
                </a:effectLst>
                <a:latin typeface="Trebuchet MS" panose="020B0603020202020204" pitchFamily="34" charset="0"/>
              </a:rPr>
              <a:t>comma 4</a:t>
            </a: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a:t>
            </a:r>
          </a:p>
        </p:txBody>
      </p:sp>
      <p:sp>
        <p:nvSpPr>
          <p:cNvPr id="7" name="Freccia in giù 6">
            <a:extLst>
              <a:ext uri="{FF2B5EF4-FFF2-40B4-BE49-F238E27FC236}">
                <a16:creationId xmlns:a16="http://schemas.microsoft.com/office/drawing/2014/main" id="{35BE4705-B376-1B67-A531-EC26A459E9D7}"/>
              </a:ext>
            </a:extLst>
          </p:cNvPr>
          <p:cNvSpPr/>
          <p:nvPr/>
        </p:nvSpPr>
        <p:spPr>
          <a:xfrm>
            <a:off x="5978088" y="2803232"/>
            <a:ext cx="866775" cy="330200"/>
          </a:xfrm>
          <a:prstGeom prst="downArrow">
            <a:avLst/>
          </a:prstGeom>
          <a:solidFill>
            <a:srgbClr val="92D050"/>
          </a:solidFill>
          <a:ln w="12700" cap="flat" cmpd="sng" algn="ctr">
            <a:solidFill>
              <a:sysClr val="windowText" lastClr="000000"/>
            </a:solidFill>
            <a:prstDash val="solid"/>
            <a:miter lim="800000"/>
          </a:ln>
          <a:effectLst/>
        </p:spPr>
        <p:txBody>
          <a:bodyPr anchor="ctr"/>
          <a:lstStyle/>
          <a:p>
            <a:pPr algn="ctr" defTabSz="342905">
              <a:defRPr/>
            </a:pPr>
            <a:endParaRPr lang="it-IT" sz="1350">
              <a:solidFill>
                <a:srgbClr val="FFFFFF"/>
              </a:solidFill>
              <a:latin typeface="Trebuchet MS" panose="020B0603020202020204" pitchFamily="34" charset="0"/>
            </a:endParaRPr>
          </a:p>
        </p:txBody>
      </p:sp>
      <p:sp>
        <p:nvSpPr>
          <p:cNvPr id="9" name="Rettangolo 8">
            <a:extLst>
              <a:ext uri="{FF2B5EF4-FFF2-40B4-BE49-F238E27FC236}">
                <a16:creationId xmlns:a16="http://schemas.microsoft.com/office/drawing/2014/main" id="{0600D5D8-1B81-5FC2-16D9-3844C39C5124}"/>
              </a:ext>
            </a:extLst>
          </p:cNvPr>
          <p:cNvSpPr/>
          <p:nvPr/>
        </p:nvSpPr>
        <p:spPr>
          <a:xfrm>
            <a:off x="677334" y="1763715"/>
            <a:ext cx="2811301" cy="889691"/>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70C0"/>
                </a:solidFill>
                <a:effectLst>
                  <a:outerShdw blurRad="38100" dist="38100" dir="2700000" algn="tl">
                    <a:srgbClr val="000000">
                      <a:alpha val="43137"/>
                    </a:srgbClr>
                  </a:outerShdw>
                </a:effectLst>
                <a:latin typeface="Trebuchet MS" panose="020B0603020202020204" pitchFamily="34" charset="0"/>
              </a:rPr>
              <a:t>Caratteristiche del regime agevolato</a:t>
            </a:r>
            <a:endParaRPr lang="it-IT" sz="2000" b="1" dirty="0">
              <a:solidFill>
                <a:srgbClr val="000000"/>
              </a:solidFill>
              <a:effectLst>
                <a:outerShdw blurRad="38100" dist="38100" dir="2700000" algn="tl">
                  <a:srgbClr val="000000">
                    <a:alpha val="43137"/>
                  </a:srgbClr>
                </a:outerShdw>
              </a:effectLst>
              <a:latin typeface="Trebuchet MS" panose="020B0603020202020204" pitchFamily="34" charset="0"/>
            </a:endParaRPr>
          </a:p>
        </p:txBody>
      </p:sp>
      <p:sp>
        <p:nvSpPr>
          <p:cNvPr id="10" name="Rettangolo 9">
            <a:extLst>
              <a:ext uri="{FF2B5EF4-FFF2-40B4-BE49-F238E27FC236}">
                <a16:creationId xmlns:a16="http://schemas.microsoft.com/office/drawing/2014/main" id="{5ADE1ED9-FD4D-91AA-91F9-F6FC2C25956D}"/>
              </a:ext>
            </a:extLst>
          </p:cNvPr>
          <p:cNvSpPr/>
          <p:nvPr/>
        </p:nvSpPr>
        <p:spPr>
          <a:xfrm>
            <a:off x="5027475" y="1835338"/>
            <a:ext cx="4013936" cy="818068"/>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00FF"/>
                </a:solidFill>
                <a:effectLst>
                  <a:outerShdw blurRad="38100" dist="38100" dir="2700000" algn="tl">
                    <a:srgbClr val="000000">
                      <a:alpha val="43137"/>
                    </a:srgbClr>
                  </a:outerShdw>
                </a:effectLst>
                <a:latin typeface="Trebuchet MS" panose="020B0603020202020204" pitchFamily="34" charset="0"/>
              </a:rPr>
              <a:t>Acquisto abitazione principale in Italia: speciali benefici</a:t>
            </a:r>
          </a:p>
        </p:txBody>
      </p:sp>
      <p:sp>
        <p:nvSpPr>
          <p:cNvPr id="11" name="Freccia a destra 10">
            <a:extLst>
              <a:ext uri="{FF2B5EF4-FFF2-40B4-BE49-F238E27FC236}">
                <a16:creationId xmlns:a16="http://schemas.microsoft.com/office/drawing/2014/main" id="{D5CDA8F4-6A90-C0C4-FCAB-A8C3A6EA3C60}"/>
              </a:ext>
            </a:extLst>
          </p:cNvPr>
          <p:cNvSpPr/>
          <p:nvPr/>
        </p:nvSpPr>
        <p:spPr>
          <a:xfrm>
            <a:off x="3768851" y="2002056"/>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4434986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EA5D01-47CE-4C65-A085-2DEB62591BA0}"/>
            </a:ext>
          </a:extLst>
        </p:cNvPr>
        <p:cNvGrpSpPr/>
        <p:nvPr/>
      </p:nvGrpSpPr>
      <p:grpSpPr>
        <a:xfrm>
          <a:off x="0" y="0"/>
          <a:ext cx="0" cy="0"/>
          <a:chOff x="0" y="0"/>
          <a:chExt cx="0" cy="0"/>
        </a:xfrm>
      </p:grpSpPr>
      <p:pic>
        <p:nvPicPr>
          <p:cNvPr id="4" name="Immagine 3">
            <a:extLst>
              <a:ext uri="{FF2B5EF4-FFF2-40B4-BE49-F238E27FC236}">
                <a16:creationId xmlns:a16="http://schemas.microsoft.com/office/drawing/2014/main" id="{141E0A4C-97BD-F74E-3C11-9200D28523B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798" y="137160"/>
            <a:ext cx="3182375" cy="982725"/>
          </a:xfrm>
          <a:prstGeom prst="rect">
            <a:avLst/>
          </a:prstGeom>
        </p:spPr>
      </p:pic>
      <p:sp>
        <p:nvSpPr>
          <p:cNvPr id="8" name="CasellaDiTesto 7">
            <a:extLst>
              <a:ext uri="{FF2B5EF4-FFF2-40B4-BE49-F238E27FC236}">
                <a16:creationId xmlns:a16="http://schemas.microsoft.com/office/drawing/2014/main" id="{3C3628E0-0A02-6F14-62F5-386C7E048086}"/>
              </a:ext>
            </a:extLst>
          </p:cNvPr>
          <p:cNvSpPr txBox="1"/>
          <p:nvPr/>
        </p:nvSpPr>
        <p:spPr>
          <a:xfrm>
            <a:off x="5179156" y="266847"/>
            <a:ext cx="6823014" cy="369332"/>
          </a:xfrm>
          <a:prstGeom prst="rect">
            <a:avLst/>
          </a:prstGeom>
          <a:noFill/>
        </p:spPr>
        <p:txBody>
          <a:bodyPr wrap="square" rtlCol="0">
            <a:spAutoFit/>
          </a:bodyPr>
          <a:lstStyle/>
          <a:p>
            <a:pPr algn="ctr"/>
            <a:r>
              <a:rPr lang="it-IT" sz="1800" b="1" dirty="0">
                <a:latin typeface="AngsanaUPC" panose="02020603050405020304" pitchFamily="18" charset="-34"/>
                <a:cs typeface="AngsanaUPC" panose="02020603050405020304" pitchFamily="18" charset="-34"/>
              </a:rPr>
              <a:t>Decreto internazionalizzazione: novità e prospettive</a:t>
            </a:r>
          </a:p>
        </p:txBody>
      </p:sp>
      <p:sp>
        <p:nvSpPr>
          <p:cNvPr id="2" name="Segnaposto piè di pagina 1">
            <a:extLst>
              <a:ext uri="{FF2B5EF4-FFF2-40B4-BE49-F238E27FC236}">
                <a16:creationId xmlns:a16="http://schemas.microsoft.com/office/drawing/2014/main" id="{85AAB261-1049-3EA4-92AA-DCFB5E635B15}"/>
              </a:ext>
            </a:extLst>
          </p:cNvPr>
          <p:cNvSpPr>
            <a:spLocks noGrp="1"/>
          </p:cNvSpPr>
          <p:nvPr>
            <p:ph type="ftr" sz="quarter" idx="11"/>
          </p:nvPr>
        </p:nvSpPr>
        <p:spPr/>
        <p:txBody>
          <a:bodyPr/>
          <a:lstStyle/>
          <a:p>
            <a:r>
              <a:rPr lang="it-IT"/>
              <a:t>a cura di Marco Magrini - ODCEC di Siena</a:t>
            </a:r>
            <a:endParaRPr lang="en-US" dirty="0"/>
          </a:p>
        </p:txBody>
      </p:sp>
      <p:sp>
        <p:nvSpPr>
          <p:cNvPr id="3" name="Segnaposto numero diapositiva 2">
            <a:extLst>
              <a:ext uri="{FF2B5EF4-FFF2-40B4-BE49-F238E27FC236}">
                <a16:creationId xmlns:a16="http://schemas.microsoft.com/office/drawing/2014/main" id="{F0F4BD8C-B4DD-F03D-1F60-B79CD5F9DE94}"/>
              </a:ext>
            </a:extLst>
          </p:cNvPr>
          <p:cNvSpPr>
            <a:spLocks noGrp="1"/>
          </p:cNvSpPr>
          <p:nvPr>
            <p:ph type="sldNum" sz="quarter" idx="12"/>
          </p:nvPr>
        </p:nvSpPr>
        <p:spPr/>
        <p:txBody>
          <a:bodyPr/>
          <a:lstStyle/>
          <a:p>
            <a:fld id="{D57F1E4F-1CFF-5643-939E-217C01CDF565}" type="slidenum">
              <a:rPr lang="en-US" smtClean="0"/>
              <a:pPr/>
              <a:t>37</a:t>
            </a:fld>
            <a:endParaRPr lang="en-US" dirty="0"/>
          </a:p>
        </p:txBody>
      </p:sp>
      <p:sp>
        <p:nvSpPr>
          <p:cNvPr id="5" name="Callout con freccia in giù 7">
            <a:extLst>
              <a:ext uri="{FF2B5EF4-FFF2-40B4-BE49-F238E27FC236}">
                <a16:creationId xmlns:a16="http://schemas.microsoft.com/office/drawing/2014/main" id="{56229B31-81FE-3E0B-0EA4-19259A2D5078}"/>
              </a:ext>
            </a:extLst>
          </p:cNvPr>
          <p:cNvSpPr/>
          <p:nvPr/>
        </p:nvSpPr>
        <p:spPr>
          <a:xfrm>
            <a:off x="2034002" y="1119885"/>
            <a:ext cx="5726112" cy="649288"/>
          </a:xfrm>
          <a:prstGeom prst="downArrowCallou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10">
              <a:defRPr/>
            </a:pPr>
            <a:r>
              <a:rPr lang="it-IT" sz="2000" b="1" dirty="0">
                <a:solidFill>
                  <a:schemeClr val="tx1"/>
                </a:solidFill>
                <a:effectLst>
                  <a:outerShdw blurRad="38100" dist="38100" dir="2700000" algn="tl">
                    <a:srgbClr val="000000">
                      <a:alpha val="43137"/>
                    </a:srgbClr>
                  </a:outerShdw>
                </a:effectLst>
                <a:latin typeface="Trebuchet MS" panose="020B0603020202020204" pitchFamily="34" charset="0"/>
              </a:rPr>
              <a:t>REGIME «IMPATRIATI»: NUOVE REGOLE</a:t>
            </a:r>
          </a:p>
        </p:txBody>
      </p:sp>
      <p:sp>
        <p:nvSpPr>
          <p:cNvPr id="6" name="Rettangolo 5">
            <a:extLst>
              <a:ext uri="{FF2B5EF4-FFF2-40B4-BE49-F238E27FC236}">
                <a16:creationId xmlns:a16="http://schemas.microsoft.com/office/drawing/2014/main" id="{CA65A709-2462-0AE9-BA49-242BECD3C02B}"/>
              </a:ext>
            </a:extLst>
          </p:cNvPr>
          <p:cNvSpPr/>
          <p:nvPr/>
        </p:nvSpPr>
        <p:spPr>
          <a:xfrm>
            <a:off x="708451" y="3248417"/>
            <a:ext cx="8377213" cy="1926106"/>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57188" indent="-357188" defTabSz="342905">
              <a:buFont typeface="Wingdings" panose="05000000000000000000" pitchFamily="2" charset="2"/>
              <a:buChar char="Ø"/>
              <a:defRPr/>
            </a:pP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I contribuenti aventi diritto accedono all’agevolazione, autonomamente, in sede di predisposizione della loro dichiarazione dei redditi, determinando la quota del reddito da far concorrere alla formazione del proprio reddito complessivo e così al pagamento delle imposte</a:t>
            </a:r>
          </a:p>
          <a:p>
            <a:pPr marL="357188" indent="-357188" defTabSz="342905">
              <a:buFont typeface="Wingdings" panose="05000000000000000000" pitchFamily="2" charset="2"/>
              <a:buChar char="Ø"/>
              <a:defRPr/>
            </a:pPr>
            <a:r>
              <a:rPr lang="it-IT" sz="2000" b="1" i="1" dirty="0">
                <a:solidFill>
                  <a:srgbClr val="000000"/>
                </a:solidFill>
                <a:effectLst>
                  <a:outerShdw blurRad="38100" dist="38100" dir="2700000" algn="tl">
                    <a:srgbClr val="000000">
                      <a:alpha val="43137"/>
                    </a:srgbClr>
                  </a:outerShdw>
                </a:effectLst>
                <a:latin typeface="Trebuchet MS" panose="020B0603020202020204" pitchFamily="34" charset="0"/>
              </a:rPr>
              <a:t>Totale deregolamentazione rispetto alla disciplina previgente</a:t>
            </a:r>
          </a:p>
        </p:txBody>
      </p:sp>
      <p:sp>
        <p:nvSpPr>
          <p:cNvPr id="7" name="Freccia in giù 6">
            <a:extLst>
              <a:ext uri="{FF2B5EF4-FFF2-40B4-BE49-F238E27FC236}">
                <a16:creationId xmlns:a16="http://schemas.microsoft.com/office/drawing/2014/main" id="{15AC2F87-7EEC-911A-64EE-64D52A512ACD}"/>
              </a:ext>
            </a:extLst>
          </p:cNvPr>
          <p:cNvSpPr/>
          <p:nvPr/>
        </p:nvSpPr>
        <p:spPr>
          <a:xfrm>
            <a:off x="5978088" y="2803232"/>
            <a:ext cx="866775" cy="330200"/>
          </a:xfrm>
          <a:prstGeom prst="downArrow">
            <a:avLst/>
          </a:prstGeom>
          <a:solidFill>
            <a:srgbClr val="92D050"/>
          </a:solidFill>
          <a:ln w="12700" cap="flat" cmpd="sng" algn="ctr">
            <a:solidFill>
              <a:sysClr val="windowText" lastClr="000000"/>
            </a:solidFill>
            <a:prstDash val="solid"/>
            <a:miter lim="800000"/>
          </a:ln>
          <a:effectLst/>
        </p:spPr>
        <p:txBody>
          <a:bodyPr anchor="ctr"/>
          <a:lstStyle/>
          <a:p>
            <a:pPr algn="ctr" defTabSz="342905">
              <a:defRPr/>
            </a:pPr>
            <a:endParaRPr lang="it-IT" sz="1350">
              <a:solidFill>
                <a:srgbClr val="FFFFFF"/>
              </a:solidFill>
              <a:latin typeface="Trebuchet MS" panose="020B0603020202020204" pitchFamily="34" charset="0"/>
            </a:endParaRPr>
          </a:p>
        </p:txBody>
      </p:sp>
      <p:sp>
        <p:nvSpPr>
          <p:cNvPr id="9" name="Rettangolo 8">
            <a:extLst>
              <a:ext uri="{FF2B5EF4-FFF2-40B4-BE49-F238E27FC236}">
                <a16:creationId xmlns:a16="http://schemas.microsoft.com/office/drawing/2014/main" id="{36C3AD91-CE6E-6F08-B59C-BDDD0E8015FD}"/>
              </a:ext>
            </a:extLst>
          </p:cNvPr>
          <p:cNvSpPr/>
          <p:nvPr/>
        </p:nvSpPr>
        <p:spPr>
          <a:xfrm>
            <a:off x="677334" y="1763715"/>
            <a:ext cx="2811301" cy="889691"/>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70C0"/>
                </a:solidFill>
                <a:effectLst>
                  <a:outerShdw blurRad="38100" dist="38100" dir="2700000" algn="tl">
                    <a:srgbClr val="000000">
                      <a:alpha val="43137"/>
                    </a:srgbClr>
                  </a:outerShdw>
                </a:effectLst>
                <a:latin typeface="Trebuchet MS" panose="020B0603020202020204" pitchFamily="34" charset="0"/>
              </a:rPr>
              <a:t>Caratteristiche del regime agevolato</a:t>
            </a:r>
            <a:endParaRPr lang="it-IT" sz="2000" b="1" dirty="0">
              <a:solidFill>
                <a:srgbClr val="000000"/>
              </a:solidFill>
              <a:effectLst>
                <a:outerShdw blurRad="38100" dist="38100" dir="2700000" algn="tl">
                  <a:srgbClr val="000000">
                    <a:alpha val="43137"/>
                  </a:srgbClr>
                </a:outerShdw>
              </a:effectLst>
              <a:latin typeface="Trebuchet MS" panose="020B0603020202020204" pitchFamily="34" charset="0"/>
            </a:endParaRPr>
          </a:p>
        </p:txBody>
      </p:sp>
      <p:sp>
        <p:nvSpPr>
          <p:cNvPr id="10" name="Rettangolo 9">
            <a:extLst>
              <a:ext uri="{FF2B5EF4-FFF2-40B4-BE49-F238E27FC236}">
                <a16:creationId xmlns:a16="http://schemas.microsoft.com/office/drawing/2014/main" id="{E42AB070-BA4E-8337-C3C2-49F9328BA276}"/>
              </a:ext>
            </a:extLst>
          </p:cNvPr>
          <p:cNvSpPr/>
          <p:nvPr/>
        </p:nvSpPr>
        <p:spPr>
          <a:xfrm>
            <a:off x="5027475" y="1835338"/>
            <a:ext cx="4013936" cy="818068"/>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00FF"/>
                </a:solidFill>
                <a:effectLst>
                  <a:outerShdw blurRad="38100" dist="38100" dir="2700000" algn="tl">
                    <a:srgbClr val="000000">
                      <a:alpha val="43137"/>
                    </a:srgbClr>
                  </a:outerShdw>
                </a:effectLst>
                <a:latin typeface="Trebuchet MS" panose="020B0603020202020204" pitchFamily="34" charset="0"/>
              </a:rPr>
              <a:t>Come si applicano i benefici</a:t>
            </a:r>
          </a:p>
        </p:txBody>
      </p:sp>
      <p:sp>
        <p:nvSpPr>
          <p:cNvPr id="11" name="Freccia a destra 10">
            <a:extLst>
              <a:ext uri="{FF2B5EF4-FFF2-40B4-BE49-F238E27FC236}">
                <a16:creationId xmlns:a16="http://schemas.microsoft.com/office/drawing/2014/main" id="{8100AAA3-47A5-3213-625E-E9F961285572}"/>
              </a:ext>
            </a:extLst>
          </p:cNvPr>
          <p:cNvSpPr/>
          <p:nvPr/>
        </p:nvSpPr>
        <p:spPr>
          <a:xfrm>
            <a:off x="3768851" y="2002056"/>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Rettangolo 11">
            <a:extLst>
              <a:ext uri="{FF2B5EF4-FFF2-40B4-BE49-F238E27FC236}">
                <a16:creationId xmlns:a16="http://schemas.microsoft.com/office/drawing/2014/main" id="{7DB0B3DA-D90E-456E-14BA-BA3F71B01FFA}"/>
              </a:ext>
            </a:extLst>
          </p:cNvPr>
          <p:cNvSpPr/>
          <p:nvPr/>
        </p:nvSpPr>
        <p:spPr>
          <a:xfrm>
            <a:off x="896789" y="5341241"/>
            <a:ext cx="8377213" cy="685196"/>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57188" indent="-357188" defTabSz="342905">
              <a:buFont typeface="Wingdings" panose="05000000000000000000" pitchFamily="2" charset="2"/>
              <a:buChar char="Ø"/>
              <a:defRPr/>
            </a:pPr>
            <a:r>
              <a:rPr lang="it-IT" b="1" i="1" dirty="0">
                <a:solidFill>
                  <a:srgbClr val="0070C0"/>
                </a:solidFill>
                <a:effectLst>
                  <a:outerShdw blurRad="38100" dist="38100" dir="2700000" algn="tl">
                    <a:srgbClr val="000000">
                      <a:alpha val="43137"/>
                    </a:srgbClr>
                  </a:outerShdw>
                </a:effectLst>
                <a:latin typeface="Trebuchet MS" panose="020B0603020202020204" pitchFamily="34" charset="0"/>
              </a:rPr>
              <a:t>Rispetto alle vecchie regole mancano alcune regole stringenti ma utili per i rapporti con i sostituti d’imposta</a:t>
            </a:r>
          </a:p>
        </p:txBody>
      </p:sp>
    </p:spTree>
    <p:extLst>
      <p:ext uri="{BB962C8B-B14F-4D97-AF65-F5344CB8AC3E}">
        <p14:creationId xmlns:p14="http://schemas.microsoft.com/office/powerpoint/2010/main" val="29913594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B9CC96-6C14-37A3-A0FB-9E539E959A70}"/>
            </a:ext>
          </a:extLst>
        </p:cNvPr>
        <p:cNvGrpSpPr/>
        <p:nvPr/>
      </p:nvGrpSpPr>
      <p:grpSpPr>
        <a:xfrm>
          <a:off x="0" y="0"/>
          <a:ext cx="0" cy="0"/>
          <a:chOff x="0" y="0"/>
          <a:chExt cx="0" cy="0"/>
        </a:xfrm>
      </p:grpSpPr>
      <p:pic>
        <p:nvPicPr>
          <p:cNvPr id="4" name="Immagine 3">
            <a:extLst>
              <a:ext uri="{FF2B5EF4-FFF2-40B4-BE49-F238E27FC236}">
                <a16:creationId xmlns:a16="http://schemas.microsoft.com/office/drawing/2014/main" id="{127F92DB-E124-56C7-B9A9-2A69B0ACA21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798" y="137160"/>
            <a:ext cx="3182375" cy="982725"/>
          </a:xfrm>
          <a:prstGeom prst="rect">
            <a:avLst/>
          </a:prstGeom>
        </p:spPr>
      </p:pic>
      <p:sp>
        <p:nvSpPr>
          <p:cNvPr id="8" name="CasellaDiTesto 7">
            <a:extLst>
              <a:ext uri="{FF2B5EF4-FFF2-40B4-BE49-F238E27FC236}">
                <a16:creationId xmlns:a16="http://schemas.microsoft.com/office/drawing/2014/main" id="{24D4E228-097F-0A4C-A276-00EE72456A1D}"/>
              </a:ext>
            </a:extLst>
          </p:cNvPr>
          <p:cNvSpPr txBox="1"/>
          <p:nvPr/>
        </p:nvSpPr>
        <p:spPr>
          <a:xfrm>
            <a:off x="5179156" y="266847"/>
            <a:ext cx="6823014" cy="369332"/>
          </a:xfrm>
          <a:prstGeom prst="rect">
            <a:avLst/>
          </a:prstGeom>
          <a:noFill/>
        </p:spPr>
        <p:txBody>
          <a:bodyPr wrap="square" rtlCol="0">
            <a:spAutoFit/>
          </a:bodyPr>
          <a:lstStyle/>
          <a:p>
            <a:pPr algn="ctr"/>
            <a:r>
              <a:rPr lang="it-IT" sz="1800" b="1" dirty="0">
                <a:latin typeface="AngsanaUPC" panose="02020603050405020304" pitchFamily="18" charset="-34"/>
                <a:cs typeface="AngsanaUPC" panose="02020603050405020304" pitchFamily="18" charset="-34"/>
              </a:rPr>
              <a:t>Decreto internazionalizzazione: novità e prospettive</a:t>
            </a:r>
          </a:p>
        </p:txBody>
      </p:sp>
      <p:sp>
        <p:nvSpPr>
          <p:cNvPr id="2" name="Segnaposto piè di pagina 1">
            <a:extLst>
              <a:ext uri="{FF2B5EF4-FFF2-40B4-BE49-F238E27FC236}">
                <a16:creationId xmlns:a16="http://schemas.microsoft.com/office/drawing/2014/main" id="{DC9347C0-C988-8A27-9B2B-67088185427B}"/>
              </a:ext>
            </a:extLst>
          </p:cNvPr>
          <p:cNvSpPr>
            <a:spLocks noGrp="1"/>
          </p:cNvSpPr>
          <p:nvPr>
            <p:ph type="ftr" sz="quarter" idx="11"/>
          </p:nvPr>
        </p:nvSpPr>
        <p:spPr/>
        <p:txBody>
          <a:bodyPr/>
          <a:lstStyle/>
          <a:p>
            <a:r>
              <a:rPr lang="it-IT"/>
              <a:t>a cura di Marco Magrini - ODCEC di Siena</a:t>
            </a:r>
            <a:endParaRPr lang="en-US" dirty="0"/>
          </a:p>
        </p:txBody>
      </p:sp>
      <p:sp>
        <p:nvSpPr>
          <p:cNvPr id="3" name="Segnaposto numero diapositiva 2">
            <a:extLst>
              <a:ext uri="{FF2B5EF4-FFF2-40B4-BE49-F238E27FC236}">
                <a16:creationId xmlns:a16="http://schemas.microsoft.com/office/drawing/2014/main" id="{3F3A3526-384F-DAC4-811E-8A4B91A4E0D8}"/>
              </a:ext>
            </a:extLst>
          </p:cNvPr>
          <p:cNvSpPr>
            <a:spLocks noGrp="1"/>
          </p:cNvSpPr>
          <p:nvPr>
            <p:ph type="sldNum" sz="quarter" idx="12"/>
          </p:nvPr>
        </p:nvSpPr>
        <p:spPr/>
        <p:txBody>
          <a:bodyPr/>
          <a:lstStyle/>
          <a:p>
            <a:fld id="{D57F1E4F-1CFF-5643-939E-217C01CDF565}" type="slidenum">
              <a:rPr lang="en-US" smtClean="0"/>
              <a:pPr/>
              <a:t>38</a:t>
            </a:fld>
            <a:endParaRPr lang="en-US" dirty="0"/>
          </a:p>
        </p:txBody>
      </p:sp>
      <p:sp>
        <p:nvSpPr>
          <p:cNvPr id="5" name="Callout con freccia in giù 7">
            <a:extLst>
              <a:ext uri="{FF2B5EF4-FFF2-40B4-BE49-F238E27FC236}">
                <a16:creationId xmlns:a16="http://schemas.microsoft.com/office/drawing/2014/main" id="{59E96BC2-24A5-CC85-BF2F-A15A3790F0C2}"/>
              </a:ext>
            </a:extLst>
          </p:cNvPr>
          <p:cNvSpPr/>
          <p:nvPr/>
        </p:nvSpPr>
        <p:spPr>
          <a:xfrm>
            <a:off x="2034002" y="1119885"/>
            <a:ext cx="5726112" cy="649288"/>
          </a:xfrm>
          <a:prstGeom prst="downArrowCallou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10">
              <a:defRPr/>
            </a:pPr>
            <a:r>
              <a:rPr lang="it-IT" sz="2000" b="1" dirty="0">
                <a:solidFill>
                  <a:schemeClr val="tx1"/>
                </a:solidFill>
                <a:effectLst>
                  <a:outerShdw blurRad="38100" dist="38100" dir="2700000" algn="tl">
                    <a:srgbClr val="000000">
                      <a:alpha val="43137"/>
                    </a:srgbClr>
                  </a:outerShdw>
                </a:effectLst>
                <a:latin typeface="Trebuchet MS" panose="020B0603020202020204" pitchFamily="34" charset="0"/>
              </a:rPr>
              <a:t>REGIME «IMPATRIATI»: NUOVE REGOLE</a:t>
            </a:r>
          </a:p>
        </p:txBody>
      </p:sp>
      <p:sp>
        <p:nvSpPr>
          <p:cNvPr id="6" name="Rettangolo 5">
            <a:extLst>
              <a:ext uri="{FF2B5EF4-FFF2-40B4-BE49-F238E27FC236}">
                <a16:creationId xmlns:a16="http://schemas.microsoft.com/office/drawing/2014/main" id="{9786384A-39C7-4CD4-CCBC-BB757F015277}"/>
              </a:ext>
            </a:extLst>
          </p:cNvPr>
          <p:cNvSpPr/>
          <p:nvPr/>
        </p:nvSpPr>
        <p:spPr>
          <a:xfrm>
            <a:off x="708451" y="3248417"/>
            <a:ext cx="8377213" cy="484632"/>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57188" indent="-357188" defTabSz="342905">
              <a:buFont typeface="Wingdings" panose="05000000000000000000" pitchFamily="2" charset="2"/>
              <a:buChar char="Ø"/>
              <a:defRPr/>
            </a:pPr>
            <a:r>
              <a:rPr lang="it-IT" sz="2000" b="1" i="1" dirty="0">
                <a:effectLst>
                  <a:outerShdw blurRad="38100" dist="38100" dir="2700000" algn="tl">
                    <a:srgbClr val="000000">
                      <a:alpha val="43137"/>
                    </a:srgbClr>
                  </a:outerShdw>
                </a:effectLst>
                <a:latin typeface="Trebuchet MS" panose="020B0603020202020204" pitchFamily="34" charset="0"/>
              </a:rPr>
              <a:t>Non ci sono disposizioni attuative</a:t>
            </a:r>
          </a:p>
        </p:txBody>
      </p:sp>
      <p:sp>
        <p:nvSpPr>
          <p:cNvPr id="7" name="Freccia in giù 6">
            <a:extLst>
              <a:ext uri="{FF2B5EF4-FFF2-40B4-BE49-F238E27FC236}">
                <a16:creationId xmlns:a16="http://schemas.microsoft.com/office/drawing/2014/main" id="{25DD4911-F070-091A-7152-79107E49D3E6}"/>
              </a:ext>
            </a:extLst>
          </p:cNvPr>
          <p:cNvSpPr/>
          <p:nvPr/>
        </p:nvSpPr>
        <p:spPr>
          <a:xfrm>
            <a:off x="5978088" y="2803232"/>
            <a:ext cx="866775" cy="330200"/>
          </a:xfrm>
          <a:prstGeom prst="downArrow">
            <a:avLst/>
          </a:prstGeom>
          <a:solidFill>
            <a:srgbClr val="92D050"/>
          </a:solidFill>
          <a:ln w="12700" cap="flat" cmpd="sng" algn="ctr">
            <a:solidFill>
              <a:sysClr val="windowText" lastClr="000000"/>
            </a:solidFill>
            <a:prstDash val="solid"/>
            <a:miter lim="800000"/>
          </a:ln>
          <a:effectLst/>
        </p:spPr>
        <p:txBody>
          <a:bodyPr anchor="ctr"/>
          <a:lstStyle/>
          <a:p>
            <a:pPr algn="ctr" defTabSz="342905">
              <a:defRPr/>
            </a:pPr>
            <a:endParaRPr lang="it-IT" sz="1350">
              <a:solidFill>
                <a:srgbClr val="FFFFFF"/>
              </a:solidFill>
              <a:latin typeface="Trebuchet MS" panose="020B0603020202020204" pitchFamily="34" charset="0"/>
            </a:endParaRPr>
          </a:p>
        </p:txBody>
      </p:sp>
      <p:sp>
        <p:nvSpPr>
          <p:cNvPr id="9" name="Rettangolo 8">
            <a:extLst>
              <a:ext uri="{FF2B5EF4-FFF2-40B4-BE49-F238E27FC236}">
                <a16:creationId xmlns:a16="http://schemas.microsoft.com/office/drawing/2014/main" id="{3F057BE8-6E7F-110C-5F02-8B97614CF6C9}"/>
              </a:ext>
            </a:extLst>
          </p:cNvPr>
          <p:cNvSpPr/>
          <p:nvPr/>
        </p:nvSpPr>
        <p:spPr>
          <a:xfrm>
            <a:off x="677334" y="1763715"/>
            <a:ext cx="2811301" cy="889691"/>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70C0"/>
                </a:solidFill>
                <a:effectLst>
                  <a:outerShdw blurRad="38100" dist="38100" dir="2700000" algn="tl">
                    <a:srgbClr val="000000">
                      <a:alpha val="43137"/>
                    </a:srgbClr>
                  </a:outerShdw>
                </a:effectLst>
                <a:latin typeface="Trebuchet MS" panose="020B0603020202020204" pitchFamily="34" charset="0"/>
              </a:rPr>
              <a:t>Caratteristiche del regime agevolato</a:t>
            </a:r>
            <a:endParaRPr lang="it-IT" sz="2000" b="1" dirty="0">
              <a:solidFill>
                <a:srgbClr val="000000"/>
              </a:solidFill>
              <a:effectLst>
                <a:outerShdw blurRad="38100" dist="38100" dir="2700000" algn="tl">
                  <a:srgbClr val="000000">
                    <a:alpha val="43137"/>
                  </a:srgbClr>
                </a:outerShdw>
              </a:effectLst>
              <a:latin typeface="Trebuchet MS" panose="020B0603020202020204" pitchFamily="34" charset="0"/>
            </a:endParaRPr>
          </a:p>
        </p:txBody>
      </p:sp>
      <p:sp>
        <p:nvSpPr>
          <p:cNvPr id="10" name="Rettangolo 9">
            <a:extLst>
              <a:ext uri="{FF2B5EF4-FFF2-40B4-BE49-F238E27FC236}">
                <a16:creationId xmlns:a16="http://schemas.microsoft.com/office/drawing/2014/main" id="{97D098F4-518B-9490-A967-175316B72EE4}"/>
              </a:ext>
            </a:extLst>
          </p:cNvPr>
          <p:cNvSpPr/>
          <p:nvPr/>
        </p:nvSpPr>
        <p:spPr>
          <a:xfrm>
            <a:off x="5027475" y="1835338"/>
            <a:ext cx="4013936" cy="818068"/>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00FF"/>
                </a:solidFill>
                <a:effectLst>
                  <a:outerShdw blurRad="38100" dist="38100" dir="2700000" algn="tl">
                    <a:srgbClr val="000000">
                      <a:alpha val="43137"/>
                    </a:srgbClr>
                  </a:outerShdw>
                </a:effectLst>
                <a:latin typeface="Trebuchet MS" panose="020B0603020202020204" pitchFamily="34" charset="0"/>
              </a:rPr>
              <a:t>Come si applicano i benefici</a:t>
            </a:r>
          </a:p>
        </p:txBody>
      </p:sp>
      <p:sp>
        <p:nvSpPr>
          <p:cNvPr id="11" name="Freccia a destra 10">
            <a:extLst>
              <a:ext uri="{FF2B5EF4-FFF2-40B4-BE49-F238E27FC236}">
                <a16:creationId xmlns:a16="http://schemas.microsoft.com/office/drawing/2014/main" id="{84F73BF2-C10A-E33F-456B-6578A8F193AE}"/>
              </a:ext>
            </a:extLst>
          </p:cNvPr>
          <p:cNvSpPr/>
          <p:nvPr/>
        </p:nvSpPr>
        <p:spPr>
          <a:xfrm>
            <a:off x="3768851" y="2002056"/>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Rettangolo 12">
            <a:extLst>
              <a:ext uri="{FF2B5EF4-FFF2-40B4-BE49-F238E27FC236}">
                <a16:creationId xmlns:a16="http://schemas.microsoft.com/office/drawing/2014/main" id="{7C339216-84FE-D633-7A47-98353A239569}"/>
              </a:ext>
            </a:extLst>
          </p:cNvPr>
          <p:cNvSpPr/>
          <p:nvPr/>
        </p:nvSpPr>
        <p:spPr>
          <a:xfrm>
            <a:off x="860851" y="3852565"/>
            <a:ext cx="8377213" cy="2037950"/>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57188" indent="-357188" defTabSz="342905">
              <a:buFont typeface="Wingdings" panose="05000000000000000000" pitchFamily="2" charset="2"/>
              <a:buChar char="Ø"/>
              <a:defRPr/>
            </a:pPr>
            <a:r>
              <a:rPr lang="it-IT" sz="2000" b="1" i="1" u="sng" dirty="0">
                <a:solidFill>
                  <a:srgbClr val="0070C0"/>
                </a:solidFill>
                <a:effectLst>
                  <a:outerShdw blurRad="38100" dist="38100" dir="2700000" algn="tl">
                    <a:srgbClr val="000000">
                      <a:alpha val="43137"/>
                    </a:srgbClr>
                  </a:outerShdw>
                </a:effectLst>
                <a:latin typeface="Trebuchet MS" panose="020B0603020202020204" pitchFamily="34" charset="0"/>
              </a:rPr>
              <a:t>Vecchie regole</a:t>
            </a:r>
            <a:r>
              <a:rPr lang="it-IT" sz="2000" b="1" i="1" dirty="0">
                <a:solidFill>
                  <a:srgbClr val="0070C0"/>
                </a:solidFill>
                <a:effectLst>
                  <a:outerShdw blurRad="38100" dist="38100" dir="2700000" algn="tl">
                    <a:srgbClr val="000000">
                      <a:alpha val="43137"/>
                    </a:srgbClr>
                  </a:outerShdw>
                </a:effectLst>
                <a:latin typeface="Trebuchet MS" panose="020B0603020202020204" pitchFamily="34" charset="0"/>
              </a:rPr>
              <a:t>: l’art. 16 aveva demandato ai provvedimenti dell’Agenzia delle entrate n. 46244 del 29 marzo 2016 e n. 64188 del 31 marzo 2017, l’indicazione delle modalità di richiesta da parte dei percettori di redditi di lavoro dipendente e assimilati ai propri sostituti d’imposta, dettando specifiche modalità e rispettivi obblighi e adempimenti</a:t>
            </a:r>
          </a:p>
        </p:txBody>
      </p:sp>
    </p:spTree>
    <p:extLst>
      <p:ext uri="{BB962C8B-B14F-4D97-AF65-F5344CB8AC3E}">
        <p14:creationId xmlns:p14="http://schemas.microsoft.com/office/powerpoint/2010/main" val="37660541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135CD9-D444-B586-F6EA-74127CE45DBF}"/>
            </a:ext>
          </a:extLst>
        </p:cNvPr>
        <p:cNvGrpSpPr/>
        <p:nvPr/>
      </p:nvGrpSpPr>
      <p:grpSpPr>
        <a:xfrm>
          <a:off x="0" y="0"/>
          <a:ext cx="0" cy="0"/>
          <a:chOff x="0" y="0"/>
          <a:chExt cx="0" cy="0"/>
        </a:xfrm>
      </p:grpSpPr>
      <p:pic>
        <p:nvPicPr>
          <p:cNvPr id="4" name="Immagine 3">
            <a:extLst>
              <a:ext uri="{FF2B5EF4-FFF2-40B4-BE49-F238E27FC236}">
                <a16:creationId xmlns:a16="http://schemas.microsoft.com/office/drawing/2014/main" id="{AEAFFEFE-A5D4-96C5-1A46-9B38899FE3D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798" y="137160"/>
            <a:ext cx="3182375" cy="982725"/>
          </a:xfrm>
          <a:prstGeom prst="rect">
            <a:avLst/>
          </a:prstGeom>
        </p:spPr>
      </p:pic>
      <p:sp>
        <p:nvSpPr>
          <p:cNvPr id="8" name="CasellaDiTesto 7">
            <a:extLst>
              <a:ext uri="{FF2B5EF4-FFF2-40B4-BE49-F238E27FC236}">
                <a16:creationId xmlns:a16="http://schemas.microsoft.com/office/drawing/2014/main" id="{639A4BF9-84C0-7ED3-41DE-77783ED6B8F2}"/>
              </a:ext>
            </a:extLst>
          </p:cNvPr>
          <p:cNvSpPr txBox="1"/>
          <p:nvPr/>
        </p:nvSpPr>
        <p:spPr>
          <a:xfrm>
            <a:off x="5179156" y="266847"/>
            <a:ext cx="6823014" cy="369332"/>
          </a:xfrm>
          <a:prstGeom prst="rect">
            <a:avLst/>
          </a:prstGeom>
          <a:noFill/>
        </p:spPr>
        <p:txBody>
          <a:bodyPr wrap="square" rtlCol="0">
            <a:spAutoFit/>
          </a:bodyPr>
          <a:lstStyle/>
          <a:p>
            <a:pPr algn="ctr"/>
            <a:r>
              <a:rPr lang="it-IT" sz="1800" b="1" dirty="0">
                <a:latin typeface="AngsanaUPC" panose="02020603050405020304" pitchFamily="18" charset="-34"/>
                <a:cs typeface="AngsanaUPC" panose="02020603050405020304" pitchFamily="18" charset="-34"/>
              </a:rPr>
              <a:t>Decreto internazionalizzazione: novità e prospettive</a:t>
            </a:r>
          </a:p>
        </p:txBody>
      </p:sp>
      <p:sp>
        <p:nvSpPr>
          <p:cNvPr id="2" name="Segnaposto piè di pagina 1">
            <a:extLst>
              <a:ext uri="{FF2B5EF4-FFF2-40B4-BE49-F238E27FC236}">
                <a16:creationId xmlns:a16="http://schemas.microsoft.com/office/drawing/2014/main" id="{511FC548-6FFF-DE69-445E-BE63E223DC7B}"/>
              </a:ext>
            </a:extLst>
          </p:cNvPr>
          <p:cNvSpPr>
            <a:spLocks noGrp="1"/>
          </p:cNvSpPr>
          <p:nvPr>
            <p:ph type="ftr" sz="quarter" idx="11"/>
          </p:nvPr>
        </p:nvSpPr>
        <p:spPr/>
        <p:txBody>
          <a:bodyPr/>
          <a:lstStyle/>
          <a:p>
            <a:r>
              <a:rPr lang="it-IT"/>
              <a:t>a cura di Marco Magrini - ODCEC di Siena</a:t>
            </a:r>
            <a:endParaRPr lang="en-US" dirty="0"/>
          </a:p>
        </p:txBody>
      </p:sp>
      <p:sp>
        <p:nvSpPr>
          <p:cNvPr id="3" name="Segnaposto numero diapositiva 2">
            <a:extLst>
              <a:ext uri="{FF2B5EF4-FFF2-40B4-BE49-F238E27FC236}">
                <a16:creationId xmlns:a16="http://schemas.microsoft.com/office/drawing/2014/main" id="{FC80189A-071E-EC91-D2DD-90D901DE4850}"/>
              </a:ext>
            </a:extLst>
          </p:cNvPr>
          <p:cNvSpPr>
            <a:spLocks noGrp="1"/>
          </p:cNvSpPr>
          <p:nvPr>
            <p:ph type="sldNum" sz="quarter" idx="12"/>
          </p:nvPr>
        </p:nvSpPr>
        <p:spPr/>
        <p:txBody>
          <a:bodyPr/>
          <a:lstStyle/>
          <a:p>
            <a:fld id="{D57F1E4F-1CFF-5643-939E-217C01CDF565}" type="slidenum">
              <a:rPr lang="en-US" smtClean="0"/>
              <a:pPr/>
              <a:t>39</a:t>
            </a:fld>
            <a:endParaRPr lang="en-US" dirty="0"/>
          </a:p>
        </p:txBody>
      </p:sp>
      <p:sp>
        <p:nvSpPr>
          <p:cNvPr id="5" name="Callout con freccia in giù 7">
            <a:extLst>
              <a:ext uri="{FF2B5EF4-FFF2-40B4-BE49-F238E27FC236}">
                <a16:creationId xmlns:a16="http://schemas.microsoft.com/office/drawing/2014/main" id="{469E81BB-4F05-163E-94E4-B1BDFF9FA55D}"/>
              </a:ext>
            </a:extLst>
          </p:cNvPr>
          <p:cNvSpPr/>
          <p:nvPr/>
        </p:nvSpPr>
        <p:spPr>
          <a:xfrm>
            <a:off x="2034002" y="1119885"/>
            <a:ext cx="5726112" cy="649288"/>
          </a:xfrm>
          <a:prstGeom prst="downArrowCallou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10">
              <a:defRPr/>
            </a:pPr>
            <a:r>
              <a:rPr lang="it-IT" sz="2000" b="1" dirty="0">
                <a:solidFill>
                  <a:schemeClr val="tx1"/>
                </a:solidFill>
                <a:effectLst>
                  <a:outerShdw blurRad="38100" dist="38100" dir="2700000" algn="tl">
                    <a:srgbClr val="000000">
                      <a:alpha val="43137"/>
                    </a:srgbClr>
                  </a:outerShdw>
                </a:effectLst>
                <a:latin typeface="Trebuchet MS" panose="020B0603020202020204" pitchFamily="34" charset="0"/>
              </a:rPr>
              <a:t>REGIME «IMPATRIATI»: NUOVE REGOLE</a:t>
            </a:r>
          </a:p>
        </p:txBody>
      </p:sp>
      <p:sp>
        <p:nvSpPr>
          <p:cNvPr id="6" name="Rettangolo 5">
            <a:extLst>
              <a:ext uri="{FF2B5EF4-FFF2-40B4-BE49-F238E27FC236}">
                <a16:creationId xmlns:a16="http://schemas.microsoft.com/office/drawing/2014/main" id="{EE62D897-343D-AF9D-B9D2-FD1A925803E4}"/>
              </a:ext>
            </a:extLst>
          </p:cNvPr>
          <p:cNvSpPr/>
          <p:nvPr/>
        </p:nvSpPr>
        <p:spPr>
          <a:xfrm>
            <a:off x="708451" y="3248416"/>
            <a:ext cx="8377213" cy="2792945"/>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57188" indent="-357188" defTabSz="342905">
              <a:buFont typeface="Wingdings" panose="05000000000000000000" pitchFamily="2" charset="2"/>
              <a:buChar char="Ø"/>
              <a:defRPr/>
            </a:pPr>
            <a:r>
              <a:rPr lang="it-IT" sz="1500" b="1" i="1" u="sng" dirty="0">
                <a:solidFill>
                  <a:srgbClr val="0070C0"/>
                </a:solidFill>
                <a:effectLst>
                  <a:outerShdw blurRad="38100" dist="38100" dir="2700000" algn="tl">
                    <a:srgbClr val="000000">
                      <a:alpha val="43137"/>
                    </a:srgbClr>
                  </a:outerShdw>
                </a:effectLst>
                <a:latin typeface="Trebuchet MS" panose="020B0603020202020204" pitchFamily="34" charset="0"/>
              </a:rPr>
              <a:t>Vecchie regole</a:t>
            </a:r>
            <a:r>
              <a:rPr lang="it-IT" sz="1500" b="1" i="1" dirty="0">
                <a:solidFill>
                  <a:srgbClr val="0070C0"/>
                </a:solidFill>
                <a:effectLst>
                  <a:outerShdw blurRad="38100" dist="38100" dir="2700000" algn="tl">
                    <a:srgbClr val="000000">
                      <a:alpha val="43137"/>
                    </a:srgbClr>
                  </a:outerShdw>
                </a:effectLst>
                <a:latin typeface="Trebuchet MS" panose="020B0603020202020204" pitchFamily="34" charset="0"/>
              </a:rPr>
              <a:t>: i titolari di reddito di lavoro dipendente dovevano presentare una richiesta scritta al datore di lavoro, contenente:</a:t>
            </a:r>
          </a:p>
          <a:p>
            <a:pPr marL="625475" indent="-268288" defTabSz="342905">
              <a:buFont typeface="Wingdings" panose="05000000000000000000" pitchFamily="2" charset="2"/>
              <a:buChar char="Ø"/>
              <a:defRPr/>
            </a:pPr>
            <a:r>
              <a:rPr lang="it-IT" sz="1500" b="1" i="1" dirty="0">
                <a:solidFill>
                  <a:srgbClr val="0070C0"/>
                </a:solidFill>
                <a:effectLst>
                  <a:outerShdw blurRad="38100" dist="38100" dir="2700000" algn="tl">
                    <a:srgbClr val="000000">
                      <a:alpha val="43137"/>
                    </a:srgbClr>
                  </a:outerShdw>
                </a:effectLst>
                <a:latin typeface="Trebuchet MS" panose="020B0603020202020204" pitchFamily="34" charset="0"/>
              </a:rPr>
              <a:t>le generalità (nome, cognome e data di nascita), il codice fiscale, la data di rientro in Italia e della prima assunzione in Italia (in caso di assunzioni successive o più rapporti di lavoro dipendente), la dichiarazione di possedere i requisiti previsti dal regime agevolativo, l’attuale residenza in Italia, l’impegno a comunicare tempestivamente ogni variazione della residenza prima del decorso del periodo minimo previsto dalla norma, la dichiarazione </a:t>
            </a:r>
          </a:p>
          <a:p>
            <a:pPr marL="625475" indent="-268288" defTabSz="342905">
              <a:buFont typeface="Wingdings" panose="05000000000000000000" pitchFamily="2" charset="2"/>
              <a:buChar char="Ø"/>
              <a:defRPr/>
            </a:pPr>
            <a:r>
              <a:rPr lang="it-IT" sz="1500" b="1" i="1" dirty="0">
                <a:solidFill>
                  <a:srgbClr val="0070C0"/>
                </a:solidFill>
                <a:effectLst>
                  <a:outerShdw blurRad="38100" dist="38100" dir="2700000" algn="tl">
                    <a:srgbClr val="000000">
                      <a:alpha val="43137"/>
                    </a:srgbClr>
                  </a:outerShdw>
                </a:effectLst>
                <a:latin typeface="Trebuchet MS" panose="020B0603020202020204" pitchFamily="34" charset="0"/>
              </a:rPr>
              <a:t>di non beneficiare contemporaneamente anche degli incentivi fiscali previsti dall’art.44 del Dl. 78/2010 (“regime agevolato per docenti e ricercatori rientrati in Italia”), dalla legge n. 238/2010 (“incentivi fiscali per il rientro dei lavoratori in Italia”) e dall’art. 24-bis del Tuir (“regime opzionale per i neo residenti”)</a:t>
            </a:r>
          </a:p>
        </p:txBody>
      </p:sp>
      <p:sp>
        <p:nvSpPr>
          <p:cNvPr id="7" name="Freccia in giù 6">
            <a:extLst>
              <a:ext uri="{FF2B5EF4-FFF2-40B4-BE49-F238E27FC236}">
                <a16:creationId xmlns:a16="http://schemas.microsoft.com/office/drawing/2014/main" id="{2E48301A-DD5D-0095-10BF-A736FA9D82A0}"/>
              </a:ext>
            </a:extLst>
          </p:cNvPr>
          <p:cNvSpPr/>
          <p:nvPr/>
        </p:nvSpPr>
        <p:spPr>
          <a:xfrm>
            <a:off x="5978088" y="2803232"/>
            <a:ext cx="866775" cy="330200"/>
          </a:xfrm>
          <a:prstGeom prst="downArrow">
            <a:avLst/>
          </a:prstGeom>
          <a:solidFill>
            <a:srgbClr val="92D050"/>
          </a:solidFill>
          <a:ln w="12700" cap="flat" cmpd="sng" algn="ctr">
            <a:solidFill>
              <a:sysClr val="windowText" lastClr="000000"/>
            </a:solidFill>
            <a:prstDash val="solid"/>
            <a:miter lim="800000"/>
          </a:ln>
          <a:effectLst/>
        </p:spPr>
        <p:txBody>
          <a:bodyPr anchor="ctr"/>
          <a:lstStyle/>
          <a:p>
            <a:pPr algn="ctr" defTabSz="342905">
              <a:defRPr/>
            </a:pPr>
            <a:endParaRPr lang="it-IT" sz="1350">
              <a:solidFill>
                <a:srgbClr val="FFFFFF"/>
              </a:solidFill>
              <a:latin typeface="Trebuchet MS" panose="020B0603020202020204" pitchFamily="34" charset="0"/>
            </a:endParaRPr>
          </a:p>
        </p:txBody>
      </p:sp>
      <p:sp>
        <p:nvSpPr>
          <p:cNvPr id="9" name="Rettangolo 8">
            <a:extLst>
              <a:ext uri="{FF2B5EF4-FFF2-40B4-BE49-F238E27FC236}">
                <a16:creationId xmlns:a16="http://schemas.microsoft.com/office/drawing/2014/main" id="{559B075E-BEAC-3343-B81B-5676D31F2F6E}"/>
              </a:ext>
            </a:extLst>
          </p:cNvPr>
          <p:cNvSpPr/>
          <p:nvPr/>
        </p:nvSpPr>
        <p:spPr>
          <a:xfrm>
            <a:off x="677334" y="1763715"/>
            <a:ext cx="2811301" cy="889691"/>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70C0"/>
                </a:solidFill>
                <a:effectLst>
                  <a:outerShdw blurRad="38100" dist="38100" dir="2700000" algn="tl">
                    <a:srgbClr val="000000">
                      <a:alpha val="43137"/>
                    </a:srgbClr>
                  </a:outerShdw>
                </a:effectLst>
                <a:latin typeface="Trebuchet MS" panose="020B0603020202020204" pitchFamily="34" charset="0"/>
              </a:rPr>
              <a:t>Caratteristiche del regime agevolato</a:t>
            </a:r>
            <a:endParaRPr lang="it-IT" sz="2000" b="1" dirty="0">
              <a:solidFill>
                <a:srgbClr val="000000"/>
              </a:solidFill>
              <a:effectLst>
                <a:outerShdw blurRad="38100" dist="38100" dir="2700000" algn="tl">
                  <a:srgbClr val="000000">
                    <a:alpha val="43137"/>
                  </a:srgbClr>
                </a:outerShdw>
              </a:effectLst>
              <a:latin typeface="Trebuchet MS" panose="020B0603020202020204" pitchFamily="34" charset="0"/>
            </a:endParaRPr>
          </a:p>
        </p:txBody>
      </p:sp>
      <p:sp>
        <p:nvSpPr>
          <p:cNvPr id="10" name="Rettangolo 9">
            <a:extLst>
              <a:ext uri="{FF2B5EF4-FFF2-40B4-BE49-F238E27FC236}">
                <a16:creationId xmlns:a16="http://schemas.microsoft.com/office/drawing/2014/main" id="{9D119E67-8801-9C0C-E959-F416912332C0}"/>
              </a:ext>
            </a:extLst>
          </p:cNvPr>
          <p:cNvSpPr/>
          <p:nvPr/>
        </p:nvSpPr>
        <p:spPr>
          <a:xfrm>
            <a:off x="5027475" y="1835338"/>
            <a:ext cx="4013936" cy="818068"/>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00FF"/>
                </a:solidFill>
                <a:effectLst>
                  <a:outerShdw blurRad="38100" dist="38100" dir="2700000" algn="tl">
                    <a:srgbClr val="000000">
                      <a:alpha val="43137"/>
                    </a:srgbClr>
                  </a:outerShdw>
                </a:effectLst>
                <a:latin typeface="Trebuchet MS" panose="020B0603020202020204" pitchFamily="34" charset="0"/>
              </a:rPr>
              <a:t>Procedure da determinare nei vari casi fra le parti coinvolte</a:t>
            </a:r>
          </a:p>
        </p:txBody>
      </p:sp>
      <p:sp>
        <p:nvSpPr>
          <p:cNvPr id="11" name="Freccia a destra 10">
            <a:extLst>
              <a:ext uri="{FF2B5EF4-FFF2-40B4-BE49-F238E27FC236}">
                <a16:creationId xmlns:a16="http://schemas.microsoft.com/office/drawing/2014/main" id="{05B0A0CD-5B47-614F-206D-9ED5F84307E0}"/>
              </a:ext>
            </a:extLst>
          </p:cNvPr>
          <p:cNvSpPr/>
          <p:nvPr/>
        </p:nvSpPr>
        <p:spPr>
          <a:xfrm>
            <a:off x="3768851" y="2002056"/>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140562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8200C3-6B34-2217-8F8B-683936B6637D}"/>
            </a:ext>
          </a:extLst>
        </p:cNvPr>
        <p:cNvGrpSpPr/>
        <p:nvPr/>
      </p:nvGrpSpPr>
      <p:grpSpPr>
        <a:xfrm>
          <a:off x="0" y="0"/>
          <a:ext cx="0" cy="0"/>
          <a:chOff x="0" y="0"/>
          <a:chExt cx="0" cy="0"/>
        </a:xfrm>
      </p:grpSpPr>
      <p:pic>
        <p:nvPicPr>
          <p:cNvPr id="4" name="Immagine 3">
            <a:extLst>
              <a:ext uri="{FF2B5EF4-FFF2-40B4-BE49-F238E27FC236}">
                <a16:creationId xmlns:a16="http://schemas.microsoft.com/office/drawing/2014/main" id="{6B3490E1-BD32-A5E0-4C7B-89775A9545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798" y="137160"/>
            <a:ext cx="3182375" cy="982725"/>
          </a:xfrm>
          <a:prstGeom prst="rect">
            <a:avLst/>
          </a:prstGeom>
        </p:spPr>
      </p:pic>
      <p:sp>
        <p:nvSpPr>
          <p:cNvPr id="8" name="CasellaDiTesto 7">
            <a:extLst>
              <a:ext uri="{FF2B5EF4-FFF2-40B4-BE49-F238E27FC236}">
                <a16:creationId xmlns:a16="http://schemas.microsoft.com/office/drawing/2014/main" id="{A99430E1-7B3F-A6DF-366B-301F6B9C24C0}"/>
              </a:ext>
            </a:extLst>
          </p:cNvPr>
          <p:cNvSpPr txBox="1"/>
          <p:nvPr/>
        </p:nvSpPr>
        <p:spPr>
          <a:xfrm>
            <a:off x="5179156" y="266847"/>
            <a:ext cx="6823014" cy="369332"/>
          </a:xfrm>
          <a:prstGeom prst="rect">
            <a:avLst/>
          </a:prstGeom>
          <a:noFill/>
        </p:spPr>
        <p:txBody>
          <a:bodyPr wrap="square" rtlCol="0">
            <a:spAutoFit/>
          </a:bodyPr>
          <a:lstStyle/>
          <a:p>
            <a:pPr algn="ctr"/>
            <a:r>
              <a:rPr lang="it-IT" sz="1800" b="1" dirty="0">
                <a:latin typeface="AngsanaUPC" panose="02020603050405020304" pitchFamily="18" charset="-34"/>
                <a:cs typeface="AngsanaUPC" panose="02020603050405020304" pitchFamily="18" charset="-34"/>
              </a:rPr>
              <a:t>Decreto internazionalizzazione: novità e prospettive</a:t>
            </a:r>
          </a:p>
        </p:txBody>
      </p:sp>
      <p:sp>
        <p:nvSpPr>
          <p:cNvPr id="2" name="Segnaposto piè di pagina 1">
            <a:extLst>
              <a:ext uri="{FF2B5EF4-FFF2-40B4-BE49-F238E27FC236}">
                <a16:creationId xmlns:a16="http://schemas.microsoft.com/office/drawing/2014/main" id="{1F843296-9C98-2043-C57A-1E1C0EB67625}"/>
              </a:ext>
            </a:extLst>
          </p:cNvPr>
          <p:cNvSpPr>
            <a:spLocks noGrp="1"/>
          </p:cNvSpPr>
          <p:nvPr>
            <p:ph type="ftr" sz="quarter" idx="11"/>
          </p:nvPr>
        </p:nvSpPr>
        <p:spPr/>
        <p:txBody>
          <a:bodyPr/>
          <a:lstStyle/>
          <a:p>
            <a:r>
              <a:rPr lang="it-IT"/>
              <a:t>a cura di Marco Magrini - ODCEC di Siena</a:t>
            </a:r>
            <a:endParaRPr lang="en-US" dirty="0"/>
          </a:p>
        </p:txBody>
      </p:sp>
      <p:sp>
        <p:nvSpPr>
          <p:cNvPr id="3" name="Segnaposto numero diapositiva 2">
            <a:extLst>
              <a:ext uri="{FF2B5EF4-FFF2-40B4-BE49-F238E27FC236}">
                <a16:creationId xmlns:a16="http://schemas.microsoft.com/office/drawing/2014/main" id="{C3A71EBC-B11E-D649-9E61-E80749F1F782}"/>
              </a:ext>
            </a:extLst>
          </p:cNvPr>
          <p:cNvSpPr>
            <a:spLocks noGrp="1"/>
          </p:cNvSpPr>
          <p:nvPr>
            <p:ph type="sldNum" sz="quarter" idx="12"/>
          </p:nvPr>
        </p:nvSpPr>
        <p:spPr/>
        <p:txBody>
          <a:bodyPr/>
          <a:lstStyle/>
          <a:p>
            <a:fld id="{D57F1E4F-1CFF-5643-939E-217C01CDF565}" type="slidenum">
              <a:rPr lang="en-US" smtClean="0"/>
              <a:pPr/>
              <a:t>4</a:t>
            </a:fld>
            <a:endParaRPr lang="en-US" dirty="0"/>
          </a:p>
        </p:txBody>
      </p:sp>
      <p:sp>
        <p:nvSpPr>
          <p:cNvPr id="5" name="Callout con freccia in giù 7">
            <a:extLst>
              <a:ext uri="{FF2B5EF4-FFF2-40B4-BE49-F238E27FC236}">
                <a16:creationId xmlns:a16="http://schemas.microsoft.com/office/drawing/2014/main" id="{37C569E9-8832-1E59-7FCA-EFD5BD225FD6}"/>
              </a:ext>
            </a:extLst>
          </p:cNvPr>
          <p:cNvSpPr/>
          <p:nvPr/>
        </p:nvSpPr>
        <p:spPr>
          <a:xfrm>
            <a:off x="2034002" y="1119885"/>
            <a:ext cx="5726112" cy="649288"/>
          </a:xfrm>
          <a:prstGeom prst="downArrowCallou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10">
              <a:defRPr/>
            </a:pPr>
            <a:r>
              <a:rPr lang="it-IT" sz="2000" b="1" dirty="0">
                <a:solidFill>
                  <a:schemeClr val="tx1"/>
                </a:solidFill>
                <a:effectLst>
                  <a:outerShdw blurRad="38100" dist="38100" dir="2700000" algn="tl">
                    <a:srgbClr val="000000">
                      <a:alpha val="43137"/>
                    </a:srgbClr>
                  </a:outerShdw>
                </a:effectLst>
                <a:latin typeface="Trebuchet MS" panose="020B0603020202020204" pitchFamily="34" charset="0"/>
              </a:rPr>
              <a:t>REGIME «IMPATRIATI»: NUOVE REGOLE</a:t>
            </a:r>
          </a:p>
        </p:txBody>
      </p:sp>
      <p:sp>
        <p:nvSpPr>
          <p:cNvPr id="6" name="Rettangolo 5">
            <a:extLst>
              <a:ext uri="{FF2B5EF4-FFF2-40B4-BE49-F238E27FC236}">
                <a16:creationId xmlns:a16="http://schemas.microsoft.com/office/drawing/2014/main" id="{ED4AB65E-1ABB-B141-F647-11EF1919E3A2}"/>
              </a:ext>
            </a:extLst>
          </p:cNvPr>
          <p:cNvSpPr/>
          <p:nvPr/>
        </p:nvSpPr>
        <p:spPr>
          <a:xfrm>
            <a:off x="663575" y="1898999"/>
            <a:ext cx="8430729" cy="1231827"/>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57188" indent="-357188" defTabSz="342905">
              <a:buFont typeface="Wingdings" panose="05000000000000000000" pitchFamily="2" charset="2"/>
              <a:buChar char="q"/>
              <a:defRPr/>
            </a:pPr>
            <a:r>
              <a:rPr lang="it-IT" sz="1900" i="1" dirty="0">
                <a:solidFill>
                  <a:srgbClr val="000000"/>
                </a:solidFill>
                <a:effectLst>
                  <a:outerShdw blurRad="38100" dist="38100" dir="2700000" algn="tl">
                    <a:srgbClr val="000000">
                      <a:alpha val="43137"/>
                    </a:srgbClr>
                  </a:outerShdw>
                </a:effectLst>
                <a:latin typeface="Trebuchet MS" panose="020B0603020202020204" pitchFamily="34" charset="0"/>
              </a:rPr>
              <a:t>Fra nuove e vecchie regole del regime agevolativo, si crea uno spartiacque di applicazione legato a specifiche condizioni stabilite dai commi 8 e 9 dell’art. 5:</a:t>
            </a:r>
            <a:endParaRPr lang="it-IT" sz="1900" dirty="0">
              <a:solidFill>
                <a:srgbClr val="000000"/>
              </a:solidFill>
              <a:effectLst>
                <a:outerShdw blurRad="38100" dist="38100" dir="2700000" algn="tl">
                  <a:srgbClr val="000000">
                    <a:alpha val="43137"/>
                  </a:srgbClr>
                </a:outerShdw>
              </a:effectLst>
              <a:latin typeface="Trebuchet MS" panose="020B0603020202020204" pitchFamily="34" charset="0"/>
            </a:endParaRPr>
          </a:p>
        </p:txBody>
      </p:sp>
      <p:sp>
        <p:nvSpPr>
          <p:cNvPr id="9" name="Rettangolo 8">
            <a:extLst>
              <a:ext uri="{FF2B5EF4-FFF2-40B4-BE49-F238E27FC236}">
                <a16:creationId xmlns:a16="http://schemas.microsoft.com/office/drawing/2014/main" id="{C02854D1-8331-BE89-A221-E8F062DE7661}"/>
              </a:ext>
            </a:extLst>
          </p:cNvPr>
          <p:cNvSpPr/>
          <p:nvPr/>
        </p:nvSpPr>
        <p:spPr>
          <a:xfrm>
            <a:off x="1323375" y="3432998"/>
            <a:ext cx="7770929" cy="2608363"/>
          </a:xfrm>
          <a:prstGeom prst="rect">
            <a:avLst/>
          </a:prstGeom>
          <a:solidFill>
            <a:schemeClr val="accent1">
              <a:lumMod val="20000"/>
              <a:lumOff val="80000"/>
            </a:schemeClr>
          </a:solidFill>
          <a:ln w="12700" cap="flat" cmpd="sng" algn="ctr">
            <a:solidFill>
              <a:sysClr val="windowText" lastClr="000000"/>
            </a:solidFill>
            <a:prstDash val="solid"/>
            <a:miter lim="800000"/>
          </a:ln>
          <a:effectLst/>
        </p:spPr>
        <p:txBody>
          <a:bodyPr anchor="ctr"/>
          <a:lstStyle/>
          <a:p>
            <a:pPr defTabSz="342905">
              <a:defRPr/>
            </a:pPr>
            <a:r>
              <a:rPr lang="it-IT" sz="2000" b="1" i="1" dirty="0">
                <a:solidFill>
                  <a:schemeClr val="accent2">
                    <a:lumMod val="50000"/>
                  </a:schemeClr>
                </a:solidFill>
                <a:effectLst>
                  <a:outerShdw blurRad="38100" dist="38100" dir="2700000" algn="tl">
                    <a:srgbClr val="000000">
                      <a:alpha val="43137"/>
                    </a:srgbClr>
                  </a:outerShdw>
                </a:effectLst>
                <a:latin typeface="Trebuchet MS" panose="020B0603020202020204" pitchFamily="34" charset="0"/>
              </a:rPr>
              <a:t>le </a:t>
            </a:r>
            <a:r>
              <a:rPr lang="it-IT" sz="2000" b="1" i="1" dirty="0">
                <a:solidFill>
                  <a:srgbClr val="FF0000"/>
                </a:solidFill>
                <a:effectLst>
                  <a:outerShdw blurRad="38100" dist="38100" dir="2700000" algn="tl">
                    <a:srgbClr val="000000">
                      <a:alpha val="43137"/>
                    </a:srgbClr>
                  </a:outerShdw>
                </a:effectLst>
                <a:latin typeface="Trebuchet MS" panose="020B0603020202020204" pitchFamily="34" charset="0"/>
              </a:rPr>
              <a:t>nuove regole</a:t>
            </a:r>
            <a:r>
              <a:rPr lang="it-IT" sz="2000" b="1" i="1" dirty="0">
                <a:solidFill>
                  <a:schemeClr val="accent2">
                    <a:lumMod val="50000"/>
                  </a:schemeClr>
                </a:solidFill>
                <a:effectLst>
                  <a:outerShdw blurRad="38100" dist="38100" dir="2700000" algn="tl">
                    <a:srgbClr val="000000">
                      <a:alpha val="43137"/>
                    </a:srgbClr>
                  </a:outerShdw>
                </a:effectLst>
                <a:latin typeface="Trebuchet MS" panose="020B0603020202020204" pitchFamily="34" charset="0"/>
              </a:rPr>
              <a:t> </a:t>
            </a:r>
          </a:p>
          <a:p>
            <a:pPr defTabSz="342905">
              <a:defRPr/>
            </a:pPr>
            <a:r>
              <a:rPr lang="it-IT" sz="2000" b="1" i="1" dirty="0">
                <a:solidFill>
                  <a:schemeClr val="accent2">
                    <a:lumMod val="50000"/>
                  </a:schemeClr>
                </a:solidFill>
                <a:effectLst>
                  <a:outerShdw blurRad="38100" dist="38100" dir="2700000" algn="tl">
                    <a:srgbClr val="000000">
                      <a:alpha val="43137"/>
                    </a:srgbClr>
                  </a:outerShdw>
                </a:effectLst>
                <a:latin typeface="Trebuchet MS" panose="020B0603020202020204" pitchFamily="34" charset="0"/>
              </a:rPr>
              <a:t>si applicano a favore dei soggetti, in possesso dei prescritti requisiti di accesso, che trasferiscono la residenza fiscale in Italia (art. 2 Dpr. 917/1986) a decorrere dal periodo d’imposta 2024 (</a:t>
            </a:r>
            <a:r>
              <a:rPr lang="it-IT" sz="2000" b="1" i="1" dirty="0">
                <a:solidFill>
                  <a:srgbClr val="FF0000"/>
                </a:solidFill>
                <a:effectLst>
                  <a:outerShdw blurRad="38100" dist="38100" dir="2700000" algn="tl">
                    <a:srgbClr val="000000">
                      <a:alpha val="43137"/>
                    </a:srgbClr>
                  </a:outerShdw>
                </a:effectLst>
                <a:latin typeface="Trebuchet MS" panose="020B0603020202020204" pitchFamily="34" charset="0"/>
              </a:rPr>
              <a:t>comma 8</a:t>
            </a:r>
            <a:r>
              <a:rPr lang="it-IT" sz="2000" b="1" i="1" dirty="0">
                <a:solidFill>
                  <a:schemeClr val="accent2">
                    <a:lumMod val="50000"/>
                  </a:schemeClr>
                </a:solidFill>
                <a:effectLst>
                  <a:outerShdw blurRad="38100" dist="38100" dir="2700000" algn="tl">
                    <a:srgbClr val="000000">
                      <a:alpha val="43137"/>
                    </a:srgbClr>
                  </a:outerShdw>
                </a:effectLst>
                <a:latin typeface="Trebuchet MS" panose="020B0603020202020204" pitchFamily="34" charset="0"/>
              </a:rPr>
              <a:t>).</a:t>
            </a:r>
          </a:p>
          <a:p>
            <a:pPr marL="285750" indent="-285750" defTabSz="342905">
              <a:buFont typeface="Wingdings" panose="05000000000000000000" pitchFamily="2" charset="2"/>
              <a:buChar char="Ø"/>
              <a:defRPr/>
            </a:pPr>
            <a:r>
              <a:rPr lang="it-IT" sz="2000" b="1" i="1" dirty="0">
                <a:solidFill>
                  <a:srgbClr val="0070C0"/>
                </a:solidFill>
                <a:effectLst>
                  <a:outerShdw blurRad="38100" dist="38100" dir="2700000" algn="tl">
                    <a:srgbClr val="000000">
                      <a:alpha val="43137"/>
                    </a:srgbClr>
                  </a:outerShdw>
                </a:effectLst>
                <a:latin typeface="Trebuchet MS" panose="020B0603020202020204" pitchFamily="34" charset="0"/>
              </a:rPr>
              <a:t>Il concreto trasferimento con l’iscrizione nell’anagrafe della popolazione residente avviene nell’anno 2024 e seguenti</a:t>
            </a:r>
          </a:p>
        </p:txBody>
      </p:sp>
      <p:sp>
        <p:nvSpPr>
          <p:cNvPr id="10" name="Freccia a destra 9">
            <a:extLst>
              <a:ext uri="{FF2B5EF4-FFF2-40B4-BE49-F238E27FC236}">
                <a16:creationId xmlns:a16="http://schemas.microsoft.com/office/drawing/2014/main" id="{E099231A-6A17-7680-7C0A-546867F0D4BC}"/>
              </a:ext>
            </a:extLst>
          </p:cNvPr>
          <p:cNvSpPr/>
          <p:nvPr/>
        </p:nvSpPr>
        <p:spPr>
          <a:xfrm>
            <a:off x="663575" y="4234694"/>
            <a:ext cx="48807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703079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8A9F03-515B-3405-4422-3AE642055A49}"/>
            </a:ext>
          </a:extLst>
        </p:cNvPr>
        <p:cNvGrpSpPr/>
        <p:nvPr/>
      </p:nvGrpSpPr>
      <p:grpSpPr>
        <a:xfrm>
          <a:off x="0" y="0"/>
          <a:ext cx="0" cy="0"/>
          <a:chOff x="0" y="0"/>
          <a:chExt cx="0" cy="0"/>
        </a:xfrm>
      </p:grpSpPr>
      <p:pic>
        <p:nvPicPr>
          <p:cNvPr id="4" name="Immagine 3">
            <a:extLst>
              <a:ext uri="{FF2B5EF4-FFF2-40B4-BE49-F238E27FC236}">
                <a16:creationId xmlns:a16="http://schemas.microsoft.com/office/drawing/2014/main" id="{C6ED2048-DD9B-AB45-D5C7-C8A81934834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798" y="137160"/>
            <a:ext cx="3182375" cy="982725"/>
          </a:xfrm>
          <a:prstGeom prst="rect">
            <a:avLst/>
          </a:prstGeom>
        </p:spPr>
      </p:pic>
      <p:sp>
        <p:nvSpPr>
          <p:cNvPr id="8" name="CasellaDiTesto 7">
            <a:extLst>
              <a:ext uri="{FF2B5EF4-FFF2-40B4-BE49-F238E27FC236}">
                <a16:creationId xmlns:a16="http://schemas.microsoft.com/office/drawing/2014/main" id="{974FC43D-64ED-11DA-5FC8-6FA3F538D0A1}"/>
              </a:ext>
            </a:extLst>
          </p:cNvPr>
          <p:cNvSpPr txBox="1"/>
          <p:nvPr/>
        </p:nvSpPr>
        <p:spPr>
          <a:xfrm>
            <a:off x="5179156" y="266847"/>
            <a:ext cx="6823014" cy="369332"/>
          </a:xfrm>
          <a:prstGeom prst="rect">
            <a:avLst/>
          </a:prstGeom>
          <a:noFill/>
        </p:spPr>
        <p:txBody>
          <a:bodyPr wrap="square" rtlCol="0">
            <a:spAutoFit/>
          </a:bodyPr>
          <a:lstStyle/>
          <a:p>
            <a:pPr algn="ctr"/>
            <a:r>
              <a:rPr lang="it-IT" sz="1800" b="1" dirty="0">
                <a:latin typeface="AngsanaUPC" panose="02020603050405020304" pitchFamily="18" charset="-34"/>
                <a:cs typeface="AngsanaUPC" panose="02020603050405020304" pitchFamily="18" charset="-34"/>
              </a:rPr>
              <a:t>Decreto internazionalizzazione: novità e prospettive</a:t>
            </a:r>
          </a:p>
        </p:txBody>
      </p:sp>
      <p:sp>
        <p:nvSpPr>
          <p:cNvPr id="2" name="Segnaposto piè di pagina 1">
            <a:extLst>
              <a:ext uri="{FF2B5EF4-FFF2-40B4-BE49-F238E27FC236}">
                <a16:creationId xmlns:a16="http://schemas.microsoft.com/office/drawing/2014/main" id="{0114861D-DE50-20CA-56F3-0215303468BA}"/>
              </a:ext>
            </a:extLst>
          </p:cNvPr>
          <p:cNvSpPr>
            <a:spLocks noGrp="1"/>
          </p:cNvSpPr>
          <p:nvPr>
            <p:ph type="ftr" sz="quarter" idx="11"/>
          </p:nvPr>
        </p:nvSpPr>
        <p:spPr/>
        <p:txBody>
          <a:bodyPr/>
          <a:lstStyle/>
          <a:p>
            <a:r>
              <a:rPr lang="it-IT"/>
              <a:t>a cura di Marco Magrini - ODCEC di Siena</a:t>
            </a:r>
            <a:endParaRPr lang="en-US" dirty="0"/>
          </a:p>
        </p:txBody>
      </p:sp>
      <p:sp>
        <p:nvSpPr>
          <p:cNvPr id="3" name="Segnaposto numero diapositiva 2">
            <a:extLst>
              <a:ext uri="{FF2B5EF4-FFF2-40B4-BE49-F238E27FC236}">
                <a16:creationId xmlns:a16="http://schemas.microsoft.com/office/drawing/2014/main" id="{4817CBF2-139B-769C-4C9C-5088879A00F9}"/>
              </a:ext>
            </a:extLst>
          </p:cNvPr>
          <p:cNvSpPr>
            <a:spLocks noGrp="1"/>
          </p:cNvSpPr>
          <p:nvPr>
            <p:ph type="sldNum" sz="quarter" idx="12"/>
          </p:nvPr>
        </p:nvSpPr>
        <p:spPr/>
        <p:txBody>
          <a:bodyPr/>
          <a:lstStyle/>
          <a:p>
            <a:fld id="{D57F1E4F-1CFF-5643-939E-217C01CDF565}" type="slidenum">
              <a:rPr lang="en-US" smtClean="0"/>
              <a:pPr/>
              <a:t>40</a:t>
            </a:fld>
            <a:endParaRPr lang="en-US" dirty="0"/>
          </a:p>
        </p:txBody>
      </p:sp>
      <p:sp>
        <p:nvSpPr>
          <p:cNvPr id="5" name="Callout con freccia in giù 7">
            <a:extLst>
              <a:ext uri="{FF2B5EF4-FFF2-40B4-BE49-F238E27FC236}">
                <a16:creationId xmlns:a16="http://schemas.microsoft.com/office/drawing/2014/main" id="{EF272ACA-4A53-B4C2-F807-C595C3ADD2C5}"/>
              </a:ext>
            </a:extLst>
          </p:cNvPr>
          <p:cNvSpPr/>
          <p:nvPr/>
        </p:nvSpPr>
        <p:spPr>
          <a:xfrm>
            <a:off x="2034002" y="1119885"/>
            <a:ext cx="5726112" cy="649288"/>
          </a:xfrm>
          <a:prstGeom prst="downArrowCallou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10">
              <a:defRPr/>
            </a:pPr>
            <a:r>
              <a:rPr lang="it-IT" sz="2000" b="1" dirty="0">
                <a:solidFill>
                  <a:schemeClr val="tx1"/>
                </a:solidFill>
                <a:effectLst>
                  <a:outerShdw blurRad="38100" dist="38100" dir="2700000" algn="tl">
                    <a:srgbClr val="000000">
                      <a:alpha val="43137"/>
                    </a:srgbClr>
                  </a:outerShdw>
                </a:effectLst>
                <a:latin typeface="Trebuchet MS" panose="020B0603020202020204" pitchFamily="34" charset="0"/>
              </a:rPr>
              <a:t>REGIME «IMPATRIATI»: NUOVE REGOLE</a:t>
            </a:r>
          </a:p>
        </p:txBody>
      </p:sp>
      <p:sp>
        <p:nvSpPr>
          <p:cNvPr id="6" name="Rettangolo 5">
            <a:extLst>
              <a:ext uri="{FF2B5EF4-FFF2-40B4-BE49-F238E27FC236}">
                <a16:creationId xmlns:a16="http://schemas.microsoft.com/office/drawing/2014/main" id="{8532BD00-6EDE-AB1F-B7C0-9ADBAD650C05}"/>
              </a:ext>
            </a:extLst>
          </p:cNvPr>
          <p:cNvSpPr/>
          <p:nvPr/>
        </p:nvSpPr>
        <p:spPr>
          <a:xfrm>
            <a:off x="708451" y="3248417"/>
            <a:ext cx="8377213" cy="2312920"/>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57188" indent="-357188" defTabSz="342905">
              <a:buFont typeface="Wingdings" panose="05000000000000000000" pitchFamily="2" charset="2"/>
              <a:buChar char="Ø"/>
              <a:defRPr/>
            </a:pPr>
            <a:r>
              <a:rPr lang="it-IT" sz="2000" b="1" i="1" u="sng" dirty="0">
                <a:solidFill>
                  <a:srgbClr val="0070C0"/>
                </a:solidFill>
                <a:effectLst>
                  <a:outerShdw blurRad="38100" dist="38100" dir="2700000" algn="tl">
                    <a:srgbClr val="000000">
                      <a:alpha val="43137"/>
                    </a:srgbClr>
                  </a:outerShdw>
                </a:effectLst>
                <a:latin typeface="Trebuchet MS" panose="020B0603020202020204" pitchFamily="34" charset="0"/>
              </a:rPr>
              <a:t>Vecchie regole</a:t>
            </a:r>
            <a:r>
              <a:rPr lang="it-IT" sz="2000" b="1" i="1" dirty="0">
                <a:solidFill>
                  <a:srgbClr val="0070C0"/>
                </a:solidFill>
                <a:effectLst>
                  <a:outerShdw blurRad="38100" dist="38100" dir="2700000" algn="tl">
                    <a:srgbClr val="000000">
                      <a:alpha val="43137"/>
                    </a:srgbClr>
                  </a:outerShdw>
                </a:effectLst>
                <a:latin typeface="Trebuchet MS" panose="020B0603020202020204" pitchFamily="34" charset="0"/>
              </a:rPr>
              <a:t>: Il datore di lavoro era tenuto ad applicare il beneficio dal periodo di paga successivo alla richiesta ove le condizioni soggettive e oggettive risultavano sussistere.</a:t>
            </a:r>
          </a:p>
          <a:p>
            <a:pPr marL="357188" indent="-357188" defTabSz="342905">
              <a:buFont typeface="Wingdings" panose="05000000000000000000" pitchFamily="2" charset="2"/>
              <a:buChar char="Ø"/>
              <a:defRPr/>
            </a:pPr>
            <a:r>
              <a:rPr lang="it-IT" sz="2000" b="1" i="1" dirty="0">
                <a:solidFill>
                  <a:srgbClr val="0070C0"/>
                </a:solidFill>
                <a:effectLst>
                  <a:outerShdw blurRad="38100" dist="38100" dir="2700000" algn="tl">
                    <a:srgbClr val="000000">
                      <a:alpha val="43137"/>
                    </a:srgbClr>
                  </a:outerShdw>
                </a:effectLst>
                <a:latin typeface="Trebuchet MS" panose="020B0603020202020204" pitchFamily="34" charset="0"/>
              </a:rPr>
              <a:t>Solo se il datore di lavoro non avesse potuto riconoscere l’agevolazione, il contribuente ne avrebbe potuto fruire direttamente nella dichiarazione dei redditi</a:t>
            </a:r>
          </a:p>
        </p:txBody>
      </p:sp>
      <p:sp>
        <p:nvSpPr>
          <p:cNvPr id="7" name="Freccia in giù 6">
            <a:extLst>
              <a:ext uri="{FF2B5EF4-FFF2-40B4-BE49-F238E27FC236}">
                <a16:creationId xmlns:a16="http://schemas.microsoft.com/office/drawing/2014/main" id="{3A6F7E01-E87B-01D0-0383-955C12184AC1}"/>
              </a:ext>
            </a:extLst>
          </p:cNvPr>
          <p:cNvSpPr/>
          <p:nvPr/>
        </p:nvSpPr>
        <p:spPr>
          <a:xfrm>
            <a:off x="5978088" y="2803232"/>
            <a:ext cx="866775" cy="330200"/>
          </a:xfrm>
          <a:prstGeom prst="downArrow">
            <a:avLst/>
          </a:prstGeom>
          <a:solidFill>
            <a:srgbClr val="92D050"/>
          </a:solidFill>
          <a:ln w="12700" cap="flat" cmpd="sng" algn="ctr">
            <a:solidFill>
              <a:sysClr val="windowText" lastClr="000000"/>
            </a:solidFill>
            <a:prstDash val="solid"/>
            <a:miter lim="800000"/>
          </a:ln>
          <a:effectLst/>
        </p:spPr>
        <p:txBody>
          <a:bodyPr anchor="ctr"/>
          <a:lstStyle/>
          <a:p>
            <a:pPr algn="ctr" defTabSz="342905">
              <a:defRPr/>
            </a:pPr>
            <a:endParaRPr lang="it-IT" sz="1350">
              <a:solidFill>
                <a:srgbClr val="FFFFFF"/>
              </a:solidFill>
              <a:latin typeface="Trebuchet MS" panose="020B0603020202020204" pitchFamily="34" charset="0"/>
            </a:endParaRPr>
          </a:p>
        </p:txBody>
      </p:sp>
      <p:sp>
        <p:nvSpPr>
          <p:cNvPr id="9" name="Rettangolo 8">
            <a:extLst>
              <a:ext uri="{FF2B5EF4-FFF2-40B4-BE49-F238E27FC236}">
                <a16:creationId xmlns:a16="http://schemas.microsoft.com/office/drawing/2014/main" id="{23992A85-525A-9C00-BD5F-02CA0DC914C9}"/>
              </a:ext>
            </a:extLst>
          </p:cNvPr>
          <p:cNvSpPr/>
          <p:nvPr/>
        </p:nvSpPr>
        <p:spPr>
          <a:xfrm>
            <a:off x="677334" y="1763715"/>
            <a:ext cx="2811301" cy="889691"/>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70C0"/>
                </a:solidFill>
                <a:effectLst>
                  <a:outerShdw blurRad="38100" dist="38100" dir="2700000" algn="tl">
                    <a:srgbClr val="000000">
                      <a:alpha val="43137"/>
                    </a:srgbClr>
                  </a:outerShdw>
                </a:effectLst>
                <a:latin typeface="Trebuchet MS" panose="020B0603020202020204" pitchFamily="34" charset="0"/>
              </a:rPr>
              <a:t>Caratteristiche del regime agevolato</a:t>
            </a:r>
            <a:endParaRPr lang="it-IT" sz="2000" b="1" dirty="0">
              <a:solidFill>
                <a:srgbClr val="000000"/>
              </a:solidFill>
              <a:effectLst>
                <a:outerShdw blurRad="38100" dist="38100" dir="2700000" algn="tl">
                  <a:srgbClr val="000000">
                    <a:alpha val="43137"/>
                  </a:srgbClr>
                </a:outerShdw>
              </a:effectLst>
              <a:latin typeface="Trebuchet MS" panose="020B0603020202020204" pitchFamily="34" charset="0"/>
            </a:endParaRPr>
          </a:p>
        </p:txBody>
      </p:sp>
      <p:sp>
        <p:nvSpPr>
          <p:cNvPr id="10" name="Rettangolo 9">
            <a:extLst>
              <a:ext uri="{FF2B5EF4-FFF2-40B4-BE49-F238E27FC236}">
                <a16:creationId xmlns:a16="http://schemas.microsoft.com/office/drawing/2014/main" id="{5F930C29-AB84-CB08-170E-7787B2BFD285}"/>
              </a:ext>
            </a:extLst>
          </p:cNvPr>
          <p:cNvSpPr/>
          <p:nvPr/>
        </p:nvSpPr>
        <p:spPr>
          <a:xfrm>
            <a:off x="5027475" y="1835338"/>
            <a:ext cx="4013936" cy="818068"/>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00FF"/>
                </a:solidFill>
                <a:effectLst>
                  <a:outerShdw blurRad="38100" dist="38100" dir="2700000" algn="tl">
                    <a:srgbClr val="000000">
                      <a:alpha val="43137"/>
                    </a:srgbClr>
                  </a:outerShdw>
                </a:effectLst>
                <a:latin typeface="Trebuchet MS" panose="020B0603020202020204" pitchFamily="34" charset="0"/>
              </a:rPr>
              <a:t>Procedure da determinare nei vari casi fra le parti coinvolte</a:t>
            </a:r>
          </a:p>
        </p:txBody>
      </p:sp>
      <p:sp>
        <p:nvSpPr>
          <p:cNvPr id="11" name="Freccia a destra 10">
            <a:extLst>
              <a:ext uri="{FF2B5EF4-FFF2-40B4-BE49-F238E27FC236}">
                <a16:creationId xmlns:a16="http://schemas.microsoft.com/office/drawing/2014/main" id="{1FE668C1-248B-DA64-E2E1-D1EAAA986661}"/>
              </a:ext>
            </a:extLst>
          </p:cNvPr>
          <p:cNvSpPr/>
          <p:nvPr/>
        </p:nvSpPr>
        <p:spPr>
          <a:xfrm>
            <a:off x="3768851" y="2002056"/>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06182369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5FFE6-BA28-E097-BA3F-7BD61673520E}"/>
            </a:ext>
          </a:extLst>
        </p:cNvPr>
        <p:cNvGrpSpPr/>
        <p:nvPr/>
      </p:nvGrpSpPr>
      <p:grpSpPr>
        <a:xfrm>
          <a:off x="0" y="0"/>
          <a:ext cx="0" cy="0"/>
          <a:chOff x="0" y="0"/>
          <a:chExt cx="0" cy="0"/>
        </a:xfrm>
      </p:grpSpPr>
      <p:pic>
        <p:nvPicPr>
          <p:cNvPr id="4" name="Immagine 3">
            <a:extLst>
              <a:ext uri="{FF2B5EF4-FFF2-40B4-BE49-F238E27FC236}">
                <a16:creationId xmlns:a16="http://schemas.microsoft.com/office/drawing/2014/main" id="{4D2ECAE3-5ECB-04D0-A3B9-819F4A2FC6E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798" y="137160"/>
            <a:ext cx="3182375" cy="982725"/>
          </a:xfrm>
          <a:prstGeom prst="rect">
            <a:avLst/>
          </a:prstGeom>
        </p:spPr>
      </p:pic>
      <p:sp>
        <p:nvSpPr>
          <p:cNvPr id="8" name="CasellaDiTesto 7">
            <a:extLst>
              <a:ext uri="{FF2B5EF4-FFF2-40B4-BE49-F238E27FC236}">
                <a16:creationId xmlns:a16="http://schemas.microsoft.com/office/drawing/2014/main" id="{E78A3130-18EC-D078-9306-AF1959179E84}"/>
              </a:ext>
            </a:extLst>
          </p:cNvPr>
          <p:cNvSpPr txBox="1"/>
          <p:nvPr/>
        </p:nvSpPr>
        <p:spPr>
          <a:xfrm>
            <a:off x="5179156" y="266847"/>
            <a:ext cx="6823014" cy="369332"/>
          </a:xfrm>
          <a:prstGeom prst="rect">
            <a:avLst/>
          </a:prstGeom>
          <a:noFill/>
        </p:spPr>
        <p:txBody>
          <a:bodyPr wrap="square" rtlCol="0">
            <a:spAutoFit/>
          </a:bodyPr>
          <a:lstStyle/>
          <a:p>
            <a:pPr algn="ctr"/>
            <a:r>
              <a:rPr lang="it-IT" sz="1800" b="1" dirty="0">
                <a:latin typeface="AngsanaUPC" panose="02020603050405020304" pitchFamily="18" charset="-34"/>
                <a:cs typeface="AngsanaUPC" panose="02020603050405020304" pitchFamily="18" charset="-34"/>
              </a:rPr>
              <a:t>Decreto internazionalizzazione: novità e prospettive</a:t>
            </a:r>
          </a:p>
        </p:txBody>
      </p:sp>
      <p:sp>
        <p:nvSpPr>
          <p:cNvPr id="2" name="Segnaposto piè di pagina 1">
            <a:extLst>
              <a:ext uri="{FF2B5EF4-FFF2-40B4-BE49-F238E27FC236}">
                <a16:creationId xmlns:a16="http://schemas.microsoft.com/office/drawing/2014/main" id="{07FD3722-7D3B-94EB-DE40-7DA4FF846DBE}"/>
              </a:ext>
            </a:extLst>
          </p:cNvPr>
          <p:cNvSpPr>
            <a:spLocks noGrp="1"/>
          </p:cNvSpPr>
          <p:nvPr>
            <p:ph type="ftr" sz="quarter" idx="11"/>
          </p:nvPr>
        </p:nvSpPr>
        <p:spPr/>
        <p:txBody>
          <a:bodyPr/>
          <a:lstStyle/>
          <a:p>
            <a:r>
              <a:rPr lang="it-IT"/>
              <a:t>a cura di Marco Magrini - ODCEC di Siena</a:t>
            </a:r>
            <a:endParaRPr lang="en-US" dirty="0"/>
          </a:p>
        </p:txBody>
      </p:sp>
      <p:sp>
        <p:nvSpPr>
          <p:cNvPr id="3" name="Segnaposto numero diapositiva 2">
            <a:extLst>
              <a:ext uri="{FF2B5EF4-FFF2-40B4-BE49-F238E27FC236}">
                <a16:creationId xmlns:a16="http://schemas.microsoft.com/office/drawing/2014/main" id="{D74011D2-D506-4781-8FC2-7CC3414A74B6}"/>
              </a:ext>
            </a:extLst>
          </p:cNvPr>
          <p:cNvSpPr>
            <a:spLocks noGrp="1"/>
          </p:cNvSpPr>
          <p:nvPr>
            <p:ph type="sldNum" sz="quarter" idx="12"/>
          </p:nvPr>
        </p:nvSpPr>
        <p:spPr/>
        <p:txBody>
          <a:bodyPr/>
          <a:lstStyle/>
          <a:p>
            <a:fld id="{D57F1E4F-1CFF-5643-939E-217C01CDF565}" type="slidenum">
              <a:rPr lang="en-US" smtClean="0"/>
              <a:pPr/>
              <a:t>41</a:t>
            </a:fld>
            <a:endParaRPr lang="en-US" dirty="0"/>
          </a:p>
        </p:txBody>
      </p:sp>
      <p:sp>
        <p:nvSpPr>
          <p:cNvPr id="5" name="Callout con freccia in giù 7">
            <a:extLst>
              <a:ext uri="{FF2B5EF4-FFF2-40B4-BE49-F238E27FC236}">
                <a16:creationId xmlns:a16="http://schemas.microsoft.com/office/drawing/2014/main" id="{09897622-9449-5918-5CAC-84CE0D05AD8E}"/>
              </a:ext>
            </a:extLst>
          </p:cNvPr>
          <p:cNvSpPr/>
          <p:nvPr/>
        </p:nvSpPr>
        <p:spPr>
          <a:xfrm>
            <a:off x="2034002" y="1119885"/>
            <a:ext cx="5726112" cy="649288"/>
          </a:xfrm>
          <a:prstGeom prst="downArrowCallou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10">
              <a:defRPr/>
            </a:pPr>
            <a:r>
              <a:rPr lang="it-IT" sz="2000" b="1" dirty="0">
                <a:solidFill>
                  <a:schemeClr val="tx1"/>
                </a:solidFill>
                <a:effectLst>
                  <a:outerShdw blurRad="38100" dist="38100" dir="2700000" algn="tl">
                    <a:srgbClr val="000000">
                      <a:alpha val="43137"/>
                    </a:srgbClr>
                  </a:outerShdw>
                </a:effectLst>
                <a:latin typeface="Trebuchet MS" panose="020B0603020202020204" pitchFamily="34" charset="0"/>
              </a:rPr>
              <a:t>REGIME «IMPATRIATI»: NUOVE REGOLE</a:t>
            </a:r>
          </a:p>
        </p:txBody>
      </p:sp>
      <p:sp>
        <p:nvSpPr>
          <p:cNvPr id="6" name="Rettangolo 5">
            <a:extLst>
              <a:ext uri="{FF2B5EF4-FFF2-40B4-BE49-F238E27FC236}">
                <a16:creationId xmlns:a16="http://schemas.microsoft.com/office/drawing/2014/main" id="{E224A8DC-8AD7-DE1C-446E-7C98D6D1D332}"/>
              </a:ext>
            </a:extLst>
          </p:cNvPr>
          <p:cNvSpPr/>
          <p:nvPr/>
        </p:nvSpPr>
        <p:spPr>
          <a:xfrm>
            <a:off x="708451" y="3248416"/>
            <a:ext cx="8377213" cy="2792945"/>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57188" indent="-357188" defTabSz="342905">
              <a:buFont typeface="Wingdings" panose="05000000000000000000" pitchFamily="2" charset="2"/>
              <a:buChar char="Ø"/>
              <a:defRPr/>
            </a:pPr>
            <a:r>
              <a:rPr lang="it-IT" sz="2000" b="1" i="1" dirty="0">
                <a:effectLst>
                  <a:outerShdw blurRad="38100" dist="38100" dir="2700000" algn="tl">
                    <a:srgbClr val="000000">
                      <a:alpha val="43137"/>
                    </a:srgbClr>
                  </a:outerShdw>
                </a:effectLst>
                <a:latin typeface="Trebuchet MS" panose="020B0603020202020204" pitchFamily="34" charset="0"/>
              </a:rPr>
              <a:t>è ragionevole ritenere che i lavoratori che intendano fruire del beneficio nei singoli periodi di paga vogliano (e possano) presentare una specifica richiesta al sostituto secondo gli schemi del passato.</a:t>
            </a:r>
          </a:p>
          <a:p>
            <a:pPr marL="357188" indent="-357188" defTabSz="342905">
              <a:buFont typeface="Wingdings" panose="05000000000000000000" pitchFamily="2" charset="2"/>
              <a:buChar char="Ø"/>
              <a:defRPr/>
            </a:pPr>
            <a:r>
              <a:rPr lang="it-IT" sz="2000" b="1" i="1" dirty="0">
                <a:effectLst>
                  <a:outerShdw blurRad="38100" dist="38100" dir="2700000" algn="tl">
                    <a:srgbClr val="000000">
                      <a:alpha val="43137"/>
                    </a:srgbClr>
                  </a:outerShdw>
                </a:effectLst>
                <a:latin typeface="Trebuchet MS" panose="020B0603020202020204" pitchFamily="34" charset="0"/>
              </a:rPr>
              <a:t>si porrà il problema però che ciascun sostituto potrebbe decidere di attivare differenti modalità e, addirittura, teoricamente anche opporre un rifiuto (senza motivazione) non sussistendo alcun obbligo in base alla legge</a:t>
            </a:r>
          </a:p>
        </p:txBody>
      </p:sp>
      <p:sp>
        <p:nvSpPr>
          <p:cNvPr id="7" name="Freccia in giù 6">
            <a:extLst>
              <a:ext uri="{FF2B5EF4-FFF2-40B4-BE49-F238E27FC236}">
                <a16:creationId xmlns:a16="http://schemas.microsoft.com/office/drawing/2014/main" id="{6B357CFE-83B4-3BEB-97E6-D7BDBF79A31D}"/>
              </a:ext>
            </a:extLst>
          </p:cNvPr>
          <p:cNvSpPr/>
          <p:nvPr/>
        </p:nvSpPr>
        <p:spPr>
          <a:xfrm>
            <a:off x="5978088" y="2803232"/>
            <a:ext cx="866775" cy="330200"/>
          </a:xfrm>
          <a:prstGeom prst="downArrow">
            <a:avLst/>
          </a:prstGeom>
          <a:solidFill>
            <a:srgbClr val="92D050"/>
          </a:solidFill>
          <a:ln w="12700" cap="flat" cmpd="sng" algn="ctr">
            <a:solidFill>
              <a:sysClr val="windowText" lastClr="000000"/>
            </a:solidFill>
            <a:prstDash val="solid"/>
            <a:miter lim="800000"/>
          </a:ln>
          <a:effectLst/>
        </p:spPr>
        <p:txBody>
          <a:bodyPr anchor="ctr"/>
          <a:lstStyle/>
          <a:p>
            <a:pPr algn="ctr" defTabSz="342905">
              <a:defRPr/>
            </a:pPr>
            <a:endParaRPr lang="it-IT" sz="1350">
              <a:solidFill>
                <a:srgbClr val="FFFFFF"/>
              </a:solidFill>
              <a:latin typeface="Trebuchet MS" panose="020B0603020202020204" pitchFamily="34" charset="0"/>
            </a:endParaRPr>
          </a:p>
        </p:txBody>
      </p:sp>
      <p:sp>
        <p:nvSpPr>
          <p:cNvPr id="9" name="Rettangolo 8">
            <a:extLst>
              <a:ext uri="{FF2B5EF4-FFF2-40B4-BE49-F238E27FC236}">
                <a16:creationId xmlns:a16="http://schemas.microsoft.com/office/drawing/2014/main" id="{0B32DEDF-ED6C-69F6-82FA-FBACB2C9A46C}"/>
              </a:ext>
            </a:extLst>
          </p:cNvPr>
          <p:cNvSpPr/>
          <p:nvPr/>
        </p:nvSpPr>
        <p:spPr>
          <a:xfrm>
            <a:off x="677334" y="1763715"/>
            <a:ext cx="2811301" cy="889691"/>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70C0"/>
                </a:solidFill>
                <a:effectLst>
                  <a:outerShdw blurRad="38100" dist="38100" dir="2700000" algn="tl">
                    <a:srgbClr val="000000">
                      <a:alpha val="43137"/>
                    </a:srgbClr>
                  </a:outerShdw>
                </a:effectLst>
                <a:latin typeface="Trebuchet MS" panose="020B0603020202020204" pitchFamily="34" charset="0"/>
              </a:rPr>
              <a:t>Caratteristiche del regime agevolato</a:t>
            </a:r>
            <a:endParaRPr lang="it-IT" sz="2000" b="1" dirty="0">
              <a:solidFill>
                <a:srgbClr val="000000"/>
              </a:solidFill>
              <a:effectLst>
                <a:outerShdw blurRad="38100" dist="38100" dir="2700000" algn="tl">
                  <a:srgbClr val="000000">
                    <a:alpha val="43137"/>
                  </a:srgbClr>
                </a:outerShdw>
              </a:effectLst>
              <a:latin typeface="Trebuchet MS" panose="020B0603020202020204" pitchFamily="34" charset="0"/>
            </a:endParaRPr>
          </a:p>
        </p:txBody>
      </p:sp>
      <p:sp>
        <p:nvSpPr>
          <p:cNvPr id="10" name="Rettangolo 9">
            <a:extLst>
              <a:ext uri="{FF2B5EF4-FFF2-40B4-BE49-F238E27FC236}">
                <a16:creationId xmlns:a16="http://schemas.microsoft.com/office/drawing/2014/main" id="{483F2BCA-60A9-63A4-6324-9E757A69B6DC}"/>
              </a:ext>
            </a:extLst>
          </p:cNvPr>
          <p:cNvSpPr/>
          <p:nvPr/>
        </p:nvSpPr>
        <p:spPr>
          <a:xfrm>
            <a:off x="5027475" y="1835338"/>
            <a:ext cx="4013936" cy="818068"/>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00FF"/>
                </a:solidFill>
                <a:effectLst>
                  <a:outerShdw blurRad="38100" dist="38100" dir="2700000" algn="tl">
                    <a:srgbClr val="000000">
                      <a:alpha val="43137"/>
                    </a:srgbClr>
                  </a:outerShdw>
                </a:effectLst>
                <a:latin typeface="Trebuchet MS" panose="020B0603020202020204" pitchFamily="34" charset="0"/>
              </a:rPr>
              <a:t>Criticità potenziali?</a:t>
            </a:r>
          </a:p>
        </p:txBody>
      </p:sp>
      <p:sp>
        <p:nvSpPr>
          <p:cNvPr id="11" name="Freccia a destra 10">
            <a:extLst>
              <a:ext uri="{FF2B5EF4-FFF2-40B4-BE49-F238E27FC236}">
                <a16:creationId xmlns:a16="http://schemas.microsoft.com/office/drawing/2014/main" id="{4E8B5941-C781-5D8F-E10F-525FF91C41C1}"/>
              </a:ext>
            </a:extLst>
          </p:cNvPr>
          <p:cNvSpPr/>
          <p:nvPr/>
        </p:nvSpPr>
        <p:spPr>
          <a:xfrm>
            <a:off x="3768851" y="2002056"/>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4217552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CDE300-2F94-1B6E-AB96-D38B969C8228}"/>
            </a:ext>
          </a:extLst>
        </p:cNvPr>
        <p:cNvGrpSpPr/>
        <p:nvPr/>
      </p:nvGrpSpPr>
      <p:grpSpPr>
        <a:xfrm>
          <a:off x="0" y="0"/>
          <a:ext cx="0" cy="0"/>
          <a:chOff x="0" y="0"/>
          <a:chExt cx="0" cy="0"/>
        </a:xfrm>
      </p:grpSpPr>
      <p:pic>
        <p:nvPicPr>
          <p:cNvPr id="4" name="Immagine 3">
            <a:extLst>
              <a:ext uri="{FF2B5EF4-FFF2-40B4-BE49-F238E27FC236}">
                <a16:creationId xmlns:a16="http://schemas.microsoft.com/office/drawing/2014/main" id="{E9E68F6B-3F19-B240-5EC0-0771BB1CCE0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798" y="137160"/>
            <a:ext cx="3182375" cy="982725"/>
          </a:xfrm>
          <a:prstGeom prst="rect">
            <a:avLst/>
          </a:prstGeom>
        </p:spPr>
      </p:pic>
      <p:sp>
        <p:nvSpPr>
          <p:cNvPr id="8" name="CasellaDiTesto 7">
            <a:extLst>
              <a:ext uri="{FF2B5EF4-FFF2-40B4-BE49-F238E27FC236}">
                <a16:creationId xmlns:a16="http://schemas.microsoft.com/office/drawing/2014/main" id="{8B7B0A4C-2EEE-7F77-3FE0-B78B0D874FEA}"/>
              </a:ext>
            </a:extLst>
          </p:cNvPr>
          <p:cNvSpPr txBox="1"/>
          <p:nvPr/>
        </p:nvSpPr>
        <p:spPr>
          <a:xfrm>
            <a:off x="5179156" y="266847"/>
            <a:ext cx="6823014" cy="369332"/>
          </a:xfrm>
          <a:prstGeom prst="rect">
            <a:avLst/>
          </a:prstGeom>
          <a:noFill/>
        </p:spPr>
        <p:txBody>
          <a:bodyPr wrap="square" rtlCol="0">
            <a:spAutoFit/>
          </a:bodyPr>
          <a:lstStyle/>
          <a:p>
            <a:pPr algn="ctr"/>
            <a:r>
              <a:rPr lang="it-IT" sz="1800" b="1" dirty="0">
                <a:latin typeface="AngsanaUPC" panose="02020603050405020304" pitchFamily="18" charset="-34"/>
                <a:cs typeface="AngsanaUPC" panose="02020603050405020304" pitchFamily="18" charset="-34"/>
              </a:rPr>
              <a:t>Decreto internazionalizzazione: novità e prospettive</a:t>
            </a:r>
          </a:p>
        </p:txBody>
      </p:sp>
      <p:sp>
        <p:nvSpPr>
          <p:cNvPr id="2" name="Segnaposto piè di pagina 1">
            <a:extLst>
              <a:ext uri="{FF2B5EF4-FFF2-40B4-BE49-F238E27FC236}">
                <a16:creationId xmlns:a16="http://schemas.microsoft.com/office/drawing/2014/main" id="{FDF4F2EF-511A-46C5-0381-550DCFC2C6C3}"/>
              </a:ext>
            </a:extLst>
          </p:cNvPr>
          <p:cNvSpPr>
            <a:spLocks noGrp="1"/>
          </p:cNvSpPr>
          <p:nvPr>
            <p:ph type="ftr" sz="quarter" idx="11"/>
          </p:nvPr>
        </p:nvSpPr>
        <p:spPr/>
        <p:txBody>
          <a:bodyPr/>
          <a:lstStyle/>
          <a:p>
            <a:r>
              <a:rPr lang="it-IT"/>
              <a:t>a cura di Marco Magrini - ODCEC di Siena</a:t>
            </a:r>
            <a:endParaRPr lang="en-US" dirty="0"/>
          </a:p>
        </p:txBody>
      </p:sp>
      <p:sp>
        <p:nvSpPr>
          <p:cNvPr id="3" name="Segnaposto numero diapositiva 2">
            <a:extLst>
              <a:ext uri="{FF2B5EF4-FFF2-40B4-BE49-F238E27FC236}">
                <a16:creationId xmlns:a16="http://schemas.microsoft.com/office/drawing/2014/main" id="{16EAB950-5E75-C9E0-6E4A-E18A9868BB7D}"/>
              </a:ext>
            </a:extLst>
          </p:cNvPr>
          <p:cNvSpPr>
            <a:spLocks noGrp="1"/>
          </p:cNvSpPr>
          <p:nvPr>
            <p:ph type="sldNum" sz="quarter" idx="12"/>
          </p:nvPr>
        </p:nvSpPr>
        <p:spPr/>
        <p:txBody>
          <a:bodyPr/>
          <a:lstStyle/>
          <a:p>
            <a:fld id="{D57F1E4F-1CFF-5643-939E-217C01CDF565}" type="slidenum">
              <a:rPr lang="en-US" smtClean="0"/>
              <a:pPr/>
              <a:t>5</a:t>
            </a:fld>
            <a:endParaRPr lang="en-US" dirty="0"/>
          </a:p>
        </p:txBody>
      </p:sp>
      <p:sp>
        <p:nvSpPr>
          <p:cNvPr id="5" name="Callout con freccia in giù 7">
            <a:extLst>
              <a:ext uri="{FF2B5EF4-FFF2-40B4-BE49-F238E27FC236}">
                <a16:creationId xmlns:a16="http://schemas.microsoft.com/office/drawing/2014/main" id="{F1E267A6-107C-3EFA-1039-4F01E0791DAD}"/>
              </a:ext>
            </a:extLst>
          </p:cNvPr>
          <p:cNvSpPr/>
          <p:nvPr/>
        </p:nvSpPr>
        <p:spPr>
          <a:xfrm>
            <a:off x="2034002" y="1119885"/>
            <a:ext cx="5726112" cy="649288"/>
          </a:xfrm>
          <a:prstGeom prst="downArrowCallou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10">
              <a:defRPr/>
            </a:pPr>
            <a:r>
              <a:rPr lang="it-IT" sz="2000" b="1" dirty="0">
                <a:solidFill>
                  <a:schemeClr val="tx1"/>
                </a:solidFill>
                <a:effectLst>
                  <a:outerShdw blurRad="38100" dist="38100" dir="2700000" algn="tl">
                    <a:srgbClr val="000000">
                      <a:alpha val="43137"/>
                    </a:srgbClr>
                  </a:outerShdw>
                </a:effectLst>
                <a:latin typeface="Trebuchet MS" panose="020B0603020202020204" pitchFamily="34" charset="0"/>
              </a:rPr>
              <a:t>REGIME «IMPATRIATI»: NUOVE REGOLE</a:t>
            </a:r>
          </a:p>
        </p:txBody>
      </p:sp>
      <p:sp>
        <p:nvSpPr>
          <p:cNvPr id="6" name="Rettangolo 5">
            <a:extLst>
              <a:ext uri="{FF2B5EF4-FFF2-40B4-BE49-F238E27FC236}">
                <a16:creationId xmlns:a16="http://schemas.microsoft.com/office/drawing/2014/main" id="{8B2F6B21-FF1F-45AD-26FC-2ADCBEF7E26E}"/>
              </a:ext>
            </a:extLst>
          </p:cNvPr>
          <p:cNvSpPr/>
          <p:nvPr/>
        </p:nvSpPr>
        <p:spPr>
          <a:xfrm>
            <a:off x="663575" y="1898999"/>
            <a:ext cx="8430729" cy="982725"/>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57188" indent="-357188" defTabSz="342905">
              <a:buFont typeface="Wingdings" panose="05000000000000000000" pitchFamily="2" charset="2"/>
              <a:buChar char="q"/>
              <a:defRPr/>
            </a:pPr>
            <a:r>
              <a:rPr lang="it-IT" sz="1900" i="1" dirty="0">
                <a:solidFill>
                  <a:srgbClr val="000000"/>
                </a:solidFill>
                <a:effectLst>
                  <a:outerShdw blurRad="38100" dist="38100" dir="2700000" algn="tl">
                    <a:srgbClr val="000000">
                      <a:alpha val="43137"/>
                    </a:srgbClr>
                  </a:outerShdw>
                </a:effectLst>
                <a:latin typeface="Trebuchet MS" panose="020B0603020202020204" pitchFamily="34" charset="0"/>
              </a:rPr>
              <a:t>Fra nuove e vecchie regole del regime agevolativo, si crea uno spartiacque di applicazione legato a specifiche condizioni stabilite dai commi 8 e 9 dell’art. 5:</a:t>
            </a:r>
            <a:endParaRPr lang="it-IT" sz="1900" dirty="0">
              <a:solidFill>
                <a:srgbClr val="000000"/>
              </a:solidFill>
              <a:effectLst>
                <a:outerShdw blurRad="38100" dist="38100" dir="2700000" algn="tl">
                  <a:srgbClr val="000000">
                    <a:alpha val="43137"/>
                  </a:srgbClr>
                </a:outerShdw>
              </a:effectLst>
              <a:latin typeface="Trebuchet MS" panose="020B0603020202020204" pitchFamily="34" charset="0"/>
            </a:endParaRPr>
          </a:p>
        </p:txBody>
      </p:sp>
      <p:sp>
        <p:nvSpPr>
          <p:cNvPr id="9" name="Rettangolo 8">
            <a:extLst>
              <a:ext uri="{FF2B5EF4-FFF2-40B4-BE49-F238E27FC236}">
                <a16:creationId xmlns:a16="http://schemas.microsoft.com/office/drawing/2014/main" id="{DAA7F044-C09B-55E4-64F0-194FC976EAC6}"/>
              </a:ext>
            </a:extLst>
          </p:cNvPr>
          <p:cNvSpPr/>
          <p:nvPr/>
        </p:nvSpPr>
        <p:spPr>
          <a:xfrm>
            <a:off x="1313437" y="3181359"/>
            <a:ext cx="7780868" cy="2652912"/>
          </a:xfrm>
          <a:prstGeom prst="rect">
            <a:avLst/>
          </a:prstGeom>
          <a:solidFill>
            <a:schemeClr val="accent1">
              <a:lumMod val="20000"/>
              <a:lumOff val="80000"/>
            </a:schemeClr>
          </a:solidFill>
          <a:ln w="12700" cap="flat" cmpd="sng" algn="ctr">
            <a:solidFill>
              <a:sysClr val="windowText" lastClr="000000"/>
            </a:solidFill>
            <a:prstDash val="solid"/>
            <a:miter lim="800000"/>
          </a:ln>
          <a:effectLst/>
        </p:spPr>
        <p:txBody>
          <a:bodyPr anchor="ctr"/>
          <a:lstStyle/>
          <a:p>
            <a:pPr defTabSz="342905">
              <a:defRPr/>
            </a:pPr>
            <a:r>
              <a:rPr lang="it-IT" sz="1800" b="1" i="1" dirty="0">
                <a:solidFill>
                  <a:schemeClr val="accent2">
                    <a:lumMod val="50000"/>
                  </a:schemeClr>
                </a:solidFill>
                <a:effectLst>
                  <a:outerShdw blurRad="38100" dist="38100" dir="2700000" algn="tl">
                    <a:srgbClr val="000000">
                      <a:alpha val="43137"/>
                    </a:srgbClr>
                  </a:outerShdw>
                </a:effectLst>
                <a:latin typeface="Trebuchet MS" panose="020B0603020202020204" pitchFamily="34" charset="0"/>
              </a:rPr>
              <a:t>Si applicano le </a:t>
            </a:r>
            <a:r>
              <a:rPr lang="it-IT" sz="1800" b="1" i="1" dirty="0">
                <a:solidFill>
                  <a:srgbClr val="FF0000"/>
                </a:solidFill>
                <a:effectLst>
                  <a:outerShdw blurRad="38100" dist="38100" dir="2700000" algn="tl">
                    <a:srgbClr val="000000">
                      <a:alpha val="43137"/>
                    </a:srgbClr>
                  </a:outerShdw>
                </a:effectLst>
                <a:latin typeface="Trebuchet MS" panose="020B0603020202020204" pitchFamily="34" charset="0"/>
              </a:rPr>
              <a:t>vecchie regole</a:t>
            </a:r>
            <a:r>
              <a:rPr lang="it-IT" sz="1800" b="1" i="1" dirty="0">
                <a:solidFill>
                  <a:schemeClr val="accent2">
                    <a:lumMod val="50000"/>
                  </a:schemeClr>
                </a:solidFill>
                <a:effectLst>
                  <a:outerShdw blurRad="38100" dist="38100" dir="2700000" algn="tl">
                    <a:srgbClr val="000000">
                      <a:alpha val="43137"/>
                    </a:srgbClr>
                  </a:outerShdw>
                </a:effectLst>
                <a:latin typeface="Trebuchet MS" panose="020B0603020202020204" pitchFamily="34" charset="0"/>
              </a:rPr>
              <a:t> (art.16  Dlgs. 147/2015 e art. 5, co.2-bis, 2-ter e 2-quater del DL. 34/2019) anche se la residenza fiscale in capo al soggetto interessato si viene a concretizzare nel 2024: </a:t>
            </a:r>
          </a:p>
          <a:p>
            <a:pPr marL="285750" indent="-285750" defTabSz="342905">
              <a:buFont typeface="Wingdings" panose="05000000000000000000" pitchFamily="2" charset="2"/>
              <a:buChar char="Ø"/>
              <a:defRPr/>
            </a:pPr>
            <a:r>
              <a:rPr lang="it-IT" sz="1800" b="1" i="1" dirty="0">
                <a:solidFill>
                  <a:schemeClr val="accent2">
                    <a:lumMod val="50000"/>
                  </a:schemeClr>
                </a:solidFill>
                <a:effectLst>
                  <a:outerShdw blurRad="38100" dist="38100" dir="2700000" algn="tl">
                    <a:srgbClr val="000000">
                      <a:alpha val="43137"/>
                    </a:srgbClr>
                  </a:outerShdw>
                </a:effectLst>
                <a:latin typeface="Trebuchet MS" panose="020B0603020202020204" pitchFamily="34" charset="0"/>
              </a:rPr>
              <a:t>se i soggetti si sono trasferiti in Italia nel secondo semestre 2023, acquisendovi la residenza anagrafica </a:t>
            </a:r>
          </a:p>
          <a:p>
            <a:pPr marL="285750" indent="-285750" defTabSz="342905">
              <a:buFont typeface="Wingdings" panose="05000000000000000000" pitchFamily="2" charset="2"/>
              <a:buChar char="Ø"/>
              <a:defRPr/>
            </a:pPr>
            <a:r>
              <a:rPr lang="it-IT" sz="1800" b="1" i="1" dirty="0">
                <a:solidFill>
                  <a:schemeClr val="accent2">
                    <a:lumMod val="50000"/>
                  </a:schemeClr>
                </a:solidFill>
                <a:effectLst>
                  <a:outerShdw blurRad="38100" dist="38100" dir="2700000" algn="tl">
                    <a:srgbClr val="000000">
                      <a:alpha val="43137"/>
                    </a:srgbClr>
                  </a:outerShdw>
                </a:effectLst>
                <a:latin typeface="Trebuchet MS" panose="020B0603020202020204" pitchFamily="34" charset="0"/>
              </a:rPr>
              <a:t>per i rapporti di lavoro sportivo (cfr. risoluzione 38/E/2023), che hanno stipulato il relativo contratto entro la stessa data (</a:t>
            </a:r>
            <a:r>
              <a:rPr lang="it-IT" sz="1800" b="1" i="1" dirty="0">
                <a:solidFill>
                  <a:srgbClr val="FF0000"/>
                </a:solidFill>
                <a:effectLst>
                  <a:outerShdw blurRad="38100" dist="38100" dir="2700000" algn="tl">
                    <a:srgbClr val="000000">
                      <a:alpha val="43137"/>
                    </a:srgbClr>
                  </a:outerShdw>
                </a:effectLst>
                <a:latin typeface="Trebuchet MS" panose="020B0603020202020204" pitchFamily="34" charset="0"/>
              </a:rPr>
              <a:t>comma 9, secondo periodo</a:t>
            </a:r>
            <a:r>
              <a:rPr lang="it-IT" sz="1800" b="1" i="1" dirty="0">
                <a:solidFill>
                  <a:schemeClr val="accent2">
                    <a:lumMod val="50000"/>
                  </a:schemeClr>
                </a:solidFill>
                <a:effectLst>
                  <a:outerShdw blurRad="38100" dist="38100" dir="2700000" algn="tl">
                    <a:srgbClr val="000000">
                      <a:alpha val="43137"/>
                    </a:srgbClr>
                  </a:outerShdw>
                </a:effectLst>
                <a:latin typeface="Trebuchet MS" panose="020B0603020202020204" pitchFamily="34" charset="0"/>
              </a:rPr>
              <a:t>). </a:t>
            </a:r>
            <a:endParaRPr lang="it-IT" sz="1800" b="1" i="1" dirty="0">
              <a:solidFill>
                <a:srgbClr val="000000"/>
              </a:solidFill>
              <a:effectLst>
                <a:outerShdw blurRad="38100" dist="38100" dir="2700000" algn="tl">
                  <a:srgbClr val="000000">
                    <a:alpha val="43137"/>
                  </a:srgbClr>
                </a:outerShdw>
              </a:effectLst>
              <a:latin typeface="Trebuchet MS" panose="020B0603020202020204" pitchFamily="34" charset="0"/>
            </a:endParaRPr>
          </a:p>
        </p:txBody>
      </p:sp>
      <p:sp>
        <p:nvSpPr>
          <p:cNvPr id="10" name="Freccia a destra 9">
            <a:extLst>
              <a:ext uri="{FF2B5EF4-FFF2-40B4-BE49-F238E27FC236}">
                <a16:creationId xmlns:a16="http://schemas.microsoft.com/office/drawing/2014/main" id="{063D8C52-1900-8827-C733-184E1BE02765}"/>
              </a:ext>
            </a:extLst>
          </p:cNvPr>
          <p:cNvSpPr/>
          <p:nvPr/>
        </p:nvSpPr>
        <p:spPr>
          <a:xfrm>
            <a:off x="663575" y="4144544"/>
            <a:ext cx="48807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886464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764D85-C5FA-AF91-0C44-BB589A5145E3}"/>
            </a:ext>
          </a:extLst>
        </p:cNvPr>
        <p:cNvGrpSpPr/>
        <p:nvPr/>
      </p:nvGrpSpPr>
      <p:grpSpPr>
        <a:xfrm>
          <a:off x="0" y="0"/>
          <a:ext cx="0" cy="0"/>
          <a:chOff x="0" y="0"/>
          <a:chExt cx="0" cy="0"/>
        </a:xfrm>
      </p:grpSpPr>
      <p:pic>
        <p:nvPicPr>
          <p:cNvPr id="4" name="Immagine 3">
            <a:extLst>
              <a:ext uri="{FF2B5EF4-FFF2-40B4-BE49-F238E27FC236}">
                <a16:creationId xmlns:a16="http://schemas.microsoft.com/office/drawing/2014/main" id="{9CDCF892-4C0C-C843-D685-957C82AC814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798" y="137160"/>
            <a:ext cx="3182375" cy="982725"/>
          </a:xfrm>
          <a:prstGeom prst="rect">
            <a:avLst/>
          </a:prstGeom>
        </p:spPr>
      </p:pic>
      <p:sp>
        <p:nvSpPr>
          <p:cNvPr id="8" name="CasellaDiTesto 7">
            <a:extLst>
              <a:ext uri="{FF2B5EF4-FFF2-40B4-BE49-F238E27FC236}">
                <a16:creationId xmlns:a16="http://schemas.microsoft.com/office/drawing/2014/main" id="{CD2A3560-D562-97D0-6E35-9FB0FF876D6F}"/>
              </a:ext>
            </a:extLst>
          </p:cNvPr>
          <p:cNvSpPr txBox="1"/>
          <p:nvPr/>
        </p:nvSpPr>
        <p:spPr>
          <a:xfrm>
            <a:off x="5179156" y="266847"/>
            <a:ext cx="6823014" cy="369332"/>
          </a:xfrm>
          <a:prstGeom prst="rect">
            <a:avLst/>
          </a:prstGeom>
          <a:noFill/>
        </p:spPr>
        <p:txBody>
          <a:bodyPr wrap="square" rtlCol="0">
            <a:spAutoFit/>
          </a:bodyPr>
          <a:lstStyle/>
          <a:p>
            <a:pPr algn="ctr"/>
            <a:r>
              <a:rPr lang="it-IT" sz="1800" b="1" dirty="0">
                <a:latin typeface="AngsanaUPC" panose="02020603050405020304" pitchFamily="18" charset="-34"/>
                <a:cs typeface="AngsanaUPC" panose="02020603050405020304" pitchFamily="18" charset="-34"/>
              </a:rPr>
              <a:t>Decreto internazionalizzazione: novità e prospettive</a:t>
            </a:r>
          </a:p>
        </p:txBody>
      </p:sp>
      <p:sp>
        <p:nvSpPr>
          <p:cNvPr id="2" name="Segnaposto piè di pagina 1">
            <a:extLst>
              <a:ext uri="{FF2B5EF4-FFF2-40B4-BE49-F238E27FC236}">
                <a16:creationId xmlns:a16="http://schemas.microsoft.com/office/drawing/2014/main" id="{DFF7F184-0982-9CC3-F113-D752A18979B4}"/>
              </a:ext>
            </a:extLst>
          </p:cNvPr>
          <p:cNvSpPr>
            <a:spLocks noGrp="1"/>
          </p:cNvSpPr>
          <p:nvPr>
            <p:ph type="ftr" sz="quarter" idx="11"/>
          </p:nvPr>
        </p:nvSpPr>
        <p:spPr/>
        <p:txBody>
          <a:bodyPr/>
          <a:lstStyle/>
          <a:p>
            <a:r>
              <a:rPr lang="it-IT"/>
              <a:t>a cura di Marco Magrini - ODCEC di Siena</a:t>
            </a:r>
            <a:endParaRPr lang="en-US" dirty="0"/>
          </a:p>
        </p:txBody>
      </p:sp>
      <p:sp>
        <p:nvSpPr>
          <p:cNvPr id="3" name="Segnaposto numero diapositiva 2">
            <a:extLst>
              <a:ext uri="{FF2B5EF4-FFF2-40B4-BE49-F238E27FC236}">
                <a16:creationId xmlns:a16="http://schemas.microsoft.com/office/drawing/2014/main" id="{D894718A-E06C-6D85-BB6A-FC332A525B22}"/>
              </a:ext>
            </a:extLst>
          </p:cNvPr>
          <p:cNvSpPr>
            <a:spLocks noGrp="1"/>
          </p:cNvSpPr>
          <p:nvPr>
            <p:ph type="sldNum" sz="quarter" idx="12"/>
          </p:nvPr>
        </p:nvSpPr>
        <p:spPr/>
        <p:txBody>
          <a:bodyPr/>
          <a:lstStyle/>
          <a:p>
            <a:fld id="{D57F1E4F-1CFF-5643-939E-217C01CDF565}" type="slidenum">
              <a:rPr lang="en-US" smtClean="0"/>
              <a:pPr/>
              <a:t>6</a:t>
            </a:fld>
            <a:endParaRPr lang="en-US" dirty="0"/>
          </a:p>
        </p:txBody>
      </p:sp>
      <p:sp>
        <p:nvSpPr>
          <p:cNvPr id="5" name="Callout con freccia in giù 7">
            <a:extLst>
              <a:ext uri="{FF2B5EF4-FFF2-40B4-BE49-F238E27FC236}">
                <a16:creationId xmlns:a16="http://schemas.microsoft.com/office/drawing/2014/main" id="{6D340F10-8992-ADC8-007C-2757A000C5BD}"/>
              </a:ext>
            </a:extLst>
          </p:cNvPr>
          <p:cNvSpPr/>
          <p:nvPr/>
        </p:nvSpPr>
        <p:spPr>
          <a:xfrm>
            <a:off x="2034002" y="1119885"/>
            <a:ext cx="5726112" cy="649288"/>
          </a:xfrm>
          <a:prstGeom prst="downArrowCallou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10">
              <a:defRPr/>
            </a:pPr>
            <a:r>
              <a:rPr lang="it-IT" sz="2000" b="1" dirty="0">
                <a:solidFill>
                  <a:schemeClr val="tx1"/>
                </a:solidFill>
                <a:effectLst>
                  <a:outerShdw blurRad="38100" dist="38100" dir="2700000" algn="tl">
                    <a:srgbClr val="000000">
                      <a:alpha val="43137"/>
                    </a:srgbClr>
                  </a:outerShdw>
                </a:effectLst>
                <a:latin typeface="Trebuchet MS" panose="020B0603020202020204" pitchFamily="34" charset="0"/>
              </a:rPr>
              <a:t>REGIME «IMPATRIATI»: NUOVE REGOLE</a:t>
            </a:r>
          </a:p>
        </p:txBody>
      </p:sp>
      <p:sp>
        <p:nvSpPr>
          <p:cNvPr id="6" name="Rettangolo 5">
            <a:extLst>
              <a:ext uri="{FF2B5EF4-FFF2-40B4-BE49-F238E27FC236}">
                <a16:creationId xmlns:a16="http://schemas.microsoft.com/office/drawing/2014/main" id="{C0A3BE4C-60A8-16BF-AE21-AA08A2A043A1}"/>
              </a:ext>
            </a:extLst>
          </p:cNvPr>
          <p:cNvSpPr/>
          <p:nvPr/>
        </p:nvSpPr>
        <p:spPr>
          <a:xfrm>
            <a:off x="1009798" y="3518325"/>
            <a:ext cx="8430729" cy="2294697"/>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42900" indent="-342900" defTabSz="342905">
              <a:buFont typeface="Wingdings" panose="05000000000000000000" pitchFamily="2" charset="2"/>
              <a:buChar char="q"/>
              <a:defRPr/>
            </a:pPr>
            <a:r>
              <a:rPr lang="it-IT" sz="2000" b="1" i="1" dirty="0">
                <a:solidFill>
                  <a:schemeClr val="accent2">
                    <a:lumMod val="50000"/>
                  </a:schemeClr>
                </a:solidFill>
                <a:effectLst>
                  <a:outerShdw blurRad="38100" dist="38100" dir="2700000" algn="tl">
                    <a:srgbClr val="000000">
                      <a:alpha val="43137"/>
                    </a:srgbClr>
                  </a:outerShdw>
                </a:effectLst>
                <a:latin typeface="Trebuchet MS" panose="020B0603020202020204" pitchFamily="34" charset="0"/>
              </a:rPr>
              <a:t>Non essendo interessate dall’intervento del D.lgs. 209/2023, restano immutate le disposizioni agevolative concernenti gli incentivi per il </a:t>
            </a:r>
            <a:r>
              <a:rPr lang="it-IT" sz="2000" b="1" i="1" dirty="0">
                <a:solidFill>
                  <a:srgbClr val="FF0000"/>
                </a:solidFill>
                <a:effectLst>
                  <a:outerShdw blurRad="38100" dist="38100" dir="2700000" algn="tl">
                    <a:srgbClr val="000000">
                      <a:alpha val="43137"/>
                    </a:srgbClr>
                  </a:outerShdw>
                </a:effectLst>
                <a:latin typeface="Trebuchet MS" panose="020B0603020202020204" pitchFamily="34" charset="0"/>
              </a:rPr>
              <a:t>rientro in Italia dei docenti e ricercatori </a:t>
            </a:r>
            <a:r>
              <a:rPr lang="it-IT" sz="2000" b="1" i="1" dirty="0">
                <a:solidFill>
                  <a:schemeClr val="accent2">
                    <a:lumMod val="50000"/>
                  </a:schemeClr>
                </a:solidFill>
                <a:effectLst>
                  <a:outerShdw blurRad="38100" dist="38100" dir="2700000" algn="tl">
                    <a:srgbClr val="000000">
                      <a:alpha val="43137"/>
                    </a:srgbClr>
                  </a:outerShdw>
                </a:effectLst>
                <a:latin typeface="Trebuchet MS" panose="020B0603020202020204" pitchFamily="34" charset="0"/>
              </a:rPr>
              <a:t>residenti all’estero </a:t>
            </a:r>
            <a:r>
              <a:rPr lang="it-IT" sz="2000" b="1" i="1" dirty="0">
                <a:solidFill>
                  <a:srgbClr val="FF0000"/>
                </a:solidFill>
                <a:effectLst>
                  <a:outerShdw blurRad="38100" dist="38100" dir="2700000" algn="tl">
                    <a:srgbClr val="000000">
                      <a:alpha val="43137"/>
                    </a:srgbClr>
                  </a:outerShdw>
                </a:effectLst>
                <a:latin typeface="Trebuchet MS" panose="020B0603020202020204" pitchFamily="34" charset="0"/>
              </a:rPr>
              <a:t>c.d. “rientro cervelli” </a:t>
            </a:r>
            <a:r>
              <a:rPr lang="it-IT" sz="2000" b="1" i="1" dirty="0">
                <a:solidFill>
                  <a:schemeClr val="accent2">
                    <a:lumMod val="50000"/>
                  </a:schemeClr>
                </a:solidFill>
                <a:effectLst>
                  <a:outerShdw blurRad="38100" dist="38100" dir="2700000" algn="tl">
                    <a:srgbClr val="000000">
                      <a:alpha val="43137"/>
                    </a:srgbClr>
                  </a:outerShdw>
                </a:effectLst>
                <a:latin typeface="Trebuchet MS" panose="020B0603020202020204" pitchFamily="34" charset="0"/>
              </a:rPr>
              <a:t>(</a:t>
            </a:r>
            <a:r>
              <a:rPr lang="it-IT" sz="2000" b="1" i="1" dirty="0">
                <a:solidFill>
                  <a:srgbClr val="FF0000"/>
                </a:solidFill>
                <a:effectLst>
                  <a:outerShdw blurRad="38100" dist="38100" dir="2700000" algn="tl">
                    <a:srgbClr val="000000">
                      <a:alpha val="43137"/>
                    </a:srgbClr>
                  </a:outerShdw>
                </a:effectLst>
                <a:latin typeface="Trebuchet MS" panose="020B0603020202020204" pitchFamily="34" charset="0"/>
              </a:rPr>
              <a:t>articolo 44 del Dl. 78/2010</a:t>
            </a:r>
            <a:r>
              <a:rPr lang="it-IT" sz="2000" b="1" i="1" dirty="0">
                <a:solidFill>
                  <a:schemeClr val="accent2">
                    <a:lumMod val="50000"/>
                  </a:schemeClr>
                </a:solidFill>
                <a:effectLst>
                  <a:outerShdw blurRad="38100" dist="38100" dir="2700000" algn="tl">
                    <a:srgbClr val="000000">
                      <a:alpha val="43137"/>
                    </a:srgbClr>
                  </a:outerShdw>
                </a:effectLst>
                <a:latin typeface="Trebuchet MS" panose="020B0603020202020204" pitchFamily="34" charset="0"/>
              </a:rPr>
              <a:t>).</a:t>
            </a:r>
          </a:p>
          <a:p>
            <a:pPr marL="342900" indent="-342900" defTabSz="342905">
              <a:buFont typeface="Wingdings" panose="05000000000000000000" pitchFamily="2" charset="2"/>
              <a:buChar char="q"/>
              <a:defRPr/>
            </a:pPr>
            <a:r>
              <a:rPr lang="it-IT" sz="2000" b="1" i="1" dirty="0">
                <a:solidFill>
                  <a:srgbClr val="0070C0"/>
                </a:solidFill>
                <a:effectLst>
                  <a:outerShdw blurRad="38100" dist="38100" dir="2700000" algn="tl">
                    <a:srgbClr val="000000">
                      <a:alpha val="43137"/>
                    </a:srgbClr>
                  </a:outerShdw>
                </a:effectLst>
                <a:latin typeface="Trebuchet MS" panose="020B0603020202020204" pitchFamily="34" charset="0"/>
              </a:rPr>
              <a:t>Unico cambiamento riguarda il concetto di residenza fiscale ai sensi del nuovo art. 2 Tuir dal periodo d’imposta 2024</a:t>
            </a:r>
          </a:p>
          <a:p>
            <a:pPr marL="342900" indent="-342900" defTabSz="342905">
              <a:buFont typeface="Wingdings" panose="05000000000000000000" pitchFamily="2" charset="2"/>
              <a:buChar char="q"/>
              <a:defRPr/>
            </a:pPr>
            <a:endParaRPr lang="it-IT" sz="1900" dirty="0">
              <a:solidFill>
                <a:srgbClr val="000000"/>
              </a:solidFill>
              <a:effectLst>
                <a:outerShdw blurRad="38100" dist="38100" dir="2700000" algn="tl">
                  <a:srgbClr val="000000">
                    <a:alpha val="43137"/>
                  </a:srgbClr>
                </a:outerShdw>
              </a:effectLst>
              <a:latin typeface="Trebuchet MS" panose="020B0603020202020204" pitchFamily="34" charset="0"/>
            </a:endParaRPr>
          </a:p>
        </p:txBody>
      </p:sp>
      <p:sp>
        <p:nvSpPr>
          <p:cNvPr id="7" name="Rettangolo 6">
            <a:extLst>
              <a:ext uri="{FF2B5EF4-FFF2-40B4-BE49-F238E27FC236}">
                <a16:creationId xmlns:a16="http://schemas.microsoft.com/office/drawing/2014/main" id="{A9F4AAE6-C384-9FB6-0FA7-5C3724B9804E}"/>
              </a:ext>
            </a:extLst>
          </p:cNvPr>
          <p:cNvSpPr/>
          <p:nvPr/>
        </p:nvSpPr>
        <p:spPr>
          <a:xfrm>
            <a:off x="2961010" y="2076952"/>
            <a:ext cx="4013936" cy="800911"/>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200" b="1" i="1" dirty="0">
                <a:solidFill>
                  <a:srgbClr val="0000FF"/>
                </a:solidFill>
                <a:effectLst>
                  <a:outerShdw blurRad="38100" dist="38100" dir="2700000" algn="tl">
                    <a:srgbClr val="000000">
                      <a:alpha val="43137"/>
                    </a:srgbClr>
                  </a:outerShdw>
                </a:effectLst>
                <a:latin typeface="Trebuchet MS" panose="020B0603020202020204" pitchFamily="34" charset="0"/>
              </a:rPr>
              <a:t>I docenti e ricercatori</a:t>
            </a:r>
          </a:p>
          <a:p>
            <a:pPr algn="ctr" defTabSz="342905">
              <a:defRPr/>
            </a:pPr>
            <a:r>
              <a:rPr lang="it-IT" sz="2200" b="1" i="1" dirty="0">
                <a:solidFill>
                  <a:srgbClr val="0000FF"/>
                </a:solidFill>
                <a:effectLst>
                  <a:outerShdw blurRad="38100" dist="38100" dir="2700000" algn="tl">
                    <a:srgbClr val="000000">
                      <a:alpha val="43137"/>
                    </a:srgbClr>
                  </a:outerShdw>
                </a:effectLst>
                <a:latin typeface="Trebuchet MS" panose="020B0603020202020204" pitchFamily="34" charset="0"/>
              </a:rPr>
              <a:t>«rientro cervelli»</a:t>
            </a:r>
          </a:p>
        </p:txBody>
      </p:sp>
      <p:sp>
        <p:nvSpPr>
          <p:cNvPr id="9" name="Freccia in giù 8">
            <a:extLst>
              <a:ext uri="{FF2B5EF4-FFF2-40B4-BE49-F238E27FC236}">
                <a16:creationId xmlns:a16="http://schemas.microsoft.com/office/drawing/2014/main" id="{7DB731C7-DE50-5E0B-1E27-4CD56BE1EC9D}"/>
              </a:ext>
            </a:extLst>
          </p:cNvPr>
          <p:cNvSpPr/>
          <p:nvPr/>
        </p:nvSpPr>
        <p:spPr>
          <a:xfrm>
            <a:off x="4463670" y="3029486"/>
            <a:ext cx="866775" cy="330200"/>
          </a:xfrm>
          <a:prstGeom prst="downArrow">
            <a:avLst/>
          </a:prstGeom>
          <a:solidFill>
            <a:srgbClr val="92D050"/>
          </a:solidFill>
          <a:ln w="12700" cap="flat" cmpd="sng" algn="ctr">
            <a:solidFill>
              <a:sysClr val="windowText" lastClr="000000"/>
            </a:solidFill>
            <a:prstDash val="solid"/>
            <a:miter lim="800000"/>
          </a:ln>
          <a:effectLst/>
        </p:spPr>
        <p:txBody>
          <a:bodyPr anchor="ctr"/>
          <a:lstStyle/>
          <a:p>
            <a:pPr algn="ctr" defTabSz="342905">
              <a:defRPr/>
            </a:pPr>
            <a:endParaRPr lang="it-IT" sz="1350">
              <a:solidFill>
                <a:srgbClr val="FFFFFF"/>
              </a:solidFill>
              <a:latin typeface="Trebuchet MS" panose="020B0603020202020204" pitchFamily="34" charset="0"/>
            </a:endParaRPr>
          </a:p>
        </p:txBody>
      </p:sp>
    </p:spTree>
    <p:extLst>
      <p:ext uri="{BB962C8B-B14F-4D97-AF65-F5344CB8AC3E}">
        <p14:creationId xmlns:p14="http://schemas.microsoft.com/office/powerpoint/2010/main" val="1516816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897BBE-83BA-2E56-D7F8-808E1DAB167F}"/>
            </a:ext>
          </a:extLst>
        </p:cNvPr>
        <p:cNvGrpSpPr/>
        <p:nvPr/>
      </p:nvGrpSpPr>
      <p:grpSpPr>
        <a:xfrm>
          <a:off x="0" y="0"/>
          <a:ext cx="0" cy="0"/>
          <a:chOff x="0" y="0"/>
          <a:chExt cx="0" cy="0"/>
        </a:xfrm>
      </p:grpSpPr>
      <p:pic>
        <p:nvPicPr>
          <p:cNvPr id="4" name="Immagine 3">
            <a:extLst>
              <a:ext uri="{FF2B5EF4-FFF2-40B4-BE49-F238E27FC236}">
                <a16:creationId xmlns:a16="http://schemas.microsoft.com/office/drawing/2014/main" id="{17BAD80B-DC6B-601C-B945-34A2F2B2CFA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798" y="137160"/>
            <a:ext cx="3182375" cy="982725"/>
          </a:xfrm>
          <a:prstGeom prst="rect">
            <a:avLst/>
          </a:prstGeom>
        </p:spPr>
      </p:pic>
      <p:sp>
        <p:nvSpPr>
          <p:cNvPr id="8" name="CasellaDiTesto 7">
            <a:extLst>
              <a:ext uri="{FF2B5EF4-FFF2-40B4-BE49-F238E27FC236}">
                <a16:creationId xmlns:a16="http://schemas.microsoft.com/office/drawing/2014/main" id="{D3136C5B-F17E-72A5-DE89-A52CE0EC7254}"/>
              </a:ext>
            </a:extLst>
          </p:cNvPr>
          <p:cNvSpPr txBox="1"/>
          <p:nvPr/>
        </p:nvSpPr>
        <p:spPr>
          <a:xfrm>
            <a:off x="5179156" y="266847"/>
            <a:ext cx="6823014" cy="369332"/>
          </a:xfrm>
          <a:prstGeom prst="rect">
            <a:avLst/>
          </a:prstGeom>
          <a:noFill/>
        </p:spPr>
        <p:txBody>
          <a:bodyPr wrap="square" rtlCol="0">
            <a:spAutoFit/>
          </a:bodyPr>
          <a:lstStyle/>
          <a:p>
            <a:pPr algn="ctr"/>
            <a:r>
              <a:rPr lang="it-IT" sz="1800" b="1" dirty="0">
                <a:latin typeface="AngsanaUPC" panose="02020603050405020304" pitchFamily="18" charset="-34"/>
                <a:cs typeface="AngsanaUPC" panose="02020603050405020304" pitchFamily="18" charset="-34"/>
              </a:rPr>
              <a:t>Decreto internazionalizzazione: novità e prospettive</a:t>
            </a:r>
          </a:p>
        </p:txBody>
      </p:sp>
      <p:sp>
        <p:nvSpPr>
          <p:cNvPr id="2" name="Segnaposto piè di pagina 1">
            <a:extLst>
              <a:ext uri="{FF2B5EF4-FFF2-40B4-BE49-F238E27FC236}">
                <a16:creationId xmlns:a16="http://schemas.microsoft.com/office/drawing/2014/main" id="{EA69C710-750C-D5A2-530B-E9F1694CA3EF}"/>
              </a:ext>
            </a:extLst>
          </p:cNvPr>
          <p:cNvSpPr>
            <a:spLocks noGrp="1"/>
          </p:cNvSpPr>
          <p:nvPr>
            <p:ph type="ftr" sz="quarter" idx="11"/>
          </p:nvPr>
        </p:nvSpPr>
        <p:spPr/>
        <p:txBody>
          <a:bodyPr/>
          <a:lstStyle/>
          <a:p>
            <a:r>
              <a:rPr lang="it-IT"/>
              <a:t>a cura di Marco Magrini - ODCEC di Siena</a:t>
            </a:r>
            <a:endParaRPr lang="en-US" dirty="0"/>
          </a:p>
        </p:txBody>
      </p:sp>
      <p:sp>
        <p:nvSpPr>
          <p:cNvPr id="3" name="Segnaposto numero diapositiva 2">
            <a:extLst>
              <a:ext uri="{FF2B5EF4-FFF2-40B4-BE49-F238E27FC236}">
                <a16:creationId xmlns:a16="http://schemas.microsoft.com/office/drawing/2014/main" id="{8EB83F6E-A8A0-129C-2B95-7960388834F2}"/>
              </a:ext>
            </a:extLst>
          </p:cNvPr>
          <p:cNvSpPr>
            <a:spLocks noGrp="1"/>
          </p:cNvSpPr>
          <p:nvPr>
            <p:ph type="sldNum" sz="quarter" idx="12"/>
          </p:nvPr>
        </p:nvSpPr>
        <p:spPr/>
        <p:txBody>
          <a:bodyPr/>
          <a:lstStyle/>
          <a:p>
            <a:fld id="{D57F1E4F-1CFF-5643-939E-217C01CDF565}" type="slidenum">
              <a:rPr lang="en-US" smtClean="0"/>
              <a:pPr/>
              <a:t>7</a:t>
            </a:fld>
            <a:endParaRPr lang="en-US" dirty="0"/>
          </a:p>
        </p:txBody>
      </p:sp>
      <p:sp>
        <p:nvSpPr>
          <p:cNvPr id="5" name="Callout con freccia in giù 7">
            <a:extLst>
              <a:ext uri="{FF2B5EF4-FFF2-40B4-BE49-F238E27FC236}">
                <a16:creationId xmlns:a16="http://schemas.microsoft.com/office/drawing/2014/main" id="{67544C06-845D-8481-34D7-87E63FA1D994}"/>
              </a:ext>
            </a:extLst>
          </p:cNvPr>
          <p:cNvSpPr/>
          <p:nvPr/>
        </p:nvSpPr>
        <p:spPr>
          <a:xfrm>
            <a:off x="2034002" y="1119885"/>
            <a:ext cx="5726112" cy="649288"/>
          </a:xfrm>
          <a:prstGeom prst="downArrowCallou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10">
              <a:defRPr/>
            </a:pPr>
            <a:r>
              <a:rPr lang="it-IT" sz="2000" b="1" dirty="0">
                <a:solidFill>
                  <a:schemeClr val="tx1"/>
                </a:solidFill>
                <a:effectLst>
                  <a:outerShdw blurRad="38100" dist="38100" dir="2700000" algn="tl">
                    <a:srgbClr val="000000">
                      <a:alpha val="43137"/>
                    </a:srgbClr>
                  </a:outerShdw>
                </a:effectLst>
                <a:latin typeface="Trebuchet MS" panose="020B0603020202020204" pitchFamily="34" charset="0"/>
              </a:rPr>
              <a:t>REGIME «IMPATRIATI»: I REDDITI AGEVOLABILI</a:t>
            </a:r>
          </a:p>
        </p:txBody>
      </p:sp>
      <p:sp>
        <p:nvSpPr>
          <p:cNvPr id="6" name="Rettangolo 5">
            <a:extLst>
              <a:ext uri="{FF2B5EF4-FFF2-40B4-BE49-F238E27FC236}">
                <a16:creationId xmlns:a16="http://schemas.microsoft.com/office/drawing/2014/main" id="{1F9E523B-A79D-64F7-D2B2-826FDAAD6756}"/>
              </a:ext>
            </a:extLst>
          </p:cNvPr>
          <p:cNvSpPr/>
          <p:nvPr/>
        </p:nvSpPr>
        <p:spPr>
          <a:xfrm>
            <a:off x="677335" y="3040682"/>
            <a:ext cx="4013935" cy="3000679"/>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57188" indent="-357188" defTabSz="342905">
              <a:buFont typeface="Wingdings" panose="05000000000000000000" pitchFamily="2" charset="2"/>
              <a:buChar char="Ø"/>
              <a:defRPr/>
            </a:pPr>
            <a:r>
              <a:rPr lang="it-IT" sz="1900" b="1" i="1" dirty="0">
                <a:solidFill>
                  <a:srgbClr val="000000"/>
                </a:solidFill>
                <a:effectLst>
                  <a:outerShdw blurRad="38100" dist="38100" dir="2700000" algn="tl">
                    <a:srgbClr val="000000">
                      <a:alpha val="43137"/>
                    </a:srgbClr>
                  </a:outerShdw>
                </a:effectLst>
                <a:latin typeface="Trebuchet MS" panose="020B0603020202020204" pitchFamily="34" charset="0"/>
              </a:rPr>
              <a:t>redditi di lavoro dipendente </a:t>
            </a:r>
            <a:r>
              <a:rPr lang="it-IT" sz="1700" i="1" dirty="0">
                <a:solidFill>
                  <a:srgbClr val="000000"/>
                </a:solidFill>
                <a:effectLst>
                  <a:outerShdw blurRad="38100" dist="38100" dir="2700000" algn="tl">
                    <a:srgbClr val="000000">
                      <a:alpha val="43137"/>
                    </a:srgbClr>
                  </a:outerShdw>
                </a:effectLst>
                <a:latin typeface="Trebuchet MS" panose="020B0603020202020204" pitchFamily="34" charset="0"/>
              </a:rPr>
              <a:t>(full time e part-time, tempo determinato e indeterminato)</a:t>
            </a:r>
          </a:p>
          <a:p>
            <a:pPr marL="357188" indent="-357188" defTabSz="342905">
              <a:buFont typeface="Wingdings" panose="05000000000000000000" pitchFamily="2" charset="2"/>
              <a:buChar char="Ø"/>
              <a:defRPr/>
            </a:pPr>
            <a:r>
              <a:rPr lang="it-IT" sz="1900" b="1" i="1" dirty="0">
                <a:solidFill>
                  <a:srgbClr val="000000"/>
                </a:solidFill>
                <a:effectLst>
                  <a:outerShdw blurRad="38100" dist="38100" dir="2700000" algn="tl">
                    <a:srgbClr val="000000">
                      <a:alpha val="43137"/>
                    </a:srgbClr>
                  </a:outerShdw>
                </a:effectLst>
                <a:latin typeface="Trebuchet MS" panose="020B0603020202020204" pitchFamily="34" charset="0"/>
              </a:rPr>
              <a:t>redditi assimilati a quelli di lavoro dipendente </a:t>
            </a:r>
            <a:r>
              <a:rPr lang="it-IT" sz="1700" i="1" dirty="0">
                <a:solidFill>
                  <a:srgbClr val="000000"/>
                </a:solidFill>
                <a:effectLst>
                  <a:outerShdw blurRad="38100" dist="38100" dir="2700000" algn="tl">
                    <a:srgbClr val="000000">
                      <a:alpha val="43137"/>
                    </a:srgbClr>
                  </a:outerShdw>
                </a:effectLst>
                <a:latin typeface="Trebuchet MS" panose="020B0603020202020204" pitchFamily="34" charset="0"/>
              </a:rPr>
              <a:t>(cococo ed altri assimilati)</a:t>
            </a:r>
          </a:p>
          <a:p>
            <a:pPr marL="357188" indent="-357188" defTabSz="342905">
              <a:buFont typeface="Wingdings" panose="05000000000000000000" pitchFamily="2" charset="2"/>
              <a:buChar char="Ø"/>
              <a:defRPr/>
            </a:pPr>
            <a:r>
              <a:rPr lang="it-IT" sz="1900" b="1" i="1" dirty="0">
                <a:solidFill>
                  <a:srgbClr val="000000"/>
                </a:solidFill>
                <a:effectLst>
                  <a:outerShdw blurRad="38100" dist="38100" dir="2700000" algn="tl">
                    <a:srgbClr val="000000">
                      <a:alpha val="43137"/>
                    </a:srgbClr>
                  </a:outerShdw>
                </a:effectLst>
                <a:latin typeface="Trebuchet MS" panose="020B0603020202020204" pitchFamily="34" charset="0"/>
              </a:rPr>
              <a:t>redditi di lavoro autonomo derivanti dall’esercizio di arti e professioni abituale </a:t>
            </a:r>
            <a:r>
              <a:rPr lang="it-IT" sz="1700" i="1" dirty="0">
                <a:solidFill>
                  <a:srgbClr val="000000"/>
                </a:solidFill>
                <a:effectLst>
                  <a:outerShdw blurRad="38100" dist="38100" dir="2700000" algn="tl">
                    <a:srgbClr val="000000">
                      <a:alpha val="43137"/>
                    </a:srgbClr>
                  </a:outerShdw>
                </a:effectLst>
                <a:latin typeface="Trebuchet MS" panose="020B0603020202020204" pitchFamily="34" charset="0"/>
              </a:rPr>
              <a:t>(individuale o associata)</a:t>
            </a:r>
          </a:p>
        </p:txBody>
      </p:sp>
      <p:sp>
        <p:nvSpPr>
          <p:cNvPr id="7" name="Freccia in giù 6">
            <a:extLst>
              <a:ext uri="{FF2B5EF4-FFF2-40B4-BE49-F238E27FC236}">
                <a16:creationId xmlns:a16="http://schemas.microsoft.com/office/drawing/2014/main" id="{4BBD8F29-6DBF-85EE-3769-B7A8FD42E3E6}"/>
              </a:ext>
            </a:extLst>
          </p:cNvPr>
          <p:cNvSpPr/>
          <p:nvPr/>
        </p:nvSpPr>
        <p:spPr>
          <a:xfrm>
            <a:off x="2250914" y="2621843"/>
            <a:ext cx="866775" cy="330200"/>
          </a:xfrm>
          <a:prstGeom prst="downArrow">
            <a:avLst/>
          </a:prstGeom>
          <a:solidFill>
            <a:srgbClr val="92D050"/>
          </a:solidFill>
          <a:ln w="12700" cap="flat" cmpd="sng" algn="ctr">
            <a:solidFill>
              <a:sysClr val="windowText" lastClr="000000"/>
            </a:solidFill>
            <a:prstDash val="solid"/>
            <a:miter lim="800000"/>
          </a:ln>
          <a:effectLst/>
        </p:spPr>
        <p:txBody>
          <a:bodyPr anchor="ctr"/>
          <a:lstStyle/>
          <a:p>
            <a:pPr algn="ctr" defTabSz="342905">
              <a:defRPr/>
            </a:pPr>
            <a:endParaRPr lang="it-IT" sz="1350">
              <a:solidFill>
                <a:srgbClr val="FFFFFF"/>
              </a:solidFill>
              <a:latin typeface="Trebuchet MS" panose="020B0603020202020204" pitchFamily="34" charset="0"/>
            </a:endParaRPr>
          </a:p>
        </p:txBody>
      </p:sp>
      <p:sp>
        <p:nvSpPr>
          <p:cNvPr id="9" name="Rettangolo 8">
            <a:extLst>
              <a:ext uri="{FF2B5EF4-FFF2-40B4-BE49-F238E27FC236}">
                <a16:creationId xmlns:a16="http://schemas.microsoft.com/office/drawing/2014/main" id="{2A240140-94EF-D5BE-5459-0B098CF51761}"/>
              </a:ext>
            </a:extLst>
          </p:cNvPr>
          <p:cNvSpPr/>
          <p:nvPr/>
        </p:nvSpPr>
        <p:spPr>
          <a:xfrm>
            <a:off x="677334" y="1883916"/>
            <a:ext cx="4013936" cy="649288"/>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70C0"/>
                </a:solidFill>
                <a:effectLst>
                  <a:outerShdw blurRad="38100" dist="38100" dir="2700000" algn="tl">
                    <a:srgbClr val="000000">
                      <a:alpha val="43137"/>
                    </a:srgbClr>
                  </a:outerShdw>
                </a:effectLst>
                <a:latin typeface="Trebuchet MS" panose="020B0603020202020204" pitchFamily="34" charset="0"/>
              </a:rPr>
              <a:t>I redditi prodotti in Italia interessati dall’agevolazione</a:t>
            </a:r>
            <a:endParaRPr lang="it-IT" sz="2000" b="1" dirty="0">
              <a:solidFill>
                <a:srgbClr val="000000"/>
              </a:solidFill>
              <a:effectLst>
                <a:outerShdw blurRad="38100" dist="38100" dir="2700000" algn="tl">
                  <a:srgbClr val="000000">
                    <a:alpha val="43137"/>
                  </a:srgbClr>
                </a:outerShdw>
              </a:effectLst>
              <a:latin typeface="Trebuchet MS" panose="020B0603020202020204" pitchFamily="34" charset="0"/>
            </a:endParaRPr>
          </a:p>
        </p:txBody>
      </p:sp>
      <p:sp>
        <p:nvSpPr>
          <p:cNvPr id="10" name="Rettangolo 9">
            <a:extLst>
              <a:ext uri="{FF2B5EF4-FFF2-40B4-BE49-F238E27FC236}">
                <a16:creationId xmlns:a16="http://schemas.microsoft.com/office/drawing/2014/main" id="{8B079AEA-055B-D0C8-56FE-F266394E649E}"/>
              </a:ext>
            </a:extLst>
          </p:cNvPr>
          <p:cNvSpPr/>
          <p:nvPr/>
        </p:nvSpPr>
        <p:spPr>
          <a:xfrm>
            <a:off x="5059645" y="3069735"/>
            <a:ext cx="3555128" cy="2971626"/>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57188" indent="-357188" defTabSz="342905">
              <a:buFont typeface="Wingdings" panose="05000000000000000000" pitchFamily="2" charset="2"/>
              <a:buChar char="Ø"/>
              <a:defRPr/>
            </a:pPr>
            <a:r>
              <a:rPr lang="it-IT" b="1" i="1" dirty="0">
                <a:solidFill>
                  <a:srgbClr val="000000"/>
                </a:solidFill>
                <a:effectLst>
                  <a:outerShdw blurRad="38100" dist="38100" dir="2700000" algn="tl">
                    <a:srgbClr val="000000">
                      <a:alpha val="43137"/>
                    </a:srgbClr>
                  </a:outerShdw>
                </a:effectLst>
                <a:latin typeface="Trebuchet MS" panose="020B0603020202020204" pitchFamily="34" charset="0"/>
              </a:rPr>
              <a:t>redditi di lavoro autonomo diversi da quelli di natura professionale abituale</a:t>
            </a:r>
          </a:p>
          <a:p>
            <a:pPr marL="357188" indent="-357188" defTabSz="342905">
              <a:buFont typeface="Wingdings" panose="05000000000000000000" pitchFamily="2" charset="2"/>
              <a:buChar char="Ø"/>
              <a:defRPr/>
            </a:pPr>
            <a:r>
              <a:rPr lang="it-IT" b="1" i="1" dirty="0">
                <a:solidFill>
                  <a:srgbClr val="000000"/>
                </a:solidFill>
                <a:effectLst>
                  <a:outerShdw blurRad="38100" dist="38100" dir="2700000" algn="tl">
                    <a:srgbClr val="000000">
                      <a:alpha val="43137"/>
                    </a:srgbClr>
                  </a:outerShdw>
                </a:effectLst>
                <a:latin typeface="Trebuchet MS" panose="020B0603020202020204" pitchFamily="34" charset="0"/>
              </a:rPr>
              <a:t>redditi di impresa </a:t>
            </a:r>
            <a:r>
              <a:rPr lang="it-IT" sz="1700" i="1" dirty="0">
                <a:solidFill>
                  <a:srgbClr val="000000"/>
                </a:solidFill>
                <a:effectLst>
                  <a:outerShdw blurRad="38100" dist="38100" dir="2700000" algn="tl">
                    <a:srgbClr val="000000">
                      <a:alpha val="43137"/>
                    </a:srgbClr>
                  </a:outerShdw>
                </a:effectLst>
                <a:latin typeface="Trebuchet MS" panose="020B0603020202020204" pitchFamily="34" charset="0"/>
              </a:rPr>
              <a:t>anche da attività professionali esercitate nella forma societaria di persone o capitali</a:t>
            </a:r>
            <a:r>
              <a:rPr lang="it-IT" b="1" i="1" dirty="0">
                <a:solidFill>
                  <a:srgbClr val="000000"/>
                </a:solidFill>
                <a:effectLst>
                  <a:outerShdw blurRad="38100" dist="38100" dir="2700000" algn="tl">
                    <a:srgbClr val="000000">
                      <a:alpha val="43137"/>
                    </a:srgbClr>
                  </a:outerShdw>
                </a:effectLst>
                <a:latin typeface="Trebuchet MS" panose="020B0603020202020204" pitchFamily="34" charset="0"/>
              </a:rPr>
              <a:t> </a:t>
            </a:r>
            <a:r>
              <a:rPr lang="it-IT" i="1" dirty="0">
                <a:solidFill>
                  <a:srgbClr val="0070C0"/>
                </a:solidFill>
                <a:effectLst>
                  <a:outerShdw blurRad="38100" dist="38100" dir="2700000" algn="tl">
                    <a:srgbClr val="000000">
                      <a:alpha val="43137"/>
                    </a:srgbClr>
                  </a:outerShdw>
                </a:effectLst>
                <a:latin typeface="Trebuchet MS" panose="020B0603020202020204" pitchFamily="34" charset="0"/>
              </a:rPr>
              <a:t>(questi nel vecchio regime erano compresi come impresa individuale)</a:t>
            </a:r>
            <a:endParaRPr lang="it-IT" dirty="0">
              <a:solidFill>
                <a:srgbClr val="0070C0"/>
              </a:solidFill>
              <a:latin typeface="Trebuchet MS" panose="020B0603020202020204" pitchFamily="34" charset="0"/>
            </a:endParaRPr>
          </a:p>
        </p:txBody>
      </p:sp>
      <p:sp>
        <p:nvSpPr>
          <p:cNvPr id="11" name="Rettangolo 10">
            <a:extLst>
              <a:ext uri="{FF2B5EF4-FFF2-40B4-BE49-F238E27FC236}">
                <a16:creationId xmlns:a16="http://schemas.microsoft.com/office/drawing/2014/main" id="{16FAA615-C93D-FEA7-FFD0-71C8D77BD51C}"/>
              </a:ext>
            </a:extLst>
          </p:cNvPr>
          <p:cNvSpPr/>
          <p:nvPr/>
        </p:nvSpPr>
        <p:spPr>
          <a:xfrm>
            <a:off x="5035535" y="1883916"/>
            <a:ext cx="3555128" cy="649288"/>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FF0000"/>
                </a:solidFill>
                <a:effectLst>
                  <a:outerShdw blurRad="38100" dist="38100" dir="2700000" algn="tl">
                    <a:srgbClr val="000000">
                      <a:alpha val="43137"/>
                    </a:srgbClr>
                  </a:outerShdw>
                </a:effectLst>
                <a:latin typeface="Trebuchet MS" panose="020B0603020202020204" pitchFamily="34" charset="0"/>
              </a:rPr>
              <a:t>I redditi esclusi (anche se prodotti in Italia)</a:t>
            </a:r>
          </a:p>
        </p:txBody>
      </p:sp>
      <p:sp>
        <p:nvSpPr>
          <p:cNvPr id="12" name="Freccia in giù 11">
            <a:extLst>
              <a:ext uri="{FF2B5EF4-FFF2-40B4-BE49-F238E27FC236}">
                <a16:creationId xmlns:a16="http://schemas.microsoft.com/office/drawing/2014/main" id="{2F1E2D41-47A0-CE52-6B82-D799F8C69CB0}"/>
              </a:ext>
            </a:extLst>
          </p:cNvPr>
          <p:cNvSpPr/>
          <p:nvPr/>
        </p:nvSpPr>
        <p:spPr>
          <a:xfrm>
            <a:off x="6379711" y="2621843"/>
            <a:ext cx="866775" cy="330200"/>
          </a:xfrm>
          <a:prstGeom prst="downArrow">
            <a:avLst/>
          </a:prstGeom>
          <a:solidFill>
            <a:srgbClr val="FFC000"/>
          </a:solidFill>
          <a:ln w="12700" cap="flat" cmpd="sng" algn="ctr">
            <a:solidFill>
              <a:sysClr val="windowText" lastClr="000000"/>
            </a:solidFill>
            <a:prstDash val="solid"/>
            <a:miter lim="800000"/>
          </a:ln>
          <a:effectLst/>
        </p:spPr>
        <p:txBody>
          <a:bodyPr anchor="ctr"/>
          <a:lstStyle/>
          <a:p>
            <a:pPr algn="ctr" defTabSz="342905">
              <a:defRPr/>
            </a:pPr>
            <a:endParaRPr lang="it-IT" sz="1350">
              <a:solidFill>
                <a:srgbClr val="FFFFFF"/>
              </a:solidFill>
              <a:latin typeface="Trebuchet MS" panose="020B0603020202020204" pitchFamily="34" charset="0"/>
            </a:endParaRPr>
          </a:p>
        </p:txBody>
      </p:sp>
    </p:spTree>
    <p:extLst>
      <p:ext uri="{BB962C8B-B14F-4D97-AF65-F5344CB8AC3E}">
        <p14:creationId xmlns:p14="http://schemas.microsoft.com/office/powerpoint/2010/main" val="420597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9B4698-C10D-C6DC-1A7D-C6045FC66438}"/>
            </a:ext>
          </a:extLst>
        </p:cNvPr>
        <p:cNvGrpSpPr/>
        <p:nvPr/>
      </p:nvGrpSpPr>
      <p:grpSpPr>
        <a:xfrm>
          <a:off x="0" y="0"/>
          <a:ext cx="0" cy="0"/>
          <a:chOff x="0" y="0"/>
          <a:chExt cx="0" cy="0"/>
        </a:xfrm>
      </p:grpSpPr>
      <p:pic>
        <p:nvPicPr>
          <p:cNvPr id="4" name="Immagine 3">
            <a:extLst>
              <a:ext uri="{FF2B5EF4-FFF2-40B4-BE49-F238E27FC236}">
                <a16:creationId xmlns:a16="http://schemas.microsoft.com/office/drawing/2014/main" id="{7389A7CA-12E1-F941-B437-1E141FB1B8D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798" y="137160"/>
            <a:ext cx="3182375" cy="982725"/>
          </a:xfrm>
          <a:prstGeom prst="rect">
            <a:avLst/>
          </a:prstGeom>
        </p:spPr>
      </p:pic>
      <p:sp>
        <p:nvSpPr>
          <p:cNvPr id="8" name="CasellaDiTesto 7">
            <a:extLst>
              <a:ext uri="{FF2B5EF4-FFF2-40B4-BE49-F238E27FC236}">
                <a16:creationId xmlns:a16="http://schemas.microsoft.com/office/drawing/2014/main" id="{28676147-1B90-6E13-E7EE-8DAE51460677}"/>
              </a:ext>
            </a:extLst>
          </p:cNvPr>
          <p:cNvSpPr txBox="1"/>
          <p:nvPr/>
        </p:nvSpPr>
        <p:spPr>
          <a:xfrm>
            <a:off x="5179156" y="266847"/>
            <a:ext cx="6823014" cy="369332"/>
          </a:xfrm>
          <a:prstGeom prst="rect">
            <a:avLst/>
          </a:prstGeom>
          <a:noFill/>
        </p:spPr>
        <p:txBody>
          <a:bodyPr wrap="square" rtlCol="0">
            <a:spAutoFit/>
          </a:bodyPr>
          <a:lstStyle/>
          <a:p>
            <a:pPr algn="ctr"/>
            <a:r>
              <a:rPr lang="it-IT" sz="1800" b="1" dirty="0">
                <a:latin typeface="AngsanaUPC" panose="02020603050405020304" pitchFamily="18" charset="-34"/>
                <a:cs typeface="AngsanaUPC" panose="02020603050405020304" pitchFamily="18" charset="-34"/>
              </a:rPr>
              <a:t>Decreto internazionalizzazione: novità e prospettive</a:t>
            </a:r>
          </a:p>
        </p:txBody>
      </p:sp>
      <p:sp>
        <p:nvSpPr>
          <p:cNvPr id="2" name="Segnaposto piè di pagina 1">
            <a:extLst>
              <a:ext uri="{FF2B5EF4-FFF2-40B4-BE49-F238E27FC236}">
                <a16:creationId xmlns:a16="http://schemas.microsoft.com/office/drawing/2014/main" id="{EC70837F-1EBA-FD0F-4F9D-82AC4D4E36EE}"/>
              </a:ext>
            </a:extLst>
          </p:cNvPr>
          <p:cNvSpPr>
            <a:spLocks noGrp="1"/>
          </p:cNvSpPr>
          <p:nvPr>
            <p:ph type="ftr" sz="quarter" idx="11"/>
          </p:nvPr>
        </p:nvSpPr>
        <p:spPr/>
        <p:txBody>
          <a:bodyPr/>
          <a:lstStyle/>
          <a:p>
            <a:r>
              <a:rPr lang="it-IT"/>
              <a:t>a cura di Marco Magrini - ODCEC di Siena</a:t>
            </a:r>
            <a:endParaRPr lang="en-US" dirty="0"/>
          </a:p>
        </p:txBody>
      </p:sp>
      <p:sp>
        <p:nvSpPr>
          <p:cNvPr id="3" name="Segnaposto numero diapositiva 2">
            <a:extLst>
              <a:ext uri="{FF2B5EF4-FFF2-40B4-BE49-F238E27FC236}">
                <a16:creationId xmlns:a16="http://schemas.microsoft.com/office/drawing/2014/main" id="{5AB72540-D4AB-99C8-CADC-87994FEF4808}"/>
              </a:ext>
            </a:extLst>
          </p:cNvPr>
          <p:cNvSpPr>
            <a:spLocks noGrp="1"/>
          </p:cNvSpPr>
          <p:nvPr>
            <p:ph type="sldNum" sz="quarter" idx="12"/>
          </p:nvPr>
        </p:nvSpPr>
        <p:spPr/>
        <p:txBody>
          <a:bodyPr/>
          <a:lstStyle/>
          <a:p>
            <a:fld id="{D57F1E4F-1CFF-5643-939E-217C01CDF565}" type="slidenum">
              <a:rPr lang="en-US" smtClean="0"/>
              <a:pPr/>
              <a:t>8</a:t>
            </a:fld>
            <a:endParaRPr lang="en-US" dirty="0"/>
          </a:p>
        </p:txBody>
      </p:sp>
      <p:sp>
        <p:nvSpPr>
          <p:cNvPr id="5" name="Callout con freccia in giù 7">
            <a:extLst>
              <a:ext uri="{FF2B5EF4-FFF2-40B4-BE49-F238E27FC236}">
                <a16:creationId xmlns:a16="http://schemas.microsoft.com/office/drawing/2014/main" id="{40A078FD-AEC5-A67E-2C98-11BC4300F2FB}"/>
              </a:ext>
            </a:extLst>
          </p:cNvPr>
          <p:cNvSpPr/>
          <p:nvPr/>
        </p:nvSpPr>
        <p:spPr>
          <a:xfrm>
            <a:off x="2034002" y="1119885"/>
            <a:ext cx="5726112" cy="649288"/>
          </a:xfrm>
          <a:prstGeom prst="downArrowCallou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10">
              <a:defRPr/>
            </a:pPr>
            <a:r>
              <a:rPr lang="it-IT" sz="2000" b="1" dirty="0">
                <a:solidFill>
                  <a:schemeClr val="tx1"/>
                </a:solidFill>
                <a:effectLst>
                  <a:outerShdw blurRad="38100" dist="38100" dir="2700000" algn="tl">
                    <a:srgbClr val="000000">
                      <a:alpha val="43137"/>
                    </a:srgbClr>
                  </a:outerShdw>
                </a:effectLst>
                <a:latin typeface="Trebuchet MS" panose="020B0603020202020204" pitchFamily="34" charset="0"/>
              </a:rPr>
              <a:t>REGIME «IMPATRIATI»: I REDDITI AGEVOLABILI</a:t>
            </a:r>
          </a:p>
        </p:txBody>
      </p:sp>
      <p:sp>
        <p:nvSpPr>
          <p:cNvPr id="6" name="Rettangolo 5">
            <a:extLst>
              <a:ext uri="{FF2B5EF4-FFF2-40B4-BE49-F238E27FC236}">
                <a16:creationId xmlns:a16="http://schemas.microsoft.com/office/drawing/2014/main" id="{72637950-5CCC-CD3B-AEF5-FF48B0EFE2C5}"/>
              </a:ext>
            </a:extLst>
          </p:cNvPr>
          <p:cNvSpPr/>
          <p:nvPr/>
        </p:nvSpPr>
        <p:spPr>
          <a:xfrm>
            <a:off x="673597" y="3103097"/>
            <a:ext cx="8035344" cy="2745612"/>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57188" indent="-357188" defTabSz="342905">
              <a:buFont typeface="Wingdings" panose="05000000000000000000" pitchFamily="2" charset="2"/>
              <a:buChar char="Ø"/>
              <a:defRPr/>
            </a:pPr>
            <a:r>
              <a:rPr lang="it-IT" b="1" i="1" dirty="0">
                <a:solidFill>
                  <a:srgbClr val="000000"/>
                </a:solidFill>
                <a:effectLst>
                  <a:outerShdw blurRad="38100" dist="38100" dir="2700000" algn="tl">
                    <a:srgbClr val="000000">
                      <a:alpha val="43137"/>
                    </a:srgbClr>
                  </a:outerShdw>
                </a:effectLst>
                <a:latin typeface="Trebuchet MS" panose="020B0603020202020204" pitchFamily="34" charset="0"/>
              </a:rPr>
              <a:t>le somme conseguite in sostituzione dei redditi ammessi, della stessa categoria di quelli sostituiti o perduti (art. 6 Tuir) - </a:t>
            </a:r>
            <a:r>
              <a:rPr lang="it-IT" b="1" i="1" dirty="0">
                <a:solidFill>
                  <a:srgbClr val="0070C0"/>
                </a:solidFill>
                <a:effectLst>
                  <a:outerShdw blurRad="38100" dist="38100" dir="2700000" algn="tl">
                    <a:srgbClr val="000000">
                      <a:alpha val="43137"/>
                    </a:srgbClr>
                  </a:outerShdw>
                </a:effectLst>
                <a:latin typeface="Trebuchet MS" panose="020B0603020202020204" pitchFamily="34" charset="0"/>
              </a:rPr>
              <a:t>Circ. 17/E/2017</a:t>
            </a:r>
          </a:p>
          <a:p>
            <a:pPr marL="357188" indent="-357188" defTabSz="342905">
              <a:buFont typeface="Wingdings" panose="05000000000000000000" pitchFamily="2" charset="2"/>
              <a:buChar char="Ø"/>
              <a:defRPr/>
            </a:pPr>
            <a:r>
              <a:rPr lang="it-IT" b="1" i="1" dirty="0">
                <a:effectLst>
                  <a:outerShdw blurRad="38100" dist="38100" dir="2700000" algn="tl">
                    <a:srgbClr val="000000">
                      <a:alpha val="43137"/>
                    </a:srgbClr>
                  </a:outerShdw>
                </a:effectLst>
                <a:latin typeface="Trebuchet MS" panose="020B0603020202020204" pitchFamily="34" charset="0"/>
              </a:rPr>
              <a:t>i redditi derivanti dalle fattispecie indicate a cui si dovrebbe applicare la tassazione separata (arretrati, TFR) se percepiti nel periodo di vigenza dell’agevolazione a condizione che si opti per la tassazione corrente con concorrenza al reddito complessivo del periodo d’imposta interessato dalla percezione </a:t>
            </a:r>
            <a:r>
              <a:rPr lang="it-IT" b="1" i="1" dirty="0">
                <a:solidFill>
                  <a:srgbClr val="0070C0"/>
                </a:solidFill>
                <a:effectLst>
                  <a:outerShdw blurRad="38100" dist="38100" dir="2700000" algn="tl">
                    <a:srgbClr val="000000">
                      <a:alpha val="43137"/>
                    </a:srgbClr>
                  </a:outerShdw>
                </a:effectLst>
                <a:latin typeface="Trebuchet MS" panose="020B0603020202020204" pitchFamily="34" charset="0"/>
              </a:rPr>
              <a:t>(risposta a </a:t>
            </a:r>
            <a:r>
              <a:rPr lang="it-IT" b="1" i="1" dirty="0" err="1">
                <a:solidFill>
                  <a:srgbClr val="0070C0"/>
                </a:solidFill>
                <a:effectLst>
                  <a:outerShdw blurRad="38100" dist="38100" dir="2700000" algn="tl">
                    <a:srgbClr val="000000">
                      <a:alpha val="43137"/>
                    </a:srgbClr>
                  </a:outerShdw>
                </a:effectLst>
                <a:latin typeface="Trebuchet MS" panose="020B0603020202020204" pitchFamily="34" charset="0"/>
              </a:rPr>
              <a:t>Telefisco</a:t>
            </a:r>
            <a:r>
              <a:rPr lang="it-IT" b="1" i="1" dirty="0">
                <a:solidFill>
                  <a:srgbClr val="0070C0"/>
                </a:solidFill>
                <a:effectLst>
                  <a:outerShdw blurRad="38100" dist="38100" dir="2700000" algn="tl">
                    <a:srgbClr val="000000">
                      <a:alpha val="43137"/>
                    </a:srgbClr>
                  </a:outerShdw>
                </a:effectLst>
                <a:latin typeface="Trebuchet MS" panose="020B0603020202020204" pitchFamily="34" charset="0"/>
              </a:rPr>
              <a:t> 2023 non pubblicata, richiama risposta interpello 290/2020)</a:t>
            </a:r>
          </a:p>
        </p:txBody>
      </p:sp>
      <p:sp>
        <p:nvSpPr>
          <p:cNvPr id="7" name="Freccia in giù 6">
            <a:extLst>
              <a:ext uri="{FF2B5EF4-FFF2-40B4-BE49-F238E27FC236}">
                <a16:creationId xmlns:a16="http://schemas.microsoft.com/office/drawing/2014/main" id="{A598A633-E357-1FB5-202E-5BD150C2CA4B}"/>
              </a:ext>
            </a:extLst>
          </p:cNvPr>
          <p:cNvSpPr/>
          <p:nvPr/>
        </p:nvSpPr>
        <p:spPr>
          <a:xfrm>
            <a:off x="6472178" y="2624060"/>
            <a:ext cx="866775" cy="330200"/>
          </a:xfrm>
          <a:prstGeom prst="downArrow">
            <a:avLst/>
          </a:prstGeom>
          <a:solidFill>
            <a:srgbClr val="92D050"/>
          </a:solidFill>
          <a:ln w="12700" cap="flat" cmpd="sng" algn="ctr">
            <a:solidFill>
              <a:sysClr val="windowText" lastClr="000000"/>
            </a:solidFill>
            <a:prstDash val="solid"/>
            <a:miter lim="800000"/>
          </a:ln>
          <a:effectLst/>
        </p:spPr>
        <p:txBody>
          <a:bodyPr anchor="ctr"/>
          <a:lstStyle/>
          <a:p>
            <a:pPr algn="ctr" defTabSz="342905">
              <a:defRPr/>
            </a:pPr>
            <a:endParaRPr lang="it-IT" sz="1350">
              <a:solidFill>
                <a:srgbClr val="FFFFFF"/>
              </a:solidFill>
              <a:latin typeface="Trebuchet MS" panose="020B0603020202020204" pitchFamily="34" charset="0"/>
            </a:endParaRPr>
          </a:p>
        </p:txBody>
      </p:sp>
      <p:sp>
        <p:nvSpPr>
          <p:cNvPr id="9" name="Rettangolo 8">
            <a:extLst>
              <a:ext uri="{FF2B5EF4-FFF2-40B4-BE49-F238E27FC236}">
                <a16:creationId xmlns:a16="http://schemas.microsoft.com/office/drawing/2014/main" id="{6EF75303-8C1F-0B9A-3D8E-DFA0A297309B}"/>
              </a:ext>
            </a:extLst>
          </p:cNvPr>
          <p:cNvSpPr/>
          <p:nvPr/>
        </p:nvSpPr>
        <p:spPr>
          <a:xfrm>
            <a:off x="677333" y="1908263"/>
            <a:ext cx="4013936" cy="649288"/>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70C0"/>
                </a:solidFill>
                <a:effectLst>
                  <a:outerShdw blurRad="38100" dist="38100" dir="2700000" algn="tl">
                    <a:srgbClr val="000000">
                      <a:alpha val="43137"/>
                    </a:srgbClr>
                  </a:outerShdw>
                </a:effectLst>
                <a:latin typeface="Trebuchet MS" panose="020B0603020202020204" pitchFamily="34" charset="0"/>
              </a:rPr>
              <a:t>I redditi prodotti in Italia interessati dall’agevolazione</a:t>
            </a:r>
            <a:endParaRPr lang="it-IT" sz="2000" b="1" dirty="0">
              <a:solidFill>
                <a:srgbClr val="000000"/>
              </a:solidFill>
              <a:effectLst>
                <a:outerShdw blurRad="38100" dist="38100" dir="2700000" algn="tl">
                  <a:srgbClr val="000000">
                    <a:alpha val="43137"/>
                  </a:srgbClr>
                </a:outerShdw>
              </a:effectLst>
              <a:latin typeface="Trebuchet MS" panose="020B0603020202020204" pitchFamily="34" charset="0"/>
            </a:endParaRPr>
          </a:p>
        </p:txBody>
      </p:sp>
      <p:sp>
        <p:nvSpPr>
          <p:cNvPr id="13" name="Rettangolo 12">
            <a:extLst>
              <a:ext uri="{FF2B5EF4-FFF2-40B4-BE49-F238E27FC236}">
                <a16:creationId xmlns:a16="http://schemas.microsoft.com/office/drawing/2014/main" id="{12F97342-46FB-C6AF-E1B9-E07BF3CCB24B}"/>
              </a:ext>
            </a:extLst>
          </p:cNvPr>
          <p:cNvSpPr/>
          <p:nvPr/>
        </p:nvSpPr>
        <p:spPr>
          <a:xfrm>
            <a:off x="5486399" y="1908262"/>
            <a:ext cx="3104263" cy="649288"/>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00FF"/>
                </a:solidFill>
                <a:effectLst>
                  <a:outerShdw blurRad="38100" dist="38100" dir="2700000" algn="tl">
                    <a:srgbClr val="000000">
                      <a:alpha val="43137"/>
                    </a:srgbClr>
                  </a:outerShdw>
                </a:effectLst>
                <a:latin typeface="Trebuchet MS" panose="020B0603020202020204" pitchFamily="34" charset="0"/>
              </a:rPr>
              <a:t>Sono agevolabili</a:t>
            </a:r>
          </a:p>
        </p:txBody>
      </p:sp>
      <p:sp>
        <p:nvSpPr>
          <p:cNvPr id="14" name="Freccia a destra 13">
            <a:extLst>
              <a:ext uri="{FF2B5EF4-FFF2-40B4-BE49-F238E27FC236}">
                <a16:creationId xmlns:a16="http://schemas.microsoft.com/office/drawing/2014/main" id="{69944666-61C8-D32A-DEC3-BF80162223B4}"/>
              </a:ext>
            </a:extLst>
          </p:cNvPr>
          <p:cNvSpPr/>
          <p:nvPr/>
        </p:nvSpPr>
        <p:spPr>
          <a:xfrm>
            <a:off x="4770408" y="1990590"/>
            <a:ext cx="506212"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968545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5DCE05-4AD0-A675-1771-44619703CB89}"/>
            </a:ext>
          </a:extLst>
        </p:cNvPr>
        <p:cNvGrpSpPr/>
        <p:nvPr/>
      </p:nvGrpSpPr>
      <p:grpSpPr>
        <a:xfrm>
          <a:off x="0" y="0"/>
          <a:ext cx="0" cy="0"/>
          <a:chOff x="0" y="0"/>
          <a:chExt cx="0" cy="0"/>
        </a:xfrm>
      </p:grpSpPr>
      <p:pic>
        <p:nvPicPr>
          <p:cNvPr id="4" name="Immagine 3">
            <a:extLst>
              <a:ext uri="{FF2B5EF4-FFF2-40B4-BE49-F238E27FC236}">
                <a16:creationId xmlns:a16="http://schemas.microsoft.com/office/drawing/2014/main" id="{330946B1-9D0A-01B7-8F06-3E0D7B22E04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798" y="137160"/>
            <a:ext cx="3182375" cy="982725"/>
          </a:xfrm>
          <a:prstGeom prst="rect">
            <a:avLst/>
          </a:prstGeom>
        </p:spPr>
      </p:pic>
      <p:sp>
        <p:nvSpPr>
          <p:cNvPr id="8" name="CasellaDiTesto 7">
            <a:extLst>
              <a:ext uri="{FF2B5EF4-FFF2-40B4-BE49-F238E27FC236}">
                <a16:creationId xmlns:a16="http://schemas.microsoft.com/office/drawing/2014/main" id="{375D99C4-8CDC-58CF-764E-A7EFF11E085A}"/>
              </a:ext>
            </a:extLst>
          </p:cNvPr>
          <p:cNvSpPr txBox="1"/>
          <p:nvPr/>
        </p:nvSpPr>
        <p:spPr>
          <a:xfrm>
            <a:off x="5179156" y="266847"/>
            <a:ext cx="6823014" cy="369332"/>
          </a:xfrm>
          <a:prstGeom prst="rect">
            <a:avLst/>
          </a:prstGeom>
          <a:noFill/>
        </p:spPr>
        <p:txBody>
          <a:bodyPr wrap="square" rtlCol="0">
            <a:spAutoFit/>
          </a:bodyPr>
          <a:lstStyle/>
          <a:p>
            <a:pPr algn="ctr"/>
            <a:r>
              <a:rPr lang="it-IT" sz="1800" b="1" dirty="0">
                <a:latin typeface="AngsanaUPC" panose="02020603050405020304" pitchFamily="18" charset="-34"/>
                <a:cs typeface="AngsanaUPC" panose="02020603050405020304" pitchFamily="18" charset="-34"/>
              </a:rPr>
              <a:t>Decreto internazionalizzazione: novità e prospettive</a:t>
            </a:r>
          </a:p>
        </p:txBody>
      </p:sp>
      <p:sp>
        <p:nvSpPr>
          <p:cNvPr id="2" name="Segnaposto piè di pagina 1">
            <a:extLst>
              <a:ext uri="{FF2B5EF4-FFF2-40B4-BE49-F238E27FC236}">
                <a16:creationId xmlns:a16="http://schemas.microsoft.com/office/drawing/2014/main" id="{89C7C9D7-ED8F-60D9-7E16-C6B6CED41BC7}"/>
              </a:ext>
            </a:extLst>
          </p:cNvPr>
          <p:cNvSpPr>
            <a:spLocks noGrp="1"/>
          </p:cNvSpPr>
          <p:nvPr>
            <p:ph type="ftr" sz="quarter" idx="11"/>
          </p:nvPr>
        </p:nvSpPr>
        <p:spPr/>
        <p:txBody>
          <a:bodyPr/>
          <a:lstStyle/>
          <a:p>
            <a:r>
              <a:rPr lang="it-IT"/>
              <a:t>a cura di Marco Magrini - ODCEC di Siena</a:t>
            </a:r>
            <a:endParaRPr lang="en-US" dirty="0"/>
          </a:p>
        </p:txBody>
      </p:sp>
      <p:sp>
        <p:nvSpPr>
          <p:cNvPr id="3" name="Segnaposto numero diapositiva 2">
            <a:extLst>
              <a:ext uri="{FF2B5EF4-FFF2-40B4-BE49-F238E27FC236}">
                <a16:creationId xmlns:a16="http://schemas.microsoft.com/office/drawing/2014/main" id="{AB20B132-AC72-D9C4-CC76-1A0FE286EBC6}"/>
              </a:ext>
            </a:extLst>
          </p:cNvPr>
          <p:cNvSpPr>
            <a:spLocks noGrp="1"/>
          </p:cNvSpPr>
          <p:nvPr>
            <p:ph type="sldNum" sz="quarter" idx="12"/>
          </p:nvPr>
        </p:nvSpPr>
        <p:spPr/>
        <p:txBody>
          <a:bodyPr/>
          <a:lstStyle/>
          <a:p>
            <a:fld id="{D57F1E4F-1CFF-5643-939E-217C01CDF565}" type="slidenum">
              <a:rPr lang="en-US" smtClean="0"/>
              <a:pPr/>
              <a:t>9</a:t>
            </a:fld>
            <a:endParaRPr lang="en-US" dirty="0"/>
          </a:p>
        </p:txBody>
      </p:sp>
      <p:sp>
        <p:nvSpPr>
          <p:cNvPr id="5" name="Callout con freccia in giù 7">
            <a:extLst>
              <a:ext uri="{FF2B5EF4-FFF2-40B4-BE49-F238E27FC236}">
                <a16:creationId xmlns:a16="http://schemas.microsoft.com/office/drawing/2014/main" id="{DE535A0C-C8D8-18EC-3572-532B7F475DFC}"/>
              </a:ext>
            </a:extLst>
          </p:cNvPr>
          <p:cNvSpPr/>
          <p:nvPr/>
        </p:nvSpPr>
        <p:spPr>
          <a:xfrm>
            <a:off x="2034002" y="1119885"/>
            <a:ext cx="5726112" cy="649288"/>
          </a:xfrm>
          <a:prstGeom prst="downArrowCallou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10">
              <a:defRPr/>
            </a:pPr>
            <a:r>
              <a:rPr lang="it-IT" sz="2000" b="1" dirty="0">
                <a:solidFill>
                  <a:schemeClr val="tx1"/>
                </a:solidFill>
                <a:effectLst>
                  <a:outerShdw blurRad="38100" dist="38100" dir="2700000" algn="tl">
                    <a:srgbClr val="000000">
                      <a:alpha val="43137"/>
                    </a:srgbClr>
                  </a:outerShdw>
                </a:effectLst>
                <a:latin typeface="Trebuchet MS" panose="020B0603020202020204" pitchFamily="34" charset="0"/>
              </a:rPr>
              <a:t>REGIME «IMPATRIATI»: I REDDITI AGEVOLABILI</a:t>
            </a:r>
          </a:p>
        </p:txBody>
      </p:sp>
      <p:sp>
        <p:nvSpPr>
          <p:cNvPr id="6" name="Rettangolo 5">
            <a:extLst>
              <a:ext uri="{FF2B5EF4-FFF2-40B4-BE49-F238E27FC236}">
                <a16:creationId xmlns:a16="http://schemas.microsoft.com/office/drawing/2014/main" id="{BC828CCC-15EF-C48A-52A1-FDDB4C4C2552}"/>
              </a:ext>
            </a:extLst>
          </p:cNvPr>
          <p:cNvSpPr/>
          <p:nvPr/>
        </p:nvSpPr>
        <p:spPr>
          <a:xfrm>
            <a:off x="959493" y="3020770"/>
            <a:ext cx="7753186" cy="2362113"/>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57188" indent="-357188" defTabSz="342905">
              <a:buFont typeface="Wingdings" panose="05000000000000000000" pitchFamily="2" charset="2"/>
              <a:buChar char="Ø"/>
              <a:defRPr/>
            </a:pPr>
            <a:r>
              <a:rPr lang="it-IT" b="1" i="1" dirty="0">
                <a:solidFill>
                  <a:srgbClr val="000000"/>
                </a:solidFill>
                <a:effectLst>
                  <a:outerShdw blurRad="38100" dist="38100" dir="2700000" algn="tl">
                    <a:srgbClr val="000000">
                      <a:alpha val="43137"/>
                    </a:srgbClr>
                  </a:outerShdw>
                </a:effectLst>
                <a:latin typeface="Trebuchet MS" panose="020B0603020202020204" pitchFamily="34" charset="0"/>
              </a:rPr>
              <a:t>gli emolumenti percepiti nei periodi d’imposta in cui l’</a:t>
            </a:r>
            <a:r>
              <a:rPr lang="it-IT" b="1" i="1" dirty="0" err="1">
                <a:solidFill>
                  <a:srgbClr val="000000"/>
                </a:solidFill>
                <a:effectLst>
                  <a:outerShdw blurRad="38100" dist="38100" dir="2700000" algn="tl">
                    <a:srgbClr val="000000">
                      <a:alpha val="43137"/>
                    </a:srgbClr>
                  </a:outerShdw>
                </a:effectLst>
                <a:latin typeface="Trebuchet MS" panose="020B0603020202020204" pitchFamily="34" charset="0"/>
              </a:rPr>
              <a:t>impatriato</a:t>
            </a:r>
            <a:r>
              <a:rPr lang="it-IT" b="1" i="1" dirty="0">
                <a:solidFill>
                  <a:srgbClr val="000000"/>
                </a:solidFill>
                <a:effectLst>
                  <a:outerShdw blurRad="38100" dist="38100" dir="2700000" algn="tl">
                    <a:srgbClr val="000000">
                      <a:alpha val="43137"/>
                    </a:srgbClr>
                  </a:outerShdw>
                </a:effectLst>
                <a:latin typeface="Trebuchet MS" panose="020B0603020202020204" pitchFamily="34" charset="0"/>
              </a:rPr>
              <a:t> ha acquisito la residenza fiscale in Italia, ma che si riferiscono a prestazioni lavorative svolte in periodi d’imposta precedenti al trasferimento, durante i quali è stato fiscalmente residente all’estero</a:t>
            </a:r>
            <a:r>
              <a:rPr lang="it-IT" b="1" i="1" dirty="0">
                <a:effectLst>
                  <a:outerShdw blurRad="38100" dist="38100" dir="2700000" algn="tl">
                    <a:srgbClr val="000000">
                      <a:alpha val="43137"/>
                    </a:srgbClr>
                  </a:outerShdw>
                </a:effectLst>
                <a:latin typeface="Trebuchet MS" panose="020B0603020202020204" pitchFamily="34" charset="0"/>
              </a:rPr>
              <a:t> </a:t>
            </a:r>
            <a:r>
              <a:rPr lang="it-IT" b="1" i="1" dirty="0">
                <a:solidFill>
                  <a:srgbClr val="0070C0"/>
                </a:solidFill>
                <a:effectLst>
                  <a:outerShdw blurRad="38100" dist="38100" dir="2700000" algn="tl">
                    <a:srgbClr val="000000">
                      <a:alpha val="43137"/>
                    </a:srgbClr>
                  </a:outerShdw>
                </a:effectLst>
                <a:latin typeface="Trebuchet MS" panose="020B0603020202020204" pitchFamily="34" charset="0"/>
              </a:rPr>
              <a:t>(circ. 33/E/2020, p. 7.8)</a:t>
            </a:r>
          </a:p>
          <a:p>
            <a:pPr marL="357188" indent="-357188" defTabSz="342905">
              <a:buFont typeface="Wingdings" panose="05000000000000000000" pitchFamily="2" charset="2"/>
              <a:buChar char="Ø"/>
              <a:defRPr/>
            </a:pPr>
            <a:r>
              <a:rPr lang="it-IT" b="1" i="1" dirty="0">
                <a:effectLst>
                  <a:outerShdw blurRad="38100" dist="38100" dir="2700000" algn="tl">
                    <a:srgbClr val="000000">
                      <a:alpha val="43137"/>
                    </a:srgbClr>
                  </a:outerShdw>
                </a:effectLst>
                <a:latin typeface="Trebuchet MS" panose="020B0603020202020204" pitchFamily="34" charset="0"/>
              </a:rPr>
              <a:t>remunerazioni percepite dopo la cessazione o fuoriuscita dal regime agevolato anche se la maturate nel periodo di vigenza</a:t>
            </a:r>
            <a:r>
              <a:rPr lang="it-IT" b="1" i="1" dirty="0">
                <a:solidFill>
                  <a:srgbClr val="0070C0"/>
                </a:solidFill>
                <a:effectLst>
                  <a:outerShdw blurRad="38100" dist="38100" dir="2700000" algn="tl">
                    <a:srgbClr val="000000">
                      <a:alpha val="43137"/>
                    </a:srgbClr>
                  </a:outerShdw>
                </a:effectLst>
                <a:latin typeface="Trebuchet MS" panose="020B0603020202020204" pitchFamily="34" charset="0"/>
              </a:rPr>
              <a:t> (circ. 33/E/2020, p. 7.9)</a:t>
            </a:r>
          </a:p>
        </p:txBody>
      </p:sp>
      <p:sp>
        <p:nvSpPr>
          <p:cNvPr id="7" name="Freccia in giù 6">
            <a:extLst>
              <a:ext uri="{FF2B5EF4-FFF2-40B4-BE49-F238E27FC236}">
                <a16:creationId xmlns:a16="http://schemas.microsoft.com/office/drawing/2014/main" id="{FF0F1394-AF92-520E-5042-6961F9D2A0BF}"/>
              </a:ext>
            </a:extLst>
          </p:cNvPr>
          <p:cNvSpPr/>
          <p:nvPr/>
        </p:nvSpPr>
        <p:spPr>
          <a:xfrm>
            <a:off x="6472178" y="2624060"/>
            <a:ext cx="866775" cy="330200"/>
          </a:xfrm>
          <a:prstGeom prst="downArrow">
            <a:avLst/>
          </a:prstGeom>
          <a:solidFill>
            <a:srgbClr val="FFC000"/>
          </a:solidFill>
          <a:ln w="12700" cap="flat" cmpd="sng" algn="ctr">
            <a:solidFill>
              <a:sysClr val="windowText" lastClr="000000"/>
            </a:solidFill>
            <a:prstDash val="solid"/>
            <a:miter lim="800000"/>
          </a:ln>
          <a:effectLst/>
        </p:spPr>
        <p:txBody>
          <a:bodyPr anchor="ctr"/>
          <a:lstStyle/>
          <a:p>
            <a:pPr algn="ctr" defTabSz="342905">
              <a:defRPr/>
            </a:pPr>
            <a:endParaRPr lang="it-IT" sz="1350">
              <a:solidFill>
                <a:srgbClr val="FFFFFF"/>
              </a:solidFill>
              <a:latin typeface="Trebuchet MS" panose="020B0603020202020204" pitchFamily="34" charset="0"/>
            </a:endParaRPr>
          </a:p>
        </p:txBody>
      </p:sp>
      <p:sp>
        <p:nvSpPr>
          <p:cNvPr id="13" name="Rettangolo 12">
            <a:extLst>
              <a:ext uri="{FF2B5EF4-FFF2-40B4-BE49-F238E27FC236}">
                <a16:creationId xmlns:a16="http://schemas.microsoft.com/office/drawing/2014/main" id="{97682C01-1C59-91F9-E987-8E11CBB6F4ED}"/>
              </a:ext>
            </a:extLst>
          </p:cNvPr>
          <p:cNvSpPr/>
          <p:nvPr/>
        </p:nvSpPr>
        <p:spPr>
          <a:xfrm>
            <a:off x="5486399" y="1908262"/>
            <a:ext cx="3104263" cy="649288"/>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0000FF"/>
                </a:solidFill>
                <a:effectLst>
                  <a:outerShdw blurRad="38100" dist="38100" dir="2700000" algn="tl">
                    <a:srgbClr val="000000">
                      <a:alpha val="43137"/>
                    </a:srgbClr>
                  </a:outerShdw>
                </a:effectLst>
                <a:latin typeface="Trebuchet MS" panose="020B0603020202020204" pitchFamily="34" charset="0"/>
              </a:rPr>
              <a:t>NON sono agevolabili</a:t>
            </a:r>
          </a:p>
        </p:txBody>
      </p:sp>
      <p:sp>
        <p:nvSpPr>
          <p:cNvPr id="14" name="Freccia a destra 13">
            <a:extLst>
              <a:ext uri="{FF2B5EF4-FFF2-40B4-BE49-F238E27FC236}">
                <a16:creationId xmlns:a16="http://schemas.microsoft.com/office/drawing/2014/main" id="{DFFE3643-CB2F-A45B-B632-40AB25CEED31}"/>
              </a:ext>
            </a:extLst>
          </p:cNvPr>
          <p:cNvSpPr/>
          <p:nvPr/>
        </p:nvSpPr>
        <p:spPr>
          <a:xfrm>
            <a:off x="4770408" y="1990590"/>
            <a:ext cx="506212"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Rettangolo 9">
            <a:extLst>
              <a:ext uri="{FF2B5EF4-FFF2-40B4-BE49-F238E27FC236}">
                <a16:creationId xmlns:a16="http://schemas.microsoft.com/office/drawing/2014/main" id="{980A85D8-F1BC-8181-6BB9-2F33F0A1317E}"/>
              </a:ext>
            </a:extLst>
          </p:cNvPr>
          <p:cNvSpPr/>
          <p:nvPr/>
        </p:nvSpPr>
        <p:spPr>
          <a:xfrm>
            <a:off x="959493" y="1918010"/>
            <a:ext cx="3555128" cy="649288"/>
          </a:xfrm>
          <a:prstGeom prst="rect">
            <a:avLst/>
          </a:prstGeom>
          <a:solidFill>
            <a:schemeClr val="accent5">
              <a:lumMod val="20000"/>
              <a:lumOff val="80000"/>
            </a:schemeClr>
          </a:solidFill>
          <a:ln w="12700" cap="flat" cmpd="sng" algn="ctr">
            <a:solidFill>
              <a:sysClr val="windowText" lastClr="000000"/>
            </a:solidFill>
            <a:prstDash val="solid"/>
            <a:miter lim="800000"/>
          </a:ln>
          <a:effectLst/>
        </p:spPr>
        <p:txBody>
          <a:bodyPr anchor="ctr"/>
          <a:lstStyle/>
          <a:p>
            <a:pPr algn="ctr" defTabSz="342905">
              <a:defRPr/>
            </a:pPr>
            <a:r>
              <a:rPr lang="it-IT" sz="2000" b="1" dirty="0">
                <a:solidFill>
                  <a:srgbClr val="FF0000"/>
                </a:solidFill>
                <a:effectLst>
                  <a:outerShdw blurRad="38100" dist="38100" dir="2700000" algn="tl">
                    <a:srgbClr val="000000">
                      <a:alpha val="43137"/>
                    </a:srgbClr>
                  </a:outerShdw>
                </a:effectLst>
                <a:latin typeface="Trebuchet MS" panose="020B0603020202020204" pitchFamily="34" charset="0"/>
              </a:rPr>
              <a:t>I redditi esclusi (anche se prodotti in Italia)</a:t>
            </a:r>
          </a:p>
        </p:txBody>
      </p:sp>
      <p:sp>
        <p:nvSpPr>
          <p:cNvPr id="11" name="Rettangolo 10">
            <a:extLst>
              <a:ext uri="{FF2B5EF4-FFF2-40B4-BE49-F238E27FC236}">
                <a16:creationId xmlns:a16="http://schemas.microsoft.com/office/drawing/2014/main" id="{3B4DB6E5-5D1A-FB66-1793-58C4E77509FE}"/>
              </a:ext>
            </a:extLst>
          </p:cNvPr>
          <p:cNvSpPr/>
          <p:nvPr/>
        </p:nvSpPr>
        <p:spPr>
          <a:xfrm>
            <a:off x="1009798" y="5546389"/>
            <a:ext cx="7904932" cy="579931"/>
          </a:xfrm>
          <a:prstGeom prst="rect">
            <a:avLst/>
          </a:prstGeom>
          <a:solidFill>
            <a:schemeClr val="bg1">
              <a:lumMod val="95000"/>
            </a:schemeClr>
          </a:solidFill>
          <a:ln w="12700" cap="flat" cmpd="sng" algn="ctr">
            <a:solidFill>
              <a:sysClr val="windowText" lastClr="000000"/>
            </a:solidFill>
            <a:prstDash val="solid"/>
            <a:miter lim="800000"/>
          </a:ln>
          <a:effectLst/>
        </p:spPr>
        <p:txBody>
          <a:bodyPr anchor="ctr"/>
          <a:lstStyle/>
          <a:p>
            <a:pPr marL="357188" indent="-357188" defTabSz="342905">
              <a:buFont typeface="Wingdings" panose="05000000000000000000" pitchFamily="2" charset="2"/>
              <a:buChar char="Ø"/>
              <a:defRPr/>
            </a:pPr>
            <a:r>
              <a:rPr lang="it-IT" b="1" i="1" dirty="0">
                <a:solidFill>
                  <a:srgbClr val="0000FF"/>
                </a:solidFill>
                <a:effectLst>
                  <a:outerShdw blurRad="38100" dist="38100" dir="2700000" algn="tl">
                    <a:srgbClr val="000000">
                      <a:alpha val="43137"/>
                    </a:srgbClr>
                  </a:outerShdw>
                </a:effectLst>
                <a:latin typeface="Trebuchet MS" panose="020B0603020202020204" pitchFamily="34" charset="0"/>
              </a:rPr>
              <a:t>la ratio della norma di favore volta ad agevolare i redditi prodotti in Italia successivamente al trasferimento nel territorio dello Stato</a:t>
            </a:r>
          </a:p>
        </p:txBody>
      </p:sp>
    </p:spTree>
    <p:extLst>
      <p:ext uri="{BB962C8B-B14F-4D97-AF65-F5344CB8AC3E}">
        <p14:creationId xmlns:p14="http://schemas.microsoft.com/office/powerpoint/2010/main" val="4038790822"/>
      </p:ext>
    </p:extLst>
  </p:cSld>
  <p:clrMapOvr>
    <a:masterClrMapping/>
  </p:clrMapOvr>
</p:sld>
</file>

<file path=ppt/theme/theme1.xml><?xml version="1.0" encoding="utf-8"?>
<a:theme xmlns:a="http://schemas.openxmlformats.org/drawingml/2006/main" name="Sfaccettatura">
  <a:themeElements>
    <a:clrScheme name="Viola">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2109</TotalTime>
  <Words>4485</Words>
  <Application>Microsoft Office PowerPoint</Application>
  <PresentationFormat>Widescreen</PresentationFormat>
  <Paragraphs>411</Paragraphs>
  <Slides>41</Slides>
  <Notes>41</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41</vt:i4>
      </vt:variant>
    </vt:vector>
  </HeadingPairs>
  <TitlesOfParts>
    <vt:vector size="48" baseType="lpstr">
      <vt:lpstr>AngsanaUPC</vt:lpstr>
      <vt:lpstr>Arial</vt:lpstr>
      <vt:lpstr>Calibri</vt:lpstr>
      <vt:lpstr>Trebuchet MS</vt:lpstr>
      <vt:lpstr>Wingdings</vt:lpstr>
      <vt:lpstr>Wingdings 3</vt:lpstr>
      <vt:lpstr>Sfaccettatura</vt:lpstr>
      <vt:lpstr>Il nuovo regime agevolativo a favore degli «impatriati»: applicazione transitoria e a regime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Chiara Paci</dc:creator>
  <cp:lastModifiedBy>utente01</cp:lastModifiedBy>
  <cp:revision>13</cp:revision>
  <dcterms:created xsi:type="dcterms:W3CDTF">2016-07-18T09:42:37Z</dcterms:created>
  <dcterms:modified xsi:type="dcterms:W3CDTF">2024-02-15T23:29:17Z</dcterms:modified>
</cp:coreProperties>
</file>