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spostare la diapositiva</a:t>
            </a: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18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&lt;intestazione&gt;</a:t>
            </a:r>
          </a:p>
        </p:txBody>
      </p:sp>
      <p:sp>
        <p:nvSpPr>
          <p:cNvPr id="18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18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18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2151F7A0-2BF4-45B8-8AE4-B1F9E49486FE}" type="slidenum">
              <a:rPr lang="it-IT" sz="1400" b="0" strike="noStrike" spc="-1">
                <a:latin typeface="Times New Roman"/>
              </a:rPr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60" name="Segnaposto numero diapositiva 3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292B94A-0853-4CE9-8FC2-2605E90FAA81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87" name="Segnaposto numero diapositiva 3_6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1F155D4-13E7-46C1-BB79-CE52FFFDCCC4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90" name="Segnaposto numero diapositiva 3_7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8030133-FEE1-48A9-ADC1-8EE2E628E4BA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2440" cy="308232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93" name="Segnaposto numero diapositiva 3_9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85032B6-329C-47EA-90FB-EABFEA759AAF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2440" cy="3082320"/>
          </a:xfrm>
          <a:prstGeom prst="rect">
            <a:avLst/>
          </a:prstGeom>
        </p:spPr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96" name="Segnaposto numero diapositiva 3_8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C8305C4-7CFF-4E03-94A1-7C4D918F6C35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63" name="Segnaposto numero diapositiva 3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B2BBE848-E40D-4452-9311-112E5C134DCB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66" name="Segnaposto numero diapositiva 3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8F27860-EEF3-439D-AC79-A9E2C918A831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69" name="Segnaposto numero diapositiva 3_0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6504FB6-8AC4-4184-A162-51EBA91BCF57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72" name="Segnaposto numero diapositiva 3_3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DF64665-CD54-491E-AE23-2215B6C4BAA0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2440" cy="3082320"/>
          </a:xfrm>
          <a:prstGeom prst="rect">
            <a:avLst/>
          </a:prstGeom>
        </p:spPr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75" name="Segnaposto numero diapositiva 3_1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1EF1ADF-288A-476A-87B3-538F326B0177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2440" cy="3082320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78" name="Segnaposto numero diapositiva 3_2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44A99F0-99A0-4FBF-AA9C-298B69A20494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2440" cy="3082320"/>
          </a:xfrm>
          <a:prstGeom prst="rect">
            <a:avLst/>
          </a:prstGeom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81" name="Segnaposto numero diapositiva 3_4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536D7ED-1F59-4A45-8AB4-01320C8E19ED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0050" cy="3082925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440" cy="3596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284" name="Segnaposto numero diapositiva 3_5"/>
          <p:cNvSpPr/>
          <p:nvPr/>
        </p:nvSpPr>
        <p:spPr>
          <a:xfrm>
            <a:off x="3884760" y="8685360"/>
            <a:ext cx="296784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B8327B3C-659D-46EA-9E58-033F88C54538}" type="slidenum">
              <a:rPr lang="it-I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1524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100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61524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62100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609480" y="-3266280"/>
            <a:ext cx="1620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1506960" y="2404440"/>
            <a:ext cx="7763040" cy="761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-3266280"/>
            <a:ext cx="1620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1524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2100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0948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61524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2100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subTitle"/>
          </p:nvPr>
        </p:nvSpPr>
        <p:spPr>
          <a:xfrm>
            <a:off x="609480" y="-3266280"/>
            <a:ext cx="1620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subTitle"/>
          </p:nvPr>
        </p:nvSpPr>
        <p:spPr>
          <a:xfrm>
            <a:off x="1506960" y="2404440"/>
            <a:ext cx="7763040" cy="761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61524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621000" y="160452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body"/>
          </p:nvPr>
        </p:nvSpPr>
        <p:spPr>
          <a:xfrm>
            <a:off x="60948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9" name="PlaceHolder 6"/>
          <p:cNvSpPr>
            <a:spLocks noGrp="1"/>
          </p:cNvSpPr>
          <p:nvPr>
            <p:ph type="body"/>
          </p:nvPr>
        </p:nvSpPr>
        <p:spPr>
          <a:xfrm>
            <a:off x="61524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0" name="PlaceHolder 7"/>
          <p:cNvSpPr>
            <a:spLocks noGrp="1"/>
          </p:cNvSpPr>
          <p:nvPr>
            <p:ph type="body"/>
          </p:nvPr>
        </p:nvSpPr>
        <p:spPr>
          <a:xfrm>
            <a:off x="621000" y="3680280"/>
            <a:ext cx="504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1506960" y="2404440"/>
            <a:ext cx="7763040" cy="7614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3974040"/>
          </a:xfrm>
          <a:prstGeom prst="rect">
            <a:avLst/>
          </a:prstGeom>
        </p:spPr>
        <p:txBody>
          <a:bodyPr lIns="0" tIns="0" rIns="0" bIns="0">
            <a:normAutofit fontScale="13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17760" y="368028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7760" y="1604520"/>
            <a:ext cx="756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0280"/>
            <a:ext cx="16200" cy="1895400"/>
          </a:xfrm>
          <a:prstGeom prst="rect">
            <a:avLst/>
          </a:prstGeom>
        </p:spPr>
        <p:txBody>
          <a:bodyPr lIns="0" tIns="0" rIns="0" bIns="0">
            <a:normAutofit fontScale="4000"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8"/>
          <p:cNvGrpSpPr/>
          <p:nvPr/>
        </p:nvGrpSpPr>
        <p:grpSpPr>
          <a:xfrm>
            <a:off x="0" y="-8640"/>
            <a:ext cx="12188520" cy="6866640"/>
            <a:chOff x="0" y="-8640"/>
            <a:chExt cx="12188520" cy="6866640"/>
          </a:xfrm>
        </p:grpSpPr>
        <p:sp>
          <p:nvSpPr>
            <p:cNvPr id="25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Isosceles Triangle 27"/>
            <p:cNvSpPr/>
            <p:nvPr/>
          </p:nvSpPr>
          <p:spPr>
            <a:xfrm>
              <a:off x="0" y="4013280"/>
              <a:ext cx="444600" cy="284076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5"/>
          <p:cNvGrpSpPr/>
          <p:nvPr/>
        </p:nvGrpSpPr>
        <p:grpSpPr>
          <a:xfrm>
            <a:off x="3960" y="-8640"/>
            <a:ext cx="12184560" cy="6866640"/>
            <a:chOff x="3960" y="-8640"/>
            <a:chExt cx="12184560" cy="6866640"/>
          </a:xfrm>
        </p:grpSpPr>
        <p:sp>
          <p:nvSpPr>
            <p:cNvPr id="12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Isosceles Triangle 28"/>
            <p:cNvSpPr/>
            <p:nvPr/>
          </p:nvSpPr>
          <p:spPr>
            <a:xfrm rot="10800000">
              <a:off x="3960" y="3960"/>
              <a:ext cx="838800" cy="56620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28"/>
          <p:cNvGrpSpPr/>
          <p:nvPr/>
        </p:nvGrpSpPr>
        <p:grpSpPr>
          <a:xfrm>
            <a:off x="0" y="-8640"/>
            <a:ext cx="12188520" cy="6866640"/>
            <a:chOff x="0" y="-8640"/>
            <a:chExt cx="12188520" cy="6866640"/>
          </a:xfrm>
        </p:grpSpPr>
        <p:sp>
          <p:nvSpPr>
            <p:cNvPr id="61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Isosceles Triangle 27"/>
            <p:cNvSpPr/>
            <p:nvPr/>
          </p:nvSpPr>
          <p:spPr>
            <a:xfrm>
              <a:off x="0" y="4013280"/>
              <a:ext cx="444600" cy="284076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71" name="Group 15"/>
          <p:cNvGrpSpPr/>
          <p:nvPr/>
        </p:nvGrpSpPr>
        <p:grpSpPr>
          <a:xfrm>
            <a:off x="3960" y="-8640"/>
            <a:ext cx="12184560" cy="6866640"/>
            <a:chOff x="3960" y="-8640"/>
            <a:chExt cx="12184560" cy="6866640"/>
          </a:xfrm>
        </p:grpSpPr>
        <p:sp>
          <p:nvSpPr>
            <p:cNvPr id="72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73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74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5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6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7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8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9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0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1" name="Isosceles Triangle 28"/>
            <p:cNvSpPr/>
            <p:nvPr/>
          </p:nvSpPr>
          <p:spPr>
            <a:xfrm rot="10800000">
              <a:off x="3960" y="3960"/>
              <a:ext cx="838800" cy="56620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3040" cy="164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6200" cy="397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7120" y="1604520"/>
            <a:ext cx="16200" cy="397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28"/>
          <p:cNvGrpSpPr/>
          <p:nvPr/>
        </p:nvGrpSpPr>
        <p:grpSpPr>
          <a:xfrm>
            <a:off x="0" y="-8640"/>
            <a:ext cx="12188520" cy="6866640"/>
            <a:chOff x="0" y="-8640"/>
            <a:chExt cx="12188520" cy="6866640"/>
          </a:xfrm>
        </p:grpSpPr>
        <p:sp>
          <p:nvSpPr>
            <p:cNvPr id="122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23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24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6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7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8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9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0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1" name="Isosceles Triangle 27"/>
            <p:cNvSpPr/>
            <p:nvPr/>
          </p:nvSpPr>
          <p:spPr>
            <a:xfrm>
              <a:off x="0" y="4013280"/>
              <a:ext cx="444600" cy="284076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32" name="Group 15"/>
          <p:cNvGrpSpPr/>
          <p:nvPr/>
        </p:nvGrpSpPr>
        <p:grpSpPr>
          <a:xfrm>
            <a:off x="3960" y="-8640"/>
            <a:ext cx="12184560" cy="6866640"/>
            <a:chOff x="3960" y="-8640"/>
            <a:chExt cx="12184560" cy="6866640"/>
          </a:xfrm>
        </p:grpSpPr>
        <p:sp>
          <p:nvSpPr>
            <p:cNvPr id="133" name="Straight Connector 18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4" name="Straight Connector 19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AD84C6">
                  <a:alpha val="70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5" name="Rectangle 23"/>
            <p:cNvSpPr/>
            <p:nvPr/>
          </p:nvSpPr>
          <p:spPr>
            <a:xfrm>
              <a:off x="9181440" y="-8640"/>
              <a:ext cx="3003480" cy="68626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6" name="Rectangle 25"/>
            <p:cNvSpPr/>
            <p:nvPr/>
          </p:nvSpPr>
          <p:spPr>
            <a:xfrm>
              <a:off x="9603360" y="-8640"/>
              <a:ext cx="2584440" cy="68626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7" name="Isosceles Triangle 22"/>
            <p:cNvSpPr/>
            <p:nvPr/>
          </p:nvSpPr>
          <p:spPr>
            <a:xfrm>
              <a:off x="8932320" y="3048120"/>
              <a:ext cx="3255840" cy="38059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8" name="Rectangle 27"/>
            <p:cNvSpPr/>
            <p:nvPr/>
          </p:nvSpPr>
          <p:spPr>
            <a:xfrm>
              <a:off x="9334440" y="-8640"/>
              <a:ext cx="2850480" cy="68626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9" name="Rectangle 28"/>
            <p:cNvSpPr/>
            <p:nvPr/>
          </p:nvSpPr>
          <p:spPr>
            <a:xfrm>
              <a:off x="10898640" y="-8640"/>
              <a:ext cx="1286280" cy="68626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0" name="Rectangle 29"/>
            <p:cNvSpPr/>
            <p:nvPr/>
          </p:nvSpPr>
          <p:spPr>
            <a:xfrm>
              <a:off x="10938960" y="-8640"/>
              <a:ext cx="1245960" cy="68626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1" name="Isosceles Triangle 26"/>
            <p:cNvSpPr/>
            <p:nvPr/>
          </p:nvSpPr>
          <p:spPr>
            <a:xfrm>
              <a:off x="10371600" y="3589920"/>
              <a:ext cx="1813320" cy="32641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2" name="Isosceles Triangle 28"/>
            <p:cNvSpPr/>
            <p:nvPr/>
          </p:nvSpPr>
          <p:spPr>
            <a:xfrm rot="10800000">
              <a:off x="3960" y="3960"/>
              <a:ext cx="838800" cy="56620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olo 1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6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Le nuove regole sulla residenza delle persone giuridiche e l’impatto sui gruppi societari</a:t>
            </a:r>
            <a:endParaRPr lang="it-IT" sz="3600" b="0" strike="noStrike" spc="-1">
              <a:latin typeface="Arial"/>
            </a:endParaRPr>
          </a:p>
        </p:txBody>
      </p:sp>
      <p:sp>
        <p:nvSpPr>
          <p:cNvPr id="188" name="Sottotitolo 2"/>
          <p:cNvSpPr/>
          <p:nvPr/>
        </p:nvSpPr>
        <p:spPr>
          <a:xfrm>
            <a:off x="1506960" y="4050720"/>
            <a:ext cx="7763040" cy="153365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47500" lnSpcReduction="20000"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it-IT" sz="4900" b="0" strike="noStrike" spc="-1" dirty="0">
                <a:solidFill>
                  <a:srgbClr val="808080"/>
                </a:solidFill>
                <a:latin typeface="Trebuchet MS"/>
                <a:ea typeface="DejaVu Sans"/>
              </a:rPr>
              <a:t>Prof. Stefano Dorigo</a:t>
            </a:r>
            <a:endParaRPr lang="it-IT" sz="49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it-IT" sz="4900" b="0" strike="noStrike" spc="-1" dirty="0">
                <a:solidFill>
                  <a:srgbClr val="808080"/>
                </a:solidFill>
                <a:latin typeface="Trebuchet MS"/>
                <a:ea typeface="DejaVu Sans"/>
              </a:rPr>
              <a:t>Università degli Studi di Firenze</a:t>
            </a:r>
            <a:endParaRPr lang="it-IT" sz="4900" b="0" strike="noStrike" spc="-1" dirty="0">
              <a:latin typeface="Arial"/>
            </a:endParaRPr>
          </a:p>
        </p:txBody>
      </p:sp>
      <p:sp>
        <p:nvSpPr>
          <p:cNvPr id="189" name="CasellaDiTesto 4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190" name="Immagine 3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olo 1_3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5" name="Sottotitolo 2_3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36" name="CasellaDiTesto 4_3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37" name="Rettangolo 236"/>
          <p:cNvSpPr/>
          <p:nvPr/>
        </p:nvSpPr>
        <p:spPr>
          <a:xfrm>
            <a:off x="1053720" y="1620000"/>
            <a:ext cx="86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874EA9"/>
                </a:solidFill>
                <a:latin typeface="Trebuchet MS"/>
                <a:ea typeface="DejaVu Sans"/>
              </a:rPr>
              <a:t>La gestione ordinaria in via principale</a:t>
            </a:r>
            <a:r>
              <a:rPr lang="it-IT" sz="3600" b="0" strike="noStrike" spc="-1" dirty="0">
                <a:solidFill>
                  <a:srgbClr val="874EA9"/>
                </a:solidFill>
                <a:latin typeface="Trebuchet MS"/>
                <a:ea typeface="DejaVu Sans"/>
              </a:rPr>
              <a:t> </a:t>
            </a:r>
            <a:endParaRPr lang="it-IT" sz="3600" b="0" strike="noStrike" spc="-1" dirty="0">
              <a:latin typeface="Arial"/>
            </a:endParaRPr>
          </a:p>
        </p:txBody>
      </p:sp>
      <p:sp>
        <p:nvSpPr>
          <p:cNvPr id="238" name="Rettangolo 237"/>
          <p:cNvSpPr/>
          <p:nvPr/>
        </p:nvSpPr>
        <p:spPr>
          <a:xfrm>
            <a:off x="1506960" y="252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criterio del “DAY-BY-DAY MANAGEMENT”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“continuo e coordinato compimento degli atti della gestione corrente riguardanti la società o l’ente nel suo complesso”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attività routinarie, purché principali (altrimenti vi è stabile organizzazione)</a:t>
            </a:r>
            <a:endParaRPr lang="it-IT" sz="2600" b="0" strike="noStrike" spc="-1" dirty="0">
              <a:latin typeface="Arial"/>
            </a:endParaRPr>
          </a:p>
        </p:txBody>
      </p:sp>
      <p:pic>
        <p:nvPicPr>
          <p:cNvPr id="239" name="Immagine 3_7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itolo 1_4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41" name="Sottotitolo 2_4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42" name="CasellaDiTesto 4_4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43" name="Rettangolo 242"/>
          <p:cNvSpPr/>
          <p:nvPr/>
        </p:nvSpPr>
        <p:spPr>
          <a:xfrm>
            <a:off x="360000" y="1506600"/>
            <a:ext cx="974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874EA9"/>
                </a:solidFill>
                <a:latin typeface="Trebuchet MS"/>
                <a:ea typeface="DejaVu Sans"/>
              </a:rPr>
              <a:t>La gestione ordinaria in via principale </a:t>
            </a:r>
            <a:r>
              <a:rPr lang="it-IT" sz="2400" b="0" strike="noStrike" spc="-1" dirty="0">
                <a:solidFill>
                  <a:srgbClr val="874EA9"/>
                </a:solidFill>
                <a:latin typeface="Trebuchet MS"/>
                <a:ea typeface="DejaVu Sans"/>
              </a:rPr>
              <a:t>(segue)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244" name="Rettangolo 243"/>
          <p:cNvSpPr/>
          <p:nvPr/>
        </p:nvSpPr>
        <p:spPr>
          <a:xfrm>
            <a:off x="1506960" y="252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rileva il profilo decisorio, ma anche quello esecutivo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quale impatto sui COST-SHARING AGREEMENTS legati all’accentramento di funzioni (es. tesoreria) nella capogruppo?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coerenza con giurisprudenza europea su libertà di stabilimento (CADBURY SCHWEPPES)</a:t>
            </a:r>
            <a:endParaRPr lang="it-IT" sz="2600" b="0" strike="noStrike" spc="-1" dirty="0">
              <a:latin typeface="Arial"/>
            </a:endParaRPr>
          </a:p>
        </p:txBody>
      </p:sp>
      <p:pic>
        <p:nvPicPr>
          <p:cNvPr id="245" name="Immagine 3_8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olo 1_6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47" name="Sottotitolo 2_6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48" name="CasellaDiTesto 4_6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49" name="Rettangolo 248"/>
          <p:cNvSpPr/>
          <p:nvPr/>
        </p:nvSpPr>
        <p:spPr>
          <a:xfrm>
            <a:off x="360000" y="1506600"/>
            <a:ext cx="974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Profili procedurali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250" name="Rettangolo 249"/>
          <p:cNvSpPr/>
          <p:nvPr/>
        </p:nvSpPr>
        <p:spPr>
          <a:xfrm>
            <a:off x="1506960" y="252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ottica bilaterale, quindi importanza dello scambio di informazioni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importanza delle certificazioni fiscali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novità in vista con il decreto accertamento</a:t>
            </a:r>
            <a:endParaRPr lang="it-IT" sz="2600" b="0" strike="noStrike" spc="-1">
              <a:latin typeface="Arial"/>
            </a:endParaRPr>
          </a:p>
        </p:txBody>
      </p:sp>
      <p:pic>
        <p:nvPicPr>
          <p:cNvPr id="251" name="Immagine 3_10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itolo 1_5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53" name="Sottotitolo 2_5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54" name="CasellaDiTesto 4_5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55" name="Rettangolo 254"/>
          <p:cNvSpPr/>
          <p:nvPr/>
        </p:nvSpPr>
        <p:spPr>
          <a:xfrm>
            <a:off x="513720" y="2314440"/>
            <a:ext cx="974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Grazie per l’attenzione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256" name="Rettangolo 255"/>
          <p:cNvSpPr/>
          <p:nvPr/>
        </p:nvSpPr>
        <p:spPr>
          <a:xfrm>
            <a:off x="1620000" y="4320000"/>
            <a:ext cx="7376760" cy="233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Prof. Stefano Dorigo</a:t>
            </a:r>
            <a:endParaRPr lang="it-IT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dorigo@dstaxlegal.it</a:t>
            </a:r>
            <a:endParaRPr lang="it-IT" sz="2600" b="0" strike="noStrike" spc="-1">
              <a:latin typeface="Arial"/>
            </a:endParaRPr>
          </a:p>
        </p:txBody>
      </p:sp>
      <p:pic>
        <p:nvPicPr>
          <p:cNvPr id="257" name="Immagine 3_9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olo 1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92" name="Sottotitolo 2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193" name="CasellaDiTesto 4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194" name="Rettangolo 193"/>
          <p:cNvSpPr/>
          <p:nvPr/>
        </p:nvSpPr>
        <p:spPr>
          <a:xfrm>
            <a:off x="1053720" y="162000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residenza fiscale prima della riforma</a:t>
            </a:r>
            <a:r>
              <a:rPr lang="it-IT" sz="36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 </a:t>
            </a:r>
            <a:endParaRPr lang="it-IT" sz="3600" b="0" strike="noStrike" spc="-1">
              <a:latin typeface="Arial"/>
            </a:endParaRPr>
          </a:p>
        </p:txBody>
      </p:sp>
      <p:sp>
        <p:nvSpPr>
          <p:cNvPr id="195" name="Rettangolo 194"/>
          <p:cNvSpPr/>
          <p:nvPr/>
        </p:nvSpPr>
        <p:spPr>
          <a:xfrm>
            <a:off x="1800000" y="3265560"/>
            <a:ext cx="719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it-IT" sz="2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Art. 73, comma 3, TUIR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sede legale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sede dell’amministrazione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oggetto principale,</a:t>
            </a:r>
            <a:endParaRPr lang="it-IT" sz="2600" spc="-1" dirty="0">
              <a:latin typeface="Arial"/>
            </a:endParaRPr>
          </a:p>
          <a:p>
            <a:pPr marL="11124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per la maggior parte del periodo d’imposta</a:t>
            </a:r>
            <a:endParaRPr lang="it-IT" sz="2600" b="0" strike="noStrike" spc="-1" dirty="0">
              <a:latin typeface="Arial"/>
            </a:endParaRPr>
          </a:p>
        </p:txBody>
      </p:sp>
      <p:pic>
        <p:nvPicPr>
          <p:cNvPr id="196" name="Immagine 3_4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magine 3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  <p:sp>
        <p:nvSpPr>
          <p:cNvPr id="198" name="CasellaDiTesto 7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199" name="Rettangolo 198"/>
          <p:cNvSpPr/>
          <p:nvPr/>
        </p:nvSpPr>
        <p:spPr>
          <a:xfrm>
            <a:off x="686520" y="1774440"/>
            <a:ext cx="917676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residenza fiscale prima della riforma</a:t>
            </a:r>
            <a:br/>
            <a:endParaRPr lang="it-IT" sz="3200" b="0" strike="noStrike" spc="-1">
              <a:latin typeface="Arial"/>
            </a:endParaRPr>
          </a:p>
        </p:txBody>
      </p:sp>
      <p:sp>
        <p:nvSpPr>
          <p:cNvPr id="200" name="Rettangolo 199"/>
          <p:cNvSpPr/>
          <p:nvPr/>
        </p:nvSpPr>
        <p:spPr>
          <a:xfrm>
            <a:off x="765360" y="2104200"/>
            <a:ext cx="9349200" cy="449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t-IT" sz="28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PROBLEMATICHE:</a:t>
            </a:r>
          </a:p>
          <a:p>
            <a:pPr algn="just">
              <a:lnSpc>
                <a:spcPct val="100000"/>
              </a:lnSpc>
            </a:pPr>
            <a:endParaRPr lang="it-IT" sz="2800" b="0" strike="noStrike" spc="-1" dirty="0">
              <a:latin typeface="Arial"/>
            </a:endParaRPr>
          </a:p>
          <a:p>
            <a:pPr marL="216000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sede legale: presunzione assoluta?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216000" indent="-21276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oggetto principale: definito (commi 4 e 5) ma ambiguo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216000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sede dell’amministrazione: non definita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Immagine 3_2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  <p:sp>
        <p:nvSpPr>
          <p:cNvPr id="202" name="CasellaDiTesto 7_0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03" name="Rettangolo 202"/>
          <p:cNvSpPr/>
          <p:nvPr/>
        </p:nvSpPr>
        <p:spPr>
          <a:xfrm>
            <a:off x="900000" y="1414440"/>
            <a:ext cx="917676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sede dell’amministrazione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204" name="Rettangolo 203"/>
          <p:cNvSpPr/>
          <p:nvPr/>
        </p:nvSpPr>
        <p:spPr>
          <a:xfrm>
            <a:off x="549000" y="1899720"/>
            <a:ext cx="11156760" cy="521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confusione con il “PLACE OF EFFECTIVE MANAGEMENT”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incertezza tra luogo delle decisioni strategiche e sede meramente amministrativa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esiti interpretativi bizzarri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                      </a:t>
            </a:r>
            <a:r>
              <a:rPr lang="it-IT" sz="22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impulsi volitivi</a:t>
            </a:r>
            <a:endParaRPr lang="it-IT" sz="2200" b="0" strike="noStrike" spc="-1" dirty="0">
              <a:latin typeface="Arial"/>
            </a:endParaRPr>
          </a:p>
          <a:p>
            <a:pPr marL="432000" lvl="1" indent="-212760" algn="just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la sovrapposizione con “Direzione e Coordinamento” della controllante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205" name="Connettore diritto 204"/>
          <p:cNvSpPr/>
          <p:nvPr/>
        </p:nvSpPr>
        <p:spPr>
          <a:xfrm>
            <a:off x="0" y="0"/>
            <a:ext cx="360" cy="36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06" name="Connettore diritto 205"/>
          <p:cNvSpPr/>
          <p:nvPr/>
        </p:nvSpPr>
        <p:spPr>
          <a:xfrm>
            <a:off x="2178360" y="5174640"/>
            <a:ext cx="0" cy="18000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07" name="Connettore diritto 206"/>
          <p:cNvSpPr/>
          <p:nvPr/>
        </p:nvSpPr>
        <p:spPr>
          <a:xfrm>
            <a:off x="2151000" y="5318280"/>
            <a:ext cx="360000" cy="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Immagine 3_3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  <p:sp>
        <p:nvSpPr>
          <p:cNvPr id="209" name="CasellaDiTesto 7_3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10" name="Rettangolo 209"/>
          <p:cNvSpPr/>
          <p:nvPr/>
        </p:nvSpPr>
        <p:spPr>
          <a:xfrm>
            <a:off x="900000" y="1594440"/>
            <a:ext cx="917676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Legge Delega 111/2023 (Art. 3)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211" name="Rettangolo 210"/>
          <p:cNvSpPr/>
          <p:nvPr/>
        </p:nvSpPr>
        <p:spPr>
          <a:xfrm>
            <a:off x="360000" y="2160000"/>
            <a:ext cx="8816760" cy="521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219240" lvl="1"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it-IT" sz="2600" spc="-1" dirty="0">
                <a:solidFill>
                  <a:srgbClr val="000000"/>
                </a:solidFill>
                <a:latin typeface="Trebuchet MS"/>
                <a:ea typeface="DejaVu Sans"/>
              </a:rPr>
              <a:t>R</a:t>
            </a: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evisione della disciplina della residenza: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certezza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coerenza con le convenzioni e con la “migliore” prassi internazionale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 dirty="0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coordinamento con la stabile organizzazione</a:t>
            </a:r>
            <a:endParaRPr lang="it-IT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Immagine 3_0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  <p:sp>
        <p:nvSpPr>
          <p:cNvPr id="213" name="CasellaDiTesto 7_1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14" name="Rettangolo 213"/>
          <p:cNvSpPr/>
          <p:nvPr/>
        </p:nvSpPr>
        <p:spPr>
          <a:xfrm>
            <a:off x="936360" y="1395000"/>
            <a:ext cx="917676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Art. 2 D.Lgs. 209/2023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215" name="Rettangolo 214"/>
          <p:cNvSpPr/>
          <p:nvPr/>
        </p:nvSpPr>
        <p:spPr>
          <a:xfrm>
            <a:off x="1080000" y="1980000"/>
            <a:ext cx="10969200" cy="521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Nuova formulazione dell’art. 73, comma 3, TUIR:</a:t>
            </a:r>
            <a:endParaRPr lang="it-IT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sede legale</a:t>
            </a:r>
            <a:endParaRPr lang="it-IT" sz="2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sede di direzione effettiva</a:t>
            </a:r>
            <a:endParaRPr lang="it-IT" sz="2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  <a:p>
            <a:pPr marL="432000" lvl="1" indent="-2127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gestione ordinaria in via principale,</a:t>
            </a:r>
            <a:endParaRPr lang="it-IT" sz="2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per la maggior parte del periodo di imposta</a:t>
            </a:r>
            <a:endParaRPr lang="it-IT" sz="2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itolo 1_0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7" name="Sottotitolo 2_0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18" name="CasellaDiTesto 4_0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19" name="Rettangolo 218"/>
          <p:cNvSpPr/>
          <p:nvPr/>
        </p:nvSpPr>
        <p:spPr>
          <a:xfrm>
            <a:off x="1053720" y="162000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sede legale 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220" name="Rettangolo 219"/>
          <p:cNvSpPr/>
          <p:nvPr/>
        </p:nvSpPr>
        <p:spPr>
          <a:xfrm>
            <a:off x="1620000" y="270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si pone in continuità con la vecchia disciplina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avrebbe dovuto essere ridimensionata (come per le persone fisiche)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mancano indicazioni sulla prova contraria</a:t>
            </a:r>
            <a:endParaRPr lang="it-IT" sz="2600" b="0" strike="noStrike" spc="-1">
              <a:latin typeface="Arial"/>
            </a:endParaRPr>
          </a:p>
        </p:txBody>
      </p:sp>
      <p:pic>
        <p:nvPicPr>
          <p:cNvPr id="221" name="Immagine 3_1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itolo 1_1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3" name="Sottotitolo 2_1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24" name="CasellaDiTesto 4_1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25" name="Rettangolo 224"/>
          <p:cNvSpPr/>
          <p:nvPr/>
        </p:nvSpPr>
        <p:spPr>
          <a:xfrm>
            <a:off x="1053720" y="162000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sede di direzione effettiva</a:t>
            </a:r>
            <a:r>
              <a:rPr lang="it-IT" sz="36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 </a:t>
            </a:r>
            <a:endParaRPr lang="it-IT" sz="3600" b="0" strike="noStrike" spc="-1">
              <a:latin typeface="Arial"/>
            </a:endParaRPr>
          </a:p>
        </p:txBody>
      </p:sp>
      <p:sp>
        <p:nvSpPr>
          <p:cNvPr id="226" name="Rettangolo 225"/>
          <p:cNvSpPr/>
          <p:nvPr/>
        </p:nvSpPr>
        <p:spPr>
          <a:xfrm>
            <a:off x="1620000" y="252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“continua e coordinata assunzione delle decisioni strategiche riguardanti la società o l’ente nel suo complesso”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rilevanza del luogo di assunzione delle decisioni strategiche, a prescindere da dove sono attuate</a:t>
            </a:r>
            <a:endParaRPr lang="it-IT" sz="2600" b="0" strike="noStrike" spc="-1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rilevanza della continuità</a:t>
            </a:r>
            <a:endParaRPr lang="it-IT" sz="2600" b="0" strike="noStrike" spc="-1">
              <a:latin typeface="Arial"/>
            </a:endParaRPr>
          </a:p>
        </p:txBody>
      </p:sp>
      <p:pic>
        <p:nvPicPr>
          <p:cNvPr id="227" name="Immagine 3_5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0">
              <a:srgbClr val="FFFFFF"/>
            </a:gs>
            <a:gs pos="100000">
              <a:srgbClr val="DECEE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olo 1_2"/>
          <p:cNvSpPr/>
          <p:nvPr/>
        </p:nvSpPr>
        <p:spPr>
          <a:xfrm>
            <a:off x="1506960" y="240444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9" name="Sottotitolo 2_2"/>
          <p:cNvSpPr/>
          <p:nvPr/>
        </p:nvSpPr>
        <p:spPr>
          <a:xfrm>
            <a:off x="1506960" y="4050720"/>
            <a:ext cx="776304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1800" b="0" strike="noStrike" spc="-1">
              <a:latin typeface="Arial"/>
            </a:endParaRPr>
          </a:p>
        </p:txBody>
      </p:sp>
      <p:sp>
        <p:nvSpPr>
          <p:cNvPr id="230" name="CasellaDiTesto 4_2"/>
          <p:cNvSpPr/>
          <p:nvPr/>
        </p:nvSpPr>
        <p:spPr>
          <a:xfrm>
            <a:off x="6822720" y="137160"/>
            <a:ext cx="5234040" cy="1369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Decreto internazionalizzazione: novità e prospettive</a:t>
            </a:r>
            <a:endParaRPr lang="it-IT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AngsanaUPC"/>
                <a:ea typeface="DejaVu Sans"/>
              </a:rPr>
              <a:t>16 febbraio 2024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31" name="Rettangolo 230"/>
          <p:cNvSpPr/>
          <p:nvPr/>
        </p:nvSpPr>
        <p:spPr>
          <a:xfrm>
            <a:off x="1053720" y="1620000"/>
            <a:ext cx="7763040" cy="164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La sede di direzione effettiva</a:t>
            </a:r>
            <a:r>
              <a:rPr lang="it-IT" sz="36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 </a:t>
            </a:r>
            <a:r>
              <a:rPr lang="it-IT" sz="24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(segue)</a:t>
            </a:r>
            <a:r>
              <a:rPr lang="it-IT" sz="3600" b="0" strike="noStrike" spc="-1">
                <a:solidFill>
                  <a:srgbClr val="874EA9"/>
                </a:solidFill>
                <a:latin typeface="Trebuchet MS"/>
                <a:ea typeface="DejaVu Sans"/>
              </a:rPr>
              <a:t> </a:t>
            </a:r>
            <a:endParaRPr lang="it-IT" sz="3600" b="0" strike="noStrike" spc="-1">
              <a:latin typeface="Arial"/>
            </a:endParaRPr>
          </a:p>
        </p:txBody>
      </p:sp>
      <p:sp>
        <p:nvSpPr>
          <p:cNvPr id="232" name="Rettangolo 231"/>
          <p:cNvSpPr/>
          <p:nvPr/>
        </p:nvSpPr>
        <p:spPr>
          <a:xfrm>
            <a:off x="1506960" y="2520000"/>
            <a:ext cx="7376760" cy="397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it-IT" sz="18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influenza interpretativa del commentario al modello OCSE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importanza del dato formale e della riconoscibilità per i terzi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si supera la tesi degli impulsi volitivi</a:t>
            </a:r>
            <a:endParaRPr lang="it-IT" sz="2600" b="0" strike="noStrike" spc="-1" dirty="0">
              <a:latin typeface="Arial"/>
            </a:endParaRPr>
          </a:p>
          <a:p>
            <a:pPr marL="432000" indent="-3207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6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ma quale coordinamento con la fisiologica attività di coordinamento della capogruppo?</a:t>
            </a:r>
            <a:endParaRPr lang="it-IT" sz="2600" b="0" strike="noStrike" spc="-1" dirty="0">
              <a:latin typeface="Arial"/>
            </a:endParaRPr>
          </a:p>
        </p:txBody>
      </p:sp>
      <p:pic>
        <p:nvPicPr>
          <p:cNvPr id="233" name="Immagine 3_6"/>
          <p:cNvPicPr/>
          <p:nvPr/>
        </p:nvPicPr>
        <p:blipFill>
          <a:blip r:embed="rId3"/>
          <a:stretch/>
        </p:blipFill>
        <p:spPr>
          <a:xfrm>
            <a:off x="1009800" y="137160"/>
            <a:ext cx="3178440" cy="978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557</Words>
  <Application>Microsoft Office PowerPoint</Application>
  <PresentationFormat>Widescreen</PresentationFormat>
  <Paragraphs>120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AngsanaUPC</vt:lpstr>
      <vt:lpstr>Arial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Chiara Paci</dc:creator>
  <dc:description/>
  <cp:lastModifiedBy>Stefano Dorigo</cp:lastModifiedBy>
  <cp:revision>32</cp:revision>
  <dcterms:created xsi:type="dcterms:W3CDTF">2016-07-18T09:42:37Z</dcterms:created>
  <dcterms:modified xsi:type="dcterms:W3CDTF">2024-02-15T19:54:12Z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Widescreen</vt:lpwstr>
  </property>
  <property fmtid="{D5CDD505-2E9C-101B-9397-08002B2CF9AE}" pid="4" name="Slides">
    <vt:i4>3</vt:i4>
  </property>
</Properties>
</file>