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03" r:id="rId1"/>
  </p:sldMasterIdLst>
  <p:notesMasterIdLst>
    <p:notesMasterId r:id="rId21"/>
  </p:notesMasterIdLst>
  <p:sldIdLst>
    <p:sldId id="256" r:id="rId2"/>
    <p:sldId id="260" r:id="rId3"/>
    <p:sldId id="275" r:id="rId4"/>
    <p:sldId id="276" r:id="rId5"/>
    <p:sldId id="278" r:id="rId6"/>
    <p:sldId id="280" r:id="rId7"/>
    <p:sldId id="279" r:id="rId8"/>
    <p:sldId id="268" r:id="rId9"/>
    <p:sldId id="269" r:id="rId10"/>
    <p:sldId id="271" r:id="rId11"/>
    <p:sldId id="259" r:id="rId12"/>
    <p:sldId id="273" r:id="rId13"/>
    <p:sldId id="261" r:id="rId14"/>
    <p:sldId id="262" r:id="rId15"/>
    <p:sldId id="265" r:id="rId16"/>
    <p:sldId id="266" r:id="rId17"/>
    <p:sldId id="267" r:id="rId18"/>
    <p:sldId id="263" r:id="rId19"/>
    <p:sldId id="270" r:id="rId20"/>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Stile chiaro 1 - Colore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110" d="100"/>
          <a:sy n="110" d="100"/>
        </p:scale>
        <p:origin x="54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EAA0FA8-4FFE-4829-AE88-A705502FC011}" type="datetimeFigureOut">
              <a:rPr lang="it-IT" smtClean="0"/>
              <a:t>16/02/2024</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9A783D2-846E-4F55-BE87-320864D94F30}" type="slidenum">
              <a:rPr lang="it-IT" smtClean="0"/>
              <a:t>‹N›</a:t>
            </a:fld>
            <a:endParaRPr lang="it-IT"/>
          </a:p>
        </p:txBody>
      </p:sp>
    </p:spTree>
    <p:extLst>
      <p:ext uri="{BB962C8B-B14F-4D97-AF65-F5344CB8AC3E}">
        <p14:creationId xmlns:p14="http://schemas.microsoft.com/office/powerpoint/2010/main" val="2043620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9A783D2-846E-4F55-BE87-320864D94F30}" type="slidenum">
              <a:rPr lang="it-IT" smtClean="0"/>
              <a:t>1</a:t>
            </a:fld>
            <a:endParaRPr lang="it-IT"/>
          </a:p>
        </p:txBody>
      </p:sp>
    </p:spTree>
    <p:extLst>
      <p:ext uri="{BB962C8B-B14F-4D97-AF65-F5344CB8AC3E}">
        <p14:creationId xmlns:p14="http://schemas.microsoft.com/office/powerpoint/2010/main" val="21433345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9A783D2-846E-4F55-BE87-320864D94F30}" type="slidenum">
              <a:rPr lang="it-IT" smtClean="0"/>
              <a:t>10</a:t>
            </a:fld>
            <a:endParaRPr lang="it-IT"/>
          </a:p>
        </p:txBody>
      </p:sp>
    </p:spTree>
    <p:extLst>
      <p:ext uri="{BB962C8B-B14F-4D97-AF65-F5344CB8AC3E}">
        <p14:creationId xmlns:p14="http://schemas.microsoft.com/office/powerpoint/2010/main" val="35603879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9A783D2-846E-4F55-BE87-320864D94F30}" type="slidenum">
              <a:rPr lang="it-IT" smtClean="0"/>
              <a:t>11</a:t>
            </a:fld>
            <a:endParaRPr lang="it-IT"/>
          </a:p>
        </p:txBody>
      </p:sp>
    </p:spTree>
    <p:extLst>
      <p:ext uri="{BB962C8B-B14F-4D97-AF65-F5344CB8AC3E}">
        <p14:creationId xmlns:p14="http://schemas.microsoft.com/office/powerpoint/2010/main" val="10134492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9A783D2-846E-4F55-BE87-320864D94F30}" type="slidenum">
              <a:rPr lang="it-IT" smtClean="0"/>
              <a:t>12</a:t>
            </a:fld>
            <a:endParaRPr lang="it-IT"/>
          </a:p>
        </p:txBody>
      </p:sp>
    </p:spTree>
    <p:extLst>
      <p:ext uri="{BB962C8B-B14F-4D97-AF65-F5344CB8AC3E}">
        <p14:creationId xmlns:p14="http://schemas.microsoft.com/office/powerpoint/2010/main" val="25511840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9A783D2-846E-4F55-BE87-320864D94F30}" type="slidenum">
              <a:rPr lang="it-IT" smtClean="0"/>
              <a:t>13</a:t>
            </a:fld>
            <a:endParaRPr lang="it-IT"/>
          </a:p>
        </p:txBody>
      </p:sp>
    </p:spTree>
    <p:extLst>
      <p:ext uri="{BB962C8B-B14F-4D97-AF65-F5344CB8AC3E}">
        <p14:creationId xmlns:p14="http://schemas.microsoft.com/office/powerpoint/2010/main" val="21793275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9A783D2-846E-4F55-BE87-320864D94F30}" type="slidenum">
              <a:rPr lang="it-IT" smtClean="0"/>
              <a:t>14</a:t>
            </a:fld>
            <a:endParaRPr lang="it-IT"/>
          </a:p>
        </p:txBody>
      </p:sp>
    </p:spTree>
    <p:extLst>
      <p:ext uri="{BB962C8B-B14F-4D97-AF65-F5344CB8AC3E}">
        <p14:creationId xmlns:p14="http://schemas.microsoft.com/office/powerpoint/2010/main" val="29950628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9A783D2-846E-4F55-BE87-320864D94F30}" type="slidenum">
              <a:rPr lang="it-IT" smtClean="0"/>
              <a:t>15</a:t>
            </a:fld>
            <a:endParaRPr lang="it-IT"/>
          </a:p>
        </p:txBody>
      </p:sp>
    </p:spTree>
    <p:extLst>
      <p:ext uri="{BB962C8B-B14F-4D97-AF65-F5344CB8AC3E}">
        <p14:creationId xmlns:p14="http://schemas.microsoft.com/office/powerpoint/2010/main" val="26867426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9A783D2-846E-4F55-BE87-320864D94F30}" type="slidenum">
              <a:rPr lang="it-IT" smtClean="0"/>
              <a:t>16</a:t>
            </a:fld>
            <a:endParaRPr lang="it-IT"/>
          </a:p>
        </p:txBody>
      </p:sp>
    </p:spTree>
    <p:extLst>
      <p:ext uri="{BB962C8B-B14F-4D97-AF65-F5344CB8AC3E}">
        <p14:creationId xmlns:p14="http://schemas.microsoft.com/office/powerpoint/2010/main" val="1915758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9A783D2-846E-4F55-BE87-320864D94F30}" type="slidenum">
              <a:rPr lang="it-IT" smtClean="0"/>
              <a:t>17</a:t>
            </a:fld>
            <a:endParaRPr lang="it-IT"/>
          </a:p>
        </p:txBody>
      </p:sp>
    </p:spTree>
    <p:extLst>
      <p:ext uri="{BB962C8B-B14F-4D97-AF65-F5344CB8AC3E}">
        <p14:creationId xmlns:p14="http://schemas.microsoft.com/office/powerpoint/2010/main" val="16998201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9A783D2-846E-4F55-BE87-320864D94F30}" type="slidenum">
              <a:rPr lang="it-IT" smtClean="0"/>
              <a:t>18</a:t>
            </a:fld>
            <a:endParaRPr lang="it-IT"/>
          </a:p>
        </p:txBody>
      </p:sp>
    </p:spTree>
    <p:extLst>
      <p:ext uri="{BB962C8B-B14F-4D97-AF65-F5344CB8AC3E}">
        <p14:creationId xmlns:p14="http://schemas.microsoft.com/office/powerpoint/2010/main" val="10651296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9A783D2-846E-4F55-BE87-320864D94F30}" type="slidenum">
              <a:rPr lang="it-IT" smtClean="0"/>
              <a:t>19</a:t>
            </a:fld>
            <a:endParaRPr lang="it-IT"/>
          </a:p>
        </p:txBody>
      </p:sp>
    </p:spTree>
    <p:extLst>
      <p:ext uri="{BB962C8B-B14F-4D97-AF65-F5344CB8AC3E}">
        <p14:creationId xmlns:p14="http://schemas.microsoft.com/office/powerpoint/2010/main" val="4197389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9A783D2-846E-4F55-BE87-320864D94F30}" type="slidenum">
              <a:rPr lang="it-IT" smtClean="0"/>
              <a:t>2</a:t>
            </a:fld>
            <a:endParaRPr lang="it-IT"/>
          </a:p>
        </p:txBody>
      </p:sp>
    </p:spTree>
    <p:extLst>
      <p:ext uri="{BB962C8B-B14F-4D97-AF65-F5344CB8AC3E}">
        <p14:creationId xmlns:p14="http://schemas.microsoft.com/office/powerpoint/2010/main" val="1698246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63773E-7431-F449-6F67-0555AB9868BF}"/>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12C411AB-74AD-4409-CF5D-8A0F9041A92F}"/>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EA218A31-A8EF-C00C-D209-3DEC57CA7F30}"/>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2BC113F1-2559-B758-7A07-C2F9E159F9F2}"/>
              </a:ext>
            </a:extLst>
          </p:cNvPr>
          <p:cNvSpPr>
            <a:spLocks noGrp="1"/>
          </p:cNvSpPr>
          <p:nvPr>
            <p:ph type="sldNum" sz="quarter" idx="10"/>
          </p:nvPr>
        </p:nvSpPr>
        <p:spPr/>
        <p:txBody>
          <a:bodyPr/>
          <a:lstStyle/>
          <a:p>
            <a:fld id="{A9A783D2-846E-4F55-BE87-320864D94F30}" type="slidenum">
              <a:rPr lang="it-IT" smtClean="0"/>
              <a:t>3</a:t>
            </a:fld>
            <a:endParaRPr lang="it-IT"/>
          </a:p>
        </p:txBody>
      </p:sp>
    </p:spTree>
    <p:extLst>
      <p:ext uri="{BB962C8B-B14F-4D97-AF65-F5344CB8AC3E}">
        <p14:creationId xmlns:p14="http://schemas.microsoft.com/office/powerpoint/2010/main" val="4795708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8E15C3-97FE-DB6A-1974-AA3704AF44E2}"/>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9BA77A45-242A-8BD7-C3CB-617FE586FBE1}"/>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8C15B84-F11F-949D-0987-63CD5A3D9AF2}"/>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E0F9EB1-884A-9A6C-F261-0E42D222700E}"/>
              </a:ext>
            </a:extLst>
          </p:cNvPr>
          <p:cNvSpPr>
            <a:spLocks noGrp="1"/>
          </p:cNvSpPr>
          <p:nvPr>
            <p:ph type="sldNum" sz="quarter" idx="10"/>
          </p:nvPr>
        </p:nvSpPr>
        <p:spPr/>
        <p:txBody>
          <a:bodyPr/>
          <a:lstStyle/>
          <a:p>
            <a:fld id="{A9A783D2-846E-4F55-BE87-320864D94F30}" type="slidenum">
              <a:rPr lang="it-IT" smtClean="0"/>
              <a:t>4</a:t>
            </a:fld>
            <a:endParaRPr lang="it-IT"/>
          </a:p>
        </p:txBody>
      </p:sp>
    </p:spTree>
    <p:extLst>
      <p:ext uri="{BB962C8B-B14F-4D97-AF65-F5344CB8AC3E}">
        <p14:creationId xmlns:p14="http://schemas.microsoft.com/office/powerpoint/2010/main" val="1040848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94199-DED8-8AA0-FF2E-0AB21787DFC5}"/>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AE8DC31E-EBF6-63B0-318A-023EA97B7559}"/>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733DF8B1-DFED-4B83-7C90-07FCA38E930E}"/>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995B21AF-8E64-B5D7-2027-41F44F8D94C1}"/>
              </a:ext>
            </a:extLst>
          </p:cNvPr>
          <p:cNvSpPr>
            <a:spLocks noGrp="1"/>
          </p:cNvSpPr>
          <p:nvPr>
            <p:ph type="sldNum" sz="quarter" idx="10"/>
          </p:nvPr>
        </p:nvSpPr>
        <p:spPr/>
        <p:txBody>
          <a:bodyPr/>
          <a:lstStyle/>
          <a:p>
            <a:fld id="{A9A783D2-846E-4F55-BE87-320864D94F30}" type="slidenum">
              <a:rPr lang="it-IT" smtClean="0"/>
              <a:t>5</a:t>
            </a:fld>
            <a:endParaRPr lang="it-IT"/>
          </a:p>
        </p:txBody>
      </p:sp>
    </p:spTree>
    <p:extLst>
      <p:ext uri="{BB962C8B-B14F-4D97-AF65-F5344CB8AC3E}">
        <p14:creationId xmlns:p14="http://schemas.microsoft.com/office/powerpoint/2010/main" val="689501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EEA41B-37F3-D652-0962-520DEA9BECFD}"/>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8C29B942-3C69-7D3D-1FC8-FEB0A592DCD8}"/>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D7950137-F687-C188-5C97-52134E19CAEB}"/>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2C346404-D88C-EF4C-B98B-559DF114300E}"/>
              </a:ext>
            </a:extLst>
          </p:cNvPr>
          <p:cNvSpPr>
            <a:spLocks noGrp="1"/>
          </p:cNvSpPr>
          <p:nvPr>
            <p:ph type="sldNum" sz="quarter" idx="10"/>
          </p:nvPr>
        </p:nvSpPr>
        <p:spPr/>
        <p:txBody>
          <a:bodyPr/>
          <a:lstStyle/>
          <a:p>
            <a:fld id="{A9A783D2-846E-4F55-BE87-320864D94F30}" type="slidenum">
              <a:rPr lang="it-IT" smtClean="0"/>
              <a:t>6</a:t>
            </a:fld>
            <a:endParaRPr lang="it-IT"/>
          </a:p>
        </p:txBody>
      </p:sp>
    </p:spTree>
    <p:extLst>
      <p:ext uri="{BB962C8B-B14F-4D97-AF65-F5344CB8AC3E}">
        <p14:creationId xmlns:p14="http://schemas.microsoft.com/office/powerpoint/2010/main" val="130933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FA25CD-2F6F-2F7D-8A5F-047EE07FB9A1}"/>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309903F-3CB0-5032-D4B7-BB5EF5079D6C}"/>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22E5B3F-415C-928F-D7DF-B8F71365EBCF}"/>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3BBC89AB-920F-F42C-DB11-8FA74F938D6B}"/>
              </a:ext>
            </a:extLst>
          </p:cNvPr>
          <p:cNvSpPr>
            <a:spLocks noGrp="1"/>
          </p:cNvSpPr>
          <p:nvPr>
            <p:ph type="sldNum" sz="quarter" idx="10"/>
          </p:nvPr>
        </p:nvSpPr>
        <p:spPr/>
        <p:txBody>
          <a:bodyPr/>
          <a:lstStyle/>
          <a:p>
            <a:fld id="{A9A783D2-846E-4F55-BE87-320864D94F30}" type="slidenum">
              <a:rPr lang="it-IT" smtClean="0"/>
              <a:t>7</a:t>
            </a:fld>
            <a:endParaRPr lang="it-IT"/>
          </a:p>
        </p:txBody>
      </p:sp>
    </p:spTree>
    <p:extLst>
      <p:ext uri="{BB962C8B-B14F-4D97-AF65-F5344CB8AC3E}">
        <p14:creationId xmlns:p14="http://schemas.microsoft.com/office/powerpoint/2010/main" val="24905028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9A783D2-846E-4F55-BE87-320864D94F30}" type="slidenum">
              <a:rPr lang="it-IT" smtClean="0"/>
              <a:t>8</a:t>
            </a:fld>
            <a:endParaRPr lang="it-IT"/>
          </a:p>
        </p:txBody>
      </p:sp>
    </p:spTree>
    <p:extLst>
      <p:ext uri="{BB962C8B-B14F-4D97-AF65-F5344CB8AC3E}">
        <p14:creationId xmlns:p14="http://schemas.microsoft.com/office/powerpoint/2010/main" val="39586772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9A783D2-846E-4F55-BE87-320864D94F30}" type="slidenum">
              <a:rPr lang="it-IT" smtClean="0"/>
              <a:t>9</a:t>
            </a:fld>
            <a:endParaRPr lang="it-IT"/>
          </a:p>
        </p:txBody>
      </p:sp>
    </p:spTree>
    <p:extLst>
      <p:ext uri="{BB962C8B-B14F-4D97-AF65-F5344CB8AC3E}">
        <p14:creationId xmlns:p14="http://schemas.microsoft.com/office/powerpoint/2010/main" val="4243618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831838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2176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0046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68834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01825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899744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966007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997228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155522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650977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982481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201663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24690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02055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626923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437884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2/16/2024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456854136"/>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 id="2147483816" r:id="rId13"/>
    <p:sldLayoutId id="2147483817" r:id="rId14"/>
    <p:sldLayoutId id="2147483818" r:id="rId15"/>
    <p:sldLayoutId id="214748381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70000">
              <a:schemeClr val="bg2">
                <a:tint val="90000"/>
                <a:lumMod val="120000"/>
              </a:schemeClr>
            </a:gs>
            <a:gs pos="100000">
              <a:schemeClr val="accent1">
                <a:lumMod val="40000"/>
                <a:lumOff val="60000"/>
              </a:schemeClr>
            </a:gs>
          </a:gsLst>
          <a:lin ang="5400000" scaled="0"/>
        </a:gra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2212532" y="2067649"/>
            <a:ext cx="7766936" cy="1646302"/>
          </a:xfrm>
        </p:spPr>
        <p:txBody>
          <a:bodyPr/>
          <a:lstStyle/>
          <a:p>
            <a:pPr algn="ctr"/>
            <a:r>
              <a:rPr lang="it-IT" b="1" dirty="0"/>
              <a:t>La nuova residenza delle persone fisiche</a:t>
            </a:r>
          </a:p>
        </p:txBody>
      </p:sp>
      <p:sp>
        <p:nvSpPr>
          <p:cNvPr id="3" name="Sottotitolo 2"/>
          <p:cNvSpPr>
            <a:spLocks noGrp="1"/>
          </p:cNvSpPr>
          <p:nvPr>
            <p:ph type="subTitle" idx="1"/>
          </p:nvPr>
        </p:nvSpPr>
        <p:spPr>
          <a:xfrm>
            <a:off x="1507067" y="5335485"/>
            <a:ext cx="7766936" cy="1096899"/>
          </a:xfrm>
        </p:spPr>
        <p:txBody>
          <a:bodyPr>
            <a:normAutofit/>
          </a:bodyPr>
          <a:lstStyle/>
          <a:p>
            <a:r>
              <a:rPr lang="it-IT" sz="2200" b="1" dirty="0">
                <a:solidFill>
                  <a:schemeClr val="accent1">
                    <a:lumMod val="75000"/>
                  </a:schemeClr>
                </a:solidFill>
              </a:rPr>
              <a:t>Stefano Vignoli                                  16 febbraio 2024</a:t>
            </a:r>
          </a:p>
        </p:txBody>
      </p:sp>
      <p:pic>
        <p:nvPicPr>
          <p:cNvPr id="4" name="Immagin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98" y="137160"/>
            <a:ext cx="3182375" cy="982725"/>
          </a:xfrm>
          <a:prstGeom prst="rect">
            <a:avLst/>
          </a:prstGeom>
        </p:spPr>
      </p:pic>
    </p:spTree>
    <p:extLst>
      <p:ext uri="{BB962C8B-B14F-4D97-AF65-F5344CB8AC3E}">
        <p14:creationId xmlns:p14="http://schemas.microsoft.com/office/powerpoint/2010/main" val="2143972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51014C7-59D2-402F-B1F2-4221175E7516}"/>
              </a:ext>
            </a:extLst>
          </p:cNvPr>
          <p:cNvSpPr txBox="1"/>
          <p:nvPr/>
        </p:nvSpPr>
        <p:spPr>
          <a:xfrm>
            <a:off x="2706022" y="245854"/>
            <a:ext cx="5198370" cy="584775"/>
          </a:xfrm>
          <a:prstGeom prst="rect">
            <a:avLst/>
          </a:prstGeom>
          <a:noFill/>
        </p:spPr>
        <p:txBody>
          <a:bodyPr wrap="square" rtlCol="0">
            <a:spAutoFit/>
          </a:bodyPr>
          <a:lstStyle/>
          <a:p>
            <a:pPr algn="ctr"/>
            <a:r>
              <a:rPr lang="it-IT" sz="3200" b="1" cap="small" dirty="0">
                <a:latin typeface="Tahoma" panose="020B0604030504040204" pitchFamily="34" charset="0"/>
                <a:ea typeface="Tahoma" panose="020B0604030504040204" pitchFamily="34" charset="0"/>
                <a:cs typeface="Tahoma" panose="020B0604030504040204" pitchFamily="34" charset="0"/>
              </a:rPr>
              <a:t>L’iscrizione all’anagrafe</a:t>
            </a:r>
            <a:endParaRPr lang="it-IT" sz="3200" b="1" dirty="0">
              <a:latin typeface="Tahoma" panose="020B0604030504040204" pitchFamily="34" charset="0"/>
              <a:ea typeface="Tahoma" panose="020B0604030504040204" pitchFamily="34" charset="0"/>
              <a:cs typeface="Tahoma" panose="020B0604030504040204" pitchFamily="34" charset="0"/>
            </a:endParaRPr>
          </a:p>
        </p:txBody>
      </p:sp>
      <p:sp>
        <p:nvSpPr>
          <p:cNvPr id="7" name="Segnaposto contenuto 2">
            <a:extLst>
              <a:ext uri="{FF2B5EF4-FFF2-40B4-BE49-F238E27FC236}">
                <a16:creationId xmlns:a16="http://schemas.microsoft.com/office/drawing/2014/main" id="{491A30FB-7BB6-46AC-9BD0-6AA421AE6326}"/>
              </a:ext>
            </a:extLst>
          </p:cNvPr>
          <p:cNvSpPr txBox="1">
            <a:spLocks/>
          </p:cNvSpPr>
          <p:nvPr/>
        </p:nvSpPr>
        <p:spPr>
          <a:xfrm>
            <a:off x="743603" y="919011"/>
            <a:ext cx="9123208" cy="550162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0"/>
              </a:spcBef>
              <a:buNone/>
            </a:pPr>
            <a:r>
              <a:rPr lang="it-IT" sz="1500" dirty="0">
                <a:solidFill>
                  <a:schemeClr val="tx2">
                    <a:lumMod val="50000"/>
                  </a:schemeClr>
                </a:solidFill>
              </a:rPr>
              <a:t>Salvo prova contraria, si presumono altresì residenti le persone iscritte per la maggior parte del periodo di imposta nelle anagrafi della popolazione residente.</a:t>
            </a:r>
          </a:p>
          <a:p>
            <a:pPr marL="0" indent="0" algn="just">
              <a:lnSpc>
                <a:spcPct val="100000"/>
              </a:lnSpc>
              <a:spcBef>
                <a:spcPts val="0"/>
              </a:spcBef>
              <a:buNone/>
            </a:pPr>
            <a:endParaRPr lang="it-IT" sz="1700" dirty="0"/>
          </a:p>
          <a:p>
            <a:pPr algn="just">
              <a:lnSpc>
                <a:spcPct val="150000"/>
              </a:lnSpc>
              <a:spcBef>
                <a:spcPts val="0"/>
              </a:spcBef>
              <a:buFont typeface="Wingdings" panose="05000000000000000000" pitchFamily="2" charset="2"/>
              <a:buChar char="q"/>
            </a:pPr>
            <a:r>
              <a:rPr lang="it-IT" sz="1500" dirty="0"/>
              <a:t>Era criterio formale alternativo a domicilio e residenza </a:t>
            </a:r>
          </a:p>
          <a:p>
            <a:pPr algn="just">
              <a:lnSpc>
                <a:spcPct val="150000"/>
              </a:lnSpc>
              <a:spcBef>
                <a:spcPts val="0"/>
              </a:spcBef>
              <a:buFont typeface="Wingdings" panose="05000000000000000000" pitchFamily="2" charset="2"/>
              <a:buChar char="q"/>
            </a:pPr>
            <a:r>
              <a:rPr lang="it-IT" sz="1500" dirty="0"/>
              <a:t>La Cassazione ha dato talvolta rilevanza all’iscrizione all’anagrafe anche in presenza di Convenzioni: Stati Uniti (1783/1999), Svizzera (21970/2015), Regno Unito (16634/2018), Brasile (1355/2022)</a:t>
            </a:r>
          </a:p>
          <a:p>
            <a:pPr algn="just">
              <a:lnSpc>
                <a:spcPct val="150000"/>
              </a:lnSpc>
              <a:spcBef>
                <a:spcPts val="0"/>
              </a:spcBef>
              <a:buFont typeface="Wingdings" panose="05000000000000000000" pitchFamily="2" charset="2"/>
              <a:buChar char="q"/>
            </a:pPr>
            <a:r>
              <a:rPr lang="it-IT" sz="1500" dirty="0"/>
              <a:t>L’eliminazione della presunzione assoluta segue una tendenza legislativa: regime impatriati, ricercatori e professori</a:t>
            </a:r>
          </a:p>
          <a:p>
            <a:pPr algn="just">
              <a:lnSpc>
                <a:spcPct val="150000"/>
              </a:lnSpc>
              <a:spcBef>
                <a:spcPts val="0"/>
              </a:spcBef>
              <a:buFont typeface="Wingdings" panose="05000000000000000000" pitchFamily="2" charset="2"/>
              <a:buChar char="q"/>
            </a:pPr>
            <a:r>
              <a:rPr lang="it-IT" sz="1500" dirty="0"/>
              <a:t>Non rileva nelle Convenzioni ed è un criterio generalmente irrilevante negli altri Paesi</a:t>
            </a:r>
          </a:p>
          <a:p>
            <a:pPr algn="just">
              <a:lnSpc>
                <a:spcPct val="150000"/>
              </a:lnSpc>
              <a:spcBef>
                <a:spcPts val="0"/>
              </a:spcBef>
              <a:buFont typeface="Wingdings" panose="05000000000000000000" pitchFamily="2" charset="2"/>
              <a:buChar char="q"/>
            </a:pPr>
            <a:r>
              <a:rPr lang="it-IT" sz="1500" dirty="0"/>
              <a:t>La prova contraria si esercita dimostrando l’assenza degli altri tre criteri alternativi (residenza, domicilio, presenza)</a:t>
            </a:r>
          </a:p>
          <a:p>
            <a:pPr algn="just">
              <a:lnSpc>
                <a:spcPct val="150000"/>
              </a:lnSpc>
              <a:spcBef>
                <a:spcPts val="0"/>
              </a:spcBef>
              <a:buFont typeface="Wingdings" panose="05000000000000000000" pitchFamily="2" charset="2"/>
              <a:buChar char="q"/>
            </a:pPr>
            <a:r>
              <a:rPr lang="it-IT" sz="1500" dirty="0"/>
              <a:t>È la modifica da accogliere con maggior favore perché esclude la presunzione assoluta di residenza in Italia per gli italiani non iscritti all’Aire ed anche per i cittadini stranieri che dopo aver stabilito la residenza in Italia abbiano omesso di cancellarsi all’anagrafe (errore frequente considerata l’irrilevanza che in altri ordinamenti assume tale criterio formale).</a:t>
            </a:r>
            <a:endParaRPr lang="it-IT" sz="2000" b="1" dirty="0">
              <a:solidFill>
                <a:schemeClr val="tx2">
                  <a:lumMod val="75000"/>
                </a:schemeClr>
              </a:solidFill>
            </a:endParaRPr>
          </a:p>
        </p:txBody>
      </p:sp>
      <p:pic>
        <p:nvPicPr>
          <p:cNvPr id="4" name="Immagine 3">
            <a:extLst>
              <a:ext uri="{FF2B5EF4-FFF2-40B4-BE49-F238E27FC236}">
                <a16:creationId xmlns:a16="http://schemas.microsoft.com/office/drawing/2014/main" id="{E4904741-28F4-49D2-ACF3-B726F2045A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374" y="232954"/>
            <a:ext cx="1977242" cy="610577"/>
          </a:xfrm>
          <a:prstGeom prst="rect">
            <a:avLst/>
          </a:prstGeom>
        </p:spPr>
      </p:pic>
    </p:spTree>
    <p:extLst>
      <p:ext uri="{BB962C8B-B14F-4D97-AF65-F5344CB8AC3E}">
        <p14:creationId xmlns:p14="http://schemas.microsoft.com/office/powerpoint/2010/main" val="3138495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51014C7-59D2-402F-B1F2-4221175E7516}"/>
              </a:ext>
            </a:extLst>
          </p:cNvPr>
          <p:cNvSpPr txBox="1"/>
          <p:nvPr/>
        </p:nvSpPr>
        <p:spPr>
          <a:xfrm>
            <a:off x="2433374" y="204160"/>
            <a:ext cx="6521267" cy="584775"/>
          </a:xfrm>
          <a:prstGeom prst="rect">
            <a:avLst/>
          </a:prstGeom>
          <a:noFill/>
        </p:spPr>
        <p:txBody>
          <a:bodyPr wrap="square" rtlCol="0">
            <a:spAutoFit/>
          </a:bodyPr>
          <a:lstStyle/>
          <a:p>
            <a:pPr algn="ctr"/>
            <a:r>
              <a:rPr lang="it-IT" sz="3200" b="1" cap="small" dirty="0"/>
              <a:t>L’importanza della Convenzione</a:t>
            </a:r>
            <a:endParaRPr lang="it-IT" sz="3200" b="1" dirty="0">
              <a:latin typeface="Tahoma" panose="020B0604030504040204" pitchFamily="34" charset="0"/>
              <a:ea typeface="Tahoma" panose="020B0604030504040204" pitchFamily="34" charset="0"/>
              <a:cs typeface="Tahoma" panose="020B0604030504040204" pitchFamily="34" charset="0"/>
            </a:endParaRPr>
          </a:p>
        </p:txBody>
      </p:sp>
      <p:pic>
        <p:nvPicPr>
          <p:cNvPr id="6" name="Immagine 5">
            <a:extLst>
              <a:ext uri="{FF2B5EF4-FFF2-40B4-BE49-F238E27FC236}">
                <a16:creationId xmlns:a16="http://schemas.microsoft.com/office/drawing/2014/main" id="{72E9427C-8B94-458F-A7D3-1A62D6683E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81248" y="1234541"/>
            <a:ext cx="2712341" cy="1599906"/>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
        <p:nvSpPr>
          <p:cNvPr id="7" name="CasellaDiTesto 6">
            <a:extLst>
              <a:ext uri="{FF2B5EF4-FFF2-40B4-BE49-F238E27FC236}">
                <a16:creationId xmlns:a16="http://schemas.microsoft.com/office/drawing/2014/main" id="{730B7A27-2925-4F8F-94AF-9AEA32E4D150}"/>
              </a:ext>
            </a:extLst>
          </p:cNvPr>
          <p:cNvSpPr txBox="1"/>
          <p:nvPr/>
        </p:nvSpPr>
        <p:spPr>
          <a:xfrm>
            <a:off x="679508" y="1059955"/>
            <a:ext cx="8739008" cy="3947474"/>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247650" tIns="123825" rIns="247650" bIns="123825" numCol="1" spcCol="1270" anchor="ctr" anchorCtr="0">
            <a:noAutofit/>
          </a:bodyPr>
          <a:lstStyle/>
          <a:p>
            <a:r>
              <a:rPr lang="it-IT" sz="1700" dirty="0">
                <a:solidFill>
                  <a:schemeClr val="tx2">
                    <a:lumMod val="75000"/>
                  </a:schemeClr>
                </a:solidFill>
              </a:rPr>
              <a:t>La </a:t>
            </a:r>
            <a:r>
              <a:rPr lang="it-IT" dirty="0">
                <a:solidFill>
                  <a:schemeClr val="tx1"/>
                </a:solidFill>
              </a:rPr>
              <a:t>Convenzione prevale sulla normativa interna</a:t>
            </a:r>
          </a:p>
          <a:p>
            <a:r>
              <a:rPr lang="it-IT" b="1" i="1" u="sng" dirty="0" err="1">
                <a:solidFill>
                  <a:schemeClr val="tx1"/>
                </a:solidFill>
              </a:rPr>
              <a:t>Lex</a:t>
            </a:r>
            <a:r>
              <a:rPr lang="it-IT" b="1" i="1" u="sng" dirty="0">
                <a:solidFill>
                  <a:schemeClr val="tx1"/>
                </a:solidFill>
              </a:rPr>
              <a:t> </a:t>
            </a:r>
            <a:r>
              <a:rPr lang="it-IT" b="1" i="1" u="sng" dirty="0" err="1">
                <a:solidFill>
                  <a:schemeClr val="tx1"/>
                </a:solidFill>
              </a:rPr>
              <a:t>specialis</a:t>
            </a:r>
            <a:r>
              <a:rPr lang="it-IT" b="1" i="1" u="sng" dirty="0">
                <a:solidFill>
                  <a:schemeClr val="tx1"/>
                </a:solidFill>
              </a:rPr>
              <a:t> </a:t>
            </a:r>
            <a:r>
              <a:rPr lang="it-IT" b="1" i="1" u="sng" dirty="0" err="1">
                <a:solidFill>
                  <a:schemeClr val="tx1"/>
                </a:solidFill>
              </a:rPr>
              <a:t>derogat</a:t>
            </a:r>
            <a:r>
              <a:rPr lang="it-IT" b="1" i="1" u="sng" dirty="0">
                <a:solidFill>
                  <a:schemeClr val="tx1"/>
                </a:solidFill>
              </a:rPr>
              <a:t> generali </a:t>
            </a:r>
          </a:p>
          <a:p>
            <a:pPr algn="just"/>
            <a:endParaRPr lang="it-IT" b="1" i="1" u="sng" dirty="0">
              <a:solidFill>
                <a:schemeClr val="tx1"/>
              </a:solidFill>
            </a:endParaRPr>
          </a:p>
          <a:p>
            <a:pPr algn="just">
              <a:lnSpc>
                <a:spcPct val="150000"/>
              </a:lnSpc>
            </a:pPr>
            <a:r>
              <a:rPr lang="it-IT" dirty="0">
                <a:solidFill>
                  <a:schemeClr val="tx1"/>
                </a:solidFill>
              </a:rPr>
              <a:t>In diritto interno: </a:t>
            </a:r>
          </a:p>
          <a:p>
            <a:pPr marL="342900" indent="-342900" algn="just">
              <a:buFont typeface="Wingdings" panose="05000000000000000000" pitchFamily="2" charset="2"/>
              <a:buChar char="q"/>
            </a:pPr>
            <a:r>
              <a:rPr lang="it-IT" dirty="0">
                <a:solidFill>
                  <a:schemeClr val="tx1"/>
                </a:solidFill>
              </a:rPr>
              <a:t>art. 113 Costituzione: La potestà legislativa è esercitata dallo Stato e dalle Regioni nel rispetto della Costituzione, </a:t>
            </a:r>
            <a:r>
              <a:rPr lang="it-IT" b="1" dirty="0">
                <a:solidFill>
                  <a:schemeClr val="tx1"/>
                </a:solidFill>
              </a:rPr>
              <a:t>nonché dei vincoli derivanti </a:t>
            </a:r>
            <a:r>
              <a:rPr lang="it-IT" dirty="0">
                <a:solidFill>
                  <a:schemeClr val="tx1"/>
                </a:solidFill>
              </a:rPr>
              <a:t>dall'ordinamento comunitario e </a:t>
            </a:r>
            <a:r>
              <a:rPr lang="it-IT" b="1" dirty="0">
                <a:solidFill>
                  <a:schemeClr val="tx1"/>
                </a:solidFill>
              </a:rPr>
              <a:t>dagli obblighi internazionali</a:t>
            </a:r>
            <a:r>
              <a:rPr lang="it-IT" dirty="0">
                <a:solidFill>
                  <a:schemeClr val="tx1"/>
                </a:solidFill>
              </a:rPr>
              <a:t>.</a:t>
            </a:r>
          </a:p>
          <a:p>
            <a:pPr marL="342900" indent="-342900" algn="just">
              <a:buFont typeface="Wingdings" panose="05000000000000000000" pitchFamily="2" charset="2"/>
              <a:buChar char="q"/>
            </a:pPr>
            <a:r>
              <a:rPr lang="it-IT" dirty="0">
                <a:solidFill>
                  <a:schemeClr val="tx1"/>
                </a:solidFill>
              </a:rPr>
              <a:t>art. 75 </a:t>
            </a:r>
            <a:r>
              <a:rPr lang="it-IT" dirty="0" err="1">
                <a:solidFill>
                  <a:schemeClr val="tx1"/>
                </a:solidFill>
              </a:rPr>
              <a:t>Dpr</a:t>
            </a:r>
            <a:r>
              <a:rPr lang="it-IT" dirty="0">
                <a:solidFill>
                  <a:schemeClr val="tx1"/>
                </a:solidFill>
              </a:rPr>
              <a:t> 600/1973 Nell’applicazione delle disposizioni concernenti le imposte sui redditi </a:t>
            </a:r>
            <a:r>
              <a:rPr lang="it-IT" b="1" dirty="0">
                <a:solidFill>
                  <a:schemeClr val="tx1"/>
                </a:solidFill>
              </a:rPr>
              <a:t>sono fatti salvi gli accordi internazionali </a:t>
            </a:r>
            <a:r>
              <a:rPr lang="it-IT" dirty="0">
                <a:solidFill>
                  <a:schemeClr val="tx1"/>
                </a:solidFill>
              </a:rPr>
              <a:t>resi esecutivi in Italia</a:t>
            </a:r>
          </a:p>
          <a:p>
            <a:pPr marL="342900" indent="-342900" algn="just">
              <a:buFont typeface="Wingdings" panose="05000000000000000000" pitchFamily="2" charset="2"/>
              <a:buChar char="q"/>
            </a:pPr>
            <a:r>
              <a:rPr lang="it-IT" dirty="0">
                <a:solidFill>
                  <a:schemeClr val="tx1"/>
                </a:solidFill>
              </a:rPr>
              <a:t>art. 169 </a:t>
            </a:r>
            <a:r>
              <a:rPr lang="it-IT" dirty="0" err="1">
                <a:solidFill>
                  <a:schemeClr val="tx1"/>
                </a:solidFill>
              </a:rPr>
              <a:t>Tuir</a:t>
            </a:r>
            <a:r>
              <a:rPr lang="it-IT" dirty="0">
                <a:solidFill>
                  <a:schemeClr val="tx1"/>
                </a:solidFill>
              </a:rPr>
              <a:t> Le disposizioni del presente testo unico si applicano</a:t>
            </a:r>
            <a:r>
              <a:rPr lang="it-IT" b="1" dirty="0">
                <a:solidFill>
                  <a:schemeClr val="tx1"/>
                </a:solidFill>
              </a:rPr>
              <a:t>, se più favorevoli al contribuente</a:t>
            </a:r>
            <a:r>
              <a:rPr lang="it-IT" dirty="0">
                <a:solidFill>
                  <a:schemeClr val="tx1"/>
                </a:solidFill>
              </a:rPr>
              <a:t>, </a:t>
            </a:r>
            <a:r>
              <a:rPr lang="it-IT" b="1" dirty="0">
                <a:solidFill>
                  <a:schemeClr val="tx1"/>
                </a:solidFill>
              </a:rPr>
              <a:t>anche in deroga agli accordi internazionali </a:t>
            </a:r>
            <a:r>
              <a:rPr lang="it-IT" dirty="0">
                <a:solidFill>
                  <a:schemeClr val="tx1"/>
                </a:solidFill>
              </a:rPr>
              <a:t>contro la doppia imposizione.</a:t>
            </a:r>
          </a:p>
        </p:txBody>
      </p:sp>
      <p:sp>
        <p:nvSpPr>
          <p:cNvPr id="10" name="Rettangolo 9">
            <a:extLst>
              <a:ext uri="{FF2B5EF4-FFF2-40B4-BE49-F238E27FC236}">
                <a16:creationId xmlns:a16="http://schemas.microsoft.com/office/drawing/2014/main" id="{DCDD7FF8-3106-4E06-97A1-9E458336C9E9}"/>
              </a:ext>
            </a:extLst>
          </p:cNvPr>
          <p:cNvSpPr/>
          <p:nvPr/>
        </p:nvSpPr>
        <p:spPr>
          <a:xfrm>
            <a:off x="83941" y="5408670"/>
            <a:ext cx="1782173" cy="646331"/>
          </a:xfrm>
          <a:prstGeom prst="rect">
            <a:avLst/>
          </a:prstGeom>
        </p:spPr>
        <p:txBody>
          <a:bodyPr wrap="square">
            <a:spAutoFit/>
          </a:bodyPr>
          <a:lstStyle/>
          <a:p>
            <a:r>
              <a:rPr lang="it-IT" dirty="0">
                <a:latin typeface="Tahoma" charset="0"/>
                <a:ea typeface="Tahoma" charset="0"/>
                <a:cs typeface="Tahoma" charset="0"/>
              </a:rPr>
              <a:t>I due stati della</a:t>
            </a:r>
          </a:p>
          <a:p>
            <a:r>
              <a:rPr lang="it-IT" dirty="0">
                <a:latin typeface="Tahoma" charset="0"/>
                <a:ea typeface="Tahoma" charset="0"/>
                <a:cs typeface="Tahoma" charset="0"/>
              </a:rPr>
              <a:t> Convenzione</a:t>
            </a:r>
          </a:p>
        </p:txBody>
      </p:sp>
      <p:cxnSp>
        <p:nvCxnSpPr>
          <p:cNvPr id="11" name="Connettore 2 10">
            <a:extLst>
              <a:ext uri="{FF2B5EF4-FFF2-40B4-BE49-F238E27FC236}">
                <a16:creationId xmlns:a16="http://schemas.microsoft.com/office/drawing/2014/main" id="{5B69B7F0-B184-41B2-9FE4-50080777885C}"/>
              </a:ext>
            </a:extLst>
          </p:cNvPr>
          <p:cNvCxnSpPr/>
          <p:nvPr/>
        </p:nvCxnSpPr>
        <p:spPr>
          <a:xfrm flipV="1">
            <a:off x="1908988" y="5356876"/>
            <a:ext cx="908334" cy="41276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12" name="Connettore 2 11">
            <a:extLst>
              <a:ext uri="{FF2B5EF4-FFF2-40B4-BE49-F238E27FC236}">
                <a16:creationId xmlns:a16="http://schemas.microsoft.com/office/drawing/2014/main" id="{770753FA-B870-4424-A245-2FC916EA204F}"/>
              </a:ext>
            </a:extLst>
          </p:cNvPr>
          <p:cNvCxnSpPr/>
          <p:nvPr/>
        </p:nvCxnSpPr>
        <p:spPr>
          <a:xfrm>
            <a:off x="1908988" y="5769636"/>
            <a:ext cx="882377" cy="21354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13" name="Rettangolo 12">
            <a:extLst>
              <a:ext uri="{FF2B5EF4-FFF2-40B4-BE49-F238E27FC236}">
                <a16:creationId xmlns:a16="http://schemas.microsoft.com/office/drawing/2014/main" id="{AB5CFF00-BA2F-4556-9843-8BC68EBA4C8C}"/>
              </a:ext>
            </a:extLst>
          </p:cNvPr>
          <p:cNvSpPr/>
          <p:nvPr/>
        </p:nvSpPr>
        <p:spPr>
          <a:xfrm>
            <a:off x="2983000" y="5131338"/>
            <a:ext cx="2321469" cy="400110"/>
          </a:xfrm>
          <a:prstGeom prst="rect">
            <a:avLst/>
          </a:prstGeom>
        </p:spPr>
        <p:txBody>
          <a:bodyPr wrap="none">
            <a:spAutoFit/>
          </a:bodyPr>
          <a:lstStyle/>
          <a:p>
            <a:r>
              <a:rPr lang="it-IT" sz="2000" b="1" dirty="0">
                <a:solidFill>
                  <a:schemeClr val="tx2">
                    <a:lumMod val="75000"/>
                  </a:schemeClr>
                </a:solidFill>
                <a:latin typeface="Tahoma" charset="0"/>
                <a:ea typeface="Tahoma" charset="0"/>
                <a:cs typeface="Tahoma" charset="0"/>
              </a:rPr>
              <a:t>Stato della fonte</a:t>
            </a:r>
          </a:p>
        </p:txBody>
      </p:sp>
      <p:sp>
        <p:nvSpPr>
          <p:cNvPr id="14" name="Rettangolo 13">
            <a:extLst>
              <a:ext uri="{FF2B5EF4-FFF2-40B4-BE49-F238E27FC236}">
                <a16:creationId xmlns:a16="http://schemas.microsoft.com/office/drawing/2014/main" id="{DD396BC9-17C2-430D-AD45-345DC2E27917}"/>
              </a:ext>
            </a:extLst>
          </p:cNvPr>
          <p:cNvSpPr/>
          <p:nvPr/>
        </p:nvSpPr>
        <p:spPr>
          <a:xfrm>
            <a:off x="2975364" y="5753074"/>
            <a:ext cx="2497800" cy="400110"/>
          </a:xfrm>
          <a:prstGeom prst="rect">
            <a:avLst/>
          </a:prstGeom>
        </p:spPr>
        <p:txBody>
          <a:bodyPr wrap="none">
            <a:spAutoFit/>
          </a:bodyPr>
          <a:lstStyle/>
          <a:p>
            <a:r>
              <a:rPr lang="it-IT" sz="2000" b="1" dirty="0">
                <a:solidFill>
                  <a:schemeClr val="tx2">
                    <a:lumMod val="75000"/>
                  </a:schemeClr>
                </a:solidFill>
                <a:latin typeface="Tahoma" charset="0"/>
                <a:ea typeface="Tahoma" charset="0"/>
                <a:cs typeface="Tahoma" charset="0"/>
              </a:rPr>
              <a:t>Stato di residenza</a:t>
            </a:r>
          </a:p>
        </p:txBody>
      </p:sp>
      <p:sp>
        <p:nvSpPr>
          <p:cNvPr id="15" name="Rettangolo 14">
            <a:extLst>
              <a:ext uri="{FF2B5EF4-FFF2-40B4-BE49-F238E27FC236}">
                <a16:creationId xmlns:a16="http://schemas.microsoft.com/office/drawing/2014/main" id="{30EBD2BD-3E83-4D77-AB07-88029C03524B}"/>
              </a:ext>
            </a:extLst>
          </p:cNvPr>
          <p:cNvSpPr/>
          <p:nvPr/>
        </p:nvSpPr>
        <p:spPr>
          <a:xfrm>
            <a:off x="5943604" y="5804141"/>
            <a:ext cx="3446777" cy="369332"/>
          </a:xfrm>
          <a:prstGeom prst="rect">
            <a:avLst/>
          </a:prstGeom>
        </p:spPr>
        <p:txBody>
          <a:bodyPr wrap="none">
            <a:spAutoFit/>
          </a:bodyPr>
          <a:lstStyle/>
          <a:p>
            <a:r>
              <a:rPr lang="en-GB" b="1" i="1" u="sng" dirty="0"/>
              <a:t>worldwide principle taxation</a:t>
            </a:r>
            <a:r>
              <a:rPr lang="en-GB" i="1" u="sng" dirty="0"/>
              <a:t> </a:t>
            </a:r>
            <a:endParaRPr lang="en-GB" u="sng" dirty="0"/>
          </a:p>
        </p:txBody>
      </p:sp>
      <p:sp>
        <p:nvSpPr>
          <p:cNvPr id="16" name="Rettangolo 15">
            <a:extLst>
              <a:ext uri="{FF2B5EF4-FFF2-40B4-BE49-F238E27FC236}">
                <a16:creationId xmlns:a16="http://schemas.microsoft.com/office/drawing/2014/main" id="{5966647E-08DE-44A4-81A5-B8AD023F55F2}"/>
              </a:ext>
            </a:extLst>
          </p:cNvPr>
          <p:cNvSpPr/>
          <p:nvPr/>
        </p:nvSpPr>
        <p:spPr>
          <a:xfrm>
            <a:off x="5948389" y="5184860"/>
            <a:ext cx="2954655" cy="369332"/>
          </a:xfrm>
          <a:prstGeom prst="rect">
            <a:avLst/>
          </a:prstGeom>
        </p:spPr>
        <p:txBody>
          <a:bodyPr wrap="none">
            <a:spAutoFit/>
          </a:bodyPr>
          <a:lstStyle/>
          <a:p>
            <a:r>
              <a:rPr lang="it-IT" b="1" i="1" u="sng" dirty="0"/>
              <a:t>principio di territorialità</a:t>
            </a:r>
          </a:p>
        </p:txBody>
      </p:sp>
      <p:sp>
        <p:nvSpPr>
          <p:cNvPr id="17" name="Freccia sinistra 31">
            <a:extLst>
              <a:ext uri="{FF2B5EF4-FFF2-40B4-BE49-F238E27FC236}">
                <a16:creationId xmlns:a16="http://schemas.microsoft.com/office/drawing/2014/main" id="{16D64E81-C581-49F6-8FFF-2B52F25C7816}"/>
              </a:ext>
            </a:extLst>
          </p:cNvPr>
          <p:cNvSpPr/>
          <p:nvPr/>
        </p:nvSpPr>
        <p:spPr>
          <a:xfrm rot="10800000">
            <a:off x="5482501" y="5269362"/>
            <a:ext cx="423015" cy="225538"/>
          </a:xfrm>
          <a:prstGeom prst="leftArrow">
            <a:avLst>
              <a:gd name="adj1" fmla="val 30075"/>
              <a:gd name="adj2" fmla="val 50000"/>
            </a:avLst>
          </a:prstGeom>
          <a:solidFill>
            <a:schemeClr val="tx1">
              <a:lumMod val="65000"/>
              <a:lumOff val="35000"/>
            </a:schemeClr>
          </a:solidFill>
          <a:ln>
            <a:solidFill>
              <a:schemeClr val="tx1">
                <a:lumMod val="65000"/>
                <a:lumOff val="3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000"/>
          </a:p>
        </p:txBody>
      </p:sp>
      <p:sp>
        <p:nvSpPr>
          <p:cNvPr id="18" name="Freccia sinistra 32">
            <a:extLst>
              <a:ext uri="{FF2B5EF4-FFF2-40B4-BE49-F238E27FC236}">
                <a16:creationId xmlns:a16="http://schemas.microsoft.com/office/drawing/2014/main" id="{06B875D0-2087-4BB3-A39E-E3B524829734}"/>
              </a:ext>
            </a:extLst>
          </p:cNvPr>
          <p:cNvSpPr/>
          <p:nvPr/>
        </p:nvSpPr>
        <p:spPr>
          <a:xfrm rot="10800000">
            <a:off x="5496877" y="5870335"/>
            <a:ext cx="423015" cy="225538"/>
          </a:xfrm>
          <a:prstGeom prst="leftArrow">
            <a:avLst>
              <a:gd name="adj1" fmla="val 30075"/>
              <a:gd name="adj2" fmla="val 50000"/>
            </a:avLst>
          </a:prstGeom>
          <a:solidFill>
            <a:schemeClr val="tx1">
              <a:lumMod val="65000"/>
              <a:lumOff val="35000"/>
            </a:schemeClr>
          </a:solidFill>
          <a:ln>
            <a:solidFill>
              <a:schemeClr val="tx1">
                <a:lumMod val="65000"/>
                <a:lumOff val="3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2000"/>
          </a:p>
        </p:txBody>
      </p:sp>
      <p:pic>
        <p:nvPicPr>
          <p:cNvPr id="19" name="Immagine 18">
            <a:extLst>
              <a:ext uri="{FF2B5EF4-FFF2-40B4-BE49-F238E27FC236}">
                <a16:creationId xmlns:a16="http://schemas.microsoft.com/office/drawing/2014/main" id="{1DF27EA6-9D03-4E4C-965E-AEF33ABE71A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3374" y="232954"/>
            <a:ext cx="1977242" cy="610577"/>
          </a:xfrm>
          <a:prstGeom prst="rect">
            <a:avLst/>
          </a:prstGeom>
        </p:spPr>
      </p:pic>
    </p:spTree>
    <p:extLst>
      <p:ext uri="{BB962C8B-B14F-4D97-AF65-F5344CB8AC3E}">
        <p14:creationId xmlns:p14="http://schemas.microsoft.com/office/powerpoint/2010/main" val="1407507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F503472C-0810-4CAA-AB8B-AF1E6AB153C5}"/>
              </a:ext>
            </a:extLst>
          </p:cNvPr>
          <p:cNvSpPr txBox="1"/>
          <p:nvPr/>
        </p:nvSpPr>
        <p:spPr>
          <a:xfrm>
            <a:off x="2657565" y="145869"/>
            <a:ext cx="7008947" cy="584775"/>
          </a:xfrm>
          <a:prstGeom prst="rect">
            <a:avLst/>
          </a:prstGeom>
          <a:noFill/>
        </p:spPr>
        <p:txBody>
          <a:bodyPr wrap="square" rtlCol="0">
            <a:spAutoFit/>
          </a:bodyPr>
          <a:lstStyle/>
          <a:p>
            <a:pPr algn="ctr"/>
            <a:r>
              <a:rPr lang="it-IT" sz="3200" b="1" cap="small" dirty="0"/>
              <a:t>L’eliminazione delle doppie imposizioni</a:t>
            </a:r>
            <a:endParaRPr lang="it-IT" sz="3200" b="1" dirty="0">
              <a:latin typeface="Tahoma" panose="020B0604030504040204" pitchFamily="34" charset="0"/>
              <a:ea typeface="Tahoma" panose="020B0604030504040204" pitchFamily="34" charset="0"/>
              <a:cs typeface="Tahoma" panose="020B0604030504040204" pitchFamily="34" charset="0"/>
            </a:endParaRPr>
          </a:p>
        </p:txBody>
      </p:sp>
      <p:sp>
        <p:nvSpPr>
          <p:cNvPr id="8" name="Segnaposto contenuto 2">
            <a:extLst>
              <a:ext uri="{FF2B5EF4-FFF2-40B4-BE49-F238E27FC236}">
                <a16:creationId xmlns:a16="http://schemas.microsoft.com/office/drawing/2014/main" id="{103F33B9-C82E-4EB6-B57B-F57F8DD68B2B}"/>
              </a:ext>
            </a:extLst>
          </p:cNvPr>
          <p:cNvSpPr txBox="1">
            <a:spLocks/>
          </p:cNvSpPr>
          <p:nvPr/>
        </p:nvSpPr>
        <p:spPr>
          <a:xfrm>
            <a:off x="773317" y="730644"/>
            <a:ext cx="8564387" cy="836898"/>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spcBef>
                <a:spcPts val="0"/>
              </a:spcBef>
            </a:pPr>
            <a:r>
              <a:rPr lang="it-IT" sz="6000" b="1" u="sng" dirty="0"/>
              <a:t>Convenzione Italia – Francia art. 24 </a:t>
            </a:r>
            <a:r>
              <a:rPr lang="it-IT" sz="6000" b="1" dirty="0"/>
              <a:t>- </a:t>
            </a:r>
            <a:r>
              <a:rPr lang="it-IT" sz="6000" dirty="0"/>
              <a:t>Disposizioni per eliminare le doppie imposizioni.</a:t>
            </a:r>
          </a:p>
          <a:p>
            <a:pPr marL="0" indent="0" algn="just">
              <a:lnSpc>
                <a:spcPct val="120000"/>
              </a:lnSpc>
              <a:spcBef>
                <a:spcPts val="0"/>
              </a:spcBef>
              <a:buNone/>
            </a:pPr>
            <a:r>
              <a:rPr lang="it-IT" sz="6000" dirty="0"/>
              <a:t>L’Italia applica il meccanismo del credito di imposta e, in considerazione dell’elevata progressività, è spesso dovuto un conguaglio Irpef.</a:t>
            </a:r>
          </a:p>
          <a:p>
            <a:pPr marL="0" indent="0" algn="just">
              <a:lnSpc>
                <a:spcPct val="120000"/>
              </a:lnSpc>
              <a:spcBef>
                <a:spcPts val="0"/>
              </a:spcBef>
              <a:buNone/>
            </a:pPr>
            <a:r>
              <a:rPr lang="it-IT" sz="6000" dirty="0"/>
              <a:t>La doppia imposizione è eliminata nella seguente maniera:</a:t>
            </a:r>
          </a:p>
          <a:p>
            <a:endParaRPr lang="it-IT" sz="2000" dirty="0"/>
          </a:p>
          <a:p>
            <a:endParaRPr lang="it-IT" sz="2000" dirty="0"/>
          </a:p>
          <a:p>
            <a:endParaRPr lang="it-IT" sz="2000" dirty="0"/>
          </a:p>
          <a:p>
            <a:endParaRPr lang="it-IT" sz="2000" dirty="0"/>
          </a:p>
        </p:txBody>
      </p:sp>
      <p:graphicFrame>
        <p:nvGraphicFramePr>
          <p:cNvPr id="7" name="Tabella 6">
            <a:extLst>
              <a:ext uri="{FF2B5EF4-FFF2-40B4-BE49-F238E27FC236}">
                <a16:creationId xmlns:a16="http://schemas.microsoft.com/office/drawing/2014/main" id="{B6E736CF-2646-47F0-98FE-C7F87059E377}"/>
              </a:ext>
            </a:extLst>
          </p:cNvPr>
          <p:cNvGraphicFramePr>
            <a:graphicFrameLocks noGrp="1"/>
          </p:cNvGraphicFramePr>
          <p:nvPr>
            <p:extLst>
              <p:ext uri="{D42A27DB-BD31-4B8C-83A1-F6EECF244321}">
                <p14:modId xmlns:p14="http://schemas.microsoft.com/office/powerpoint/2010/main" val="2899956318"/>
              </p:ext>
            </p:extLst>
          </p:nvPr>
        </p:nvGraphicFramePr>
        <p:xfrm>
          <a:off x="773317" y="1803633"/>
          <a:ext cx="8564387" cy="4748169"/>
        </p:xfrm>
        <a:graphic>
          <a:graphicData uri="http://schemas.openxmlformats.org/drawingml/2006/table">
            <a:tbl>
              <a:tblPr firstRow="1" bandRow="1">
                <a:tableStyleId>{D27102A9-8310-4765-A935-A1911B00CA55}</a:tableStyleId>
              </a:tblPr>
              <a:tblGrid>
                <a:gridCol w="3790294">
                  <a:extLst>
                    <a:ext uri="{9D8B030D-6E8A-4147-A177-3AD203B41FA5}">
                      <a16:colId xmlns:a16="http://schemas.microsoft.com/office/drawing/2014/main" val="3862664258"/>
                    </a:ext>
                  </a:extLst>
                </a:gridCol>
                <a:gridCol w="4774093">
                  <a:extLst>
                    <a:ext uri="{9D8B030D-6E8A-4147-A177-3AD203B41FA5}">
                      <a16:colId xmlns:a16="http://schemas.microsoft.com/office/drawing/2014/main" val="2118963756"/>
                    </a:ext>
                  </a:extLst>
                </a:gridCol>
              </a:tblGrid>
              <a:tr h="4748169">
                <a:tc>
                  <a:txBody>
                    <a:bodyPr/>
                    <a:lstStyle/>
                    <a:p>
                      <a:pPr algn="just">
                        <a:lnSpc>
                          <a:spcPct val="100000"/>
                        </a:lnSpc>
                        <a:spcAft>
                          <a:spcPts val="0"/>
                        </a:spcAft>
                      </a:pPr>
                      <a:r>
                        <a:rPr lang="it-IT" sz="1600" b="0" dirty="0">
                          <a:effectLst/>
                        </a:rPr>
                        <a:t>1</a:t>
                      </a:r>
                      <a:r>
                        <a:rPr lang="it-IT" sz="1400" b="0" dirty="0">
                          <a:effectLst/>
                        </a:rPr>
                        <a:t>. </a:t>
                      </a:r>
                      <a:r>
                        <a:rPr lang="it-IT" sz="1400" b="0" u="sng" dirty="0">
                          <a:solidFill>
                            <a:schemeClr val="tx1"/>
                          </a:solidFill>
                          <a:effectLst/>
                        </a:rPr>
                        <a:t>Per quanto concerne l'Italia</a:t>
                      </a:r>
                      <a:r>
                        <a:rPr lang="it-IT" sz="1400" b="0" dirty="0">
                          <a:solidFill>
                            <a:schemeClr val="tx1"/>
                          </a:solidFill>
                          <a:effectLst/>
                        </a:rPr>
                        <a:t>:</a:t>
                      </a:r>
                    </a:p>
                    <a:p>
                      <a:pPr algn="just">
                        <a:lnSpc>
                          <a:spcPct val="100000"/>
                        </a:lnSpc>
                        <a:spcAft>
                          <a:spcPts val="0"/>
                        </a:spcAft>
                      </a:pPr>
                      <a:r>
                        <a:rPr lang="it-IT" sz="1400" b="0" dirty="0">
                          <a:solidFill>
                            <a:schemeClr val="tx1"/>
                          </a:solidFill>
                          <a:effectLst/>
                        </a:rPr>
                        <a:t>Se un residente dell'Italia possiede elementi di reddito che sono imponibili in Francia, l'Italia, nel calcolare le proprie imposte sul reddito specificate nell'articolo 2 della presente Convenzione, può includere nella base imponibile di tali imposte detti elementi di reddito, a meno che espresse disposizioni della presente Convenzione non vi si oppongano.</a:t>
                      </a:r>
                    </a:p>
                    <a:p>
                      <a:pPr algn="just">
                        <a:lnSpc>
                          <a:spcPct val="100000"/>
                        </a:lnSpc>
                        <a:spcAft>
                          <a:spcPts val="0"/>
                        </a:spcAft>
                      </a:pPr>
                      <a:r>
                        <a:rPr lang="it-IT" sz="1400" b="0" dirty="0">
                          <a:solidFill>
                            <a:schemeClr val="tx1"/>
                          </a:solidFill>
                          <a:effectLst/>
                        </a:rPr>
                        <a:t>In tal caso, </a:t>
                      </a:r>
                      <a:r>
                        <a:rPr lang="it-IT" sz="1400" b="1" dirty="0">
                          <a:solidFill>
                            <a:srgbClr val="FF0000"/>
                          </a:solidFill>
                          <a:effectLst/>
                        </a:rPr>
                        <a:t>l'Italia deve dedurre dalle imposte così calcolate l'imposta sui redditi pagata in Francia</a:t>
                      </a:r>
                      <a:r>
                        <a:rPr lang="it-IT" sz="1400" b="0" dirty="0">
                          <a:solidFill>
                            <a:schemeClr val="tx1"/>
                          </a:solidFill>
                          <a:effectLst/>
                        </a:rPr>
                        <a:t>, ma l'ammontare della deduzione non può eccedere la quota di imposta italiana attribuibile ai predetti elementi di reddito nella proporzione in cui gli stessi concorrono alla formazione del reddito complessivo.</a:t>
                      </a:r>
                      <a:endParaRPr lang="it-IT"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tc>
                  <a:txBody>
                    <a:bodyPr/>
                    <a:lstStyle/>
                    <a:p>
                      <a:pPr algn="just">
                        <a:lnSpc>
                          <a:spcPct val="100000"/>
                        </a:lnSpc>
                        <a:spcAft>
                          <a:spcPts val="0"/>
                        </a:spcAft>
                      </a:pPr>
                      <a:r>
                        <a:rPr lang="it-IT" sz="1600" b="0" dirty="0">
                          <a:effectLst/>
                        </a:rPr>
                        <a:t>2. </a:t>
                      </a:r>
                      <a:r>
                        <a:rPr lang="it-IT" sz="1400" b="0" u="sng" kern="1200" dirty="0">
                          <a:solidFill>
                            <a:schemeClr val="tx1"/>
                          </a:solidFill>
                          <a:effectLst/>
                          <a:latin typeface="+mn-lt"/>
                          <a:ea typeface="+mn-ea"/>
                          <a:cs typeface="+mn-cs"/>
                        </a:rPr>
                        <a:t>Per quanto concerne la Francia</a:t>
                      </a:r>
                      <a:r>
                        <a:rPr lang="it-IT" sz="1400" b="0" dirty="0">
                          <a:effectLst/>
                        </a:rPr>
                        <a:t>:</a:t>
                      </a:r>
                    </a:p>
                    <a:p>
                      <a:pPr algn="just">
                        <a:lnSpc>
                          <a:spcPct val="100000"/>
                        </a:lnSpc>
                        <a:spcAft>
                          <a:spcPts val="0"/>
                        </a:spcAft>
                      </a:pPr>
                      <a:r>
                        <a:rPr lang="it-IT" sz="1600" b="0" dirty="0">
                          <a:effectLst/>
                        </a:rPr>
                        <a:t>a) </a:t>
                      </a:r>
                      <a:r>
                        <a:rPr lang="it-IT" sz="1400" b="0" dirty="0">
                          <a:effectLst/>
                        </a:rPr>
                        <a:t>Gli utili e gli altri redditi (</a:t>
                      </a:r>
                      <a:r>
                        <a:rPr lang="it-IT" sz="1400" b="0" dirty="0" err="1">
                          <a:effectLst/>
                        </a:rPr>
                        <a:t>revenus</a:t>
                      </a:r>
                      <a:r>
                        <a:rPr lang="it-IT" sz="1400" b="0" dirty="0">
                          <a:effectLst/>
                        </a:rPr>
                        <a:t> </a:t>
                      </a:r>
                      <a:r>
                        <a:rPr lang="it-IT" sz="1400" b="0" dirty="0" err="1">
                          <a:effectLst/>
                        </a:rPr>
                        <a:t>positifs</a:t>
                      </a:r>
                      <a:r>
                        <a:rPr lang="it-IT" sz="1400" b="0" dirty="0">
                          <a:effectLst/>
                        </a:rPr>
                        <a:t>) che provengono dall'Italia e che sono ivi imponibili conformemente alle disposizioni della Convenzione, sono parimenti imponibili in Francia allorché' sono ricevuti da un residente della Francia. L'imposta italiana non è deducibile ai fini del calcolo del reddito imponibile in Francia. Ma </a:t>
                      </a:r>
                      <a:r>
                        <a:rPr lang="it-IT" sz="1400" b="1" dirty="0">
                          <a:solidFill>
                            <a:srgbClr val="FF0000"/>
                          </a:solidFill>
                          <a:effectLst/>
                        </a:rPr>
                        <a:t>il beneficiario ha diritto ad un credito di imposta nei confronti dell'imposta francese nella cui base detti redditi sono inclusi</a:t>
                      </a:r>
                      <a:r>
                        <a:rPr lang="it-IT" sz="1400" b="0" dirty="0">
                          <a:effectLst/>
                        </a:rPr>
                        <a:t>. </a:t>
                      </a:r>
                      <a:r>
                        <a:rPr lang="it-IT" sz="1400" b="1" dirty="0">
                          <a:solidFill>
                            <a:srgbClr val="FF0000"/>
                          </a:solidFill>
                          <a:effectLst/>
                        </a:rPr>
                        <a:t>Detto credito di imposta è pari:</a:t>
                      </a:r>
                    </a:p>
                    <a:p>
                      <a:pPr algn="just">
                        <a:lnSpc>
                          <a:spcPct val="100000"/>
                        </a:lnSpc>
                        <a:spcAft>
                          <a:spcPts val="0"/>
                        </a:spcAft>
                      </a:pPr>
                      <a:r>
                        <a:rPr lang="it-IT" sz="1400" b="0" dirty="0">
                          <a:effectLst/>
                        </a:rPr>
                        <a:t>- con riferimento ai redditi previsti agli articoli 10 (dividendi), 11 (interessi), 12 (canoni), 16 (dirigenti e consiglieri), 17 (artisti e sportivi) e al paragrafo 8 del protocollo annesso alla Convenzione, all'ammontare dell'imposta pagata in Italia conformemente alle disposizioni di detti articoli. Esso non può tuttavia eccedere l'ammontare dell'imposta francese relativa a tali redditi;</a:t>
                      </a:r>
                    </a:p>
                    <a:p>
                      <a:pPr algn="just">
                        <a:lnSpc>
                          <a:spcPct val="100000"/>
                        </a:lnSpc>
                        <a:spcAft>
                          <a:spcPts val="0"/>
                        </a:spcAft>
                      </a:pPr>
                      <a:r>
                        <a:rPr lang="it-IT" sz="1400" b="1" dirty="0">
                          <a:solidFill>
                            <a:srgbClr val="FF0000"/>
                          </a:solidFill>
                          <a:effectLst/>
                        </a:rPr>
                        <a:t>- per tutti gli altri redditi, all'ammontare della relativa imposta francese.</a:t>
                      </a:r>
                      <a:endParaRPr lang="it-IT"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2250832495"/>
                  </a:ext>
                </a:extLst>
              </a:tr>
            </a:tbl>
          </a:graphicData>
        </a:graphic>
      </p:graphicFrame>
      <p:pic>
        <p:nvPicPr>
          <p:cNvPr id="5" name="Immagine 4">
            <a:extLst>
              <a:ext uri="{FF2B5EF4-FFF2-40B4-BE49-F238E27FC236}">
                <a16:creationId xmlns:a16="http://schemas.microsoft.com/office/drawing/2014/main" id="{DABDB5A5-95AF-45B2-952A-08E4BBE266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3317" y="145869"/>
            <a:ext cx="1977242" cy="610577"/>
          </a:xfrm>
          <a:prstGeom prst="rect">
            <a:avLst/>
          </a:prstGeom>
        </p:spPr>
      </p:pic>
    </p:spTree>
    <p:extLst>
      <p:ext uri="{BB962C8B-B14F-4D97-AF65-F5344CB8AC3E}">
        <p14:creationId xmlns:p14="http://schemas.microsoft.com/office/powerpoint/2010/main" val="245747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51014C7-59D2-402F-B1F2-4221175E7516}"/>
              </a:ext>
            </a:extLst>
          </p:cNvPr>
          <p:cNvSpPr txBox="1"/>
          <p:nvPr/>
        </p:nvSpPr>
        <p:spPr>
          <a:xfrm>
            <a:off x="2760616" y="245854"/>
            <a:ext cx="7626686" cy="584775"/>
          </a:xfrm>
          <a:prstGeom prst="rect">
            <a:avLst/>
          </a:prstGeom>
          <a:noFill/>
        </p:spPr>
        <p:txBody>
          <a:bodyPr wrap="square" rtlCol="0">
            <a:spAutoFit/>
          </a:bodyPr>
          <a:lstStyle/>
          <a:p>
            <a:pPr algn="ctr"/>
            <a:r>
              <a:rPr lang="it-IT" sz="3200" b="1" cap="small" dirty="0"/>
              <a:t>Convenzione contro le doppie imposizioni</a:t>
            </a:r>
            <a:endParaRPr lang="it-IT" sz="3200" b="1" dirty="0">
              <a:latin typeface="Tahoma" panose="020B0604030504040204" pitchFamily="34" charset="0"/>
              <a:ea typeface="Tahoma" panose="020B0604030504040204" pitchFamily="34" charset="0"/>
              <a:cs typeface="Tahoma" panose="020B0604030504040204" pitchFamily="34" charset="0"/>
            </a:endParaRPr>
          </a:p>
        </p:txBody>
      </p:sp>
      <p:sp>
        <p:nvSpPr>
          <p:cNvPr id="7" name="CasellaDiTesto 6">
            <a:extLst>
              <a:ext uri="{FF2B5EF4-FFF2-40B4-BE49-F238E27FC236}">
                <a16:creationId xmlns:a16="http://schemas.microsoft.com/office/drawing/2014/main" id="{730B7A27-2925-4F8F-94AF-9AEA32E4D150}"/>
              </a:ext>
            </a:extLst>
          </p:cNvPr>
          <p:cNvSpPr txBox="1"/>
          <p:nvPr/>
        </p:nvSpPr>
        <p:spPr>
          <a:xfrm>
            <a:off x="763398" y="884280"/>
            <a:ext cx="8741329" cy="5973719"/>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247650" tIns="123825" rIns="247650" bIns="123825" numCol="1" spcCol="1270" anchor="ctr" anchorCtr="0">
            <a:noAutofit/>
          </a:bodyPr>
          <a:lstStyle/>
          <a:p>
            <a:r>
              <a:rPr lang="it-IT" sz="1600" b="1" u="sng" dirty="0">
                <a:solidFill>
                  <a:schemeClr val="tx2">
                    <a:lumMod val="75000"/>
                  </a:schemeClr>
                </a:solidFill>
              </a:rPr>
              <a:t>Art. 4</a:t>
            </a:r>
          </a:p>
          <a:p>
            <a:endParaRPr lang="it-IT" sz="1600" b="1" u="sng" dirty="0">
              <a:solidFill>
                <a:schemeClr val="tx2">
                  <a:lumMod val="75000"/>
                </a:schemeClr>
              </a:solidFill>
            </a:endParaRPr>
          </a:p>
          <a:p>
            <a:pPr algn="just"/>
            <a:r>
              <a:rPr lang="it-IT" sz="1600" dirty="0">
                <a:solidFill>
                  <a:schemeClr val="tx2">
                    <a:lumMod val="75000"/>
                  </a:schemeClr>
                </a:solidFill>
              </a:rPr>
              <a:t>1</a:t>
            </a:r>
            <a:r>
              <a:rPr lang="it-IT" sz="1600" dirty="0">
                <a:solidFill>
                  <a:schemeClr val="tx1"/>
                </a:solidFill>
              </a:rPr>
              <a:t>. Ai fini della presente Convenzione, l'espressione «residente di uno Stato» designa ogni persona che, in virtu' della legislazione di detto Stato, è assoggettata ad imposta nello stesso Stato, a motivo del suo domicilio, della sua residenza, della sede della sua direzione o di ogni altro criterio di natura analoga. Tuttavia, tale espressione non comprende le persone che sono assoggettate ad imposta in questo Stato soltanto per il reddito che esse ricavano da fonti situate in detto Stato o per il patrimonio ivi situato.</a:t>
            </a:r>
          </a:p>
          <a:p>
            <a:pPr algn="just"/>
            <a:r>
              <a:rPr lang="it-IT" sz="1600" dirty="0">
                <a:solidFill>
                  <a:schemeClr val="tx1"/>
                </a:solidFill>
              </a:rPr>
              <a:t>2. Quando, in base alle disposizioni del paragrafo 1, una persona fisica è residente di entrambi gli Stati, la sua situazione è determinata nel seguente modo:</a:t>
            </a:r>
          </a:p>
          <a:p>
            <a:pPr algn="just"/>
            <a:r>
              <a:rPr lang="it-IT" sz="1600" dirty="0">
                <a:solidFill>
                  <a:schemeClr val="tx1"/>
                </a:solidFill>
              </a:rPr>
              <a:t>a) detta persona è considerata residente dello Stato nel quale ha un'abitazione permanente; se essa dispone di un'abitazione permanente in entrambi gli Stati, è considerata residente dello Stato nel quale le sue relazioni personali ed economiche sono più strette (centro degli interessi vitali);</a:t>
            </a:r>
          </a:p>
          <a:p>
            <a:pPr algn="just"/>
            <a:r>
              <a:rPr lang="it-IT" sz="1600" dirty="0">
                <a:solidFill>
                  <a:schemeClr val="tx1"/>
                </a:solidFill>
              </a:rPr>
              <a:t>b) se non si può determinare lo Stato nel quale detta persona ha il centro dei suoi interessi vitali, o se la medesima non ha un'abitazione permanente in alcuno degli Stati, essa è considerata residente dello Stato in cui soggiorna abitualmente;</a:t>
            </a:r>
          </a:p>
          <a:p>
            <a:pPr algn="just"/>
            <a:r>
              <a:rPr lang="it-IT" sz="1600" dirty="0">
                <a:solidFill>
                  <a:schemeClr val="tx1"/>
                </a:solidFill>
              </a:rPr>
              <a:t>c) se detta persona soggiorna abitualmente in entrambi gli Stati, ovvero non soggiorna abitualmente in alcuno di essi, essa </a:t>
            </a:r>
            <a:r>
              <a:rPr lang="it-IT" sz="1600" dirty="0" err="1">
                <a:solidFill>
                  <a:schemeClr val="tx1"/>
                </a:solidFill>
              </a:rPr>
              <a:t>e'</a:t>
            </a:r>
            <a:r>
              <a:rPr lang="it-IT" sz="1600" dirty="0">
                <a:solidFill>
                  <a:schemeClr val="tx1"/>
                </a:solidFill>
              </a:rPr>
              <a:t> considerata residente dello Stato del quale ha la nazionalità;</a:t>
            </a:r>
          </a:p>
          <a:p>
            <a:pPr algn="just"/>
            <a:r>
              <a:rPr lang="it-IT" sz="1600" dirty="0">
                <a:solidFill>
                  <a:schemeClr val="tx1"/>
                </a:solidFill>
              </a:rPr>
              <a:t>d) se detta persona ha la nazionalità di entrambi gli Stati, o se non ha la nazionalità di alcuno di essi, le autorità competenti degli Stati risolvono la questione di comune accordo.</a:t>
            </a:r>
          </a:p>
          <a:p>
            <a:endParaRPr lang="it-IT" sz="1700" dirty="0">
              <a:solidFill>
                <a:schemeClr val="tx2">
                  <a:lumMod val="75000"/>
                </a:schemeClr>
              </a:solidFill>
            </a:endParaRPr>
          </a:p>
        </p:txBody>
      </p:sp>
      <p:pic>
        <p:nvPicPr>
          <p:cNvPr id="4" name="Immagine 3">
            <a:extLst>
              <a:ext uri="{FF2B5EF4-FFF2-40B4-BE49-F238E27FC236}">
                <a16:creationId xmlns:a16="http://schemas.microsoft.com/office/drawing/2014/main" id="{30E93ECC-70E6-4448-9E8C-EF4BE6495A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374" y="232954"/>
            <a:ext cx="1977242" cy="610577"/>
          </a:xfrm>
          <a:prstGeom prst="rect">
            <a:avLst/>
          </a:prstGeom>
        </p:spPr>
      </p:pic>
    </p:spTree>
    <p:extLst>
      <p:ext uri="{BB962C8B-B14F-4D97-AF65-F5344CB8AC3E}">
        <p14:creationId xmlns:p14="http://schemas.microsoft.com/office/powerpoint/2010/main" val="1245465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F503472C-0810-4CAA-AB8B-AF1E6AB153C5}"/>
              </a:ext>
            </a:extLst>
          </p:cNvPr>
          <p:cNvSpPr txBox="1"/>
          <p:nvPr/>
        </p:nvSpPr>
        <p:spPr>
          <a:xfrm>
            <a:off x="1732180" y="285783"/>
            <a:ext cx="8106226" cy="584775"/>
          </a:xfrm>
          <a:prstGeom prst="rect">
            <a:avLst/>
          </a:prstGeom>
          <a:noFill/>
        </p:spPr>
        <p:txBody>
          <a:bodyPr wrap="square" rtlCol="0">
            <a:spAutoFit/>
          </a:bodyPr>
          <a:lstStyle/>
          <a:p>
            <a:pPr algn="ctr"/>
            <a:r>
              <a:rPr lang="it-IT" sz="3200" b="1" cap="small" dirty="0"/>
              <a:t>La residenza convenzionale</a:t>
            </a:r>
            <a:endParaRPr lang="it-IT" sz="3200" b="1" dirty="0">
              <a:latin typeface="Tahoma" panose="020B0604030504040204" pitchFamily="34" charset="0"/>
              <a:ea typeface="Tahoma" panose="020B0604030504040204" pitchFamily="34" charset="0"/>
              <a:cs typeface="Tahoma" panose="020B0604030504040204" pitchFamily="34" charset="0"/>
            </a:endParaRPr>
          </a:p>
        </p:txBody>
      </p:sp>
      <p:sp>
        <p:nvSpPr>
          <p:cNvPr id="8" name="Segnaposto contenuto 2">
            <a:extLst>
              <a:ext uri="{FF2B5EF4-FFF2-40B4-BE49-F238E27FC236}">
                <a16:creationId xmlns:a16="http://schemas.microsoft.com/office/drawing/2014/main" id="{103F33B9-C82E-4EB6-B57B-F57F8DD68B2B}"/>
              </a:ext>
            </a:extLst>
          </p:cNvPr>
          <p:cNvSpPr txBox="1">
            <a:spLocks/>
          </p:cNvSpPr>
          <p:nvPr/>
        </p:nvSpPr>
        <p:spPr>
          <a:xfrm>
            <a:off x="859820" y="1454989"/>
            <a:ext cx="9850947" cy="482484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0"/>
              </a:spcBef>
              <a:buFont typeface="Wingdings" panose="05000000000000000000" pitchFamily="2" charset="2"/>
              <a:buChar char="q"/>
            </a:pPr>
            <a:r>
              <a:rPr lang="it-IT" sz="2000" b="1" u="sng" dirty="0"/>
              <a:t>Art. 4 Modello OCSE</a:t>
            </a:r>
          </a:p>
          <a:p>
            <a:pPr>
              <a:lnSpc>
                <a:spcPct val="150000"/>
              </a:lnSpc>
              <a:spcBef>
                <a:spcPts val="0"/>
              </a:spcBef>
              <a:buFont typeface="Wingdings" panose="05000000000000000000" pitchFamily="2" charset="2"/>
              <a:buChar char="q"/>
            </a:pPr>
            <a:r>
              <a:rPr lang="it-IT" sz="2000" b="1" dirty="0"/>
              <a:t>La residenza viene determinata in base alla normativa interna</a:t>
            </a:r>
          </a:p>
          <a:p>
            <a:pPr>
              <a:lnSpc>
                <a:spcPct val="150000"/>
              </a:lnSpc>
              <a:spcBef>
                <a:spcPts val="0"/>
              </a:spcBef>
              <a:buFont typeface="Wingdings" panose="05000000000000000000" pitchFamily="2" charset="2"/>
              <a:buChar char="q"/>
            </a:pPr>
            <a:r>
              <a:rPr lang="it-IT" sz="2000" b="1" dirty="0"/>
              <a:t>In caso di double residence – si applica le </a:t>
            </a:r>
            <a:r>
              <a:rPr lang="it-IT" sz="2000" b="1" u="sng" dirty="0" err="1"/>
              <a:t>tie</a:t>
            </a:r>
            <a:r>
              <a:rPr lang="it-IT" sz="2000" b="1" u="sng" dirty="0"/>
              <a:t> breaker rules</a:t>
            </a:r>
          </a:p>
          <a:p>
            <a:pPr marL="715963" indent="-354013">
              <a:lnSpc>
                <a:spcPct val="150000"/>
              </a:lnSpc>
              <a:spcBef>
                <a:spcPts val="0"/>
              </a:spcBef>
              <a:buFont typeface="+mj-lt"/>
              <a:buAutoNum type="arabicPeriod"/>
            </a:pPr>
            <a:r>
              <a:rPr lang="it-IT" sz="2000" dirty="0"/>
              <a:t>Stato nel quale ha un'abitazione permanente;</a:t>
            </a:r>
          </a:p>
          <a:p>
            <a:pPr marL="715963" indent="-354013">
              <a:lnSpc>
                <a:spcPct val="150000"/>
              </a:lnSpc>
              <a:spcBef>
                <a:spcPts val="0"/>
              </a:spcBef>
              <a:buFont typeface="+mj-lt"/>
              <a:buAutoNum type="arabicPeriod"/>
            </a:pPr>
            <a:r>
              <a:rPr lang="it-IT" sz="2000" dirty="0"/>
              <a:t>Stato nel quale le sue relazioni personali ed economiche sono più strette (centro degli interessi vitali);</a:t>
            </a:r>
          </a:p>
          <a:p>
            <a:pPr marL="715963" indent="-354013">
              <a:lnSpc>
                <a:spcPct val="150000"/>
              </a:lnSpc>
              <a:spcBef>
                <a:spcPts val="0"/>
              </a:spcBef>
              <a:buFont typeface="+mj-lt"/>
              <a:buAutoNum type="arabicPeriod"/>
            </a:pPr>
            <a:r>
              <a:rPr lang="it-IT" sz="2000" dirty="0"/>
              <a:t>Stato in cui soggiorna abitualmente;</a:t>
            </a:r>
          </a:p>
          <a:p>
            <a:pPr marL="715963" indent="-354013">
              <a:lnSpc>
                <a:spcPct val="150000"/>
              </a:lnSpc>
              <a:spcBef>
                <a:spcPts val="0"/>
              </a:spcBef>
              <a:buFont typeface="+mj-lt"/>
              <a:buAutoNum type="arabicPeriod"/>
            </a:pPr>
            <a:r>
              <a:rPr lang="it-IT" sz="2000" dirty="0"/>
              <a:t>Stato del quale ha la nazionalità;</a:t>
            </a:r>
          </a:p>
          <a:p>
            <a:pPr marL="715963" indent="-354013">
              <a:lnSpc>
                <a:spcPct val="150000"/>
              </a:lnSpc>
              <a:spcBef>
                <a:spcPts val="0"/>
              </a:spcBef>
              <a:buFont typeface="+mj-lt"/>
              <a:buAutoNum type="arabicPeriod"/>
            </a:pPr>
            <a:r>
              <a:rPr lang="it-IT" sz="2000" dirty="0"/>
              <a:t>Le autorità competenti degli Stati risolvono la questione di comune accordo.</a:t>
            </a:r>
          </a:p>
          <a:p>
            <a:pPr marL="0" indent="0">
              <a:buNone/>
            </a:pPr>
            <a:endParaRPr lang="it-IT" sz="2000" b="1" dirty="0">
              <a:solidFill>
                <a:schemeClr val="tx2">
                  <a:lumMod val="75000"/>
                </a:schemeClr>
              </a:solidFill>
            </a:endParaRPr>
          </a:p>
          <a:p>
            <a:pPr marL="457200" indent="-457200">
              <a:buFont typeface="+mj-lt"/>
              <a:buAutoNum type="arabicPeriod"/>
            </a:pPr>
            <a:endParaRPr lang="it-IT" sz="2000" b="1" dirty="0">
              <a:solidFill>
                <a:schemeClr val="tx2">
                  <a:lumMod val="75000"/>
                </a:schemeClr>
              </a:solidFill>
            </a:endParaRPr>
          </a:p>
        </p:txBody>
      </p:sp>
      <p:pic>
        <p:nvPicPr>
          <p:cNvPr id="4" name="Immagine 3">
            <a:extLst>
              <a:ext uri="{FF2B5EF4-FFF2-40B4-BE49-F238E27FC236}">
                <a16:creationId xmlns:a16="http://schemas.microsoft.com/office/drawing/2014/main" id="{B1C0A881-23AB-47AA-8B32-7FC0229420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374" y="232954"/>
            <a:ext cx="1977242" cy="610577"/>
          </a:xfrm>
          <a:prstGeom prst="rect">
            <a:avLst/>
          </a:prstGeom>
        </p:spPr>
      </p:pic>
    </p:spTree>
    <p:extLst>
      <p:ext uri="{BB962C8B-B14F-4D97-AF65-F5344CB8AC3E}">
        <p14:creationId xmlns:p14="http://schemas.microsoft.com/office/powerpoint/2010/main" val="625419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F503472C-0810-4CAA-AB8B-AF1E6AB153C5}"/>
              </a:ext>
            </a:extLst>
          </p:cNvPr>
          <p:cNvSpPr txBox="1"/>
          <p:nvPr/>
        </p:nvSpPr>
        <p:spPr>
          <a:xfrm>
            <a:off x="2899115" y="245854"/>
            <a:ext cx="5017773" cy="584775"/>
          </a:xfrm>
          <a:prstGeom prst="rect">
            <a:avLst/>
          </a:prstGeom>
          <a:noFill/>
        </p:spPr>
        <p:txBody>
          <a:bodyPr wrap="square" rtlCol="0">
            <a:spAutoFit/>
          </a:bodyPr>
          <a:lstStyle/>
          <a:p>
            <a:r>
              <a:rPr lang="it-IT" sz="3200" b="1" cap="small" dirty="0"/>
              <a:t>Casi risolti: il frontaliere</a:t>
            </a:r>
            <a:endParaRPr lang="it-IT" sz="3200" b="1" dirty="0">
              <a:latin typeface="Tahoma" panose="020B0604030504040204" pitchFamily="34" charset="0"/>
              <a:ea typeface="Tahoma" panose="020B0604030504040204" pitchFamily="34" charset="0"/>
              <a:cs typeface="Tahoma" panose="020B0604030504040204" pitchFamily="34" charset="0"/>
            </a:endParaRPr>
          </a:p>
        </p:txBody>
      </p:sp>
      <p:pic>
        <p:nvPicPr>
          <p:cNvPr id="2" name="Immagine 1">
            <a:extLst>
              <a:ext uri="{FF2B5EF4-FFF2-40B4-BE49-F238E27FC236}">
                <a16:creationId xmlns:a16="http://schemas.microsoft.com/office/drawing/2014/main" id="{9EC724AF-6D3E-427E-9126-620C20016F6A}"/>
              </a:ext>
            </a:extLst>
          </p:cNvPr>
          <p:cNvPicPr>
            <a:picLocks noChangeAspect="1"/>
          </p:cNvPicPr>
          <p:nvPr/>
        </p:nvPicPr>
        <p:blipFill>
          <a:blip r:embed="rId3"/>
          <a:stretch>
            <a:fillRect/>
          </a:stretch>
        </p:blipFill>
        <p:spPr>
          <a:xfrm>
            <a:off x="2340524" y="1174122"/>
            <a:ext cx="6420746" cy="400106"/>
          </a:xfrm>
          <a:prstGeom prst="rect">
            <a:avLst/>
          </a:prstGeom>
        </p:spPr>
      </p:pic>
      <p:pic>
        <p:nvPicPr>
          <p:cNvPr id="3" name="Immagine 2">
            <a:extLst>
              <a:ext uri="{FF2B5EF4-FFF2-40B4-BE49-F238E27FC236}">
                <a16:creationId xmlns:a16="http://schemas.microsoft.com/office/drawing/2014/main" id="{BFDCDE88-A0BF-4698-ACA2-6382096B94FD}"/>
              </a:ext>
            </a:extLst>
          </p:cNvPr>
          <p:cNvPicPr>
            <a:picLocks noChangeAspect="1"/>
          </p:cNvPicPr>
          <p:nvPr/>
        </p:nvPicPr>
        <p:blipFill>
          <a:blip r:embed="rId4"/>
          <a:stretch>
            <a:fillRect/>
          </a:stretch>
        </p:blipFill>
        <p:spPr>
          <a:xfrm>
            <a:off x="2054734" y="1799593"/>
            <a:ext cx="6706536" cy="4239217"/>
          </a:xfrm>
          <a:prstGeom prst="rect">
            <a:avLst/>
          </a:prstGeom>
        </p:spPr>
      </p:pic>
      <p:pic>
        <p:nvPicPr>
          <p:cNvPr id="5" name="Immagine 4">
            <a:extLst>
              <a:ext uri="{FF2B5EF4-FFF2-40B4-BE49-F238E27FC236}">
                <a16:creationId xmlns:a16="http://schemas.microsoft.com/office/drawing/2014/main" id="{A9396DCD-0DE6-4059-8D3F-0611B4E3E38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3374" y="232954"/>
            <a:ext cx="1977242" cy="610577"/>
          </a:xfrm>
          <a:prstGeom prst="rect">
            <a:avLst/>
          </a:prstGeom>
        </p:spPr>
      </p:pic>
    </p:spTree>
    <p:extLst>
      <p:ext uri="{BB962C8B-B14F-4D97-AF65-F5344CB8AC3E}">
        <p14:creationId xmlns:p14="http://schemas.microsoft.com/office/powerpoint/2010/main" val="2794895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F503472C-0810-4CAA-AB8B-AF1E6AB153C5}"/>
              </a:ext>
            </a:extLst>
          </p:cNvPr>
          <p:cNvSpPr txBox="1"/>
          <p:nvPr/>
        </p:nvSpPr>
        <p:spPr>
          <a:xfrm>
            <a:off x="2717134" y="168516"/>
            <a:ext cx="6254391" cy="584775"/>
          </a:xfrm>
          <a:prstGeom prst="rect">
            <a:avLst/>
          </a:prstGeom>
          <a:noFill/>
        </p:spPr>
        <p:txBody>
          <a:bodyPr wrap="square" rtlCol="0">
            <a:spAutoFit/>
          </a:bodyPr>
          <a:lstStyle/>
          <a:p>
            <a:pPr algn="ctr"/>
            <a:r>
              <a:rPr lang="it-IT" sz="3200" b="1" cap="small" dirty="0">
                <a:solidFill>
                  <a:schemeClr val="tx2">
                    <a:lumMod val="75000"/>
                  </a:schemeClr>
                </a:solidFill>
              </a:rPr>
              <a:t>Casi risolti: la famiglia a Monaco</a:t>
            </a:r>
            <a:endParaRPr lang="it-IT" sz="3200" b="1" dirty="0">
              <a:solidFill>
                <a:schemeClr val="tx2">
                  <a:lumMod val="75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2" name="Immagine 1">
            <a:extLst>
              <a:ext uri="{FF2B5EF4-FFF2-40B4-BE49-F238E27FC236}">
                <a16:creationId xmlns:a16="http://schemas.microsoft.com/office/drawing/2014/main" id="{9EC724AF-6D3E-427E-9126-620C20016F6A}"/>
              </a:ext>
            </a:extLst>
          </p:cNvPr>
          <p:cNvPicPr>
            <a:picLocks noChangeAspect="1"/>
          </p:cNvPicPr>
          <p:nvPr/>
        </p:nvPicPr>
        <p:blipFill>
          <a:blip r:embed="rId3"/>
          <a:stretch>
            <a:fillRect/>
          </a:stretch>
        </p:blipFill>
        <p:spPr>
          <a:xfrm>
            <a:off x="2445990" y="1182512"/>
            <a:ext cx="6420746" cy="400106"/>
          </a:xfrm>
          <a:prstGeom prst="rect">
            <a:avLst/>
          </a:prstGeom>
        </p:spPr>
      </p:pic>
      <p:pic>
        <p:nvPicPr>
          <p:cNvPr id="4" name="Immagine 3">
            <a:extLst>
              <a:ext uri="{FF2B5EF4-FFF2-40B4-BE49-F238E27FC236}">
                <a16:creationId xmlns:a16="http://schemas.microsoft.com/office/drawing/2014/main" id="{C4FFDDC2-8197-4C6F-84D0-EDB4E0DB09DE}"/>
              </a:ext>
            </a:extLst>
          </p:cNvPr>
          <p:cNvPicPr>
            <a:picLocks noChangeAspect="1"/>
          </p:cNvPicPr>
          <p:nvPr/>
        </p:nvPicPr>
        <p:blipFill>
          <a:blip r:embed="rId4"/>
          <a:stretch>
            <a:fillRect/>
          </a:stretch>
        </p:blipFill>
        <p:spPr>
          <a:xfrm>
            <a:off x="2341200" y="1715646"/>
            <a:ext cx="6630325" cy="4210638"/>
          </a:xfrm>
          <a:prstGeom prst="rect">
            <a:avLst/>
          </a:prstGeom>
        </p:spPr>
      </p:pic>
      <p:pic>
        <p:nvPicPr>
          <p:cNvPr id="5" name="Immagine 4">
            <a:extLst>
              <a:ext uri="{FF2B5EF4-FFF2-40B4-BE49-F238E27FC236}">
                <a16:creationId xmlns:a16="http://schemas.microsoft.com/office/drawing/2014/main" id="{994FD3FA-91BB-4388-848F-31D5607B407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3374" y="232954"/>
            <a:ext cx="1977242" cy="610577"/>
          </a:xfrm>
          <a:prstGeom prst="rect">
            <a:avLst/>
          </a:prstGeom>
        </p:spPr>
      </p:pic>
    </p:spTree>
    <p:extLst>
      <p:ext uri="{BB962C8B-B14F-4D97-AF65-F5344CB8AC3E}">
        <p14:creationId xmlns:p14="http://schemas.microsoft.com/office/powerpoint/2010/main" val="3322407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F503472C-0810-4CAA-AB8B-AF1E6AB153C5}"/>
              </a:ext>
            </a:extLst>
          </p:cNvPr>
          <p:cNvSpPr txBox="1"/>
          <p:nvPr/>
        </p:nvSpPr>
        <p:spPr>
          <a:xfrm>
            <a:off x="2663541" y="258756"/>
            <a:ext cx="7439202" cy="584775"/>
          </a:xfrm>
          <a:prstGeom prst="rect">
            <a:avLst/>
          </a:prstGeom>
          <a:noFill/>
        </p:spPr>
        <p:txBody>
          <a:bodyPr wrap="square" rtlCol="0">
            <a:spAutoFit/>
          </a:bodyPr>
          <a:lstStyle/>
          <a:p>
            <a:pPr algn="ctr"/>
            <a:r>
              <a:rPr lang="it-IT" sz="3200" b="1" cap="small" dirty="0"/>
              <a:t>Casi risolti: il turista </a:t>
            </a:r>
            <a:r>
              <a:rPr lang="it-IT" sz="3200" b="1" cap="small" dirty="0" err="1"/>
              <a:t>liechtensteiniano</a:t>
            </a:r>
            <a:endParaRPr lang="it-IT" sz="3200" b="1" dirty="0">
              <a:latin typeface="Tahoma" panose="020B0604030504040204" pitchFamily="34" charset="0"/>
              <a:ea typeface="Tahoma" panose="020B0604030504040204" pitchFamily="34" charset="0"/>
              <a:cs typeface="Tahoma" panose="020B0604030504040204" pitchFamily="34" charset="0"/>
            </a:endParaRPr>
          </a:p>
        </p:txBody>
      </p:sp>
      <p:pic>
        <p:nvPicPr>
          <p:cNvPr id="2" name="Immagine 1">
            <a:extLst>
              <a:ext uri="{FF2B5EF4-FFF2-40B4-BE49-F238E27FC236}">
                <a16:creationId xmlns:a16="http://schemas.microsoft.com/office/drawing/2014/main" id="{9EC724AF-6D3E-427E-9126-620C20016F6A}"/>
              </a:ext>
            </a:extLst>
          </p:cNvPr>
          <p:cNvPicPr>
            <a:picLocks noChangeAspect="1"/>
          </p:cNvPicPr>
          <p:nvPr/>
        </p:nvPicPr>
        <p:blipFill>
          <a:blip r:embed="rId3"/>
          <a:stretch>
            <a:fillRect/>
          </a:stretch>
        </p:blipFill>
        <p:spPr>
          <a:xfrm>
            <a:off x="2371580" y="1476126"/>
            <a:ext cx="6420746" cy="400106"/>
          </a:xfrm>
          <a:prstGeom prst="rect">
            <a:avLst/>
          </a:prstGeom>
        </p:spPr>
      </p:pic>
      <p:pic>
        <p:nvPicPr>
          <p:cNvPr id="3" name="Immagine 2">
            <a:extLst>
              <a:ext uri="{FF2B5EF4-FFF2-40B4-BE49-F238E27FC236}">
                <a16:creationId xmlns:a16="http://schemas.microsoft.com/office/drawing/2014/main" id="{5C2E1D82-7BB4-4ABC-A2DC-CA8F014F3B9A}"/>
              </a:ext>
            </a:extLst>
          </p:cNvPr>
          <p:cNvPicPr>
            <a:picLocks noChangeAspect="1"/>
          </p:cNvPicPr>
          <p:nvPr/>
        </p:nvPicPr>
        <p:blipFill>
          <a:blip r:embed="rId4"/>
          <a:stretch>
            <a:fillRect/>
          </a:stretch>
        </p:blipFill>
        <p:spPr>
          <a:xfrm>
            <a:off x="2025300" y="2077568"/>
            <a:ext cx="6601746" cy="3991532"/>
          </a:xfrm>
          <a:prstGeom prst="rect">
            <a:avLst/>
          </a:prstGeom>
        </p:spPr>
      </p:pic>
      <p:pic>
        <p:nvPicPr>
          <p:cNvPr id="5" name="Immagine 4">
            <a:extLst>
              <a:ext uri="{FF2B5EF4-FFF2-40B4-BE49-F238E27FC236}">
                <a16:creationId xmlns:a16="http://schemas.microsoft.com/office/drawing/2014/main" id="{A57A6990-35BA-41E3-BCE2-300E27DEB6C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3374" y="232954"/>
            <a:ext cx="1977242" cy="610577"/>
          </a:xfrm>
          <a:prstGeom prst="rect">
            <a:avLst/>
          </a:prstGeom>
        </p:spPr>
      </p:pic>
    </p:spTree>
    <p:extLst>
      <p:ext uri="{BB962C8B-B14F-4D97-AF65-F5344CB8AC3E}">
        <p14:creationId xmlns:p14="http://schemas.microsoft.com/office/powerpoint/2010/main" val="1369571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72A6C3C0-84AB-447D-96F3-057D62E9BD4D}"/>
              </a:ext>
            </a:extLst>
          </p:cNvPr>
          <p:cNvSpPr/>
          <p:nvPr/>
        </p:nvSpPr>
        <p:spPr>
          <a:xfrm>
            <a:off x="2621279" y="245854"/>
            <a:ext cx="8194766" cy="584775"/>
          </a:xfrm>
          <a:prstGeom prst="rect">
            <a:avLst/>
          </a:prstGeom>
        </p:spPr>
        <p:txBody>
          <a:bodyPr wrap="square">
            <a:spAutoFit/>
          </a:bodyPr>
          <a:lstStyle/>
          <a:p>
            <a:pPr algn="ctr"/>
            <a:r>
              <a:rPr lang="it-IT" sz="3200" b="1" cap="small" dirty="0"/>
              <a:t>Residenza in materia di successioni/donazioni</a:t>
            </a:r>
            <a:endParaRPr lang="it-IT" sz="3200" b="1" dirty="0">
              <a:latin typeface="Tahoma" panose="020B0604030504040204" pitchFamily="34" charset="0"/>
              <a:ea typeface="Tahoma" panose="020B0604030504040204" pitchFamily="34" charset="0"/>
              <a:cs typeface="Tahoma" panose="020B0604030504040204" pitchFamily="34" charset="0"/>
            </a:endParaRPr>
          </a:p>
        </p:txBody>
      </p:sp>
      <p:sp>
        <p:nvSpPr>
          <p:cNvPr id="7" name="Segnaposto contenuto 2">
            <a:extLst>
              <a:ext uri="{FF2B5EF4-FFF2-40B4-BE49-F238E27FC236}">
                <a16:creationId xmlns:a16="http://schemas.microsoft.com/office/drawing/2014/main" id="{CFA84AAE-2B6F-4FD3-B56E-B7DEBB0640D9}"/>
              </a:ext>
            </a:extLst>
          </p:cNvPr>
          <p:cNvSpPr txBox="1">
            <a:spLocks/>
          </p:cNvSpPr>
          <p:nvPr/>
        </p:nvSpPr>
        <p:spPr>
          <a:xfrm>
            <a:off x="696286" y="1102467"/>
            <a:ext cx="8838702" cy="5341875"/>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0"/>
              </a:spcBef>
            </a:pPr>
            <a:r>
              <a:rPr lang="it-IT" sz="1800" b="1" dirty="0"/>
              <a:t>Il legislatore non definisce la residenza ai fini dell’imposta sulle successioni e donazioni</a:t>
            </a:r>
          </a:p>
          <a:p>
            <a:pPr algn="just">
              <a:lnSpc>
                <a:spcPct val="100000"/>
              </a:lnSpc>
              <a:spcBef>
                <a:spcPts val="0"/>
              </a:spcBef>
            </a:pPr>
            <a:r>
              <a:rPr lang="it-IT" sz="1800" b="1" dirty="0"/>
              <a:t>Si ritiene che occorra fare riferimento al concetto civilistico di residenza (art. 43 C.C.)</a:t>
            </a:r>
          </a:p>
          <a:p>
            <a:pPr algn="just">
              <a:lnSpc>
                <a:spcPct val="100000"/>
              </a:lnSpc>
              <a:spcBef>
                <a:spcPts val="0"/>
              </a:spcBef>
            </a:pPr>
            <a:r>
              <a:rPr lang="it-IT" sz="1800" b="1" dirty="0"/>
              <a:t>Non rileva pertanto la residenza fiscale e neanche l’inversione della prova (art. 2 comma 2 bis TUIR)</a:t>
            </a:r>
          </a:p>
          <a:p>
            <a:pPr marL="0" indent="0" algn="just">
              <a:lnSpc>
                <a:spcPct val="100000"/>
              </a:lnSpc>
              <a:spcBef>
                <a:spcPts val="0"/>
              </a:spcBef>
              <a:buNone/>
            </a:pPr>
            <a:endParaRPr lang="it-IT" sz="1800" b="1" dirty="0"/>
          </a:p>
          <a:p>
            <a:pPr algn="just">
              <a:lnSpc>
                <a:spcPct val="100000"/>
              </a:lnSpc>
              <a:spcBef>
                <a:spcPts val="0"/>
              </a:spcBef>
            </a:pPr>
            <a:r>
              <a:rPr lang="it-IT" sz="1800" b="1" dirty="0"/>
              <a:t>Solo 7 Convenzioni stipulate dall’Italia.</a:t>
            </a:r>
          </a:p>
          <a:p>
            <a:pPr marL="596900" indent="-285750" algn="just">
              <a:lnSpc>
                <a:spcPct val="100000"/>
              </a:lnSpc>
              <a:spcBef>
                <a:spcPts val="0"/>
              </a:spcBef>
              <a:buFont typeface="Wingdings" panose="05000000000000000000" pitchFamily="2" charset="2"/>
              <a:buChar char="q"/>
            </a:pPr>
            <a:r>
              <a:rPr lang="it-IT" sz="1800" dirty="0"/>
              <a:t>le Convenzioni con </a:t>
            </a:r>
            <a:r>
              <a:rPr lang="it-IT" sz="1800" b="1" dirty="0"/>
              <a:t>Francia </a:t>
            </a:r>
            <a:r>
              <a:rPr lang="it-IT" sz="1800" dirty="0"/>
              <a:t>(anche donazione), </a:t>
            </a:r>
            <a:r>
              <a:rPr lang="it-IT" sz="1800" b="1" dirty="0"/>
              <a:t>Svezia e Danimarca </a:t>
            </a:r>
            <a:r>
              <a:rPr lang="it-IT" sz="1800" dirty="0"/>
              <a:t>prevedono </a:t>
            </a:r>
            <a:r>
              <a:rPr lang="it-IT" sz="1800" dirty="0" err="1"/>
              <a:t>tie</a:t>
            </a:r>
            <a:r>
              <a:rPr lang="it-IT" sz="1800" dirty="0"/>
              <a:t> breaker rules conformi a Convenzioni contro doppie imposizioni</a:t>
            </a:r>
          </a:p>
          <a:p>
            <a:pPr marL="596900" indent="-285750" algn="just">
              <a:lnSpc>
                <a:spcPct val="100000"/>
              </a:lnSpc>
              <a:spcBef>
                <a:spcPts val="0"/>
              </a:spcBef>
              <a:buFont typeface="Wingdings" panose="05000000000000000000" pitchFamily="2" charset="2"/>
              <a:buChar char="q"/>
            </a:pPr>
            <a:r>
              <a:rPr lang="it-IT" sz="1800" dirty="0"/>
              <a:t>la Convenzione con la </a:t>
            </a:r>
            <a:r>
              <a:rPr lang="it-IT" sz="1800" b="1" dirty="0"/>
              <a:t>Gran Bretagna </a:t>
            </a:r>
            <a:r>
              <a:rPr lang="it-IT" sz="1800" dirty="0"/>
              <a:t>non attribuisce alcun rilievo all’abitazione permanente</a:t>
            </a:r>
          </a:p>
          <a:p>
            <a:pPr marL="596900" indent="-285750" algn="just">
              <a:lnSpc>
                <a:spcPct val="100000"/>
              </a:lnSpc>
              <a:spcBef>
                <a:spcPts val="0"/>
              </a:spcBef>
              <a:buFont typeface="Wingdings" panose="05000000000000000000" pitchFamily="2" charset="2"/>
              <a:buChar char="q"/>
            </a:pPr>
            <a:r>
              <a:rPr lang="it-IT" sz="1800" dirty="0"/>
              <a:t>la Convenzione con </a:t>
            </a:r>
            <a:r>
              <a:rPr lang="it-IT" sz="1800" b="1" dirty="0"/>
              <a:t>Israele </a:t>
            </a:r>
            <a:r>
              <a:rPr lang="it-IT" sz="1800" dirty="0"/>
              <a:t>si ferma al criterio del soggiorno abituale non prevedendo quello residuale della cittadinanza;</a:t>
            </a:r>
          </a:p>
          <a:p>
            <a:pPr marL="596900" indent="-285750" algn="just">
              <a:lnSpc>
                <a:spcPct val="100000"/>
              </a:lnSpc>
              <a:spcBef>
                <a:spcPts val="0"/>
              </a:spcBef>
              <a:buFont typeface="Wingdings" panose="05000000000000000000" pitchFamily="2" charset="2"/>
              <a:buChar char="q"/>
            </a:pPr>
            <a:r>
              <a:rPr lang="it-IT" sz="1800" dirty="0"/>
              <a:t>la Convenzione  con la </a:t>
            </a:r>
            <a:r>
              <a:rPr lang="it-IT" sz="1800" b="1" dirty="0"/>
              <a:t>Grecia </a:t>
            </a:r>
            <a:r>
              <a:rPr lang="it-IT" sz="1800" dirty="0"/>
              <a:t>dispone che la doppia residenza sia risolta tramite Accordo tra Paesi che tenga conto dove le relazioni personali ed economiche sono più strette e, in subordine, della cittadinanza;</a:t>
            </a:r>
          </a:p>
          <a:p>
            <a:pPr marL="596900" indent="-285750" algn="just">
              <a:lnSpc>
                <a:spcPct val="100000"/>
              </a:lnSpc>
              <a:spcBef>
                <a:spcPts val="0"/>
              </a:spcBef>
              <a:buFont typeface="Wingdings" panose="05000000000000000000" pitchFamily="2" charset="2"/>
              <a:buChar char="q"/>
            </a:pPr>
            <a:r>
              <a:rPr lang="it-IT" sz="1800" dirty="0"/>
              <a:t>la Convenzione con gli </a:t>
            </a:r>
            <a:r>
              <a:rPr lang="it-IT" sz="1800" b="1" dirty="0"/>
              <a:t>Stati Uniti </a:t>
            </a:r>
            <a:r>
              <a:rPr lang="it-IT" sz="1800" dirty="0"/>
              <a:t>non regola i casi di doppia residenza.</a:t>
            </a:r>
            <a:endParaRPr lang="it-IT" sz="1800" b="1" dirty="0"/>
          </a:p>
        </p:txBody>
      </p:sp>
      <p:pic>
        <p:nvPicPr>
          <p:cNvPr id="4" name="Immagine 3">
            <a:extLst>
              <a:ext uri="{FF2B5EF4-FFF2-40B4-BE49-F238E27FC236}">
                <a16:creationId xmlns:a16="http://schemas.microsoft.com/office/drawing/2014/main" id="{61D29866-4395-4D28-A9C2-BE44A20113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374" y="232954"/>
            <a:ext cx="1977242" cy="610577"/>
          </a:xfrm>
          <a:prstGeom prst="rect">
            <a:avLst/>
          </a:prstGeom>
        </p:spPr>
      </p:pic>
    </p:spTree>
    <p:extLst>
      <p:ext uri="{BB962C8B-B14F-4D97-AF65-F5344CB8AC3E}">
        <p14:creationId xmlns:p14="http://schemas.microsoft.com/office/powerpoint/2010/main" val="3436906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72A6C3C0-84AB-447D-96F3-057D62E9BD4D}"/>
              </a:ext>
            </a:extLst>
          </p:cNvPr>
          <p:cNvSpPr/>
          <p:nvPr/>
        </p:nvSpPr>
        <p:spPr>
          <a:xfrm>
            <a:off x="3112441" y="156115"/>
            <a:ext cx="4643387" cy="584775"/>
          </a:xfrm>
          <a:prstGeom prst="rect">
            <a:avLst/>
          </a:prstGeom>
        </p:spPr>
        <p:txBody>
          <a:bodyPr wrap="none">
            <a:spAutoFit/>
          </a:bodyPr>
          <a:lstStyle/>
          <a:p>
            <a:r>
              <a:rPr lang="it-IT" sz="3200" b="1" cap="small" dirty="0"/>
              <a:t>Le questioni da risolvere</a:t>
            </a:r>
            <a:endParaRPr lang="it-IT" sz="3200" b="1" dirty="0">
              <a:latin typeface="Tahoma" panose="020B0604030504040204" pitchFamily="34" charset="0"/>
              <a:ea typeface="Tahoma" panose="020B0604030504040204" pitchFamily="34" charset="0"/>
              <a:cs typeface="Tahoma" panose="020B0604030504040204" pitchFamily="34" charset="0"/>
            </a:endParaRPr>
          </a:p>
        </p:txBody>
      </p:sp>
      <p:sp>
        <p:nvSpPr>
          <p:cNvPr id="7" name="Segnaposto contenuto 2">
            <a:extLst>
              <a:ext uri="{FF2B5EF4-FFF2-40B4-BE49-F238E27FC236}">
                <a16:creationId xmlns:a16="http://schemas.microsoft.com/office/drawing/2014/main" id="{CFA84AAE-2B6F-4FD3-B56E-B7DEBB0640D9}"/>
              </a:ext>
            </a:extLst>
          </p:cNvPr>
          <p:cNvSpPr txBox="1">
            <a:spLocks/>
          </p:cNvSpPr>
          <p:nvPr/>
        </p:nvSpPr>
        <p:spPr>
          <a:xfrm>
            <a:off x="800044" y="943076"/>
            <a:ext cx="9171269" cy="548384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Font typeface="Wingdings" panose="05000000000000000000" pitchFamily="2" charset="2"/>
              <a:buChar char="q"/>
            </a:pPr>
            <a:r>
              <a:rPr lang="it-IT" sz="1800" b="1" dirty="0"/>
              <a:t>Come valutare la residenza fino al 2023?</a:t>
            </a:r>
          </a:p>
          <a:p>
            <a:pPr>
              <a:lnSpc>
                <a:spcPct val="150000"/>
              </a:lnSpc>
              <a:buFont typeface="Wingdings" panose="05000000000000000000" pitchFamily="2" charset="2"/>
              <a:buChar char="q"/>
            </a:pPr>
            <a:r>
              <a:rPr lang="it-IT" sz="1800" b="1" dirty="0"/>
              <a:t>Regimi agevolati per neo-residenti: la verifica dell’assenza di residenza nei periodi di imposta precedenti va fatta alla luce dei criteri pro-tempore in vigore?</a:t>
            </a:r>
          </a:p>
          <a:p>
            <a:pPr>
              <a:lnSpc>
                <a:spcPct val="150000"/>
              </a:lnSpc>
              <a:buFont typeface="Wingdings" panose="05000000000000000000" pitchFamily="2" charset="2"/>
              <a:buChar char="q"/>
            </a:pPr>
            <a:r>
              <a:rPr lang="it-IT" sz="1800" b="1" dirty="0"/>
              <a:t>Può variare l’interpretazione del centro degli interessi vitali previsto dalla Convenzione?</a:t>
            </a:r>
          </a:p>
          <a:p>
            <a:pPr>
              <a:lnSpc>
                <a:spcPct val="150000"/>
              </a:lnSpc>
              <a:buFont typeface="Wingdings" panose="05000000000000000000" pitchFamily="2" charset="2"/>
              <a:buChar char="q"/>
            </a:pPr>
            <a:r>
              <a:rPr lang="it-IT" sz="1800" b="1" dirty="0"/>
              <a:t>Come rileverà il nuovo criterio della presenza, anche per le frazioni di giorno? </a:t>
            </a:r>
          </a:p>
          <a:p>
            <a:pPr>
              <a:lnSpc>
                <a:spcPct val="150000"/>
              </a:lnSpc>
              <a:buFont typeface="Wingdings" panose="05000000000000000000" pitchFamily="2" charset="2"/>
              <a:buChar char="q"/>
            </a:pPr>
            <a:r>
              <a:rPr lang="it-IT" sz="1800" b="1" dirty="0"/>
              <a:t>La nuova definizione di domicilio agevolerà il trasferimento all’estero dei grandi capitali italiani?</a:t>
            </a:r>
          </a:p>
          <a:p>
            <a:pPr>
              <a:lnSpc>
                <a:spcPct val="150000"/>
              </a:lnSpc>
              <a:buFont typeface="Wingdings" panose="05000000000000000000" pitchFamily="2" charset="2"/>
              <a:buChar char="q"/>
            </a:pPr>
            <a:r>
              <a:rPr lang="it-IT" sz="1800" b="1" dirty="0"/>
              <a:t>Come potrà l’Amministrazione verificare la presenza e il «nuovo» domicilio? Aumenterà il contenzioso?</a:t>
            </a:r>
          </a:p>
        </p:txBody>
      </p:sp>
      <p:pic>
        <p:nvPicPr>
          <p:cNvPr id="4" name="Immagine 3">
            <a:extLst>
              <a:ext uri="{FF2B5EF4-FFF2-40B4-BE49-F238E27FC236}">
                <a16:creationId xmlns:a16="http://schemas.microsoft.com/office/drawing/2014/main" id="{AC7EE6D4-7564-4B99-A7B3-718AD56AC7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374" y="232954"/>
            <a:ext cx="1977242" cy="610577"/>
          </a:xfrm>
          <a:prstGeom prst="rect">
            <a:avLst/>
          </a:prstGeom>
        </p:spPr>
      </p:pic>
    </p:spTree>
    <p:extLst>
      <p:ext uri="{BB962C8B-B14F-4D97-AF65-F5344CB8AC3E}">
        <p14:creationId xmlns:p14="http://schemas.microsoft.com/office/powerpoint/2010/main" val="2883669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51014C7-59D2-402F-B1F2-4221175E7516}"/>
              </a:ext>
            </a:extLst>
          </p:cNvPr>
          <p:cNvSpPr txBox="1"/>
          <p:nvPr/>
        </p:nvSpPr>
        <p:spPr>
          <a:xfrm>
            <a:off x="2633234" y="288918"/>
            <a:ext cx="6521267" cy="584775"/>
          </a:xfrm>
          <a:prstGeom prst="rect">
            <a:avLst/>
          </a:prstGeom>
          <a:noFill/>
        </p:spPr>
        <p:txBody>
          <a:bodyPr wrap="square" rtlCol="0">
            <a:spAutoFit/>
          </a:bodyPr>
          <a:lstStyle/>
          <a:p>
            <a:pPr algn="ctr"/>
            <a:r>
              <a:rPr lang="it-IT" sz="3200" b="1" cap="small" dirty="0">
                <a:latin typeface="Tahoma" panose="020B0604030504040204" pitchFamily="34" charset="0"/>
                <a:ea typeface="Tahoma" panose="020B0604030504040204" pitchFamily="34" charset="0"/>
                <a:cs typeface="Tahoma" panose="020B0604030504040204" pitchFamily="34" charset="0"/>
              </a:rPr>
              <a:t>L’importanza della residenza</a:t>
            </a:r>
            <a:endParaRPr lang="it-IT" sz="3200" b="1" dirty="0">
              <a:latin typeface="Tahoma" panose="020B0604030504040204" pitchFamily="34" charset="0"/>
              <a:ea typeface="Tahoma" panose="020B0604030504040204" pitchFamily="34" charset="0"/>
              <a:cs typeface="Tahoma" panose="020B0604030504040204" pitchFamily="34" charset="0"/>
            </a:endParaRPr>
          </a:p>
        </p:txBody>
      </p:sp>
      <p:sp>
        <p:nvSpPr>
          <p:cNvPr id="7" name="CasellaDiTesto 6">
            <a:extLst>
              <a:ext uri="{FF2B5EF4-FFF2-40B4-BE49-F238E27FC236}">
                <a16:creationId xmlns:a16="http://schemas.microsoft.com/office/drawing/2014/main" id="{730B7A27-2925-4F8F-94AF-9AEA32E4D150}"/>
              </a:ext>
            </a:extLst>
          </p:cNvPr>
          <p:cNvSpPr txBox="1"/>
          <p:nvPr/>
        </p:nvSpPr>
        <p:spPr>
          <a:xfrm>
            <a:off x="898358" y="1182991"/>
            <a:ext cx="9015663" cy="4249782"/>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247650" tIns="123825" rIns="247650" bIns="123825" numCol="1" spcCol="1270" anchor="ctr" anchorCtr="0">
            <a:noAutofit/>
          </a:bodyPr>
          <a:lstStyle/>
          <a:p>
            <a:r>
              <a:rPr lang="it-IT" dirty="0">
                <a:solidFill>
                  <a:schemeClr val="tx1"/>
                </a:solidFill>
              </a:rPr>
              <a:t>Permette di individuare i soggetti passivi i cui redditi (e patrimonio) sono tassabili in Italia ovunque siano prodotti (detenuti).</a:t>
            </a:r>
          </a:p>
          <a:p>
            <a:endParaRPr lang="it-IT" dirty="0">
              <a:solidFill>
                <a:schemeClr val="tx1"/>
              </a:solidFill>
            </a:endParaRPr>
          </a:p>
          <a:p>
            <a:r>
              <a:rPr lang="it-IT" b="1" u="sng" dirty="0">
                <a:solidFill>
                  <a:schemeClr val="tx1"/>
                </a:solidFill>
              </a:rPr>
              <a:t>Art. 3 TUIR</a:t>
            </a:r>
          </a:p>
          <a:p>
            <a:pPr marL="342900" indent="-342900">
              <a:buAutoNum type="arabicPeriod"/>
            </a:pPr>
            <a:r>
              <a:rPr lang="it-IT" dirty="0">
                <a:solidFill>
                  <a:schemeClr val="tx1"/>
                </a:solidFill>
              </a:rPr>
              <a:t>L’imposta si applica sul reddito complessivo del soggetto, formato </a:t>
            </a:r>
          </a:p>
          <a:p>
            <a:pPr marL="444500" indent="-261938">
              <a:buFont typeface="Courier New" panose="02070309020205020404" pitchFamily="49" charset="0"/>
              <a:buChar char="o"/>
            </a:pPr>
            <a:r>
              <a:rPr lang="it-IT" dirty="0">
                <a:solidFill>
                  <a:schemeClr val="tx1"/>
                </a:solidFill>
              </a:rPr>
              <a:t>per i residenti da tutti i redditi posseduti al netto degli oneri deducibili;</a:t>
            </a:r>
          </a:p>
          <a:p>
            <a:pPr marL="444500" indent="-261938">
              <a:buFont typeface="Courier New" panose="02070309020205020404" pitchFamily="49" charset="0"/>
              <a:buChar char="o"/>
            </a:pPr>
            <a:r>
              <a:rPr lang="it-IT" dirty="0">
                <a:solidFill>
                  <a:schemeClr val="tx1"/>
                </a:solidFill>
              </a:rPr>
              <a:t>per i non residenti soltanto da quelli prodotti nel territorio dello Stato.</a:t>
            </a:r>
          </a:p>
          <a:p>
            <a:endParaRPr lang="it-IT" dirty="0">
              <a:solidFill>
                <a:schemeClr val="tx1"/>
              </a:solidFill>
            </a:endParaRPr>
          </a:p>
          <a:p>
            <a:r>
              <a:rPr lang="it-IT" dirty="0">
                <a:solidFill>
                  <a:schemeClr val="tx1"/>
                </a:solidFill>
              </a:rPr>
              <a:t>Rileva la residenza, non la cittadinanza.</a:t>
            </a:r>
          </a:p>
          <a:p>
            <a:endParaRPr lang="it-IT" dirty="0">
              <a:solidFill>
                <a:schemeClr val="tx1"/>
              </a:solidFill>
            </a:endParaRPr>
          </a:p>
          <a:p>
            <a:r>
              <a:rPr lang="it-IT" dirty="0">
                <a:solidFill>
                  <a:schemeClr val="tx1"/>
                </a:solidFill>
              </a:rPr>
              <a:t>La necessità di aggiornare la definizione di residenza deriva da:</a:t>
            </a:r>
          </a:p>
          <a:p>
            <a:pPr marL="342900" indent="-342900">
              <a:buFont typeface="Wingdings" panose="05000000000000000000" pitchFamily="2" charset="2"/>
              <a:buChar char="q"/>
            </a:pPr>
            <a:r>
              <a:rPr lang="it-IT" dirty="0">
                <a:solidFill>
                  <a:schemeClr val="tx1"/>
                </a:solidFill>
              </a:rPr>
              <a:t>Conoscenza e concorrenza dei regimi fiscali;</a:t>
            </a:r>
          </a:p>
          <a:p>
            <a:pPr marL="342900" indent="-342900">
              <a:buFont typeface="Wingdings" panose="05000000000000000000" pitchFamily="2" charset="2"/>
              <a:buChar char="q"/>
            </a:pPr>
            <a:r>
              <a:rPr lang="it-IT" dirty="0">
                <a:solidFill>
                  <a:schemeClr val="tx1"/>
                </a:solidFill>
              </a:rPr>
              <a:t>Mobilità delle persone;</a:t>
            </a:r>
          </a:p>
          <a:p>
            <a:pPr marL="342900" indent="-342900">
              <a:buFont typeface="Wingdings" panose="05000000000000000000" pitchFamily="2" charset="2"/>
              <a:buChar char="q"/>
            </a:pPr>
            <a:r>
              <a:rPr lang="it-IT" dirty="0">
                <a:solidFill>
                  <a:schemeClr val="tx1"/>
                </a:solidFill>
              </a:rPr>
              <a:t>Rapporti personali fluidi; minore rilevanza dei legami familiari «ufficiali»;</a:t>
            </a:r>
          </a:p>
          <a:p>
            <a:pPr marL="342900" indent="-342900">
              <a:buFont typeface="Wingdings" panose="05000000000000000000" pitchFamily="2" charset="2"/>
              <a:buChar char="q"/>
            </a:pPr>
            <a:r>
              <a:rPr lang="it-IT" dirty="0">
                <a:solidFill>
                  <a:schemeClr val="tx1"/>
                </a:solidFill>
              </a:rPr>
              <a:t>New economy / smart working.</a:t>
            </a:r>
            <a:endParaRPr lang="it-IT" sz="1600" dirty="0">
              <a:solidFill>
                <a:schemeClr val="tx1"/>
              </a:solidFill>
            </a:endParaRPr>
          </a:p>
        </p:txBody>
      </p:sp>
      <p:pic>
        <p:nvPicPr>
          <p:cNvPr id="4" name="Immagine 3">
            <a:extLst>
              <a:ext uri="{FF2B5EF4-FFF2-40B4-BE49-F238E27FC236}">
                <a16:creationId xmlns:a16="http://schemas.microsoft.com/office/drawing/2014/main" id="{7CEAE155-D9B9-43E6-BD5B-D59BB08F7F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3043" y="137160"/>
            <a:ext cx="1977242" cy="610577"/>
          </a:xfrm>
          <a:prstGeom prst="rect">
            <a:avLst/>
          </a:prstGeom>
        </p:spPr>
      </p:pic>
    </p:spTree>
    <p:extLst>
      <p:ext uri="{BB962C8B-B14F-4D97-AF65-F5344CB8AC3E}">
        <p14:creationId xmlns:p14="http://schemas.microsoft.com/office/powerpoint/2010/main" val="2514421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899C7B-D5F0-316B-9F65-4622B777FCBB}"/>
            </a:ext>
          </a:extLst>
        </p:cNvPr>
        <p:cNvGrpSpPr/>
        <p:nvPr/>
      </p:nvGrpSpPr>
      <p:grpSpPr>
        <a:xfrm>
          <a:off x="0" y="0"/>
          <a:ext cx="0" cy="0"/>
          <a:chOff x="0" y="0"/>
          <a:chExt cx="0" cy="0"/>
        </a:xfrm>
      </p:grpSpPr>
      <p:sp>
        <p:nvSpPr>
          <p:cNvPr id="5" name="CasellaDiTesto 4">
            <a:extLst>
              <a:ext uri="{FF2B5EF4-FFF2-40B4-BE49-F238E27FC236}">
                <a16:creationId xmlns:a16="http://schemas.microsoft.com/office/drawing/2014/main" id="{AF54A225-8F02-66B4-DB1C-31AD1E7B4737}"/>
              </a:ext>
            </a:extLst>
          </p:cNvPr>
          <p:cNvSpPr txBox="1"/>
          <p:nvPr/>
        </p:nvSpPr>
        <p:spPr>
          <a:xfrm>
            <a:off x="2589692" y="232954"/>
            <a:ext cx="6521267" cy="584775"/>
          </a:xfrm>
          <a:prstGeom prst="rect">
            <a:avLst/>
          </a:prstGeom>
          <a:noFill/>
        </p:spPr>
        <p:txBody>
          <a:bodyPr wrap="square" rtlCol="0">
            <a:spAutoFit/>
          </a:bodyPr>
          <a:lstStyle/>
          <a:p>
            <a:pPr algn="ctr"/>
            <a:r>
              <a:rPr lang="it-IT" sz="3200" b="1" cap="small" dirty="0">
                <a:latin typeface="Tahoma" panose="020B0604030504040204" pitchFamily="34" charset="0"/>
                <a:ea typeface="Tahoma" panose="020B0604030504040204" pitchFamily="34" charset="0"/>
                <a:cs typeface="Tahoma" panose="020B0604030504040204" pitchFamily="34" charset="0"/>
              </a:rPr>
              <a:t>La vecchia residenza fiscale</a:t>
            </a:r>
          </a:p>
        </p:txBody>
      </p:sp>
      <p:sp>
        <p:nvSpPr>
          <p:cNvPr id="7" name="CasellaDiTesto 6">
            <a:extLst>
              <a:ext uri="{FF2B5EF4-FFF2-40B4-BE49-F238E27FC236}">
                <a16:creationId xmlns:a16="http://schemas.microsoft.com/office/drawing/2014/main" id="{C0CAF28A-2845-C3B1-5A54-CDE8321F299F}"/>
              </a:ext>
            </a:extLst>
          </p:cNvPr>
          <p:cNvSpPr txBox="1"/>
          <p:nvPr/>
        </p:nvSpPr>
        <p:spPr>
          <a:xfrm>
            <a:off x="898358" y="1182991"/>
            <a:ext cx="9327822" cy="4249782"/>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247650" tIns="123825" rIns="247650" bIns="123825" numCol="1" spcCol="1270" anchor="ctr" anchorCtr="0">
            <a:noAutofit/>
          </a:bodyPr>
          <a:lstStyle/>
          <a:p>
            <a:r>
              <a:rPr lang="it-IT" b="1" u="sng" dirty="0">
                <a:solidFill>
                  <a:schemeClr val="tx1"/>
                </a:solidFill>
              </a:rPr>
              <a:t>Art. 2 comma 2 del TUIR</a:t>
            </a:r>
          </a:p>
          <a:p>
            <a:endParaRPr lang="it-IT" b="1" u="sng" dirty="0">
              <a:solidFill>
                <a:schemeClr val="tx1"/>
              </a:solidFill>
            </a:endParaRPr>
          </a:p>
          <a:p>
            <a:pPr>
              <a:lnSpc>
                <a:spcPct val="130000"/>
              </a:lnSpc>
            </a:pPr>
            <a:r>
              <a:rPr lang="it-IT" dirty="0">
                <a:solidFill>
                  <a:schemeClr val="tx1"/>
                </a:solidFill>
              </a:rPr>
              <a:t>Ai fini delle imposte sui redditi si considerano residenti le persone che per la maggior parte del periodo d’imposta </a:t>
            </a:r>
          </a:p>
          <a:p>
            <a:pPr marL="285750" indent="-285750">
              <a:lnSpc>
                <a:spcPct val="130000"/>
              </a:lnSpc>
              <a:buFont typeface="Arial" panose="020B0604020202020204" pitchFamily="34" charset="0"/>
              <a:buChar char="•"/>
            </a:pPr>
            <a:r>
              <a:rPr lang="it-IT" dirty="0">
                <a:solidFill>
                  <a:schemeClr val="tx1"/>
                </a:solidFill>
              </a:rPr>
              <a:t>sono iscritte nelle anagrafi della popolazione residente; </a:t>
            </a:r>
          </a:p>
          <a:p>
            <a:pPr>
              <a:lnSpc>
                <a:spcPct val="130000"/>
              </a:lnSpc>
            </a:pPr>
            <a:r>
              <a:rPr lang="it-IT" dirty="0">
                <a:solidFill>
                  <a:schemeClr val="tx1"/>
                </a:solidFill>
              </a:rPr>
              <a:t>hanno nel territorio dello Stato ai sensi del Codice civile: </a:t>
            </a:r>
          </a:p>
          <a:p>
            <a:pPr marL="285750" indent="-285750">
              <a:lnSpc>
                <a:spcPct val="130000"/>
              </a:lnSpc>
              <a:buFont typeface="Arial" panose="020B0604020202020204" pitchFamily="34" charset="0"/>
              <a:buChar char="•"/>
            </a:pPr>
            <a:r>
              <a:rPr lang="it-IT" dirty="0">
                <a:solidFill>
                  <a:schemeClr val="tx1"/>
                </a:solidFill>
              </a:rPr>
              <a:t>il domicilio Art. 43 comma 1 C.C.: «</a:t>
            </a:r>
            <a:r>
              <a:rPr lang="it-IT" i="1" dirty="0">
                <a:solidFill>
                  <a:schemeClr val="tx1"/>
                </a:solidFill>
              </a:rPr>
              <a:t>Il domicilio di una persona è nel luogo in cui essa ha stabilito la sede principale dei suoi affari e interessi</a:t>
            </a:r>
            <a:r>
              <a:rPr lang="it-IT" dirty="0">
                <a:solidFill>
                  <a:schemeClr val="tx1"/>
                </a:solidFill>
              </a:rPr>
              <a:t>»;</a:t>
            </a:r>
          </a:p>
          <a:p>
            <a:pPr marL="285750" indent="-285750">
              <a:lnSpc>
                <a:spcPct val="130000"/>
              </a:lnSpc>
              <a:buFont typeface="Arial" panose="020B0604020202020204" pitchFamily="34" charset="0"/>
              <a:buChar char="•"/>
            </a:pPr>
            <a:r>
              <a:rPr lang="it-IT" dirty="0">
                <a:solidFill>
                  <a:schemeClr val="tx1"/>
                </a:solidFill>
              </a:rPr>
              <a:t>la residenza Art. 43 comma 2 C.C.: «</a:t>
            </a:r>
            <a:r>
              <a:rPr lang="it-IT" i="1" dirty="0">
                <a:solidFill>
                  <a:schemeClr val="tx1"/>
                </a:solidFill>
              </a:rPr>
              <a:t>La residenza è nel luogo in cui la persona ha la dimora abituale</a:t>
            </a:r>
            <a:r>
              <a:rPr lang="it-IT" dirty="0">
                <a:solidFill>
                  <a:schemeClr val="tx1"/>
                </a:solidFill>
              </a:rPr>
              <a:t>».</a:t>
            </a:r>
          </a:p>
        </p:txBody>
      </p:sp>
      <p:pic>
        <p:nvPicPr>
          <p:cNvPr id="4" name="Immagine 3">
            <a:extLst>
              <a:ext uri="{FF2B5EF4-FFF2-40B4-BE49-F238E27FC236}">
                <a16:creationId xmlns:a16="http://schemas.microsoft.com/office/drawing/2014/main" id="{12BC6EF3-73DA-471B-A5EA-B5A86266D6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374" y="232954"/>
            <a:ext cx="1977242" cy="610577"/>
          </a:xfrm>
          <a:prstGeom prst="rect">
            <a:avLst/>
          </a:prstGeom>
        </p:spPr>
      </p:pic>
    </p:spTree>
    <p:extLst>
      <p:ext uri="{BB962C8B-B14F-4D97-AF65-F5344CB8AC3E}">
        <p14:creationId xmlns:p14="http://schemas.microsoft.com/office/powerpoint/2010/main" val="3764744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11AC44-F774-7825-7801-24BFB72A2582}"/>
            </a:ext>
          </a:extLst>
        </p:cNvPr>
        <p:cNvGrpSpPr/>
        <p:nvPr/>
      </p:nvGrpSpPr>
      <p:grpSpPr>
        <a:xfrm>
          <a:off x="0" y="0"/>
          <a:ext cx="0" cy="0"/>
          <a:chOff x="0" y="0"/>
          <a:chExt cx="0" cy="0"/>
        </a:xfrm>
      </p:grpSpPr>
      <p:sp>
        <p:nvSpPr>
          <p:cNvPr id="5" name="CasellaDiTesto 4">
            <a:extLst>
              <a:ext uri="{FF2B5EF4-FFF2-40B4-BE49-F238E27FC236}">
                <a16:creationId xmlns:a16="http://schemas.microsoft.com/office/drawing/2014/main" id="{D7AC75F2-76F4-BB00-5726-EE151213A340}"/>
              </a:ext>
            </a:extLst>
          </p:cNvPr>
          <p:cNvSpPr txBox="1"/>
          <p:nvPr/>
        </p:nvSpPr>
        <p:spPr>
          <a:xfrm>
            <a:off x="2293601" y="258756"/>
            <a:ext cx="6521267" cy="584775"/>
          </a:xfrm>
          <a:prstGeom prst="rect">
            <a:avLst/>
          </a:prstGeom>
          <a:noFill/>
        </p:spPr>
        <p:txBody>
          <a:bodyPr wrap="square" rtlCol="0">
            <a:spAutoFit/>
          </a:bodyPr>
          <a:lstStyle/>
          <a:p>
            <a:pPr algn="ctr"/>
            <a:r>
              <a:rPr lang="it-IT" sz="3200" b="1" cap="small" dirty="0">
                <a:latin typeface="Tahoma" panose="020B0604030504040204" pitchFamily="34" charset="0"/>
                <a:ea typeface="Tahoma" panose="020B0604030504040204" pitchFamily="34" charset="0"/>
                <a:cs typeface="Tahoma" panose="020B0604030504040204" pitchFamily="34" charset="0"/>
              </a:rPr>
              <a:t>La nuova residenza fiscale</a:t>
            </a:r>
          </a:p>
        </p:txBody>
      </p:sp>
      <p:sp>
        <p:nvSpPr>
          <p:cNvPr id="7" name="CasellaDiTesto 6">
            <a:extLst>
              <a:ext uri="{FF2B5EF4-FFF2-40B4-BE49-F238E27FC236}">
                <a16:creationId xmlns:a16="http://schemas.microsoft.com/office/drawing/2014/main" id="{0A0122CC-2290-AE23-870F-6116FF050376}"/>
              </a:ext>
            </a:extLst>
          </p:cNvPr>
          <p:cNvSpPr txBox="1"/>
          <p:nvPr/>
        </p:nvSpPr>
        <p:spPr>
          <a:xfrm>
            <a:off x="680244" y="820396"/>
            <a:ext cx="8925310" cy="571877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247650" tIns="123825" rIns="247650" bIns="123825" numCol="1" spcCol="1270" anchor="t" anchorCtr="0">
            <a:noAutofit/>
          </a:bodyPr>
          <a:lstStyle/>
          <a:p>
            <a:pPr>
              <a:lnSpc>
                <a:spcPct val="120000"/>
              </a:lnSpc>
            </a:pPr>
            <a:r>
              <a:rPr lang="it-IT" b="1" u="sng" dirty="0">
                <a:solidFill>
                  <a:schemeClr val="tx1"/>
                </a:solidFill>
              </a:rPr>
              <a:t>Articolo 1 </a:t>
            </a:r>
            <a:r>
              <a:rPr lang="it-IT" b="1" u="sng" dirty="0" err="1">
                <a:solidFill>
                  <a:schemeClr val="tx1"/>
                </a:solidFill>
              </a:rPr>
              <a:t>D.Lgs</a:t>
            </a:r>
            <a:r>
              <a:rPr lang="it-IT" b="1" u="sng" dirty="0">
                <a:solidFill>
                  <a:schemeClr val="tx1"/>
                </a:solidFill>
              </a:rPr>
              <a:t> 209 del 27 dicembre 2023 (Decreto internazionalizzazione)</a:t>
            </a:r>
          </a:p>
          <a:p>
            <a:pPr algn="just">
              <a:lnSpc>
                <a:spcPct val="120000"/>
              </a:lnSpc>
            </a:pPr>
            <a:r>
              <a:rPr lang="it-IT" sz="1700" dirty="0">
                <a:solidFill>
                  <a:schemeClr val="tx1"/>
                </a:solidFill>
              </a:rPr>
              <a:t>Ai fini delle imposte sui redditi si considerano residenti le persone che per la maggior parte del periodo d’imposta, </a:t>
            </a:r>
            <a:r>
              <a:rPr lang="it-IT" sz="1700" b="1" dirty="0">
                <a:solidFill>
                  <a:srgbClr val="FF0000"/>
                </a:solidFill>
              </a:rPr>
              <a:t>considerando anche le frazioni di giorno</a:t>
            </a:r>
            <a:r>
              <a:rPr lang="it-IT" sz="1700" dirty="0">
                <a:solidFill>
                  <a:schemeClr val="tx1"/>
                </a:solidFill>
              </a:rPr>
              <a:t>, hanno il domicilio o la residenza nel territorio dello Stato </a:t>
            </a:r>
            <a:r>
              <a:rPr lang="it-IT" sz="1700" b="1" dirty="0">
                <a:solidFill>
                  <a:srgbClr val="FF0000"/>
                </a:solidFill>
              </a:rPr>
              <a:t>ovvero che sono ivi presenti</a:t>
            </a:r>
            <a:r>
              <a:rPr lang="it-IT" sz="1700" dirty="0">
                <a:solidFill>
                  <a:schemeClr val="tx1"/>
                </a:solidFill>
              </a:rPr>
              <a:t>. </a:t>
            </a:r>
          </a:p>
          <a:p>
            <a:pPr algn="just">
              <a:lnSpc>
                <a:spcPct val="120000"/>
              </a:lnSpc>
            </a:pPr>
            <a:r>
              <a:rPr lang="it-IT" sz="1700" b="1" dirty="0">
                <a:solidFill>
                  <a:srgbClr val="FF0000"/>
                </a:solidFill>
              </a:rPr>
              <a:t>Ai fini dell’applicazione della presente disposizione, per domicilio si intende il luogo in cui si sviluppano, in via principale, le relazioni personali e familiari della persona. </a:t>
            </a:r>
          </a:p>
          <a:p>
            <a:pPr algn="just">
              <a:lnSpc>
                <a:spcPct val="120000"/>
              </a:lnSpc>
            </a:pPr>
            <a:r>
              <a:rPr lang="it-IT" sz="1700" dirty="0">
                <a:solidFill>
                  <a:schemeClr val="tx1"/>
                </a:solidFill>
              </a:rPr>
              <a:t>Salvo prova contraria, </a:t>
            </a:r>
            <a:r>
              <a:rPr lang="it-IT" sz="1700" b="1" dirty="0">
                <a:solidFill>
                  <a:srgbClr val="FF0000"/>
                </a:solidFill>
              </a:rPr>
              <a:t>si presumono </a:t>
            </a:r>
            <a:r>
              <a:rPr lang="it-IT" sz="1700" dirty="0">
                <a:solidFill>
                  <a:schemeClr val="tx1"/>
                </a:solidFill>
              </a:rPr>
              <a:t>altresì </a:t>
            </a:r>
            <a:r>
              <a:rPr lang="it-IT" sz="1700" b="1" dirty="0">
                <a:solidFill>
                  <a:srgbClr val="FF0000"/>
                </a:solidFill>
              </a:rPr>
              <a:t>residenti</a:t>
            </a:r>
            <a:r>
              <a:rPr lang="it-IT" sz="1700" b="1" dirty="0">
                <a:solidFill>
                  <a:schemeClr val="tx1"/>
                </a:solidFill>
              </a:rPr>
              <a:t> </a:t>
            </a:r>
            <a:r>
              <a:rPr lang="it-IT" sz="1700" dirty="0">
                <a:solidFill>
                  <a:schemeClr val="tx1"/>
                </a:solidFill>
              </a:rPr>
              <a:t>le persone iscritte per la maggior parte del periodo di imposta nelle anagrafi della popolazione residente.</a:t>
            </a:r>
          </a:p>
          <a:p>
            <a:pPr>
              <a:lnSpc>
                <a:spcPct val="120000"/>
              </a:lnSpc>
            </a:pPr>
            <a:endParaRPr lang="it-IT" sz="500" dirty="0">
              <a:solidFill>
                <a:schemeClr val="tx1"/>
              </a:solidFill>
            </a:endParaRPr>
          </a:p>
          <a:p>
            <a:pPr>
              <a:lnSpc>
                <a:spcPct val="120000"/>
              </a:lnSpc>
            </a:pPr>
            <a:r>
              <a:rPr lang="it-IT" b="1" u="sng" dirty="0">
                <a:solidFill>
                  <a:schemeClr val="tx1"/>
                </a:solidFill>
              </a:rPr>
              <a:t>Legge delega - Art. 3 della Legge n. 111/2023</a:t>
            </a:r>
          </a:p>
          <a:p>
            <a:pPr marL="0" indent="0">
              <a:lnSpc>
                <a:spcPct val="120000"/>
              </a:lnSpc>
              <a:buNone/>
            </a:pPr>
            <a:r>
              <a:rPr lang="it-IT" sz="1700" dirty="0">
                <a:solidFill>
                  <a:schemeClr val="tx1"/>
                </a:solidFill>
              </a:rPr>
              <a:t>Nell'esercizio della delega di cui all'articolo 1 il Governo osserva …  anche i seguenti ulteriori principi e criteri direttivi generali:</a:t>
            </a:r>
            <a:br>
              <a:rPr lang="it-IT" sz="1700" dirty="0">
                <a:solidFill>
                  <a:schemeClr val="tx1"/>
                </a:solidFill>
              </a:rPr>
            </a:br>
            <a:r>
              <a:rPr lang="it-IT" sz="1700" dirty="0">
                <a:solidFill>
                  <a:schemeClr val="tx1"/>
                </a:solidFill>
              </a:rPr>
              <a:t>c) provvedere alla revisione della disciplina della residenza fiscale delle persone fisiche …  al fine di renderla coerente con la migliore prassi internazionale e con le convenzioni sottoscritte dall'Italia per evitare le doppie imposizioni, nonché coordinarla con la disciplina della stabile organizzazione e dei regimi speciali vigenti per i soggetti che trasferiscono la residenza in Italia anche valutando la possibilità di adeguarla all'esecuzione della prestazione lavorativa in modalità agile;</a:t>
            </a:r>
          </a:p>
          <a:p>
            <a:endParaRPr lang="it-IT" sz="1700" dirty="0">
              <a:solidFill>
                <a:schemeClr val="tx1"/>
              </a:solidFill>
            </a:endParaRPr>
          </a:p>
          <a:p>
            <a:endParaRPr lang="it-IT" dirty="0">
              <a:solidFill>
                <a:schemeClr val="tx1"/>
              </a:solidFill>
            </a:endParaRPr>
          </a:p>
          <a:p>
            <a:endParaRPr lang="it-IT" dirty="0">
              <a:solidFill>
                <a:schemeClr val="tx1"/>
              </a:solidFill>
            </a:endParaRPr>
          </a:p>
        </p:txBody>
      </p:sp>
      <p:pic>
        <p:nvPicPr>
          <p:cNvPr id="4" name="Immagine 3">
            <a:extLst>
              <a:ext uri="{FF2B5EF4-FFF2-40B4-BE49-F238E27FC236}">
                <a16:creationId xmlns:a16="http://schemas.microsoft.com/office/drawing/2014/main" id="{F5C47496-5A30-4DB5-B7FC-AD85CA7021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0791" y="245854"/>
            <a:ext cx="1977242" cy="610577"/>
          </a:xfrm>
          <a:prstGeom prst="rect">
            <a:avLst/>
          </a:prstGeom>
        </p:spPr>
      </p:pic>
    </p:spTree>
    <p:extLst>
      <p:ext uri="{BB962C8B-B14F-4D97-AF65-F5344CB8AC3E}">
        <p14:creationId xmlns:p14="http://schemas.microsoft.com/office/powerpoint/2010/main" val="902141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70D1CE-998C-6BD3-70D4-5FCB7B3E3B4C}"/>
            </a:ext>
          </a:extLst>
        </p:cNvPr>
        <p:cNvGrpSpPr/>
        <p:nvPr/>
      </p:nvGrpSpPr>
      <p:grpSpPr>
        <a:xfrm>
          <a:off x="0" y="0"/>
          <a:ext cx="0" cy="0"/>
          <a:chOff x="0" y="0"/>
          <a:chExt cx="0" cy="0"/>
        </a:xfrm>
      </p:grpSpPr>
      <p:sp>
        <p:nvSpPr>
          <p:cNvPr id="5" name="CasellaDiTesto 4">
            <a:extLst>
              <a:ext uri="{FF2B5EF4-FFF2-40B4-BE49-F238E27FC236}">
                <a16:creationId xmlns:a16="http://schemas.microsoft.com/office/drawing/2014/main" id="{ABCB1794-3F94-FC7B-AF2C-074D84378FFF}"/>
              </a:ext>
            </a:extLst>
          </p:cNvPr>
          <p:cNvSpPr txBox="1"/>
          <p:nvPr/>
        </p:nvSpPr>
        <p:spPr>
          <a:xfrm>
            <a:off x="2746446" y="323752"/>
            <a:ext cx="6521267" cy="584775"/>
          </a:xfrm>
          <a:prstGeom prst="rect">
            <a:avLst/>
          </a:prstGeom>
          <a:noFill/>
        </p:spPr>
        <p:txBody>
          <a:bodyPr wrap="square" rtlCol="0">
            <a:spAutoFit/>
          </a:bodyPr>
          <a:lstStyle/>
          <a:p>
            <a:pPr algn="ctr"/>
            <a:r>
              <a:rPr lang="it-IT" sz="3200" b="1" cap="small" dirty="0">
                <a:latin typeface="Tahoma" panose="020B0604030504040204" pitchFamily="34" charset="0"/>
                <a:ea typeface="Tahoma" panose="020B0604030504040204" pitchFamily="34" charset="0"/>
                <a:cs typeface="Tahoma" panose="020B0604030504040204" pitchFamily="34" charset="0"/>
              </a:rPr>
              <a:t>Cosa non cambia – 183 giorni</a:t>
            </a:r>
          </a:p>
        </p:txBody>
      </p:sp>
      <p:sp>
        <p:nvSpPr>
          <p:cNvPr id="7" name="CasellaDiTesto 6">
            <a:extLst>
              <a:ext uri="{FF2B5EF4-FFF2-40B4-BE49-F238E27FC236}">
                <a16:creationId xmlns:a16="http://schemas.microsoft.com/office/drawing/2014/main" id="{E09F4393-1047-973F-0B2A-FD2AD6C58D46}"/>
              </a:ext>
            </a:extLst>
          </p:cNvPr>
          <p:cNvSpPr txBox="1"/>
          <p:nvPr/>
        </p:nvSpPr>
        <p:spPr>
          <a:xfrm>
            <a:off x="898358" y="908527"/>
            <a:ext cx="9064248" cy="5625721"/>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247650" tIns="123825" rIns="247650" bIns="123825" numCol="1" spcCol="1270" anchor="ctr" anchorCtr="0">
            <a:noAutofit/>
          </a:bodyPr>
          <a:lstStyle/>
          <a:p>
            <a:pPr marL="0" indent="0">
              <a:buNone/>
            </a:pPr>
            <a:r>
              <a:rPr lang="it-IT" sz="1800" b="1" u="sng" dirty="0">
                <a:solidFill>
                  <a:schemeClr val="tx1"/>
                </a:solidFill>
              </a:rPr>
              <a:t>Split </a:t>
            </a:r>
            <a:r>
              <a:rPr lang="it-IT" sz="1800" b="1" u="sng" dirty="0" err="1">
                <a:solidFill>
                  <a:schemeClr val="tx1"/>
                </a:solidFill>
              </a:rPr>
              <a:t>year</a:t>
            </a:r>
            <a:r>
              <a:rPr lang="it-IT" sz="1800" b="1" u="sng" dirty="0">
                <a:solidFill>
                  <a:schemeClr val="tx1"/>
                </a:solidFill>
              </a:rPr>
              <a:t> </a:t>
            </a:r>
          </a:p>
          <a:p>
            <a:pPr marL="0" indent="0" algn="just">
              <a:buNone/>
            </a:pPr>
            <a:r>
              <a:rPr lang="it-IT" sz="1800" dirty="0">
                <a:solidFill>
                  <a:schemeClr val="tx1"/>
                </a:solidFill>
              </a:rPr>
              <a:t>La residenza si determina sulla base di uno dei tre/quattro criteri alternativi per la </a:t>
            </a:r>
            <a:r>
              <a:rPr lang="it-IT" sz="1800" u="sng" dirty="0">
                <a:solidFill>
                  <a:schemeClr val="tx1"/>
                </a:solidFill>
              </a:rPr>
              <a:t>maggior parte del periodo di imposta.</a:t>
            </a:r>
            <a:endParaRPr lang="it-IT" sz="1800" dirty="0">
              <a:solidFill>
                <a:schemeClr val="tx1"/>
              </a:solidFill>
            </a:endParaRPr>
          </a:p>
          <a:p>
            <a:pPr marL="0" indent="0" algn="just">
              <a:buNone/>
            </a:pPr>
            <a:endParaRPr lang="it-IT" sz="1800" dirty="0">
              <a:solidFill>
                <a:schemeClr val="tx1"/>
              </a:solidFill>
            </a:endParaRPr>
          </a:p>
          <a:p>
            <a:pPr marL="0" indent="0" algn="just">
              <a:buNone/>
            </a:pPr>
            <a:r>
              <a:rPr lang="it-IT" sz="1800" dirty="0">
                <a:solidFill>
                  <a:schemeClr val="tx1"/>
                </a:solidFill>
              </a:rPr>
              <a:t>Il § 2,10 del Commentario art. 4 raccomanda il criterio del frazionamento del periodo di imposta:</a:t>
            </a:r>
          </a:p>
          <a:p>
            <a:r>
              <a:rPr lang="en-US" i="1" dirty="0"/>
              <a:t>For example, in one calendar year an individual is a resident of State A under that State’s tax laws from 1 January to 31 March, then moves to State B. Because the individual resides in State B for more than 183 days, the individual is treated by the tax laws of State B as a State B resident for the entire year. Applying the special rules to the period 1 January to 31 March, the individual was a resident of State A. Therefore, both State A and State B should treat the individual as a State A resident for that period, and as a State B resident from 1 April to 31 December</a:t>
            </a:r>
            <a:endParaRPr lang="it-IT" i="1" dirty="0">
              <a:solidFill>
                <a:schemeClr val="tx1"/>
              </a:solidFill>
            </a:endParaRPr>
          </a:p>
          <a:p>
            <a:pPr algn="just"/>
            <a:endParaRPr lang="it-IT" dirty="0">
              <a:solidFill>
                <a:schemeClr val="tx1"/>
              </a:solidFill>
            </a:endParaRPr>
          </a:p>
          <a:p>
            <a:pPr algn="just"/>
            <a:r>
              <a:rPr lang="it-IT" dirty="0">
                <a:solidFill>
                  <a:schemeClr val="tx1"/>
                </a:solidFill>
              </a:rPr>
              <a:t>Per la Cassazione (Ordinanza 25690/2023): </a:t>
            </a:r>
            <a:r>
              <a:rPr lang="it-IT" sz="1800" dirty="0">
                <a:solidFill>
                  <a:schemeClr val="tx1"/>
                </a:solidFill>
              </a:rPr>
              <a:t>è tassabile (anche) in Italia il reddito prodotto in Francia nella seconda parte del 2012 di un calciatore trasferitosi dal Milan al PSG a metà luglio 2012.</a:t>
            </a:r>
          </a:p>
          <a:p>
            <a:pPr algn="just"/>
            <a:endParaRPr lang="it-IT" b="1" u="sng" dirty="0">
              <a:solidFill>
                <a:schemeClr val="tx1"/>
              </a:solidFill>
            </a:endParaRPr>
          </a:p>
          <a:p>
            <a:pPr algn="just"/>
            <a:r>
              <a:rPr lang="it-IT" sz="1800" b="1" u="sng" dirty="0">
                <a:solidFill>
                  <a:schemeClr val="tx1"/>
                </a:solidFill>
              </a:rPr>
              <a:t>Rischio doppia tassazione per parte dell’anno / doppio esonero </a:t>
            </a:r>
          </a:p>
        </p:txBody>
      </p:sp>
      <p:pic>
        <p:nvPicPr>
          <p:cNvPr id="4" name="Immagine 3">
            <a:extLst>
              <a:ext uri="{FF2B5EF4-FFF2-40B4-BE49-F238E27FC236}">
                <a16:creationId xmlns:a16="http://schemas.microsoft.com/office/drawing/2014/main" id="{3C9971F4-BECF-4E4D-B3DC-B5F74327DA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374" y="232954"/>
            <a:ext cx="1977242" cy="610577"/>
          </a:xfrm>
          <a:prstGeom prst="rect">
            <a:avLst/>
          </a:prstGeom>
        </p:spPr>
      </p:pic>
    </p:spTree>
    <p:extLst>
      <p:ext uri="{BB962C8B-B14F-4D97-AF65-F5344CB8AC3E}">
        <p14:creationId xmlns:p14="http://schemas.microsoft.com/office/powerpoint/2010/main" val="454805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C728F5-FB98-6C3E-D9B1-3CE990645ECC}"/>
            </a:ext>
          </a:extLst>
        </p:cNvPr>
        <p:cNvGrpSpPr/>
        <p:nvPr/>
      </p:nvGrpSpPr>
      <p:grpSpPr>
        <a:xfrm>
          <a:off x="0" y="0"/>
          <a:ext cx="0" cy="0"/>
          <a:chOff x="0" y="0"/>
          <a:chExt cx="0" cy="0"/>
        </a:xfrm>
      </p:grpSpPr>
      <p:sp>
        <p:nvSpPr>
          <p:cNvPr id="5" name="CasellaDiTesto 4">
            <a:extLst>
              <a:ext uri="{FF2B5EF4-FFF2-40B4-BE49-F238E27FC236}">
                <a16:creationId xmlns:a16="http://schemas.microsoft.com/office/drawing/2014/main" id="{C4E803DE-0300-F143-F184-4ADD7675FFC1}"/>
              </a:ext>
            </a:extLst>
          </p:cNvPr>
          <p:cNvSpPr txBox="1"/>
          <p:nvPr/>
        </p:nvSpPr>
        <p:spPr>
          <a:xfrm>
            <a:off x="2047095" y="340530"/>
            <a:ext cx="6521267" cy="584775"/>
          </a:xfrm>
          <a:prstGeom prst="rect">
            <a:avLst/>
          </a:prstGeom>
          <a:noFill/>
        </p:spPr>
        <p:txBody>
          <a:bodyPr wrap="square" rtlCol="0">
            <a:spAutoFit/>
          </a:bodyPr>
          <a:lstStyle/>
          <a:p>
            <a:pPr algn="ctr"/>
            <a:r>
              <a:rPr lang="it-IT" sz="3200" b="1" cap="small" dirty="0">
                <a:latin typeface="Tahoma" panose="020B0604030504040204" pitchFamily="34" charset="0"/>
                <a:ea typeface="Tahoma" panose="020B0604030504040204" pitchFamily="34" charset="0"/>
                <a:cs typeface="Tahoma" panose="020B0604030504040204" pitchFamily="34" charset="0"/>
              </a:rPr>
              <a:t>Split </a:t>
            </a:r>
            <a:r>
              <a:rPr lang="it-IT" sz="3200" b="1" cap="small" dirty="0" err="1">
                <a:latin typeface="Tahoma" panose="020B0604030504040204" pitchFamily="34" charset="0"/>
                <a:ea typeface="Tahoma" panose="020B0604030504040204" pitchFamily="34" charset="0"/>
                <a:cs typeface="Tahoma" panose="020B0604030504040204" pitchFamily="34" charset="0"/>
              </a:rPr>
              <a:t>year</a:t>
            </a:r>
            <a:endParaRPr lang="it-IT" sz="3200" b="1" cap="small" dirty="0">
              <a:latin typeface="Tahoma" panose="020B0604030504040204" pitchFamily="34" charset="0"/>
              <a:ea typeface="Tahoma" panose="020B0604030504040204" pitchFamily="34" charset="0"/>
              <a:cs typeface="Tahoma" panose="020B0604030504040204" pitchFamily="34" charset="0"/>
            </a:endParaRPr>
          </a:p>
        </p:txBody>
      </p:sp>
      <p:sp>
        <p:nvSpPr>
          <p:cNvPr id="7" name="CasellaDiTesto 6">
            <a:extLst>
              <a:ext uri="{FF2B5EF4-FFF2-40B4-BE49-F238E27FC236}">
                <a16:creationId xmlns:a16="http://schemas.microsoft.com/office/drawing/2014/main" id="{65AF2016-7C52-F63B-ED1D-E261E1758282}"/>
              </a:ext>
            </a:extLst>
          </p:cNvPr>
          <p:cNvSpPr txBox="1"/>
          <p:nvPr/>
        </p:nvSpPr>
        <p:spPr>
          <a:xfrm>
            <a:off x="649017" y="925305"/>
            <a:ext cx="9300006" cy="5475495"/>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247650" tIns="123825" rIns="247650" bIns="123825" numCol="1" spcCol="1270" anchor="ctr" anchorCtr="0">
            <a:noAutofit/>
          </a:bodyPr>
          <a:lstStyle/>
          <a:p>
            <a:pPr marL="0" indent="0" algn="just">
              <a:buNone/>
            </a:pPr>
            <a:r>
              <a:rPr lang="it-IT" sz="1700" dirty="0">
                <a:solidFill>
                  <a:schemeClr val="tx1"/>
                </a:solidFill>
              </a:rPr>
              <a:t>Solo le Convenzioni con Svizzera e Germania regolano lo split </a:t>
            </a:r>
            <a:r>
              <a:rPr lang="it-IT" sz="1700" dirty="0" err="1">
                <a:solidFill>
                  <a:schemeClr val="tx1"/>
                </a:solidFill>
              </a:rPr>
              <a:t>year</a:t>
            </a:r>
            <a:r>
              <a:rPr lang="it-IT" sz="1700" dirty="0">
                <a:solidFill>
                  <a:schemeClr val="tx1"/>
                </a:solidFill>
              </a:rPr>
              <a:t>.</a:t>
            </a:r>
          </a:p>
          <a:p>
            <a:pPr marL="0" indent="0" algn="just">
              <a:buNone/>
            </a:pPr>
            <a:endParaRPr lang="it-IT" sz="1700" dirty="0">
              <a:solidFill>
                <a:schemeClr val="tx1"/>
              </a:solidFill>
            </a:endParaRPr>
          </a:p>
          <a:p>
            <a:pPr marL="0" indent="0" algn="just">
              <a:buNone/>
            </a:pPr>
            <a:r>
              <a:rPr lang="it-IT" sz="1700" b="1" u="sng" dirty="0">
                <a:solidFill>
                  <a:schemeClr val="tx1"/>
                </a:solidFill>
              </a:rPr>
              <a:t>Convenzione con la Germania:</a:t>
            </a:r>
          </a:p>
          <a:p>
            <a:pPr algn="just"/>
            <a:r>
              <a:rPr lang="it-IT" sz="1700" dirty="0">
                <a:solidFill>
                  <a:schemeClr val="tx1"/>
                </a:solidFill>
              </a:rPr>
              <a:t>Protocollo aggiuntivo alla Convenzione punto 3:</a:t>
            </a:r>
          </a:p>
          <a:p>
            <a:pPr algn="just"/>
            <a:r>
              <a:rPr lang="it-IT" sz="1700" dirty="0">
                <a:solidFill>
                  <a:schemeClr val="tx1"/>
                </a:solidFill>
              </a:rPr>
              <a:t>se  una  persona  fisica  è  considerata  residente  di  uno  Stato  contraente  soltanto  per una frazione dell'anno, per effetto di un cambio di residenza,</a:t>
            </a:r>
          </a:p>
          <a:p>
            <a:pPr algn="just"/>
            <a:r>
              <a:rPr lang="it-IT" sz="1700" dirty="0">
                <a:solidFill>
                  <a:schemeClr val="tx1"/>
                </a:solidFill>
              </a:rPr>
              <a:t>«l'assoggettamento  all'imposta, nei limiti in cui esso dipenda dal luogo di residenza, termina nel primo Stato alla fine del giorno in cui è stato effettuato il cambio di domicilio. Nell'altro Stato, l'assoggettamento all'imposta, nei limiti in cui esso dipenda dal luogo di residenza, inizia il giorno successivo al cambio di domicilio»</a:t>
            </a:r>
          </a:p>
          <a:p>
            <a:pPr marL="0" indent="0" algn="just">
              <a:buNone/>
            </a:pPr>
            <a:endParaRPr lang="it-IT" sz="1700" dirty="0">
              <a:solidFill>
                <a:schemeClr val="tx1"/>
              </a:solidFill>
            </a:endParaRPr>
          </a:p>
          <a:p>
            <a:pPr marL="0" indent="0" algn="just">
              <a:buNone/>
            </a:pPr>
            <a:r>
              <a:rPr lang="it-IT" sz="1700" b="1" u="sng" dirty="0">
                <a:solidFill>
                  <a:schemeClr val="tx1"/>
                </a:solidFill>
              </a:rPr>
              <a:t>Convenzione con la Svizzera </a:t>
            </a:r>
          </a:p>
          <a:p>
            <a:pPr algn="just"/>
            <a:r>
              <a:rPr lang="it-IT" sz="1700" b="1" dirty="0">
                <a:solidFill>
                  <a:schemeClr val="tx1"/>
                </a:solidFill>
              </a:rPr>
              <a:t>Articolo 4 paragrafo 4: «</a:t>
            </a:r>
            <a:r>
              <a:rPr lang="it-IT" sz="1700" dirty="0">
                <a:solidFill>
                  <a:schemeClr val="tx1"/>
                </a:solidFill>
              </a:rPr>
              <a:t>La persona fisica che ha trasferito definitivamente il suo domicilio da uno Stato contraente all'altro Stato contraente cessa di essere assoggettata nel primo Stato contraente alle imposte per le quali il domicilio è determinante non appena trascorso il giorno del trasferimento del domicilio. L'assoggettamento alle imposte per le quali il domicilio è determinante inizia nell'altro Stato a decorrere dalla stessa data</a:t>
            </a:r>
            <a:r>
              <a:rPr lang="it-IT" sz="1800" dirty="0"/>
              <a:t>»</a:t>
            </a:r>
          </a:p>
          <a:p>
            <a:pPr marL="0" indent="0" algn="just">
              <a:buNone/>
            </a:pPr>
            <a:endParaRPr lang="it-IT" dirty="0">
              <a:solidFill>
                <a:schemeClr val="tx2">
                  <a:lumMod val="75000"/>
                </a:schemeClr>
              </a:solidFill>
            </a:endParaRPr>
          </a:p>
          <a:p>
            <a:pPr algn="just"/>
            <a:r>
              <a:rPr lang="it-IT" dirty="0">
                <a:solidFill>
                  <a:schemeClr val="tx1"/>
                </a:solidFill>
              </a:rPr>
              <a:t>Risposta 370/2023 (Svizzera) e in precedenza risposte 73 e 98 del 2023, lo split </a:t>
            </a:r>
            <a:r>
              <a:rPr lang="it-IT" dirty="0" err="1">
                <a:solidFill>
                  <a:schemeClr val="tx1"/>
                </a:solidFill>
              </a:rPr>
              <a:t>year</a:t>
            </a:r>
            <a:r>
              <a:rPr lang="it-IT" dirty="0">
                <a:solidFill>
                  <a:schemeClr val="tx1"/>
                </a:solidFill>
              </a:rPr>
              <a:t> rileva soltanto in caso di doppia residenza</a:t>
            </a:r>
            <a:endParaRPr lang="it-IT" sz="1800" dirty="0">
              <a:solidFill>
                <a:schemeClr val="tx2">
                  <a:lumMod val="75000"/>
                </a:schemeClr>
              </a:solidFill>
            </a:endParaRPr>
          </a:p>
        </p:txBody>
      </p:sp>
      <p:pic>
        <p:nvPicPr>
          <p:cNvPr id="4" name="Immagine 3">
            <a:extLst>
              <a:ext uri="{FF2B5EF4-FFF2-40B4-BE49-F238E27FC236}">
                <a16:creationId xmlns:a16="http://schemas.microsoft.com/office/drawing/2014/main" id="{1EE1D4DC-0AD2-4282-912F-6197E1ADC8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374" y="232954"/>
            <a:ext cx="1977242" cy="610577"/>
          </a:xfrm>
          <a:prstGeom prst="rect">
            <a:avLst/>
          </a:prstGeom>
        </p:spPr>
      </p:pic>
    </p:spTree>
    <p:extLst>
      <p:ext uri="{BB962C8B-B14F-4D97-AF65-F5344CB8AC3E}">
        <p14:creationId xmlns:p14="http://schemas.microsoft.com/office/powerpoint/2010/main" val="3100178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9D0A99-99B2-7886-E446-57AFB7152F4D}"/>
            </a:ext>
          </a:extLst>
        </p:cNvPr>
        <p:cNvGrpSpPr/>
        <p:nvPr/>
      </p:nvGrpSpPr>
      <p:grpSpPr>
        <a:xfrm>
          <a:off x="0" y="0"/>
          <a:ext cx="0" cy="0"/>
          <a:chOff x="0" y="0"/>
          <a:chExt cx="0" cy="0"/>
        </a:xfrm>
      </p:grpSpPr>
      <p:sp>
        <p:nvSpPr>
          <p:cNvPr id="5" name="CasellaDiTesto 4">
            <a:extLst>
              <a:ext uri="{FF2B5EF4-FFF2-40B4-BE49-F238E27FC236}">
                <a16:creationId xmlns:a16="http://schemas.microsoft.com/office/drawing/2014/main" id="{B5CB7213-46D6-C73B-BA1C-B4013A63A144}"/>
              </a:ext>
            </a:extLst>
          </p:cNvPr>
          <p:cNvSpPr txBox="1"/>
          <p:nvPr/>
        </p:nvSpPr>
        <p:spPr>
          <a:xfrm>
            <a:off x="1873429" y="224764"/>
            <a:ext cx="6521267" cy="584775"/>
          </a:xfrm>
          <a:prstGeom prst="rect">
            <a:avLst/>
          </a:prstGeom>
          <a:noFill/>
        </p:spPr>
        <p:txBody>
          <a:bodyPr wrap="square" rtlCol="0">
            <a:spAutoFit/>
          </a:bodyPr>
          <a:lstStyle/>
          <a:p>
            <a:pPr algn="ctr"/>
            <a:r>
              <a:rPr lang="it-IT" sz="3200" b="1" cap="small" dirty="0">
                <a:latin typeface="Tahoma" panose="020B0604030504040204" pitchFamily="34" charset="0"/>
                <a:ea typeface="Tahoma" panose="020B0604030504040204" pitchFamily="34" charset="0"/>
                <a:cs typeface="Tahoma" panose="020B0604030504040204" pitchFamily="34" charset="0"/>
              </a:rPr>
              <a:t>Cos’altro non cambia</a:t>
            </a:r>
          </a:p>
        </p:txBody>
      </p:sp>
      <p:sp>
        <p:nvSpPr>
          <p:cNvPr id="7" name="CasellaDiTesto 6">
            <a:extLst>
              <a:ext uri="{FF2B5EF4-FFF2-40B4-BE49-F238E27FC236}">
                <a16:creationId xmlns:a16="http://schemas.microsoft.com/office/drawing/2014/main" id="{E38D8E40-104C-7D3D-F3A3-C9DCD685B454}"/>
              </a:ext>
            </a:extLst>
          </p:cNvPr>
          <p:cNvSpPr txBox="1"/>
          <p:nvPr/>
        </p:nvSpPr>
        <p:spPr>
          <a:xfrm>
            <a:off x="654341" y="1078487"/>
            <a:ext cx="8959442" cy="4865471"/>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247650" tIns="123825" rIns="247650" bIns="123825" numCol="1" spcCol="1270" anchor="t" anchorCtr="0">
            <a:noAutofit/>
          </a:bodyPr>
          <a:lstStyle/>
          <a:p>
            <a:pPr marL="0" indent="0">
              <a:buNone/>
            </a:pPr>
            <a:r>
              <a:rPr lang="it-IT" sz="1800" b="1" u="sng" dirty="0">
                <a:solidFill>
                  <a:schemeClr val="tx1"/>
                </a:solidFill>
              </a:rPr>
              <a:t>Trasferimenti in Paesi Black list</a:t>
            </a:r>
          </a:p>
          <a:p>
            <a:r>
              <a:rPr lang="it-IT" sz="1800" b="1" dirty="0">
                <a:solidFill>
                  <a:schemeClr val="tx1"/>
                </a:solidFill>
              </a:rPr>
              <a:t>Art. 2 comma 2 bis del TUIR</a:t>
            </a:r>
          </a:p>
          <a:p>
            <a:pPr marL="0" indent="0" algn="just">
              <a:buNone/>
            </a:pPr>
            <a:r>
              <a:rPr lang="it-IT" sz="1800" dirty="0">
                <a:solidFill>
                  <a:schemeClr val="tx1"/>
                </a:solidFill>
              </a:rPr>
              <a:t>Si considerano altresì residenti, salvo prova contraria, i cittadini italiani cancellati dalle anagrafi della popolazione residente e trasferiti in Stati o territori diversi da quelli individuati con decreto del Ministro dell’economia e delle finanze, da pubblicare nella Gazzetta Ufficiale.</a:t>
            </a:r>
          </a:p>
          <a:p>
            <a:pPr marL="0" indent="0" algn="just">
              <a:buNone/>
            </a:pPr>
            <a:endParaRPr lang="it-IT" dirty="0">
              <a:solidFill>
                <a:schemeClr val="tx1"/>
              </a:solidFill>
            </a:endParaRPr>
          </a:p>
          <a:p>
            <a:pPr algn="just"/>
            <a:r>
              <a:rPr lang="it-IT" b="1" dirty="0">
                <a:solidFill>
                  <a:schemeClr val="tx1"/>
                </a:solidFill>
              </a:rPr>
              <a:t>I quattro criteri (in precedenza tre) sono alternativi: </a:t>
            </a:r>
            <a:r>
              <a:rPr lang="it-IT" dirty="0">
                <a:solidFill>
                  <a:schemeClr val="tx1"/>
                </a:solidFill>
              </a:rPr>
              <a:t>è sufficiente che ne ricorra uno per individuare la residenza della persona nel nostro Paese.</a:t>
            </a:r>
          </a:p>
          <a:p>
            <a:pPr algn="just"/>
            <a:endParaRPr lang="it-IT" b="1" dirty="0">
              <a:solidFill>
                <a:schemeClr val="tx1"/>
              </a:solidFill>
            </a:endParaRPr>
          </a:p>
          <a:p>
            <a:pPr marL="0" indent="0">
              <a:buNone/>
            </a:pPr>
            <a:r>
              <a:rPr lang="it-IT" sz="1800" b="1" dirty="0">
                <a:solidFill>
                  <a:schemeClr val="tx1"/>
                </a:solidFill>
              </a:rPr>
              <a:t>La residenza – </a:t>
            </a:r>
            <a:r>
              <a:rPr lang="it-IT" sz="1800" dirty="0">
                <a:solidFill>
                  <a:schemeClr val="tx1"/>
                </a:solidFill>
              </a:rPr>
              <a:t>articolo 43 del Codice Civile: </a:t>
            </a:r>
          </a:p>
          <a:p>
            <a:pPr marL="0" indent="0">
              <a:buNone/>
            </a:pPr>
            <a:r>
              <a:rPr lang="it-IT" sz="1800" dirty="0">
                <a:solidFill>
                  <a:schemeClr val="tx1"/>
                </a:solidFill>
              </a:rPr>
              <a:t>il luogo in cui la persona ha la dimora abituale (e, per dottrina e giurisprudenza «volontaria»)</a:t>
            </a:r>
          </a:p>
          <a:p>
            <a:pPr>
              <a:lnSpc>
                <a:spcPct val="200000"/>
              </a:lnSpc>
            </a:pPr>
            <a:r>
              <a:rPr lang="it-IT" sz="1800" b="1" dirty="0">
                <a:solidFill>
                  <a:schemeClr val="tx1"/>
                </a:solidFill>
              </a:rPr>
              <a:t>Nozione di residenza valida solo per imposte sui redditi (e </a:t>
            </a:r>
            <a:r>
              <a:rPr lang="it-IT" sz="1800" b="1" dirty="0" err="1">
                <a:solidFill>
                  <a:schemeClr val="tx1"/>
                </a:solidFill>
              </a:rPr>
              <a:t>Ivie</a:t>
            </a:r>
            <a:r>
              <a:rPr lang="it-IT" sz="1800" b="1" dirty="0">
                <a:solidFill>
                  <a:schemeClr val="tx1"/>
                </a:solidFill>
              </a:rPr>
              <a:t> e </a:t>
            </a:r>
            <a:r>
              <a:rPr lang="it-IT" sz="1800" b="1" dirty="0" err="1">
                <a:solidFill>
                  <a:schemeClr val="tx1"/>
                </a:solidFill>
              </a:rPr>
              <a:t>Ivafe</a:t>
            </a:r>
            <a:r>
              <a:rPr lang="it-IT" sz="1800" b="1" dirty="0">
                <a:solidFill>
                  <a:schemeClr val="tx1"/>
                </a:solidFill>
              </a:rPr>
              <a:t>)</a:t>
            </a:r>
          </a:p>
          <a:p>
            <a:pPr>
              <a:lnSpc>
                <a:spcPct val="200000"/>
              </a:lnSpc>
            </a:pPr>
            <a:r>
              <a:rPr lang="it-IT" b="1" dirty="0">
                <a:solidFill>
                  <a:schemeClr val="tx1"/>
                </a:solidFill>
              </a:rPr>
              <a:t>Non viene introdotta una </a:t>
            </a:r>
            <a:r>
              <a:rPr lang="it-IT" sz="1800" b="1" dirty="0">
                <a:solidFill>
                  <a:schemeClr val="tx1"/>
                </a:solidFill>
              </a:rPr>
              <a:t>exit tax</a:t>
            </a:r>
            <a:endParaRPr lang="it-IT" sz="1800" dirty="0"/>
          </a:p>
        </p:txBody>
      </p:sp>
      <p:pic>
        <p:nvPicPr>
          <p:cNvPr id="4" name="Immagine 3">
            <a:extLst>
              <a:ext uri="{FF2B5EF4-FFF2-40B4-BE49-F238E27FC236}">
                <a16:creationId xmlns:a16="http://schemas.microsoft.com/office/drawing/2014/main" id="{2FB4CE37-8FFA-4599-B5EA-3AECDE3072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374" y="232954"/>
            <a:ext cx="1977242" cy="610577"/>
          </a:xfrm>
          <a:prstGeom prst="rect">
            <a:avLst/>
          </a:prstGeom>
        </p:spPr>
      </p:pic>
    </p:spTree>
    <p:extLst>
      <p:ext uri="{BB962C8B-B14F-4D97-AF65-F5344CB8AC3E}">
        <p14:creationId xmlns:p14="http://schemas.microsoft.com/office/powerpoint/2010/main" val="623085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51014C7-59D2-402F-B1F2-4221175E7516}"/>
              </a:ext>
            </a:extLst>
          </p:cNvPr>
          <p:cNvSpPr txBox="1"/>
          <p:nvPr/>
        </p:nvSpPr>
        <p:spPr>
          <a:xfrm>
            <a:off x="2555041" y="294199"/>
            <a:ext cx="6853166" cy="584775"/>
          </a:xfrm>
          <a:prstGeom prst="rect">
            <a:avLst/>
          </a:prstGeom>
          <a:noFill/>
        </p:spPr>
        <p:txBody>
          <a:bodyPr wrap="square" rtlCol="0">
            <a:spAutoFit/>
          </a:bodyPr>
          <a:lstStyle/>
          <a:p>
            <a:pPr algn="ctr"/>
            <a:r>
              <a:rPr lang="it-IT" sz="3200" b="1" cap="small" dirty="0">
                <a:latin typeface="Tahoma" panose="020B0604030504040204" pitchFamily="34" charset="0"/>
                <a:ea typeface="Tahoma" panose="020B0604030504040204" pitchFamily="34" charset="0"/>
                <a:cs typeface="Tahoma" panose="020B0604030504040204" pitchFamily="34" charset="0"/>
              </a:rPr>
              <a:t>Nuovo criterio della presenza</a:t>
            </a:r>
            <a:endParaRPr lang="it-IT" sz="3200" b="1" dirty="0">
              <a:latin typeface="Tahoma" panose="020B0604030504040204" pitchFamily="34" charset="0"/>
              <a:ea typeface="Tahoma" panose="020B0604030504040204" pitchFamily="34" charset="0"/>
              <a:cs typeface="Tahoma" panose="020B0604030504040204" pitchFamily="34" charset="0"/>
            </a:endParaRPr>
          </a:p>
        </p:txBody>
      </p:sp>
      <p:sp>
        <p:nvSpPr>
          <p:cNvPr id="6" name="Segnaposto contenuto 2">
            <a:extLst>
              <a:ext uri="{FF2B5EF4-FFF2-40B4-BE49-F238E27FC236}">
                <a16:creationId xmlns:a16="http://schemas.microsoft.com/office/drawing/2014/main" id="{8FF0208D-702B-422D-83B2-1C110CD085C7}"/>
              </a:ext>
            </a:extLst>
          </p:cNvPr>
          <p:cNvSpPr txBox="1">
            <a:spLocks/>
          </p:cNvSpPr>
          <p:nvPr/>
        </p:nvSpPr>
        <p:spPr>
          <a:xfrm>
            <a:off x="1330083" y="915057"/>
            <a:ext cx="9303083" cy="336085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it-IT" sz="2000" dirty="0">
              <a:solidFill>
                <a:schemeClr val="tx2">
                  <a:lumMod val="75000"/>
                </a:schemeClr>
              </a:solidFill>
              <a:highlight>
                <a:srgbClr val="FFFF00"/>
              </a:highlight>
            </a:endParaRPr>
          </a:p>
          <a:p>
            <a:pPr marL="457200" indent="-457200">
              <a:buFont typeface="+mj-lt"/>
              <a:buAutoNum type="arabicPeriod"/>
            </a:pPr>
            <a:endParaRPr lang="it-IT" sz="2000" b="1" dirty="0">
              <a:solidFill>
                <a:schemeClr val="tx2">
                  <a:lumMod val="75000"/>
                </a:schemeClr>
              </a:solidFill>
            </a:endParaRPr>
          </a:p>
        </p:txBody>
      </p:sp>
      <p:sp>
        <p:nvSpPr>
          <p:cNvPr id="7" name="Segnaposto contenuto 2">
            <a:extLst>
              <a:ext uri="{FF2B5EF4-FFF2-40B4-BE49-F238E27FC236}">
                <a16:creationId xmlns:a16="http://schemas.microsoft.com/office/drawing/2014/main" id="{B38E322E-6249-4800-B523-5F7FD2AA7326}"/>
              </a:ext>
            </a:extLst>
          </p:cNvPr>
          <p:cNvSpPr txBox="1">
            <a:spLocks/>
          </p:cNvSpPr>
          <p:nvPr/>
        </p:nvSpPr>
        <p:spPr>
          <a:xfrm>
            <a:off x="813191" y="1290711"/>
            <a:ext cx="8775426" cy="4865661"/>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spcBef>
                <a:spcPts val="600"/>
              </a:spcBef>
              <a:buFont typeface="Wingdings" panose="05000000000000000000" pitchFamily="2" charset="2"/>
              <a:buChar char="q"/>
            </a:pPr>
            <a:r>
              <a:rPr lang="it-IT" sz="1800" dirty="0"/>
              <a:t>Dal 2024 sono residenti le persone che sono presenti nel territorio dello Stato.</a:t>
            </a:r>
          </a:p>
          <a:p>
            <a:pPr algn="just">
              <a:lnSpc>
                <a:spcPct val="150000"/>
              </a:lnSpc>
              <a:spcBef>
                <a:spcPts val="600"/>
              </a:spcBef>
              <a:buFont typeface="Wingdings" panose="05000000000000000000" pitchFamily="2" charset="2"/>
              <a:buChar char="q"/>
            </a:pPr>
            <a:r>
              <a:rPr lang="it-IT" sz="1800" dirty="0"/>
              <a:t>Il requisito della presenza va verificato per la maggior parte del periodo d’imposta (183 giorni; 184 nel 2024).</a:t>
            </a:r>
          </a:p>
          <a:p>
            <a:pPr algn="just">
              <a:lnSpc>
                <a:spcPct val="150000"/>
              </a:lnSpc>
              <a:spcBef>
                <a:spcPts val="600"/>
              </a:spcBef>
              <a:buFont typeface="Wingdings" panose="05000000000000000000" pitchFamily="2" charset="2"/>
              <a:buChar char="q"/>
            </a:pPr>
            <a:r>
              <a:rPr lang="it-IT" sz="1800" dirty="0"/>
              <a:t>Occorre considerare anche le frazioni di giorno; rilevano i periodi non consecutivi</a:t>
            </a:r>
          </a:p>
          <a:p>
            <a:pPr algn="just">
              <a:lnSpc>
                <a:spcPct val="150000"/>
              </a:lnSpc>
              <a:spcBef>
                <a:spcPts val="600"/>
              </a:spcBef>
              <a:buFont typeface="Wingdings" panose="05000000000000000000" pitchFamily="2" charset="2"/>
              <a:buChar char="q"/>
            </a:pPr>
            <a:r>
              <a:rPr lang="it-IT" sz="1800" dirty="0"/>
              <a:t>Rischia di attrarre a tassazione frontalieri, studenti e turisti di lunga durata.</a:t>
            </a:r>
          </a:p>
          <a:p>
            <a:pPr algn="just">
              <a:lnSpc>
                <a:spcPct val="150000"/>
              </a:lnSpc>
              <a:spcBef>
                <a:spcPts val="600"/>
              </a:spcBef>
              <a:buFont typeface="Wingdings" panose="05000000000000000000" pitchFamily="2" charset="2"/>
              <a:buChar char="q"/>
            </a:pPr>
            <a:r>
              <a:rPr lang="it-IT" sz="1800" dirty="0"/>
              <a:t>In ambito OCSE previsto soltanto dall’articolo 15 § 2 per le remunerazioni del settore privato (presenza nell’altro Stato inferiore a 183 giorni).</a:t>
            </a:r>
          </a:p>
          <a:p>
            <a:pPr algn="just">
              <a:lnSpc>
                <a:spcPct val="150000"/>
              </a:lnSpc>
              <a:spcBef>
                <a:spcPts val="600"/>
              </a:spcBef>
              <a:buFont typeface="Wingdings" panose="05000000000000000000" pitchFamily="2" charset="2"/>
              <a:buChar char="q"/>
            </a:pPr>
            <a:r>
              <a:rPr lang="it-IT" sz="1800" dirty="0"/>
              <a:t>È un criterio che rileva in altri Paesi quali Usa (</a:t>
            </a:r>
            <a:r>
              <a:rPr lang="it-IT" sz="1800" dirty="0" err="1"/>
              <a:t>substantial</a:t>
            </a:r>
            <a:r>
              <a:rPr lang="it-IT" sz="1800" dirty="0"/>
              <a:t> </a:t>
            </a:r>
            <a:r>
              <a:rPr lang="it-IT" sz="1800" dirty="0" err="1"/>
              <a:t>presence</a:t>
            </a:r>
            <a:r>
              <a:rPr lang="it-IT" sz="1800" dirty="0"/>
              <a:t> test; su base triennale), Gran Bretagna (</a:t>
            </a:r>
            <a:r>
              <a:rPr lang="it-IT" sz="1800" dirty="0" err="1"/>
              <a:t>automatic</a:t>
            </a:r>
            <a:r>
              <a:rPr lang="it-IT" sz="1800" dirty="0"/>
              <a:t> residence test), Spagna (caso Shakira)</a:t>
            </a:r>
          </a:p>
          <a:p>
            <a:pPr algn="just">
              <a:lnSpc>
                <a:spcPct val="150000"/>
              </a:lnSpc>
              <a:spcBef>
                <a:spcPts val="600"/>
              </a:spcBef>
              <a:buFont typeface="Wingdings" panose="05000000000000000000" pitchFamily="2" charset="2"/>
              <a:buChar char="q"/>
            </a:pPr>
            <a:r>
              <a:rPr lang="it-IT" sz="1800" dirty="0"/>
              <a:t>Non è stato individuato l’ufficio competente per l’accertamento.</a:t>
            </a:r>
          </a:p>
          <a:p>
            <a:pPr algn="just">
              <a:lnSpc>
                <a:spcPct val="150000"/>
              </a:lnSpc>
              <a:spcBef>
                <a:spcPts val="600"/>
              </a:spcBef>
              <a:buFont typeface="Wingdings" panose="05000000000000000000" pitchFamily="2" charset="2"/>
              <a:buChar char="q"/>
            </a:pPr>
            <a:r>
              <a:rPr lang="it-IT" sz="1800" dirty="0"/>
              <a:t>Criterio difficile da determinare (libera circolazione nella UE).</a:t>
            </a:r>
          </a:p>
          <a:p>
            <a:pPr marL="0" indent="0">
              <a:buNone/>
            </a:pPr>
            <a:endParaRPr lang="it-IT" sz="2000" dirty="0">
              <a:solidFill>
                <a:schemeClr val="tx2">
                  <a:lumMod val="75000"/>
                </a:schemeClr>
              </a:solidFill>
            </a:endParaRPr>
          </a:p>
          <a:p>
            <a:pPr marL="0" indent="0">
              <a:buNone/>
            </a:pPr>
            <a:endParaRPr lang="it-IT" sz="2000" dirty="0">
              <a:solidFill>
                <a:schemeClr val="tx2">
                  <a:lumMod val="75000"/>
                </a:schemeClr>
              </a:solidFill>
            </a:endParaRPr>
          </a:p>
          <a:p>
            <a:pPr marL="0" indent="0">
              <a:buNone/>
            </a:pPr>
            <a:endParaRPr lang="it-IT" sz="2000" dirty="0">
              <a:solidFill>
                <a:schemeClr val="tx2">
                  <a:lumMod val="75000"/>
                </a:schemeClr>
              </a:solidFill>
            </a:endParaRPr>
          </a:p>
          <a:p>
            <a:pPr marL="0" indent="0">
              <a:buNone/>
            </a:pPr>
            <a:endParaRPr lang="it-IT" sz="2000" dirty="0">
              <a:solidFill>
                <a:schemeClr val="tx2">
                  <a:lumMod val="75000"/>
                </a:schemeClr>
              </a:solidFill>
            </a:endParaRPr>
          </a:p>
        </p:txBody>
      </p:sp>
      <p:pic>
        <p:nvPicPr>
          <p:cNvPr id="8" name="Immagine 7">
            <a:extLst>
              <a:ext uri="{FF2B5EF4-FFF2-40B4-BE49-F238E27FC236}">
                <a16:creationId xmlns:a16="http://schemas.microsoft.com/office/drawing/2014/main" id="{58F2FF92-A255-4C65-98B8-812577B63B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374" y="232954"/>
            <a:ext cx="1977242" cy="610577"/>
          </a:xfrm>
          <a:prstGeom prst="rect">
            <a:avLst/>
          </a:prstGeom>
        </p:spPr>
      </p:pic>
    </p:spTree>
    <p:extLst>
      <p:ext uri="{BB962C8B-B14F-4D97-AF65-F5344CB8AC3E}">
        <p14:creationId xmlns:p14="http://schemas.microsoft.com/office/powerpoint/2010/main" val="4068797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351014C7-59D2-402F-B1F2-4221175E7516}"/>
              </a:ext>
            </a:extLst>
          </p:cNvPr>
          <p:cNvSpPr txBox="1"/>
          <p:nvPr/>
        </p:nvSpPr>
        <p:spPr>
          <a:xfrm>
            <a:off x="2955815" y="238002"/>
            <a:ext cx="4354126" cy="584775"/>
          </a:xfrm>
          <a:prstGeom prst="rect">
            <a:avLst/>
          </a:prstGeom>
          <a:noFill/>
        </p:spPr>
        <p:txBody>
          <a:bodyPr wrap="square" rtlCol="0">
            <a:spAutoFit/>
          </a:bodyPr>
          <a:lstStyle/>
          <a:p>
            <a:pPr algn="ctr"/>
            <a:r>
              <a:rPr lang="it-IT" sz="3200" b="1" cap="small" dirty="0">
                <a:latin typeface="Tahoma" panose="020B0604030504040204" pitchFamily="34" charset="0"/>
                <a:ea typeface="Tahoma" panose="020B0604030504040204" pitchFamily="34" charset="0"/>
                <a:cs typeface="Tahoma" panose="020B0604030504040204" pitchFamily="34" charset="0"/>
              </a:rPr>
              <a:t>Il nuovo domicilio</a:t>
            </a:r>
            <a:endParaRPr lang="it-IT" sz="3200" b="1" dirty="0">
              <a:latin typeface="Tahoma" panose="020B0604030504040204" pitchFamily="34" charset="0"/>
              <a:ea typeface="Tahoma" panose="020B0604030504040204" pitchFamily="34" charset="0"/>
              <a:cs typeface="Tahoma" panose="020B0604030504040204" pitchFamily="34" charset="0"/>
            </a:endParaRPr>
          </a:p>
        </p:txBody>
      </p:sp>
      <p:sp>
        <p:nvSpPr>
          <p:cNvPr id="6" name="Segnaposto contenuto 2">
            <a:extLst>
              <a:ext uri="{FF2B5EF4-FFF2-40B4-BE49-F238E27FC236}">
                <a16:creationId xmlns:a16="http://schemas.microsoft.com/office/drawing/2014/main" id="{8FF0208D-702B-422D-83B2-1C110CD085C7}"/>
              </a:ext>
            </a:extLst>
          </p:cNvPr>
          <p:cNvSpPr txBox="1">
            <a:spLocks/>
          </p:cNvSpPr>
          <p:nvPr/>
        </p:nvSpPr>
        <p:spPr>
          <a:xfrm>
            <a:off x="1330083" y="915057"/>
            <a:ext cx="9303083" cy="336085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it-IT" sz="2000" dirty="0">
              <a:solidFill>
                <a:schemeClr val="tx2">
                  <a:lumMod val="75000"/>
                </a:schemeClr>
              </a:solidFill>
              <a:highlight>
                <a:srgbClr val="FFFF00"/>
              </a:highlight>
            </a:endParaRPr>
          </a:p>
          <a:p>
            <a:pPr marL="457200" indent="-457200">
              <a:buFont typeface="+mj-lt"/>
              <a:buAutoNum type="arabicPeriod"/>
            </a:pPr>
            <a:endParaRPr lang="it-IT" sz="2000" b="1" dirty="0">
              <a:solidFill>
                <a:schemeClr val="tx2">
                  <a:lumMod val="75000"/>
                </a:schemeClr>
              </a:solidFill>
            </a:endParaRPr>
          </a:p>
        </p:txBody>
      </p:sp>
      <p:sp>
        <p:nvSpPr>
          <p:cNvPr id="7" name="Segnaposto contenuto 2">
            <a:extLst>
              <a:ext uri="{FF2B5EF4-FFF2-40B4-BE49-F238E27FC236}">
                <a16:creationId xmlns:a16="http://schemas.microsoft.com/office/drawing/2014/main" id="{491A30FB-7BB6-46AC-9BD0-6AA421AE6326}"/>
              </a:ext>
            </a:extLst>
          </p:cNvPr>
          <p:cNvSpPr txBox="1">
            <a:spLocks/>
          </p:cNvSpPr>
          <p:nvPr/>
        </p:nvSpPr>
        <p:spPr>
          <a:xfrm>
            <a:off x="744250" y="827970"/>
            <a:ext cx="9044183" cy="3863692"/>
          </a:xfrm>
          <a:prstGeom prst="rect">
            <a:avLst/>
          </a:prstGeom>
        </p:spPr>
        <p:txBody>
          <a:bodyPr>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30000"/>
              </a:lnSpc>
              <a:buNone/>
            </a:pPr>
            <a:r>
              <a:rPr lang="it-IT" sz="2700" dirty="0"/>
              <a:t>Prima, articolo 43 C.C.: luogo in cui la persona ha stabilito la sede principale dei suoi affari e interessi.</a:t>
            </a:r>
          </a:p>
          <a:p>
            <a:pPr marL="0" indent="0">
              <a:lnSpc>
                <a:spcPct val="130000"/>
              </a:lnSpc>
              <a:buNone/>
            </a:pPr>
            <a:r>
              <a:rPr lang="it-IT" sz="2700" b="1" dirty="0"/>
              <a:t>"Nuovo domicilio": «</a:t>
            </a:r>
            <a:r>
              <a:rPr lang="it-IT" sz="2700" b="1" dirty="0">
                <a:solidFill>
                  <a:schemeClr val="tx2">
                    <a:lumMod val="50000"/>
                  </a:schemeClr>
                </a:solidFill>
              </a:rPr>
              <a:t>per domicilio si intende il luogo in cui si sviluppano, in via principale, le relazioni personali e familiari della persona»</a:t>
            </a:r>
          </a:p>
          <a:p>
            <a:pPr>
              <a:lnSpc>
                <a:spcPct val="130000"/>
              </a:lnSpc>
              <a:buFont typeface="Wingdings" panose="05000000000000000000" pitchFamily="2" charset="2"/>
              <a:buChar char="q"/>
            </a:pPr>
            <a:r>
              <a:rPr lang="it-IT" sz="2700" dirty="0"/>
              <a:t>La corte UE con la sentenza </a:t>
            </a:r>
            <a:r>
              <a:rPr lang="it-IT" sz="2700" dirty="0" err="1"/>
              <a:t>Louloudakis</a:t>
            </a:r>
            <a:r>
              <a:rPr lang="it-IT" sz="2700" dirty="0"/>
              <a:t> (sentenza 12 luglio 2001, procedimento C-262/99) sottolineava che «nel caso in cui una persona abbia legami sia personali sia professionali in due Stati membri, il luogo della sua ‘normale residenza’, stabilito nell’ambito di una valutazione globale in funzione di tutti gli elementi di fatto rilevanti, è quello in cui viene individuato il centro permanente degli interessi di tale persona e che, nell’ipotesi in cui tale valutazione globale non permetta siffatta valutazione, va data preminenza dei legami personali»)</a:t>
            </a:r>
          </a:p>
          <a:p>
            <a:pPr>
              <a:lnSpc>
                <a:spcPct val="130000"/>
              </a:lnSpc>
              <a:buFont typeface="Wingdings" panose="05000000000000000000" pitchFamily="2" charset="2"/>
              <a:buChar char="q"/>
            </a:pPr>
            <a:r>
              <a:rPr lang="it-IT" sz="2700" dirty="0"/>
              <a:t>Ad inizio secolo la Cassazione ha seguito le orme della sentenza </a:t>
            </a:r>
            <a:r>
              <a:rPr lang="it-IT" sz="2700" dirty="0" err="1"/>
              <a:t>Louloudakis</a:t>
            </a:r>
            <a:r>
              <a:rPr lang="it-IT" sz="2700" dirty="0"/>
              <a:t>; più recentemente è stata data importanza anche agli interessi economici e patrimoniali in un’ottica di valutazione globale della posizione</a:t>
            </a:r>
          </a:p>
          <a:p>
            <a:pPr marL="0" indent="0">
              <a:buNone/>
            </a:pPr>
            <a:endParaRPr lang="it-IT" sz="1800" b="1" dirty="0"/>
          </a:p>
          <a:p>
            <a:pPr marL="0" indent="0">
              <a:buNone/>
            </a:pPr>
            <a:endParaRPr lang="it-IT" sz="2000" dirty="0">
              <a:solidFill>
                <a:schemeClr val="tx2">
                  <a:lumMod val="75000"/>
                </a:schemeClr>
              </a:solidFill>
              <a:highlight>
                <a:srgbClr val="FFFF00"/>
              </a:highlight>
            </a:endParaRPr>
          </a:p>
          <a:p>
            <a:endParaRPr lang="it-IT" sz="2000" dirty="0">
              <a:solidFill>
                <a:schemeClr val="tx2">
                  <a:lumMod val="75000"/>
                </a:schemeClr>
              </a:solidFill>
              <a:highlight>
                <a:srgbClr val="FFFF00"/>
              </a:highlight>
            </a:endParaRPr>
          </a:p>
          <a:p>
            <a:pPr marL="457200" indent="-457200">
              <a:buFont typeface="+mj-lt"/>
              <a:buAutoNum type="arabicPeriod"/>
            </a:pPr>
            <a:endParaRPr lang="it-IT" sz="2000" b="1" dirty="0">
              <a:solidFill>
                <a:schemeClr val="tx2">
                  <a:lumMod val="75000"/>
                </a:schemeClr>
              </a:solidFill>
            </a:endParaRPr>
          </a:p>
          <a:p>
            <a:pPr marL="457200" indent="-457200">
              <a:buFont typeface="+mj-lt"/>
              <a:buAutoNum type="arabicPeriod"/>
            </a:pPr>
            <a:endParaRPr lang="it-IT" sz="2000" b="1" dirty="0">
              <a:solidFill>
                <a:schemeClr val="tx2">
                  <a:lumMod val="75000"/>
                </a:schemeClr>
              </a:solidFill>
            </a:endParaRPr>
          </a:p>
        </p:txBody>
      </p:sp>
      <p:sp>
        <p:nvSpPr>
          <p:cNvPr id="8" name="Segnaposto contenuto 2">
            <a:extLst>
              <a:ext uri="{FF2B5EF4-FFF2-40B4-BE49-F238E27FC236}">
                <a16:creationId xmlns:a16="http://schemas.microsoft.com/office/drawing/2014/main" id="{08E835BA-62D4-4630-AC21-311834D8FDFD}"/>
              </a:ext>
            </a:extLst>
          </p:cNvPr>
          <p:cNvSpPr txBox="1">
            <a:spLocks/>
          </p:cNvSpPr>
          <p:nvPr/>
        </p:nvSpPr>
        <p:spPr>
          <a:xfrm>
            <a:off x="1406283" y="2072640"/>
            <a:ext cx="9303083" cy="261902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it-IT" sz="2000" b="1" dirty="0">
              <a:solidFill>
                <a:schemeClr val="tx2">
                  <a:lumMod val="75000"/>
                </a:schemeClr>
              </a:solidFill>
            </a:endParaRPr>
          </a:p>
        </p:txBody>
      </p:sp>
      <p:sp>
        <p:nvSpPr>
          <p:cNvPr id="10" name="Segnaposto contenuto 2">
            <a:extLst>
              <a:ext uri="{FF2B5EF4-FFF2-40B4-BE49-F238E27FC236}">
                <a16:creationId xmlns:a16="http://schemas.microsoft.com/office/drawing/2014/main" id="{51252E85-C01D-4FF4-AD97-889FE79779A1}"/>
              </a:ext>
            </a:extLst>
          </p:cNvPr>
          <p:cNvSpPr txBox="1">
            <a:spLocks/>
          </p:cNvSpPr>
          <p:nvPr/>
        </p:nvSpPr>
        <p:spPr>
          <a:xfrm>
            <a:off x="783374" y="4467520"/>
            <a:ext cx="8466860" cy="193194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buFont typeface="Wingdings" panose="05000000000000000000" pitchFamily="2" charset="2"/>
              <a:buChar char="q"/>
            </a:pPr>
            <a:r>
              <a:rPr lang="it-IT" sz="1600" dirty="0"/>
              <a:t>Gli interessi economici sono più semplici da individuare </a:t>
            </a:r>
          </a:p>
          <a:p>
            <a:pPr>
              <a:lnSpc>
                <a:spcPct val="120000"/>
              </a:lnSpc>
              <a:buFont typeface="Wingdings" panose="05000000000000000000" pitchFamily="2" charset="2"/>
              <a:buChar char="q"/>
            </a:pPr>
            <a:r>
              <a:rPr lang="it-IT" sz="1600" dirty="0"/>
              <a:t>Gli interessi personali/familiari sono più semplici da spostare</a:t>
            </a:r>
          </a:p>
          <a:p>
            <a:pPr>
              <a:lnSpc>
                <a:spcPct val="120000"/>
              </a:lnSpc>
              <a:buFont typeface="Wingdings" panose="05000000000000000000" pitchFamily="2" charset="2"/>
              <a:buChar char="q"/>
            </a:pPr>
            <a:r>
              <a:rPr lang="it-IT" sz="1600" dirty="0"/>
              <a:t>Quali sono le relazioni personali e familiari che si sviluppano in via principale?</a:t>
            </a:r>
          </a:p>
          <a:p>
            <a:pPr>
              <a:lnSpc>
                <a:spcPct val="120000"/>
              </a:lnSpc>
              <a:buFont typeface="Wingdings" panose="05000000000000000000" pitchFamily="2" charset="2"/>
              <a:buChar char="q"/>
            </a:pPr>
            <a:r>
              <a:rPr lang="it-IT" sz="1600" dirty="0"/>
              <a:t>Criterio che rischia di sovrapporsi a quello della residenza</a:t>
            </a:r>
          </a:p>
          <a:p>
            <a:pPr marL="0" indent="0">
              <a:lnSpc>
                <a:spcPct val="120000"/>
              </a:lnSpc>
              <a:buNone/>
            </a:pPr>
            <a:endParaRPr lang="it-IT" sz="1900" b="1" dirty="0"/>
          </a:p>
          <a:p>
            <a:pPr marL="0" indent="0">
              <a:buNone/>
            </a:pPr>
            <a:endParaRPr lang="it-IT" sz="2000" b="1" dirty="0">
              <a:solidFill>
                <a:schemeClr val="tx2">
                  <a:lumMod val="75000"/>
                </a:schemeClr>
              </a:solidFill>
            </a:endParaRPr>
          </a:p>
        </p:txBody>
      </p:sp>
      <p:pic>
        <p:nvPicPr>
          <p:cNvPr id="9" name="Immagine 8">
            <a:extLst>
              <a:ext uri="{FF2B5EF4-FFF2-40B4-BE49-F238E27FC236}">
                <a16:creationId xmlns:a16="http://schemas.microsoft.com/office/drawing/2014/main" id="{CFD9E68C-2BBA-4327-8213-8FD1359DBF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374" y="232954"/>
            <a:ext cx="1977242" cy="610577"/>
          </a:xfrm>
          <a:prstGeom prst="rect">
            <a:avLst/>
          </a:prstGeom>
        </p:spPr>
      </p:pic>
    </p:spTree>
    <p:extLst>
      <p:ext uri="{BB962C8B-B14F-4D97-AF65-F5344CB8AC3E}">
        <p14:creationId xmlns:p14="http://schemas.microsoft.com/office/powerpoint/2010/main" val="2214998913"/>
      </p:ext>
    </p:extLst>
  </p:cSld>
  <p:clrMapOvr>
    <a:masterClrMapping/>
  </p:clrMapOvr>
</p:sld>
</file>

<file path=ppt/theme/theme1.xml><?xml version="1.0" encoding="utf-8"?>
<a:theme xmlns:a="http://schemas.openxmlformats.org/drawingml/2006/main" name="Sfaccettatura">
  <a:themeElements>
    <a:clrScheme name="Viola">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844</TotalTime>
  <Words>2712</Words>
  <Application>Microsoft Office PowerPoint</Application>
  <PresentationFormat>Widescreen</PresentationFormat>
  <Paragraphs>184</Paragraphs>
  <Slides>19</Slides>
  <Notes>19</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19</vt:i4>
      </vt:variant>
    </vt:vector>
  </HeadingPairs>
  <TitlesOfParts>
    <vt:vector size="28" baseType="lpstr">
      <vt:lpstr>Arial</vt:lpstr>
      <vt:lpstr>Calibri</vt:lpstr>
      <vt:lpstr>Courier New</vt:lpstr>
      <vt:lpstr>Tahoma</vt:lpstr>
      <vt:lpstr>Times New Roman</vt:lpstr>
      <vt:lpstr>Trebuchet MS</vt:lpstr>
      <vt:lpstr>Wingdings</vt:lpstr>
      <vt:lpstr>Wingdings 3</vt:lpstr>
      <vt:lpstr>Sfaccettatura</vt:lpstr>
      <vt:lpstr>La nuova residenza delle persone fisiche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Chiara Paci</dc:creator>
  <cp:lastModifiedBy>Stefano Vignoli</cp:lastModifiedBy>
  <cp:revision>47</cp:revision>
  <cp:lastPrinted>2024-02-15T17:51:17Z</cp:lastPrinted>
  <dcterms:created xsi:type="dcterms:W3CDTF">2016-07-18T09:42:37Z</dcterms:created>
  <dcterms:modified xsi:type="dcterms:W3CDTF">2024-02-16T08:08:39Z</dcterms:modified>
</cp:coreProperties>
</file>