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7" r:id="rId1"/>
  </p:sldMasterIdLst>
  <p:notesMasterIdLst>
    <p:notesMasterId r:id="rId55"/>
  </p:notesMasterIdLst>
  <p:sldIdLst>
    <p:sldId id="302" r:id="rId2"/>
    <p:sldId id="300" r:id="rId3"/>
    <p:sldId id="317" r:id="rId4"/>
    <p:sldId id="318" r:id="rId5"/>
    <p:sldId id="280" r:id="rId6"/>
    <p:sldId id="258" r:id="rId7"/>
    <p:sldId id="303" r:id="rId8"/>
    <p:sldId id="319" r:id="rId9"/>
    <p:sldId id="322" r:id="rId10"/>
    <p:sldId id="320" r:id="rId11"/>
    <p:sldId id="301" r:id="rId12"/>
    <p:sldId id="313" r:id="rId13"/>
    <p:sldId id="314" r:id="rId14"/>
    <p:sldId id="315" r:id="rId15"/>
    <p:sldId id="282" r:id="rId16"/>
    <p:sldId id="321" r:id="rId17"/>
    <p:sldId id="260" r:id="rId18"/>
    <p:sldId id="323" r:id="rId19"/>
    <p:sldId id="324" r:id="rId20"/>
    <p:sldId id="325" r:id="rId21"/>
    <p:sldId id="327" r:id="rId22"/>
    <p:sldId id="283" r:id="rId23"/>
    <p:sldId id="286" r:id="rId24"/>
    <p:sldId id="326" r:id="rId25"/>
    <p:sldId id="328" r:id="rId26"/>
    <p:sldId id="264" r:id="rId27"/>
    <p:sldId id="332" r:id="rId28"/>
    <p:sldId id="296" r:id="rId29"/>
    <p:sldId id="297" r:id="rId30"/>
    <p:sldId id="298" r:id="rId31"/>
    <p:sldId id="299" r:id="rId32"/>
    <p:sldId id="333" r:id="rId33"/>
    <p:sldId id="334" r:id="rId34"/>
    <p:sldId id="285" r:id="rId35"/>
    <p:sldId id="311" r:id="rId36"/>
    <p:sldId id="310" r:id="rId37"/>
    <p:sldId id="312" r:id="rId38"/>
    <p:sldId id="308" r:id="rId39"/>
    <p:sldId id="309" r:id="rId40"/>
    <p:sldId id="256" r:id="rId41"/>
    <p:sldId id="257" r:id="rId42"/>
    <p:sldId id="329" r:id="rId43"/>
    <p:sldId id="330" r:id="rId44"/>
    <p:sldId id="290" r:id="rId45"/>
    <p:sldId id="287" r:id="rId46"/>
    <p:sldId id="293" r:id="rId47"/>
    <p:sldId id="294" r:id="rId48"/>
    <p:sldId id="295" r:id="rId49"/>
    <p:sldId id="306" r:id="rId50"/>
    <p:sldId id="331" r:id="rId51"/>
    <p:sldId id="316" r:id="rId52"/>
    <p:sldId id="307" r:id="rId53"/>
    <p:sldId id="335" r:id="rId54"/>
  </p:sldIdLst>
  <p:sldSz cx="9906000" cy="6858000" type="A4"/>
  <p:notesSz cx="9906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756"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2926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11813" y="0"/>
            <a:ext cx="4292600" cy="344488"/>
          </a:xfrm>
          <a:prstGeom prst="rect">
            <a:avLst/>
          </a:prstGeom>
        </p:spPr>
        <p:txBody>
          <a:bodyPr vert="horz" lIns="91440" tIns="45720" rIns="91440" bIns="45720" rtlCol="0"/>
          <a:lstStyle>
            <a:lvl1pPr algn="r">
              <a:defRPr sz="1200"/>
            </a:lvl1pPr>
          </a:lstStyle>
          <a:p>
            <a:fld id="{8133DA64-068F-466C-9C8F-ED2BF75DC11B}" type="datetimeFigureOut">
              <a:rPr lang="it-IT" smtClean="0"/>
              <a:t>08/04/2024</a:t>
            </a:fld>
            <a:endParaRPr lang="it-IT"/>
          </a:p>
        </p:txBody>
      </p:sp>
      <p:sp>
        <p:nvSpPr>
          <p:cNvPr id="4" name="Segnaposto immagine diapositiva 3"/>
          <p:cNvSpPr>
            <a:spLocks noGrp="1" noRot="1" noChangeAspect="1"/>
          </p:cNvSpPr>
          <p:nvPr>
            <p:ph type="sldImg" idx="2"/>
          </p:nvPr>
        </p:nvSpPr>
        <p:spPr>
          <a:xfrm>
            <a:off x="3281363" y="857250"/>
            <a:ext cx="3343275"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0600" y="3300413"/>
            <a:ext cx="7924800" cy="270033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42926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11813" y="6513513"/>
            <a:ext cx="4292600" cy="344487"/>
          </a:xfrm>
          <a:prstGeom prst="rect">
            <a:avLst/>
          </a:prstGeom>
        </p:spPr>
        <p:txBody>
          <a:bodyPr vert="horz" lIns="91440" tIns="45720" rIns="91440" bIns="45720" rtlCol="0" anchor="b"/>
          <a:lstStyle>
            <a:lvl1pPr algn="r">
              <a:defRPr sz="1200"/>
            </a:lvl1pPr>
          </a:lstStyle>
          <a:p>
            <a:fld id="{DBAEB9DF-479E-43C7-B893-B3A306C57414}" type="slidenum">
              <a:rPr lang="it-IT" smtClean="0"/>
              <a:t>‹N›</a:t>
            </a:fld>
            <a:endParaRPr lang="it-IT"/>
          </a:p>
        </p:txBody>
      </p:sp>
    </p:spTree>
    <p:extLst>
      <p:ext uri="{BB962C8B-B14F-4D97-AF65-F5344CB8AC3E}">
        <p14:creationId xmlns:p14="http://schemas.microsoft.com/office/powerpoint/2010/main" val="930430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1</a:t>
            </a:fld>
            <a:endParaRPr lang="it-IT"/>
          </a:p>
        </p:txBody>
      </p:sp>
    </p:spTree>
    <p:extLst>
      <p:ext uri="{BB962C8B-B14F-4D97-AF65-F5344CB8AC3E}">
        <p14:creationId xmlns:p14="http://schemas.microsoft.com/office/powerpoint/2010/main" val="3631478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11</a:t>
            </a:fld>
            <a:endParaRPr lang="it-IT"/>
          </a:p>
        </p:txBody>
      </p:sp>
    </p:spTree>
    <p:extLst>
      <p:ext uri="{BB962C8B-B14F-4D97-AF65-F5344CB8AC3E}">
        <p14:creationId xmlns:p14="http://schemas.microsoft.com/office/powerpoint/2010/main" val="339438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12</a:t>
            </a:fld>
            <a:endParaRPr lang="it-IT"/>
          </a:p>
        </p:txBody>
      </p:sp>
    </p:spTree>
    <p:extLst>
      <p:ext uri="{BB962C8B-B14F-4D97-AF65-F5344CB8AC3E}">
        <p14:creationId xmlns:p14="http://schemas.microsoft.com/office/powerpoint/2010/main" val="296483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13</a:t>
            </a:fld>
            <a:endParaRPr lang="it-IT"/>
          </a:p>
        </p:txBody>
      </p:sp>
    </p:spTree>
    <p:extLst>
      <p:ext uri="{BB962C8B-B14F-4D97-AF65-F5344CB8AC3E}">
        <p14:creationId xmlns:p14="http://schemas.microsoft.com/office/powerpoint/2010/main" val="2427350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14</a:t>
            </a:fld>
            <a:endParaRPr lang="it-IT"/>
          </a:p>
        </p:txBody>
      </p:sp>
    </p:spTree>
    <p:extLst>
      <p:ext uri="{BB962C8B-B14F-4D97-AF65-F5344CB8AC3E}">
        <p14:creationId xmlns:p14="http://schemas.microsoft.com/office/powerpoint/2010/main" val="3323080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16</a:t>
            </a:fld>
            <a:endParaRPr lang="it-IT"/>
          </a:p>
        </p:txBody>
      </p:sp>
    </p:spTree>
    <p:extLst>
      <p:ext uri="{BB962C8B-B14F-4D97-AF65-F5344CB8AC3E}">
        <p14:creationId xmlns:p14="http://schemas.microsoft.com/office/powerpoint/2010/main" val="52792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18</a:t>
            </a:fld>
            <a:endParaRPr lang="it-IT"/>
          </a:p>
        </p:txBody>
      </p:sp>
    </p:spTree>
    <p:extLst>
      <p:ext uri="{BB962C8B-B14F-4D97-AF65-F5344CB8AC3E}">
        <p14:creationId xmlns:p14="http://schemas.microsoft.com/office/powerpoint/2010/main" val="654466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19</a:t>
            </a:fld>
            <a:endParaRPr lang="it-IT"/>
          </a:p>
        </p:txBody>
      </p:sp>
    </p:spTree>
    <p:extLst>
      <p:ext uri="{BB962C8B-B14F-4D97-AF65-F5344CB8AC3E}">
        <p14:creationId xmlns:p14="http://schemas.microsoft.com/office/powerpoint/2010/main" val="251340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20</a:t>
            </a:fld>
            <a:endParaRPr lang="it-IT"/>
          </a:p>
        </p:txBody>
      </p:sp>
    </p:spTree>
    <p:extLst>
      <p:ext uri="{BB962C8B-B14F-4D97-AF65-F5344CB8AC3E}">
        <p14:creationId xmlns:p14="http://schemas.microsoft.com/office/powerpoint/2010/main" val="114067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21</a:t>
            </a:fld>
            <a:endParaRPr lang="it-IT"/>
          </a:p>
        </p:txBody>
      </p:sp>
    </p:spTree>
    <p:extLst>
      <p:ext uri="{BB962C8B-B14F-4D97-AF65-F5344CB8AC3E}">
        <p14:creationId xmlns:p14="http://schemas.microsoft.com/office/powerpoint/2010/main" val="408198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24</a:t>
            </a:fld>
            <a:endParaRPr lang="it-IT"/>
          </a:p>
        </p:txBody>
      </p:sp>
    </p:spTree>
    <p:extLst>
      <p:ext uri="{BB962C8B-B14F-4D97-AF65-F5344CB8AC3E}">
        <p14:creationId xmlns:p14="http://schemas.microsoft.com/office/powerpoint/2010/main" val="130700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2</a:t>
            </a:fld>
            <a:endParaRPr lang="it-IT"/>
          </a:p>
        </p:txBody>
      </p:sp>
    </p:spTree>
    <p:extLst>
      <p:ext uri="{BB962C8B-B14F-4D97-AF65-F5344CB8AC3E}">
        <p14:creationId xmlns:p14="http://schemas.microsoft.com/office/powerpoint/2010/main" val="3392083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25</a:t>
            </a:fld>
            <a:endParaRPr lang="it-IT"/>
          </a:p>
        </p:txBody>
      </p:sp>
    </p:spTree>
    <p:extLst>
      <p:ext uri="{BB962C8B-B14F-4D97-AF65-F5344CB8AC3E}">
        <p14:creationId xmlns:p14="http://schemas.microsoft.com/office/powerpoint/2010/main" val="3588042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27</a:t>
            </a:fld>
            <a:endParaRPr lang="it-IT"/>
          </a:p>
        </p:txBody>
      </p:sp>
    </p:spTree>
    <p:extLst>
      <p:ext uri="{BB962C8B-B14F-4D97-AF65-F5344CB8AC3E}">
        <p14:creationId xmlns:p14="http://schemas.microsoft.com/office/powerpoint/2010/main" val="2126268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35</a:t>
            </a:fld>
            <a:endParaRPr lang="it-IT"/>
          </a:p>
        </p:txBody>
      </p:sp>
    </p:spTree>
    <p:extLst>
      <p:ext uri="{BB962C8B-B14F-4D97-AF65-F5344CB8AC3E}">
        <p14:creationId xmlns:p14="http://schemas.microsoft.com/office/powerpoint/2010/main" val="2942810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36</a:t>
            </a:fld>
            <a:endParaRPr lang="it-IT"/>
          </a:p>
        </p:txBody>
      </p:sp>
    </p:spTree>
    <p:extLst>
      <p:ext uri="{BB962C8B-B14F-4D97-AF65-F5344CB8AC3E}">
        <p14:creationId xmlns:p14="http://schemas.microsoft.com/office/powerpoint/2010/main" val="1858070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37</a:t>
            </a:fld>
            <a:endParaRPr lang="it-IT"/>
          </a:p>
        </p:txBody>
      </p:sp>
    </p:spTree>
    <p:extLst>
      <p:ext uri="{BB962C8B-B14F-4D97-AF65-F5344CB8AC3E}">
        <p14:creationId xmlns:p14="http://schemas.microsoft.com/office/powerpoint/2010/main" val="1948317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38</a:t>
            </a:fld>
            <a:endParaRPr lang="it-IT"/>
          </a:p>
        </p:txBody>
      </p:sp>
    </p:spTree>
    <p:extLst>
      <p:ext uri="{BB962C8B-B14F-4D97-AF65-F5344CB8AC3E}">
        <p14:creationId xmlns:p14="http://schemas.microsoft.com/office/powerpoint/2010/main" val="793652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39</a:t>
            </a:fld>
            <a:endParaRPr lang="it-IT"/>
          </a:p>
        </p:txBody>
      </p:sp>
    </p:spTree>
    <p:extLst>
      <p:ext uri="{BB962C8B-B14F-4D97-AF65-F5344CB8AC3E}">
        <p14:creationId xmlns:p14="http://schemas.microsoft.com/office/powerpoint/2010/main" val="1970579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42</a:t>
            </a:fld>
            <a:endParaRPr lang="it-IT"/>
          </a:p>
        </p:txBody>
      </p:sp>
    </p:spTree>
    <p:extLst>
      <p:ext uri="{BB962C8B-B14F-4D97-AF65-F5344CB8AC3E}">
        <p14:creationId xmlns:p14="http://schemas.microsoft.com/office/powerpoint/2010/main" val="4164874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43</a:t>
            </a:fld>
            <a:endParaRPr lang="it-IT"/>
          </a:p>
        </p:txBody>
      </p:sp>
    </p:spTree>
    <p:extLst>
      <p:ext uri="{BB962C8B-B14F-4D97-AF65-F5344CB8AC3E}">
        <p14:creationId xmlns:p14="http://schemas.microsoft.com/office/powerpoint/2010/main" val="1394323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49</a:t>
            </a:fld>
            <a:endParaRPr lang="it-IT"/>
          </a:p>
        </p:txBody>
      </p:sp>
    </p:spTree>
    <p:extLst>
      <p:ext uri="{BB962C8B-B14F-4D97-AF65-F5344CB8AC3E}">
        <p14:creationId xmlns:p14="http://schemas.microsoft.com/office/powerpoint/2010/main" val="28968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3</a:t>
            </a:fld>
            <a:endParaRPr lang="it-IT"/>
          </a:p>
        </p:txBody>
      </p:sp>
    </p:spTree>
    <p:extLst>
      <p:ext uri="{BB962C8B-B14F-4D97-AF65-F5344CB8AC3E}">
        <p14:creationId xmlns:p14="http://schemas.microsoft.com/office/powerpoint/2010/main" val="1312381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50</a:t>
            </a:fld>
            <a:endParaRPr lang="it-IT"/>
          </a:p>
        </p:txBody>
      </p:sp>
    </p:spTree>
    <p:extLst>
      <p:ext uri="{BB962C8B-B14F-4D97-AF65-F5344CB8AC3E}">
        <p14:creationId xmlns:p14="http://schemas.microsoft.com/office/powerpoint/2010/main" val="3363099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51</a:t>
            </a:fld>
            <a:endParaRPr lang="it-IT"/>
          </a:p>
        </p:txBody>
      </p:sp>
    </p:spTree>
    <p:extLst>
      <p:ext uri="{BB962C8B-B14F-4D97-AF65-F5344CB8AC3E}">
        <p14:creationId xmlns:p14="http://schemas.microsoft.com/office/powerpoint/2010/main" val="1703267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52</a:t>
            </a:fld>
            <a:endParaRPr lang="it-IT"/>
          </a:p>
        </p:txBody>
      </p:sp>
    </p:spTree>
    <p:extLst>
      <p:ext uri="{BB962C8B-B14F-4D97-AF65-F5344CB8AC3E}">
        <p14:creationId xmlns:p14="http://schemas.microsoft.com/office/powerpoint/2010/main" val="3716070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53</a:t>
            </a:fld>
            <a:endParaRPr lang="it-IT"/>
          </a:p>
        </p:txBody>
      </p:sp>
    </p:spTree>
    <p:extLst>
      <p:ext uri="{BB962C8B-B14F-4D97-AF65-F5344CB8AC3E}">
        <p14:creationId xmlns:p14="http://schemas.microsoft.com/office/powerpoint/2010/main" val="4421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4</a:t>
            </a:fld>
            <a:endParaRPr lang="it-IT"/>
          </a:p>
        </p:txBody>
      </p:sp>
    </p:spTree>
    <p:extLst>
      <p:ext uri="{BB962C8B-B14F-4D97-AF65-F5344CB8AC3E}">
        <p14:creationId xmlns:p14="http://schemas.microsoft.com/office/powerpoint/2010/main" val="277330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5</a:t>
            </a:fld>
            <a:endParaRPr lang="it-IT"/>
          </a:p>
        </p:txBody>
      </p:sp>
    </p:spTree>
    <p:extLst>
      <p:ext uri="{BB962C8B-B14F-4D97-AF65-F5344CB8AC3E}">
        <p14:creationId xmlns:p14="http://schemas.microsoft.com/office/powerpoint/2010/main" val="355651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7</a:t>
            </a:fld>
            <a:endParaRPr lang="it-IT"/>
          </a:p>
        </p:txBody>
      </p:sp>
    </p:spTree>
    <p:extLst>
      <p:ext uri="{BB962C8B-B14F-4D97-AF65-F5344CB8AC3E}">
        <p14:creationId xmlns:p14="http://schemas.microsoft.com/office/powerpoint/2010/main" val="2380682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8</a:t>
            </a:fld>
            <a:endParaRPr lang="it-IT"/>
          </a:p>
        </p:txBody>
      </p:sp>
    </p:spTree>
    <p:extLst>
      <p:ext uri="{BB962C8B-B14F-4D97-AF65-F5344CB8AC3E}">
        <p14:creationId xmlns:p14="http://schemas.microsoft.com/office/powerpoint/2010/main" val="589809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9</a:t>
            </a:fld>
            <a:endParaRPr lang="it-IT"/>
          </a:p>
        </p:txBody>
      </p:sp>
    </p:spTree>
    <p:extLst>
      <p:ext uri="{BB962C8B-B14F-4D97-AF65-F5344CB8AC3E}">
        <p14:creationId xmlns:p14="http://schemas.microsoft.com/office/powerpoint/2010/main" val="84866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BAEB9DF-479E-43C7-B893-B3A306C57414}" type="slidenum">
              <a:rPr lang="it-IT" smtClean="0"/>
              <a:t>10</a:t>
            </a:fld>
            <a:endParaRPr lang="it-IT"/>
          </a:p>
        </p:txBody>
      </p:sp>
    </p:spTree>
    <p:extLst>
      <p:ext uri="{BB962C8B-B14F-4D97-AF65-F5344CB8AC3E}">
        <p14:creationId xmlns:p14="http://schemas.microsoft.com/office/powerpoint/2010/main" val="297465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4/8/2024</a:t>
            </a:fld>
            <a:endParaRPr lang="en-US"/>
          </a:p>
        </p:txBody>
      </p:sp>
      <p:sp>
        <p:nvSpPr>
          <p:cNvPr id="5" name="Footer Placeholder 4"/>
          <p:cNvSpPr>
            <a:spLocks noGrp="1"/>
          </p:cNvSpPr>
          <p:nvPr>
            <p:ph type="ftr" sz="quarter" idx="11"/>
          </p:nvPr>
        </p:nvSpPr>
        <p:spPr/>
        <p:txBody>
          <a:bodyPr/>
          <a:lstStyle/>
          <a:p>
            <a:pPr algn="ctr">
              <a:lnSpc>
                <a:spcPct val="100000"/>
              </a:lnSpc>
              <a:spcBef>
                <a:spcPts val="90"/>
              </a:spcBef>
            </a:pPr>
            <a:r>
              <a:rPr lang="it-IT" spc="-5"/>
              <a:t>Un</a:t>
            </a:r>
            <a:r>
              <a:rPr lang="it-IT"/>
              <a:t> </a:t>
            </a:r>
            <a:r>
              <a:rPr lang="it-IT" spc="-10"/>
              <a:t>prodotto</a:t>
            </a:r>
            <a:r>
              <a:rPr lang="it-IT" spc="15"/>
              <a:t> </a:t>
            </a:r>
            <a:r>
              <a:rPr lang="it-IT" spc="-5"/>
              <a:t>multimediale</a:t>
            </a:r>
            <a:r>
              <a:rPr lang="it-IT" spc="50"/>
              <a:t> </a:t>
            </a:r>
            <a:r>
              <a:rPr lang="it-IT" spc="-10"/>
              <a:t>ideato</a:t>
            </a:r>
            <a:r>
              <a:rPr lang="it-IT" spc="35"/>
              <a:t> </a:t>
            </a:r>
            <a:r>
              <a:rPr lang="it-IT" spc="-5"/>
              <a:t>e</a:t>
            </a:r>
            <a:r>
              <a:rPr lang="it-IT" spc="25"/>
              <a:t> </a:t>
            </a:r>
            <a:r>
              <a:rPr lang="it-IT" spc="-5"/>
              <a:t>promosso</a:t>
            </a:r>
            <a:r>
              <a:rPr lang="it-IT" spc="15"/>
              <a:t> </a:t>
            </a:r>
            <a:r>
              <a:rPr lang="it-IT" spc="-10"/>
              <a:t>da</a:t>
            </a:r>
            <a:r>
              <a:rPr lang="it-IT" spc="25"/>
              <a:t> </a:t>
            </a:r>
            <a:r>
              <a:rPr lang="it-IT" spc="-10"/>
              <a:t>24ORE</a:t>
            </a:r>
            <a:r>
              <a:rPr lang="it-IT" spc="20"/>
              <a:t> </a:t>
            </a:r>
            <a:r>
              <a:rPr lang="it-IT" spc="-10"/>
              <a:t>Business</a:t>
            </a:r>
            <a:r>
              <a:rPr lang="it-IT" spc="90"/>
              <a:t> </a:t>
            </a:r>
            <a:r>
              <a:rPr lang="it-IT" spc="-10"/>
              <a:t>School.</a:t>
            </a:r>
          </a:p>
          <a:p>
            <a:pPr marL="4445" algn="ctr">
              <a:lnSpc>
                <a:spcPct val="100000"/>
              </a:lnSpc>
            </a:pPr>
            <a:r>
              <a:rPr lang="it-IT" spc="-10"/>
              <a:t>©</a:t>
            </a:r>
            <a:r>
              <a:rPr lang="it-IT" spc="-5"/>
              <a:t> </a:t>
            </a:r>
            <a:r>
              <a:rPr lang="it-IT" spc="-10"/>
              <a:t>Copyright</a:t>
            </a:r>
            <a:r>
              <a:rPr lang="it-IT" spc="35"/>
              <a:t> </a:t>
            </a:r>
            <a:r>
              <a:rPr lang="it-IT" spc="-10"/>
              <a:t>Business</a:t>
            </a:r>
            <a:r>
              <a:rPr lang="it-IT" spc="90"/>
              <a:t> </a:t>
            </a:r>
            <a:r>
              <a:rPr lang="it-IT" spc="-10"/>
              <a:t>School</a:t>
            </a:r>
            <a:r>
              <a:rPr lang="it-IT" spc="70"/>
              <a:t> </a:t>
            </a:r>
            <a:r>
              <a:rPr lang="it-IT" spc="-5"/>
              <a:t>24</a:t>
            </a:r>
            <a:r>
              <a:rPr lang="it-IT" spc="-15"/>
              <a:t> Spa</a:t>
            </a:r>
            <a:r>
              <a:rPr lang="it-IT" spc="70"/>
              <a:t> </a:t>
            </a:r>
            <a:r>
              <a:rPr lang="it-IT" spc="-5"/>
              <a:t>-</a:t>
            </a:r>
            <a:r>
              <a:rPr lang="it-IT" spc="-10"/>
              <a:t> Tutti</a:t>
            </a:r>
            <a:r>
              <a:rPr lang="it-IT" spc="20"/>
              <a:t> </a:t>
            </a:r>
            <a:r>
              <a:rPr lang="it-IT" spc="-5"/>
              <a:t>i</a:t>
            </a:r>
            <a:r>
              <a:rPr lang="it-IT"/>
              <a:t> </a:t>
            </a:r>
            <a:r>
              <a:rPr lang="it-IT" spc="-5"/>
              <a:t>diritti </a:t>
            </a:r>
            <a:r>
              <a:rPr lang="it-IT" spc="-10"/>
              <a:t>riservati</a:t>
            </a:r>
            <a:endParaRPr lang="it-IT" spc="-10" dirty="0"/>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7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4/8/2024</a:t>
            </a:fld>
            <a:endParaRPr lang="en-US"/>
          </a:p>
        </p:txBody>
      </p:sp>
      <p:sp>
        <p:nvSpPr>
          <p:cNvPr id="5" name="Footer Placeholder 4"/>
          <p:cNvSpPr>
            <a:spLocks noGrp="1"/>
          </p:cNvSpPr>
          <p:nvPr>
            <p:ph type="ftr" sz="quarter" idx="11"/>
          </p:nvPr>
        </p:nvSpPr>
        <p:spPr/>
        <p:txBody>
          <a:bodyPr/>
          <a:lstStyle/>
          <a:p>
            <a:pPr algn="ctr">
              <a:lnSpc>
                <a:spcPct val="100000"/>
              </a:lnSpc>
              <a:spcBef>
                <a:spcPts val="90"/>
              </a:spcBef>
            </a:pPr>
            <a:r>
              <a:rPr lang="it-IT" spc="-5"/>
              <a:t>Un</a:t>
            </a:r>
            <a:r>
              <a:rPr lang="it-IT"/>
              <a:t> </a:t>
            </a:r>
            <a:r>
              <a:rPr lang="it-IT" spc="-10"/>
              <a:t>prodotto</a:t>
            </a:r>
            <a:r>
              <a:rPr lang="it-IT" spc="15"/>
              <a:t> </a:t>
            </a:r>
            <a:r>
              <a:rPr lang="it-IT" spc="-5"/>
              <a:t>multimediale</a:t>
            </a:r>
            <a:r>
              <a:rPr lang="it-IT" spc="50"/>
              <a:t> </a:t>
            </a:r>
            <a:r>
              <a:rPr lang="it-IT" spc="-10"/>
              <a:t>ideato</a:t>
            </a:r>
            <a:r>
              <a:rPr lang="it-IT" spc="35"/>
              <a:t> </a:t>
            </a:r>
            <a:r>
              <a:rPr lang="it-IT" spc="-5"/>
              <a:t>e</a:t>
            </a:r>
            <a:r>
              <a:rPr lang="it-IT" spc="25"/>
              <a:t> </a:t>
            </a:r>
            <a:r>
              <a:rPr lang="it-IT" spc="-5"/>
              <a:t>promosso</a:t>
            </a:r>
            <a:r>
              <a:rPr lang="it-IT" spc="15"/>
              <a:t> </a:t>
            </a:r>
            <a:r>
              <a:rPr lang="it-IT" spc="-10"/>
              <a:t>da</a:t>
            </a:r>
            <a:r>
              <a:rPr lang="it-IT" spc="25"/>
              <a:t> </a:t>
            </a:r>
            <a:r>
              <a:rPr lang="it-IT" spc="-10"/>
              <a:t>24ORE</a:t>
            </a:r>
            <a:r>
              <a:rPr lang="it-IT" spc="20"/>
              <a:t> </a:t>
            </a:r>
            <a:r>
              <a:rPr lang="it-IT" spc="-10"/>
              <a:t>Business</a:t>
            </a:r>
            <a:r>
              <a:rPr lang="it-IT" spc="90"/>
              <a:t> </a:t>
            </a:r>
            <a:r>
              <a:rPr lang="it-IT" spc="-10"/>
              <a:t>School.</a:t>
            </a:r>
          </a:p>
          <a:p>
            <a:pPr marL="4445" algn="ctr">
              <a:lnSpc>
                <a:spcPct val="100000"/>
              </a:lnSpc>
            </a:pPr>
            <a:r>
              <a:rPr lang="it-IT" spc="-10"/>
              <a:t>©</a:t>
            </a:r>
            <a:r>
              <a:rPr lang="it-IT" spc="-5"/>
              <a:t> </a:t>
            </a:r>
            <a:r>
              <a:rPr lang="it-IT" spc="-10"/>
              <a:t>Copyright</a:t>
            </a:r>
            <a:r>
              <a:rPr lang="it-IT" spc="35"/>
              <a:t> </a:t>
            </a:r>
            <a:r>
              <a:rPr lang="it-IT" spc="-10"/>
              <a:t>Business</a:t>
            </a:r>
            <a:r>
              <a:rPr lang="it-IT" spc="90"/>
              <a:t> </a:t>
            </a:r>
            <a:r>
              <a:rPr lang="it-IT" spc="-10"/>
              <a:t>School</a:t>
            </a:r>
            <a:r>
              <a:rPr lang="it-IT" spc="70"/>
              <a:t> </a:t>
            </a:r>
            <a:r>
              <a:rPr lang="it-IT" spc="-5"/>
              <a:t>24</a:t>
            </a:r>
            <a:r>
              <a:rPr lang="it-IT" spc="-15"/>
              <a:t> Spa</a:t>
            </a:r>
            <a:r>
              <a:rPr lang="it-IT" spc="70"/>
              <a:t> </a:t>
            </a:r>
            <a:r>
              <a:rPr lang="it-IT" spc="-5"/>
              <a:t>-</a:t>
            </a:r>
            <a:r>
              <a:rPr lang="it-IT" spc="-10"/>
              <a:t> Tutti</a:t>
            </a:r>
            <a:r>
              <a:rPr lang="it-IT" spc="20"/>
              <a:t> </a:t>
            </a:r>
            <a:r>
              <a:rPr lang="it-IT" spc="-5"/>
              <a:t>i</a:t>
            </a:r>
            <a:r>
              <a:rPr lang="it-IT"/>
              <a:t> </a:t>
            </a:r>
            <a:r>
              <a:rPr lang="it-IT" spc="-5"/>
              <a:t>diritti </a:t>
            </a:r>
            <a:r>
              <a:rPr lang="it-IT" spc="-10"/>
              <a:t>riservati</a:t>
            </a:r>
            <a:endParaRPr lang="it-IT" spc="-10" dirty="0"/>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379805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4/8/2024</a:t>
            </a:fld>
            <a:endParaRPr lang="en-US"/>
          </a:p>
        </p:txBody>
      </p:sp>
      <p:sp>
        <p:nvSpPr>
          <p:cNvPr id="5" name="Footer Placeholder 4"/>
          <p:cNvSpPr>
            <a:spLocks noGrp="1"/>
          </p:cNvSpPr>
          <p:nvPr>
            <p:ph type="ftr" sz="quarter" idx="11"/>
          </p:nvPr>
        </p:nvSpPr>
        <p:spPr/>
        <p:txBody>
          <a:bodyPr/>
          <a:lstStyle/>
          <a:p>
            <a:pPr algn="ctr">
              <a:lnSpc>
                <a:spcPct val="100000"/>
              </a:lnSpc>
              <a:spcBef>
                <a:spcPts val="90"/>
              </a:spcBef>
            </a:pPr>
            <a:r>
              <a:rPr lang="it-IT" spc="-5"/>
              <a:t>Un</a:t>
            </a:r>
            <a:r>
              <a:rPr lang="it-IT"/>
              <a:t> </a:t>
            </a:r>
            <a:r>
              <a:rPr lang="it-IT" spc="-10"/>
              <a:t>prodotto</a:t>
            </a:r>
            <a:r>
              <a:rPr lang="it-IT" spc="15"/>
              <a:t> </a:t>
            </a:r>
            <a:r>
              <a:rPr lang="it-IT" spc="-5"/>
              <a:t>multimediale</a:t>
            </a:r>
            <a:r>
              <a:rPr lang="it-IT" spc="50"/>
              <a:t> </a:t>
            </a:r>
            <a:r>
              <a:rPr lang="it-IT" spc="-10"/>
              <a:t>ideato</a:t>
            </a:r>
            <a:r>
              <a:rPr lang="it-IT" spc="35"/>
              <a:t> </a:t>
            </a:r>
            <a:r>
              <a:rPr lang="it-IT" spc="-5"/>
              <a:t>e</a:t>
            </a:r>
            <a:r>
              <a:rPr lang="it-IT" spc="25"/>
              <a:t> </a:t>
            </a:r>
            <a:r>
              <a:rPr lang="it-IT" spc="-5"/>
              <a:t>promosso</a:t>
            </a:r>
            <a:r>
              <a:rPr lang="it-IT" spc="15"/>
              <a:t> </a:t>
            </a:r>
            <a:r>
              <a:rPr lang="it-IT" spc="-10"/>
              <a:t>da</a:t>
            </a:r>
            <a:r>
              <a:rPr lang="it-IT" spc="25"/>
              <a:t> </a:t>
            </a:r>
            <a:r>
              <a:rPr lang="it-IT" spc="-10"/>
              <a:t>24ORE</a:t>
            </a:r>
            <a:r>
              <a:rPr lang="it-IT" spc="20"/>
              <a:t> </a:t>
            </a:r>
            <a:r>
              <a:rPr lang="it-IT" spc="-10"/>
              <a:t>Business</a:t>
            </a:r>
            <a:r>
              <a:rPr lang="it-IT" spc="90"/>
              <a:t> </a:t>
            </a:r>
            <a:r>
              <a:rPr lang="it-IT" spc="-10"/>
              <a:t>School.</a:t>
            </a:r>
          </a:p>
          <a:p>
            <a:pPr marL="4445" algn="ctr">
              <a:lnSpc>
                <a:spcPct val="100000"/>
              </a:lnSpc>
            </a:pPr>
            <a:r>
              <a:rPr lang="it-IT" spc="-10"/>
              <a:t>©</a:t>
            </a:r>
            <a:r>
              <a:rPr lang="it-IT" spc="-5"/>
              <a:t> </a:t>
            </a:r>
            <a:r>
              <a:rPr lang="it-IT" spc="-10"/>
              <a:t>Copyright</a:t>
            </a:r>
            <a:r>
              <a:rPr lang="it-IT" spc="35"/>
              <a:t> </a:t>
            </a:r>
            <a:r>
              <a:rPr lang="it-IT" spc="-10"/>
              <a:t>Business</a:t>
            </a:r>
            <a:r>
              <a:rPr lang="it-IT" spc="90"/>
              <a:t> </a:t>
            </a:r>
            <a:r>
              <a:rPr lang="it-IT" spc="-10"/>
              <a:t>School</a:t>
            </a:r>
            <a:r>
              <a:rPr lang="it-IT" spc="70"/>
              <a:t> </a:t>
            </a:r>
            <a:r>
              <a:rPr lang="it-IT" spc="-5"/>
              <a:t>24</a:t>
            </a:r>
            <a:r>
              <a:rPr lang="it-IT" spc="-15"/>
              <a:t> Spa</a:t>
            </a:r>
            <a:r>
              <a:rPr lang="it-IT" spc="70"/>
              <a:t> </a:t>
            </a:r>
            <a:r>
              <a:rPr lang="it-IT" spc="-5"/>
              <a:t>-</a:t>
            </a:r>
            <a:r>
              <a:rPr lang="it-IT" spc="-10"/>
              <a:t> Tutti</a:t>
            </a:r>
            <a:r>
              <a:rPr lang="it-IT" spc="20"/>
              <a:t> </a:t>
            </a:r>
            <a:r>
              <a:rPr lang="it-IT" spc="-5"/>
              <a:t>i</a:t>
            </a:r>
            <a:r>
              <a:rPr lang="it-IT"/>
              <a:t> </a:t>
            </a:r>
            <a:r>
              <a:rPr lang="it-IT" spc="-5"/>
              <a:t>diritti </a:t>
            </a:r>
            <a:r>
              <a:rPr lang="it-IT" spc="-10"/>
              <a:t>riservati</a:t>
            </a:r>
            <a:endParaRPr lang="it-IT" spc="-10" dirty="0"/>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628530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5F5F5F"/>
                </a:solidFill>
                <a:latin typeface="Tahoma"/>
                <a:cs typeface="Tahoma"/>
              </a:defRPr>
            </a:lvl1pPr>
          </a:lstStyle>
          <a:p>
            <a:pPr algn="ctr">
              <a:lnSpc>
                <a:spcPct val="100000"/>
              </a:lnSpc>
              <a:spcBef>
                <a:spcPts val="90"/>
              </a:spcBef>
            </a:pPr>
            <a:r>
              <a:rPr spc="-5" dirty="0"/>
              <a:t>Un</a:t>
            </a:r>
            <a:r>
              <a:rPr dirty="0"/>
              <a:t> </a:t>
            </a:r>
            <a:r>
              <a:rPr spc="-10" dirty="0"/>
              <a:t>prodotto</a:t>
            </a:r>
            <a:r>
              <a:rPr spc="15" dirty="0"/>
              <a:t> </a:t>
            </a:r>
            <a:r>
              <a:rPr spc="-5" dirty="0"/>
              <a:t>multimediale</a:t>
            </a:r>
            <a:r>
              <a:rPr spc="50" dirty="0"/>
              <a:t> </a:t>
            </a:r>
            <a:r>
              <a:rPr spc="-10" dirty="0"/>
              <a:t>ideato</a:t>
            </a:r>
            <a:r>
              <a:rPr spc="35" dirty="0"/>
              <a:t> </a:t>
            </a:r>
            <a:r>
              <a:rPr spc="-5" dirty="0"/>
              <a:t>e</a:t>
            </a:r>
            <a:r>
              <a:rPr spc="25" dirty="0"/>
              <a:t> </a:t>
            </a:r>
            <a:r>
              <a:rPr spc="-5" dirty="0"/>
              <a:t>promosso</a:t>
            </a:r>
            <a:r>
              <a:rPr spc="15" dirty="0"/>
              <a:t> </a:t>
            </a:r>
            <a:r>
              <a:rPr spc="-10" dirty="0"/>
              <a:t>da</a:t>
            </a:r>
            <a:r>
              <a:rPr spc="25" dirty="0"/>
              <a:t> </a:t>
            </a:r>
            <a:r>
              <a:rPr spc="-10" dirty="0"/>
              <a:t>24ORE</a:t>
            </a:r>
            <a:r>
              <a:rPr spc="20" dirty="0"/>
              <a:t> </a:t>
            </a:r>
            <a:r>
              <a:rPr spc="-10" dirty="0"/>
              <a:t>Business</a:t>
            </a:r>
            <a:r>
              <a:rPr spc="90" dirty="0"/>
              <a:t> </a:t>
            </a:r>
            <a:r>
              <a:rPr spc="-10" dirty="0"/>
              <a:t>School.</a:t>
            </a:r>
          </a:p>
          <a:p>
            <a:pPr marL="4445" algn="ctr">
              <a:lnSpc>
                <a:spcPct val="100000"/>
              </a:lnSpc>
            </a:pPr>
            <a:r>
              <a:rPr spc="-10" dirty="0"/>
              <a:t>©</a:t>
            </a:r>
            <a:r>
              <a:rPr spc="-5" dirty="0"/>
              <a:t> </a:t>
            </a:r>
            <a:r>
              <a:rPr spc="-10" dirty="0"/>
              <a:t>Copyright</a:t>
            </a:r>
            <a:r>
              <a:rPr spc="35" dirty="0"/>
              <a:t> </a:t>
            </a:r>
            <a:r>
              <a:rPr spc="-10" dirty="0"/>
              <a:t>Business</a:t>
            </a:r>
            <a:r>
              <a:rPr spc="90" dirty="0"/>
              <a:t> </a:t>
            </a:r>
            <a:r>
              <a:rPr spc="-10" dirty="0"/>
              <a:t>School</a:t>
            </a:r>
            <a:r>
              <a:rPr spc="70" dirty="0"/>
              <a:t> </a:t>
            </a:r>
            <a:r>
              <a:rPr spc="-5" dirty="0"/>
              <a:t>24</a:t>
            </a:r>
            <a:r>
              <a:rPr spc="-15" dirty="0"/>
              <a:t> Spa</a:t>
            </a:r>
            <a:r>
              <a:rPr spc="70" dirty="0"/>
              <a:t> </a:t>
            </a:r>
            <a:r>
              <a:rPr spc="-5" dirty="0"/>
              <a:t>-</a:t>
            </a:r>
            <a:r>
              <a:rPr spc="-10" dirty="0"/>
              <a:t> Tutti</a:t>
            </a:r>
            <a:r>
              <a:rPr spc="20" dirty="0"/>
              <a:t> </a:t>
            </a:r>
            <a:r>
              <a:rPr spc="-5" dirty="0"/>
              <a:t>i</a:t>
            </a:r>
            <a:r>
              <a:rPr dirty="0"/>
              <a:t> </a:t>
            </a:r>
            <a:r>
              <a:rPr spc="-5" dirty="0"/>
              <a:t>diritti </a:t>
            </a:r>
            <a:r>
              <a:rPr spc="-10" dirty="0"/>
              <a:t>riservati</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77684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4/8/2024</a:t>
            </a:fld>
            <a:endParaRPr lang="en-US"/>
          </a:p>
        </p:txBody>
      </p:sp>
      <p:sp>
        <p:nvSpPr>
          <p:cNvPr id="5" name="Footer Placeholder 4"/>
          <p:cNvSpPr>
            <a:spLocks noGrp="1"/>
          </p:cNvSpPr>
          <p:nvPr>
            <p:ph type="ftr" sz="quarter" idx="11"/>
          </p:nvPr>
        </p:nvSpPr>
        <p:spPr/>
        <p:txBody>
          <a:bodyPr/>
          <a:lstStyle/>
          <a:p>
            <a:pPr algn="ctr">
              <a:lnSpc>
                <a:spcPct val="100000"/>
              </a:lnSpc>
              <a:spcBef>
                <a:spcPts val="90"/>
              </a:spcBef>
            </a:pPr>
            <a:r>
              <a:rPr lang="it-IT" spc="-5"/>
              <a:t>Un</a:t>
            </a:r>
            <a:r>
              <a:rPr lang="it-IT"/>
              <a:t> </a:t>
            </a:r>
            <a:r>
              <a:rPr lang="it-IT" spc="-10"/>
              <a:t>prodotto</a:t>
            </a:r>
            <a:r>
              <a:rPr lang="it-IT" spc="15"/>
              <a:t> </a:t>
            </a:r>
            <a:r>
              <a:rPr lang="it-IT" spc="-5"/>
              <a:t>multimediale</a:t>
            </a:r>
            <a:r>
              <a:rPr lang="it-IT" spc="50"/>
              <a:t> </a:t>
            </a:r>
            <a:r>
              <a:rPr lang="it-IT" spc="-10"/>
              <a:t>ideato</a:t>
            </a:r>
            <a:r>
              <a:rPr lang="it-IT" spc="35"/>
              <a:t> </a:t>
            </a:r>
            <a:r>
              <a:rPr lang="it-IT" spc="-5"/>
              <a:t>e</a:t>
            </a:r>
            <a:r>
              <a:rPr lang="it-IT" spc="25"/>
              <a:t> </a:t>
            </a:r>
            <a:r>
              <a:rPr lang="it-IT" spc="-5"/>
              <a:t>promosso</a:t>
            </a:r>
            <a:r>
              <a:rPr lang="it-IT" spc="15"/>
              <a:t> </a:t>
            </a:r>
            <a:r>
              <a:rPr lang="it-IT" spc="-10"/>
              <a:t>da</a:t>
            </a:r>
            <a:r>
              <a:rPr lang="it-IT" spc="25"/>
              <a:t> </a:t>
            </a:r>
            <a:r>
              <a:rPr lang="it-IT" spc="-10"/>
              <a:t>24ORE</a:t>
            </a:r>
            <a:r>
              <a:rPr lang="it-IT" spc="20"/>
              <a:t> </a:t>
            </a:r>
            <a:r>
              <a:rPr lang="it-IT" spc="-10"/>
              <a:t>Business</a:t>
            </a:r>
            <a:r>
              <a:rPr lang="it-IT" spc="90"/>
              <a:t> </a:t>
            </a:r>
            <a:r>
              <a:rPr lang="it-IT" spc="-10"/>
              <a:t>School.</a:t>
            </a:r>
          </a:p>
          <a:p>
            <a:pPr marL="4445" algn="ctr">
              <a:lnSpc>
                <a:spcPct val="100000"/>
              </a:lnSpc>
            </a:pPr>
            <a:r>
              <a:rPr lang="it-IT" spc="-10"/>
              <a:t>©</a:t>
            </a:r>
            <a:r>
              <a:rPr lang="it-IT" spc="-5"/>
              <a:t> </a:t>
            </a:r>
            <a:r>
              <a:rPr lang="it-IT" spc="-10"/>
              <a:t>Copyright</a:t>
            </a:r>
            <a:r>
              <a:rPr lang="it-IT" spc="35"/>
              <a:t> </a:t>
            </a:r>
            <a:r>
              <a:rPr lang="it-IT" spc="-10"/>
              <a:t>Business</a:t>
            </a:r>
            <a:r>
              <a:rPr lang="it-IT" spc="90"/>
              <a:t> </a:t>
            </a:r>
            <a:r>
              <a:rPr lang="it-IT" spc="-10"/>
              <a:t>School</a:t>
            </a:r>
            <a:r>
              <a:rPr lang="it-IT" spc="70"/>
              <a:t> </a:t>
            </a:r>
            <a:r>
              <a:rPr lang="it-IT" spc="-5"/>
              <a:t>24</a:t>
            </a:r>
            <a:r>
              <a:rPr lang="it-IT" spc="-15"/>
              <a:t> Spa</a:t>
            </a:r>
            <a:r>
              <a:rPr lang="it-IT" spc="70"/>
              <a:t> </a:t>
            </a:r>
            <a:r>
              <a:rPr lang="it-IT" spc="-5"/>
              <a:t>-</a:t>
            </a:r>
            <a:r>
              <a:rPr lang="it-IT" spc="-10"/>
              <a:t> Tutti</a:t>
            </a:r>
            <a:r>
              <a:rPr lang="it-IT" spc="20"/>
              <a:t> </a:t>
            </a:r>
            <a:r>
              <a:rPr lang="it-IT" spc="-5"/>
              <a:t>i</a:t>
            </a:r>
            <a:r>
              <a:rPr lang="it-IT"/>
              <a:t> </a:t>
            </a:r>
            <a:r>
              <a:rPr lang="it-IT" spc="-5"/>
              <a:t>diritti </a:t>
            </a:r>
            <a:r>
              <a:rPr lang="it-IT" spc="-10"/>
              <a:t>riservati</a:t>
            </a:r>
            <a:endParaRPr lang="it-IT" spc="-10" dirty="0"/>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116868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4/8/2024</a:t>
            </a:fld>
            <a:endParaRPr lang="en-US"/>
          </a:p>
        </p:txBody>
      </p:sp>
      <p:sp>
        <p:nvSpPr>
          <p:cNvPr id="5" name="Footer Placeholder 4"/>
          <p:cNvSpPr>
            <a:spLocks noGrp="1"/>
          </p:cNvSpPr>
          <p:nvPr>
            <p:ph type="ftr" sz="quarter" idx="11"/>
          </p:nvPr>
        </p:nvSpPr>
        <p:spPr/>
        <p:txBody>
          <a:bodyPr/>
          <a:lstStyle/>
          <a:p>
            <a:pPr algn="ctr">
              <a:lnSpc>
                <a:spcPct val="100000"/>
              </a:lnSpc>
              <a:spcBef>
                <a:spcPts val="90"/>
              </a:spcBef>
            </a:pPr>
            <a:r>
              <a:rPr lang="it-IT" spc="-5"/>
              <a:t>Un</a:t>
            </a:r>
            <a:r>
              <a:rPr lang="it-IT"/>
              <a:t> </a:t>
            </a:r>
            <a:r>
              <a:rPr lang="it-IT" spc="-10"/>
              <a:t>prodotto</a:t>
            </a:r>
            <a:r>
              <a:rPr lang="it-IT" spc="15"/>
              <a:t> </a:t>
            </a:r>
            <a:r>
              <a:rPr lang="it-IT" spc="-5"/>
              <a:t>multimediale</a:t>
            </a:r>
            <a:r>
              <a:rPr lang="it-IT" spc="50"/>
              <a:t> </a:t>
            </a:r>
            <a:r>
              <a:rPr lang="it-IT" spc="-10"/>
              <a:t>ideato</a:t>
            </a:r>
            <a:r>
              <a:rPr lang="it-IT" spc="35"/>
              <a:t> </a:t>
            </a:r>
            <a:r>
              <a:rPr lang="it-IT" spc="-5"/>
              <a:t>e</a:t>
            </a:r>
            <a:r>
              <a:rPr lang="it-IT" spc="25"/>
              <a:t> </a:t>
            </a:r>
            <a:r>
              <a:rPr lang="it-IT" spc="-5"/>
              <a:t>promosso</a:t>
            </a:r>
            <a:r>
              <a:rPr lang="it-IT" spc="15"/>
              <a:t> </a:t>
            </a:r>
            <a:r>
              <a:rPr lang="it-IT" spc="-10"/>
              <a:t>da</a:t>
            </a:r>
            <a:r>
              <a:rPr lang="it-IT" spc="25"/>
              <a:t> </a:t>
            </a:r>
            <a:r>
              <a:rPr lang="it-IT" spc="-10"/>
              <a:t>24ORE</a:t>
            </a:r>
            <a:r>
              <a:rPr lang="it-IT" spc="20"/>
              <a:t> </a:t>
            </a:r>
            <a:r>
              <a:rPr lang="it-IT" spc="-10"/>
              <a:t>Business</a:t>
            </a:r>
            <a:r>
              <a:rPr lang="it-IT" spc="90"/>
              <a:t> </a:t>
            </a:r>
            <a:r>
              <a:rPr lang="it-IT" spc="-10"/>
              <a:t>School.</a:t>
            </a:r>
          </a:p>
          <a:p>
            <a:pPr marL="4445" algn="ctr">
              <a:lnSpc>
                <a:spcPct val="100000"/>
              </a:lnSpc>
            </a:pPr>
            <a:r>
              <a:rPr lang="it-IT" spc="-10"/>
              <a:t>©</a:t>
            </a:r>
            <a:r>
              <a:rPr lang="it-IT" spc="-5"/>
              <a:t> </a:t>
            </a:r>
            <a:r>
              <a:rPr lang="it-IT" spc="-10"/>
              <a:t>Copyright</a:t>
            </a:r>
            <a:r>
              <a:rPr lang="it-IT" spc="35"/>
              <a:t> </a:t>
            </a:r>
            <a:r>
              <a:rPr lang="it-IT" spc="-10"/>
              <a:t>Business</a:t>
            </a:r>
            <a:r>
              <a:rPr lang="it-IT" spc="90"/>
              <a:t> </a:t>
            </a:r>
            <a:r>
              <a:rPr lang="it-IT" spc="-10"/>
              <a:t>School</a:t>
            </a:r>
            <a:r>
              <a:rPr lang="it-IT" spc="70"/>
              <a:t> </a:t>
            </a:r>
            <a:r>
              <a:rPr lang="it-IT" spc="-5"/>
              <a:t>24</a:t>
            </a:r>
            <a:r>
              <a:rPr lang="it-IT" spc="-15"/>
              <a:t> Spa</a:t>
            </a:r>
            <a:r>
              <a:rPr lang="it-IT" spc="70"/>
              <a:t> </a:t>
            </a:r>
            <a:r>
              <a:rPr lang="it-IT" spc="-5"/>
              <a:t>-</a:t>
            </a:r>
            <a:r>
              <a:rPr lang="it-IT" spc="-10"/>
              <a:t> Tutti</a:t>
            </a:r>
            <a:r>
              <a:rPr lang="it-IT" spc="20"/>
              <a:t> </a:t>
            </a:r>
            <a:r>
              <a:rPr lang="it-IT" spc="-5"/>
              <a:t>i</a:t>
            </a:r>
            <a:r>
              <a:rPr lang="it-IT"/>
              <a:t> </a:t>
            </a:r>
            <a:r>
              <a:rPr lang="it-IT" spc="-5"/>
              <a:t>diritti </a:t>
            </a:r>
            <a:r>
              <a:rPr lang="it-IT" spc="-10"/>
              <a:t>riservati</a:t>
            </a:r>
            <a:endParaRPr lang="it-IT" spc="-10" dirty="0"/>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50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4/8/2024</a:t>
            </a:fld>
            <a:endParaRPr lang="en-US"/>
          </a:p>
        </p:txBody>
      </p:sp>
      <p:sp>
        <p:nvSpPr>
          <p:cNvPr id="6" name="Footer Placeholder 5"/>
          <p:cNvSpPr>
            <a:spLocks noGrp="1"/>
          </p:cNvSpPr>
          <p:nvPr>
            <p:ph type="ftr" sz="quarter" idx="11"/>
          </p:nvPr>
        </p:nvSpPr>
        <p:spPr/>
        <p:txBody>
          <a:bodyPr/>
          <a:lstStyle/>
          <a:p>
            <a:pPr algn="ctr">
              <a:lnSpc>
                <a:spcPct val="100000"/>
              </a:lnSpc>
              <a:spcBef>
                <a:spcPts val="90"/>
              </a:spcBef>
            </a:pPr>
            <a:r>
              <a:rPr lang="it-IT" spc="-5"/>
              <a:t>Un</a:t>
            </a:r>
            <a:r>
              <a:rPr lang="it-IT"/>
              <a:t> </a:t>
            </a:r>
            <a:r>
              <a:rPr lang="it-IT" spc="-10"/>
              <a:t>prodotto</a:t>
            </a:r>
            <a:r>
              <a:rPr lang="it-IT" spc="15"/>
              <a:t> </a:t>
            </a:r>
            <a:r>
              <a:rPr lang="it-IT" spc="-5"/>
              <a:t>multimediale</a:t>
            </a:r>
            <a:r>
              <a:rPr lang="it-IT" spc="50"/>
              <a:t> </a:t>
            </a:r>
            <a:r>
              <a:rPr lang="it-IT" spc="-10"/>
              <a:t>ideato</a:t>
            </a:r>
            <a:r>
              <a:rPr lang="it-IT" spc="35"/>
              <a:t> </a:t>
            </a:r>
            <a:r>
              <a:rPr lang="it-IT" spc="-5"/>
              <a:t>e</a:t>
            </a:r>
            <a:r>
              <a:rPr lang="it-IT" spc="25"/>
              <a:t> </a:t>
            </a:r>
            <a:r>
              <a:rPr lang="it-IT" spc="-5"/>
              <a:t>promosso</a:t>
            </a:r>
            <a:r>
              <a:rPr lang="it-IT" spc="15"/>
              <a:t> </a:t>
            </a:r>
            <a:r>
              <a:rPr lang="it-IT" spc="-10"/>
              <a:t>da</a:t>
            </a:r>
            <a:r>
              <a:rPr lang="it-IT" spc="25"/>
              <a:t> </a:t>
            </a:r>
            <a:r>
              <a:rPr lang="it-IT" spc="-10"/>
              <a:t>24ORE</a:t>
            </a:r>
            <a:r>
              <a:rPr lang="it-IT" spc="20"/>
              <a:t> </a:t>
            </a:r>
            <a:r>
              <a:rPr lang="it-IT" spc="-10"/>
              <a:t>Business</a:t>
            </a:r>
            <a:r>
              <a:rPr lang="it-IT" spc="90"/>
              <a:t> </a:t>
            </a:r>
            <a:r>
              <a:rPr lang="it-IT" spc="-10"/>
              <a:t>School.</a:t>
            </a:r>
          </a:p>
          <a:p>
            <a:pPr marL="4445" algn="ctr">
              <a:lnSpc>
                <a:spcPct val="100000"/>
              </a:lnSpc>
            </a:pPr>
            <a:r>
              <a:rPr lang="it-IT" spc="-10"/>
              <a:t>©</a:t>
            </a:r>
            <a:r>
              <a:rPr lang="it-IT" spc="-5"/>
              <a:t> </a:t>
            </a:r>
            <a:r>
              <a:rPr lang="it-IT" spc="-10"/>
              <a:t>Copyright</a:t>
            </a:r>
            <a:r>
              <a:rPr lang="it-IT" spc="35"/>
              <a:t> </a:t>
            </a:r>
            <a:r>
              <a:rPr lang="it-IT" spc="-10"/>
              <a:t>Business</a:t>
            </a:r>
            <a:r>
              <a:rPr lang="it-IT" spc="90"/>
              <a:t> </a:t>
            </a:r>
            <a:r>
              <a:rPr lang="it-IT" spc="-10"/>
              <a:t>School</a:t>
            </a:r>
            <a:r>
              <a:rPr lang="it-IT" spc="70"/>
              <a:t> </a:t>
            </a:r>
            <a:r>
              <a:rPr lang="it-IT" spc="-5"/>
              <a:t>24</a:t>
            </a:r>
            <a:r>
              <a:rPr lang="it-IT" spc="-15"/>
              <a:t> Spa</a:t>
            </a:r>
            <a:r>
              <a:rPr lang="it-IT" spc="70"/>
              <a:t> </a:t>
            </a:r>
            <a:r>
              <a:rPr lang="it-IT" spc="-5"/>
              <a:t>-</a:t>
            </a:r>
            <a:r>
              <a:rPr lang="it-IT" spc="-10"/>
              <a:t> Tutti</a:t>
            </a:r>
            <a:r>
              <a:rPr lang="it-IT" spc="20"/>
              <a:t> </a:t>
            </a:r>
            <a:r>
              <a:rPr lang="it-IT" spc="-5"/>
              <a:t>i</a:t>
            </a:r>
            <a:r>
              <a:rPr lang="it-IT"/>
              <a:t> </a:t>
            </a:r>
            <a:r>
              <a:rPr lang="it-IT" spc="-5"/>
              <a:t>diritti </a:t>
            </a:r>
            <a:r>
              <a:rPr lang="it-IT" spc="-10"/>
              <a:t>riservati</a:t>
            </a:r>
            <a:endParaRPr lang="it-IT" spc="-10" dirty="0"/>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338320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91540" y="2582334"/>
            <a:ext cx="401193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52060" y="2582334"/>
            <a:ext cx="401193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4/8/2024</a:t>
            </a:fld>
            <a:endParaRPr lang="en-US"/>
          </a:p>
        </p:txBody>
      </p:sp>
      <p:sp>
        <p:nvSpPr>
          <p:cNvPr id="8" name="Footer Placeholder 7"/>
          <p:cNvSpPr>
            <a:spLocks noGrp="1"/>
          </p:cNvSpPr>
          <p:nvPr>
            <p:ph type="ftr" sz="quarter" idx="11"/>
          </p:nvPr>
        </p:nvSpPr>
        <p:spPr/>
        <p:txBody>
          <a:bodyPr/>
          <a:lstStyle/>
          <a:p>
            <a:pPr algn="ctr">
              <a:lnSpc>
                <a:spcPct val="100000"/>
              </a:lnSpc>
              <a:spcBef>
                <a:spcPts val="90"/>
              </a:spcBef>
            </a:pPr>
            <a:r>
              <a:rPr lang="it-IT" spc="-5"/>
              <a:t>Un</a:t>
            </a:r>
            <a:r>
              <a:rPr lang="it-IT"/>
              <a:t> </a:t>
            </a:r>
            <a:r>
              <a:rPr lang="it-IT" spc="-10"/>
              <a:t>prodotto</a:t>
            </a:r>
            <a:r>
              <a:rPr lang="it-IT" spc="15"/>
              <a:t> </a:t>
            </a:r>
            <a:r>
              <a:rPr lang="it-IT" spc="-5"/>
              <a:t>multimediale</a:t>
            </a:r>
            <a:r>
              <a:rPr lang="it-IT" spc="50"/>
              <a:t> </a:t>
            </a:r>
            <a:r>
              <a:rPr lang="it-IT" spc="-10"/>
              <a:t>ideato</a:t>
            </a:r>
            <a:r>
              <a:rPr lang="it-IT" spc="35"/>
              <a:t> </a:t>
            </a:r>
            <a:r>
              <a:rPr lang="it-IT" spc="-5"/>
              <a:t>e</a:t>
            </a:r>
            <a:r>
              <a:rPr lang="it-IT" spc="25"/>
              <a:t> </a:t>
            </a:r>
            <a:r>
              <a:rPr lang="it-IT" spc="-5"/>
              <a:t>promosso</a:t>
            </a:r>
            <a:r>
              <a:rPr lang="it-IT" spc="15"/>
              <a:t> </a:t>
            </a:r>
            <a:r>
              <a:rPr lang="it-IT" spc="-10"/>
              <a:t>da</a:t>
            </a:r>
            <a:r>
              <a:rPr lang="it-IT" spc="25"/>
              <a:t> </a:t>
            </a:r>
            <a:r>
              <a:rPr lang="it-IT" spc="-10"/>
              <a:t>24ORE</a:t>
            </a:r>
            <a:r>
              <a:rPr lang="it-IT" spc="20"/>
              <a:t> </a:t>
            </a:r>
            <a:r>
              <a:rPr lang="it-IT" spc="-10"/>
              <a:t>Business</a:t>
            </a:r>
            <a:r>
              <a:rPr lang="it-IT" spc="90"/>
              <a:t> </a:t>
            </a:r>
            <a:r>
              <a:rPr lang="it-IT" spc="-10"/>
              <a:t>School.</a:t>
            </a:r>
          </a:p>
          <a:p>
            <a:pPr marL="4445" algn="ctr">
              <a:lnSpc>
                <a:spcPct val="100000"/>
              </a:lnSpc>
            </a:pPr>
            <a:r>
              <a:rPr lang="it-IT" spc="-10"/>
              <a:t>©</a:t>
            </a:r>
            <a:r>
              <a:rPr lang="it-IT" spc="-5"/>
              <a:t> </a:t>
            </a:r>
            <a:r>
              <a:rPr lang="it-IT" spc="-10"/>
              <a:t>Copyright</a:t>
            </a:r>
            <a:r>
              <a:rPr lang="it-IT" spc="35"/>
              <a:t> </a:t>
            </a:r>
            <a:r>
              <a:rPr lang="it-IT" spc="-10"/>
              <a:t>Business</a:t>
            </a:r>
            <a:r>
              <a:rPr lang="it-IT" spc="90"/>
              <a:t> </a:t>
            </a:r>
            <a:r>
              <a:rPr lang="it-IT" spc="-10"/>
              <a:t>School</a:t>
            </a:r>
            <a:r>
              <a:rPr lang="it-IT" spc="70"/>
              <a:t> </a:t>
            </a:r>
            <a:r>
              <a:rPr lang="it-IT" spc="-5"/>
              <a:t>24</a:t>
            </a:r>
            <a:r>
              <a:rPr lang="it-IT" spc="-15"/>
              <a:t> Spa</a:t>
            </a:r>
            <a:r>
              <a:rPr lang="it-IT" spc="70"/>
              <a:t> </a:t>
            </a:r>
            <a:r>
              <a:rPr lang="it-IT" spc="-5"/>
              <a:t>-</a:t>
            </a:r>
            <a:r>
              <a:rPr lang="it-IT" spc="-10"/>
              <a:t> Tutti</a:t>
            </a:r>
            <a:r>
              <a:rPr lang="it-IT" spc="20"/>
              <a:t> </a:t>
            </a:r>
            <a:r>
              <a:rPr lang="it-IT" spc="-5"/>
              <a:t>i</a:t>
            </a:r>
            <a:r>
              <a:rPr lang="it-IT"/>
              <a:t> </a:t>
            </a:r>
            <a:r>
              <a:rPr lang="it-IT" spc="-5"/>
              <a:t>diritti </a:t>
            </a:r>
            <a:r>
              <a:rPr lang="it-IT" spc="-10"/>
              <a:t>riservati</a:t>
            </a:r>
            <a:endParaRPr lang="it-IT" spc="-10" dirty="0"/>
          </a:p>
        </p:txBody>
      </p:sp>
      <p:sp>
        <p:nvSpPr>
          <p:cNvPr id="9" name="Slide Number Placeholder 8"/>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351382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4/8/2024</a:t>
            </a:fld>
            <a:endParaRPr lang="en-US"/>
          </a:p>
        </p:txBody>
      </p:sp>
      <p:sp>
        <p:nvSpPr>
          <p:cNvPr id="4" name="Footer Placeholder 3"/>
          <p:cNvSpPr>
            <a:spLocks noGrp="1"/>
          </p:cNvSpPr>
          <p:nvPr>
            <p:ph type="ftr" sz="quarter" idx="11"/>
          </p:nvPr>
        </p:nvSpPr>
        <p:spPr/>
        <p:txBody>
          <a:bodyPr/>
          <a:lstStyle/>
          <a:p>
            <a:pPr algn="ctr">
              <a:lnSpc>
                <a:spcPct val="100000"/>
              </a:lnSpc>
              <a:spcBef>
                <a:spcPts val="90"/>
              </a:spcBef>
            </a:pPr>
            <a:r>
              <a:rPr lang="it-IT" spc="-5"/>
              <a:t>Un</a:t>
            </a:r>
            <a:r>
              <a:rPr lang="it-IT"/>
              <a:t> </a:t>
            </a:r>
            <a:r>
              <a:rPr lang="it-IT" spc="-10"/>
              <a:t>prodotto</a:t>
            </a:r>
            <a:r>
              <a:rPr lang="it-IT" spc="15"/>
              <a:t> </a:t>
            </a:r>
            <a:r>
              <a:rPr lang="it-IT" spc="-5"/>
              <a:t>multimediale</a:t>
            </a:r>
            <a:r>
              <a:rPr lang="it-IT" spc="50"/>
              <a:t> </a:t>
            </a:r>
            <a:r>
              <a:rPr lang="it-IT" spc="-10"/>
              <a:t>ideato</a:t>
            </a:r>
            <a:r>
              <a:rPr lang="it-IT" spc="35"/>
              <a:t> </a:t>
            </a:r>
            <a:r>
              <a:rPr lang="it-IT" spc="-5"/>
              <a:t>e</a:t>
            </a:r>
            <a:r>
              <a:rPr lang="it-IT" spc="25"/>
              <a:t> </a:t>
            </a:r>
            <a:r>
              <a:rPr lang="it-IT" spc="-5"/>
              <a:t>promosso</a:t>
            </a:r>
            <a:r>
              <a:rPr lang="it-IT" spc="15"/>
              <a:t> </a:t>
            </a:r>
            <a:r>
              <a:rPr lang="it-IT" spc="-10"/>
              <a:t>da</a:t>
            </a:r>
            <a:r>
              <a:rPr lang="it-IT" spc="25"/>
              <a:t> </a:t>
            </a:r>
            <a:r>
              <a:rPr lang="it-IT" spc="-10"/>
              <a:t>24ORE</a:t>
            </a:r>
            <a:r>
              <a:rPr lang="it-IT" spc="20"/>
              <a:t> </a:t>
            </a:r>
            <a:r>
              <a:rPr lang="it-IT" spc="-10"/>
              <a:t>Business</a:t>
            </a:r>
            <a:r>
              <a:rPr lang="it-IT" spc="90"/>
              <a:t> </a:t>
            </a:r>
            <a:r>
              <a:rPr lang="it-IT" spc="-10"/>
              <a:t>School.</a:t>
            </a:r>
          </a:p>
          <a:p>
            <a:pPr marL="4445" algn="ctr">
              <a:lnSpc>
                <a:spcPct val="100000"/>
              </a:lnSpc>
            </a:pPr>
            <a:r>
              <a:rPr lang="it-IT" spc="-10"/>
              <a:t>©</a:t>
            </a:r>
            <a:r>
              <a:rPr lang="it-IT" spc="-5"/>
              <a:t> </a:t>
            </a:r>
            <a:r>
              <a:rPr lang="it-IT" spc="-10"/>
              <a:t>Copyright</a:t>
            </a:r>
            <a:r>
              <a:rPr lang="it-IT" spc="35"/>
              <a:t> </a:t>
            </a:r>
            <a:r>
              <a:rPr lang="it-IT" spc="-10"/>
              <a:t>Business</a:t>
            </a:r>
            <a:r>
              <a:rPr lang="it-IT" spc="90"/>
              <a:t> </a:t>
            </a:r>
            <a:r>
              <a:rPr lang="it-IT" spc="-10"/>
              <a:t>School</a:t>
            </a:r>
            <a:r>
              <a:rPr lang="it-IT" spc="70"/>
              <a:t> </a:t>
            </a:r>
            <a:r>
              <a:rPr lang="it-IT" spc="-5"/>
              <a:t>24</a:t>
            </a:r>
            <a:r>
              <a:rPr lang="it-IT" spc="-15"/>
              <a:t> Spa</a:t>
            </a:r>
            <a:r>
              <a:rPr lang="it-IT" spc="70"/>
              <a:t> </a:t>
            </a:r>
            <a:r>
              <a:rPr lang="it-IT" spc="-5"/>
              <a:t>-</a:t>
            </a:r>
            <a:r>
              <a:rPr lang="it-IT" spc="-10"/>
              <a:t> Tutti</a:t>
            </a:r>
            <a:r>
              <a:rPr lang="it-IT" spc="20"/>
              <a:t> </a:t>
            </a:r>
            <a:r>
              <a:rPr lang="it-IT" spc="-5"/>
              <a:t>i</a:t>
            </a:r>
            <a:r>
              <a:rPr lang="it-IT"/>
              <a:t> </a:t>
            </a:r>
            <a:r>
              <a:rPr lang="it-IT" spc="-5"/>
              <a:t>diritti </a:t>
            </a:r>
            <a:r>
              <a:rPr lang="it-IT" spc="-10"/>
              <a:t>riservati</a:t>
            </a:r>
            <a:endParaRPr lang="it-IT" spc="-10" dirty="0"/>
          </a:p>
        </p:txBody>
      </p:sp>
      <p:sp>
        <p:nvSpPr>
          <p:cNvPr id="5" name="Slide Number Placeholder 4"/>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108359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it-IT" alt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ltLang="it-IT"/>
          </a:p>
        </p:txBody>
      </p:sp>
      <p:sp>
        <p:nvSpPr>
          <p:cNvPr id="9" name="Slide Number Placeholder 8"/>
          <p:cNvSpPr>
            <a:spLocks noGrp="1"/>
          </p:cNvSpPr>
          <p:nvPr>
            <p:ph type="sldNum" sz="quarter" idx="12"/>
          </p:nvPr>
        </p:nvSpPr>
        <p:spPr/>
        <p:txBody>
          <a:bodyPr/>
          <a:lstStyle/>
          <a:p>
            <a:fld id="{B8200224-7174-44FD-BC86-E0F4ACB901A3}" type="slidenum">
              <a:rPr lang="it-IT" altLang="it-IT" smtClean="0"/>
              <a:pPr/>
              <a:t>‹N›</a:t>
            </a:fld>
            <a:endParaRPr lang="it-IT" altLang="it-IT"/>
          </a:p>
        </p:txBody>
      </p:sp>
    </p:spTree>
    <p:extLst>
      <p:ext uri="{BB962C8B-B14F-4D97-AF65-F5344CB8AC3E}">
        <p14:creationId xmlns:p14="http://schemas.microsoft.com/office/powerpoint/2010/main" val="208289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1D8BD707-D9CF-40AE-B4C6-C98DA3205C09}" type="datetimeFigureOut">
              <a:rPr lang="en-US" smtClean="0"/>
              <a:t>4/8/2024</a:t>
            </a:fld>
            <a:endParaRPr 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pPr algn="ctr">
              <a:lnSpc>
                <a:spcPct val="100000"/>
              </a:lnSpc>
              <a:spcBef>
                <a:spcPts val="90"/>
              </a:spcBef>
            </a:pPr>
            <a:r>
              <a:rPr lang="it-IT" spc="-5"/>
              <a:t>Un</a:t>
            </a:r>
            <a:r>
              <a:rPr lang="it-IT"/>
              <a:t> </a:t>
            </a:r>
            <a:r>
              <a:rPr lang="it-IT" spc="-10"/>
              <a:t>prodotto</a:t>
            </a:r>
            <a:r>
              <a:rPr lang="it-IT" spc="15"/>
              <a:t> </a:t>
            </a:r>
            <a:r>
              <a:rPr lang="it-IT" spc="-5"/>
              <a:t>multimediale</a:t>
            </a:r>
            <a:r>
              <a:rPr lang="it-IT" spc="50"/>
              <a:t> </a:t>
            </a:r>
            <a:r>
              <a:rPr lang="it-IT" spc="-10"/>
              <a:t>ideato</a:t>
            </a:r>
            <a:r>
              <a:rPr lang="it-IT" spc="35"/>
              <a:t> </a:t>
            </a:r>
            <a:r>
              <a:rPr lang="it-IT" spc="-5"/>
              <a:t>e</a:t>
            </a:r>
            <a:r>
              <a:rPr lang="it-IT" spc="25"/>
              <a:t> </a:t>
            </a:r>
            <a:r>
              <a:rPr lang="it-IT" spc="-5"/>
              <a:t>promosso</a:t>
            </a:r>
            <a:r>
              <a:rPr lang="it-IT" spc="15"/>
              <a:t> </a:t>
            </a:r>
            <a:r>
              <a:rPr lang="it-IT" spc="-10"/>
              <a:t>da</a:t>
            </a:r>
            <a:r>
              <a:rPr lang="it-IT" spc="25"/>
              <a:t> </a:t>
            </a:r>
            <a:r>
              <a:rPr lang="it-IT" spc="-10"/>
              <a:t>24ORE</a:t>
            </a:r>
            <a:r>
              <a:rPr lang="it-IT" spc="20"/>
              <a:t> </a:t>
            </a:r>
            <a:r>
              <a:rPr lang="it-IT" spc="-10"/>
              <a:t>Business</a:t>
            </a:r>
            <a:r>
              <a:rPr lang="it-IT" spc="90"/>
              <a:t> </a:t>
            </a:r>
            <a:r>
              <a:rPr lang="it-IT" spc="-10"/>
              <a:t>School.</a:t>
            </a:r>
          </a:p>
          <a:p>
            <a:pPr marL="4445" algn="ctr">
              <a:lnSpc>
                <a:spcPct val="100000"/>
              </a:lnSpc>
            </a:pPr>
            <a:r>
              <a:rPr lang="it-IT" spc="-10"/>
              <a:t>©</a:t>
            </a:r>
            <a:r>
              <a:rPr lang="it-IT" spc="-5"/>
              <a:t> </a:t>
            </a:r>
            <a:r>
              <a:rPr lang="it-IT" spc="-10"/>
              <a:t>Copyright</a:t>
            </a:r>
            <a:r>
              <a:rPr lang="it-IT" spc="35"/>
              <a:t> </a:t>
            </a:r>
            <a:r>
              <a:rPr lang="it-IT" spc="-10"/>
              <a:t>Business</a:t>
            </a:r>
            <a:r>
              <a:rPr lang="it-IT" spc="90"/>
              <a:t> </a:t>
            </a:r>
            <a:r>
              <a:rPr lang="it-IT" spc="-10"/>
              <a:t>School</a:t>
            </a:r>
            <a:r>
              <a:rPr lang="it-IT" spc="70"/>
              <a:t> </a:t>
            </a:r>
            <a:r>
              <a:rPr lang="it-IT" spc="-5"/>
              <a:t>24</a:t>
            </a:r>
            <a:r>
              <a:rPr lang="it-IT" spc="-15"/>
              <a:t> Spa</a:t>
            </a:r>
            <a:r>
              <a:rPr lang="it-IT" spc="70"/>
              <a:t> </a:t>
            </a:r>
            <a:r>
              <a:rPr lang="it-IT" spc="-5"/>
              <a:t>-</a:t>
            </a:r>
            <a:r>
              <a:rPr lang="it-IT" spc="-10"/>
              <a:t> Tutti</a:t>
            </a:r>
            <a:r>
              <a:rPr lang="it-IT" spc="20"/>
              <a:t> </a:t>
            </a:r>
            <a:r>
              <a:rPr lang="it-IT" spc="-5"/>
              <a:t>i</a:t>
            </a:r>
            <a:r>
              <a:rPr lang="it-IT"/>
              <a:t> </a:t>
            </a:r>
            <a:r>
              <a:rPr lang="it-IT" spc="-5"/>
              <a:t>diritti </a:t>
            </a:r>
            <a:r>
              <a:rPr lang="it-IT" spc="-10"/>
              <a:t>riservati</a:t>
            </a:r>
            <a:endParaRPr lang="it-IT" spc="-1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it-IT" smtClean="0"/>
              <a:t>‹N›</a:t>
            </a:fld>
            <a:endParaRPr lang="it-IT"/>
          </a:p>
        </p:txBody>
      </p:sp>
    </p:spTree>
    <p:extLst>
      <p:ext uri="{BB962C8B-B14F-4D97-AF65-F5344CB8AC3E}">
        <p14:creationId xmlns:p14="http://schemas.microsoft.com/office/powerpoint/2010/main" val="148571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4" y="0"/>
            <a:ext cx="9905988"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4/8/2024</a:t>
            </a:fld>
            <a:endParaRPr lang="en-US"/>
          </a:p>
        </p:txBody>
      </p:sp>
      <p:sp>
        <p:nvSpPr>
          <p:cNvPr id="6" name="Footer Placeholder 5"/>
          <p:cNvSpPr>
            <a:spLocks noGrp="1"/>
          </p:cNvSpPr>
          <p:nvPr>
            <p:ph type="ftr" sz="quarter" idx="11"/>
          </p:nvPr>
        </p:nvSpPr>
        <p:spPr/>
        <p:txBody>
          <a:bodyPr/>
          <a:lstStyle/>
          <a:p>
            <a:pPr algn="ctr">
              <a:lnSpc>
                <a:spcPct val="100000"/>
              </a:lnSpc>
              <a:spcBef>
                <a:spcPts val="90"/>
              </a:spcBef>
            </a:pPr>
            <a:r>
              <a:rPr lang="it-IT" spc="-5"/>
              <a:t>Un</a:t>
            </a:r>
            <a:r>
              <a:rPr lang="it-IT"/>
              <a:t> </a:t>
            </a:r>
            <a:r>
              <a:rPr lang="it-IT" spc="-10"/>
              <a:t>prodotto</a:t>
            </a:r>
            <a:r>
              <a:rPr lang="it-IT" spc="15"/>
              <a:t> </a:t>
            </a:r>
            <a:r>
              <a:rPr lang="it-IT" spc="-5"/>
              <a:t>multimediale</a:t>
            </a:r>
            <a:r>
              <a:rPr lang="it-IT" spc="50"/>
              <a:t> </a:t>
            </a:r>
            <a:r>
              <a:rPr lang="it-IT" spc="-10"/>
              <a:t>ideato</a:t>
            </a:r>
            <a:r>
              <a:rPr lang="it-IT" spc="35"/>
              <a:t> </a:t>
            </a:r>
            <a:r>
              <a:rPr lang="it-IT" spc="-5"/>
              <a:t>e</a:t>
            </a:r>
            <a:r>
              <a:rPr lang="it-IT" spc="25"/>
              <a:t> </a:t>
            </a:r>
            <a:r>
              <a:rPr lang="it-IT" spc="-5"/>
              <a:t>promosso</a:t>
            </a:r>
            <a:r>
              <a:rPr lang="it-IT" spc="15"/>
              <a:t> </a:t>
            </a:r>
            <a:r>
              <a:rPr lang="it-IT" spc="-10"/>
              <a:t>da</a:t>
            </a:r>
            <a:r>
              <a:rPr lang="it-IT" spc="25"/>
              <a:t> </a:t>
            </a:r>
            <a:r>
              <a:rPr lang="it-IT" spc="-10"/>
              <a:t>24ORE</a:t>
            </a:r>
            <a:r>
              <a:rPr lang="it-IT" spc="20"/>
              <a:t> </a:t>
            </a:r>
            <a:r>
              <a:rPr lang="it-IT" spc="-10"/>
              <a:t>Business</a:t>
            </a:r>
            <a:r>
              <a:rPr lang="it-IT" spc="90"/>
              <a:t> </a:t>
            </a:r>
            <a:r>
              <a:rPr lang="it-IT" spc="-10"/>
              <a:t>School.</a:t>
            </a:r>
          </a:p>
          <a:p>
            <a:pPr marL="4445" algn="ctr">
              <a:lnSpc>
                <a:spcPct val="100000"/>
              </a:lnSpc>
            </a:pPr>
            <a:r>
              <a:rPr lang="it-IT" spc="-10"/>
              <a:t>©</a:t>
            </a:r>
            <a:r>
              <a:rPr lang="it-IT" spc="-5"/>
              <a:t> </a:t>
            </a:r>
            <a:r>
              <a:rPr lang="it-IT" spc="-10"/>
              <a:t>Copyright</a:t>
            </a:r>
            <a:r>
              <a:rPr lang="it-IT" spc="35"/>
              <a:t> </a:t>
            </a:r>
            <a:r>
              <a:rPr lang="it-IT" spc="-10"/>
              <a:t>Business</a:t>
            </a:r>
            <a:r>
              <a:rPr lang="it-IT" spc="90"/>
              <a:t> </a:t>
            </a:r>
            <a:r>
              <a:rPr lang="it-IT" spc="-10"/>
              <a:t>School</a:t>
            </a:r>
            <a:r>
              <a:rPr lang="it-IT" spc="70"/>
              <a:t> </a:t>
            </a:r>
            <a:r>
              <a:rPr lang="it-IT" spc="-5"/>
              <a:t>24</a:t>
            </a:r>
            <a:r>
              <a:rPr lang="it-IT" spc="-15"/>
              <a:t> Spa</a:t>
            </a:r>
            <a:r>
              <a:rPr lang="it-IT" spc="70"/>
              <a:t> </a:t>
            </a:r>
            <a:r>
              <a:rPr lang="it-IT" spc="-5"/>
              <a:t>-</a:t>
            </a:r>
            <a:r>
              <a:rPr lang="it-IT" spc="-10"/>
              <a:t> Tutti</a:t>
            </a:r>
            <a:r>
              <a:rPr lang="it-IT" spc="20"/>
              <a:t> </a:t>
            </a:r>
            <a:r>
              <a:rPr lang="it-IT" spc="-5"/>
              <a:t>i</a:t>
            </a:r>
            <a:r>
              <a:rPr lang="it-IT"/>
              <a:t> </a:t>
            </a:r>
            <a:r>
              <a:rPr lang="it-IT" spc="-5"/>
              <a:t>diritti </a:t>
            </a:r>
            <a:r>
              <a:rPr lang="it-IT" spc="-10"/>
              <a:t>riservati</a:t>
            </a:r>
            <a:endParaRPr lang="it-IT" spc="-10" dirty="0"/>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339117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t>4/8/2024</a:t>
            </a:fld>
            <a:endParaRPr 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pPr algn="ctr">
              <a:lnSpc>
                <a:spcPct val="100000"/>
              </a:lnSpc>
              <a:spcBef>
                <a:spcPts val="90"/>
              </a:spcBef>
            </a:pPr>
            <a:r>
              <a:rPr lang="it-IT" spc="-5"/>
              <a:t>Un</a:t>
            </a:r>
            <a:r>
              <a:rPr lang="it-IT"/>
              <a:t> </a:t>
            </a:r>
            <a:r>
              <a:rPr lang="it-IT" spc="-10"/>
              <a:t>prodotto</a:t>
            </a:r>
            <a:r>
              <a:rPr lang="it-IT" spc="15"/>
              <a:t> </a:t>
            </a:r>
            <a:r>
              <a:rPr lang="it-IT" spc="-5"/>
              <a:t>multimediale</a:t>
            </a:r>
            <a:r>
              <a:rPr lang="it-IT" spc="50"/>
              <a:t> </a:t>
            </a:r>
            <a:r>
              <a:rPr lang="it-IT" spc="-10"/>
              <a:t>ideato</a:t>
            </a:r>
            <a:r>
              <a:rPr lang="it-IT" spc="35"/>
              <a:t> </a:t>
            </a:r>
            <a:r>
              <a:rPr lang="it-IT" spc="-5"/>
              <a:t>e</a:t>
            </a:r>
            <a:r>
              <a:rPr lang="it-IT" spc="25"/>
              <a:t> </a:t>
            </a:r>
            <a:r>
              <a:rPr lang="it-IT" spc="-5"/>
              <a:t>promosso</a:t>
            </a:r>
            <a:r>
              <a:rPr lang="it-IT" spc="15"/>
              <a:t> </a:t>
            </a:r>
            <a:r>
              <a:rPr lang="it-IT" spc="-10"/>
              <a:t>da</a:t>
            </a:r>
            <a:r>
              <a:rPr lang="it-IT" spc="25"/>
              <a:t> </a:t>
            </a:r>
            <a:r>
              <a:rPr lang="it-IT" spc="-10"/>
              <a:t>24ORE</a:t>
            </a:r>
            <a:r>
              <a:rPr lang="it-IT" spc="20"/>
              <a:t> </a:t>
            </a:r>
            <a:r>
              <a:rPr lang="it-IT" spc="-10"/>
              <a:t>Business</a:t>
            </a:r>
            <a:r>
              <a:rPr lang="it-IT" spc="90"/>
              <a:t> </a:t>
            </a:r>
            <a:r>
              <a:rPr lang="it-IT" spc="-10"/>
              <a:t>School.</a:t>
            </a:r>
          </a:p>
          <a:p>
            <a:pPr marL="4445" algn="ctr">
              <a:lnSpc>
                <a:spcPct val="100000"/>
              </a:lnSpc>
            </a:pPr>
            <a:r>
              <a:rPr lang="it-IT" spc="-10"/>
              <a:t>©</a:t>
            </a:r>
            <a:r>
              <a:rPr lang="it-IT" spc="-5"/>
              <a:t> </a:t>
            </a:r>
            <a:r>
              <a:rPr lang="it-IT" spc="-10"/>
              <a:t>Copyright</a:t>
            </a:r>
            <a:r>
              <a:rPr lang="it-IT" spc="35"/>
              <a:t> </a:t>
            </a:r>
            <a:r>
              <a:rPr lang="it-IT" spc="-10"/>
              <a:t>Business</a:t>
            </a:r>
            <a:r>
              <a:rPr lang="it-IT" spc="90"/>
              <a:t> </a:t>
            </a:r>
            <a:r>
              <a:rPr lang="it-IT" spc="-10"/>
              <a:t>School</a:t>
            </a:r>
            <a:r>
              <a:rPr lang="it-IT" spc="70"/>
              <a:t> </a:t>
            </a:r>
            <a:r>
              <a:rPr lang="it-IT" spc="-5"/>
              <a:t>24</a:t>
            </a:r>
            <a:r>
              <a:rPr lang="it-IT" spc="-15"/>
              <a:t> Spa</a:t>
            </a:r>
            <a:r>
              <a:rPr lang="it-IT" spc="70"/>
              <a:t> </a:t>
            </a:r>
            <a:r>
              <a:rPr lang="it-IT" spc="-5"/>
              <a:t>-</a:t>
            </a:r>
            <a:r>
              <a:rPr lang="it-IT" spc="-10"/>
              <a:t> Tutti</a:t>
            </a:r>
            <a:r>
              <a:rPr lang="it-IT" spc="20"/>
              <a:t> </a:t>
            </a:r>
            <a:r>
              <a:rPr lang="it-IT" spc="-5"/>
              <a:t>i</a:t>
            </a:r>
            <a:r>
              <a:rPr lang="it-IT"/>
              <a:t> </a:t>
            </a:r>
            <a:r>
              <a:rPr lang="it-IT" spc="-5"/>
              <a:t>diritti </a:t>
            </a:r>
            <a:r>
              <a:rPr lang="it-IT" spc="-10"/>
              <a:t>riservati</a:t>
            </a:r>
            <a:endParaRPr lang="it-IT" spc="-10"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it-IT" smtClean="0"/>
              <a:t>‹N›</a:t>
            </a:fld>
            <a:endParaRPr lang="it-IT"/>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02120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805000" cy="880200"/>
          </a:xfrm>
        </p:spPr>
        <p:txBody>
          <a:bodyPr>
            <a:normAutofit/>
          </a:bodyPr>
          <a:lstStyle/>
          <a:p>
            <a:pPr>
              <a:spcAft>
                <a:spcPts val="600"/>
              </a:spcAft>
            </a:pPr>
            <a:r>
              <a:rPr lang="it-IT" sz="1800" b="1" i="0" u="none" strike="noStrike" baseline="0" dirty="0">
                <a:solidFill>
                  <a:schemeClr val="accent1">
                    <a:lumMod val="50000"/>
                  </a:schemeClr>
                </a:solidFill>
              </a:rPr>
              <a:t>ADEGUATI ASSETTI ORGANIZZATIVI. </a:t>
            </a:r>
            <a:br>
              <a:rPr lang="it-IT" sz="1800" b="1" i="0" u="none" strike="noStrike" baseline="0" dirty="0">
                <a:solidFill>
                  <a:schemeClr val="accent1">
                    <a:lumMod val="50000"/>
                  </a:schemeClr>
                </a:solidFill>
              </a:rPr>
            </a:br>
            <a:r>
              <a:rPr lang="it-IT" sz="1800" b="1" i="0" u="none" strike="noStrike" baseline="0" dirty="0">
                <a:solidFill>
                  <a:schemeClr val="accent1">
                    <a:lumMod val="50000"/>
                  </a:schemeClr>
                </a:solidFill>
              </a:rPr>
              <a:t>DOVERI, OPPORTUNITÀ E STRUMENTI OFFERTI DAL CONTROLLO DI GESTIONE NELL’ATTIVITÀ DI REVISIONE CONTABILE</a:t>
            </a:r>
            <a:endParaRPr lang="it-IT" sz="2000" dirty="0">
              <a:solidFill>
                <a:schemeClr val="accent1">
                  <a:lumMod val="50000"/>
                </a:schemeClr>
              </a:solidFill>
            </a:endParaRP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79100" y="1600200"/>
            <a:ext cx="8347800" cy="2948581"/>
          </a:xfrm>
        </p:spPr>
        <p:txBody>
          <a:bodyPr>
            <a:normAutofit/>
          </a:bodyPr>
          <a:lstStyle/>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Adeguati assetti: Nuovo approccio</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Il Budget generale di esercizio</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La contabilità analitica: ABC e BSC</a:t>
            </a:r>
          </a:p>
          <a:p>
            <a:pPr algn="just"/>
            <a:endParaRPr lang="it-IT" kern="10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17359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rPr>
              <a:t>La determinazione attraverso un sistema di contabilità integrata</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pPr indent="-360000" algn="just">
              <a:lnSpc>
                <a:spcPct val="150000"/>
              </a:lnSpc>
              <a:spcBef>
                <a:spcPts val="0"/>
              </a:spcBef>
              <a:spcAft>
                <a:spcPts val="0"/>
              </a:spcAft>
              <a:buFont typeface="Arial" panose="020B0604020202020204" pitchFamily="34" charset="0"/>
              <a:buChar char="•"/>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indent="-360000"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In definitiva, il sistema deve porre in risalto il rapporto prospettico atteso fra l’entità del rimborso del debito (fabbisogno) e la dimensione del flusso finanziario di provenienza reddituale (EBITDA) che deve necessariamente garantirne la copertura, quale sintesi “apicale” generato dal piano finanziario di sviluppo e/o di risanamento. </a:t>
            </a:r>
          </a:p>
          <a:p>
            <a:pPr indent="-360000" algn="just">
              <a:lnSpc>
                <a:spcPct val="150000"/>
              </a:lnSpc>
              <a:spcBef>
                <a:spcPts val="0"/>
              </a:spcBef>
              <a:spcAft>
                <a:spcPts val="0"/>
              </a:spcAft>
              <a:buFont typeface="Arial" panose="020B0604020202020204" pitchFamily="34" charset="0"/>
              <a:buChar char="•"/>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indent="-360000"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Peraltro, poiché nessun modello di piano o budget può essere elaborato senza un pregresso modello di report, è evidente l’importanza di configurare un sistema di contabilità integrata</a:t>
            </a: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198104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rPr>
              <a:t>La determinazione attraverso un sistema di contabilità integrata (2)</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pPr marL="0" indent="0">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Sono, pertanto, due i “livelli” di articolazione del modello, distinti ma fortemente correlati:</a:t>
            </a:r>
          </a:p>
          <a:p>
            <a:pPr indent="-360000">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assetti organizzativi:</a:t>
            </a:r>
          </a:p>
          <a:p>
            <a:pPr marL="285750" indent="-285750">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analisi della struttura organizzativa e ricostruzione dei processi operativi preesistenti;</a:t>
            </a:r>
          </a:p>
          <a:p>
            <a:pPr marL="285750" indent="-285750">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mappatura di ruoli e funzioni, deleghe, e KPI di funzione;</a:t>
            </a:r>
          </a:p>
          <a:p>
            <a:pPr marL="285750" indent="-285750">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definizione organigramma</a:t>
            </a:r>
          </a:p>
          <a:p>
            <a:pPr marL="285750" indent="-285750">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definizione del modello di governance, e della struttura di processo decisionale;</a:t>
            </a:r>
          </a:p>
          <a:p>
            <a:pPr marL="285750" indent="-285750">
              <a:buFontTx/>
              <a:buChar char="-"/>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indent="-360000">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assetti amministrativi e contabili.</a:t>
            </a:r>
          </a:p>
          <a:p>
            <a:pPr marL="285750" indent="-285750">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definizione del modello di reporting economico, finanziario, patrimoniale ed operativo;</a:t>
            </a:r>
          </a:p>
          <a:p>
            <a:pPr marL="285750" indent="-285750">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definizione del modello di planning economico-finanziario-patrimoniale;</a:t>
            </a:r>
          </a:p>
          <a:p>
            <a:pPr marL="285750" indent="-285750">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configurazione della procedura standard di governance economico-finanziaria;</a:t>
            </a:r>
          </a:p>
          <a:p>
            <a:pPr marL="285750" indent="-285750">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configurazione del sistema informativo ed informatico.</a:t>
            </a:r>
          </a:p>
          <a:p>
            <a:pPr algn="just"/>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348996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dirty="0">
                <a:solidFill>
                  <a:schemeClr val="accent1">
                    <a:lumMod val="50000"/>
                  </a:schemeClr>
                </a:solidFill>
              </a:rPr>
              <a:t>Modello di Report economico: per canale/cliente</a:t>
            </a:r>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pic>
        <p:nvPicPr>
          <p:cNvPr id="12" name="Image 70">
            <a:extLst>
              <a:ext uri="{FF2B5EF4-FFF2-40B4-BE49-F238E27FC236}">
                <a16:creationId xmlns:a16="http://schemas.microsoft.com/office/drawing/2014/main" id="{3DC58DAB-B79F-2844-7BDF-1B3B137A027B}"/>
              </a:ext>
            </a:extLst>
          </p:cNvPr>
          <p:cNvPicPr/>
          <p:nvPr/>
        </p:nvPicPr>
        <p:blipFill rotWithShape="1">
          <a:blip r:embed="rId4" cstate="print">
            <a:duotone>
              <a:prstClr val="black"/>
              <a:schemeClr val="accent1">
                <a:tint val="45000"/>
                <a:satMod val="400000"/>
              </a:schemeClr>
            </a:duotone>
            <a:alphaModFix/>
            <a:extLst>
              <a:ext uri="{BEBA8EAE-BF5A-486C-A8C5-ECC9F3942E4B}">
                <a14:imgProps xmlns:a14="http://schemas.microsoft.com/office/drawing/2010/main">
                  <a14:imgLayer r:embed="rId5">
                    <a14:imgEffect>
                      <a14:saturation sat="200000"/>
                    </a14:imgEffect>
                    <a14:imgEffect>
                      <a14:brightnessContrast contrast="40000"/>
                    </a14:imgEffect>
                  </a14:imgLayer>
                </a14:imgProps>
              </a:ext>
            </a:extLst>
          </a:blip>
          <a:srcRect l="893"/>
          <a:stretch/>
        </p:blipFill>
        <p:spPr>
          <a:xfrm>
            <a:off x="228600" y="1524000"/>
            <a:ext cx="9216000" cy="3960000"/>
          </a:xfrm>
          <a:prstGeom prst="rect">
            <a:avLst/>
          </a:prstGeom>
        </p:spPr>
      </p:pic>
    </p:spTree>
    <p:extLst>
      <p:ext uri="{BB962C8B-B14F-4D97-AF65-F5344CB8AC3E}">
        <p14:creationId xmlns:p14="http://schemas.microsoft.com/office/powerpoint/2010/main" val="350237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dirty="0">
                <a:solidFill>
                  <a:schemeClr val="accent1">
                    <a:lumMod val="50000"/>
                  </a:schemeClr>
                </a:solidFill>
              </a:rPr>
              <a:t>Modello di Report finanziario: per canale/cliente</a:t>
            </a:r>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pic>
        <p:nvPicPr>
          <p:cNvPr id="3" name="Image 75">
            <a:extLst>
              <a:ext uri="{FF2B5EF4-FFF2-40B4-BE49-F238E27FC236}">
                <a16:creationId xmlns:a16="http://schemas.microsoft.com/office/drawing/2014/main" id="{6C863279-3C27-020C-16B8-2F1B0E61977E}"/>
              </a:ext>
            </a:extLst>
          </p:cNvPr>
          <p:cNvPicPr/>
          <p:nvPr/>
        </p:nvPicPr>
        <p:blipFill>
          <a:blip r:embed="rId4" cstate="print">
            <a:alphaModFix/>
            <a:duotone>
              <a:prstClr val="black"/>
              <a:schemeClr val="accent1">
                <a:tint val="45000"/>
                <a:satMod val="400000"/>
              </a:schemeClr>
            </a:duotone>
          </a:blip>
          <a:stretch>
            <a:fillRect/>
          </a:stretch>
        </p:blipFill>
        <p:spPr>
          <a:xfrm>
            <a:off x="381000" y="1524000"/>
            <a:ext cx="9252000" cy="3996000"/>
          </a:xfrm>
          <a:prstGeom prst="rect">
            <a:avLst/>
          </a:prstGeom>
          <a:solidFill>
            <a:schemeClr val="accent2">
              <a:lumMod val="20000"/>
              <a:lumOff val="80000"/>
            </a:schemeClr>
          </a:solidFill>
        </p:spPr>
      </p:pic>
    </p:spTree>
    <p:extLst>
      <p:ext uri="{BB962C8B-B14F-4D97-AF65-F5344CB8AC3E}">
        <p14:creationId xmlns:p14="http://schemas.microsoft.com/office/powerpoint/2010/main" val="287787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dirty="0">
                <a:solidFill>
                  <a:schemeClr val="accent1">
                    <a:lumMod val="50000"/>
                  </a:schemeClr>
                </a:solidFill>
              </a:rPr>
              <a:t>Indicatori economico - finanziari</a:t>
            </a:r>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pic>
        <p:nvPicPr>
          <p:cNvPr id="5" name="Image 103">
            <a:extLst>
              <a:ext uri="{FF2B5EF4-FFF2-40B4-BE49-F238E27FC236}">
                <a16:creationId xmlns:a16="http://schemas.microsoft.com/office/drawing/2014/main" id="{1827C83D-523A-283B-6F79-15C42AC79391}"/>
              </a:ext>
            </a:extLst>
          </p:cNvPr>
          <p:cNvPicPr/>
          <p:nvPr/>
        </p:nvPicPr>
        <p:blipFill rotWithShape="1">
          <a:blip r:embed="rId4" cstate="print">
            <a:duotone>
              <a:prstClr val="black"/>
              <a:schemeClr val="accent1">
                <a:tint val="45000"/>
                <a:satMod val="400000"/>
              </a:schemeClr>
            </a:duotone>
            <a:alphaModFix/>
          </a:blip>
          <a:srcRect t="75198"/>
          <a:stretch/>
        </p:blipFill>
        <p:spPr>
          <a:xfrm>
            <a:off x="609600" y="1524000"/>
            <a:ext cx="8451300" cy="3600000"/>
          </a:xfrm>
          <a:prstGeom prst="rect">
            <a:avLst/>
          </a:prstGeom>
          <a:solidFill>
            <a:schemeClr val="accent1">
              <a:lumMod val="40000"/>
              <a:lumOff val="60000"/>
            </a:schemeClr>
          </a:solidFill>
        </p:spPr>
      </p:pic>
    </p:spTree>
    <p:extLst>
      <p:ext uri="{BB962C8B-B14F-4D97-AF65-F5344CB8AC3E}">
        <p14:creationId xmlns:p14="http://schemas.microsoft.com/office/powerpoint/2010/main" val="68056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000" y="720000"/>
            <a:ext cx="8915400" cy="640175"/>
          </a:xfrm>
          <a:prstGeom prst="rect">
            <a:avLst/>
          </a:prstGeom>
        </p:spPr>
        <p:txBody>
          <a:bodyPr vert="horz" wrap="square" lIns="0" tIns="145669" rIns="0" bIns="0" rtlCol="0">
            <a:spAutoFit/>
          </a:bodyPr>
          <a:lstStyle/>
          <a:p>
            <a:pPr marL="156845">
              <a:spcBef>
                <a:spcPts val="100"/>
              </a:spcBef>
            </a:pPr>
            <a:r>
              <a:rPr sz="1800" b="1" dirty="0">
                <a:solidFill>
                  <a:schemeClr val="accent1">
                    <a:lumMod val="50000"/>
                  </a:schemeClr>
                </a:solidFill>
                <a:ea typeface="Calibri Light" panose="020F0302020204030204" pitchFamily="34" charset="0"/>
                <a:cs typeface="Calibri Light" panose="020F0302020204030204" pitchFamily="34" charset="0"/>
              </a:rPr>
              <a:t>Sistema</a:t>
            </a:r>
            <a:r>
              <a:rPr sz="1800" b="1" spc="-55" dirty="0">
                <a:solidFill>
                  <a:schemeClr val="accent1">
                    <a:lumMod val="50000"/>
                  </a:schemeClr>
                </a:solidFill>
                <a:ea typeface="Calibri Light" panose="020F0302020204030204" pitchFamily="34" charset="0"/>
                <a:cs typeface="Calibri Light" panose="020F0302020204030204" pitchFamily="34" charset="0"/>
              </a:rPr>
              <a:t> </a:t>
            </a:r>
            <a:r>
              <a:rPr sz="1800" b="1" dirty="0">
                <a:solidFill>
                  <a:schemeClr val="accent1">
                    <a:lumMod val="50000"/>
                  </a:schemeClr>
                </a:solidFill>
                <a:ea typeface="Calibri Light" panose="020F0302020204030204" pitchFamily="34" charset="0"/>
                <a:cs typeface="Calibri Light" panose="020F0302020204030204" pitchFamily="34" charset="0"/>
              </a:rPr>
              <a:t>di</a:t>
            </a:r>
            <a:r>
              <a:rPr sz="1800" b="1" spc="-65" dirty="0">
                <a:solidFill>
                  <a:schemeClr val="accent1">
                    <a:lumMod val="50000"/>
                  </a:schemeClr>
                </a:solidFill>
                <a:ea typeface="Calibri Light" panose="020F0302020204030204" pitchFamily="34" charset="0"/>
                <a:cs typeface="Calibri Light" panose="020F0302020204030204" pitchFamily="34" charset="0"/>
              </a:rPr>
              <a:t> </a:t>
            </a:r>
            <a:r>
              <a:rPr sz="1800" b="1" dirty="0">
                <a:solidFill>
                  <a:schemeClr val="accent1">
                    <a:lumMod val="50000"/>
                  </a:schemeClr>
                </a:solidFill>
                <a:ea typeface="Calibri Light" panose="020F0302020204030204" pitchFamily="34" charset="0"/>
                <a:cs typeface="Calibri Light" panose="020F0302020204030204" pitchFamily="34" charset="0"/>
              </a:rPr>
              <a:t>budgeting</a:t>
            </a:r>
            <a:r>
              <a:rPr lang="it-IT" sz="1800" b="1" dirty="0">
                <a:solidFill>
                  <a:schemeClr val="accent1">
                    <a:lumMod val="50000"/>
                  </a:schemeClr>
                </a:solidFill>
                <a:ea typeface="Calibri Light" panose="020F0302020204030204" pitchFamily="34" charset="0"/>
                <a:cs typeface="Calibri Light" panose="020F0302020204030204" pitchFamily="34" charset="0"/>
              </a:rPr>
              <a:t>: Creare</a:t>
            </a:r>
            <a:r>
              <a:rPr lang="it-IT" sz="1800" b="1" spc="-65" dirty="0">
                <a:solidFill>
                  <a:schemeClr val="accent1">
                    <a:lumMod val="50000"/>
                  </a:schemeClr>
                </a:solidFill>
                <a:ea typeface="Calibri Light" panose="020F0302020204030204" pitchFamily="34" charset="0"/>
                <a:cs typeface="Calibri Light" panose="020F0302020204030204" pitchFamily="34" charset="0"/>
              </a:rPr>
              <a:t> </a:t>
            </a:r>
            <a:r>
              <a:rPr lang="it-IT" sz="1800" b="1" spc="-10" dirty="0">
                <a:solidFill>
                  <a:schemeClr val="accent1">
                    <a:lumMod val="50000"/>
                  </a:schemeClr>
                </a:solidFill>
                <a:ea typeface="Calibri Light" panose="020F0302020204030204" pitchFamily="34" charset="0"/>
                <a:cs typeface="Calibri Light" panose="020F0302020204030204" pitchFamily="34" charset="0"/>
              </a:rPr>
              <a:t>nell’impresa</a:t>
            </a:r>
            <a:r>
              <a:rPr lang="it-IT" sz="1800" b="1" spc="-60" dirty="0">
                <a:solidFill>
                  <a:schemeClr val="accent1">
                    <a:lumMod val="50000"/>
                  </a:schemeClr>
                </a:solidFill>
                <a:ea typeface="Calibri Light" panose="020F0302020204030204" pitchFamily="34" charset="0"/>
                <a:cs typeface="Calibri Light" panose="020F0302020204030204" pitchFamily="34" charset="0"/>
              </a:rPr>
              <a:t> </a:t>
            </a:r>
            <a:r>
              <a:rPr lang="it-IT" sz="1800" b="1" dirty="0">
                <a:solidFill>
                  <a:schemeClr val="accent1">
                    <a:lumMod val="50000"/>
                  </a:schemeClr>
                </a:solidFill>
                <a:ea typeface="Calibri Light" panose="020F0302020204030204" pitchFamily="34" charset="0"/>
                <a:cs typeface="Calibri Light" panose="020F0302020204030204" pitchFamily="34" charset="0"/>
              </a:rPr>
              <a:t>una</a:t>
            </a:r>
            <a:r>
              <a:rPr lang="it-IT" sz="1800" b="1" spc="-80" dirty="0">
                <a:solidFill>
                  <a:schemeClr val="accent1">
                    <a:lumMod val="50000"/>
                  </a:schemeClr>
                </a:solidFill>
                <a:ea typeface="Calibri Light" panose="020F0302020204030204" pitchFamily="34" charset="0"/>
                <a:cs typeface="Calibri Light" panose="020F0302020204030204" pitchFamily="34" charset="0"/>
              </a:rPr>
              <a:t> </a:t>
            </a:r>
            <a:r>
              <a:rPr lang="it-IT" sz="1800" b="1" spc="-10" dirty="0">
                <a:solidFill>
                  <a:schemeClr val="accent1">
                    <a:lumMod val="50000"/>
                  </a:schemeClr>
                </a:solidFill>
                <a:ea typeface="Calibri Light" panose="020F0302020204030204" pitchFamily="34" charset="0"/>
                <a:cs typeface="Calibri Light" panose="020F0302020204030204" pitchFamily="34" charset="0"/>
              </a:rPr>
              <a:t>"cultura</a:t>
            </a:r>
            <a:r>
              <a:rPr lang="it-IT" sz="1800" b="1" spc="-65" dirty="0">
                <a:solidFill>
                  <a:schemeClr val="accent1">
                    <a:lumMod val="50000"/>
                  </a:schemeClr>
                </a:solidFill>
                <a:ea typeface="Calibri Light" panose="020F0302020204030204" pitchFamily="34" charset="0"/>
                <a:cs typeface="Calibri Light" panose="020F0302020204030204" pitchFamily="34" charset="0"/>
              </a:rPr>
              <a:t> </a:t>
            </a:r>
            <a:r>
              <a:rPr lang="it-IT" sz="1800" b="1" dirty="0">
                <a:solidFill>
                  <a:schemeClr val="accent1">
                    <a:lumMod val="50000"/>
                  </a:schemeClr>
                </a:solidFill>
                <a:ea typeface="Calibri Light" panose="020F0302020204030204" pitchFamily="34" charset="0"/>
                <a:cs typeface="Calibri Light" panose="020F0302020204030204" pitchFamily="34" charset="0"/>
              </a:rPr>
              <a:t>del</a:t>
            </a:r>
            <a:r>
              <a:rPr lang="it-IT" sz="1800" b="1" spc="-45" dirty="0">
                <a:solidFill>
                  <a:schemeClr val="accent1">
                    <a:lumMod val="50000"/>
                  </a:schemeClr>
                </a:solidFill>
                <a:ea typeface="Calibri Light" panose="020F0302020204030204" pitchFamily="34" charset="0"/>
                <a:cs typeface="Calibri Light" panose="020F0302020204030204" pitchFamily="34" charset="0"/>
              </a:rPr>
              <a:t> </a:t>
            </a:r>
            <a:r>
              <a:rPr lang="it-IT" sz="1800" b="1" spc="-10" dirty="0">
                <a:solidFill>
                  <a:schemeClr val="accent1">
                    <a:lumMod val="50000"/>
                  </a:schemeClr>
                </a:solidFill>
                <a:ea typeface="Calibri Light" panose="020F0302020204030204" pitchFamily="34" charset="0"/>
                <a:cs typeface="Calibri Light" panose="020F0302020204030204" pitchFamily="34" charset="0"/>
              </a:rPr>
              <a:t>budget"</a:t>
            </a:r>
            <a:br>
              <a:rPr lang="it-IT" sz="1800" b="1" dirty="0">
                <a:solidFill>
                  <a:schemeClr val="accent1">
                    <a:lumMod val="50000"/>
                  </a:schemeClr>
                </a:solidFill>
                <a:ea typeface="Calibri Light" panose="020F0302020204030204" pitchFamily="34" charset="0"/>
                <a:cs typeface="Calibri Light" panose="020F0302020204030204" pitchFamily="34" charset="0"/>
              </a:rPr>
            </a:br>
            <a:endParaRPr sz="1800" b="1" dirty="0">
              <a:solidFill>
                <a:schemeClr val="accent1">
                  <a:lumMod val="50000"/>
                </a:schemeClr>
              </a:solidFill>
              <a:ea typeface="Calibri Light" panose="020F0302020204030204" pitchFamily="34" charset="0"/>
              <a:cs typeface="Calibri Light" panose="020F0302020204030204" pitchFamily="34" charset="0"/>
            </a:endParaRPr>
          </a:p>
        </p:txBody>
      </p:sp>
      <p:sp>
        <p:nvSpPr>
          <p:cNvPr id="25" name="object 25"/>
          <p:cNvSpPr txBox="1">
            <a:spLocks noGrp="1"/>
          </p:cNvSpPr>
          <p:nvPr>
            <p:ph type="sldNum" sz="quarter" idx="12"/>
          </p:nvPr>
        </p:nvSpPr>
        <p:spPr>
          <a:xfrm>
            <a:off x="7513320" y="6377940"/>
            <a:ext cx="2278380" cy="290464"/>
          </a:xfrm>
          <a:prstGeom prst="rect">
            <a:avLst/>
          </a:prstGeom>
        </p:spPr>
        <p:txBody>
          <a:bodyPr vert="horz" wrap="square" lIns="0" tIns="13335" rIns="0" bIns="0" rtlCol="0">
            <a:spAutoFit/>
          </a:bodyPr>
          <a:lstStyle/>
          <a:p>
            <a:pPr marL="38100">
              <a:spcBef>
                <a:spcPts val="105"/>
              </a:spcBef>
            </a:pPr>
            <a:fld id="{81D60167-4931-47E6-BA6A-407CBD079E47}" type="slidenum">
              <a:rPr spc="-25" dirty="0"/>
              <a:pPr marL="38100">
                <a:spcBef>
                  <a:spcPts val="105"/>
                </a:spcBef>
              </a:pPr>
              <a:t>15</a:t>
            </a:fld>
            <a:endParaRPr spc="-25" dirty="0"/>
          </a:p>
        </p:txBody>
      </p:sp>
      <p:sp>
        <p:nvSpPr>
          <p:cNvPr id="4" name="object 4"/>
          <p:cNvSpPr/>
          <p:nvPr/>
        </p:nvSpPr>
        <p:spPr>
          <a:xfrm>
            <a:off x="2113789" y="1557527"/>
            <a:ext cx="6722109" cy="2691130"/>
          </a:xfrm>
          <a:custGeom>
            <a:avLst/>
            <a:gdLst/>
            <a:ahLst/>
            <a:cxnLst/>
            <a:rect l="l" t="t" r="r" b="b"/>
            <a:pathLst>
              <a:path w="6722109" h="2691129">
                <a:moveTo>
                  <a:pt x="1291082" y="2142236"/>
                </a:moveTo>
                <a:lnTo>
                  <a:pt x="1271143" y="2128139"/>
                </a:lnTo>
                <a:lnTo>
                  <a:pt x="1228979" y="2187829"/>
                </a:lnTo>
                <a:lnTo>
                  <a:pt x="1248791" y="2201926"/>
                </a:lnTo>
                <a:lnTo>
                  <a:pt x="1291082" y="2142236"/>
                </a:lnTo>
                <a:close/>
              </a:path>
              <a:path w="6722109" h="2691129">
                <a:moveTo>
                  <a:pt x="1347470" y="2062607"/>
                </a:moveTo>
                <a:lnTo>
                  <a:pt x="1327531" y="2048510"/>
                </a:lnTo>
                <a:lnTo>
                  <a:pt x="1285240" y="2108200"/>
                </a:lnTo>
                <a:lnTo>
                  <a:pt x="1305179" y="2122297"/>
                </a:lnTo>
                <a:lnTo>
                  <a:pt x="1347470" y="2062607"/>
                </a:lnTo>
                <a:close/>
              </a:path>
              <a:path w="6722109" h="2691129">
                <a:moveTo>
                  <a:pt x="1403731" y="1982978"/>
                </a:moveTo>
                <a:lnTo>
                  <a:pt x="1383792" y="1968881"/>
                </a:lnTo>
                <a:lnTo>
                  <a:pt x="1341628" y="2028571"/>
                </a:lnTo>
                <a:lnTo>
                  <a:pt x="1361567" y="2042680"/>
                </a:lnTo>
                <a:lnTo>
                  <a:pt x="1403731" y="1982978"/>
                </a:lnTo>
                <a:close/>
              </a:path>
              <a:path w="6722109" h="2691129">
                <a:moveTo>
                  <a:pt x="1460119" y="1903349"/>
                </a:moveTo>
                <a:lnTo>
                  <a:pt x="1440180" y="1889252"/>
                </a:lnTo>
                <a:lnTo>
                  <a:pt x="1397889" y="1948942"/>
                </a:lnTo>
                <a:lnTo>
                  <a:pt x="1417828" y="1963039"/>
                </a:lnTo>
                <a:lnTo>
                  <a:pt x="1460119" y="1903349"/>
                </a:lnTo>
                <a:close/>
              </a:path>
              <a:path w="6722109" h="2691129">
                <a:moveTo>
                  <a:pt x="1516380" y="1823720"/>
                </a:moveTo>
                <a:lnTo>
                  <a:pt x="1496568" y="1809623"/>
                </a:lnTo>
                <a:lnTo>
                  <a:pt x="1454277" y="1869313"/>
                </a:lnTo>
                <a:lnTo>
                  <a:pt x="1474216" y="1883410"/>
                </a:lnTo>
                <a:lnTo>
                  <a:pt x="1516380" y="1823720"/>
                </a:lnTo>
                <a:close/>
              </a:path>
              <a:path w="6722109" h="2691129">
                <a:moveTo>
                  <a:pt x="1572755" y="1744091"/>
                </a:moveTo>
                <a:lnTo>
                  <a:pt x="1552816" y="1729994"/>
                </a:lnTo>
                <a:lnTo>
                  <a:pt x="1510665" y="1789684"/>
                </a:lnTo>
                <a:lnTo>
                  <a:pt x="1530477" y="1803781"/>
                </a:lnTo>
                <a:lnTo>
                  <a:pt x="1572755" y="1744091"/>
                </a:lnTo>
                <a:close/>
              </a:path>
              <a:path w="6722109" h="2691129">
                <a:moveTo>
                  <a:pt x="1629156" y="1664462"/>
                </a:moveTo>
                <a:lnTo>
                  <a:pt x="1609217" y="1650365"/>
                </a:lnTo>
                <a:lnTo>
                  <a:pt x="1566926" y="1710055"/>
                </a:lnTo>
                <a:lnTo>
                  <a:pt x="1586865" y="1724152"/>
                </a:lnTo>
                <a:lnTo>
                  <a:pt x="1629156" y="1664462"/>
                </a:lnTo>
                <a:close/>
              </a:path>
              <a:path w="6722109" h="2691129">
                <a:moveTo>
                  <a:pt x="1685417" y="1584833"/>
                </a:moveTo>
                <a:lnTo>
                  <a:pt x="1665478" y="1570736"/>
                </a:lnTo>
                <a:lnTo>
                  <a:pt x="1623314" y="1630426"/>
                </a:lnTo>
                <a:lnTo>
                  <a:pt x="1643126" y="1644523"/>
                </a:lnTo>
                <a:lnTo>
                  <a:pt x="1685417" y="1584833"/>
                </a:lnTo>
                <a:close/>
              </a:path>
              <a:path w="6722109" h="2691129">
                <a:moveTo>
                  <a:pt x="1761109" y="1456690"/>
                </a:moveTo>
                <a:lnTo>
                  <a:pt x="1686052" y="1496949"/>
                </a:lnTo>
                <a:lnTo>
                  <a:pt x="1707134" y="1511935"/>
                </a:lnTo>
                <a:lnTo>
                  <a:pt x="1679575" y="1550797"/>
                </a:lnTo>
                <a:lnTo>
                  <a:pt x="1699514" y="1564894"/>
                </a:lnTo>
                <a:lnTo>
                  <a:pt x="1727200" y="1526032"/>
                </a:lnTo>
                <a:lnTo>
                  <a:pt x="1748282" y="1540891"/>
                </a:lnTo>
                <a:lnTo>
                  <a:pt x="1761109" y="1456690"/>
                </a:lnTo>
                <a:close/>
              </a:path>
              <a:path w="6722109" h="2691129">
                <a:moveTo>
                  <a:pt x="3615817" y="1415288"/>
                </a:moveTo>
                <a:lnTo>
                  <a:pt x="3597402" y="1399159"/>
                </a:lnTo>
                <a:lnTo>
                  <a:pt x="3549142" y="1454150"/>
                </a:lnTo>
                <a:lnTo>
                  <a:pt x="3567430" y="1470152"/>
                </a:lnTo>
                <a:lnTo>
                  <a:pt x="3615817" y="1415288"/>
                </a:lnTo>
                <a:close/>
              </a:path>
              <a:path w="6722109" h="2691129">
                <a:moveTo>
                  <a:pt x="3680206" y="1342136"/>
                </a:moveTo>
                <a:lnTo>
                  <a:pt x="3661918" y="1326007"/>
                </a:lnTo>
                <a:lnTo>
                  <a:pt x="3613531" y="1380871"/>
                </a:lnTo>
                <a:lnTo>
                  <a:pt x="3631819" y="1397000"/>
                </a:lnTo>
                <a:lnTo>
                  <a:pt x="3680206" y="1342136"/>
                </a:lnTo>
                <a:close/>
              </a:path>
              <a:path w="6722109" h="2691129">
                <a:moveTo>
                  <a:pt x="3744595" y="1268984"/>
                </a:moveTo>
                <a:lnTo>
                  <a:pt x="3726307" y="1252855"/>
                </a:lnTo>
                <a:lnTo>
                  <a:pt x="3677920" y="1307719"/>
                </a:lnTo>
                <a:lnTo>
                  <a:pt x="3696335" y="1323848"/>
                </a:lnTo>
                <a:lnTo>
                  <a:pt x="3744595" y="1268984"/>
                </a:lnTo>
                <a:close/>
              </a:path>
              <a:path w="6722109" h="2691129">
                <a:moveTo>
                  <a:pt x="3808984" y="1195705"/>
                </a:moveTo>
                <a:lnTo>
                  <a:pt x="3790696" y="1179576"/>
                </a:lnTo>
                <a:lnTo>
                  <a:pt x="3742436" y="1234567"/>
                </a:lnTo>
                <a:lnTo>
                  <a:pt x="3760724" y="1250569"/>
                </a:lnTo>
                <a:lnTo>
                  <a:pt x="3808984" y="1195705"/>
                </a:lnTo>
                <a:close/>
              </a:path>
              <a:path w="6722109" h="2691129">
                <a:moveTo>
                  <a:pt x="3873500" y="1122426"/>
                </a:moveTo>
                <a:lnTo>
                  <a:pt x="3855085" y="1106424"/>
                </a:lnTo>
                <a:lnTo>
                  <a:pt x="3806825" y="1161288"/>
                </a:lnTo>
                <a:lnTo>
                  <a:pt x="3825113" y="1177417"/>
                </a:lnTo>
                <a:lnTo>
                  <a:pt x="3873500" y="1122426"/>
                </a:lnTo>
                <a:close/>
              </a:path>
              <a:path w="6722109" h="2691129">
                <a:moveTo>
                  <a:pt x="3937889" y="1049274"/>
                </a:moveTo>
                <a:lnTo>
                  <a:pt x="3919601" y="1033145"/>
                </a:lnTo>
                <a:lnTo>
                  <a:pt x="3871214" y="1088009"/>
                </a:lnTo>
                <a:lnTo>
                  <a:pt x="3889502" y="1104138"/>
                </a:lnTo>
                <a:lnTo>
                  <a:pt x="3937889" y="1049274"/>
                </a:lnTo>
                <a:close/>
              </a:path>
              <a:path w="6722109" h="2691129">
                <a:moveTo>
                  <a:pt x="4002278" y="975995"/>
                </a:moveTo>
                <a:lnTo>
                  <a:pt x="3983990" y="959866"/>
                </a:lnTo>
                <a:lnTo>
                  <a:pt x="3935603" y="1014857"/>
                </a:lnTo>
                <a:lnTo>
                  <a:pt x="3954018" y="1030986"/>
                </a:lnTo>
                <a:lnTo>
                  <a:pt x="4002278" y="975995"/>
                </a:lnTo>
                <a:close/>
              </a:path>
              <a:path w="6722109" h="2691129">
                <a:moveTo>
                  <a:pt x="4080510" y="868553"/>
                </a:moveTo>
                <a:lnTo>
                  <a:pt x="4001643" y="900557"/>
                </a:lnTo>
                <a:lnTo>
                  <a:pt x="4021074" y="917702"/>
                </a:lnTo>
                <a:lnTo>
                  <a:pt x="4000119" y="941578"/>
                </a:lnTo>
                <a:lnTo>
                  <a:pt x="4018407" y="957707"/>
                </a:lnTo>
                <a:lnTo>
                  <a:pt x="4039362" y="933831"/>
                </a:lnTo>
                <a:lnTo>
                  <a:pt x="4058793" y="950976"/>
                </a:lnTo>
                <a:lnTo>
                  <a:pt x="4080510" y="868553"/>
                </a:lnTo>
                <a:close/>
              </a:path>
              <a:path w="6722109" h="2691129">
                <a:moveTo>
                  <a:pt x="6721856" y="2653030"/>
                </a:moveTo>
                <a:lnTo>
                  <a:pt x="6645656" y="2614930"/>
                </a:lnTo>
                <a:lnTo>
                  <a:pt x="6645656" y="2643886"/>
                </a:lnTo>
                <a:lnTo>
                  <a:pt x="47244" y="2643886"/>
                </a:lnTo>
                <a:lnTo>
                  <a:pt x="47244" y="76200"/>
                </a:lnTo>
                <a:lnTo>
                  <a:pt x="76200" y="76200"/>
                </a:lnTo>
                <a:lnTo>
                  <a:pt x="38100" y="0"/>
                </a:lnTo>
                <a:lnTo>
                  <a:pt x="0" y="76200"/>
                </a:lnTo>
                <a:lnTo>
                  <a:pt x="28956" y="76200"/>
                </a:lnTo>
                <a:lnTo>
                  <a:pt x="28956" y="2658110"/>
                </a:lnTo>
                <a:lnTo>
                  <a:pt x="33020" y="2662174"/>
                </a:lnTo>
                <a:lnTo>
                  <a:pt x="6645656" y="2662174"/>
                </a:lnTo>
                <a:lnTo>
                  <a:pt x="6645656" y="2691130"/>
                </a:lnTo>
                <a:lnTo>
                  <a:pt x="6721856" y="2653030"/>
                </a:lnTo>
                <a:close/>
              </a:path>
            </a:pathLst>
          </a:custGeom>
          <a:solidFill>
            <a:srgbClr val="A6A6A6"/>
          </a:solidFill>
        </p:spPr>
        <p:txBody>
          <a:bodyPr wrap="square" lIns="0" tIns="0" rIns="0" bIns="0" rtlCol="0"/>
          <a:lstStyle/>
          <a:p>
            <a:endParaRPr/>
          </a:p>
        </p:txBody>
      </p:sp>
      <p:sp>
        <p:nvSpPr>
          <p:cNvPr id="5" name="object 5"/>
          <p:cNvSpPr txBox="1"/>
          <p:nvPr/>
        </p:nvSpPr>
        <p:spPr>
          <a:xfrm>
            <a:off x="7294881" y="4268852"/>
            <a:ext cx="1415415" cy="361315"/>
          </a:xfrm>
          <a:prstGeom prst="rect">
            <a:avLst/>
          </a:prstGeom>
        </p:spPr>
        <p:txBody>
          <a:bodyPr vert="horz" wrap="square" lIns="0" tIns="12700" rIns="0" bIns="0" rtlCol="0">
            <a:spAutoFit/>
          </a:bodyPr>
          <a:lstStyle/>
          <a:p>
            <a:pPr marL="12700" marR="5080" indent="95885" algn="just">
              <a:spcBef>
                <a:spcPts val="100"/>
              </a:spcBef>
            </a:pPr>
            <a:r>
              <a:rPr sz="1100" dirty="0">
                <a:solidFill>
                  <a:schemeClr val="accent1">
                    <a:lumMod val="50000"/>
                  </a:schemeClr>
                </a:solidFill>
                <a:latin typeface="+mj-lt"/>
                <a:cs typeface="Arial MT"/>
              </a:rPr>
              <a:t>Grado</a:t>
            </a:r>
            <a:r>
              <a:rPr sz="1100" spc="-30" dirty="0">
                <a:solidFill>
                  <a:schemeClr val="accent1">
                    <a:lumMod val="50000"/>
                  </a:schemeClr>
                </a:solidFill>
                <a:latin typeface="+mj-lt"/>
                <a:cs typeface="Arial MT"/>
              </a:rPr>
              <a:t> </a:t>
            </a:r>
            <a:r>
              <a:rPr sz="1100" spc="-10" dirty="0">
                <a:solidFill>
                  <a:schemeClr val="accent1">
                    <a:lumMod val="50000"/>
                  </a:schemeClr>
                </a:solidFill>
                <a:latin typeface="+mj-lt"/>
                <a:cs typeface="Arial MT"/>
              </a:rPr>
              <a:t>di</a:t>
            </a:r>
            <a:r>
              <a:rPr sz="1100" spc="-145" dirty="0">
                <a:solidFill>
                  <a:schemeClr val="accent1">
                    <a:lumMod val="50000"/>
                  </a:schemeClr>
                </a:solidFill>
                <a:latin typeface="+mj-lt"/>
                <a:cs typeface="Arial MT"/>
              </a:rPr>
              <a:t> </a:t>
            </a:r>
            <a:r>
              <a:rPr sz="1100" spc="-10" dirty="0">
                <a:solidFill>
                  <a:schemeClr val="accent1">
                    <a:lumMod val="50000"/>
                  </a:schemeClr>
                </a:solidFill>
                <a:latin typeface="+mj-lt"/>
                <a:cs typeface="Arial MT"/>
              </a:rPr>
              <a:t>complessità strutturale</a:t>
            </a:r>
            <a:r>
              <a:rPr sz="1100" spc="-35" dirty="0">
                <a:solidFill>
                  <a:schemeClr val="accent1">
                    <a:lumMod val="50000"/>
                  </a:schemeClr>
                </a:solidFill>
                <a:latin typeface="+mj-lt"/>
                <a:cs typeface="Arial MT"/>
              </a:rPr>
              <a:t> </a:t>
            </a:r>
            <a:r>
              <a:rPr sz="1100" spc="-10" dirty="0">
                <a:solidFill>
                  <a:schemeClr val="accent1">
                    <a:lumMod val="50000"/>
                  </a:schemeClr>
                </a:solidFill>
                <a:latin typeface="+mj-lt"/>
                <a:cs typeface="Arial MT"/>
              </a:rPr>
              <a:t>dell’impresa</a:t>
            </a:r>
            <a:endParaRPr sz="1100" dirty="0">
              <a:solidFill>
                <a:schemeClr val="accent1">
                  <a:lumMod val="50000"/>
                </a:schemeClr>
              </a:solidFill>
              <a:latin typeface="+mj-lt"/>
              <a:cs typeface="Arial MT"/>
            </a:endParaRPr>
          </a:p>
        </p:txBody>
      </p:sp>
      <p:sp>
        <p:nvSpPr>
          <p:cNvPr id="6" name="object 6"/>
          <p:cNvSpPr txBox="1"/>
          <p:nvPr/>
        </p:nvSpPr>
        <p:spPr>
          <a:xfrm>
            <a:off x="993140" y="4248404"/>
            <a:ext cx="963294" cy="361315"/>
          </a:xfrm>
          <a:prstGeom prst="rect">
            <a:avLst/>
          </a:prstGeom>
        </p:spPr>
        <p:txBody>
          <a:bodyPr vert="horz" wrap="square" lIns="0" tIns="12700" rIns="0" bIns="0" rtlCol="0">
            <a:spAutoFit/>
          </a:bodyPr>
          <a:lstStyle/>
          <a:p>
            <a:pPr marL="12700" marR="5080">
              <a:spcBef>
                <a:spcPts val="100"/>
              </a:spcBef>
            </a:pPr>
            <a:r>
              <a:rPr sz="1100" spc="-10"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t>Elementare (microstruttura</a:t>
            </a:r>
            <a:r>
              <a:rPr sz="1100" spc="-10" dirty="0">
                <a:solidFill>
                  <a:schemeClr val="accent1">
                    <a:lumMod val="50000"/>
                  </a:schemeClr>
                </a:solidFill>
                <a:latin typeface="Arial MT"/>
                <a:cs typeface="Arial MT"/>
              </a:rPr>
              <a:t>)</a:t>
            </a:r>
            <a:endParaRPr sz="1100" dirty="0">
              <a:solidFill>
                <a:schemeClr val="accent1">
                  <a:lumMod val="50000"/>
                </a:schemeClr>
              </a:solidFill>
              <a:latin typeface="Arial MT"/>
              <a:cs typeface="Arial MT"/>
            </a:endParaRPr>
          </a:p>
        </p:txBody>
      </p:sp>
      <p:sp>
        <p:nvSpPr>
          <p:cNvPr id="7" name="object 7"/>
          <p:cNvSpPr txBox="1"/>
          <p:nvPr/>
        </p:nvSpPr>
        <p:spPr>
          <a:xfrm>
            <a:off x="2134171" y="4341739"/>
            <a:ext cx="443865" cy="182101"/>
          </a:xfrm>
          <a:prstGeom prst="rect">
            <a:avLst/>
          </a:prstGeom>
        </p:spPr>
        <p:txBody>
          <a:bodyPr vert="horz" wrap="square" lIns="0" tIns="12700" rIns="0" bIns="0" rtlCol="0">
            <a:spAutoFit/>
          </a:bodyPr>
          <a:lstStyle/>
          <a:p>
            <a:pPr marL="12700">
              <a:spcBef>
                <a:spcPts val="100"/>
              </a:spcBef>
            </a:pPr>
            <a:r>
              <a:rPr sz="1100" b="1" spc="-10" dirty="0">
                <a:solidFill>
                  <a:srgbClr val="B7C31B"/>
                </a:solidFill>
                <a:latin typeface="Arial"/>
                <a:cs typeface="Arial"/>
              </a:rPr>
              <a:t>Basso</a:t>
            </a:r>
            <a:endParaRPr sz="1100" dirty="0">
              <a:latin typeface="Arial"/>
              <a:cs typeface="Arial"/>
            </a:endParaRPr>
          </a:p>
        </p:txBody>
      </p:sp>
      <p:sp>
        <p:nvSpPr>
          <p:cNvPr id="8" name="object 8"/>
          <p:cNvSpPr txBox="1"/>
          <p:nvPr/>
        </p:nvSpPr>
        <p:spPr>
          <a:xfrm>
            <a:off x="4008691" y="4334189"/>
            <a:ext cx="423545" cy="182101"/>
          </a:xfrm>
          <a:prstGeom prst="rect">
            <a:avLst/>
          </a:prstGeom>
        </p:spPr>
        <p:txBody>
          <a:bodyPr vert="horz" wrap="square" lIns="0" tIns="12700" rIns="0" bIns="0" rtlCol="0">
            <a:spAutoFit/>
          </a:bodyPr>
          <a:lstStyle/>
          <a:p>
            <a:pPr marL="12700">
              <a:spcBef>
                <a:spcPts val="100"/>
              </a:spcBef>
            </a:pPr>
            <a:r>
              <a:rPr sz="1100" b="1" spc="-10" dirty="0">
                <a:solidFill>
                  <a:srgbClr val="098A74"/>
                </a:solidFill>
                <a:latin typeface="Arial"/>
                <a:cs typeface="Arial"/>
              </a:rPr>
              <a:t>Medio</a:t>
            </a:r>
            <a:endParaRPr sz="1100">
              <a:latin typeface="Arial"/>
              <a:cs typeface="Arial"/>
            </a:endParaRPr>
          </a:p>
        </p:txBody>
      </p:sp>
      <p:sp>
        <p:nvSpPr>
          <p:cNvPr id="9" name="object 9"/>
          <p:cNvSpPr txBox="1"/>
          <p:nvPr/>
        </p:nvSpPr>
        <p:spPr>
          <a:xfrm>
            <a:off x="6226215" y="4331662"/>
            <a:ext cx="281940" cy="182101"/>
          </a:xfrm>
          <a:prstGeom prst="rect">
            <a:avLst/>
          </a:prstGeom>
        </p:spPr>
        <p:txBody>
          <a:bodyPr vert="horz" wrap="square" lIns="0" tIns="12700" rIns="0" bIns="0" rtlCol="0">
            <a:spAutoFit/>
          </a:bodyPr>
          <a:lstStyle/>
          <a:p>
            <a:pPr marL="12700">
              <a:spcBef>
                <a:spcPts val="100"/>
              </a:spcBef>
            </a:pPr>
            <a:r>
              <a:rPr sz="1100" b="1" spc="-25" dirty="0">
                <a:solidFill>
                  <a:srgbClr val="0E5012"/>
                </a:solidFill>
                <a:latin typeface="Arial"/>
                <a:cs typeface="Arial"/>
              </a:rPr>
              <a:t>Alto</a:t>
            </a:r>
            <a:endParaRPr sz="1100" dirty="0">
              <a:latin typeface="Arial"/>
              <a:cs typeface="Arial"/>
            </a:endParaRPr>
          </a:p>
        </p:txBody>
      </p:sp>
      <p:sp>
        <p:nvSpPr>
          <p:cNvPr id="10" name="object 10"/>
          <p:cNvSpPr txBox="1"/>
          <p:nvPr/>
        </p:nvSpPr>
        <p:spPr>
          <a:xfrm>
            <a:off x="2134171" y="4767226"/>
            <a:ext cx="557530" cy="182101"/>
          </a:xfrm>
          <a:prstGeom prst="rect">
            <a:avLst/>
          </a:prstGeom>
        </p:spPr>
        <p:txBody>
          <a:bodyPr vert="horz" wrap="square" lIns="0" tIns="12700" rIns="0" bIns="0" rtlCol="0">
            <a:spAutoFit/>
          </a:bodyPr>
          <a:lstStyle/>
          <a:p>
            <a:pPr marL="12700">
              <a:spcBef>
                <a:spcPts val="100"/>
              </a:spcBef>
            </a:pPr>
            <a:r>
              <a:rPr sz="1100" b="1" spc="-10" dirty="0">
                <a:solidFill>
                  <a:schemeClr val="tx2"/>
                </a:solidFill>
                <a:latin typeface="Arial"/>
                <a:cs typeface="Arial"/>
              </a:rPr>
              <a:t>Stadio</a:t>
            </a:r>
            <a:r>
              <a:rPr sz="1100" b="1" spc="-60" dirty="0">
                <a:solidFill>
                  <a:schemeClr val="tx2"/>
                </a:solidFill>
                <a:latin typeface="Arial"/>
                <a:cs typeface="Arial"/>
              </a:rPr>
              <a:t> </a:t>
            </a:r>
            <a:r>
              <a:rPr sz="1100" b="1" spc="-50" dirty="0">
                <a:solidFill>
                  <a:schemeClr val="tx2"/>
                </a:solidFill>
                <a:latin typeface="Arial"/>
                <a:cs typeface="Arial"/>
              </a:rPr>
              <a:t>1</a:t>
            </a:r>
            <a:endParaRPr sz="1100" dirty="0">
              <a:solidFill>
                <a:schemeClr val="tx2"/>
              </a:solidFill>
              <a:latin typeface="Arial"/>
              <a:cs typeface="Arial"/>
            </a:endParaRPr>
          </a:p>
        </p:txBody>
      </p:sp>
      <p:sp>
        <p:nvSpPr>
          <p:cNvPr id="11" name="object 11"/>
          <p:cNvSpPr txBox="1"/>
          <p:nvPr/>
        </p:nvSpPr>
        <p:spPr>
          <a:xfrm>
            <a:off x="4008691" y="4809325"/>
            <a:ext cx="557530" cy="182101"/>
          </a:xfrm>
          <a:prstGeom prst="rect">
            <a:avLst/>
          </a:prstGeom>
        </p:spPr>
        <p:txBody>
          <a:bodyPr vert="horz" wrap="square" lIns="0" tIns="12700" rIns="0" bIns="0" rtlCol="0">
            <a:spAutoFit/>
          </a:bodyPr>
          <a:lstStyle/>
          <a:p>
            <a:pPr marL="12700">
              <a:spcBef>
                <a:spcPts val="100"/>
              </a:spcBef>
            </a:pPr>
            <a:r>
              <a:rPr sz="1100" b="1" spc="-10" dirty="0">
                <a:solidFill>
                  <a:schemeClr val="tx2"/>
                </a:solidFill>
                <a:latin typeface="Arial"/>
                <a:cs typeface="Arial"/>
              </a:rPr>
              <a:t>Stadio</a:t>
            </a:r>
            <a:r>
              <a:rPr sz="1100" b="1" spc="-60" dirty="0">
                <a:solidFill>
                  <a:schemeClr val="tx2"/>
                </a:solidFill>
                <a:latin typeface="Arial"/>
                <a:cs typeface="Arial"/>
              </a:rPr>
              <a:t> </a:t>
            </a:r>
            <a:r>
              <a:rPr sz="1100" b="1" spc="-50" dirty="0">
                <a:solidFill>
                  <a:schemeClr val="tx2"/>
                </a:solidFill>
                <a:latin typeface="Arial"/>
                <a:cs typeface="Arial"/>
              </a:rPr>
              <a:t>2</a:t>
            </a:r>
            <a:endParaRPr sz="1100" dirty="0">
              <a:solidFill>
                <a:schemeClr val="tx2"/>
              </a:solidFill>
              <a:latin typeface="Arial"/>
              <a:cs typeface="Arial"/>
            </a:endParaRPr>
          </a:p>
        </p:txBody>
      </p:sp>
      <p:sp>
        <p:nvSpPr>
          <p:cNvPr id="12" name="object 12"/>
          <p:cNvSpPr txBox="1"/>
          <p:nvPr/>
        </p:nvSpPr>
        <p:spPr>
          <a:xfrm>
            <a:off x="6275196" y="4790322"/>
            <a:ext cx="557530" cy="182101"/>
          </a:xfrm>
          <a:prstGeom prst="rect">
            <a:avLst/>
          </a:prstGeom>
        </p:spPr>
        <p:txBody>
          <a:bodyPr vert="horz" wrap="square" lIns="0" tIns="12700" rIns="0" bIns="0" rtlCol="0">
            <a:spAutoFit/>
          </a:bodyPr>
          <a:lstStyle/>
          <a:p>
            <a:pPr marL="12700">
              <a:spcBef>
                <a:spcPts val="100"/>
              </a:spcBef>
            </a:pPr>
            <a:r>
              <a:rPr sz="1100" b="1" spc="-10" dirty="0">
                <a:solidFill>
                  <a:schemeClr val="tx2"/>
                </a:solidFill>
                <a:latin typeface="Arial"/>
                <a:cs typeface="Arial"/>
              </a:rPr>
              <a:t>Stadio</a:t>
            </a:r>
            <a:r>
              <a:rPr sz="1100" b="1" spc="-60" dirty="0">
                <a:solidFill>
                  <a:schemeClr val="tx2"/>
                </a:solidFill>
                <a:latin typeface="Arial"/>
                <a:cs typeface="Arial"/>
              </a:rPr>
              <a:t> </a:t>
            </a:r>
            <a:r>
              <a:rPr sz="1100" b="1" spc="-50" dirty="0">
                <a:solidFill>
                  <a:schemeClr val="tx2"/>
                </a:solidFill>
                <a:latin typeface="Arial"/>
                <a:cs typeface="Arial"/>
              </a:rPr>
              <a:t>3</a:t>
            </a:r>
            <a:endParaRPr sz="1100" dirty="0">
              <a:solidFill>
                <a:schemeClr val="tx2"/>
              </a:solidFill>
              <a:latin typeface="Arial"/>
              <a:cs typeface="Arial"/>
            </a:endParaRPr>
          </a:p>
        </p:txBody>
      </p:sp>
      <p:sp>
        <p:nvSpPr>
          <p:cNvPr id="14" name="object 14"/>
          <p:cNvSpPr txBox="1"/>
          <p:nvPr/>
        </p:nvSpPr>
        <p:spPr>
          <a:xfrm>
            <a:off x="2134171" y="5126607"/>
            <a:ext cx="1800225" cy="864869"/>
          </a:xfrm>
          <a:prstGeom prst="rect">
            <a:avLst/>
          </a:prstGeom>
        </p:spPr>
        <p:txBody>
          <a:bodyPr vert="horz" wrap="square" lIns="0" tIns="12700" rIns="0" bIns="0" rtlCol="0">
            <a:spAutoFit/>
          </a:bodyPr>
          <a:lstStyle/>
          <a:p>
            <a:pPr marL="12700" marR="5080" algn="just">
              <a:spcBef>
                <a:spcPts val="100"/>
              </a:spcBef>
            </a:pPr>
            <a:r>
              <a:rPr sz="1100" dirty="0">
                <a:solidFill>
                  <a:schemeClr val="accent1">
                    <a:lumMod val="50000"/>
                  </a:schemeClr>
                </a:solidFill>
                <a:latin typeface="+mj-lt"/>
                <a:ea typeface="Calibri Light" panose="020F0302020204030204" pitchFamily="34" charset="0"/>
                <a:cs typeface="Calibri Light" panose="020F0302020204030204" pitchFamily="34" charset="0"/>
              </a:rPr>
              <a:t>Si</a:t>
            </a:r>
            <a:r>
              <a:rPr sz="1100" spc="-15"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inizia</a:t>
            </a:r>
            <a:r>
              <a:rPr sz="1100" spc="-45"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dirty="0">
                <a:solidFill>
                  <a:schemeClr val="accent1">
                    <a:lumMod val="50000"/>
                  </a:schemeClr>
                </a:solidFill>
                <a:latin typeface="+mj-lt"/>
                <a:ea typeface="Calibri Light" panose="020F0302020204030204" pitchFamily="34" charset="0"/>
                <a:cs typeface="Calibri Light" panose="020F0302020204030204" pitchFamily="34" charset="0"/>
              </a:rPr>
              <a:t>a</a:t>
            </a:r>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 guardare </a:t>
            </a:r>
            <a:r>
              <a:rPr sz="1100" spc="-20" dirty="0">
                <a:solidFill>
                  <a:schemeClr val="accent1">
                    <a:lumMod val="50000"/>
                  </a:schemeClr>
                </a:solidFill>
                <a:latin typeface="+mj-lt"/>
                <a:ea typeface="Calibri Light" panose="020F0302020204030204" pitchFamily="34" charset="0"/>
                <a:cs typeface="Calibri Light" panose="020F0302020204030204" pitchFamily="34" charset="0"/>
              </a:rPr>
              <a:t>sistematicamente</a:t>
            </a:r>
            <a:r>
              <a:rPr sz="1100" spc="5"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dirty="0">
                <a:solidFill>
                  <a:schemeClr val="accent1">
                    <a:lumMod val="50000"/>
                  </a:schemeClr>
                </a:solidFill>
                <a:latin typeface="+mj-lt"/>
                <a:ea typeface="Calibri Light" panose="020F0302020204030204" pitchFamily="34" charset="0"/>
                <a:cs typeface="Calibri Light" panose="020F0302020204030204" pitchFamily="34" charset="0"/>
              </a:rPr>
              <a:t>al</a:t>
            </a:r>
            <a:r>
              <a:rPr sz="1100" spc="6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futuro </a:t>
            </a:r>
            <a:r>
              <a:rPr sz="1100" dirty="0">
                <a:solidFill>
                  <a:schemeClr val="accent1">
                    <a:lumMod val="50000"/>
                  </a:schemeClr>
                </a:solidFill>
                <a:latin typeface="+mj-lt"/>
                <a:ea typeface="Calibri Light" panose="020F0302020204030204" pitchFamily="34" charset="0"/>
                <a:cs typeface="Calibri Light" panose="020F0302020204030204" pitchFamily="34" charset="0"/>
              </a:rPr>
              <a:t>e</a:t>
            </a:r>
            <a:r>
              <a:rPr sz="1100" spc="-15"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dirty="0">
                <a:solidFill>
                  <a:schemeClr val="accent1">
                    <a:lumMod val="50000"/>
                  </a:schemeClr>
                </a:solidFill>
                <a:latin typeface="+mj-lt"/>
                <a:ea typeface="Calibri Light" panose="020F0302020204030204" pitchFamily="34" charset="0"/>
                <a:cs typeface="Calibri Light" panose="020F0302020204030204" pitchFamily="34" charset="0"/>
              </a:rPr>
              <a:t>si</a:t>
            </a:r>
            <a:r>
              <a:rPr sz="1100" spc="-3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inizia</a:t>
            </a:r>
            <a:r>
              <a:rPr sz="1100" spc="-65"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dirty="0">
                <a:solidFill>
                  <a:schemeClr val="accent1">
                    <a:lumMod val="50000"/>
                  </a:schemeClr>
                </a:solidFill>
                <a:latin typeface="+mj-lt"/>
                <a:ea typeface="Calibri Light" panose="020F0302020204030204" pitchFamily="34" charset="0"/>
                <a:cs typeface="Calibri Light" panose="020F0302020204030204" pitchFamily="34" charset="0"/>
              </a:rPr>
              <a:t>e</a:t>
            </a:r>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dirty="0">
                <a:solidFill>
                  <a:schemeClr val="accent1">
                    <a:lumMod val="50000"/>
                  </a:schemeClr>
                </a:solidFill>
                <a:latin typeface="+mj-lt"/>
                <a:ea typeface="Calibri Light" panose="020F0302020204030204" pitchFamily="34" charset="0"/>
                <a:cs typeface="Calibri Light" panose="020F0302020204030204" pitchFamily="34" charset="0"/>
              </a:rPr>
              <a:t>elaborare</a:t>
            </a:r>
            <a:r>
              <a:rPr sz="1100" spc="-35"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20" dirty="0">
                <a:solidFill>
                  <a:schemeClr val="accent1">
                    <a:lumMod val="50000"/>
                  </a:schemeClr>
                </a:solidFill>
                <a:latin typeface="+mj-lt"/>
                <a:ea typeface="Calibri Light" panose="020F0302020204030204" pitchFamily="34" charset="0"/>
                <a:cs typeface="Calibri Light" panose="020F0302020204030204" pitchFamily="34" charset="0"/>
              </a:rPr>
              <a:t>delle previsioni.</a:t>
            </a:r>
            <a:r>
              <a:rPr sz="1100" spc="-3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dirty="0">
                <a:solidFill>
                  <a:schemeClr val="accent1">
                    <a:lumMod val="50000"/>
                  </a:schemeClr>
                </a:solidFill>
                <a:latin typeface="+mj-lt"/>
                <a:ea typeface="Calibri Light" panose="020F0302020204030204" pitchFamily="34" charset="0"/>
                <a:cs typeface="Calibri Light" panose="020F0302020204030204" pitchFamily="34" charset="0"/>
              </a:rPr>
              <a:t>È</a:t>
            </a:r>
            <a:r>
              <a:rPr sz="1100" spc="2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dirty="0">
                <a:solidFill>
                  <a:schemeClr val="accent1">
                    <a:lumMod val="50000"/>
                  </a:schemeClr>
                </a:solidFill>
                <a:latin typeface="+mj-lt"/>
                <a:ea typeface="Calibri Light" panose="020F0302020204030204" pitchFamily="34" charset="0"/>
                <a:cs typeface="Calibri Light" panose="020F0302020204030204" pitchFamily="34" charset="0"/>
              </a:rPr>
              <a:t>lo</a:t>
            </a:r>
            <a:r>
              <a:rPr sz="1100" spc="-4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stadio</a:t>
            </a:r>
            <a:r>
              <a:rPr sz="1100" spc="-2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20" dirty="0" err="1">
                <a:solidFill>
                  <a:schemeClr val="accent1">
                    <a:lumMod val="50000"/>
                  </a:schemeClr>
                </a:solidFill>
                <a:latin typeface="+mj-lt"/>
                <a:ea typeface="Calibri Light" panose="020F0302020204030204" pitchFamily="34" charset="0"/>
                <a:cs typeface="Calibri Light" panose="020F0302020204030204" pitchFamily="34" charset="0"/>
              </a:rPr>
              <a:t>della</a:t>
            </a:r>
            <a:r>
              <a:rPr sz="1100" spc="-2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10" dirty="0" err="1">
                <a:solidFill>
                  <a:schemeClr val="accent1">
                    <a:lumMod val="50000"/>
                  </a:schemeClr>
                </a:solidFill>
                <a:latin typeface="+mj-lt"/>
                <a:ea typeface="Calibri Light" panose="020F0302020204030204" pitchFamily="34" charset="0"/>
                <a:cs typeface="Calibri Light" panose="020F0302020204030204" pitchFamily="34" charset="0"/>
              </a:rPr>
              <a:t>previsione</a:t>
            </a:r>
            <a:r>
              <a:rPr lang="it-IT" sz="1100" spc="-40" dirty="0">
                <a:solidFill>
                  <a:schemeClr val="accent1">
                    <a:lumMod val="50000"/>
                  </a:schemeClr>
                </a:solidFill>
                <a:latin typeface="+mj-lt"/>
                <a:ea typeface="Calibri Light" panose="020F0302020204030204" pitchFamily="34" charset="0"/>
                <a:cs typeface="Calibri Light" panose="020F0302020204030204" pitchFamily="34" charset="0"/>
              </a:rPr>
              <a:t>.</a:t>
            </a:r>
            <a:endParaRPr sz="11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15" name="object 15"/>
          <p:cNvSpPr txBox="1"/>
          <p:nvPr/>
        </p:nvSpPr>
        <p:spPr>
          <a:xfrm>
            <a:off x="4033551" y="5131687"/>
            <a:ext cx="2142490" cy="689932"/>
          </a:xfrm>
          <a:prstGeom prst="rect">
            <a:avLst/>
          </a:prstGeom>
        </p:spPr>
        <p:txBody>
          <a:bodyPr vert="horz" wrap="square" lIns="0" tIns="12700" rIns="0" bIns="0" rtlCol="0">
            <a:spAutoFit/>
          </a:bodyPr>
          <a:lstStyle/>
          <a:p>
            <a:pPr marL="12700" marR="5080" algn="just">
              <a:spcBef>
                <a:spcPts val="100"/>
              </a:spcBef>
            </a:pPr>
            <a:r>
              <a:rPr sz="1100" dirty="0">
                <a:solidFill>
                  <a:schemeClr val="accent1">
                    <a:lumMod val="50000"/>
                  </a:schemeClr>
                </a:solidFill>
                <a:latin typeface="+mj-lt"/>
                <a:ea typeface="Calibri Light" panose="020F0302020204030204" pitchFamily="34" charset="0"/>
                <a:cs typeface="Calibri Light" panose="020F0302020204030204" pitchFamily="34" charset="0"/>
              </a:rPr>
              <a:t>La </a:t>
            </a:r>
            <a:r>
              <a:rPr sz="1100" dirty="0" err="1">
                <a:solidFill>
                  <a:schemeClr val="accent1">
                    <a:lumMod val="50000"/>
                  </a:schemeClr>
                </a:solidFill>
                <a:latin typeface="+mj-lt"/>
                <a:ea typeface="Calibri Light" panose="020F0302020204030204" pitchFamily="34" charset="0"/>
                <a:cs typeface="Calibri Light" panose="020F0302020204030204" pitchFamily="34" charset="0"/>
              </a:rPr>
              <a:t>previsione</a:t>
            </a:r>
            <a:r>
              <a:rPr sz="110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dirty="0" err="1">
                <a:solidFill>
                  <a:schemeClr val="accent1">
                    <a:lumMod val="50000"/>
                  </a:schemeClr>
                </a:solidFill>
                <a:latin typeface="+mj-lt"/>
                <a:ea typeface="Calibri Light" panose="020F0302020204030204" pitchFamily="34" charset="0"/>
                <a:cs typeface="Calibri Light" panose="020F0302020204030204" pitchFamily="34" charset="0"/>
              </a:rPr>
              <a:t>tende</a:t>
            </a:r>
            <a:r>
              <a:rPr sz="1100" dirty="0">
                <a:solidFill>
                  <a:schemeClr val="accent1">
                    <a:lumMod val="50000"/>
                  </a:schemeClr>
                </a:solidFill>
                <a:latin typeface="+mj-lt"/>
                <a:ea typeface="Calibri Light" panose="020F0302020204030204" pitchFamily="34" charset="0"/>
                <a:cs typeface="Calibri Light" panose="020F0302020204030204" pitchFamily="34" charset="0"/>
              </a:rPr>
              <a:t> a basarsi in modo sempre più netto su un esplicito programma di azione per l’impresa nel suo complesso</a:t>
            </a:r>
            <a:r>
              <a:rPr sz="1100" spc="-1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rPr>
              <a:t>.</a:t>
            </a:r>
            <a:endParaRPr sz="110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6" name="object 16"/>
          <p:cNvSpPr txBox="1"/>
          <p:nvPr/>
        </p:nvSpPr>
        <p:spPr>
          <a:xfrm>
            <a:off x="6275196" y="5066418"/>
            <a:ext cx="1955164" cy="864869"/>
          </a:xfrm>
          <a:prstGeom prst="rect">
            <a:avLst/>
          </a:prstGeom>
        </p:spPr>
        <p:txBody>
          <a:bodyPr vert="horz" wrap="square" lIns="0" tIns="12700" rIns="0" bIns="0" rtlCol="0">
            <a:spAutoFit/>
          </a:bodyPr>
          <a:lstStyle/>
          <a:p>
            <a:pPr marL="12700" marR="5080" algn="just">
              <a:spcBef>
                <a:spcPts val="100"/>
              </a:spcBef>
            </a:pPr>
            <a:r>
              <a:rPr sz="1100" dirty="0">
                <a:solidFill>
                  <a:schemeClr val="accent1">
                    <a:lumMod val="50000"/>
                  </a:schemeClr>
                </a:solidFill>
                <a:latin typeface="+mj-lt"/>
                <a:ea typeface="Calibri Light" panose="020F0302020204030204" pitchFamily="34" charset="0"/>
                <a:cs typeface="Calibri Light" panose="020F0302020204030204" pitchFamily="34" charset="0"/>
              </a:rPr>
              <a:t>Si decentrano responsabilità, si definiscono programmi di azione (e Budget) per singole unità organizzative (centri di responsabilità).</a:t>
            </a:r>
          </a:p>
        </p:txBody>
      </p:sp>
      <p:grpSp>
        <p:nvGrpSpPr>
          <p:cNvPr id="17" name="object 17"/>
          <p:cNvGrpSpPr/>
          <p:nvPr/>
        </p:nvGrpSpPr>
        <p:grpSpPr>
          <a:xfrm>
            <a:off x="2139505" y="2432114"/>
            <a:ext cx="5864860" cy="1792605"/>
            <a:chOff x="1758505" y="2432113"/>
            <a:chExt cx="5864860" cy="1792605"/>
          </a:xfrm>
        </p:grpSpPr>
        <p:sp>
          <p:nvSpPr>
            <p:cNvPr id="18" name="object 18"/>
            <p:cNvSpPr/>
            <p:nvPr/>
          </p:nvSpPr>
          <p:spPr>
            <a:xfrm>
              <a:off x="1770887" y="3752088"/>
              <a:ext cx="1200785" cy="460375"/>
            </a:xfrm>
            <a:custGeom>
              <a:avLst/>
              <a:gdLst/>
              <a:ahLst/>
              <a:cxnLst/>
              <a:rect l="l" t="t" r="r" b="b"/>
              <a:pathLst>
                <a:path w="1200785" h="460375">
                  <a:moveTo>
                    <a:pt x="0" y="460120"/>
                  </a:moveTo>
                  <a:lnTo>
                    <a:pt x="1200403" y="460120"/>
                  </a:lnTo>
                  <a:lnTo>
                    <a:pt x="1200403" y="0"/>
                  </a:lnTo>
                  <a:lnTo>
                    <a:pt x="0" y="0"/>
                  </a:lnTo>
                  <a:lnTo>
                    <a:pt x="0" y="460120"/>
                  </a:lnTo>
                  <a:close/>
                </a:path>
              </a:pathLst>
            </a:custGeom>
            <a:ln w="24383">
              <a:solidFill>
                <a:srgbClr val="B7C31B"/>
              </a:solidFill>
            </a:ln>
          </p:spPr>
          <p:txBody>
            <a:bodyPr wrap="square" lIns="0" tIns="0" rIns="0" bIns="0" rtlCol="0"/>
            <a:lstStyle/>
            <a:p>
              <a:endParaRPr/>
            </a:p>
          </p:txBody>
        </p:sp>
        <p:sp>
          <p:nvSpPr>
            <p:cNvPr id="19" name="object 19"/>
            <p:cNvSpPr/>
            <p:nvPr/>
          </p:nvSpPr>
          <p:spPr>
            <a:xfrm>
              <a:off x="3493007" y="3011424"/>
              <a:ext cx="1798320" cy="1200785"/>
            </a:xfrm>
            <a:custGeom>
              <a:avLst/>
              <a:gdLst/>
              <a:ahLst/>
              <a:cxnLst/>
              <a:rect l="l" t="t" r="r" b="b"/>
              <a:pathLst>
                <a:path w="1798320" h="1200785">
                  <a:moveTo>
                    <a:pt x="0" y="1200403"/>
                  </a:moveTo>
                  <a:lnTo>
                    <a:pt x="1798319" y="1200403"/>
                  </a:lnTo>
                  <a:lnTo>
                    <a:pt x="1798319" y="0"/>
                  </a:lnTo>
                  <a:lnTo>
                    <a:pt x="0" y="0"/>
                  </a:lnTo>
                  <a:lnTo>
                    <a:pt x="0" y="1200403"/>
                  </a:lnTo>
                  <a:close/>
                </a:path>
              </a:pathLst>
            </a:custGeom>
            <a:ln w="24384">
              <a:solidFill>
                <a:srgbClr val="098A74"/>
              </a:solidFill>
            </a:ln>
          </p:spPr>
          <p:txBody>
            <a:bodyPr wrap="square" lIns="0" tIns="0" rIns="0" bIns="0" rtlCol="0"/>
            <a:lstStyle/>
            <a:p>
              <a:endParaRPr/>
            </a:p>
          </p:txBody>
        </p:sp>
        <p:sp>
          <p:nvSpPr>
            <p:cNvPr id="20" name="object 20"/>
            <p:cNvSpPr/>
            <p:nvPr/>
          </p:nvSpPr>
          <p:spPr>
            <a:xfrm>
              <a:off x="5812535" y="2444496"/>
              <a:ext cx="1798320" cy="1767839"/>
            </a:xfrm>
            <a:custGeom>
              <a:avLst/>
              <a:gdLst/>
              <a:ahLst/>
              <a:cxnLst/>
              <a:rect l="l" t="t" r="r" b="b"/>
              <a:pathLst>
                <a:path w="1798320" h="1767839">
                  <a:moveTo>
                    <a:pt x="0" y="1767839"/>
                  </a:moveTo>
                  <a:lnTo>
                    <a:pt x="1798319" y="1767839"/>
                  </a:lnTo>
                  <a:lnTo>
                    <a:pt x="1798319" y="0"/>
                  </a:lnTo>
                  <a:lnTo>
                    <a:pt x="0" y="0"/>
                  </a:lnTo>
                  <a:lnTo>
                    <a:pt x="0" y="1767839"/>
                  </a:lnTo>
                  <a:close/>
                </a:path>
              </a:pathLst>
            </a:custGeom>
            <a:ln w="24384">
              <a:solidFill>
                <a:srgbClr val="0E5012"/>
              </a:solidFill>
            </a:ln>
          </p:spPr>
          <p:txBody>
            <a:bodyPr wrap="square" lIns="0" tIns="0" rIns="0" bIns="0" rtlCol="0"/>
            <a:lstStyle/>
            <a:p>
              <a:endParaRPr/>
            </a:p>
          </p:txBody>
        </p:sp>
      </p:grpSp>
      <p:sp>
        <p:nvSpPr>
          <p:cNvPr id="21" name="object 21"/>
          <p:cNvSpPr txBox="1"/>
          <p:nvPr/>
        </p:nvSpPr>
        <p:spPr>
          <a:xfrm>
            <a:off x="993140" y="1482812"/>
            <a:ext cx="5457825" cy="2678938"/>
          </a:xfrm>
          <a:prstGeom prst="rect">
            <a:avLst/>
          </a:prstGeom>
        </p:spPr>
        <p:txBody>
          <a:bodyPr vert="horz" wrap="square" lIns="0" tIns="105410" rIns="0" bIns="0" rtlCol="0">
            <a:spAutoFit/>
          </a:bodyPr>
          <a:lstStyle/>
          <a:p>
            <a:pPr marL="1318260" marR="3200400">
              <a:spcBef>
                <a:spcPts val="675"/>
              </a:spcBef>
            </a:pPr>
            <a:r>
              <a:rPr sz="1100" dirty="0">
                <a:solidFill>
                  <a:schemeClr val="accent1">
                    <a:lumMod val="50000"/>
                  </a:schemeClr>
                </a:solidFill>
                <a:latin typeface="+mj-lt"/>
                <a:ea typeface="Calibri Light" panose="020F0302020204030204" pitchFamily="34" charset="0"/>
                <a:cs typeface="Calibri Light" panose="020F0302020204030204" pitchFamily="34" charset="0"/>
              </a:rPr>
              <a:t>Tipo</a:t>
            </a:r>
            <a:r>
              <a:rPr sz="1100" spc="-25"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dirty="0">
                <a:solidFill>
                  <a:schemeClr val="accent1">
                    <a:lumMod val="50000"/>
                  </a:schemeClr>
                </a:solidFill>
                <a:latin typeface="+mj-lt"/>
                <a:ea typeface="Calibri Light" panose="020F0302020204030204" pitchFamily="34" charset="0"/>
                <a:cs typeface="Calibri Light" panose="020F0302020204030204" pitchFamily="34" charset="0"/>
              </a:rPr>
              <a:t>e</a:t>
            </a:r>
            <a:r>
              <a:rPr sz="1100" spc="-4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grado</a:t>
            </a:r>
            <a:r>
              <a:rPr sz="1100" spc="50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dirty="0">
                <a:solidFill>
                  <a:schemeClr val="accent1">
                    <a:lumMod val="50000"/>
                  </a:schemeClr>
                </a:solidFill>
                <a:latin typeface="+mj-lt"/>
                <a:ea typeface="Calibri Light" panose="020F0302020204030204" pitchFamily="34" charset="0"/>
                <a:cs typeface="Calibri Light" panose="020F0302020204030204" pitchFamily="34" charset="0"/>
              </a:rPr>
              <a:t>di</a:t>
            </a:r>
            <a:r>
              <a:rPr sz="1100" spc="-4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articolazione</a:t>
            </a:r>
            <a:endParaRPr sz="11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1318260" marR="2807335"/>
            <a:r>
              <a:rPr sz="1100" dirty="0">
                <a:solidFill>
                  <a:schemeClr val="accent1">
                    <a:lumMod val="50000"/>
                  </a:schemeClr>
                </a:solidFill>
                <a:latin typeface="+mj-lt"/>
                <a:ea typeface="Calibri Light" panose="020F0302020204030204" pitchFamily="34" charset="0"/>
                <a:cs typeface="Calibri Light" panose="020F0302020204030204" pitchFamily="34" charset="0"/>
              </a:rPr>
              <a:t>del sistema</a:t>
            </a:r>
            <a:r>
              <a:rPr sz="1100" spc="-45"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dirty="0">
                <a:solidFill>
                  <a:schemeClr val="accent1">
                    <a:lumMod val="50000"/>
                  </a:schemeClr>
                </a:solidFill>
                <a:latin typeface="+mj-lt"/>
                <a:ea typeface="Calibri Light" panose="020F0302020204030204" pitchFamily="34" charset="0"/>
                <a:cs typeface="Calibri Light" panose="020F0302020204030204" pitchFamily="34" charset="0"/>
              </a:rPr>
              <a:t>di</a:t>
            </a:r>
            <a:r>
              <a:rPr sz="1100" spc="-75"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budget (Master</a:t>
            </a:r>
            <a:r>
              <a:rPr sz="1100" spc="-45"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Budget)</a:t>
            </a:r>
            <a:endParaRPr sz="11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12700">
              <a:spcBef>
                <a:spcPts val="1010"/>
              </a:spcBef>
            </a:pPr>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Budget</a:t>
            </a:r>
            <a:endParaRPr sz="11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12700"/>
            <a:r>
              <a:rPr sz="1100" dirty="0">
                <a:solidFill>
                  <a:schemeClr val="accent1">
                    <a:lumMod val="50000"/>
                  </a:schemeClr>
                </a:solidFill>
                <a:latin typeface="+mj-lt"/>
                <a:ea typeface="Calibri Light" panose="020F0302020204030204" pitchFamily="34" charset="0"/>
                <a:cs typeface="Calibri Light" panose="020F0302020204030204" pitchFamily="34" charset="0"/>
              </a:rPr>
              <a:t>per</a:t>
            </a:r>
            <a:r>
              <a:rPr sz="1100" spc="-15"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dirty="0">
                <a:solidFill>
                  <a:schemeClr val="accent1">
                    <a:lumMod val="50000"/>
                  </a:schemeClr>
                </a:solidFill>
                <a:latin typeface="+mj-lt"/>
                <a:ea typeface="Calibri Light" panose="020F0302020204030204" pitchFamily="34" charset="0"/>
                <a:cs typeface="Calibri Light" panose="020F0302020204030204" pitchFamily="34" charset="0"/>
              </a:rPr>
              <a:t>Centri</a:t>
            </a:r>
            <a:r>
              <a:rPr sz="1100" spc="-30"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25" dirty="0">
                <a:solidFill>
                  <a:schemeClr val="accent1">
                    <a:lumMod val="50000"/>
                  </a:schemeClr>
                </a:solidFill>
                <a:latin typeface="+mj-lt"/>
                <a:ea typeface="Calibri Light" panose="020F0302020204030204" pitchFamily="34" charset="0"/>
                <a:cs typeface="Calibri Light" panose="020F0302020204030204" pitchFamily="34" charset="0"/>
              </a:rPr>
              <a:t>di</a:t>
            </a:r>
            <a:endParaRPr sz="11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12700"/>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responsabilità</a:t>
            </a:r>
            <a:endParaRPr sz="1100" dirty="0">
              <a:solidFill>
                <a:schemeClr val="accent1">
                  <a:lumMod val="50000"/>
                </a:schemeClr>
              </a:solidFill>
              <a:latin typeface="+mj-lt"/>
              <a:ea typeface="Calibri Light" panose="020F0302020204030204" pitchFamily="34" charset="0"/>
              <a:cs typeface="Calibri Light" panose="020F0302020204030204" pitchFamily="34" charset="0"/>
            </a:endParaRPr>
          </a:p>
          <a:p>
            <a:pPr>
              <a:spcBef>
                <a:spcPts val="965"/>
              </a:spcBef>
            </a:pPr>
            <a:endParaRPr sz="1100" dirty="0">
              <a:solidFill>
                <a:schemeClr val="accent1">
                  <a:lumMod val="50000"/>
                </a:schemeClr>
              </a:solidFill>
              <a:latin typeface="+mj-lt"/>
              <a:cs typeface="Arial MT"/>
            </a:endParaRPr>
          </a:p>
          <a:p>
            <a:pPr marL="12700" marR="4507230"/>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Budget programmatico</a:t>
            </a:r>
            <a:endParaRPr sz="1100" dirty="0">
              <a:solidFill>
                <a:schemeClr val="accent1">
                  <a:lumMod val="50000"/>
                </a:schemeClr>
              </a:solidFill>
              <a:latin typeface="+mj-lt"/>
              <a:ea typeface="Calibri Light" panose="020F0302020204030204" pitchFamily="34" charset="0"/>
              <a:cs typeface="Calibri Light" panose="020F0302020204030204" pitchFamily="34" charset="0"/>
            </a:endParaRPr>
          </a:p>
          <a:p>
            <a:pPr>
              <a:spcBef>
                <a:spcPts val="885"/>
              </a:spcBef>
            </a:pPr>
            <a:endParaRPr sz="1100" dirty="0">
              <a:solidFill>
                <a:schemeClr val="accent1">
                  <a:lumMod val="50000"/>
                </a:schemeClr>
              </a:solidFill>
              <a:latin typeface="+mj-lt"/>
              <a:cs typeface="Arial MT"/>
            </a:endParaRPr>
          </a:p>
          <a:p>
            <a:pPr marL="12700"/>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Budget</a:t>
            </a:r>
            <a:r>
              <a:rPr sz="1100" spc="-95" dirty="0">
                <a:solidFill>
                  <a:schemeClr val="accent1">
                    <a:lumMod val="50000"/>
                  </a:schemeClr>
                </a:solidFill>
                <a:latin typeface="+mj-lt"/>
                <a:ea typeface="Calibri Light" panose="020F0302020204030204" pitchFamily="34" charset="0"/>
                <a:cs typeface="Calibri Light" panose="020F0302020204030204" pitchFamily="34" charset="0"/>
              </a:rPr>
              <a:t> </a:t>
            </a:r>
            <a:r>
              <a:rPr sz="1100" spc="-20" dirty="0">
                <a:solidFill>
                  <a:schemeClr val="accent1">
                    <a:lumMod val="50000"/>
                  </a:schemeClr>
                </a:solidFill>
                <a:latin typeface="+mj-lt"/>
                <a:ea typeface="Calibri Light" panose="020F0302020204030204" pitchFamily="34" charset="0"/>
                <a:cs typeface="Calibri Light" panose="020F0302020204030204" pitchFamily="34" charset="0"/>
              </a:rPr>
              <a:t>come</a:t>
            </a:r>
            <a:endParaRPr sz="11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12700">
              <a:spcBef>
                <a:spcPts val="5"/>
              </a:spcBef>
            </a:pPr>
            <a:r>
              <a:rPr sz="1100" spc="-10" dirty="0">
                <a:solidFill>
                  <a:schemeClr val="accent1">
                    <a:lumMod val="50000"/>
                  </a:schemeClr>
                </a:solidFill>
                <a:latin typeface="+mj-lt"/>
                <a:ea typeface="Calibri Light" panose="020F0302020204030204" pitchFamily="34" charset="0"/>
                <a:cs typeface="Calibri Light" panose="020F0302020204030204" pitchFamily="34" charset="0"/>
              </a:rPr>
              <a:t>previsione</a:t>
            </a:r>
            <a:endParaRPr sz="11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22" name="object 22"/>
          <p:cNvSpPr/>
          <p:nvPr/>
        </p:nvSpPr>
        <p:spPr>
          <a:xfrm>
            <a:off x="920495" y="4724400"/>
            <a:ext cx="7848600" cy="0"/>
          </a:xfrm>
          <a:custGeom>
            <a:avLst/>
            <a:gdLst/>
            <a:ahLst/>
            <a:cxnLst/>
            <a:rect l="l" t="t" r="r" b="b"/>
            <a:pathLst>
              <a:path w="7848600">
                <a:moveTo>
                  <a:pt x="0" y="0"/>
                </a:moveTo>
                <a:lnTo>
                  <a:pt x="7848600" y="0"/>
                </a:lnTo>
              </a:path>
            </a:pathLst>
          </a:custGeom>
          <a:ln w="18288">
            <a:solidFill>
              <a:srgbClr val="A6A6A6"/>
            </a:solidFill>
          </a:ln>
        </p:spPr>
        <p:txBody>
          <a:bodyPr wrap="square" lIns="0" tIns="0" rIns="0" bIns="0" rtlCol="0"/>
          <a:lstStyle/>
          <a:p>
            <a:endParaRPr/>
          </a:p>
        </p:txBody>
      </p:sp>
      <p:sp>
        <p:nvSpPr>
          <p:cNvPr id="23" name="object 23"/>
          <p:cNvSpPr/>
          <p:nvPr/>
        </p:nvSpPr>
        <p:spPr>
          <a:xfrm>
            <a:off x="920495" y="5038344"/>
            <a:ext cx="7848600" cy="0"/>
          </a:xfrm>
          <a:custGeom>
            <a:avLst/>
            <a:gdLst/>
            <a:ahLst/>
            <a:cxnLst/>
            <a:rect l="l" t="t" r="r" b="b"/>
            <a:pathLst>
              <a:path w="7848600">
                <a:moveTo>
                  <a:pt x="0" y="0"/>
                </a:moveTo>
                <a:lnTo>
                  <a:pt x="7848600" y="0"/>
                </a:lnTo>
              </a:path>
            </a:pathLst>
          </a:custGeom>
          <a:ln w="18288">
            <a:solidFill>
              <a:srgbClr val="A6A6A6"/>
            </a:solidFill>
          </a:ln>
        </p:spPr>
        <p:txBody>
          <a:bodyPr wrap="square" lIns="0" tIns="0" rIns="0" bIns="0" rtlCol="0"/>
          <a:lstStyle/>
          <a:p>
            <a:endParaRPr/>
          </a:p>
        </p:txBody>
      </p:sp>
      <p:sp>
        <p:nvSpPr>
          <p:cNvPr id="24" name="object 24"/>
          <p:cNvSpPr/>
          <p:nvPr/>
        </p:nvSpPr>
        <p:spPr>
          <a:xfrm>
            <a:off x="957072" y="4221479"/>
            <a:ext cx="7811770" cy="0"/>
          </a:xfrm>
          <a:custGeom>
            <a:avLst/>
            <a:gdLst/>
            <a:ahLst/>
            <a:cxnLst/>
            <a:rect l="l" t="t" r="r" b="b"/>
            <a:pathLst>
              <a:path w="7811770">
                <a:moveTo>
                  <a:pt x="0" y="0"/>
                </a:moveTo>
                <a:lnTo>
                  <a:pt x="7811643" y="0"/>
                </a:lnTo>
              </a:path>
            </a:pathLst>
          </a:custGeom>
          <a:ln w="18288">
            <a:solidFill>
              <a:srgbClr val="A6A6A6"/>
            </a:solidFill>
          </a:ln>
        </p:spPr>
        <p:txBody>
          <a:bodyPr wrap="square" lIns="0" tIns="0" rIns="0" bIns="0" rtlCol="0"/>
          <a:lstStyle/>
          <a:p>
            <a:endParaRPr/>
          </a:p>
        </p:txBody>
      </p:sp>
      <p:pic>
        <p:nvPicPr>
          <p:cNvPr id="3" name="Immagine 2">
            <a:extLst>
              <a:ext uri="{FF2B5EF4-FFF2-40B4-BE49-F238E27FC236}">
                <a16:creationId xmlns:a16="http://schemas.microsoft.com/office/drawing/2014/main" id="{C636D688-978E-D8EE-02AD-171119FB4B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rPr>
              <a:t>Il budget generale di esercizio: L’analisi scettica</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pPr marL="0" indent="0">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0" indent="0" algn="ctr">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Presupposto fondamentale dell’analisi è un attento esame della situazione patrimoniale e finanziaria più recente</a:t>
            </a:r>
          </a:p>
          <a:p>
            <a:pPr marL="0" indent="0">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0" indent="0">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0" indent="0" algn="ctr">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Analisi scettica della situazione patrimoniale e finanziaria corrente</a:t>
            </a:r>
          </a:p>
          <a:p>
            <a:pPr marL="0" indent="0">
              <a:buNone/>
            </a:pP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Situazione patrimoniale e finanziaria rettificata</a:t>
            </a:r>
          </a:p>
          <a:p>
            <a:endParaRPr lang="it-IT" dirty="0"/>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
        <p:nvSpPr>
          <p:cNvPr id="5" name="Freccia in giù 4">
            <a:extLst>
              <a:ext uri="{FF2B5EF4-FFF2-40B4-BE49-F238E27FC236}">
                <a16:creationId xmlns:a16="http://schemas.microsoft.com/office/drawing/2014/main" id="{7E347E83-0885-8127-B28A-652AD1C78D5B}"/>
              </a:ext>
            </a:extLst>
          </p:cNvPr>
          <p:cNvSpPr/>
          <p:nvPr/>
        </p:nvSpPr>
        <p:spPr>
          <a:xfrm>
            <a:off x="4644300" y="2743200"/>
            <a:ext cx="1066800" cy="2769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a:extLst>
              <a:ext uri="{FF2B5EF4-FFF2-40B4-BE49-F238E27FC236}">
                <a16:creationId xmlns:a16="http://schemas.microsoft.com/office/drawing/2014/main" id="{B9CB4CC4-A0AE-8018-6410-9F50D08B1DC0}"/>
              </a:ext>
            </a:extLst>
          </p:cNvPr>
          <p:cNvSpPr/>
          <p:nvPr/>
        </p:nvSpPr>
        <p:spPr>
          <a:xfrm>
            <a:off x="4640400" y="3932990"/>
            <a:ext cx="1066800" cy="2769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0977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72136" y="1779916"/>
            <a:ext cx="2429510" cy="405880"/>
          </a:xfrm>
          <a:prstGeom prst="rect">
            <a:avLst/>
          </a:prstGeom>
          <a:solidFill>
            <a:schemeClr val="accent1">
              <a:lumMod val="40000"/>
              <a:lumOff val="60000"/>
            </a:schemeClr>
          </a:solidFill>
          <a:ln w="9525">
            <a:solidFill>
              <a:srgbClr val="000000"/>
            </a:solidFill>
          </a:ln>
        </p:spPr>
        <p:txBody>
          <a:bodyPr vert="horz" wrap="square" lIns="0" tIns="36195" rIns="0" bIns="0" rtlCol="0">
            <a:spAutoFit/>
          </a:bodyPr>
          <a:lstStyle/>
          <a:p>
            <a:pPr>
              <a:spcBef>
                <a:spcPts val="285"/>
              </a:spcBef>
            </a:pPr>
            <a:endParaRPr sz="1200" dirty="0">
              <a:latin typeface="Times New Roman"/>
              <a:cs typeface="Times New Roman"/>
            </a:endParaRPr>
          </a:p>
          <a:p>
            <a:pPr marL="772795"/>
            <a:r>
              <a:rPr sz="1200" b="1" spc="-10" dirty="0">
                <a:solidFill>
                  <a:srgbClr val="FFFFFF"/>
                </a:solidFill>
                <a:latin typeface="Tahoma"/>
                <a:cs typeface="Tahoma"/>
              </a:rPr>
              <a:t>STRATEGIA</a:t>
            </a:r>
            <a:endParaRPr sz="1200" dirty="0">
              <a:latin typeface="Tahoma"/>
              <a:cs typeface="Tahoma"/>
            </a:endParaRPr>
          </a:p>
        </p:txBody>
      </p:sp>
      <p:sp>
        <p:nvSpPr>
          <p:cNvPr id="3" name="object 3"/>
          <p:cNvSpPr txBox="1"/>
          <p:nvPr/>
        </p:nvSpPr>
        <p:spPr>
          <a:xfrm>
            <a:off x="1569720" y="2225039"/>
            <a:ext cx="1664335" cy="643766"/>
          </a:xfrm>
          <a:prstGeom prst="rect">
            <a:avLst/>
          </a:prstGeom>
          <a:solidFill>
            <a:schemeClr val="accent1">
              <a:lumMod val="60000"/>
              <a:lumOff val="40000"/>
            </a:schemeClr>
          </a:solidFill>
          <a:ln w="9525">
            <a:solidFill>
              <a:srgbClr val="000000"/>
            </a:solidFill>
          </a:ln>
        </p:spPr>
        <p:txBody>
          <a:bodyPr vert="horz" wrap="square" lIns="0" tIns="88900" rIns="0" bIns="0" rtlCol="0">
            <a:spAutoFit/>
          </a:bodyPr>
          <a:lstStyle/>
          <a:p>
            <a:pPr marL="147955" marR="132080" algn="ctr">
              <a:spcBef>
                <a:spcPts val="700"/>
              </a:spcBef>
            </a:pPr>
            <a:r>
              <a:rPr sz="1200" b="1" spc="-10" dirty="0">
                <a:solidFill>
                  <a:srgbClr val="FFFFFF"/>
                </a:solidFill>
                <a:latin typeface="Tahoma"/>
                <a:cs typeface="Tahoma"/>
              </a:rPr>
              <a:t>Evoluzione</a:t>
            </a:r>
            <a:r>
              <a:rPr sz="1200" b="1" spc="-80" dirty="0">
                <a:solidFill>
                  <a:srgbClr val="FFFFFF"/>
                </a:solidFill>
                <a:latin typeface="Tahoma"/>
                <a:cs typeface="Tahoma"/>
              </a:rPr>
              <a:t> </a:t>
            </a:r>
            <a:r>
              <a:rPr sz="1200" b="1" spc="-10" dirty="0">
                <a:solidFill>
                  <a:srgbClr val="FFFFFF"/>
                </a:solidFill>
                <a:latin typeface="Tahoma"/>
                <a:cs typeface="Tahoma"/>
              </a:rPr>
              <a:t>storica </a:t>
            </a:r>
            <a:r>
              <a:rPr sz="1200" b="1" dirty="0">
                <a:solidFill>
                  <a:srgbClr val="FFFFFF"/>
                </a:solidFill>
                <a:latin typeface="Tahoma"/>
                <a:cs typeface="Tahoma"/>
              </a:rPr>
              <a:t>della</a:t>
            </a:r>
            <a:r>
              <a:rPr sz="1200" b="1" spc="-60" dirty="0">
                <a:solidFill>
                  <a:srgbClr val="FFFFFF"/>
                </a:solidFill>
                <a:latin typeface="Tahoma"/>
                <a:cs typeface="Tahoma"/>
              </a:rPr>
              <a:t> </a:t>
            </a:r>
            <a:r>
              <a:rPr sz="1200" b="1" spc="-10" dirty="0">
                <a:solidFill>
                  <a:srgbClr val="FFFFFF"/>
                </a:solidFill>
                <a:latin typeface="Tahoma"/>
                <a:cs typeface="Tahoma"/>
              </a:rPr>
              <a:t>situazione</a:t>
            </a:r>
            <a:endParaRPr sz="1200" dirty="0">
              <a:latin typeface="Tahoma"/>
              <a:cs typeface="Tahoma"/>
            </a:endParaRPr>
          </a:p>
          <a:p>
            <a:pPr marL="10160" algn="ctr"/>
            <a:r>
              <a:rPr sz="1200" b="1" spc="-10" dirty="0">
                <a:solidFill>
                  <a:srgbClr val="FFFFFF"/>
                </a:solidFill>
                <a:latin typeface="Tahoma"/>
                <a:cs typeface="Tahoma"/>
              </a:rPr>
              <a:t>dell’impresa</a:t>
            </a:r>
            <a:endParaRPr sz="1200" dirty="0">
              <a:latin typeface="Tahoma"/>
              <a:cs typeface="Tahoma"/>
            </a:endParaRPr>
          </a:p>
        </p:txBody>
      </p:sp>
      <p:grpSp>
        <p:nvGrpSpPr>
          <p:cNvPr id="4" name="object 4"/>
          <p:cNvGrpSpPr/>
          <p:nvPr/>
        </p:nvGrpSpPr>
        <p:grpSpPr>
          <a:xfrm>
            <a:off x="5841301" y="3186493"/>
            <a:ext cx="1353820" cy="613410"/>
            <a:chOff x="5460301" y="3186493"/>
            <a:chExt cx="1353820" cy="613410"/>
          </a:xfrm>
          <a:solidFill>
            <a:schemeClr val="accent1">
              <a:lumMod val="60000"/>
              <a:lumOff val="40000"/>
            </a:schemeClr>
          </a:solidFill>
        </p:grpSpPr>
        <p:sp>
          <p:nvSpPr>
            <p:cNvPr id="5" name="object 5"/>
            <p:cNvSpPr/>
            <p:nvPr/>
          </p:nvSpPr>
          <p:spPr>
            <a:xfrm>
              <a:off x="5465064" y="3191255"/>
              <a:ext cx="1344295" cy="603885"/>
            </a:xfrm>
            <a:custGeom>
              <a:avLst/>
              <a:gdLst/>
              <a:ahLst/>
              <a:cxnLst/>
              <a:rect l="l" t="t" r="r" b="b"/>
              <a:pathLst>
                <a:path w="1344295" h="603885">
                  <a:moveTo>
                    <a:pt x="1344167" y="0"/>
                  </a:moveTo>
                  <a:lnTo>
                    <a:pt x="0" y="0"/>
                  </a:lnTo>
                  <a:lnTo>
                    <a:pt x="0" y="603503"/>
                  </a:lnTo>
                  <a:lnTo>
                    <a:pt x="1344167" y="603503"/>
                  </a:lnTo>
                  <a:lnTo>
                    <a:pt x="1344167" y="0"/>
                  </a:lnTo>
                  <a:close/>
                </a:path>
              </a:pathLst>
            </a:custGeom>
            <a:grpFill/>
          </p:spPr>
          <p:txBody>
            <a:bodyPr wrap="square" lIns="0" tIns="0" rIns="0" bIns="0" rtlCol="0"/>
            <a:lstStyle/>
            <a:p>
              <a:endParaRPr/>
            </a:p>
          </p:txBody>
        </p:sp>
        <p:sp>
          <p:nvSpPr>
            <p:cNvPr id="6" name="object 6"/>
            <p:cNvSpPr/>
            <p:nvPr/>
          </p:nvSpPr>
          <p:spPr>
            <a:xfrm>
              <a:off x="5465064" y="3191255"/>
              <a:ext cx="1344295" cy="603885"/>
            </a:xfrm>
            <a:custGeom>
              <a:avLst/>
              <a:gdLst/>
              <a:ahLst/>
              <a:cxnLst/>
              <a:rect l="l" t="t" r="r" b="b"/>
              <a:pathLst>
                <a:path w="1344295" h="603885">
                  <a:moveTo>
                    <a:pt x="0" y="603503"/>
                  </a:moveTo>
                  <a:lnTo>
                    <a:pt x="1344167" y="603503"/>
                  </a:lnTo>
                  <a:lnTo>
                    <a:pt x="1344167" y="0"/>
                  </a:lnTo>
                  <a:lnTo>
                    <a:pt x="0" y="0"/>
                  </a:lnTo>
                  <a:lnTo>
                    <a:pt x="0" y="603503"/>
                  </a:lnTo>
                  <a:close/>
                </a:path>
              </a:pathLst>
            </a:custGeom>
            <a:grpFill/>
            <a:ln w="9525">
              <a:solidFill>
                <a:srgbClr val="000000"/>
              </a:solidFill>
            </a:ln>
          </p:spPr>
          <p:txBody>
            <a:bodyPr wrap="square" lIns="0" tIns="0" rIns="0" bIns="0" rtlCol="0"/>
            <a:lstStyle/>
            <a:p>
              <a:endParaRPr/>
            </a:p>
          </p:txBody>
        </p:sp>
      </p:grpSp>
      <p:sp>
        <p:nvSpPr>
          <p:cNvPr id="7" name="object 7"/>
          <p:cNvSpPr txBox="1"/>
          <p:nvPr/>
        </p:nvSpPr>
        <p:spPr>
          <a:xfrm>
            <a:off x="6137529" y="3298697"/>
            <a:ext cx="757555" cy="391160"/>
          </a:xfrm>
          <a:prstGeom prst="rect">
            <a:avLst/>
          </a:prstGeom>
        </p:spPr>
        <p:txBody>
          <a:bodyPr vert="horz" wrap="square" lIns="0" tIns="12700" rIns="0" bIns="0" rtlCol="0">
            <a:spAutoFit/>
          </a:bodyPr>
          <a:lstStyle/>
          <a:p>
            <a:pPr marL="88900" marR="5080" indent="-76200">
              <a:spcBef>
                <a:spcPts val="100"/>
              </a:spcBef>
            </a:pPr>
            <a:r>
              <a:rPr sz="1200" b="1" spc="-10" dirty="0">
                <a:solidFill>
                  <a:srgbClr val="FFFFFF"/>
                </a:solidFill>
                <a:latin typeface="Tahoma"/>
                <a:cs typeface="Tahoma"/>
              </a:rPr>
              <a:t>Ambiente esterno</a:t>
            </a:r>
            <a:endParaRPr sz="1200">
              <a:latin typeface="Tahoma"/>
              <a:cs typeface="Tahoma"/>
            </a:endParaRPr>
          </a:p>
        </p:txBody>
      </p:sp>
      <p:sp>
        <p:nvSpPr>
          <p:cNvPr id="8" name="object 8"/>
          <p:cNvSpPr txBox="1"/>
          <p:nvPr/>
        </p:nvSpPr>
        <p:spPr>
          <a:xfrm>
            <a:off x="7251193" y="3191256"/>
            <a:ext cx="1344295" cy="603885"/>
          </a:xfrm>
          <a:prstGeom prst="rect">
            <a:avLst/>
          </a:prstGeom>
          <a:solidFill>
            <a:schemeClr val="accent1">
              <a:lumMod val="60000"/>
              <a:lumOff val="40000"/>
            </a:schemeClr>
          </a:solidFill>
          <a:ln w="9525">
            <a:solidFill>
              <a:srgbClr val="000000"/>
            </a:solidFill>
          </a:ln>
        </p:spPr>
        <p:txBody>
          <a:bodyPr vert="horz" wrap="square" lIns="0" tIns="28575" rIns="0" bIns="0" rtlCol="0">
            <a:spAutoFit/>
          </a:bodyPr>
          <a:lstStyle/>
          <a:p>
            <a:pPr marL="114300" marR="93345" algn="ctr">
              <a:spcBef>
                <a:spcPts val="225"/>
              </a:spcBef>
            </a:pPr>
            <a:r>
              <a:rPr sz="1200" b="1" spc="-10" dirty="0">
                <a:solidFill>
                  <a:srgbClr val="FFFFFF"/>
                </a:solidFill>
                <a:latin typeface="Tahoma"/>
                <a:cs typeface="Tahoma"/>
              </a:rPr>
              <a:t>Estrapolazione risultati aziendali</a:t>
            </a:r>
            <a:endParaRPr sz="1200">
              <a:latin typeface="Tahoma"/>
              <a:cs typeface="Tahoma"/>
            </a:endParaRPr>
          </a:p>
        </p:txBody>
      </p:sp>
      <p:grpSp>
        <p:nvGrpSpPr>
          <p:cNvPr id="9" name="object 9"/>
          <p:cNvGrpSpPr/>
          <p:nvPr/>
        </p:nvGrpSpPr>
        <p:grpSpPr>
          <a:xfrm>
            <a:off x="3831146" y="4146614"/>
            <a:ext cx="1814195" cy="601345"/>
            <a:chOff x="3450145" y="4146613"/>
            <a:chExt cx="1814195" cy="601345"/>
          </a:xfrm>
          <a:solidFill>
            <a:schemeClr val="accent2">
              <a:lumMod val="40000"/>
              <a:lumOff val="60000"/>
            </a:schemeClr>
          </a:solidFill>
        </p:grpSpPr>
        <p:sp>
          <p:nvSpPr>
            <p:cNvPr id="10" name="object 10"/>
            <p:cNvSpPr/>
            <p:nvPr/>
          </p:nvSpPr>
          <p:spPr>
            <a:xfrm>
              <a:off x="3454908" y="4151376"/>
              <a:ext cx="1804670" cy="591820"/>
            </a:xfrm>
            <a:custGeom>
              <a:avLst/>
              <a:gdLst/>
              <a:ahLst/>
              <a:cxnLst/>
              <a:rect l="l" t="t" r="r" b="b"/>
              <a:pathLst>
                <a:path w="1804670" h="591820">
                  <a:moveTo>
                    <a:pt x="1804415" y="0"/>
                  </a:moveTo>
                  <a:lnTo>
                    <a:pt x="0" y="0"/>
                  </a:lnTo>
                  <a:lnTo>
                    <a:pt x="0" y="591312"/>
                  </a:lnTo>
                  <a:lnTo>
                    <a:pt x="1804415" y="591312"/>
                  </a:lnTo>
                  <a:lnTo>
                    <a:pt x="1804415" y="0"/>
                  </a:lnTo>
                  <a:close/>
                </a:path>
              </a:pathLst>
            </a:custGeom>
            <a:grpFill/>
          </p:spPr>
          <p:txBody>
            <a:bodyPr wrap="square" lIns="0" tIns="0" rIns="0" bIns="0" rtlCol="0"/>
            <a:lstStyle/>
            <a:p>
              <a:endParaRPr/>
            </a:p>
          </p:txBody>
        </p:sp>
        <p:sp>
          <p:nvSpPr>
            <p:cNvPr id="11" name="object 11"/>
            <p:cNvSpPr/>
            <p:nvPr/>
          </p:nvSpPr>
          <p:spPr>
            <a:xfrm>
              <a:off x="3454908" y="4151376"/>
              <a:ext cx="1804670" cy="591820"/>
            </a:xfrm>
            <a:custGeom>
              <a:avLst/>
              <a:gdLst/>
              <a:ahLst/>
              <a:cxnLst/>
              <a:rect l="l" t="t" r="r" b="b"/>
              <a:pathLst>
                <a:path w="1804670" h="591820">
                  <a:moveTo>
                    <a:pt x="0" y="591312"/>
                  </a:moveTo>
                  <a:lnTo>
                    <a:pt x="1804415" y="591312"/>
                  </a:lnTo>
                  <a:lnTo>
                    <a:pt x="1804415" y="0"/>
                  </a:lnTo>
                  <a:lnTo>
                    <a:pt x="0" y="0"/>
                  </a:lnTo>
                  <a:lnTo>
                    <a:pt x="0" y="591312"/>
                  </a:lnTo>
                  <a:close/>
                </a:path>
              </a:pathLst>
            </a:custGeom>
            <a:grpFill/>
            <a:ln w="9525">
              <a:solidFill>
                <a:srgbClr val="000000"/>
              </a:solidFill>
            </a:ln>
          </p:spPr>
          <p:txBody>
            <a:bodyPr wrap="square" lIns="0" tIns="0" rIns="0" bIns="0" rtlCol="0"/>
            <a:lstStyle/>
            <a:p>
              <a:endParaRPr/>
            </a:p>
          </p:txBody>
        </p:sp>
      </p:grpSp>
      <p:sp>
        <p:nvSpPr>
          <p:cNvPr id="12" name="object 12"/>
          <p:cNvSpPr txBox="1"/>
          <p:nvPr/>
        </p:nvSpPr>
        <p:spPr>
          <a:xfrm>
            <a:off x="3936620" y="4352925"/>
            <a:ext cx="1594485" cy="197490"/>
          </a:xfrm>
          <a:prstGeom prst="rect">
            <a:avLst/>
          </a:prstGeom>
        </p:spPr>
        <p:txBody>
          <a:bodyPr vert="horz" wrap="square" lIns="0" tIns="12700" rIns="0" bIns="0" rtlCol="0">
            <a:spAutoFit/>
          </a:bodyPr>
          <a:lstStyle/>
          <a:p>
            <a:pPr marL="12700">
              <a:spcBef>
                <a:spcPts val="100"/>
              </a:spcBef>
            </a:pPr>
            <a:r>
              <a:rPr sz="1200" b="1" spc="-10" dirty="0">
                <a:solidFill>
                  <a:srgbClr val="FFFFFF"/>
                </a:solidFill>
                <a:latin typeface="Tahoma"/>
                <a:cs typeface="Tahoma"/>
              </a:rPr>
              <a:t>Programma d’azione</a:t>
            </a:r>
            <a:endParaRPr sz="1200" dirty="0">
              <a:latin typeface="Tahoma"/>
              <a:cs typeface="Tahoma"/>
            </a:endParaRPr>
          </a:p>
        </p:txBody>
      </p:sp>
      <p:grpSp>
        <p:nvGrpSpPr>
          <p:cNvPr id="13" name="object 13"/>
          <p:cNvGrpSpPr/>
          <p:nvPr/>
        </p:nvGrpSpPr>
        <p:grpSpPr>
          <a:xfrm>
            <a:off x="6268211" y="2257045"/>
            <a:ext cx="1815464" cy="718185"/>
            <a:chOff x="5887211" y="2257044"/>
            <a:chExt cx="1815464" cy="718185"/>
          </a:xfrm>
          <a:solidFill>
            <a:schemeClr val="accent1">
              <a:lumMod val="40000"/>
              <a:lumOff val="60000"/>
            </a:schemeClr>
          </a:solidFill>
        </p:grpSpPr>
        <p:pic>
          <p:nvPicPr>
            <p:cNvPr id="14" name="object 14"/>
            <p:cNvPicPr/>
            <p:nvPr/>
          </p:nvPicPr>
          <p:blipFill>
            <a:blip r:embed="rId2" cstate="print"/>
            <a:stretch>
              <a:fillRect/>
            </a:stretch>
          </p:blipFill>
          <p:spPr>
            <a:xfrm>
              <a:off x="5887211" y="2257044"/>
              <a:ext cx="1815084" cy="717803"/>
            </a:xfrm>
            <a:prstGeom prst="rect">
              <a:avLst/>
            </a:prstGeom>
            <a:grpFill/>
          </p:spPr>
        </p:pic>
        <p:pic>
          <p:nvPicPr>
            <p:cNvPr id="15" name="object 15"/>
            <p:cNvPicPr/>
            <p:nvPr/>
          </p:nvPicPr>
          <p:blipFill>
            <a:blip r:embed="rId3" cstate="print"/>
            <a:stretch>
              <a:fillRect/>
            </a:stretch>
          </p:blipFill>
          <p:spPr>
            <a:xfrm>
              <a:off x="6269735" y="2423160"/>
              <a:ext cx="1045463" cy="428244"/>
            </a:xfrm>
            <a:prstGeom prst="rect">
              <a:avLst/>
            </a:prstGeom>
            <a:grpFill/>
          </p:spPr>
        </p:pic>
        <p:sp>
          <p:nvSpPr>
            <p:cNvPr id="16" name="object 16"/>
            <p:cNvSpPr/>
            <p:nvPr/>
          </p:nvSpPr>
          <p:spPr>
            <a:xfrm>
              <a:off x="5955791" y="2270760"/>
              <a:ext cx="1734185" cy="636905"/>
            </a:xfrm>
            <a:custGeom>
              <a:avLst/>
              <a:gdLst/>
              <a:ahLst/>
              <a:cxnLst/>
              <a:rect l="l" t="t" r="r" b="b"/>
              <a:pathLst>
                <a:path w="1734184" h="636905">
                  <a:moveTo>
                    <a:pt x="866902" y="0"/>
                  </a:moveTo>
                  <a:lnTo>
                    <a:pt x="799211" y="1015"/>
                  </a:lnTo>
                  <a:lnTo>
                    <a:pt x="732789" y="3810"/>
                  </a:lnTo>
                  <a:lnTo>
                    <a:pt x="668147" y="8381"/>
                  </a:lnTo>
                  <a:lnTo>
                    <a:pt x="605282" y="14731"/>
                  </a:lnTo>
                  <a:lnTo>
                    <a:pt x="544322" y="22732"/>
                  </a:lnTo>
                  <a:lnTo>
                    <a:pt x="485648" y="32385"/>
                  </a:lnTo>
                  <a:lnTo>
                    <a:pt x="429387" y="43434"/>
                  </a:lnTo>
                  <a:lnTo>
                    <a:pt x="375666" y="56006"/>
                  </a:lnTo>
                  <a:lnTo>
                    <a:pt x="324738" y="69976"/>
                  </a:lnTo>
                  <a:lnTo>
                    <a:pt x="276733" y="85089"/>
                  </a:lnTo>
                  <a:lnTo>
                    <a:pt x="231902" y="101600"/>
                  </a:lnTo>
                  <a:lnTo>
                    <a:pt x="190500" y="119252"/>
                  </a:lnTo>
                  <a:lnTo>
                    <a:pt x="152527" y="137922"/>
                  </a:lnTo>
                  <a:lnTo>
                    <a:pt x="118363" y="157606"/>
                  </a:lnTo>
                  <a:lnTo>
                    <a:pt x="61975" y="199898"/>
                  </a:lnTo>
                  <a:lnTo>
                    <a:pt x="22860" y="245237"/>
                  </a:lnTo>
                  <a:lnTo>
                    <a:pt x="2667" y="293369"/>
                  </a:lnTo>
                  <a:lnTo>
                    <a:pt x="0" y="318262"/>
                  </a:lnTo>
                  <a:lnTo>
                    <a:pt x="2667" y="343153"/>
                  </a:lnTo>
                  <a:lnTo>
                    <a:pt x="22860" y="391287"/>
                  </a:lnTo>
                  <a:lnTo>
                    <a:pt x="61975" y="436625"/>
                  </a:lnTo>
                  <a:lnTo>
                    <a:pt x="118363" y="478916"/>
                  </a:lnTo>
                  <a:lnTo>
                    <a:pt x="152527" y="498601"/>
                  </a:lnTo>
                  <a:lnTo>
                    <a:pt x="190500" y="517270"/>
                  </a:lnTo>
                  <a:lnTo>
                    <a:pt x="231902" y="534924"/>
                  </a:lnTo>
                  <a:lnTo>
                    <a:pt x="276733" y="551434"/>
                  </a:lnTo>
                  <a:lnTo>
                    <a:pt x="324738" y="566547"/>
                  </a:lnTo>
                  <a:lnTo>
                    <a:pt x="375666" y="580516"/>
                  </a:lnTo>
                  <a:lnTo>
                    <a:pt x="429387" y="593089"/>
                  </a:lnTo>
                  <a:lnTo>
                    <a:pt x="485648" y="604138"/>
                  </a:lnTo>
                  <a:lnTo>
                    <a:pt x="544322" y="613790"/>
                  </a:lnTo>
                  <a:lnTo>
                    <a:pt x="605282" y="621791"/>
                  </a:lnTo>
                  <a:lnTo>
                    <a:pt x="668147" y="628141"/>
                  </a:lnTo>
                  <a:lnTo>
                    <a:pt x="732789" y="632713"/>
                  </a:lnTo>
                  <a:lnTo>
                    <a:pt x="799211" y="635507"/>
                  </a:lnTo>
                  <a:lnTo>
                    <a:pt x="866902" y="636524"/>
                  </a:lnTo>
                  <a:lnTo>
                    <a:pt x="934592" y="635507"/>
                  </a:lnTo>
                  <a:lnTo>
                    <a:pt x="1001013" y="632713"/>
                  </a:lnTo>
                  <a:lnTo>
                    <a:pt x="1065657" y="628141"/>
                  </a:lnTo>
                  <a:lnTo>
                    <a:pt x="1128522" y="621791"/>
                  </a:lnTo>
                  <a:lnTo>
                    <a:pt x="1189482" y="613790"/>
                  </a:lnTo>
                  <a:lnTo>
                    <a:pt x="1248156" y="604138"/>
                  </a:lnTo>
                  <a:lnTo>
                    <a:pt x="1304416" y="593089"/>
                  </a:lnTo>
                  <a:lnTo>
                    <a:pt x="1358138" y="580516"/>
                  </a:lnTo>
                  <a:lnTo>
                    <a:pt x="1409064" y="566547"/>
                  </a:lnTo>
                  <a:lnTo>
                    <a:pt x="1457071" y="551434"/>
                  </a:lnTo>
                  <a:lnTo>
                    <a:pt x="1501902" y="534924"/>
                  </a:lnTo>
                  <a:lnTo>
                    <a:pt x="1543304" y="517270"/>
                  </a:lnTo>
                  <a:lnTo>
                    <a:pt x="1581277" y="498601"/>
                  </a:lnTo>
                  <a:lnTo>
                    <a:pt x="1615439" y="478916"/>
                  </a:lnTo>
                  <a:lnTo>
                    <a:pt x="1671828" y="436625"/>
                  </a:lnTo>
                  <a:lnTo>
                    <a:pt x="1710943" y="391287"/>
                  </a:lnTo>
                  <a:lnTo>
                    <a:pt x="1731137" y="343153"/>
                  </a:lnTo>
                  <a:lnTo>
                    <a:pt x="1733804" y="318262"/>
                  </a:lnTo>
                  <a:lnTo>
                    <a:pt x="1731137" y="293369"/>
                  </a:lnTo>
                  <a:lnTo>
                    <a:pt x="1710943" y="245237"/>
                  </a:lnTo>
                  <a:lnTo>
                    <a:pt x="1671828" y="199898"/>
                  </a:lnTo>
                  <a:lnTo>
                    <a:pt x="1615439" y="157606"/>
                  </a:lnTo>
                  <a:lnTo>
                    <a:pt x="1581277" y="137922"/>
                  </a:lnTo>
                  <a:lnTo>
                    <a:pt x="1543304" y="119252"/>
                  </a:lnTo>
                  <a:lnTo>
                    <a:pt x="1501902" y="101600"/>
                  </a:lnTo>
                  <a:lnTo>
                    <a:pt x="1457071" y="85089"/>
                  </a:lnTo>
                  <a:lnTo>
                    <a:pt x="1409064" y="69976"/>
                  </a:lnTo>
                  <a:lnTo>
                    <a:pt x="1358138" y="56006"/>
                  </a:lnTo>
                  <a:lnTo>
                    <a:pt x="1304416" y="43434"/>
                  </a:lnTo>
                  <a:lnTo>
                    <a:pt x="1248156" y="32385"/>
                  </a:lnTo>
                  <a:lnTo>
                    <a:pt x="1189482" y="22732"/>
                  </a:lnTo>
                  <a:lnTo>
                    <a:pt x="1128522" y="14731"/>
                  </a:lnTo>
                  <a:lnTo>
                    <a:pt x="1065657" y="8381"/>
                  </a:lnTo>
                  <a:lnTo>
                    <a:pt x="1001013" y="3810"/>
                  </a:lnTo>
                  <a:lnTo>
                    <a:pt x="934592" y="1015"/>
                  </a:lnTo>
                  <a:lnTo>
                    <a:pt x="866902" y="0"/>
                  </a:lnTo>
                  <a:close/>
                </a:path>
              </a:pathLst>
            </a:custGeom>
            <a:grpFill/>
          </p:spPr>
          <p:txBody>
            <a:bodyPr wrap="square" lIns="0" tIns="0" rIns="0" bIns="0" rtlCol="0"/>
            <a:lstStyle/>
            <a:p>
              <a:endParaRPr/>
            </a:p>
          </p:txBody>
        </p:sp>
        <p:sp>
          <p:nvSpPr>
            <p:cNvPr id="17" name="object 17"/>
            <p:cNvSpPr/>
            <p:nvPr/>
          </p:nvSpPr>
          <p:spPr>
            <a:xfrm>
              <a:off x="5955791" y="2270760"/>
              <a:ext cx="1734185" cy="636905"/>
            </a:xfrm>
            <a:custGeom>
              <a:avLst/>
              <a:gdLst/>
              <a:ahLst/>
              <a:cxnLst/>
              <a:rect l="l" t="t" r="r" b="b"/>
              <a:pathLst>
                <a:path w="1734184" h="636905">
                  <a:moveTo>
                    <a:pt x="866902" y="0"/>
                  </a:moveTo>
                  <a:lnTo>
                    <a:pt x="799211" y="1015"/>
                  </a:lnTo>
                  <a:lnTo>
                    <a:pt x="732789" y="3810"/>
                  </a:lnTo>
                  <a:lnTo>
                    <a:pt x="668147" y="8381"/>
                  </a:lnTo>
                  <a:lnTo>
                    <a:pt x="605282" y="14731"/>
                  </a:lnTo>
                  <a:lnTo>
                    <a:pt x="544322" y="22732"/>
                  </a:lnTo>
                  <a:lnTo>
                    <a:pt x="485648" y="32385"/>
                  </a:lnTo>
                  <a:lnTo>
                    <a:pt x="429387" y="43434"/>
                  </a:lnTo>
                  <a:lnTo>
                    <a:pt x="375666" y="56006"/>
                  </a:lnTo>
                  <a:lnTo>
                    <a:pt x="324738" y="69976"/>
                  </a:lnTo>
                  <a:lnTo>
                    <a:pt x="276733" y="85089"/>
                  </a:lnTo>
                  <a:lnTo>
                    <a:pt x="231902" y="101600"/>
                  </a:lnTo>
                  <a:lnTo>
                    <a:pt x="190500" y="119252"/>
                  </a:lnTo>
                  <a:lnTo>
                    <a:pt x="152527" y="137922"/>
                  </a:lnTo>
                  <a:lnTo>
                    <a:pt x="118363" y="157606"/>
                  </a:lnTo>
                  <a:lnTo>
                    <a:pt x="61975" y="199898"/>
                  </a:lnTo>
                  <a:lnTo>
                    <a:pt x="22860" y="245237"/>
                  </a:lnTo>
                  <a:lnTo>
                    <a:pt x="2667" y="293369"/>
                  </a:lnTo>
                  <a:lnTo>
                    <a:pt x="0" y="318262"/>
                  </a:lnTo>
                  <a:lnTo>
                    <a:pt x="2667" y="343153"/>
                  </a:lnTo>
                  <a:lnTo>
                    <a:pt x="22860" y="391287"/>
                  </a:lnTo>
                  <a:lnTo>
                    <a:pt x="61975" y="436625"/>
                  </a:lnTo>
                  <a:lnTo>
                    <a:pt x="118363" y="478916"/>
                  </a:lnTo>
                  <a:lnTo>
                    <a:pt x="152527" y="498601"/>
                  </a:lnTo>
                  <a:lnTo>
                    <a:pt x="190500" y="517270"/>
                  </a:lnTo>
                  <a:lnTo>
                    <a:pt x="231902" y="534924"/>
                  </a:lnTo>
                  <a:lnTo>
                    <a:pt x="276733" y="551434"/>
                  </a:lnTo>
                  <a:lnTo>
                    <a:pt x="324738" y="566547"/>
                  </a:lnTo>
                  <a:lnTo>
                    <a:pt x="375666" y="580516"/>
                  </a:lnTo>
                  <a:lnTo>
                    <a:pt x="429387" y="593089"/>
                  </a:lnTo>
                  <a:lnTo>
                    <a:pt x="485648" y="604138"/>
                  </a:lnTo>
                  <a:lnTo>
                    <a:pt x="544322" y="613790"/>
                  </a:lnTo>
                  <a:lnTo>
                    <a:pt x="605282" y="621791"/>
                  </a:lnTo>
                  <a:lnTo>
                    <a:pt x="668147" y="628141"/>
                  </a:lnTo>
                  <a:lnTo>
                    <a:pt x="732789" y="632713"/>
                  </a:lnTo>
                  <a:lnTo>
                    <a:pt x="799211" y="635507"/>
                  </a:lnTo>
                  <a:lnTo>
                    <a:pt x="866902" y="636524"/>
                  </a:lnTo>
                  <a:lnTo>
                    <a:pt x="934592" y="635507"/>
                  </a:lnTo>
                  <a:lnTo>
                    <a:pt x="1001013" y="632713"/>
                  </a:lnTo>
                  <a:lnTo>
                    <a:pt x="1065657" y="628141"/>
                  </a:lnTo>
                  <a:lnTo>
                    <a:pt x="1128522" y="621791"/>
                  </a:lnTo>
                  <a:lnTo>
                    <a:pt x="1189482" y="613790"/>
                  </a:lnTo>
                  <a:lnTo>
                    <a:pt x="1248156" y="604138"/>
                  </a:lnTo>
                  <a:lnTo>
                    <a:pt x="1304416" y="593089"/>
                  </a:lnTo>
                  <a:lnTo>
                    <a:pt x="1358138" y="580516"/>
                  </a:lnTo>
                  <a:lnTo>
                    <a:pt x="1409064" y="566547"/>
                  </a:lnTo>
                  <a:lnTo>
                    <a:pt x="1457071" y="551434"/>
                  </a:lnTo>
                  <a:lnTo>
                    <a:pt x="1501902" y="534924"/>
                  </a:lnTo>
                  <a:lnTo>
                    <a:pt x="1543304" y="517270"/>
                  </a:lnTo>
                  <a:lnTo>
                    <a:pt x="1581277" y="498601"/>
                  </a:lnTo>
                  <a:lnTo>
                    <a:pt x="1615439" y="478916"/>
                  </a:lnTo>
                  <a:lnTo>
                    <a:pt x="1671828" y="436625"/>
                  </a:lnTo>
                  <a:lnTo>
                    <a:pt x="1710943" y="391287"/>
                  </a:lnTo>
                  <a:lnTo>
                    <a:pt x="1731137" y="343153"/>
                  </a:lnTo>
                  <a:lnTo>
                    <a:pt x="1733804" y="318262"/>
                  </a:lnTo>
                  <a:lnTo>
                    <a:pt x="1731137" y="293369"/>
                  </a:lnTo>
                  <a:lnTo>
                    <a:pt x="1710943" y="245237"/>
                  </a:lnTo>
                  <a:lnTo>
                    <a:pt x="1671828" y="199898"/>
                  </a:lnTo>
                  <a:lnTo>
                    <a:pt x="1615439" y="157606"/>
                  </a:lnTo>
                  <a:lnTo>
                    <a:pt x="1581277" y="137922"/>
                  </a:lnTo>
                  <a:lnTo>
                    <a:pt x="1543304" y="119252"/>
                  </a:lnTo>
                  <a:lnTo>
                    <a:pt x="1501902" y="101600"/>
                  </a:lnTo>
                  <a:lnTo>
                    <a:pt x="1457071" y="85089"/>
                  </a:lnTo>
                  <a:lnTo>
                    <a:pt x="1409064" y="69976"/>
                  </a:lnTo>
                  <a:lnTo>
                    <a:pt x="1358138" y="56006"/>
                  </a:lnTo>
                  <a:lnTo>
                    <a:pt x="1304416" y="43434"/>
                  </a:lnTo>
                  <a:lnTo>
                    <a:pt x="1248156" y="32385"/>
                  </a:lnTo>
                  <a:lnTo>
                    <a:pt x="1189482" y="22732"/>
                  </a:lnTo>
                  <a:lnTo>
                    <a:pt x="1128522" y="14731"/>
                  </a:lnTo>
                  <a:lnTo>
                    <a:pt x="1065657" y="8381"/>
                  </a:lnTo>
                  <a:lnTo>
                    <a:pt x="1001013" y="3810"/>
                  </a:lnTo>
                  <a:lnTo>
                    <a:pt x="934592" y="1015"/>
                  </a:lnTo>
                  <a:lnTo>
                    <a:pt x="866902" y="0"/>
                  </a:lnTo>
                  <a:close/>
                </a:path>
              </a:pathLst>
            </a:custGeom>
            <a:grpFill/>
            <a:ln w="9525">
              <a:solidFill>
                <a:srgbClr val="000000"/>
              </a:solidFill>
            </a:ln>
          </p:spPr>
          <p:txBody>
            <a:bodyPr wrap="square" lIns="0" tIns="0" rIns="0" bIns="0" rtlCol="0"/>
            <a:lstStyle/>
            <a:p>
              <a:endParaRPr/>
            </a:p>
          </p:txBody>
        </p:sp>
      </p:grpSp>
      <p:sp>
        <p:nvSpPr>
          <p:cNvPr id="18" name="object 18"/>
          <p:cNvSpPr txBox="1"/>
          <p:nvPr/>
        </p:nvSpPr>
        <p:spPr>
          <a:xfrm>
            <a:off x="6815073" y="2484501"/>
            <a:ext cx="777240" cy="197490"/>
          </a:xfrm>
          <a:prstGeom prst="rect">
            <a:avLst/>
          </a:prstGeom>
        </p:spPr>
        <p:txBody>
          <a:bodyPr vert="horz" wrap="square" lIns="0" tIns="12700" rIns="0" bIns="0" rtlCol="0">
            <a:spAutoFit/>
          </a:bodyPr>
          <a:lstStyle/>
          <a:p>
            <a:pPr marL="12700">
              <a:spcBef>
                <a:spcPts val="100"/>
              </a:spcBef>
            </a:pPr>
            <a:r>
              <a:rPr sz="1200" b="1" spc="-10" dirty="0">
                <a:solidFill>
                  <a:srgbClr val="FFFFFF"/>
                </a:solidFill>
                <a:latin typeface="Tahoma"/>
                <a:cs typeface="Tahoma"/>
              </a:rPr>
              <a:t>Previsioni</a:t>
            </a:r>
            <a:endParaRPr sz="1200">
              <a:latin typeface="Tahoma"/>
              <a:cs typeface="Tahoma"/>
            </a:endParaRPr>
          </a:p>
        </p:txBody>
      </p:sp>
      <p:grpSp>
        <p:nvGrpSpPr>
          <p:cNvPr id="19" name="object 19"/>
          <p:cNvGrpSpPr/>
          <p:nvPr/>
        </p:nvGrpSpPr>
        <p:grpSpPr>
          <a:xfrm>
            <a:off x="2343912" y="1865376"/>
            <a:ext cx="1169035" cy="363220"/>
            <a:chOff x="1962911" y="1865376"/>
            <a:chExt cx="1169035" cy="363220"/>
          </a:xfrm>
        </p:grpSpPr>
        <p:sp>
          <p:nvSpPr>
            <p:cNvPr id="20" name="object 20"/>
            <p:cNvSpPr/>
            <p:nvPr/>
          </p:nvSpPr>
          <p:spPr>
            <a:xfrm>
              <a:off x="1962912" y="1904999"/>
              <a:ext cx="1050290" cy="323215"/>
            </a:xfrm>
            <a:custGeom>
              <a:avLst/>
              <a:gdLst/>
              <a:ahLst/>
              <a:cxnLst/>
              <a:rect l="l" t="t" r="r" b="b"/>
              <a:pathLst>
                <a:path w="1050289" h="323214">
                  <a:moveTo>
                    <a:pt x="1050036" y="0"/>
                  </a:moveTo>
                  <a:lnTo>
                    <a:pt x="59436" y="0"/>
                  </a:lnTo>
                  <a:lnTo>
                    <a:pt x="51689" y="1524"/>
                  </a:lnTo>
                  <a:lnTo>
                    <a:pt x="45466" y="5842"/>
                  </a:lnTo>
                  <a:lnTo>
                    <a:pt x="41148" y="12065"/>
                  </a:lnTo>
                  <a:lnTo>
                    <a:pt x="39624" y="19812"/>
                  </a:lnTo>
                  <a:lnTo>
                    <a:pt x="39624" y="204216"/>
                  </a:lnTo>
                  <a:lnTo>
                    <a:pt x="0" y="204216"/>
                  </a:lnTo>
                  <a:lnTo>
                    <a:pt x="59436" y="323088"/>
                  </a:lnTo>
                  <a:lnTo>
                    <a:pt x="108966" y="224028"/>
                  </a:lnTo>
                  <a:lnTo>
                    <a:pt x="118872" y="204216"/>
                  </a:lnTo>
                  <a:lnTo>
                    <a:pt x="79248" y="204216"/>
                  </a:lnTo>
                  <a:lnTo>
                    <a:pt x="79248" y="39624"/>
                  </a:lnTo>
                  <a:lnTo>
                    <a:pt x="59436" y="39624"/>
                  </a:lnTo>
                  <a:lnTo>
                    <a:pt x="79248" y="19812"/>
                  </a:lnTo>
                  <a:lnTo>
                    <a:pt x="1050036" y="19812"/>
                  </a:lnTo>
                  <a:lnTo>
                    <a:pt x="1050036" y="0"/>
                  </a:lnTo>
                  <a:close/>
                </a:path>
              </a:pathLst>
            </a:custGeom>
            <a:solidFill>
              <a:srgbClr val="000000"/>
            </a:solidFill>
          </p:spPr>
          <p:txBody>
            <a:bodyPr wrap="square" lIns="0" tIns="0" rIns="0" bIns="0" rtlCol="0"/>
            <a:lstStyle/>
            <a:p>
              <a:endParaRPr/>
            </a:p>
          </p:txBody>
        </p:sp>
        <p:pic>
          <p:nvPicPr>
            <p:cNvPr id="21" name="object 21"/>
            <p:cNvPicPr/>
            <p:nvPr/>
          </p:nvPicPr>
          <p:blipFill>
            <a:blip r:embed="rId4" cstate="print"/>
            <a:stretch>
              <a:fillRect/>
            </a:stretch>
          </p:blipFill>
          <p:spPr>
            <a:xfrm>
              <a:off x="3012947" y="1865376"/>
              <a:ext cx="79247" cy="118872"/>
            </a:xfrm>
            <a:prstGeom prst="rect">
              <a:avLst/>
            </a:prstGeom>
          </p:spPr>
        </p:pic>
        <p:sp>
          <p:nvSpPr>
            <p:cNvPr id="22" name="object 22"/>
            <p:cNvSpPr/>
            <p:nvPr/>
          </p:nvSpPr>
          <p:spPr>
            <a:xfrm>
              <a:off x="2022348" y="1904999"/>
              <a:ext cx="1109980" cy="40005"/>
            </a:xfrm>
            <a:custGeom>
              <a:avLst/>
              <a:gdLst/>
              <a:ahLst/>
              <a:cxnLst/>
              <a:rect l="l" t="t" r="r" b="b"/>
              <a:pathLst>
                <a:path w="1109980" h="40005">
                  <a:moveTo>
                    <a:pt x="990625" y="19812"/>
                  </a:moveTo>
                  <a:lnTo>
                    <a:pt x="19812" y="19812"/>
                  </a:lnTo>
                  <a:lnTo>
                    <a:pt x="0" y="39624"/>
                  </a:lnTo>
                  <a:lnTo>
                    <a:pt x="19812" y="39624"/>
                  </a:lnTo>
                  <a:lnTo>
                    <a:pt x="990625" y="39624"/>
                  </a:lnTo>
                  <a:lnTo>
                    <a:pt x="990625" y="19812"/>
                  </a:lnTo>
                  <a:close/>
                </a:path>
                <a:path w="1109980" h="40005">
                  <a:moveTo>
                    <a:pt x="1109472" y="19812"/>
                  </a:moveTo>
                  <a:lnTo>
                    <a:pt x="1069848" y="0"/>
                  </a:lnTo>
                  <a:lnTo>
                    <a:pt x="1010412" y="0"/>
                  </a:lnTo>
                  <a:lnTo>
                    <a:pt x="1010412" y="39624"/>
                  </a:lnTo>
                  <a:lnTo>
                    <a:pt x="1069848" y="39624"/>
                  </a:lnTo>
                  <a:lnTo>
                    <a:pt x="1109472" y="19812"/>
                  </a:lnTo>
                  <a:close/>
                </a:path>
              </a:pathLst>
            </a:custGeom>
            <a:solidFill>
              <a:srgbClr val="000000"/>
            </a:solidFill>
          </p:spPr>
          <p:txBody>
            <a:bodyPr wrap="square" lIns="0" tIns="0" rIns="0" bIns="0" rtlCol="0"/>
            <a:lstStyle/>
            <a:p>
              <a:endParaRPr/>
            </a:p>
          </p:txBody>
        </p:sp>
      </p:grpSp>
      <p:grpSp>
        <p:nvGrpSpPr>
          <p:cNvPr id="23" name="object 23"/>
          <p:cNvGrpSpPr/>
          <p:nvPr/>
        </p:nvGrpSpPr>
        <p:grpSpPr>
          <a:xfrm>
            <a:off x="2392679" y="1865376"/>
            <a:ext cx="5593080" cy="3822700"/>
            <a:chOff x="2011679" y="1865376"/>
            <a:chExt cx="5593080" cy="3822700"/>
          </a:xfrm>
        </p:grpSpPr>
        <p:sp>
          <p:nvSpPr>
            <p:cNvPr id="24" name="object 24"/>
            <p:cNvSpPr/>
            <p:nvPr/>
          </p:nvSpPr>
          <p:spPr>
            <a:xfrm>
              <a:off x="4288536" y="2217419"/>
              <a:ext cx="118745" cy="1967230"/>
            </a:xfrm>
            <a:custGeom>
              <a:avLst/>
              <a:gdLst/>
              <a:ahLst/>
              <a:cxnLst/>
              <a:rect l="l" t="t" r="r" b="b"/>
              <a:pathLst>
                <a:path w="118745" h="1967229">
                  <a:moveTo>
                    <a:pt x="118364" y="1848231"/>
                  </a:moveTo>
                  <a:lnTo>
                    <a:pt x="78943" y="1848231"/>
                  </a:lnTo>
                  <a:lnTo>
                    <a:pt x="78943" y="0"/>
                  </a:lnTo>
                  <a:lnTo>
                    <a:pt x="39497" y="0"/>
                  </a:lnTo>
                  <a:lnTo>
                    <a:pt x="39497" y="1848231"/>
                  </a:lnTo>
                  <a:lnTo>
                    <a:pt x="0" y="1848231"/>
                  </a:lnTo>
                  <a:lnTo>
                    <a:pt x="59182" y="1967103"/>
                  </a:lnTo>
                  <a:lnTo>
                    <a:pt x="108458" y="1868170"/>
                  </a:lnTo>
                  <a:lnTo>
                    <a:pt x="118364" y="1848231"/>
                  </a:lnTo>
                  <a:close/>
                </a:path>
              </a:pathLst>
            </a:custGeom>
            <a:solidFill>
              <a:srgbClr val="000000"/>
            </a:solidFill>
          </p:spPr>
          <p:txBody>
            <a:bodyPr wrap="square" lIns="0" tIns="0" rIns="0" bIns="0" rtlCol="0"/>
            <a:lstStyle/>
            <a:p>
              <a:endParaRPr/>
            </a:p>
          </p:txBody>
        </p:sp>
        <p:pic>
          <p:nvPicPr>
            <p:cNvPr id="25" name="object 25"/>
            <p:cNvPicPr/>
            <p:nvPr/>
          </p:nvPicPr>
          <p:blipFill>
            <a:blip r:embed="rId5" cstate="print"/>
            <a:stretch>
              <a:fillRect/>
            </a:stretch>
          </p:blipFill>
          <p:spPr>
            <a:xfrm>
              <a:off x="3945127" y="4045711"/>
              <a:ext cx="132587" cy="111379"/>
            </a:xfrm>
            <a:prstGeom prst="rect">
              <a:avLst/>
            </a:prstGeom>
          </p:spPr>
        </p:pic>
        <p:sp>
          <p:nvSpPr>
            <p:cNvPr id="26" name="object 26"/>
            <p:cNvSpPr/>
            <p:nvPr/>
          </p:nvSpPr>
          <p:spPr>
            <a:xfrm>
              <a:off x="2011680" y="1865375"/>
              <a:ext cx="5593080" cy="2334895"/>
            </a:xfrm>
            <a:custGeom>
              <a:avLst/>
              <a:gdLst/>
              <a:ahLst/>
              <a:cxnLst/>
              <a:rect l="l" t="t" r="r" b="b"/>
              <a:pathLst>
                <a:path w="5593080" h="2334895">
                  <a:moveTo>
                    <a:pt x="1973580" y="2214499"/>
                  </a:moveTo>
                  <a:lnTo>
                    <a:pt x="20066" y="1069848"/>
                  </a:lnTo>
                  <a:lnTo>
                    <a:pt x="0" y="1104138"/>
                  </a:lnTo>
                  <a:lnTo>
                    <a:pt x="1953514" y="2248789"/>
                  </a:lnTo>
                  <a:lnTo>
                    <a:pt x="1973580" y="2214499"/>
                  </a:lnTo>
                  <a:close/>
                </a:path>
                <a:path w="5593080" h="2334895">
                  <a:moveTo>
                    <a:pt x="4131945" y="1949958"/>
                  </a:moveTo>
                  <a:lnTo>
                    <a:pt x="4122547" y="1911350"/>
                  </a:lnTo>
                  <a:lnTo>
                    <a:pt x="2751963" y="2245360"/>
                  </a:lnTo>
                  <a:lnTo>
                    <a:pt x="2742565" y="2206879"/>
                  </a:lnTo>
                  <a:lnTo>
                    <a:pt x="2641092" y="2292731"/>
                  </a:lnTo>
                  <a:lnTo>
                    <a:pt x="2770632" y="2322322"/>
                  </a:lnTo>
                  <a:lnTo>
                    <a:pt x="2761234" y="2283841"/>
                  </a:lnTo>
                  <a:lnTo>
                    <a:pt x="4131945" y="1949958"/>
                  </a:lnTo>
                  <a:close/>
                </a:path>
                <a:path w="5593080" h="2334895">
                  <a:moveTo>
                    <a:pt x="4831334" y="59436"/>
                  </a:moveTo>
                  <a:lnTo>
                    <a:pt x="4829810" y="51689"/>
                  </a:lnTo>
                  <a:lnTo>
                    <a:pt x="4825619" y="45466"/>
                  </a:lnTo>
                  <a:lnTo>
                    <a:pt x="4819269" y="41148"/>
                  </a:lnTo>
                  <a:lnTo>
                    <a:pt x="4811522" y="39624"/>
                  </a:lnTo>
                  <a:lnTo>
                    <a:pt x="3668268" y="39624"/>
                  </a:lnTo>
                  <a:lnTo>
                    <a:pt x="3668268" y="0"/>
                  </a:lnTo>
                  <a:lnTo>
                    <a:pt x="3549396" y="59436"/>
                  </a:lnTo>
                  <a:lnTo>
                    <a:pt x="3668268" y="118745"/>
                  </a:lnTo>
                  <a:lnTo>
                    <a:pt x="3668268" y="79248"/>
                  </a:lnTo>
                  <a:lnTo>
                    <a:pt x="4791710" y="79248"/>
                  </a:lnTo>
                  <a:lnTo>
                    <a:pt x="4791710" y="406781"/>
                  </a:lnTo>
                  <a:lnTo>
                    <a:pt x="4831334" y="406781"/>
                  </a:lnTo>
                  <a:lnTo>
                    <a:pt x="4831334" y="59436"/>
                  </a:lnTo>
                  <a:close/>
                </a:path>
                <a:path w="5593080" h="2334895">
                  <a:moveTo>
                    <a:pt x="5535168" y="1950212"/>
                  </a:moveTo>
                  <a:lnTo>
                    <a:pt x="5529453" y="1911096"/>
                  </a:lnTo>
                  <a:lnTo>
                    <a:pt x="3137027" y="2256155"/>
                  </a:lnTo>
                  <a:lnTo>
                    <a:pt x="3131439" y="2216912"/>
                  </a:lnTo>
                  <a:lnTo>
                    <a:pt x="3022092" y="2292731"/>
                  </a:lnTo>
                  <a:lnTo>
                    <a:pt x="3148330" y="2334641"/>
                  </a:lnTo>
                  <a:lnTo>
                    <a:pt x="3142615" y="2295398"/>
                  </a:lnTo>
                  <a:lnTo>
                    <a:pt x="5535168" y="1950212"/>
                  </a:lnTo>
                  <a:close/>
                </a:path>
                <a:path w="5593080" h="2334895">
                  <a:moveTo>
                    <a:pt x="5593080" y="1210183"/>
                  </a:moveTo>
                  <a:lnTo>
                    <a:pt x="5553456" y="1210183"/>
                  </a:lnTo>
                  <a:lnTo>
                    <a:pt x="5553456" y="1186180"/>
                  </a:lnTo>
                  <a:lnTo>
                    <a:pt x="5551932" y="1178433"/>
                  </a:lnTo>
                  <a:lnTo>
                    <a:pt x="5547741" y="1172210"/>
                  </a:lnTo>
                  <a:lnTo>
                    <a:pt x="5541391" y="1167892"/>
                  </a:lnTo>
                  <a:lnTo>
                    <a:pt x="5533644" y="1166368"/>
                  </a:lnTo>
                  <a:lnTo>
                    <a:pt x="4834255" y="1166368"/>
                  </a:lnTo>
                  <a:lnTo>
                    <a:pt x="4834255" y="1043305"/>
                  </a:lnTo>
                  <a:lnTo>
                    <a:pt x="4794631" y="1043305"/>
                  </a:lnTo>
                  <a:lnTo>
                    <a:pt x="4794631" y="1166368"/>
                  </a:lnTo>
                  <a:lnTo>
                    <a:pt x="4128643" y="1166368"/>
                  </a:lnTo>
                  <a:lnTo>
                    <a:pt x="4120896" y="1167892"/>
                  </a:lnTo>
                  <a:lnTo>
                    <a:pt x="4114546" y="1172210"/>
                  </a:lnTo>
                  <a:lnTo>
                    <a:pt x="4110355" y="1178433"/>
                  </a:lnTo>
                  <a:lnTo>
                    <a:pt x="4108831" y="1186180"/>
                  </a:lnTo>
                  <a:lnTo>
                    <a:pt x="4108831" y="1210183"/>
                  </a:lnTo>
                  <a:lnTo>
                    <a:pt x="4069207" y="1210183"/>
                  </a:lnTo>
                  <a:lnTo>
                    <a:pt x="4128643" y="1328928"/>
                  </a:lnTo>
                  <a:lnTo>
                    <a:pt x="4188079" y="1210183"/>
                  </a:lnTo>
                  <a:lnTo>
                    <a:pt x="4148455" y="1210183"/>
                  </a:lnTo>
                  <a:lnTo>
                    <a:pt x="4148455" y="1205992"/>
                  </a:lnTo>
                  <a:lnTo>
                    <a:pt x="5513832" y="1205992"/>
                  </a:lnTo>
                  <a:lnTo>
                    <a:pt x="5513832" y="1210183"/>
                  </a:lnTo>
                  <a:lnTo>
                    <a:pt x="5474208" y="1210183"/>
                  </a:lnTo>
                  <a:lnTo>
                    <a:pt x="5533644" y="1328928"/>
                  </a:lnTo>
                  <a:lnTo>
                    <a:pt x="5593080" y="1210183"/>
                  </a:lnTo>
                  <a:close/>
                </a:path>
              </a:pathLst>
            </a:custGeom>
            <a:solidFill>
              <a:srgbClr val="000000"/>
            </a:solidFill>
          </p:spPr>
          <p:txBody>
            <a:bodyPr wrap="square" lIns="0" tIns="0" rIns="0" bIns="0" rtlCol="0"/>
            <a:lstStyle/>
            <a:p>
              <a:endParaRPr/>
            </a:p>
          </p:txBody>
        </p:sp>
        <p:pic>
          <p:nvPicPr>
            <p:cNvPr id="27" name="object 27"/>
            <p:cNvPicPr/>
            <p:nvPr/>
          </p:nvPicPr>
          <p:blipFill>
            <a:blip r:embed="rId2" cstate="print"/>
            <a:stretch>
              <a:fillRect/>
            </a:stretch>
          </p:blipFill>
          <p:spPr>
            <a:xfrm>
              <a:off x="3409187" y="4969764"/>
              <a:ext cx="1815084" cy="717804"/>
            </a:xfrm>
            <a:prstGeom prst="rect">
              <a:avLst/>
            </a:prstGeom>
          </p:spPr>
        </p:pic>
        <p:pic>
          <p:nvPicPr>
            <p:cNvPr id="28" name="object 28"/>
            <p:cNvPicPr/>
            <p:nvPr/>
          </p:nvPicPr>
          <p:blipFill>
            <a:blip r:embed="rId6" cstate="print"/>
            <a:stretch>
              <a:fillRect/>
            </a:stretch>
          </p:blipFill>
          <p:spPr>
            <a:xfrm>
              <a:off x="3898391" y="5135879"/>
              <a:ext cx="835151" cy="426719"/>
            </a:xfrm>
            <a:prstGeom prst="rect">
              <a:avLst/>
            </a:prstGeom>
          </p:spPr>
        </p:pic>
        <p:sp>
          <p:nvSpPr>
            <p:cNvPr id="29" name="object 29"/>
            <p:cNvSpPr/>
            <p:nvPr/>
          </p:nvSpPr>
          <p:spPr>
            <a:xfrm>
              <a:off x="3477767" y="4983480"/>
              <a:ext cx="1734185" cy="636905"/>
            </a:xfrm>
            <a:custGeom>
              <a:avLst/>
              <a:gdLst/>
              <a:ahLst/>
              <a:cxnLst/>
              <a:rect l="l" t="t" r="r" b="b"/>
              <a:pathLst>
                <a:path w="1734185" h="636904">
                  <a:moveTo>
                    <a:pt x="866902" y="0"/>
                  </a:moveTo>
                  <a:lnTo>
                    <a:pt x="799211" y="1016"/>
                  </a:lnTo>
                  <a:lnTo>
                    <a:pt x="732790" y="3810"/>
                  </a:lnTo>
                  <a:lnTo>
                    <a:pt x="668147" y="8382"/>
                  </a:lnTo>
                  <a:lnTo>
                    <a:pt x="605282" y="14732"/>
                  </a:lnTo>
                  <a:lnTo>
                    <a:pt x="544322" y="22733"/>
                  </a:lnTo>
                  <a:lnTo>
                    <a:pt x="485648" y="32385"/>
                  </a:lnTo>
                  <a:lnTo>
                    <a:pt x="429387" y="43434"/>
                  </a:lnTo>
                  <a:lnTo>
                    <a:pt x="375666" y="56007"/>
                  </a:lnTo>
                  <a:lnTo>
                    <a:pt x="324739" y="69977"/>
                  </a:lnTo>
                  <a:lnTo>
                    <a:pt x="276733" y="85090"/>
                  </a:lnTo>
                  <a:lnTo>
                    <a:pt x="231902" y="101600"/>
                  </a:lnTo>
                  <a:lnTo>
                    <a:pt x="190500" y="119253"/>
                  </a:lnTo>
                  <a:lnTo>
                    <a:pt x="152527" y="137922"/>
                  </a:lnTo>
                  <a:lnTo>
                    <a:pt x="118364" y="157607"/>
                  </a:lnTo>
                  <a:lnTo>
                    <a:pt x="61976" y="199898"/>
                  </a:lnTo>
                  <a:lnTo>
                    <a:pt x="22860" y="245237"/>
                  </a:lnTo>
                  <a:lnTo>
                    <a:pt x="2667" y="293370"/>
                  </a:lnTo>
                  <a:lnTo>
                    <a:pt x="0" y="318262"/>
                  </a:lnTo>
                  <a:lnTo>
                    <a:pt x="2667" y="343154"/>
                  </a:lnTo>
                  <a:lnTo>
                    <a:pt x="22860" y="391287"/>
                  </a:lnTo>
                  <a:lnTo>
                    <a:pt x="61976" y="436626"/>
                  </a:lnTo>
                  <a:lnTo>
                    <a:pt x="118364" y="478917"/>
                  </a:lnTo>
                  <a:lnTo>
                    <a:pt x="152527" y="498602"/>
                  </a:lnTo>
                  <a:lnTo>
                    <a:pt x="190500" y="517271"/>
                  </a:lnTo>
                  <a:lnTo>
                    <a:pt x="231902" y="534924"/>
                  </a:lnTo>
                  <a:lnTo>
                    <a:pt x="276733" y="551434"/>
                  </a:lnTo>
                  <a:lnTo>
                    <a:pt x="324739" y="566547"/>
                  </a:lnTo>
                  <a:lnTo>
                    <a:pt x="375666" y="580517"/>
                  </a:lnTo>
                  <a:lnTo>
                    <a:pt x="429387" y="593090"/>
                  </a:lnTo>
                  <a:lnTo>
                    <a:pt x="485648" y="604139"/>
                  </a:lnTo>
                  <a:lnTo>
                    <a:pt x="544322" y="613765"/>
                  </a:lnTo>
                  <a:lnTo>
                    <a:pt x="605282" y="621766"/>
                  </a:lnTo>
                  <a:lnTo>
                    <a:pt x="668147" y="628116"/>
                  </a:lnTo>
                  <a:lnTo>
                    <a:pt x="732790" y="632739"/>
                  </a:lnTo>
                  <a:lnTo>
                    <a:pt x="799211" y="635571"/>
                  </a:lnTo>
                  <a:lnTo>
                    <a:pt x="866902" y="636524"/>
                  </a:lnTo>
                  <a:lnTo>
                    <a:pt x="934593" y="635571"/>
                  </a:lnTo>
                  <a:lnTo>
                    <a:pt x="1001014" y="632739"/>
                  </a:lnTo>
                  <a:lnTo>
                    <a:pt x="1065657" y="628116"/>
                  </a:lnTo>
                  <a:lnTo>
                    <a:pt x="1128522" y="621766"/>
                  </a:lnTo>
                  <a:lnTo>
                    <a:pt x="1189482" y="613765"/>
                  </a:lnTo>
                  <a:lnTo>
                    <a:pt x="1248156" y="604139"/>
                  </a:lnTo>
                  <a:lnTo>
                    <a:pt x="1304417" y="593090"/>
                  </a:lnTo>
                  <a:lnTo>
                    <a:pt x="1358138" y="580517"/>
                  </a:lnTo>
                  <a:lnTo>
                    <a:pt x="1409065" y="566547"/>
                  </a:lnTo>
                  <a:lnTo>
                    <a:pt x="1457071" y="551434"/>
                  </a:lnTo>
                  <a:lnTo>
                    <a:pt x="1501902" y="534924"/>
                  </a:lnTo>
                  <a:lnTo>
                    <a:pt x="1543304" y="517271"/>
                  </a:lnTo>
                  <a:lnTo>
                    <a:pt x="1581277" y="498602"/>
                  </a:lnTo>
                  <a:lnTo>
                    <a:pt x="1615440" y="478917"/>
                  </a:lnTo>
                  <a:lnTo>
                    <a:pt x="1671828" y="436626"/>
                  </a:lnTo>
                  <a:lnTo>
                    <a:pt x="1710944" y="391287"/>
                  </a:lnTo>
                  <a:lnTo>
                    <a:pt x="1731137" y="343154"/>
                  </a:lnTo>
                  <a:lnTo>
                    <a:pt x="1733804" y="318262"/>
                  </a:lnTo>
                  <a:lnTo>
                    <a:pt x="1731137" y="293370"/>
                  </a:lnTo>
                  <a:lnTo>
                    <a:pt x="1710944" y="245237"/>
                  </a:lnTo>
                  <a:lnTo>
                    <a:pt x="1671828" y="199898"/>
                  </a:lnTo>
                  <a:lnTo>
                    <a:pt x="1615440" y="157607"/>
                  </a:lnTo>
                  <a:lnTo>
                    <a:pt x="1581277" y="137922"/>
                  </a:lnTo>
                  <a:lnTo>
                    <a:pt x="1543304" y="119253"/>
                  </a:lnTo>
                  <a:lnTo>
                    <a:pt x="1501902" y="101600"/>
                  </a:lnTo>
                  <a:lnTo>
                    <a:pt x="1457071" y="85090"/>
                  </a:lnTo>
                  <a:lnTo>
                    <a:pt x="1409065" y="69977"/>
                  </a:lnTo>
                  <a:lnTo>
                    <a:pt x="1358138" y="56007"/>
                  </a:lnTo>
                  <a:lnTo>
                    <a:pt x="1304417" y="43434"/>
                  </a:lnTo>
                  <a:lnTo>
                    <a:pt x="1248156" y="32385"/>
                  </a:lnTo>
                  <a:lnTo>
                    <a:pt x="1189482" y="22733"/>
                  </a:lnTo>
                  <a:lnTo>
                    <a:pt x="1128522" y="14732"/>
                  </a:lnTo>
                  <a:lnTo>
                    <a:pt x="1065657" y="8382"/>
                  </a:lnTo>
                  <a:lnTo>
                    <a:pt x="1001014" y="3810"/>
                  </a:lnTo>
                  <a:lnTo>
                    <a:pt x="934593" y="1016"/>
                  </a:lnTo>
                  <a:lnTo>
                    <a:pt x="866902" y="0"/>
                  </a:lnTo>
                  <a:close/>
                </a:path>
              </a:pathLst>
            </a:custGeom>
            <a:solidFill>
              <a:srgbClr val="118A77"/>
            </a:solidFill>
          </p:spPr>
          <p:txBody>
            <a:bodyPr wrap="square" lIns="0" tIns="0" rIns="0" bIns="0" rtlCol="0"/>
            <a:lstStyle/>
            <a:p>
              <a:endParaRPr/>
            </a:p>
          </p:txBody>
        </p:sp>
      </p:grpSp>
      <p:sp>
        <p:nvSpPr>
          <p:cNvPr id="30" name="object 30"/>
          <p:cNvSpPr txBox="1"/>
          <p:nvPr/>
        </p:nvSpPr>
        <p:spPr>
          <a:xfrm>
            <a:off x="4441317" y="5199126"/>
            <a:ext cx="565785" cy="197490"/>
          </a:xfrm>
          <a:prstGeom prst="rect">
            <a:avLst/>
          </a:prstGeom>
        </p:spPr>
        <p:txBody>
          <a:bodyPr vert="horz" wrap="square" lIns="0" tIns="12700" rIns="0" bIns="0" rtlCol="0">
            <a:spAutoFit/>
          </a:bodyPr>
          <a:lstStyle/>
          <a:p>
            <a:pPr marL="12700">
              <a:spcBef>
                <a:spcPts val="100"/>
              </a:spcBef>
            </a:pPr>
            <a:r>
              <a:rPr sz="1200" b="1" spc="-10" dirty="0">
                <a:solidFill>
                  <a:srgbClr val="FFFFFF"/>
                </a:solidFill>
                <a:latin typeface="Tahoma"/>
                <a:cs typeface="Tahoma"/>
              </a:rPr>
              <a:t>Budget</a:t>
            </a:r>
            <a:endParaRPr sz="1200">
              <a:latin typeface="Tahoma"/>
              <a:cs typeface="Tahoma"/>
            </a:endParaRPr>
          </a:p>
        </p:txBody>
      </p:sp>
      <p:pic>
        <p:nvPicPr>
          <p:cNvPr id="31" name="object 31"/>
          <p:cNvPicPr/>
          <p:nvPr/>
        </p:nvPicPr>
        <p:blipFill>
          <a:blip r:embed="rId7" cstate="print"/>
          <a:stretch>
            <a:fillRect/>
          </a:stretch>
        </p:blipFill>
        <p:spPr>
          <a:xfrm>
            <a:off x="4669535" y="4774691"/>
            <a:ext cx="118870" cy="210312"/>
          </a:xfrm>
          <a:prstGeom prst="rect">
            <a:avLst/>
          </a:prstGeom>
        </p:spPr>
      </p:pic>
      <p:sp>
        <p:nvSpPr>
          <p:cNvPr id="32" name="object 32"/>
          <p:cNvSpPr txBox="1">
            <a:spLocks noGrp="1"/>
          </p:cNvSpPr>
          <p:nvPr>
            <p:ph type="title"/>
          </p:nvPr>
        </p:nvSpPr>
        <p:spPr>
          <a:xfrm>
            <a:off x="720000" y="812333"/>
            <a:ext cx="8172450" cy="424090"/>
          </a:xfrm>
          <a:prstGeom prst="rect">
            <a:avLst/>
          </a:prstGeom>
        </p:spPr>
        <p:txBody>
          <a:bodyPr vert="horz" wrap="square" lIns="0" tIns="145669" rIns="0" bIns="0" rtlCol="0" anchor="b">
            <a:spAutoFit/>
          </a:bodyPr>
          <a:lstStyle/>
          <a:p>
            <a:pPr marL="156845">
              <a:lnSpc>
                <a:spcPct val="100000"/>
              </a:lnSpc>
              <a:spcBef>
                <a:spcPts val="100"/>
              </a:spcBef>
            </a:pPr>
            <a:r>
              <a:rPr sz="1800" b="1" dirty="0">
                <a:solidFill>
                  <a:schemeClr val="accent1">
                    <a:lumMod val="50000"/>
                  </a:schemeClr>
                </a:solidFill>
                <a:ea typeface="Calibri Light" panose="020F0302020204030204" pitchFamily="34" charset="0"/>
                <a:cs typeface="Calibri Light" panose="020F0302020204030204" pitchFamily="34" charset="0"/>
              </a:rPr>
              <a:t>Sistema di budgeting</a:t>
            </a:r>
            <a:r>
              <a:rPr lang="it-IT" sz="1800" b="1" dirty="0">
                <a:solidFill>
                  <a:schemeClr val="accent1">
                    <a:lumMod val="50000"/>
                  </a:schemeClr>
                </a:solidFill>
                <a:ea typeface="Calibri Light" panose="020F0302020204030204" pitchFamily="34" charset="0"/>
                <a:cs typeface="Calibri Light" panose="020F0302020204030204" pitchFamily="34" charset="0"/>
              </a:rPr>
              <a:t> (1)</a:t>
            </a:r>
            <a:r>
              <a:rPr sz="1800" b="1" dirty="0">
                <a:solidFill>
                  <a:schemeClr val="accent1">
                    <a:lumMod val="50000"/>
                  </a:schemeClr>
                </a:solidFill>
                <a:ea typeface="Calibri Light" panose="020F0302020204030204" pitchFamily="34" charset="0"/>
                <a:cs typeface="Calibri Light" panose="020F0302020204030204"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ea typeface="Calibri Light" panose="020F0302020204030204" pitchFamily="34" charset="0"/>
                <a:cs typeface="Calibri Light" panose="020F0302020204030204" pitchFamily="34" charset="0"/>
              </a:rPr>
              <a:t>Sistema di budgeting (2) </a:t>
            </a:r>
            <a:endParaRPr lang="it-IT" sz="1800" b="1" dirty="0">
              <a:solidFill>
                <a:schemeClr val="accent1">
                  <a:lumMod val="50000"/>
                </a:schemeClr>
              </a:solidFill>
            </a:endParaRP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pPr marL="0" indent="0" algn="just">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Acquisizione ed elaborazione di tutte le informazioni necessarie per inquadrare l’ambiente in cui l’impresa andrà a collocarsi e ad operare. Nello specifico la Market Analysis consiste nell’analisi di informazioni relative a:</a:t>
            </a:r>
          </a:p>
          <a:p>
            <a:pPr indent="-360000"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Analisi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dei trend dei risultati storici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delle performance di fatturato, margini,  cash   flow  </a:t>
            </a:r>
            <a:r>
              <a:rPr lang="it-IT" sz="1600" dirty="0" err="1">
                <a:solidFill>
                  <a:schemeClr val="accent1">
                    <a:lumMod val="50000"/>
                  </a:schemeClr>
                </a:solidFill>
                <a:latin typeface="+mj-lt"/>
                <a:ea typeface="Calibri Light" panose="020F0302020204030204" pitchFamily="34" charset="0"/>
                <a:cs typeface="Calibri Light" panose="020F0302020204030204" pitchFamily="34" charset="0"/>
              </a:rPr>
              <a:t>ecc</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e  delle  principali  azioni  intraprese per ottenere i risultati passati/ migliorare le  performance ed evitare perdite di valore (a parità di modello di business);</a:t>
            </a:r>
          </a:p>
          <a:p>
            <a:pPr indent="-360000"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Analisi di scenario e SWOT Analysis;</a:t>
            </a:r>
          </a:p>
          <a:p>
            <a:pPr indent="-360000"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Posizionamento di mercato;</a:t>
            </a:r>
          </a:p>
          <a:p>
            <a:pPr indent="-360000"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Trend prospettici del settore cui la Società appartiene(in termini di, Ricavi, Costi, Ebitda, Indebitamento, Capitale Circolante Netto, Posizione Finanziaria Netta);</a:t>
            </a: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3684980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ea typeface="Calibri Light" panose="020F0302020204030204" pitchFamily="34" charset="0"/>
                <a:cs typeface="Calibri Light" panose="020F0302020204030204" pitchFamily="34" charset="0"/>
              </a:rPr>
              <a:t>Iter per processo di budgeting (1) </a:t>
            </a:r>
            <a:endParaRPr lang="it-IT" sz="1800" b="1" dirty="0">
              <a:solidFill>
                <a:schemeClr val="accent1">
                  <a:lumMod val="50000"/>
                </a:schemeClr>
              </a:solidFill>
            </a:endParaRP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pPr marL="0" indent="0" algn="just">
              <a:buNone/>
            </a:pPr>
            <a:r>
              <a:rPr lang="it-IT" sz="1600" kern="100" dirty="0">
                <a:solidFill>
                  <a:schemeClr val="accent1">
                    <a:lumMod val="50000"/>
                  </a:schemeClr>
                </a:solidFill>
                <a:latin typeface="+mj-lt"/>
                <a:ea typeface="Calibri Light" panose="020F0302020204030204" pitchFamily="34" charset="0"/>
                <a:cs typeface="Calibri Light" panose="020F0302020204030204" pitchFamily="34" charset="0"/>
              </a:rPr>
              <a:t>Lo strumento del budget svolge una pluralità di funzioni all’interno dell’organizzazione:</a:t>
            </a:r>
          </a:p>
          <a:p>
            <a:pPr marL="0" indent="0" algn="just">
              <a:buNone/>
            </a:pPr>
            <a:endParaRPr lang="it-IT" sz="1600" kern="100" dirty="0">
              <a:solidFill>
                <a:schemeClr val="accent1">
                  <a:lumMod val="50000"/>
                </a:schemeClr>
              </a:solidFill>
              <a:latin typeface="+mj-lt"/>
              <a:ea typeface="Calibri Light" panose="020F0302020204030204" pitchFamily="34" charset="0"/>
              <a:cs typeface="Calibri Light" panose="020F0302020204030204" pitchFamily="34" charset="0"/>
            </a:endParaRPr>
          </a:p>
          <a:p>
            <a:pPr algn="just"/>
            <a:r>
              <a:rPr lang="it-IT" sz="1600" dirty="0">
                <a:solidFill>
                  <a:schemeClr val="accent1">
                    <a:lumMod val="50000"/>
                  </a:schemeClr>
                </a:solidFill>
                <a:latin typeface="+mj-lt"/>
              </a:rPr>
              <a:t>- </a:t>
            </a:r>
            <a:r>
              <a:rPr lang="it-IT" sz="1600" b="1" dirty="0">
                <a:solidFill>
                  <a:schemeClr val="accent1">
                    <a:lumMod val="50000"/>
                  </a:schemeClr>
                </a:solidFill>
                <a:latin typeface="+mj-lt"/>
              </a:rPr>
              <a:t>Guida ed orientamento dei manager</a:t>
            </a:r>
            <a:r>
              <a:rPr lang="it-IT" sz="1600" dirty="0">
                <a:solidFill>
                  <a:schemeClr val="accent1">
                    <a:lumMod val="50000"/>
                  </a:schemeClr>
                </a:solidFill>
                <a:latin typeface="+mj-lt"/>
              </a:rPr>
              <a:t>: logica ad obiettivo, con la determinazione delle risorse a disposizione ed i mezzi utilizzabili;</a:t>
            </a:r>
          </a:p>
          <a:p>
            <a:pPr algn="just"/>
            <a:r>
              <a:rPr lang="it-IT" sz="1600" dirty="0">
                <a:solidFill>
                  <a:schemeClr val="accent1">
                    <a:lumMod val="50000"/>
                  </a:schemeClr>
                </a:solidFill>
                <a:latin typeface="+mj-lt"/>
              </a:rPr>
              <a:t>- Coordinamento delle azioni dei responsabili;</a:t>
            </a:r>
          </a:p>
          <a:p>
            <a:pPr algn="just"/>
            <a:r>
              <a:rPr lang="it-IT" sz="1600" dirty="0">
                <a:solidFill>
                  <a:schemeClr val="accent1">
                    <a:lumMod val="50000"/>
                  </a:schemeClr>
                </a:solidFill>
                <a:latin typeface="+mj-lt"/>
              </a:rPr>
              <a:t>- Elaborazione dei </a:t>
            </a:r>
            <a:r>
              <a:rPr lang="it-IT" sz="1600" b="1" dirty="0">
                <a:solidFill>
                  <a:schemeClr val="accent1">
                    <a:lumMod val="50000"/>
                  </a:schemeClr>
                </a:solidFill>
                <a:latin typeface="+mj-lt"/>
              </a:rPr>
              <a:t>parametri eco-fin</a:t>
            </a:r>
            <a:r>
              <a:rPr lang="it-IT" sz="1600" dirty="0">
                <a:solidFill>
                  <a:schemeClr val="accent1">
                    <a:lumMod val="50000"/>
                  </a:schemeClr>
                </a:solidFill>
                <a:latin typeface="+mj-lt"/>
              </a:rPr>
              <a:t>: il budget si configura come una vera dichiarazione degli obiettivi. La corretta valutazione delle varianze, permette di individuare le «aree critiche», presupposto per la puntuale razionalizzazione dell’organizzazione;</a:t>
            </a:r>
          </a:p>
          <a:p>
            <a:pPr algn="just"/>
            <a:r>
              <a:rPr lang="it-IT" sz="1600" dirty="0">
                <a:solidFill>
                  <a:schemeClr val="accent1">
                    <a:lumMod val="50000"/>
                  </a:schemeClr>
                </a:solidFill>
                <a:latin typeface="+mj-lt"/>
              </a:rPr>
              <a:t>- Coordinamento ex-ante degli organi aziendali: il sistema di budgeting, emerge da un lungo processo di </a:t>
            </a:r>
            <a:r>
              <a:rPr lang="it-IT" sz="1600" b="1" dirty="0">
                <a:solidFill>
                  <a:schemeClr val="accent1">
                    <a:lumMod val="50000"/>
                  </a:schemeClr>
                </a:solidFill>
                <a:latin typeface="+mj-lt"/>
              </a:rPr>
              <a:t>trattativa</a:t>
            </a:r>
            <a:r>
              <a:rPr lang="it-IT" sz="1600" dirty="0">
                <a:solidFill>
                  <a:schemeClr val="accent1">
                    <a:lumMod val="50000"/>
                  </a:schemeClr>
                </a:solidFill>
                <a:latin typeface="+mj-lt"/>
              </a:rPr>
              <a:t> (se in logica bottom up);</a:t>
            </a:r>
          </a:p>
          <a:p>
            <a:pPr algn="just"/>
            <a:r>
              <a:rPr lang="it-IT" sz="1600" dirty="0">
                <a:solidFill>
                  <a:schemeClr val="accent1">
                    <a:lumMod val="50000"/>
                  </a:schemeClr>
                </a:solidFill>
                <a:latin typeface="+mj-lt"/>
              </a:rPr>
              <a:t>- motivazione dei responsabili;</a:t>
            </a:r>
          </a:p>
          <a:p>
            <a:endParaRPr lang="it-IT" dirty="0"/>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395808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dirty="0">
                <a:solidFill>
                  <a:schemeClr val="accent1">
                    <a:lumMod val="50000"/>
                  </a:schemeClr>
                </a:solidFill>
              </a:rPr>
              <a:t>Adeguati assetti organizzativi: l’idea di un nuovo approccio</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347800" cy="4708981"/>
          </a:xfrm>
        </p:spPr>
        <p:txBody>
          <a:bodyPr>
            <a:normAutofit/>
          </a:bodyPr>
          <a:lstStyle/>
          <a:p>
            <a:pPr indent="-360000" algn="just">
              <a:lnSpc>
                <a:spcPct val="150000"/>
              </a:lnSpc>
              <a:spcBef>
                <a:spcPts val="0"/>
              </a:spcBef>
              <a:spcAft>
                <a:spcPts val="0"/>
              </a:spcAft>
              <a:buFont typeface="Wingdings" panose="05000000000000000000" pitchFamily="2" charset="2"/>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L’obbligo dell’imprenditore di istituire adeguati assetti organizzativi, amministrativi e contabili così come previsto dall’art. 2086 c.c. comma 2, costituisce un elemento di fondamentale importanza nella ratio complessiva della riforma della normativa sulla gestione della crisi d’impresa. </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indent="-360000" algn="just">
              <a:lnSpc>
                <a:spcPct val="150000"/>
              </a:lnSpc>
              <a:spcBef>
                <a:spcPts val="0"/>
              </a:spcBef>
              <a:spcAft>
                <a:spcPts val="0"/>
              </a:spcAft>
              <a:buFont typeface="Wingdings" panose="05000000000000000000" pitchFamily="2" charset="2"/>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Infatti, il netto cambio di prospettiva del legislatore è finalizzato a potenziare e rafforzare tutto quanto possa essere utile per cogliere con largo anticipo eventuali segnali di anomalia gestionale che, se non “aggrediti” tempestivamente e risolti, potrebbero generare condizioni di potenziale instabilità nel breve e medio periodo e quindi mettere in pericolo la continuità aziendale.</a:t>
            </a:r>
            <a:endParaRPr lang="it-IT" kern="10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2077087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ea typeface="Calibri Light" panose="020F0302020204030204" pitchFamily="34" charset="0"/>
                <a:cs typeface="Calibri Light" panose="020F0302020204030204" pitchFamily="34" charset="0"/>
              </a:rPr>
              <a:t>Iter per processo di budgeting (2) </a:t>
            </a:r>
            <a:endParaRPr lang="it-IT" sz="1800" b="1" dirty="0">
              <a:solidFill>
                <a:schemeClr val="accent1">
                  <a:lumMod val="50000"/>
                </a:schemeClr>
              </a:solidFill>
            </a:endParaRP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r>
              <a:rPr lang="it-IT" sz="1600" dirty="0">
                <a:solidFill>
                  <a:schemeClr val="accent1">
                    <a:lumMod val="50000"/>
                  </a:schemeClr>
                </a:solidFill>
              </a:rPr>
              <a:t>L’iter di budgeting si struttura:</a:t>
            </a:r>
          </a:p>
          <a:p>
            <a:endParaRPr lang="it-IT" sz="1600" dirty="0">
              <a:solidFill>
                <a:schemeClr val="accent1">
                  <a:lumMod val="50000"/>
                </a:schemeClr>
              </a:solidFill>
            </a:endParaRPr>
          </a:p>
          <a:p>
            <a:pPr marL="457200" indent="-457200">
              <a:buFont typeface="+mj-lt"/>
              <a:buAutoNum type="alphaLcParenR"/>
            </a:pPr>
            <a:r>
              <a:rPr lang="it-IT" sz="1600" dirty="0">
                <a:solidFill>
                  <a:schemeClr val="accent1">
                    <a:lumMod val="50000"/>
                  </a:schemeClr>
                </a:solidFill>
              </a:rPr>
              <a:t>definizione delle linee guida e degli obiettivi generali di budget (provenienti da pianificazione strategica;</a:t>
            </a:r>
          </a:p>
          <a:p>
            <a:pPr marL="457200" indent="-457200">
              <a:buFont typeface="+mj-lt"/>
              <a:buAutoNum type="alphaLcParenR"/>
            </a:pPr>
            <a:r>
              <a:rPr lang="it-IT" sz="1600" dirty="0">
                <a:solidFill>
                  <a:schemeClr val="accent1">
                    <a:lumMod val="50000"/>
                  </a:schemeClr>
                </a:solidFill>
              </a:rPr>
              <a:t>Formulazione del budget delle vendite (budget delle quantità vendute, budget dei costi commerciali)</a:t>
            </a:r>
          </a:p>
          <a:p>
            <a:pPr marL="457200" indent="-457200">
              <a:buFont typeface="+mj-lt"/>
              <a:buAutoNum type="alphaLcParenR"/>
            </a:pPr>
            <a:r>
              <a:rPr lang="it-IT" sz="1600" dirty="0">
                <a:solidFill>
                  <a:schemeClr val="accent1">
                    <a:lumMod val="50000"/>
                  </a:schemeClr>
                </a:solidFill>
              </a:rPr>
              <a:t>Preparazione budget (produzione, magazzino, </a:t>
            </a:r>
            <a:r>
              <a:rPr lang="it-IT" sz="1600" dirty="0" err="1">
                <a:solidFill>
                  <a:schemeClr val="accent1">
                    <a:lumMod val="50000"/>
                  </a:schemeClr>
                </a:solidFill>
              </a:rPr>
              <a:t>etc</a:t>
            </a:r>
            <a:r>
              <a:rPr lang="it-IT" sz="1600" dirty="0">
                <a:solidFill>
                  <a:schemeClr val="accent1">
                    <a:lumMod val="50000"/>
                  </a:schemeClr>
                </a:solidFill>
              </a:rPr>
              <a:t>…)</a:t>
            </a:r>
          </a:p>
          <a:p>
            <a:pPr marL="457200" indent="-457200">
              <a:buFont typeface="+mj-lt"/>
              <a:buAutoNum type="alphaLcParenR"/>
            </a:pPr>
            <a:r>
              <a:rPr lang="it-IT" sz="1600" dirty="0">
                <a:solidFill>
                  <a:schemeClr val="accent1">
                    <a:lumMod val="50000"/>
                  </a:schemeClr>
                </a:solidFill>
              </a:rPr>
              <a:t>Negoziazione;</a:t>
            </a:r>
          </a:p>
          <a:p>
            <a:pPr marL="457200" indent="-457200">
              <a:buFont typeface="+mj-lt"/>
              <a:buAutoNum type="alphaLcParenR"/>
            </a:pPr>
            <a:r>
              <a:rPr lang="it-IT" sz="1600" dirty="0">
                <a:solidFill>
                  <a:schemeClr val="accent1">
                    <a:lumMod val="50000"/>
                  </a:schemeClr>
                </a:solidFill>
              </a:rPr>
              <a:t>Coordinamento e revisione;</a:t>
            </a:r>
          </a:p>
          <a:p>
            <a:pPr marL="457200" indent="-457200">
              <a:buFont typeface="+mj-lt"/>
              <a:buAutoNum type="alphaLcParenR"/>
            </a:pPr>
            <a:r>
              <a:rPr lang="it-IT" sz="1600" dirty="0">
                <a:solidFill>
                  <a:schemeClr val="accent1">
                    <a:lumMod val="50000"/>
                  </a:schemeClr>
                </a:solidFill>
              </a:rPr>
              <a:t>Approvazione</a:t>
            </a:r>
          </a:p>
          <a:p>
            <a:pPr marL="457200" indent="-457200">
              <a:buFont typeface="+mj-lt"/>
              <a:buAutoNum type="alphaLcParenR"/>
            </a:pPr>
            <a:r>
              <a:rPr lang="it-IT" sz="1600" dirty="0">
                <a:solidFill>
                  <a:schemeClr val="accent1">
                    <a:lumMod val="50000"/>
                  </a:schemeClr>
                </a:solidFill>
              </a:rPr>
              <a:t>Distribuzione del budget approvato </a:t>
            </a:r>
          </a:p>
          <a:p>
            <a:endParaRPr lang="it-IT" dirty="0"/>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330646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ea typeface="Calibri Light" panose="020F0302020204030204" pitchFamily="34" charset="0"/>
                <a:cs typeface="Calibri Light" panose="020F0302020204030204" pitchFamily="34" charset="0"/>
              </a:rPr>
              <a:t>Iter per processo di budgeting (3) </a:t>
            </a:r>
            <a:endParaRPr lang="it-IT" sz="1800" b="1" dirty="0">
              <a:solidFill>
                <a:schemeClr val="accent1">
                  <a:lumMod val="50000"/>
                </a:schemeClr>
              </a:solidFill>
            </a:endParaRP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r>
              <a:rPr lang="it-IT" sz="1600" dirty="0">
                <a:solidFill>
                  <a:schemeClr val="accent1">
                    <a:lumMod val="50000"/>
                  </a:schemeClr>
                </a:solidFill>
              </a:rPr>
              <a:t>L’iter di budgeting si struttura:</a:t>
            </a:r>
          </a:p>
          <a:p>
            <a:endParaRPr lang="it-IT" sz="1600" dirty="0">
              <a:solidFill>
                <a:schemeClr val="accent1">
                  <a:lumMod val="50000"/>
                </a:schemeClr>
              </a:solidFill>
            </a:endParaRPr>
          </a:p>
          <a:p>
            <a:pPr marL="457200" indent="-457200">
              <a:buFont typeface="+mj-lt"/>
              <a:buAutoNum type="alphaLcParenR"/>
            </a:pPr>
            <a:r>
              <a:rPr lang="it-IT" sz="1600" dirty="0">
                <a:solidFill>
                  <a:schemeClr val="accent1">
                    <a:lumMod val="50000"/>
                  </a:schemeClr>
                </a:solidFill>
              </a:rPr>
              <a:t>definizione delle linee guida e degli obiettivi generali di budget (provenienti da pianificazione strategica:</a:t>
            </a:r>
          </a:p>
          <a:p>
            <a:pPr marL="0" indent="0">
              <a:buNone/>
            </a:pPr>
            <a:r>
              <a:rPr lang="it-IT" sz="1600" dirty="0">
                <a:solidFill>
                  <a:schemeClr val="accent1">
                    <a:lumMod val="50000"/>
                  </a:schemeClr>
                </a:solidFill>
              </a:rPr>
              <a:t>Gli obiettivi del piano strategico, e di riflesso del budget per lo più sono espressi in termini economico – finanziari.</a:t>
            </a:r>
          </a:p>
          <a:p>
            <a:pPr marL="0" indent="0">
              <a:buNone/>
            </a:pPr>
            <a:r>
              <a:rPr lang="it-IT" sz="1600" dirty="0">
                <a:solidFill>
                  <a:schemeClr val="accent1">
                    <a:lumMod val="50000"/>
                  </a:schemeClr>
                </a:solidFill>
              </a:rPr>
              <a:t>Tra questi posizione di preminenza, è di solito assunta:</a:t>
            </a:r>
          </a:p>
          <a:p>
            <a:pPr>
              <a:buFontTx/>
              <a:buChar char="-"/>
            </a:pPr>
            <a:r>
              <a:rPr lang="it-IT" sz="1600" dirty="0">
                <a:solidFill>
                  <a:schemeClr val="accent1">
                    <a:lumMod val="50000"/>
                  </a:schemeClr>
                </a:solidFill>
              </a:rPr>
              <a:t>Indici di redditività del capitale investito (ROI)</a:t>
            </a:r>
          </a:p>
          <a:p>
            <a:pPr>
              <a:buFontTx/>
              <a:buChar char="-"/>
            </a:pPr>
            <a:r>
              <a:rPr lang="it-IT" sz="1600" dirty="0">
                <a:solidFill>
                  <a:schemeClr val="accent1">
                    <a:lumMod val="50000"/>
                  </a:schemeClr>
                </a:solidFill>
              </a:rPr>
              <a:t>Indici di redditività del capitale proprio (ROE)</a:t>
            </a:r>
          </a:p>
          <a:p>
            <a:pPr>
              <a:buFontTx/>
              <a:buChar char="-"/>
            </a:pPr>
            <a:r>
              <a:rPr lang="it-IT" sz="1600" dirty="0">
                <a:solidFill>
                  <a:schemeClr val="accent1">
                    <a:lumMod val="50000"/>
                  </a:schemeClr>
                </a:solidFill>
              </a:rPr>
              <a:t>Indici di redditività delle vendite (ROS)</a:t>
            </a:r>
          </a:p>
          <a:p>
            <a:pPr>
              <a:buFontTx/>
              <a:buChar char="-"/>
            </a:pPr>
            <a:r>
              <a:rPr lang="it-IT" sz="1600" dirty="0">
                <a:solidFill>
                  <a:schemeClr val="accent1">
                    <a:lumMod val="50000"/>
                  </a:schemeClr>
                </a:solidFill>
              </a:rPr>
              <a:t>Indici di creazione del valore (EVA: </a:t>
            </a:r>
            <a:r>
              <a:rPr lang="it-IT" sz="1600" dirty="0" err="1">
                <a:solidFill>
                  <a:schemeClr val="accent1">
                    <a:lumMod val="50000"/>
                  </a:schemeClr>
                </a:solidFill>
              </a:rPr>
              <a:t>Nopat</a:t>
            </a:r>
            <a:r>
              <a:rPr lang="it-IT" sz="1600" dirty="0">
                <a:solidFill>
                  <a:schemeClr val="accent1">
                    <a:lumMod val="50000"/>
                  </a:schemeClr>
                </a:solidFill>
              </a:rPr>
              <a:t> – (</a:t>
            </a:r>
            <a:r>
              <a:rPr lang="it-IT" sz="1600" dirty="0" err="1">
                <a:solidFill>
                  <a:schemeClr val="accent1">
                    <a:lumMod val="50000"/>
                  </a:schemeClr>
                </a:solidFill>
              </a:rPr>
              <a:t>Wacc</a:t>
            </a:r>
            <a:r>
              <a:rPr lang="it-IT" sz="1600" dirty="0">
                <a:solidFill>
                  <a:schemeClr val="accent1">
                    <a:lumMod val="50000"/>
                  </a:schemeClr>
                </a:solidFill>
              </a:rPr>
              <a:t>*CI));</a:t>
            </a:r>
          </a:p>
          <a:p>
            <a:pPr marL="0" indent="0">
              <a:buNone/>
            </a:pPr>
            <a:endParaRPr lang="it-IT" sz="1600" dirty="0">
              <a:solidFill>
                <a:schemeClr val="accent1">
                  <a:lumMod val="50000"/>
                </a:schemeClr>
              </a:solidFill>
            </a:endParaRPr>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822230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Freccia in giù 34">
            <a:extLst>
              <a:ext uri="{FF2B5EF4-FFF2-40B4-BE49-F238E27FC236}">
                <a16:creationId xmlns:a16="http://schemas.microsoft.com/office/drawing/2014/main" id="{1429D5FA-F56E-A3F3-CD0E-0C5229E18D92}"/>
              </a:ext>
            </a:extLst>
          </p:cNvPr>
          <p:cNvSpPr/>
          <p:nvPr/>
        </p:nvSpPr>
        <p:spPr>
          <a:xfrm>
            <a:off x="777508" y="4768713"/>
            <a:ext cx="2373499" cy="134694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34" name="Freccia in giù 33">
            <a:extLst>
              <a:ext uri="{FF2B5EF4-FFF2-40B4-BE49-F238E27FC236}">
                <a16:creationId xmlns:a16="http://schemas.microsoft.com/office/drawing/2014/main" id="{B4067FE6-4A67-49B5-D9BF-2C5C92757526}"/>
              </a:ext>
            </a:extLst>
          </p:cNvPr>
          <p:cNvSpPr/>
          <p:nvPr/>
        </p:nvSpPr>
        <p:spPr>
          <a:xfrm>
            <a:off x="777508" y="3229504"/>
            <a:ext cx="2373499" cy="134694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33" name="Freccia in giù 32">
            <a:extLst>
              <a:ext uri="{FF2B5EF4-FFF2-40B4-BE49-F238E27FC236}">
                <a16:creationId xmlns:a16="http://schemas.microsoft.com/office/drawing/2014/main" id="{177D5EB8-AF15-F6B8-40C7-5B7013BD6D2C}"/>
              </a:ext>
            </a:extLst>
          </p:cNvPr>
          <p:cNvSpPr/>
          <p:nvPr/>
        </p:nvSpPr>
        <p:spPr>
          <a:xfrm>
            <a:off x="741948" y="1705357"/>
            <a:ext cx="2373499" cy="134694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 name="object 2"/>
          <p:cNvSpPr txBox="1"/>
          <p:nvPr/>
        </p:nvSpPr>
        <p:spPr>
          <a:xfrm>
            <a:off x="3335233" y="1927804"/>
            <a:ext cx="6064122" cy="1244571"/>
          </a:xfrm>
          <a:prstGeom prst="rect">
            <a:avLst/>
          </a:prstGeom>
        </p:spPr>
        <p:txBody>
          <a:bodyPr vert="horz" wrap="square" lIns="0" tIns="13335" rIns="0" bIns="0" rtlCol="0">
            <a:spAutoFit/>
          </a:bodyPr>
          <a:lstStyle/>
          <a:p>
            <a:pPr marL="12700" marR="5080" algn="just">
              <a:spcBef>
                <a:spcPts val="105"/>
              </a:spcBef>
            </a:pPr>
            <a:r>
              <a:rPr sz="1600" dirty="0">
                <a:solidFill>
                  <a:schemeClr val="accent1">
                    <a:lumMod val="50000"/>
                  </a:schemeClr>
                </a:solidFill>
                <a:latin typeface="+mj-lt"/>
                <a:ea typeface="Calibri Light" panose="020F0302020204030204" pitchFamily="34" charset="0"/>
                <a:cs typeface="Calibri Light" panose="020F0302020204030204" pitchFamily="34" charset="0"/>
              </a:rPr>
              <a:t>I</a:t>
            </a:r>
            <a:r>
              <a:rPr sz="1600" spc="27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budget</a:t>
            </a:r>
            <a:r>
              <a:rPr sz="1600" spc="26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operativi</a:t>
            </a:r>
            <a:r>
              <a:rPr sz="1600" spc="27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sono</a:t>
            </a:r>
            <a:r>
              <a:rPr sz="1600" spc="27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frutto</a:t>
            </a:r>
            <a:r>
              <a:rPr sz="1600" spc="26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della</a:t>
            </a:r>
            <a:r>
              <a:rPr sz="1600" spc="26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definizione</a:t>
            </a:r>
            <a:r>
              <a:rPr sz="1600" spc="26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25" dirty="0">
                <a:solidFill>
                  <a:schemeClr val="accent1">
                    <a:lumMod val="50000"/>
                  </a:schemeClr>
                </a:solidFill>
                <a:latin typeface="+mj-lt"/>
                <a:ea typeface="Calibri Light" panose="020F0302020204030204" pitchFamily="34" charset="0"/>
                <a:cs typeface="Calibri Light" panose="020F0302020204030204" pitchFamily="34" charset="0"/>
              </a:rPr>
              <a:t>dei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programmi</a:t>
            </a:r>
            <a:r>
              <a:rPr sz="1600" spc="7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di</a:t>
            </a:r>
            <a:r>
              <a:rPr sz="1600" spc="24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azione,</a:t>
            </a:r>
            <a:r>
              <a:rPr sz="1600" spc="9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attinenti</a:t>
            </a:r>
            <a:r>
              <a:rPr sz="1600" spc="8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alla</a:t>
            </a:r>
            <a:r>
              <a:rPr sz="1600" spc="7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gestione</a:t>
            </a:r>
            <a:r>
              <a:rPr sz="1600" spc="9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operativa caratteristica,</a:t>
            </a:r>
            <a:r>
              <a:rPr sz="1600" spc="5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ritenuti</a:t>
            </a:r>
            <a:r>
              <a:rPr sz="1600" spc="5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necessari</a:t>
            </a:r>
            <a:r>
              <a:rPr sz="1600" spc="6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per</a:t>
            </a:r>
            <a:r>
              <a:rPr sz="1600" spc="5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perseguire</a:t>
            </a:r>
            <a:r>
              <a:rPr sz="1600" spc="5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gli</a:t>
            </a:r>
            <a:r>
              <a:rPr sz="1600" spc="3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obiettivi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generali</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dell’impresa e osservati</a:t>
            </a:r>
            <a:r>
              <a:rPr sz="1600" spc="409"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nelle</a:t>
            </a:r>
            <a:r>
              <a:rPr sz="1600" spc="-1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loro </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conseguenze</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25" dirty="0">
                <a:solidFill>
                  <a:schemeClr val="accent1">
                    <a:lumMod val="50000"/>
                  </a:schemeClr>
                </a:solidFill>
                <a:latin typeface="+mj-lt"/>
                <a:ea typeface="Calibri Light" panose="020F0302020204030204" pitchFamily="34" charset="0"/>
                <a:cs typeface="Calibri Light" panose="020F0302020204030204" pitchFamily="34" charset="0"/>
              </a:rPr>
              <a:t>sui </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flussi</a:t>
            </a:r>
            <a:r>
              <a:rPr sz="1600" spc="-3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di</a:t>
            </a:r>
            <a:r>
              <a:rPr sz="1600" spc="-6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reddito</a:t>
            </a:r>
            <a:r>
              <a:rPr sz="1600" spc="-4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del</a:t>
            </a:r>
            <a:r>
              <a:rPr sz="1600" spc="-5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periodo</a:t>
            </a:r>
            <a:r>
              <a:rPr sz="1600" spc="-6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oggetto</a:t>
            </a:r>
            <a:r>
              <a:rPr sz="1600" spc="-6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del</a:t>
            </a:r>
            <a:r>
              <a:rPr sz="1600" spc="33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budget.</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18" name="object 18"/>
          <p:cNvSpPr txBox="1"/>
          <p:nvPr/>
        </p:nvSpPr>
        <p:spPr>
          <a:xfrm>
            <a:off x="3326766" y="4733578"/>
            <a:ext cx="6064122" cy="1243930"/>
          </a:xfrm>
          <a:prstGeom prst="rect">
            <a:avLst/>
          </a:prstGeom>
        </p:spPr>
        <p:txBody>
          <a:bodyPr vert="horz" wrap="square" lIns="0" tIns="12700" rIns="0" bIns="0" rtlCol="0">
            <a:spAutoFit/>
          </a:bodyPr>
          <a:lstStyle/>
          <a:p>
            <a:pPr marL="12700" marR="5080" algn="just">
              <a:spcBef>
                <a:spcPts val="100"/>
              </a:spcBef>
            </a:pPr>
            <a:r>
              <a:rPr sz="1600" dirty="0">
                <a:solidFill>
                  <a:schemeClr val="accent1">
                    <a:lumMod val="50000"/>
                  </a:schemeClr>
                </a:solidFill>
                <a:latin typeface="+mj-lt"/>
                <a:ea typeface="Calibri Light" panose="020F0302020204030204" pitchFamily="34" charset="0"/>
                <a:cs typeface="Calibri Light" panose="020F0302020204030204" pitchFamily="34" charset="0"/>
              </a:rPr>
              <a:t>I</a:t>
            </a:r>
            <a:r>
              <a:rPr sz="1600" spc="6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budget</a:t>
            </a:r>
            <a:r>
              <a:rPr sz="1600" spc="5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finanziari</a:t>
            </a:r>
            <a:r>
              <a:rPr sz="1600" spc="3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sono</a:t>
            </a:r>
            <a:r>
              <a:rPr sz="1600" spc="5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destinati</a:t>
            </a:r>
            <a:r>
              <a:rPr sz="1600" spc="5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a</a:t>
            </a:r>
            <a:r>
              <a:rPr sz="1600" spc="6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valutare</a:t>
            </a:r>
            <a:r>
              <a:rPr sz="1600" spc="4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gli</a:t>
            </a:r>
            <a:r>
              <a:rPr sz="1600" spc="4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impatti</a:t>
            </a:r>
            <a:r>
              <a:rPr sz="1600" spc="5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sulla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dinamica</a:t>
            </a:r>
            <a:r>
              <a:rPr sz="1600" spc="37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finanziaria</a:t>
            </a:r>
            <a:r>
              <a:rPr sz="1600" spc="37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(entrate</a:t>
            </a:r>
            <a:r>
              <a:rPr sz="1600" spc="37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a:t>
            </a:r>
            <a:r>
              <a:rPr sz="1600" spc="37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uscite</a:t>
            </a:r>
            <a:r>
              <a:rPr sz="1600" spc="37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di</a:t>
            </a:r>
            <a:r>
              <a:rPr sz="1600" spc="38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cassa;</a:t>
            </a:r>
            <a:r>
              <a:rPr sz="1600" spc="36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crediti</a:t>
            </a:r>
            <a:r>
              <a:rPr sz="1600" spc="37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debiti)</a:t>
            </a:r>
            <a:r>
              <a:rPr sz="1600" spc="14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dei</a:t>
            </a:r>
            <a:r>
              <a:rPr sz="1600" spc="15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programmi</a:t>
            </a:r>
            <a:r>
              <a:rPr sz="1600" spc="13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di</a:t>
            </a:r>
            <a:r>
              <a:rPr sz="1600" spc="34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azione</a:t>
            </a:r>
            <a:r>
              <a:rPr sz="1600" spc="14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relativi</a:t>
            </a:r>
            <a:r>
              <a:rPr sz="1600" spc="15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alla</a:t>
            </a:r>
            <a:r>
              <a:rPr sz="1600" spc="13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gestione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operativa</a:t>
            </a:r>
            <a:r>
              <a:rPr sz="1600" spc="29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e</a:t>
            </a:r>
            <a:r>
              <a:rPr sz="1600" spc="31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delle</a:t>
            </a:r>
            <a:r>
              <a:rPr sz="1600" spc="29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politiche</a:t>
            </a:r>
            <a:r>
              <a:rPr sz="1600" spc="29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di</a:t>
            </a:r>
            <a:r>
              <a:rPr sz="1600" spc="31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gestione</a:t>
            </a:r>
            <a:r>
              <a:rPr sz="1600" spc="31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25" dirty="0">
                <a:solidFill>
                  <a:schemeClr val="accent1">
                    <a:lumMod val="50000"/>
                  </a:schemeClr>
                </a:solidFill>
                <a:latin typeface="+mj-lt"/>
                <a:ea typeface="Calibri Light" panose="020F0302020204030204" pitchFamily="34" charset="0"/>
                <a:cs typeface="Calibri Light" panose="020F0302020204030204" pitchFamily="34" charset="0"/>
              </a:rPr>
              <a:t>extra-</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caratteristica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(investimenti</a:t>
            </a:r>
            <a:r>
              <a:rPr sz="1600" spc="19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a:t>
            </a:r>
            <a:r>
              <a:rPr sz="1600" spc="20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disinvestimenti;</a:t>
            </a:r>
            <a:r>
              <a:rPr sz="1600" spc="19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rimborsi</a:t>
            </a:r>
            <a:r>
              <a:rPr sz="1600" spc="19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a:t>
            </a:r>
            <a:r>
              <a:rPr sz="1600" spc="40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accensioni mutui).</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21" name="object 21"/>
          <p:cNvSpPr txBox="1">
            <a:spLocks noGrp="1"/>
          </p:cNvSpPr>
          <p:nvPr>
            <p:ph type="title"/>
          </p:nvPr>
        </p:nvSpPr>
        <p:spPr>
          <a:xfrm>
            <a:off x="720000" y="720000"/>
            <a:ext cx="8915400" cy="393634"/>
          </a:xfrm>
          <a:prstGeom prst="rect">
            <a:avLst/>
          </a:prstGeom>
        </p:spPr>
        <p:txBody>
          <a:bodyPr vert="horz" wrap="square" lIns="0" tIns="145669" rIns="0" bIns="0" rtlCol="0">
            <a:spAutoFit/>
          </a:bodyPr>
          <a:lstStyle/>
          <a:p>
            <a:pPr marL="156845">
              <a:spcBef>
                <a:spcPts val="100"/>
              </a:spcBef>
            </a:pPr>
            <a:r>
              <a:rPr lang="it-IT" sz="1800" b="1" dirty="0">
                <a:solidFill>
                  <a:schemeClr val="accent1">
                    <a:lumMod val="50000"/>
                  </a:schemeClr>
                </a:solidFill>
                <a:ea typeface="Calibri Light" panose="020F0302020204030204" pitchFamily="34" charset="0"/>
                <a:cs typeface="Calibri Light" panose="020F0302020204030204" pitchFamily="34" charset="0"/>
              </a:rPr>
              <a:t>Il Master Budget</a:t>
            </a:r>
            <a:endParaRPr sz="1800" b="1" dirty="0">
              <a:solidFill>
                <a:schemeClr val="accent1">
                  <a:lumMod val="50000"/>
                </a:schemeClr>
              </a:solidFill>
              <a:ea typeface="Calibri Light" panose="020F0302020204030204" pitchFamily="34" charset="0"/>
              <a:cs typeface="Calibri Light" panose="020F0302020204030204" pitchFamily="34" charset="0"/>
            </a:endParaRPr>
          </a:p>
        </p:txBody>
      </p:sp>
      <p:sp>
        <p:nvSpPr>
          <p:cNvPr id="22" name="object 22"/>
          <p:cNvSpPr txBox="1">
            <a:spLocks noGrp="1"/>
          </p:cNvSpPr>
          <p:nvPr>
            <p:ph type="sldNum" sz="quarter" idx="12"/>
          </p:nvPr>
        </p:nvSpPr>
        <p:spPr>
          <a:xfrm>
            <a:off x="7513320" y="6377940"/>
            <a:ext cx="2278380" cy="290464"/>
          </a:xfrm>
          <a:prstGeom prst="rect">
            <a:avLst/>
          </a:prstGeom>
        </p:spPr>
        <p:txBody>
          <a:bodyPr vert="horz" wrap="square" lIns="0" tIns="13335" rIns="0" bIns="0" rtlCol="0">
            <a:spAutoFit/>
          </a:bodyPr>
          <a:lstStyle/>
          <a:p>
            <a:pPr marL="38100">
              <a:spcBef>
                <a:spcPts val="105"/>
              </a:spcBef>
            </a:pPr>
            <a:fld id="{81D60167-4931-47E6-BA6A-407CBD079E47}" type="slidenum">
              <a:rPr spc="-25" dirty="0"/>
              <a:pPr marL="38100">
                <a:spcBef>
                  <a:spcPts val="105"/>
                </a:spcBef>
              </a:pPr>
              <a:t>22</a:t>
            </a:fld>
            <a:endParaRPr spc="-25" dirty="0"/>
          </a:p>
        </p:txBody>
      </p:sp>
      <p:sp>
        <p:nvSpPr>
          <p:cNvPr id="26" name="CasellaDiTesto 25">
            <a:extLst>
              <a:ext uri="{FF2B5EF4-FFF2-40B4-BE49-F238E27FC236}">
                <a16:creationId xmlns:a16="http://schemas.microsoft.com/office/drawing/2014/main" id="{F7CAC07B-44AC-DBC3-B8D7-CA639A3BFA59}"/>
              </a:ext>
            </a:extLst>
          </p:cNvPr>
          <p:cNvSpPr txBox="1"/>
          <p:nvPr/>
        </p:nvSpPr>
        <p:spPr>
          <a:xfrm>
            <a:off x="1219200" y="2378831"/>
            <a:ext cx="1784859" cy="307777"/>
          </a:xfrm>
          <a:prstGeom prst="rect">
            <a:avLst/>
          </a:prstGeom>
          <a:noFill/>
        </p:spPr>
        <p:txBody>
          <a:bodyPr wrap="square" rtlCol="0">
            <a:spAutoFit/>
          </a:bodyPr>
          <a:lstStyle/>
          <a:p>
            <a:r>
              <a:rPr lang="it-IT" sz="1400" dirty="0">
                <a:solidFill>
                  <a:schemeClr val="accent1">
                    <a:lumMod val="50000"/>
                  </a:schemeClr>
                </a:solidFill>
              </a:rPr>
              <a:t>Budget Operativi</a:t>
            </a:r>
          </a:p>
        </p:txBody>
      </p:sp>
      <p:sp>
        <p:nvSpPr>
          <p:cNvPr id="29" name="object 18">
            <a:extLst>
              <a:ext uri="{FF2B5EF4-FFF2-40B4-BE49-F238E27FC236}">
                <a16:creationId xmlns:a16="http://schemas.microsoft.com/office/drawing/2014/main" id="{FDABFF0C-91DB-1BCF-0605-F05573C826D9}"/>
              </a:ext>
            </a:extLst>
          </p:cNvPr>
          <p:cNvSpPr txBox="1"/>
          <p:nvPr/>
        </p:nvSpPr>
        <p:spPr>
          <a:xfrm>
            <a:off x="3326766" y="3516409"/>
            <a:ext cx="6064122" cy="751488"/>
          </a:xfrm>
          <a:prstGeom prst="rect">
            <a:avLst/>
          </a:prstGeom>
        </p:spPr>
        <p:txBody>
          <a:bodyPr vert="horz" wrap="square" lIns="0" tIns="12700" rIns="0" bIns="0" rtlCol="0">
            <a:spAutoFit/>
          </a:bodyPr>
          <a:lstStyle/>
          <a:p>
            <a:pPr marL="12700" marR="10795" algn="just">
              <a:spcBef>
                <a:spcPts val="1105"/>
              </a:spcBef>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I budget</a:t>
            </a:r>
            <a:r>
              <a:rPr lang="it-IT" sz="1600" spc="-5"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degli </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investimenti</a:t>
            </a:r>
            <a:r>
              <a:rPr lang="it-IT" sz="1600" spc="-15"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sono</a:t>
            </a:r>
            <a:r>
              <a:rPr lang="it-IT" sz="1600" spc="5"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finalizzati</a:t>
            </a:r>
            <a:r>
              <a:rPr lang="it-IT" sz="1600" spc="-15"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definire</a:t>
            </a:r>
            <a:r>
              <a:rPr lang="it-IT" sz="1600" spc="-15"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i</a:t>
            </a:r>
            <a:r>
              <a:rPr lang="it-IT" sz="1600" spc="5"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nuovi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impieghi</a:t>
            </a:r>
            <a:r>
              <a:rPr lang="it-IT" sz="1600" spc="325"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di</a:t>
            </a:r>
            <a:r>
              <a:rPr lang="it-IT" sz="1600" spc="-35"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risorse</a:t>
            </a:r>
            <a:r>
              <a:rPr lang="it-IT" sz="1600" spc="-50"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spc="-20" dirty="0">
                <a:solidFill>
                  <a:schemeClr val="accent1">
                    <a:lumMod val="50000"/>
                  </a:schemeClr>
                </a:solidFill>
                <a:latin typeface="+mj-lt"/>
                <a:ea typeface="Calibri Light" panose="020F0302020204030204" pitchFamily="34" charset="0"/>
                <a:cs typeface="Calibri Light" panose="020F0302020204030204" pitchFamily="34" charset="0"/>
              </a:rPr>
              <a:t>finanziarie</a:t>
            </a:r>
            <a:r>
              <a:rPr lang="it-IT" sz="1600" spc="-50"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in</a:t>
            </a:r>
            <a:r>
              <a:rPr lang="it-IT" sz="1600" spc="-35"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beni</a:t>
            </a:r>
            <a:r>
              <a:rPr lang="it-IT" sz="1600" spc="-50"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materiali</a:t>
            </a:r>
            <a:r>
              <a:rPr lang="it-IT" sz="1600" spc="-50"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e</a:t>
            </a:r>
            <a:r>
              <a:rPr lang="it-IT" sz="1600" spc="-25"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immateriali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a:t>
            </a:r>
            <a:r>
              <a:rPr lang="it-IT" sz="1600" spc="-65"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utilità</a:t>
            </a:r>
            <a:r>
              <a:rPr lang="it-IT" sz="1600" spc="-70"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ripetuta</a:t>
            </a:r>
            <a:r>
              <a:rPr lang="it-IT" sz="1600" spc="305"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nel</a:t>
            </a:r>
            <a:r>
              <a:rPr lang="it-IT" sz="1600" spc="-40"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tempo.</a:t>
            </a: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30" name="CasellaDiTesto 29">
            <a:extLst>
              <a:ext uri="{FF2B5EF4-FFF2-40B4-BE49-F238E27FC236}">
                <a16:creationId xmlns:a16="http://schemas.microsoft.com/office/drawing/2014/main" id="{BDED5DC2-0B57-BBE9-3010-FAEFC47D8D41}"/>
              </a:ext>
            </a:extLst>
          </p:cNvPr>
          <p:cNvSpPr txBox="1"/>
          <p:nvPr/>
        </p:nvSpPr>
        <p:spPr>
          <a:xfrm>
            <a:off x="1295400" y="5442187"/>
            <a:ext cx="1524000" cy="307777"/>
          </a:xfrm>
          <a:prstGeom prst="rect">
            <a:avLst/>
          </a:prstGeom>
          <a:noFill/>
        </p:spPr>
        <p:txBody>
          <a:bodyPr wrap="square" rtlCol="0">
            <a:spAutoFit/>
          </a:bodyPr>
          <a:lstStyle/>
          <a:p>
            <a:r>
              <a:rPr lang="it-IT" sz="1400" dirty="0">
                <a:solidFill>
                  <a:schemeClr val="accent1">
                    <a:lumMod val="50000"/>
                  </a:schemeClr>
                </a:solidFill>
              </a:rPr>
              <a:t>Budget finanziari</a:t>
            </a:r>
          </a:p>
        </p:txBody>
      </p:sp>
      <p:sp>
        <p:nvSpPr>
          <p:cNvPr id="31" name="CasellaDiTesto 30">
            <a:extLst>
              <a:ext uri="{FF2B5EF4-FFF2-40B4-BE49-F238E27FC236}">
                <a16:creationId xmlns:a16="http://schemas.microsoft.com/office/drawing/2014/main" id="{76E61AE7-B2D8-C3D4-A61B-1E3058034477}"/>
              </a:ext>
            </a:extLst>
          </p:cNvPr>
          <p:cNvSpPr txBox="1"/>
          <p:nvPr/>
        </p:nvSpPr>
        <p:spPr>
          <a:xfrm>
            <a:off x="1379655" y="3719006"/>
            <a:ext cx="1184012" cy="523220"/>
          </a:xfrm>
          <a:prstGeom prst="rect">
            <a:avLst/>
          </a:prstGeom>
          <a:noFill/>
        </p:spPr>
        <p:txBody>
          <a:bodyPr wrap="square" rtlCol="0">
            <a:spAutoFit/>
          </a:bodyPr>
          <a:lstStyle/>
          <a:p>
            <a:r>
              <a:rPr lang="it-IT" sz="1400" dirty="0">
                <a:solidFill>
                  <a:schemeClr val="accent1">
                    <a:lumMod val="50000"/>
                  </a:schemeClr>
                </a:solidFill>
              </a:rPr>
              <a:t>Budget degli investimenti</a:t>
            </a:r>
          </a:p>
        </p:txBody>
      </p:sp>
      <p:sp>
        <p:nvSpPr>
          <p:cNvPr id="32" name="CasellaDiTesto 31">
            <a:extLst>
              <a:ext uri="{FF2B5EF4-FFF2-40B4-BE49-F238E27FC236}">
                <a16:creationId xmlns:a16="http://schemas.microsoft.com/office/drawing/2014/main" id="{6141181F-DD6B-4F91-ACB6-1F60A7BEEBFF}"/>
              </a:ext>
            </a:extLst>
          </p:cNvPr>
          <p:cNvSpPr txBox="1"/>
          <p:nvPr/>
        </p:nvSpPr>
        <p:spPr>
          <a:xfrm rot="16200000">
            <a:off x="-677466" y="3565118"/>
            <a:ext cx="2133600" cy="307777"/>
          </a:xfrm>
          <a:prstGeom prst="rect">
            <a:avLst/>
          </a:prstGeom>
          <a:noFill/>
        </p:spPr>
        <p:txBody>
          <a:bodyPr wrap="square" rtlCol="0">
            <a:spAutoFit/>
          </a:bodyPr>
          <a:lstStyle/>
          <a:p>
            <a:r>
              <a:rPr lang="it-IT" sz="1400" dirty="0">
                <a:solidFill>
                  <a:schemeClr val="accent1">
                    <a:lumMod val="50000"/>
                  </a:schemeClr>
                </a:solidFill>
              </a:rPr>
              <a:t>MASTER  BUDGET</a:t>
            </a:r>
          </a:p>
        </p:txBody>
      </p:sp>
      <p:pic>
        <p:nvPicPr>
          <p:cNvPr id="3" name="Immagine 2">
            <a:extLst>
              <a:ext uri="{FF2B5EF4-FFF2-40B4-BE49-F238E27FC236}">
                <a16:creationId xmlns:a16="http://schemas.microsoft.com/office/drawing/2014/main" id="{1D7E54DF-3579-9EB5-7740-0B31EA64E7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
        <p:nvSpPr>
          <p:cNvPr id="4" name="Parentesi graffa aperta 3">
            <a:extLst>
              <a:ext uri="{FF2B5EF4-FFF2-40B4-BE49-F238E27FC236}">
                <a16:creationId xmlns:a16="http://schemas.microsoft.com/office/drawing/2014/main" id="{7A0883D3-8174-0194-9E2D-13D1638ACB80}"/>
              </a:ext>
            </a:extLst>
          </p:cNvPr>
          <p:cNvSpPr/>
          <p:nvPr/>
        </p:nvSpPr>
        <p:spPr>
          <a:xfrm>
            <a:off x="543223" y="1600200"/>
            <a:ext cx="234285" cy="4876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3" grpId="0" animBg="1"/>
      <p:bldP spid="2" grpId="0"/>
      <p:bldP spid="1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838200" y="1371600"/>
            <a:ext cx="8686799" cy="4450081"/>
          </a:xfrm>
          <a:prstGeom prst="rect">
            <a:avLst/>
          </a:prstGeom>
        </p:spPr>
      </p:pic>
      <p:sp>
        <p:nvSpPr>
          <p:cNvPr id="4" name="object 4"/>
          <p:cNvSpPr txBox="1"/>
          <p:nvPr/>
        </p:nvSpPr>
        <p:spPr>
          <a:xfrm>
            <a:off x="720000" y="720000"/>
            <a:ext cx="8585835" cy="300355"/>
          </a:xfrm>
          <a:prstGeom prst="rect">
            <a:avLst/>
          </a:prstGeom>
        </p:spPr>
        <p:txBody>
          <a:bodyPr vert="horz" wrap="square" lIns="0" tIns="12700" rIns="0" bIns="0" rtlCol="0">
            <a:spAutoFit/>
          </a:bodyPr>
          <a:lstStyle/>
          <a:p>
            <a:pPr marL="12700">
              <a:spcBef>
                <a:spcPts val="100"/>
              </a:spcBef>
            </a:pPr>
            <a:r>
              <a:rPr lang="it-IT" sz="1800" b="1" dirty="0">
                <a:solidFill>
                  <a:schemeClr val="accent1">
                    <a:lumMod val="50000"/>
                  </a:schemeClr>
                </a:solidFill>
                <a:latin typeface="+mj-lt"/>
                <a:ea typeface="Calibri Light" panose="020F0302020204030204" pitchFamily="34" charset="0"/>
                <a:cs typeface="Calibri Light" panose="020F0302020204030204" pitchFamily="34" charset="0"/>
              </a:rPr>
              <a:t>Il sistema di budget</a:t>
            </a:r>
            <a:endParaRPr b="1"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5" name="object 5"/>
          <p:cNvSpPr txBox="1">
            <a:spLocks noGrp="1"/>
          </p:cNvSpPr>
          <p:nvPr>
            <p:ph type="sldNum" sz="quarter" idx="7"/>
          </p:nvPr>
        </p:nvSpPr>
        <p:spPr>
          <a:xfrm>
            <a:off x="7513320" y="6377940"/>
            <a:ext cx="2278380" cy="290464"/>
          </a:xfrm>
          <a:prstGeom prst="rect">
            <a:avLst/>
          </a:prstGeom>
        </p:spPr>
        <p:txBody>
          <a:bodyPr vert="horz" wrap="square" lIns="0" tIns="13335" rIns="0" bIns="0" rtlCol="0">
            <a:spAutoFit/>
          </a:bodyPr>
          <a:lstStyle/>
          <a:p>
            <a:pPr marL="38100">
              <a:spcBef>
                <a:spcPts val="105"/>
              </a:spcBef>
            </a:pPr>
            <a:fld id="{81D60167-4931-47E6-BA6A-407CBD079E47}" type="slidenum">
              <a:rPr spc="-25" dirty="0"/>
              <a:pPr marL="38100">
                <a:spcBef>
                  <a:spcPts val="105"/>
                </a:spcBef>
              </a:pPr>
              <a:t>23</a:t>
            </a:fld>
            <a:endParaRPr spc="-25" dirty="0"/>
          </a:p>
        </p:txBody>
      </p:sp>
      <p:pic>
        <p:nvPicPr>
          <p:cNvPr id="2" name="Immagine 1">
            <a:extLst>
              <a:ext uri="{FF2B5EF4-FFF2-40B4-BE49-F238E27FC236}">
                <a16:creationId xmlns:a16="http://schemas.microsoft.com/office/drawing/2014/main" id="{B4EE845A-112E-9EEE-1F59-BA7F667A6B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ea typeface="Calibri Light" panose="020F0302020204030204" pitchFamily="34" charset="0"/>
                <a:cs typeface="Calibri Light" panose="020F0302020204030204" pitchFamily="34" charset="0"/>
              </a:rPr>
              <a:t>Una possibile suddivisione temporale</a:t>
            </a:r>
            <a:endParaRPr lang="it-IT" sz="1800" b="1" dirty="0">
              <a:solidFill>
                <a:schemeClr val="accent1">
                  <a:lumMod val="50000"/>
                </a:schemeClr>
              </a:solidFill>
            </a:endParaRP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endParaRPr lang="it-IT" sz="1600" dirty="0">
              <a:solidFill>
                <a:schemeClr val="accent1">
                  <a:lumMod val="50000"/>
                </a:schemeClr>
              </a:solidFill>
            </a:endParaRPr>
          </a:p>
          <a:p>
            <a:endParaRPr lang="it-IT" sz="1600" dirty="0">
              <a:solidFill>
                <a:schemeClr val="accent1">
                  <a:lumMod val="50000"/>
                </a:schemeClr>
              </a:solidFill>
            </a:endParaRPr>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graphicFrame>
        <p:nvGraphicFramePr>
          <p:cNvPr id="5" name="Tabella 4">
            <a:extLst>
              <a:ext uri="{FF2B5EF4-FFF2-40B4-BE49-F238E27FC236}">
                <a16:creationId xmlns:a16="http://schemas.microsoft.com/office/drawing/2014/main" id="{35FCA6BD-70D3-A08A-6AAD-58D9A1CD92F7}"/>
              </a:ext>
            </a:extLst>
          </p:cNvPr>
          <p:cNvGraphicFramePr>
            <a:graphicFrameLocks noGrp="1"/>
          </p:cNvGraphicFramePr>
          <p:nvPr>
            <p:extLst>
              <p:ext uri="{D42A27DB-BD31-4B8C-83A1-F6EECF244321}">
                <p14:modId xmlns:p14="http://schemas.microsoft.com/office/powerpoint/2010/main" val="746624612"/>
              </p:ext>
            </p:extLst>
          </p:nvPr>
        </p:nvGraphicFramePr>
        <p:xfrm>
          <a:off x="720000" y="2590800"/>
          <a:ext cx="8744488" cy="1829512"/>
        </p:xfrm>
        <a:graphic>
          <a:graphicData uri="http://schemas.openxmlformats.org/drawingml/2006/table">
            <a:tbl>
              <a:tblPr firstRow="1" bandRow="1">
                <a:tableStyleId>{5C22544A-7EE6-4342-B048-85BDC9FD1C3A}</a:tableStyleId>
              </a:tblPr>
              <a:tblGrid>
                <a:gridCol w="2038888">
                  <a:extLst>
                    <a:ext uri="{9D8B030D-6E8A-4147-A177-3AD203B41FA5}">
                      <a16:colId xmlns:a16="http://schemas.microsoft.com/office/drawing/2014/main" val="4004418282"/>
                    </a:ext>
                  </a:extLst>
                </a:gridCol>
                <a:gridCol w="6705600">
                  <a:extLst>
                    <a:ext uri="{9D8B030D-6E8A-4147-A177-3AD203B41FA5}">
                      <a16:colId xmlns:a16="http://schemas.microsoft.com/office/drawing/2014/main" val="2894559393"/>
                    </a:ext>
                  </a:extLst>
                </a:gridCol>
              </a:tblGrid>
              <a:tr h="366116">
                <a:tc>
                  <a:txBody>
                    <a:bodyPr/>
                    <a:lstStyle/>
                    <a:p>
                      <a:r>
                        <a:rPr lang="it-IT" sz="1600" dirty="0">
                          <a:latin typeface="+mj-lt"/>
                        </a:rPr>
                        <a:t>Periodo temporale</a:t>
                      </a:r>
                    </a:p>
                  </a:txBody>
                  <a:tcPr/>
                </a:tc>
                <a:tc>
                  <a:txBody>
                    <a:bodyPr/>
                    <a:lstStyle/>
                    <a:p>
                      <a:r>
                        <a:rPr lang="it-IT" dirty="0">
                          <a:latin typeface="+mj-lt"/>
                        </a:rPr>
                        <a:t>Operazioni</a:t>
                      </a:r>
                    </a:p>
                  </a:txBody>
                  <a:tcPr/>
                </a:tc>
                <a:extLst>
                  <a:ext uri="{0D108BD9-81ED-4DB2-BD59-A6C34878D82A}">
                    <a16:rowId xmlns:a16="http://schemas.microsoft.com/office/drawing/2014/main" val="2138426800"/>
                  </a:ext>
                </a:extLst>
              </a:tr>
              <a:tr h="395884">
                <a:tc>
                  <a:txBody>
                    <a:bodyPr/>
                    <a:lstStyle/>
                    <a:p>
                      <a:r>
                        <a:rPr lang="it-IT" sz="1600" dirty="0">
                          <a:solidFill>
                            <a:schemeClr val="accent1">
                              <a:lumMod val="50000"/>
                            </a:schemeClr>
                          </a:solidFill>
                        </a:rPr>
                        <a:t>Settembre</a:t>
                      </a:r>
                      <a:endParaRPr lang="it-IT" sz="1600" dirty="0"/>
                    </a:p>
                  </a:txBody>
                  <a:tcPr/>
                </a:tc>
                <a:tc>
                  <a:txBody>
                    <a:bodyPr/>
                    <a:lstStyle/>
                    <a:p>
                      <a:r>
                        <a:rPr lang="it-IT" sz="1600" dirty="0">
                          <a:solidFill>
                            <a:schemeClr val="accent1">
                              <a:lumMod val="50000"/>
                            </a:schemeClr>
                          </a:solidFill>
                        </a:rPr>
                        <a:t>Inizio redazione del budget su base obiettivi generali fissati dal piano strategico</a:t>
                      </a:r>
                      <a:endParaRPr lang="it-IT" sz="1600" dirty="0"/>
                    </a:p>
                  </a:txBody>
                  <a:tcPr/>
                </a:tc>
                <a:extLst>
                  <a:ext uri="{0D108BD9-81ED-4DB2-BD59-A6C34878D82A}">
                    <a16:rowId xmlns:a16="http://schemas.microsoft.com/office/drawing/2014/main" val="2154111116"/>
                  </a:ext>
                </a:extLst>
              </a:tr>
              <a:tr h="304800">
                <a:tc>
                  <a:txBody>
                    <a:bodyPr/>
                    <a:lstStyle/>
                    <a:p>
                      <a:r>
                        <a:rPr lang="it-IT" sz="1600" dirty="0">
                          <a:solidFill>
                            <a:schemeClr val="accent1">
                              <a:lumMod val="50000"/>
                            </a:schemeClr>
                          </a:solidFill>
                        </a:rPr>
                        <a:t>Ottobre</a:t>
                      </a:r>
                      <a:endParaRPr lang="it-IT" sz="1600" dirty="0"/>
                    </a:p>
                  </a:txBody>
                  <a:tcPr/>
                </a:tc>
                <a:tc>
                  <a:txBody>
                    <a:bodyPr/>
                    <a:lstStyle/>
                    <a:p>
                      <a:r>
                        <a:rPr lang="it-IT" sz="1600" dirty="0">
                          <a:solidFill>
                            <a:schemeClr val="accent1">
                              <a:lumMod val="50000"/>
                            </a:schemeClr>
                          </a:solidFill>
                        </a:rPr>
                        <a:t>Verifica di fattibilità, sia finanziaria che commerciale e tecnico-economica</a:t>
                      </a:r>
                      <a:endParaRPr lang="it-IT" sz="1600" dirty="0"/>
                    </a:p>
                  </a:txBody>
                  <a:tcPr/>
                </a:tc>
                <a:extLst>
                  <a:ext uri="{0D108BD9-81ED-4DB2-BD59-A6C34878D82A}">
                    <a16:rowId xmlns:a16="http://schemas.microsoft.com/office/drawing/2014/main" val="1553384906"/>
                  </a:ext>
                </a:extLst>
              </a:tr>
              <a:tr h="366116">
                <a:tc>
                  <a:txBody>
                    <a:bodyPr/>
                    <a:lstStyle/>
                    <a:p>
                      <a:r>
                        <a:rPr lang="it-IT" sz="1600" dirty="0">
                          <a:solidFill>
                            <a:schemeClr val="accent1">
                              <a:lumMod val="50000"/>
                            </a:schemeClr>
                          </a:solidFill>
                        </a:rPr>
                        <a:t>Novembre</a:t>
                      </a:r>
                      <a:endParaRPr lang="it-IT" sz="1600" dirty="0"/>
                    </a:p>
                  </a:txBody>
                  <a:tcPr/>
                </a:tc>
                <a:tc>
                  <a:txBody>
                    <a:bodyPr/>
                    <a:lstStyle/>
                    <a:p>
                      <a:r>
                        <a:rPr lang="it-IT" sz="1600" dirty="0">
                          <a:solidFill>
                            <a:schemeClr val="accent1">
                              <a:lumMod val="50000"/>
                            </a:schemeClr>
                          </a:solidFill>
                        </a:rPr>
                        <a:t>Revisione, discussione, approvazione</a:t>
                      </a:r>
                      <a:endParaRPr lang="it-IT" sz="1600" dirty="0"/>
                    </a:p>
                  </a:txBody>
                  <a:tcPr/>
                </a:tc>
                <a:extLst>
                  <a:ext uri="{0D108BD9-81ED-4DB2-BD59-A6C34878D82A}">
                    <a16:rowId xmlns:a16="http://schemas.microsoft.com/office/drawing/2014/main" val="3228627564"/>
                  </a:ext>
                </a:extLst>
              </a:tr>
              <a:tr h="366116">
                <a:tc>
                  <a:txBody>
                    <a:bodyPr/>
                    <a:lstStyle/>
                    <a:p>
                      <a:r>
                        <a:rPr lang="it-IT" sz="1600" dirty="0">
                          <a:solidFill>
                            <a:schemeClr val="accent1">
                              <a:lumMod val="50000"/>
                            </a:schemeClr>
                          </a:solidFill>
                        </a:rPr>
                        <a:t>Dicembre</a:t>
                      </a:r>
                      <a:endParaRPr lang="it-IT" sz="1600" dirty="0"/>
                    </a:p>
                  </a:txBody>
                  <a:tcPr/>
                </a:tc>
                <a:tc>
                  <a:txBody>
                    <a:bodyPr/>
                    <a:lstStyle/>
                    <a:p>
                      <a:r>
                        <a:rPr lang="it-IT" sz="1600" dirty="0">
                          <a:solidFill>
                            <a:schemeClr val="accent1">
                              <a:lumMod val="50000"/>
                            </a:schemeClr>
                          </a:solidFill>
                        </a:rPr>
                        <a:t>Redazione definitiva e comunicazione</a:t>
                      </a:r>
                      <a:endParaRPr lang="it-IT" sz="1600" dirty="0"/>
                    </a:p>
                  </a:txBody>
                  <a:tcPr/>
                </a:tc>
                <a:extLst>
                  <a:ext uri="{0D108BD9-81ED-4DB2-BD59-A6C34878D82A}">
                    <a16:rowId xmlns:a16="http://schemas.microsoft.com/office/drawing/2014/main" val="247351184"/>
                  </a:ext>
                </a:extLst>
              </a:tr>
            </a:tbl>
          </a:graphicData>
        </a:graphic>
      </p:graphicFrame>
    </p:spTree>
    <p:extLst>
      <p:ext uri="{BB962C8B-B14F-4D97-AF65-F5344CB8AC3E}">
        <p14:creationId xmlns:p14="http://schemas.microsoft.com/office/powerpoint/2010/main" val="1139235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ea typeface="Calibri Light" panose="020F0302020204030204" pitchFamily="34" charset="0"/>
                <a:cs typeface="Calibri Light" panose="020F0302020204030204" pitchFamily="34" charset="0"/>
              </a:rPr>
              <a:t>Metodologie di budgeting (1) </a:t>
            </a:r>
            <a:endParaRPr lang="it-IT" sz="1800" b="1" dirty="0">
              <a:solidFill>
                <a:schemeClr val="accent1">
                  <a:lumMod val="50000"/>
                </a:schemeClr>
              </a:solidFill>
            </a:endParaRP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pPr marL="0" indent="0">
              <a:buNone/>
            </a:pPr>
            <a:r>
              <a:rPr lang="it-IT" sz="1600" b="1" i="1" dirty="0">
                <a:solidFill>
                  <a:schemeClr val="accent1">
                    <a:lumMod val="50000"/>
                  </a:schemeClr>
                </a:solidFill>
              </a:rPr>
              <a:t>INCREMENTAL</a:t>
            </a:r>
            <a:r>
              <a:rPr lang="it-IT" sz="1600" b="1" dirty="0">
                <a:solidFill>
                  <a:schemeClr val="accent1">
                    <a:lumMod val="50000"/>
                  </a:schemeClr>
                </a:solidFill>
              </a:rPr>
              <a:t> </a:t>
            </a:r>
            <a:r>
              <a:rPr lang="it-IT" sz="1600" dirty="0">
                <a:solidFill>
                  <a:schemeClr val="accent1">
                    <a:lumMod val="50000"/>
                  </a:schemeClr>
                </a:solidFill>
              </a:rPr>
              <a:t>budgeting:</a:t>
            </a:r>
          </a:p>
          <a:p>
            <a:pPr marL="0" indent="0">
              <a:buNone/>
            </a:pPr>
            <a:r>
              <a:rPr lang="it-IT" sz="1600" dirty="0">
                <a:solidFill>
                  <a:schemeClr val="accent1">
                    <a:lumMod val="50000"/>
                  </a:schemeClr>
                </a:solidFill>
              </a:rPr>
              <a:t>L’approccio incrementale determina i valori a budget in formazione, sulla base dei valori assunti nel passato recente. I valori storici subiscono una sorta di adeguamento e/o aggiustamento sulla base di due fattori:</a:t>
            </a:r>
          </a:p>
          <a:p>
            <a:pPr>
              <a:buFontTx/>
              <a:buChar char="-"/>
            </a:pPr>
            <a:r>
              <a:rPr lang="it-IT" sz="1600" dirty="0">
                <a:solidFill>
                  <a:schemeClr val="accent1">
                    <a:lumMod val="50000"/>
                  </a:schemeClr>
                </a:solidFill>
              </a:rPr>
              <a:t>Tasso di inflazione;</a:t>
            </a:r>
          </a:p>
          <a:p>
            <a:pPr>
              <a:buFontTx/>
              <a:buChar char="-"/>
            </a:pPr>
            <a:r>
              <a:rPr lang="it-IT" sz="1600" dirty="0">
                <a:solidFill>
                  <a:schemeClr val="accent1">
                    <a:lumMod val="50000"/>
                  </a:schemeClr>
                </a:solidFill>
              </a:rPr>
              <a:t>Avvio di nuove attività</a:t>
            </a:r>
          </a:p>
          <a:p>
            <a:pPr marL="0" indent="0">
              <a:buNone/>
            </a:pPr>
            <a:r>
              <a:rPr lang="it-IT" sz="1600" dirty="0">
                <a:solidFill>
                  <a:schemeClr val="accent1">
                    <a:lumMod val="50000"/>
                  </a:schemeClr>
                </a:solidFill>
              </a:rPr>
              <a:t>Costi del servizio </a:t>
            </a:r>
            <a:r>
              <a:rPr lang="it-IT" sz="1600" baseline="-25000" dirty="0">
                <a:solidFill>
                  <a:schemeClr val="accent1">
                    <a:lumMod val="50000"/>
                  </a:schemeClr>
                </a:solidFill>
              </a:rPr>
              <a:t>T1</a:t>
            </a:r>
            <a:r>
              <a:rPr lang="it-IT" sz="1600" dirty="0">
                <a:solidFill>
                  <a:schemeClr val="accent1">
                    <a:lumMod val="50000"/>
                  </a:schemeClr>
                </a:solidFill>
              </a:rPr>
              <a:t> = Costi del servizio </a:t>
            </a:r>
            <a:r>
              <a:rPr lang="it-IT" sz="1600" baseline="-25000" dirty="0">
                <a:solidFill>
                  <a:schemeClr val="accent1">
                    <a:lumMod val="50000"/>
                  </a:schemeClr>
                </a:solidFill>
              </a:rPr>
              <a:t>T0</a:t>
            </a:r>
            <a:r>
              <a:rPr lang="it-IT" sz="1600" dirty="0">
                <a:solidFill>
                  <a:schemeClr val="accent1">
                    <a:lumMod val="50000"/>
                  </a:schemeClr>
                </a:solidFill>
              </a:rPr>
              <a:t> * (Livello di attività</a:t>
            </a:r>
            <a:r>
              <a:rPr lang="it-IT" sz="1600" baseline="-25000" dirty="0">
                <a:solidFill>
                  <a:schemeClr val="accent1">
                    <a:lumMod val="50000"/>
                  </a:schemeClr>
                </a:solidFill>
              </a:rPr>
              <a:t>T1</a:t>
            </a:r>
            <a:r>
              <a:rPr lang="it-IT" sz="1600" dirty="0">
                <a:solidFill>
                  <a:schemeClr val="accent1">
                    <a:lumMod val="50000"/>
                  </a:schemeClr>
                </a:solidFill>
              </a:rPr>
              <a:t>/Livello di attività </a:t>
            </a:r>
            <a:r>
              <a:rPr lang="it-IT" sz="1600" baseline="-25000" dirty="0">
                <a:solidFill>
                  <a:schemeClr val="accent1">
                    <a:lumMod val="50000"/>
                  </a:schemeClr>
                </a:solidFill>
              </a:rPr>
              <a:t>T0</a:t>
            </a:r>
            <a:r>
              <a:rPr lang="it-IT" sz="1600" dirty="0">
                <a:solidFill>
                  <a:schemeClr val="accent1">
                    <a:lumMod val="50000"/>
                  </a:schemeClr>
                </a:solidFill>
              </a:rPr>
              <a:t>)*(1+Tasso inflazione </a:t>
            </a:r>
            <a:r>
              <a:rPr lang="it-IT" sz="1600" baseline="-25000" dirty="0">
                <a:solidFill>
                  <a:schemeClr val="accent1">
                    <a:lumMod val="50000"/>
                  </a:schemeClr>
                </a:solidFill>
              </a:rPr>
              <a:t>T1</a:t>
            </a:r>
            <a:r>
              <a:rPr lang="it-IT" sz="1600" dirty="0">
                <a:solidFill>
                  <a:schemeClr val="accent1">
                    <a:lumMod val="50000"/>
                  </a:schemeClr>
                </a:solidFill>
              </a:rPr>
              <a:t>)</a:t>
            </a:r>
          </a:p>
          <a:p>
            <a:pPr marL="0" indent="0">
              <a:buNone/>
            </a:pPr>
            <a:endParaRPr lang="it-IT" sz="1600" dirty="0">
              <a:solidFill>
                <a:schemeClr val="accent1">
                  <a:lumMod val="50000"/>
                </a:schemeClr>
              </a:solidFill>
            </a:endParaRPr>
          </a:p>
          <a:p>
            <a:pPr marL="0" indent="0">
              <a:buNone/>
            </a:pPr>
            <a:r>
              <a:rPr lang="it-IT" sz="1600" b="1" i="1" dirty="0">
                <a:solidFill>
                  <a:schemeClr val="accent1">
                    <a:lumMod val="50000"/>
                  </a:schemeClr>
                </a:solidFill>
              </a:rPr>
              <a:t>ZERO – BASED</a:t>
            </a:r>
            <a:r>
              <a:rPr lang="it-IT" sz="1600" dirty="0">
                <a:solidFill>
                  <a:schemeClr val="accent1">
                    <a:lumMod val="50000"/>
                  </a:schemeClr>
                </a:solidFill>
              </a:rPr>
              <a:t> budgeting:</a:t>
            </a:r>
          </a:p>
          <a:p>
            <a:pPr marL="0" indent="0">
              <a:buNone/>
            </a:pPr>
            <a:r>
              <a:rPr lang="it-IT" sz="1600" dirty="0">
                <a:solidFill>
                  <a:schemeClr val="accent1">
                    <a:lumMod val="50000"/>
                  </a:schemeClr>
                </a:solidFill>
              </a:rPr>
              <a:t>Ogni programma presentato sarà discusso ripartendo da zero.</a:t>
            </a:r>
          </a:p>
          <a:p>
            <a:pPr marL="0" indent="0">
              <a:buNone/>
            </a:pPr>
            <a:r>
              <a:rPr lang="it-IT" sz="1600" dirty="0">
                <a:solidFill>
                  <a:schemeClr val="accent1">
                    <a:lumMod val="50000"/>
                  </a:schemeClr>
                </a:solidFill>
              </a:rPr>
              <a:t>Si allocano le risorse scarse ai progetti di spesa (</a:t>
            </a:r>
            <a:r>
              <a:rPr lang="it-IT" sz="1600" dirty="0" err="1">
                <a:solidFill>
                  <a:schemeClr val="accent1">
                    <a:lumMod val="50000"/>
                  </a:schemeClr>
                </a:solidFill>
              </a:rPr>
              <a:t>decision</a:t>
            </a:r>
            <a:r>
              <a:rPr lang="it-IT" sz="1600" dirty="0">
                <a:solidFill>
                  <a:schemeClr val="accent1">
                    <a:lumMod val="50000"/>
                  </a:schemeClr>
                </a:solidFill>
              </a:rPr>
              <a:t> </a:t>
            </a:r>
            <a:r>
              <a:rPr lang="it-IT" sz="1600" dirty="0" err="1">
                <a:solidFill>
                  <a:schemeClr val="accent1">
                    <a:lumMod val="50000"/>
                  </a:schemeClr>
                </a:solidFill>
              </a:rPr>
              <a:t>unit</a:t>
            </a:r>
            <a:r>
              <a:rPr lang="it-IT" sz="1600" dirty="0">
                <a:solidFill>
                  <a:schemeClr val="accent1">
                    <a:lumMod val="50000"/>
                  </a:schemeClr>
                </a:solidFill>
              </a:rPr>
              <a:t>) che vengono valutati in base ad una fattibilità finanziaria e reddituale di attività (</a:t>
            </a:r>
            <a:r>
              <a:rPr lang="it-IT" sz="1600" dirty="0" err="1">
                <a:solidFill>
                  <a:schemeClr val="accent1">
                    <a:lumMod val="50000"/>
                  </a:schemeClr>
                </a:solidFill>
              </a:rPr>
              <a:t>decision</a:t>
            </a:r>
            <a:r>
              <a:rPr lang="it-IT" sz="1600">
                <a:solidFill>
                  <a:schemeClr val="accent1">
                    <a:lumMod val="50000"/>
                  </a:schemeClr>
                </a:solidFill>
              </a:rPr>
              <a:t> package), </a:t>
            </a:r>
            <a:r>
              <a:rPr lang="it-IT" sz="1600" dirty="0">
                <a:solidFill>
                  <a:schemeClr val="accent1">
                    <a:lumMod val="50000"/>
                  </a:schemeClr>
                </a:solidFill>
              </a:rPr>
              <a:t>ossia meritevole di essere finanziato.</a:t>
            </a:r>
          </a:p>
          <a:p>
            <a:pPr marL="0" indent="0">
              <a:buNone/>
            </a:pPr>
            <a:endParaRPr lang="it-IT" sz="1600" dirty="0">
              <a:solidFill>
                <a:schemeClr val="accent1">
                  <a:lumMod val="50000"/>
                </a:schemeClr>
              </a:solidFill>
            </a:endParaRPr>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402616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Rectangle 1028">
            <a:extLst>
              <a:ext uri="{FF2B5EF4-FFF2-40B4-BE49-F238E27FC236}">
                <a16:creationId xmlns:a16="http://schemas.microsoft.com/office/drawing/2014/main" id="{556BC2C8-1A19-99BB-7605-A099DAB51B28}"/>
              </a:ext>
            </a:extLst>
          </p:cNvPr>
          <p:cNvSpPr>
            <a:spLocks noChangeArrowheads="1"/>
          </p:cNvSpPr>
          <p:nvPr/>
        </p:nvSpPr>
        <p:spPr bwMode="auto">
          <a:xfrm>
            <a:off x="720000" y="7200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it-IT" altLang="it-IT" sz="1800" b="1" dirty="0">
                <a:solidFill>
                  <a:schemeClr val="accent1">
                    <a:lumMod val="50000"/>
                  </a:schemeClr>
                </a:solidFill>
                <a:latin typeface="+mj-lt"/>
                <a:ea typeface="Calibri Light" panose="020F0302020204030204" pitchFamily="34" charset="0"/>
                <a:cs typeface="Calibri Light" panose="020F0302020204030204" pitchFamily="34" charset="0"/>
              </a:rPr>
              <a:t>Il budget d’esercizio: Costi effettivi e costi standard</a:t>
            </a:r>
          </a:p>
        </p:txBody>
      </p:sp>
      <p:sp>
        <p:nvSpPr>
          <p:cNvPr id="15365" name="Line 1029">
            <a:extLst>
              <a:ext uri="{FF2B5EF4-FFF2-40B4-BE49-F238E27FC236}">
                <a16:creationId xmlns:a16="http://schemas.microsoft.com/office/drawing/2014/main" id="{AAA0AD44-FA32-6DFB-467F-0B2734807BFF}"/>
              </a:ext>
            </a:extLst>
          </p:cNvPr>
          <p:cNvSpPr>
            <a:spLocks noChangeShapeType="1"/>
          </p:cNvSpPr>
          <p:nvPr/>
        </p:nvSpPr>
        <p:spPr bwMode="auto">
          <a:xfrm>
            <a:off x="4953000" y="1447800"/>
            <a:ext cx="0" cy="5181600"/>
          </a:xfrm>
          <a:prstGeom prst="line">
            <a:avLst/>
          </a:prstGeom>
          <a:noFill/>
          <a:ln w="381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367" name="Text Box 1031">
            <a:extLst>
              <a:ext uri="{FF2B5EF4-FFF2-40B4-BE49-F238E27FC236}">
                <a16:creationId xmlns:a16="http://schemas.microsoft.com/office/drawing/2014/main" id="{040F6696-8B55-9799-283D-0693980EC881}"/>
              </a:ext>
            </a:extLst>
          </p:cNvPr>
          <p:cNvSpPr txBox="1">
            <a:spLocks noChangeArrowheads="1"/>
          </p:cNvSpPr>
          <p:nvPr/>
        </p:nvSpPr>
        <p:spPr bwMode="auto">
          <a:xfrm>
            <a:off x="685800" y="1524001"/>
            <a:ext cx="3886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u="sng" dirty="0">
                <a:effectLst>
                  <a:outerShdw blurRad="38100" dist="38100" dir="2700000" algn="tl">
                    <a:srgbClr val="C0C0C0"/>
                  </a:outerShdw>
                </a:effectLst>
                <a:latin typeface="+mj-lt"/>
              </a:rPr>
              <a:t>COSTI EFFETTIVI</a:t>
            </a:r>
          </a:p>
        </p:txBody>
      </p:sp>
      <p:sp>
        <p:nvSpPr>
          <p:cNvPr id="15368" name="Text Box 1032">
            <a:extLst>
              <a:ext uri="{FF2B5EF4-FFF2-40B4-BE49-F238E27FC236}">
                <a16:creationId xmlns:a16="http://schemas.microsoft.com/office/drawing/2014/main" id="{2E9295FB-74E4-C4F9-2BFF-53F8FBA7A6EC}"/>
              </a:ext>
            </a:extLst>
          </p:cNvPr>
          <p:cNvSpPr txBox="1">
            <a:spLocks noChangeArrowheads="1"/>
          </p:cNvSpPr>
          <p:nvPr/>
        </p:nvSpPr>
        <p:spPr bwMode="auto">
          <a:xfrm>
            <a:off x="5181600" y="1524001"/>
            <a:ext cx="3886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u="sng" dirty="0">
                <a:effectLst>
                  <a:outerShdw blurRad="38100" dist="38100" dir="2700000" algn="tl">
                    <a:srgbClr val="C0C0C0"/>
                  </a:outerShdw>
                </a:effectLst>
                <a:latin typeface="+mj-lt"/>
              </a:rPr>
              <a:t>COSTI STANDARD</a:t>
            </a:r>
          </a:p>
        </p:txBody>
      </p:sp>
      <p:sp>
        <p:nvSpPr>
          <p:cNvPr id="15374" name="AutoShape 1038">
            <a:extLst>
              <a:ext uri="{FF2B5EF4-FFF2-40B4-BE49-F238E27FC236}">
                <a16:creationId xmlns:a16="http://schemas.microsoft.com/office/drawing/2014/main" id="{E19F56C9-BBE9-E250-A733-51D4AA365E7B}"/>
              </a:ext>
            </a:extLst>
          </p:cNvPr>
          <p:cNvSpPr>
            <a:spLocks noChangeArrowheads="1"/>
          </p:cNvSpPr>
          <p:nvPr/>
        </p:nvSpPr>
        <p:spPr bwMode="auto">
          <a:xfrm>
            <a:off x="2514600" y="3429000"/>
            <a:ext cx="228600" cy="457200"/>
          </a:xfrm>
          <a:prstGeom prst="downArrow">
            <a:avLst>
              <a:gd name="adj1" fmla="val 50000"/>
              <a:gd name="adj2" fmla="val 50000"/>
            </a:avLst>
          </a:prstGeom>
          <a:solidFill>
            <a:schemeClr val="accent3"/>
          </a:solidFill>
          <a:ln>
            <a:noFill/>
          </a:ln>
          <a:effectLst/>
        </p:spPr>
        <p:txBody>
          <a:bodyPr wrap="none" anchor="ctr"/>
          <a:lstStyle/>
          <a:p>
            <a:endParaRPr lang="it-IT"/>
          </a:p>
        </p:txBody>
      </p:sp>
      <p:sp>
        <p:nvSpPr>
          <p:cNvPr id="15375" name="AutoShape 1039">
            <a:extLst>
              <a:ext uri="{FF2B5EF4-FFF2-40B4-BE49-F238E27FC236}">
                <a16:creationId xmlns:a16="http://schemas.microsoft.com/office/drawing/2014/main" id="{D826812A-17CE-8498-A045-5E0CD7FF548A}"/>
              </a:ext>
            </a:extLst>
          </p:cNvPr>
          <p:cNvSpPr>
            <a:spLocks noChangeArrowheads="1"/>
          </p:cNvSpPr>
          <p:nvPr/>
        </p:nvSpPr>
        <p:spPr bwMode="auto">
          <a:xfrm>
            <a:off x="1066800" y="3352800"/>
            <a:ext cx="228600" cy="533400"/>
          </a:xfrm>
          <a:prstGeom prst="downArrow">
            <a:avLst>
              <a:gd name="adj1" fmla="val 50000"/>
              <a:gd name="adj2" fmla="val 58333"/>
            </a:avLst>
          </a:prstGeom>
          <a:solidFill>
            <a:schemeClr val="accent3"/>
          </a:solidFill>
          <a:ln>
            <a:noFill/>
          </a:ln>
          <a:effectLst/>
        </p:spPr>
        <p:txBody>
          <a:bodyPr wrap="none" anchor="ctr"/>
          <a:lstStyle/>
          <a:p>
            <a:endParaRPr lang="it-IT"/>
          </a:p>
        </p:txBody>
      </p:sp>
      <p:sp>
        <p:nvSpPr>
          <p:cNvPr id="15380" name="AutoShape 1044">
            <a:extLst>
              <a:ext uri="{FF2B5EF4-FFF2-40B4-BE49-F238E27FC236}">
                <a16:creationId xmlns:a16="http://schemas.microsoft.com/office/drawing/2014/main" id="{897D7507-7529-2726-8C52-6D5CBC279BB3}"/>
              </a:ext>
            </a:extLst>
          </p:cNvPr>
          <p:cNvSpPr>
            <a:spLocks noChangeArrowheads="1"/>
          </p:cNvSpPr>
          <p:nvPr/>
        </p:nvSpPr>
        <p:spPr bwMode="auto">
          <a:xfrm>
            <a:off x="2514600" y="4572000"/>
            <a:ext cx="228600" cy="457200"/>
          </a:xfrm>
          <a:prstGeom prst="downArrow">
            <a:avLst>
              <a:gd name="adj1" fmla="val 50000"/>
              <a:gd name="adj2" fmla="val 50000"/>
            </a:avLst>
          </a:prstGeom>
          <a:solidFill>
            <a:schemeClr val="accent3"/>
          </a:solidFill>
          <a:ln>
            <a:noFill/>
          </a:ln>
          <a:effectLst/>
        </p:spPr>
        <p:txBody>
          <a:bodyPr wrap="none" anchor="ctr"/>
          <a:lstStyle/>
          <a:p>
            <a:endParaRPr lang="it-IT"/>
          </a:p>
        </p:txBody>
      </p:sp>
      <p:sp>
        <p:nvSpPr>
          <p:cNvPr id="15391" name="AutoShape 1055">
            <a:extLst>
              <a:ext uri="{FF2B5EF4-FFF2-40B4-BE49-F238E27FC236}">
                <a16:creationId xmlns:a16="http://schemas.microsoft.com/office/drawing/2014/main" id="{DC9B4615-D795-37A5-36C4-FAB7815F4547}"/>
              </a:ext>
            </a:extLst>
          </p:cNvPr>
          <p:cNvSpPr>
            <a:spLocks noChangeArrowheads="1"/>
          </p:cNvSpPr>
          <p:nvPr/>
        </p:nvSpPr>
        <p:spPr bwMode="auto">
          <a:xfrm>
            <a:off x="6858000" y="4495800"/>
            <a:ext cx="228600" cy="533400"/>
          </a:xfrm>
          <a:prstGeom prst="downArrow">
            <a:avLst>
              <a:gd name="adj1" fmla="val 50000"/>
              <a:gd name="adj2" fmla="val 58333"/>
            </a:avLst>
          </a:prstGeom>
          <a:solidFill>
            <a:schemeClr val="accent3">
              <a:lumMod val="60000"/>
              <a:lumOff val="40000"/>
            </a:schemeClr>
          </a:solidFill>
          <a:ln>
            <a:noFill/>
          </a:ln>
          <a:effectLst/>
        </p:spPr>
        <p:txBody>
          <a:bodyPr wrap="none" anchor="ctr"/>
          <a:lstStyle/>
          <a:p>
            <a:endParaRPr lang="it-IT"/>
          </a:p>
        </p:txBody>
      </p:sp>
      <p:sp>
        <p:nvSpPr>
          <p:cNvPr id="15395" name="Rectangle 1059">
            <a:extLst>
              <a:ext uri="{FF2B5EF4-FFF2-40B4-BE49-F238E27FC236}">
                <a16:creationId xmlns:a16="http://schemas.microsoft.com/office/drawing/2014/main" id="{F9C53927-226D-E81A-B073-238FE7D9D492}"/>
              </a:ext>
            </a:extLst>
          </p:cNvPr>
          <p:cNvSpPr>
            <a:spLocks noChangeArrowheads="1"/>
          </p:cNvSpPr>
          <p:nvPr/>
        </p:nvSpPr>
        <p:spPr bwMode="auto">
          <a:xfrm>
            <a:off x="5334000" y="3733800"/>
            <a:ext cx="3581400" cy="762000"/>
          </a:xfrm>
          <a:prstGeom prst="rect">
            <a:avLst/>
          </a:prstGeom>
          <a:solidFill>
            <a:schemeClr val="accent1">
              <a:lumMod val="40000"/>
              <a:lumOff val="60000"/>
            </a:schemeClr>
          </a:solidFill>
          <a:ln>
            <a:noFill/>
          </a:ln>
          <a:effectLst/>
        </p:spPr>
        <p:txBody>
          <a:bodyPr wrap="none" anchor="ctr"/>
          <a:lstStyle/>
          <a:p>
            <a:pPr algn="ctr"/>
            <a:r>
              <a:rPr lang="it-IT" altLang="it-IT" sz="1600" b="1" dirty="0">
                <a:solidFill>
                  <a:schemeClr val="bg1"/>
                </a:solidFill>
                <a:latin typeface="+mj-lt"/>
              </a:rPr>
              <a:t>COSTO STANDARD</a:t>
            </a:r>
          </a:p>
        </p:txBody>
      </p:sp>
      <p:sp>
        <p:nvSpPr>
          <p:cNvPr id="15396" name="Rectangle 1060">
            <a:extLst>
              <a:ext uri="{FF2B5EF4-FFF2-40B4-BE49-F238E27FC236}">
                <a16:creationId xmlns:a16="http://schemas.microsoft.com/office/drawing/2014/main" id="{51981AA0-3970-1B3F-9B71-2BDF45F5F7EC}"/>
              </a:ext>
            </a:extLst>
          </p:cNvPr>
          <p:cNvSpPr>
            <a:spLocks noChangeArrowheads="1"/>
          </p:cNvSpPr>
          <p:nvPr/>
        </p:nvSpPr>
        <p:spPr bwMode="auto">
          <a:xfrm>
            <a:off x="838200" y="3886200"/>
            <a:ext cx="3810000" cy="685800"/>
          </a:xfrm>
          <a:prstGeom prst="rect">
            <a:avLst/>
          </a:prstGeom>
          <a:solidFill>
            <a:schemeClr val="tx2"/>
          </a:solidFill>
          <a:ln>
            <a:noFill/>
          </a:ln>
          <a:effectLst/>
        </p:spPr>
        <p:txBody>
          <a:bodyPr wrap="none" anchor="ctr"/>
          <a:lstStyle/>
          <a:p>
            <a:pPr algn="ctr"/>
            <a:r>
              <a:rPr lang="it-IT" altLang="it-IT" sz="1600" b="1" dirty="0">
                <a:solidFill>
                  <a:schemeClr val="bg1"/>
                </a:solidFill>
                <a:latin typeface="+mj-lt"/>
              </a:rPr>
              <a:t>COSTO EFFETTIVO DI </a:t>
            </a:r>
          </a:p>
          <a:p>
            <a:pPr algn="ctr"/>
            <a:r>
              <a:rPr lang="it-IT" altLang="it-IT" sz="1600" b="1" dirty="0">
                <a:solidFill>
                  <a:schemeClr val="bg1"/>
                </a:solidFill>
                <a:latin typeface="+mj-lt"/>
              </a:rPr>
              <a:t>PRODOTTO/COMMESSA</a:t>
            </a:r>
          </a:p>
        </p:txBody>
      </p:sp>
      <p:sp>
        <p:nvSpPr>
          <p:cNvPr id="15402" name="Rectangle 1066">
            <a:extLst>
              <a:ext uri="{FF2B5EF4-FFF2-40B4-BE49-F238E27FC236}">
                <a16:creationId xmlns:a16="http://schemas.microsoft.com/office/drawing/2014/main" id="{0212DE65-A38D-DAC0-BC95-6C8FFB72B342}"/>
              </a:ext>
            </a:extLst>
          </p:cNvPr>
          <p:cNvSpPr>
            <a:spLocks noChangeArrowheads="1"/>
          </p:cNvSpPr>
          <p:nvPr/>
        </p:nvSpPr>
        <p:spPr bwMode="auto">
          <a:xfrm>
            <a:off x="5181600" y="2514600"/>
            <a:ext cx="1066800" cy="685800"/>
          </a:xfrm>
          <a:prstGeom prst="rect">
            <a:avLst/>
          </a:prstGeom>
          <a:solidFill>
            <a:schemeClr val="accent1">
              <a:lumMod val="40000"/>
              <a:lumOff val="60000"/>
            </a:schemeClr>
          </a:solidFill>
          <a:ln>
            <a:noFill/>
          </a:ln>
          <a:effectLst/>
        </p:spPr>
        <p:txBody>
          <a:bodyPr wrap="none" anchor="ctr"/>
          <a:lstStyle/>
          <a:p>
            <a:pPr algn="ctr"/>
            <a:r>
              <a:rPr lang="it-IT" altLang="it-IT" sz="1600" b="1" dirty="0">
                <a:solidFill>
                  <a:schemeClr val="bg1"/>
                </a:solidFill>
                <a:latin typeface="+mj-lt"/>
              </a:rPr>
              <a:t>DISTINTA</a:t>
            </a:r>
          </a:p>
          <a:p>
            <a:pPr algn="ctr"/>
            <a:r>
              <a:rPr lang="it-IT" altLang="it-IT" sz="1600" b="1" dirty="0">
                <a:solidFill>
                  <a:schemeClr val="bg1"/>
                </a:solidFill>
                <a:latin typeface="+mj-lt"/>
              </a:rPr>
              <a:t>BASE</a:t>
            </a:r>
          </a:p>
        </p:txBody>
      </p:sp>
      <p:sp>
        <p:nvSpPr>
          <p:cNvPr id="15403" name="AutoShape 1067">
            <a:extLst>
              <a:ext uri="{FF2B5EF4-FFF2-40B4-BE49-F238E27FC236}">
                <a16:creationId xmlns:a16="http://schemas.microsoft.com/office/drawing/2014/main" id="{6DBA5532-A944-110D-D78A-71CB8914D170}"/>
              </a:ext>
            </a:extLst>
          </p:cNvPr>
          <p:cNvSpPr>
            <a:spLocks noChangeArrowheads="1"/>
          </p:cNvSpPr>
          <p:nvPr/>
        </p:nvSpPr>
        <p:spPr bwMode="auto">
          <a:xfrm>
            <a:off x="6934200" y="3276600"/>
            <a:ext cx="228600" cy="457200"/>
          </a:xfrm>
          <a:prstGeom prst="downArrow">
            <a:avLst>
              <a:gd name="adj1" fmla="val 50000"/>
              <a:gd name="adj2" fmla="val 50000"/>
            </a:avLst>
          </a:prstGeom>
          <a:solidFill>
            <a:schemeClr val="accent3">
              <a:lumMod val="60000"/>
              <a:lumOff val="40000"/>
            </a:schemeClr>
          </a:solidFill>
          <a:ln>
            <a:noFill/>
          </a:ln>
          <a:effectLst/>
        </p:spPr>
        <p:txBody>
          <a:bodyPr wrap="none" anchor="ctr"/>
          <a:lstStyle/>
          <a:p>
            <a:endParaRPr lang="it-IT"/>
          </a:p>
        </p:txBody>
      </p:sp>
      <p:sp>
        <p:nvSpPr>
          <p:cNvPr id="15404" name="AutoShape 1068">
            <a:extLst>
              <a:ext uri="{FF2B5EF4-FFF2-40B4-BE49-F238E27FC236}">
                <a16:creationId xmlns:a16="http://schemas.microsoft.com/office/drawing/2014/main" id="{B6377036-7D4E-BACD-F335-C0D79A778C8E}"/>
              </a:ext>
            </a:extLst>
          </p:cNvPr>
          <p:cNvSpPr>
            <a:spLocks noChangeArrowheads="1"/>
          </p:cNvSpPr>
          <p:nvPr/>
        </p:nvSpPr>
        <p:spPr bwMode="auto">
          <a:xfrm>
            <a:off x="5562600" y="3200400"/>
            <a:ext cx="228600" cy="533400"/>
          </a:xfrm>
          <a:prstGeom prst="downArrow">
            <a:avLst>
              <a:gd name="adj1" fmla="val 50000"/>
              <a:gd name="adj2" fmla="val 58333"/>
            </a:avLst>
          </a:prstGeom>
          <a:solidFill>
            <a:schemeClr val="accent3">
              <a:lumMod val="60000"/>
              <a:lumOff val="40000"/>
            </a:schemeClr>
          </a:solidFill>
          <a:ln>
            <a:noFill/>
          </a:ln>
          <a:effectLst/>
        </p:spPr>
        <p:txBody>
          <a:bodyPr wrap="none" anchor="ctr"/>
          <a:lstStyle/>
          <a:p>
            <a:endParaRPr lang="it-IT"/>
          </a:p>
        </p:txBody>
      </p:sp>
      <p:sp>
        <p:nvSpPr>
          <p:cNvPr id="15406" name="Oval 1070">
            <a:extLst>
              <a:ext uri="{FF2B5EF4-FFF2-40B4-BE49-F238E27FC236}">
                <a16:creationId xmlns:a16="http://schemas.microsoft.com/office/drawing/2014/main" id="{F81BB162-6EF9-C353-3828-25D67349EDA2}"/>
              </a:ext>
            </a:extLst>
          </p:cNvPr>
          <p:cNvSpPr>
            <a:spLocks noChangeArrowheads="1"/>
          </p:cNvSpPr>
          <p:nvPr/>
        </p:nvSpPr>
        <p:spPr bwMode="auto">
          <a:xfrm>
            <a:off x="609600" y="2438400"/>
            <a:ext cx="1143000" cy="914400"/>
          </a:xfrm>
          <a:prstGeom prst="ellipse">
            <a:avLst/>
          </a:prstGeom>
          <a:solidFill>
            <a:schemeClr val="tx2"/>
          </a:solidFill>
          <a:ln>
            <a:noFill/>
          </a:ln>
          <a:effectLst/>
        </p:spPr>
        <p:txBody>
          <a:bodyPr wrap="none" anchor="ctr"/>
          <a:lstStyle/>
          <a:p>
            <a:pPr algn="ctr"/>
            <a:r>
              <a:rPr lang="it-IT" altLang="it-IT" sz="1600" b="1" dirty="0">
                <a:solidFill>
                  <a:schemeClr val="bg1"/>
                </a:solidFill>
                <a:latin typeface="+mj-lt"/>
              </a:rPr>
              <a:t>CONSUMI </a:t>
            </a:r>
          </a:p>
          <a:p>
            <a:pPr algn="ctr"/>
            <a:r>
              <a:rPr lang="it-IT" altLang="it-IT" sz="1600" b="1" dirty="0">
                <a:solidFill>
                  <a:schemeClr val="bg1"/>
                </a:solidFill>
                <a:latin typeface="+mj-lt"/>
              </a:rPr>
              <a:t>EFFETTIVI</a:t>
            </a:r>
          </a:p>
        </p:txBody>
      </p:sp>
      <p:sp>
        <p:nvSpPr>
          <p:cNvPr id="15409" name="Oval 1073">
            <a:extLst>
              <a:ext uri="{FF2B5EF4-FFF2-40B4-BE49-F238E27FC236}">
                <a16:creationId xmlns:a16="http://schemas.microsoft.com/office/drawing/2014/main" id="{56949032-7679-BF37-5940-D8B87E3F9757}"/>
              </a:ext>
            </a:extLst>
          </p:cNvPr>
          <p:cNvSpPr>
            <a:spLocks noChangeArrowheads="1"/>
          </p:cNvSpPr>
          <p:nvPr/>
        </p:nvSpPr>
        <p:spPr bwMode="auto">
          <a:xfrm>
            <a:off x="3429000" y="2286000"/>
            <a:ext cx="1447800" cy="1219200"/>
          </a:xfrm>
          <a:prstGeom prst="ellipse">
            <a:avLst/>
          </a:prstGeom>
          <a:solidFill>
            <a:schemeClr val="tx2"/>
          </a:solidFill>
          <a:ln>
            <a:noFill/>
          </a:ln>
          <a:effectLst/>
        </p:spPr>
        <p:txBody>
          <a:bodyPr wrap="none" anchor="ctr"/>
          <a:lstStyle/>
          <a:p>
            <a:pPr algn="ctr"/>
            <a:r>
              <a:rPr lang="it-IT" altLang="it-IT" sz="1600" b="1" dirty="0">
                <a:solidFill>
                  <a:schemeClr val="bg1"/>
                </a:solidFill>
                <a:latin typeface="+mj-lt"/>
              </a:rPr>
              <a:t>COSTI </a:t>
            </a:r>
          </a:p>
          <a:p>
            <a:pPr algn="ctr"/>
            <a:r>
              <a:rPr lang="it-IT" altLang="it-IT" sz="1600" b="1" dirty="0">
                <a:solidFill>
                  <a:schemeClr val="bg1"/>
                </a:solidFill>
                <a:latin typeface="+mj-lt"/>
              </a:rPr>
              <a:t>STRUTTURA </a:t>
            </a:r>
          </a:p>
          <a:p>
            <a:pPr algn="ctr"/>
            <a:r>
              <a:rPr lang="it-IT" altLang="it-IT" sz="1600" b="1" dirty="0">
                <a:solidFill>
                  <a:schemeClr val="bg1"/>
                </a:solidFill>
                <a:latin typeface="+mj-lt"/>
              </a:rPr>
              <a:t>EFFETTIVI </a:t>
            </a:r>
          </a:p>
          <a:p>
            <a:pPr algn="ctr"/>
            <a:r>
              <a:rPr lang="it-IT" altLang="it-IT" sz="1600" b="1" dirty="0">
                <a:solidFill>
                  <a:schemeClr val="bg1"/>
                </a:solidFill>
                <a:latin typeface="+mj-lt"/>
              </a:rPr>
              <a:t>(QUOTA)</a:t>
            </a:r>
          </a:p>
        </p:txBody>
      </p:sp>
      <p:sp>
        <p:nvSpPr>
          <p:cNvPr id="15410" name="Oval 1074">
            <a:extLst>
              <a:ext uri="{FF2B5EF4-FFF2-40B4-BE49-F238E27FC236}">
                <a16:creationId xmlns:a16="http://schemas.microsoft.com/office/drawing/2014/main" id="{FBDF5835-4C81-4F41-89D7-BEA0FE66FA93}"/>
              </a:ext>
            </a:extLst>
          </p:cNvPr>
          <p:cNvSpPr>
            <a:spLocks noChangeArrowheads="1"/>
          </p:cNvSpPr>
          <p:nvPr/>
        </p:nvSpPr>
        <p:spPr bwMode="auto">
          <a:xfrm>
            <a:off x="1828800" y="2209800"/>
            <a:ext cx="1524000" cy="1219200"/>
          </a:xfrm>
          <a:prstGeom prst="ellipse">
            <a:avLst/>
          </a:prstGeom>
          <a:solidFill>
            <a:schemeClr val="tx2"/>
          </a:solidFill>
          <a:ln>
            <a:noFill/>
          </a:ln>
          <a:effectLst/>
        </p:spPr>
        <p:txBody>
          <a:bodyPr wrap="none" anchor="ctr"/>
          <a:lstStyle/>
          <a:p>
            <a:pPr algn="ctr"/>
            <a:r>
              <a:rPr lang="it-IT" altLang="it-IT" sz="1600" b="1" dirty="0">
                <a:solidFill>
                  <a:schemeClr val="bg1"/>
                </a:solidFill>
                <a:latin typeface="+mj-lt"/>
              </a:rPr>
              <a:t>COSTO </a:t>
            </a:r>
          </a:p>
          <a:p>
            <a:pPr algn="ctr"/>
            <a:r>
              <a:rPr lang="it-IT" altLang="it-IT" sz="1600" b="1" dirty="0">
                <a:solidFill>
                  <a:schemeClr val="bg1"/>
                </a:solidFill>
                <a:latin typeface="+mj-lt"/>
              </a:rPr>
              <a:t>LAVORAZIONE </a:t>
            </a:r>
          </a:p>
          <a:p>
            <a:pPr algn="ctr"/>
            <a:r>
              <a:rPr lang="it-IT" altLang="it-IT" sz="1600" b="1" dirty="0">
                <a:solidFill>
                  <a:schemeClr val="bg1"/>
                </a:solidFill>
                <a:latin typeface="+mj-lt"/>
              </a:rPr>
              <a:t>EFFETTIVA</a:t>
            </a:r>
          </a:p>
        </p:txBody>
      </p:sp>
      <p:sp>
        <p:nvSpPr>
          <p:cNvPr id="15411" name="AutoShape 1075">
            <a:extLst>
              <a:ext uri="{FF2B5EF4-FFF2-40B4-BE49-F238E27FC236}">
                <a16:creationId xmlns:a16="http://schemas.microsoft.com/office/drawing/2014/main" id="{37C3F5F4-B0A4-32AF-1C4B-38D202F98B71}"/>
              </a:ext>
            </a:extLst>
          </p:cNvPr>
          <p:cNvSpPr>
            <a:spLocks noChangeArrowheads="1"/>
          </p:cNvSpPr>
          <p:nvPr/>
        </p:nvSpPr>
        <p:spPr bwMode="auto">
          <a:xfrm>
            <a:off x="4038600" y="3505200"/>
            <a:ext cx="228600" cy="381000"/>
          </a:xfrm>
          <a:prstGeom prst="downArrow">
            <a:avLst>
              <a:gd name="adj1" fmla="val 50000"/>
              <a:gd name="adj2" fmla="val 41667"/>
            </a:avLst>
          </a:prstGeom>
          <a:solidFill>
            <a:schemeClr val="accent3"/>
          </a:solidFill>
          <a:ln>
            <a:noFill/>
          </a:ln>
          <a:effectLst/>
        </p:spPr>
        <p:txBody>
          <a:bodyPr wrap="none" anchor="ctr"/>
          <a:lstStyle/>
          <a:p>
            <a:endParaRPr lang="it-IT"/>
          </a:p>
        </p:txBody>
      </p:sp>
      <p:sp>
        <p:nvSpPr>
          <p:cNvPr id="15412" name="Oval 1076">
            <a:extLst>
              <a:ext uri="{FF2B5EF4-FFF2-40B4-BE49-F238E27FC236}">
                <a16:creationId xmlns:a16="http://schemas.microsoft.com/office/drawing/2014/main" id="{4EBC7829-9861-A3BC-D4E0-6AD8E4F64C50}"/>
              </a:ext>
            </a:extLst>
          </p:cNvPr>
          <p:cNvSpPr>
            <a:spLocks noChangeArrowheads="1"/>
          </p:cNvSpPr>
          <p:nvPr/>
        </p:nvSpPr>
        <p:spPr bwMode="auto">
          <a:xfrm>
            <a:off x="1524000" y="5029200"/>
            <a:ext cx="2286000" cy="990600"/>
          </a:xfrm>
          <a:prstGeom prst="ellipse">
            <a:avLst/>
          </a:prstGeom>
          <a:solidFill>
            <a:schemeClr val="tx2"/>
          </a:solidFill>
          <a:ln w="9525" algn="ctr">
            <a:solidFill>
              <a:schemeClr val="bg1"/>
            </a:solidFill>
            <a:round/>
            <a:headEnd/>
            <a:tailEnd/>
          </a:ln>
          <a:effectLst/>
        </p:spPr>
        <p:txBody>
          <a:bodyPr wrap="none" anchor="ctr"/>
          <a:lstStyle/>
          <a:p>
            <a:pPr algn="ctr"/>
            <a:r>
              <a:rPr lang="it-IT" altLang="it-IT" sz="1600" b="1" dirty="0">
                <a:solidFill>
                  <a:schemeClr val="bg1"/>
                </a:solidFill>
                <a:latin typeface="+mj-lt"/>
              </a:rPr>
              <a:t>REDDITIVITA’ </a:t>
            </a:r>
          </a:p>
          <a:p>
            <a:pPr algn="ctr"/>
            <a:r>
              <a:rPr lang="it-IT" altLang="it-IT" sz="1600" b="1" dirty="0">
                <a:solidFill>
                  <a:schemeClr val="bg1"/>
                </a:solidFill>
                <a:latin typeface="+mj-lt"/>
              </a:rPr>
              <a:t>CONSUNTIVA</a:t>
            </a:r>
          </a:p>
        </p:txBody>
      </p:sp>
      <p:sp>
        <p:nvSpPr>
          <p:cNvPr id="15413" name="Rectangle 1077">
            <a:extLst>
              <a:ext uri="{FF2B5EF4-FFF2-40B4-BE49-F238E27FC236}">
                <a16:creationId xmlns:a16="http://schemas.microsoft.com/office/drawing/2014/main" id="{71DB12F5-81FA-D783-096D-560C810D377C}"/>
              </a:ext>
            </a:extLst>
          </p:cNvPr>
          <p:cNvSpPr>
            <a:spLocks noChangeArrowheads="1"/>
          </p:cNvSpPr>
          <p:nvPr/>
        </p:nvSpPr>
        <p:spPr bwMode="auto">
          <a:xfrm>
            <a:off x="6324600" y="2438400"/>
            <a:ext cx="1447800" cy="838200"/>
          </a:xfrm>
          <a:prstGeom prst="rect">
            <a:avLst/>
          </a:prstGeom>
          <a:solidFill>
            <a:schemeClr val="accent1">
              <a:lumMod val="40000"/>
              <a:lumOff val="60000"/>
            </a:schemeClr>
          </a:solidFill>
          <a:ln>
            <a:noFill/>
          </a:ln>
          <a:effectLst/>
        </p:spPr>
        <p:txBody>
          <a:bodyPr wrap="none" anchor="ctr"/>
          <a:lstStyle/>
          <a:p>
            <a:pPr algn="ctr"/>
            <a:r>
              <a:rPr lang="it-IT" altLang="it-IT" sz="1500" b="1" dirty="0">
                <a:solidFill>
                  <a:schemeClr val="bg1"/>
                </a:solidFill>
                <a:latin typeface="+mj-lt"/>
              </a:rPr>
              <a:t>CICLO</a:t>
            </a:r>
          </a:p>
          <a:p>
            <a:pPr algn="ctr"/>
            <a:r>
              <a:rPr lang="it-IT" altLang="it-IT" sz="1500" b="1" dirty="0">
                <a:solidFill>
                  <a:schemeClr val="bg1"/>
                </a:solidFill>
                <a:latin typeface="+mj-lt"/>
              </a:rPr>
              <a:t>LAVORAZIONE</a:t>
            </a:r>
          </a:p>
          <a:p>
            <a:pPr algn="ctr"/>
            <a:r>
              <a:rPr lang="it-IT" altLang="it-IT" sz="1500" b="1" dirty="0">
                <a:solidFill>
                  <a:schemeClr val="bg1"/>
                </a:solidFill>
                <a:latin typeface="+mj-lt"/>
              </a:rPr>
              <a:t>STANDARD</a:t>
            </a:r>
          </a:p>
        </p:txBody>
      </p:sp>
      <p:sp>
        <p:nvSpPr>
          <p:cNvPr id="15414" name="Rectangle 1078">
            <a:extLst>
              <a:ext uri="{FF2B5EF4-FFF2-40B4-BE49-F238E27FC236}">
                <a16:creationId xmlns:a16="http://schemas.microsoft.com/office/drawing/2014/main" id="{1824EFB1-86DE-DA12-3A21-3FE6136DD3D4}"/>
              </a:ext>
            </a:extLst>
          </p:cNvPr>
          <p:cNvSpPr>
            <a:spLocks noChangeArrowheads="1"/>
          </p:cNvSpPr>
          <p:nvPr/>
        </p:nvSpPr>
        <p:spPr bwMode="auto">
          <a:xfrm>
            <a:off x="7924800" y="2362200"/>
            <a:ext cx="1371600" cy="990600"/>
          </a:xfrm>
          <a:prstGeom prst="rect">
            <a:avLst/>
          </a:prstGeom>
          <a:solidFill>
            <a:schemeClr val="accent1">
              <a:lumMod val="40000"/>
              <a:lumOff val="60000"/>
            </a:schemeClr>
          </a:solidFill>
          <a:ln>
            <a:noFill/>
          </a:ln>
          <a:effectLst/>
        </p:spPr>
        <p:txBody>
          <a:bodyPr wrap="none" anchor="ctr"/>
          <a:lstStyle/>
          <a:p>
            <a:pPr algn="ctr"/>
            <a:r>
              <a:rPr lang="it-IT" altLang="it-IT" sz="1600" b="1" dirty="0">
                <a:solidFill>
                  <a:schemeClr val="bg1"/>
                </a:solidFill>
                <a:latin typeface="+mj-lt"/>
              </a:rPr>
              <a:t>COSTI</a:t>
            </a:r>
          </a:p>
          <a:p>
            <a:pPr algn="ctr"/>
            <a:r>
              <a:rPr lang="it-IT" altLang="it-IT" sz="1600" b="1" dirty="0">
                <a:solidFill>
                  <a:schemeClr val="bg1"/>
                </a:solidFill>
                <a:latin typeface="+mj-lt"/>
              </a:rPr>
              <a:t>STRUTTURA</a:t>
            </a:r>
          </a:p>
          <a:p>
            <a:pPr algn="ctr"/>
            <a:r>
              <a:rPr lang="it-IT" altLang="it-IT" sz="1600" b="1" dirty="0">
                <a:solidFill>
                  <a:schemeClr val="bg1"/>
                </a:solidFill>
                <a:latin typeface="+mj-lt"/>
              </a:rPr>
              <a:t>BUDGET</a:t>
            </a:r>
          </a:p>
          <a:p>
            <a:pPr algn="ctr"/>
            <a:r>
              <a:rPr lang="it-IT" altLang="it-IT" sz="1600" b="1" dirty="0">
                <a:solidFill>
                  <a:schemeClr val="bg1"/>
                </a:solidFill>
                <a:latin typeface="+mj-lt"/>
              </a:rPr>
              <a:t>(QUOTA)</a:t>
            </a:r>
          </a:p>
        </p:txBody>
      </p:sp>
      <p:sp>
        <p:nvSpPr>
          <p:cNvPr id="15415" name="AutoShape 1079">
            <a:extLst>
              <a:ext uri="{FF2B5EF4-FFF2-40B4-BE49-F238E27FC236}">
                <a16:creationId xmlns:a16="http://schemas.microsoft.com/office/drawing/2014/main" id="{A370A7D7-8E67-26E6-92CA-1579FD9CD57F}"/>
              </a:ext>
            </a:extLst>
          </p:cNvPr>
          <p:cNvSpPr>
            <a:spLocks noChangeArrowheads="1"/>
          </p:cNvSpPr>
          <p:nvPr/>
        </p:nvSpPr>
        <p:spPr bwMode="auto">
          <a:xfrm>
            <a:off x="8458200" y="3352800"/>
            <a:ext cx="228600" cy="381000"/>
          </a:xfrm>
          <a:prstGeom prst="downArrow">
            <a:avLst>
              <a:gd name="adj1" fmla="val 50000"/>
              <a:gd name="adj2" fmla="val 41667"/>
            </a:avLst>
          </a:prstGeom>
          <a:solidFill>
            <a:schemeClr val="accent3">
              <a:lumMod val="60000"/>
              <a:lumOff val="40000"/>
            </a:schemeClr>
          </a:solidFill>
          <a:ln>
            <a:noFill/>
          </a:ln>
          <a:effectLst/>
        </p:spPr>
        <p:txBody>
          <a:bodyPr wrap="none" anchor="ctr"/>
          <a:lstStyle/>
          <a:p>
            <a:endParaRPr lang="it-IT"/>
          </a:p>
        </p:txBody>
      </p:sp>
      <p:sp>
        <p:nvSpPr>
          <p:cNvPr id="15416" name="Oval 1080">
            <a:extLst>
              <a:ext uri="{FF2B5EF4-FFF2-40B4-BE49-F238E27FC236}">
                <a16:creationId xmlns:a16="http://schemas.microsoft.com/office/drawing/2014/main" id="{C09DE418-7721-ED42-D648-48DA8DC25188}"/>
              </a:ext>
            </a:extLst>
          </p:cNvPr>
          <p:cNvSpPr>
            <a:spLocks noChangeArrowheads="1"/>
          </p:cNvSpPr>
          <p:nvPr/>
        </p:nvSpPr>
        <p:spPr bwMode="auto">
          <a:xfrm>
            <a:off x="5791200" y="5029200"/>
            <a:ext cx="2286000" cy="1066800"/>
          </a:xfrm>
          <a:prstGeom prst="ellipse">
            <a:avLst/>
          </a:prstGeom>
          <a:solidFill>
            <a:schemeClr val="accent1">
              <a:lumMod val="40000"/>
              <a:lumOff val="60000"/>
            </a:schemeClr>
          </a:solidFill>
          <a:ln w="9525" algn="ctr">
            <a:solidFill>
              <a:schemeClr val="bg1"/>
            </a:solidFill>
            <a:round/>
            <a:headEnd/>
            <a:tailEnd/>
          </a:ln>
          <a:effectLst/>
        </p:spPr>
        <p:txBody>
          <a:bodyPr wrap="none" anchor="ctr"/>
          <a:lstStyle/>
          <a:p>
            <a:pPr algn="ctr"/>
            <a:r>
              <a:rPr lang="it-IT" altLang="it-IT" sz="1600" b="1" dirty="0">
                <a:solidFill>
                  <a:schemeClr val="bg1"/>
                </a:solidFill>
                <a:latin typeface="+mj-lt"/>
              </a:rPr>
              <a:t>REDDITIVITA’ </a:t>
            </a:r>
          </a:p>
          <a:p>
            <a:pPr algn="ctr"/>
            <a:r>
              <a:rPr lang="it-IT" altLang="it-IT" sz="1600" b="1" dirty="0">
                <a:solidFill>
                  <a:schemeClr val="bg1"/>
                </a:solidFill>
                <a:latin typeface="+mj-lt"/>
              </a:rPr>
              <a:t>PREVENTIVA/</a:t>
            </a:r>
          </a:p>
          <a:p>
            <a:pPr algn="ctr"/>
            <a:r>
              <a:rPr lang="it-IT" altLang="it-IT" sz="1600" b="1" dirty="0">
                <a:solidFill>
                  <a:schemeClr val="bg1"/>
                </a:solidFill>
                <a:latin typeface="+mj-lt"/>
              </a:rPr>
              <a:t>BUDGET</a:t>
            </a:r>
          </a:p>
        </p:txBody>
      </p:sp>
      <p:pic>
        <p:nvPicPr>
          <p:cNvPr id="2" name="Immagine 1">
            <a:extLst>
              <a:ext uri="{FF2B5EF4-FFF2-40B4-BE49-F238E27FC236}">
                <a16:creationId xmlns:a16="http://schemas.microsoft.com/office/drawing/2014/main" id="{E2D07563-55BD-CA76-FCFF-97F5040254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ea typeface="Calibri Light" panose="020F0302020204030204" pitchFamily="34" charset="0"/>
                <a:cs typeface="Calibri Light" panose="020F0302020204030204" pitchFamily="34" charset="0"/>
              </a:rPr>
              <a:t>Il costo standard</a:t>
            </a:r>
            <a:endParaRPr lang="it-IT" sz="1800" b="1" dirty="0">
              <a:solidFill>
                <a:schemeClr val="accent1">
                  <a:lumMod val="50000"/>
                </a:schemeClr>
              </a:solidFill>
            </a:endParaRP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pPr marL="0" indent="0" algn="just">
              <a:lnSpc>
                <a:spcPct val="150000"/>
              </a:lnSpc>
              <a:spcBef>
                <a:spcPts val="0"/>
              </a:spcBef>
              <a:spcAft>
                <a:spcPts val="0"/>
              </a:spcAft>
              <a:buNone/>
            </a:pPr>
            <a:r>
              <a:rPr lang="it-IT" sz="1600" dirty="0">
                <a:solidFill>
                  <a:schemeClr val="accent1">
                    <a:lumMod val="50000"/>
                  </a:schemeClr>
                </a:solidFill>
                <a:latin typeface="+mj-lt"/>
              </a:rPr>
              <a:t>Costi determinati ex-ante, prefissati in modo razionale, e rigoroso., in modo da esprimere in termini monetari, le ipotesi di futuro svolgimento della gestione in relazione a condizioni considerate tipiche.</a:t>
            </a:r>
          </a:p>
          <a:p>
            <a:pPr marL="0" indent="0" algn="just">
              <a:lnSpc>
                <a:spcPct val="150000"/>
              </a:lnSpc>
              <a:spcBef>
                <a:spcPts val="0"/>
              </a:spcBef>
              <a:spcAft>
                <a:spcPts val="0"/>
              </a:spcAft>
              <a:buNone/>
            </a:pPr>
            <a:r>
              <a:rPr lang="it-IT" sz="1600" dirty="0">
                <a:solidFill>
                  <a:schemeClr val="accent1">
                    <a:lumMod val="50000"/>
                  </a:schemeClr>
                </a:solidFill>
                <a:latin typeface="+mj-lt"/>
              </a:rPr>
              <a:t>Hanno tendenzialmente periodo di validità pari ad un anno, e vanno revisionati, laddove le condizioni di efficienza interna non sussistano più, e altrettanto le </a:t>
            </a:r>
            <a:r>
              <a:rPr lang="it-IT" sz="1600" dirty="0" err="1">
                <a:solidFill>
                  <a:schemeClr val="accent1">
                    <a:lumMod val="50000"/>
                  </a:schemeClr>
                </a:solidFill>
                <a:latin typeface="+mj-lt"/>
              </a:rPr>
              <a:t>assumption</a:t>
            </a:r>
            <a:r>
              <a:rPr lang="it-IT" sz="1600" dirty="0">
                <a:solidFill>
                  <a:schemeClr val="accent1">
                    <a:lumMod val="50000"/>
                  </a:schemeClr>
                </a:solidFill>
                <a:latin typeface="+mj-lt"/>
              </a:rPr>
              <a:t>.</a:t>
            </a:r>
          </a:p>
          <a:p>
            <a:pPr marL="0" indent="0" algn="just">
              <a:lnSpc>
                <a:spcPct val="150000"/>
              </a:lnSpc>
              <a:spcBef>
                <a:spcPts val="0"/>
              </a:spcBef>
              <a:spcAft>
                <a:spcPts val="0"/>
              </a:spcAft>
              <a:buNone/>
            </a:pPr>
            <a:endParaRPr lang="it-IT" sz="1600" dirty="0">
              <a:solidFill>
                <a:schemeClr val="accent1">
                  <a:lumMod val="50000"/>
                </a:schemeClr>
              </a:solidFill>
              <a:latin typeface="+mj-lt"/>
            </a:endParaRPr>
          </a:p>
          <a:p>
            <a:pPr marL="0" indent="0" algn="just">
              <a:lnSpc>
                <a:spcPct val="150000"/>
              </a:lnSpc>
              <a:spcBef>
                <a:spcPts val="0"/>
              </a:spcBef>
              <a:spcAft>
                <a:spcPts val="0"/>
              </a:spcAft>
              <a:buNone/>
            </a:pPr>
            <a:r>
              <a:rPr lang="it-IT" sz="1600" b="1" dirty="0">
                <a:solidFill>
                  <a:schemeClr val="accent1">
                    <a:lumMod val="50000"/>
                  </a:schemeClr>
                </a:solidFill>
                <a:latin typeface="+mj-lt"/>
              </a:rPr>
              <a:t>Costo preventivato: </a:t>
            </a:r>
            <a:r>
              <a:rPr lang="it-IT" sz="1600" dirty="0">
                <a:solidFill>
                  <a:schemeClr val="accent1">
                    <a:lumMod val="50000"/>
                  </a:schemeClr>
                </a:solidFill>
                <a:latin typeface="+mj-lt"/>
              </a:rPr>
              <a:t>è la determinazione di qualunque configurazione di costo che si presume sostenere durante l’esercizio, sulla base di precipue condizioni esterne ed interne;</a:t>
            </a:r>
          </a:p>
          <a:p>
            <a:pPr marL="0" indent="0" algn="just">
              <a:lnSpc>
                <a:spcPct val="150000"/>
              </a:lnSpc>
              <a:spcBef>
                <a:spcPts val="0"/>
              </a:spcBef>
              <a:spcAft>
                <a:spcPts val="0"/>
              </a:spcAft>
              <a:buNone/>
            </a:pPr>
            <a:endParaRPr lang="it-IT" sz="1600" dirty="0">
              <a:solidFill>
                <a:schemeClr val="accent1">
                  <a:lumMod val="50000"/>
                </a:schemeClr>
              </a:solidFill>
              <a:latin typeface="+mj-lt"/>
            </a:endParaRPr>
          </a:p>
          <a:p>
            <a:pPr marL="0" indent="0" algn="just">
              <a:lnSpc>
                <a:spcPct val="150000"/>
              </a:lnSpc>
              <a:spcBef>
                <a:spcPts val="0"/>
              </a:spcBef>
              <a:spcAft>
                <a:spcPts val="0"/>
              </a:spcAft>
              <a:buNone/>
            </a:pPr>
            <a:r>
              <a:rPr lang="it-IT" sz="1600" b="1" dirty="0">
                <a:solidFill>
                  <a:schemeClr val="accent1">
                    <a:lumMod val="50000"/>
                  </a:schemeClr>
                </a:solidFill>
                <a:latin typeface="+mj-lt"/>
              </a:rPr>
              <a:t>Costo standard: </a:t>
            </a:r>
            <a:r>
              <a:rPr lang="it-IT" sz="1600" dirty="0">
                <a:solidFill>
                  <a:schemeClr val="accent1">
                    <a:lumMod val="50000"/>
                  </a:schemeClr>
                </a:solidFill>
                <a:latin typeface="+mj-lt"/>
              </a:rPr>
              <a:t>pur risultando da una determinazione preventiva, si riferisce ad una condizione interna od esterna considerata tipica, ovvero come modello di riferimento </a:t>
            </a:r>
          </a:p>
          <a:p>
            <a:pPr marL="0" indent="0">
              <a:buNone/>
            </a:pPr>
            <a:endParaRPr lang="it-IT" sz="1600" dirty="0">
              <a:solidFill>
                <a:schemeClr val="accent1">
                  <a:lumMod val="50000"/>
                </a:schemeClr>
              </a:solidFill>
            </a:endParaRPr>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1349333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30B35BE3-2284-A930-025E-8F06D4A03F8A}"/>
              </a:ext>
            </a:extLst>
          </p:cNvPr>
          <p:cNvGraphicFramePr>
            <a:graphicFrameLocks noGrp="1"/>
          </p:cNvGraphicFramePr>
          <p:nvPr>
            <p:extLst>
              <p:ext uri="{D42A27DB-BD31-4B8C-83A1-F6EECF244321}">
                <p14:modId xmlns:p14="http://schemas.microsoft.com/office/powerpoint/2010/main" val="2481531023"/>
              </p:ext>
            </p:extLst>
          </p:nvPr>
        </p:nvGraphicFramePr>
        <p:xfrm>
          <a:off x="838200" y="1224000"/>
          <a:ext cx="8322898" cy="5386823"/>
        </p:xfrm>
        <a:graphic>
          <a:graphicData uri="http://schemas.openxmlformats.org/drawingml/2006/table">
            <a:tbl>
              <a:tblPr/>
              <a:tblGrid>
                <a:gridCol w="4515033">
                  <a:extLst>
                    <a:ext uri="{9D8B030D-6E8A-4147-A177-3AD203B41FA5}">
                      <a16:colId xmlns:a16="http://schemas.microsoft.com/office/drawing/2014/main" val="2458115530"/>
                    </a:ext>
                  </a:extLst>
                </a:gridCol>
                <a:gridCol w="634644">
                  <a:extLst>
                    <a:ext uri="{9D8B030D-6E8A-4147-A177-3AD203B41FA5}">
                      <a16:colId xmlns:a16="http://schemas.microsoft.com/office/drawing/2014/main" val="3869702531"/>
                    </a:ext>
                  </a:extLst>
                </a:gridCol>
                <a:gridCol w="616511">
                  <a:extLst>
                    <a:ext uri="{9D8B030D-6E8A-4147-A177-3AD203B41FA5}">
                      <a16:colId xmlns:a16="http://schemas.microsoft.com/office/drawing/2014/main" val="3642106773"/>
                    </a:ext>
                  </a:extLst>
                </a:gridCol>
                <a:gridCol w="652778">
                  <a:extLst>
                    <a:ext uri="{9D8B030D-6E8A-4147-A177-3AD203B41FA5}">
                      <a16:colId xmlns:a16="http://schemas.microsoft.com/office/drawing/2014/main" val="3048719540"/>
                    </a:ext>
                  </a:extLst>
                </a:gridCol>
                <a:gridCol w="634644">
                  <a:extLst>
                    <a:ext uri="{9D8B030D-6E8A-4147-A177-3AD203B41FA5}">
                      <a16:colId xmlns:a16="http://schemas.microsoft.com/office/drawing/2014/main" val="302213621"/>
                    </a:ext>
                  </a:extLst>
                </a:gridCol>
                <a:gridCol w="634644">
                  <a:extLst>
                    <a:ext uri="{9D8B030D-6E8A-4147-A177-3AD203B41FA5}">
                      <a16:colId xmlns:a16="http://schemas.microsoft.com/office/drawing/2014/main" val="2636566438"/>
                    </a:ext>
                  </a:extLst>
                </a:gridCol>
                <a:gridCol w="634644">
                  <a:extLst>
                    <a:ext uri="{9D8B030D-6E8A-4147-A177-3AD203B41FA5}">
                      <a16:colId xmlns:a16="http://schemas.microsoft.com/office/drawing/2014/main" val="2491472230"/>
                    </a:ext>
                  </a:extLst>
                </a:gridCol>
              </a:tblGrid>
              <a:tr h="148136">
                <a:tc>
                  <a:txBody>
                    <a:bodyPr/>
                    <a:lstStyle/>
                    <a:p>
                      <a:pPr algn="l" fontAlgn="b"/>
                      <a:r>
                        <a:rPr lang="it-IT" sz="1000" b="1" i="0" u="none" strike="noStrike" dirty="0">
                          <a:solidFill>
                            <a:schemeClr val="accent1">
                              <a:lumMod val="50000"/>
                            </a:schemeClr>
                          </a:solidFill>
                          <a:effectLst/>
                          <a:latin typeface="+mj-lt"/>
                        </a:rPr>
                        <a:t>REPORT DIREZIONALE SINTETICO DI PERIODO</a:t>
                      </a:r>
                    </a:p>
                  </a:txBody>
                  <a:tcPr marL="5940" marR="5940" marT="594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dirty="0">
                          <a:solidFill>
                            <a:schemeClr val="accent1">
                              <a:lumMod val="50000"/>
                            </a:schemeClr>
                          </a:solidFill>
                          <a:effectLst/>
                          <a:latin typeface="+mj-lt"/>
                        </a:rPr>
                        <a:t>GEN 2020</a:t>
                      </a:r>
                    </a:p>
                  </a:txBody>
                  <a:tcPr marL="5940" marR="5940" marT="594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chemeClr val="accent1">
                            <a:lumMod val="50000"/>
                          </a:schemeClr>
                        </a:solidFill>
                        <a:effectLst/>
                        <a:latin typeface="+mj-lt"/>
                      </a:endParaRPr>
                    </a:p>
                  </a:txBody>
                  <a:tcPr marL="5940" marR="5940" marT="594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dirty="0">
                        <a:solidFill>
                          <a:schemeClr val="accent1">
                            <a:lumMod val="50000"/>
                          </a:schemeClr>
                        </a:solidFill>
                        <a:effectLst/>
                        <a:latin typeface="+mj-lt"/>
                      </a:endParaRPr>
                    </a:p>
                  </a:txBody>
                  <a:tcPr marL="5940" marR="5940" marT="594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940" marR="5940" marT="594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940" marR="5940" marT="594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940" marR="5940" marT="594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1555909"/>
                  </a:ext>
                </a:extLst>
              </a:tr>
              <a:tr h="161603">
                <a:tc>
                  <a:txBody>
                    <a:bodyPr/>
                    <a:lstStyle/>
                    <a:p>
                      <a:pPr algn="l" fontAlgn="b"/>
                      <a:r>
                        <a:rPr lang="it-IT" sz="1000" b="0" i="0" u="none" strike="noStrike" dirty="0">
                          <a:solidFill>
                            <a:schemeClr val="accent1">
                              <a:lumMod val="50000"/>
                            </a:schemeClr>
                          </a:solidFill>
                          <a:effectLst/>
                          <a:latin typeface="+mj-lt"/>
                        </a:rPr>
                        <a:t> </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gridSpan="3">
                  <a:txBody>
                    <a:bodyPr/>
                    <a:lstStyle/>
                    <a:p>
                      <a:pPr algn="ctr" fontAlgn="t"/>
                      <a:r>
                        <a:rPr lang="it-IT" sz="1000" b="1" i="1" u="none" strike="noStrike" dirty="0">
                          <a:solidFill>
                            <a:schemeClr val="accent1">
                              <a:lumMod val="50000"/>
                            </a:schemeClr>
                          </a:solidFill>
                          <a:effectLst/>
                          <a:latin typeface="+mj-lt"/>
                        </a:rPr>
                        <a:t>AREA CAMPANIA</a:t>
                      </a:r>
                    </a:p>
                  </a:txBody>
                  <a:tcPr marL="5940" marR="5940" marT="5940" marB="0">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tc gridSpan="3">
                  <a:txBody>
                    <a:bodyPr/>
                    <a:lstStyle/>
                    <a:p>
                      <a:pPr algn="ctr" fontAlgn="t"/>
                      <a:r>
                        <a:rPr lang="it-IT" sz="1000" b="1" i="1" u="none" strike="noStrike" dirty="0">
                          <a:solidFill>
                            <a:schemeClr val="accent1">
                              <a:lumMod val="50000"/>
                            </a:schemeClr>
                          </a:solidFill>
                          <a:effectLst/>
                          <a:latin typeface="+mj-lt"/>
                        </a:rPr>
                        <a:t>AREA PUGLIA</a:t>
                      </a:r>
                    </a:p>
                  </a:txBody>
                  <a:tcPr marL="5940" marR="5940" marT="5940" marB="0">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442826717"/>
                  </a:ext>
                </a:extLst>
              </a:tr>
              <a:tr h="148136">
                <a:tc>
                  <a:txBody>
                    <a:bodyPr/>
                    <a:lstStyle/>
                    <a:p>
                      <a:pPr algn="l" fontAlgn="b"/>
                      <a:r>
                        <a:rPr lang="it-IT" sz="1000" b="0" i="0" u="none" strike="noStrike" dirty="0">
                          <a:solidFill>
                            <a:schemeClr val="accent1">
                              <a:lumMod val="50000"/>
                            </a:schemeClr>
                          </a:solidFill>
                          <a:effectLst/>
                          <a:latin typeface="+mj-lt"/>
                        </a:rPr>
                        <a:t> </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a:solidFill>
                            <a:schemeClr val="accent1">
                              <a:lumMod val="50000"/>
                            </a:schemeClr>
                          </a:solidFill>
                          <a:effectLst/>
                          <a:latin typeface="+mj-lt"/>
                        </a:rPr>
                        <a:t>LINEA 1 </a:t>
                      </a:r>
                    </a:p>
                  </a:txBody>
                  <a:tcPr marL="5940" marR="5940" marT="594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a:solidFill>
                            <a:schemeClr val="accent1">
                              <a:lumMod val="50000"/>
                            </a:schemeClr>
                          </a:solidFill>
                          <a:effectLst/>
                          <a:latin typeface="+mj-lt"/>
                        </a:rPr>
                        <a:t>LINEA 2</a:t>
                      </a:r>
                    </a:p>
                  </a:txBody>
                  <a:tcPr marL="5940" marR="5940" marT="5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a:solidFill>
                            <a:schemeClr val="accent1">
                              <a:lumMod val="50000"/>
                            </a:schemeClr>
                          </a:solidFill>
                          <a:effectLst/>
                          <a:latin typeface="+mj-lt"/>
                        </a:rPr>
                        <a:t>TOT</a:t>
                      </a:r>
                    </a:p>
                  </a:txBody>
                  <a:tcPr marL="5940" marR="5940" marT="594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a:solidFill>
                            <a:schemeClr val="accent1">
                              <a:lumMod val="50000"/>
                            </a:schemeClr>
                          </a:solidFill>
                          <a:effectLst/>
                          <a:latin typeface="+mj-lt"/>
                        </a:rPr>
                        <a:t>LINEA 1 </a:t>
                      </a:r>
                    </a:p>
                  </a:txBody>
                  <a:tcPr marL="5940" marR="5940" marT="594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dirty="0">
                          <a:solidFill>
                            <a:schemeClr val="accent1">
                              <a:lumMod val="50000"/>
                            </a:schemeClr>
                          </a:solidFill>
                          <a:effectLst/>
                          <a:latin typeface="+mj-lt"/>
                        </a:rPr>
                        <a:t>LINEA 2</a:t>
                      </a:r>
                    </a:p>
                  </a:txBody>
                  <a:tcPr marL="5940" marR="5940" marT="5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a:solidFill>
                            <a:schemeClr val="accent1">
                              <a:lumMod val="50000"/>
                            </a:schemeClr>
                          </a:solidFill>
                          <a:effectLst/>
                          <a:latin typeface="+mj-lt"/>
                        </a:rPr>
                        <a:t>TOT</a:t>
                      </a:r>
                    </a:p>
                  </a:txBody>
                  <a:tcPr marL="5940" marR="5940" marT="594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6555259"/>
                  </a:ext>
                </a:extLst>
              </a:tr>
              <a:tr h="148136">
                <a:tc>
                  <a:txBody>
                    <a:bodyPr/>
                    <a:lstStyle/>
                    <a:p>
                      <a:pPr algn="l" fontAlgn="b"/>
                      <a:r>
                        <a:rPr lang="it-IT" sz="1000" b="0" i="0" u="none" strike="noStrike" dirty="0">
                          <a:solidFill>
                            <a:schemeClr val="accent1">
                              <a:lumMod val="50000"/>
                            </a:schemeClr>
                          </a:solidFill>
                          <a:effectLst/>
                          <a:latin typeface="+mj-lt"/>
                        </a:rPr>
                        <a:t> </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dirty="0">
                          <a:solidFill>
                            <a:schemeClr val="accent1">
                              <a:lumMod val="50000"/>
                            </a:schemeClr>
                          </a:solidFill>
                          <a:effectLst/>
                          <a:latin typeface="+mj-lt"/>
                        </a:rPr>
                        <a:t> </a:t>
                      </a:r>
                    </a:p>
                  </a:txBody>
                  <a:tcPr marL="5940" marR="5940" marT="594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5940" marR="5940" marT="5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5940" marR="5940" marT="594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5940" marR="5940" marT="594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dirty="0">
                          <a:solidFill>
                            <a:schemeClr val="accent1">
                              <a:lumMod val="50000"/>
                            </a:schemeClr>
                          </a:solidFill>
                          <a:effectLst/>
                          <a:latin typeface="+mj-lt"/>
                        </a:rPr>
                        <a:t> </a:t>
                      </a:r>
                    </a:p>
                  </a:txBody>
                  <a:tcPr marL="5940" marR="5940" marT="5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5940" marR="5940" marT="594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24448313"/>
                  </a:ext>
                </a:extLst>
              </a:tr>
              <a:tr h="141403">
                <a:tc>
                  <a:txBody>
                    <a:bodyPr/>
                    <a:lstStyle/>
                    <a:p>
                      <a:pPr algn="l" fontAlgn="b"/>
                      <a:r>
                        <a:rPr lang="it-IT" sz="1000" b="0" i="0" u="none" strike="noStrike" dirty="0">
                          <a:solidFill>
                            <a:schemeClr val="accent1">
                              <a:lumMod val="50000"/>
                            </a:schemeClr>
                          </a:solidFill>
                          <a:effectLst/>
                          <a:latin typeface="+mj-lt"/>
                        </a:rPr>
                        <a:t>RICAVI PER PRESTAZIONI ATTIVE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54,861</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12,546</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67,407</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19,252</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0,987</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20,239</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2323113141"/>
                  </a:ext>
                </a:extLst>
              </a:tr>
              <a:tr h="141403">
                <a:tc>
                  <a:txBody>
                    <a:bodyPr/>
                    <a:lstStyle/>
                    <a:p>
                      <a:pPr algn="l" fontAlgn="b"/>
                      <a:r>
                        <a:rPr lang="it-IT" sz="1000" b="0" i="0" u="none" strike="noStrike" dirty="0">
                          <a:solidFill>
                            <a:schemeClr val="accent1">
                              <a:lumMod val="50000"/>
                            </a:schemeClr>
                          </a:solidFill>
                          <a:effectLst/>
                          <a:latin typeface="+mj-lt"/>
                        </a:rPr>
                        <a:t>COSTI PER PRESTAZIONI PASSIVE ESTERNE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26,617</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3,062</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29,678</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8,271</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0,088</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8,358</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4255930844"/>
                  </a:ext>
                </a:extLst>
              </a:tr>
              <a:tr h="141403">
                <a:tc>
                  <a:txBody>
                    <a:bodyPr/>
                    <a:lstStyle/>
                    <a:p>
                      <a:pPr algn="l" fontAlgn="b"/>
                      <a:r>
                        <a:rPr lang="it-IT" sz="1000" b="0" i="0" u="none" strike="noStrike" dirty="0">
                          <a:solidFill>
                            <a:schemeClr val="accent1">
                              <a:lumMod val="50000"/>
                            </a:schemeClr>
                          </a:solidFill>
                          <a:effectLst/>
                          <a:latin typeface="+mj-lt"/>
                        </a:rPr>
                        <a:t>COSTI PER PRESTAZIONI PASSIVE INTERNE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3,211</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3,211</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1,160</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1,160</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832618145"/>
                  </a:ext>
                </a:extLst>
              </a:tr>
              <a:tr h="141403">
                <a:tc>
                  <a:txBody>
                    <a:bodyPr/>
                    <a:lstStyle/>
                    <a:p>
                      <a:pPr algn="l" fontAlgn="b"/>
                      <a:r>
                        <a:rPr lang="it-IT" sz="1000" b="0" i="0" u="none" strike="noStrike" dirty="0">
                          <a:solidFill>
                            <a:schemeClr val="accent1">
                              <a:lumMod val="50000"/>
                            </a:schemeClr>
                          </a:solidFill>
                          <a:effectLst/>
                          <a:latin typeface="+mj-lt"/>
                        </a:rPr>
                        <a:t> +/-RETTIFICHE INDIRETTE DI AREA</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-0,003</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-0,001</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-0,004</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-0,001</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0,000</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-0,001</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12291976"/>
                  </a:ext>
                </a:extLst>
              </a:tr>
              <a:tr h="141403">
                <a:tc>
                  <a:txBody>
                    <a:bodyPr/>
                    <a:lstStyle/>
                    <a:p>
                      <a:pPr algn="l" fontAlgn="b"/>
                      <a:r>
                        <a:rPr lang="it-IT" sz="1000" b="1" i="1" u="none" strike="noStrike" dirty="0">
                          <a:solidFill>
                            <a:schemeClr val="accent1">
                              <a:lumMod val="50000"/>
                            </a:schemeClr>
                          </a:solidFill>
                          <a:effectLst/>
                          <a:latin typeface="+mj-lt"/>
                        </a:rPr>
                        <a:t>MARGINE INTERMEDIAZIONE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25,030</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9,483</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34,514</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9,821</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0,899</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10,720</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4956396"/>
                  </a:ext>
                </a:extLst>
              </a:tr>
              <a:tr h="141403">
                <a:tc>
                  <a:txBody>
                    <a:bodyPr/>
                    <a:lstStyle/>
                    <a:p>
                      <a:pPr algn="l" fontAlgn="b"/>
                      <a:r>
                        <a:rPr lang="it-IT" sz="1000" b="0" i="0" u="none" strike="noStrike" dirty="0">
                          <a:solidFill>
                            <a:schemeClr val="accent1">
                              <a:lumMod val="50000"/>
                            </a:schemeClr>
                          </a:solidFill>
                          <a:effectLst/>
                          <a:latin typeface="+mj-lt"/>
                        </a:rPr>
                        <a:t>RICAVI VENDITA APPARATI</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27,983</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0,902</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28,884</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7,037</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0,230</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7,266</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546070112"/>
                  </a:ext>
                </a:extLst>
              </a:tr>
              <a:tr h="141403">
                <a:tc>
                  <a:txBody>
                    <a:bodyPr/>
                    <a:lstStyle/>
                    <a:p>
                      <a:pPr algn="l" fontAlgn="b"/>
                      <a:r>
                        <a:rPr lang="it-IT" sz="1000" b="0" i="0" u="none" strike="noStrike" dirty="0">
                          <a:solidFill>
                            <a:schemeClr val="accent1">
                              <a:lumMod val="50000"/>
                            </a:schemeClr>
                          </a:solidFill>
                          <a:effectLst/>
                          <a:latin typeface="+mj-lt"/>
                        </a:rPr>
                        <a:t>COSTI VENDITA APPARATI</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12,256</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0,629</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12,885</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3,650</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0,170</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3,820</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877302726"/>
                  </a:ext>
                </a:extLst>
              </a:tr>
              <a:tr h="141403">
                <a:tc>
                  <a:txBody>
                    <a:bodyPr/>
                    <a:lstStyle/>
                    <a:p>
                      <a:pPr algn="l" fontAlgn="b"/>
                      <a:r>
                        <a:rPr lang="it-IT" sz="1000" b="0" i="0" u="none" strike="noStrike" dirty="0">
                          <a:solidFill>
                            <a:schemeClr val="accent1">
                              <a:lumMod val="50000"/>
                            </a:schemeClr>
                          </a:solidFill>
                          <a:effectLst/>
                          <a:latin typeface="+mj-lt"/>
                        </a:rPr>
                        <a:t>COSTI PER PRESTAZIONI PASSIVE ESTERNE (commerciali)</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12,092</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12,092</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2,386</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2,386</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107452723"/>
                  </a:ext>
                </a:extLst>
              </a:tr>
              <a:tr h="141403">
                <a:tc>
                  <a:txBody>
                    <a:bodyPr/>
                    <a:lstStyle/>
                    <a:p>
                      <a:pPr algn="l" fontAlgn="b"/>
                      <a:r>
                        <a:rPr lang="it-IT" sz="1000" b="1" i="1" u="none" strike="noStrike" dirty="0">
                          <a:solidFill>
                            <a:schemeClr val="accent1">
                              <a:lumMod val="50000"/>
                            </a:schemeClr>
                          </a:solidFill>
                          <a:effectLst/>
                          <a:latin typeface="+mj-lt"/>
                        </a:rPr>
                        <a:t>MARGINE COMMERCIALE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3,635</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0,273</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3,908</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1,001</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0,060</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1,060</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84488147"/>
                  </a:ext>
                </a:extLst>
              </a:tr>
              <a:tr h="141403">
                <a:tc>
                  <a:txBody>
                    <a:bodyPr/>
                    <a:lstStyle/>
                    <a:p>
                      <a:pPr algn="l" fontAlgn="b"/>
                      <a:r>
                        <a:rPr lang="it-IT" sz="1000" b="1" i="0" u="none" strike="noStrike" dirty="0">
                          <a:solidFill>
                            <a:schemeClr val="accent1">
                              <a:lumMod val="50000"/>
                            </a:schemeClr>
                          </a:solidFill>
                          <a:effectLst/>
                          <a:latin typeface="+mj-lt"/>
                        </a:rPr>
                        <a:t>FATTURATO TOTALE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82,844</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13,448</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96,292</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26,289</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1,216</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27,506</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0779450"/>
                  </a:ext>
                </a:extLst>
              </a:tr>
              <a:tr h="141403">
                <a:tc>
                  <a:txBody>
                    <a:bodyPr/>
                    <a:lstStyle/>
                    <a:p>
                      <a:pPr algn="l" fontAlgn="b"/>
                      <a:r>
                        <a:rPr lang="it-IT" sz="1000" b="1" i="0" u="none" strike="noStrike" dirty="0">
                          <a:solidFill>
                            <a:schemeClr val="accent1">
                              <a:lumMod val="50000"/>
                            </a:schemeClr>
                          </a:solidFill>
                          <a:effectLst/>
                          <a:latin typeface="+mj-lt"/>
                        </a:rPr>
                        <a:t>MARGINE LORDO DI CONTRIBUZIONE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28,665</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9,756</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38,421</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10,822</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0,959</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dirty="0">
                          <a:solidFill>
                            <a:schemeClr val="accent1">
                              <a:lumMod val="50000"/>
                            </a:schemeClr>
                          </a:solidFill>
                          <a:effectLst/>
                          <a:latin typeface="+mj-lt"/>
                        </a:rPr>
                        <a:t>11,781</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37689642"/>
                  </a:ext>
                </a:extLst>
              </a:tr>
              <a:tr h="141403">
                <a:tc>
                  <a:txBody>
                    <a:bodyPr/>
                    <a:lstStyle/>
                    <a:p>
                      <a:pPr algn="l" fontAlgn="b"/>
                      <a:r>
                        <a:rPr lang="it-IT" sz="1000" b="1" i="1" u="none" strike="noStrike" dirty="0">
                          <a:solidFill>
                            <a:schemeClr val="accent1">
                              <a:lumMod val="50000"/>
                            </a:schemeClr>
                          </a:solidFill>
                          <a:effectLst/>
                          <a:latin typeface="+mj-lt"/>
                        </a:rPr>
                        <a:t>COSTI FISSI SPECIFICI AREA COMMERCIALE (AREA MANAGER)</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3,690</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1" i="1" u="none" strike="noStrike">
                          <a:solidFill>
                            <a:schemeClr val="accent1">
                              <a:lumMod val="50000"/>
                            </a:schemeClr>
                          </a:solidFill>
                          <a:effectLst/>
                          <a:latin typeface="+mj-lt"/>
                        </a:rPr>
                        <a:t> </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3,690</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2,835</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1" i="1" u="none" strike="noStrike">
                          <a:solidFill>
                            <a:schemeClr val="accent1">
                              <a:lumMod val="50000"/>
                            </a:schemeClr>
                          </a:solidFill>
                          <a:effectLst/>
                          <a:latin typeface="+mj-lt"/>
                        </a:rPr>
                        <a:t> </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2,835</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663448827"/>
                  </a:ext>
                </a:extLst>
              </a:tr>
              <a:tr h="141403">
                <a:tc>
                  <a:txBody>
                    <a:bodyPr/>
                    <a:lstStyle/>
                    <a:p>
                      <a:pPr algn="l" fontAlgn="b"/>
                      <a:r>
                        <a:rPr lang="it-IT" sz="1000" b="0" i="0" u="none" strike="noStrike" dirty="0">
                          <a:solidFill>
                            <a:schemeClr val="accent1">
                              <a:lumMod val="50000"/>
                            </a:schemeClr>
                          </a:solidFill>
                          <a:effectLst/>
                          <a:latin typeface="+mj-lt"/>
                        </a:rPr>
                        <a:t>COSTO PERSONALE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3,171</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3,171</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2,835</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2,835</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700754354"/>
                  </a:ext>
                </a:extLst>
              </a:tr>
              <a:tr h="141403">
                <a:tc>
                  <a:txBody>
                    <a:bodyPr/>
                    <a:lstStyle/>
                    <a:p>
                      <a:pPr algn="l" fontAlgn="b"/>
                      <a:r>
                        <a:rPr lang="it-IT" sz="1000" b="1" i="1" u="none" strike="noStrike" dirty="0">
                          <a:solidFill>
                            <a:schemeClr val="accent1">
                              <a:lumMod val="50000"/>
                            </a:schemeClr>
                          </a:solidFill>
                          <a:effectLst/>
                          <a:latin typeface="+mj-lt"/>
                        </a:rPr>
                        <a:t>COSTI FISSI INDIRETTI AREA COMMERCIALE (CRM)</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1" i="1" u="none" strike="noStrike">
                          <a:solidFill>
                            <a:schemeClr val="accent1">
                              <a:lumMod val="50000"/>
                            </a:schemeClr>
                          </a:solidFill>
                          <a:effectLst/>
                          <a:latin typeface="+mj-lt"/>
                        </a:rPr>
                        <a:t> </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3,595</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3,595</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1" i="1" u="none" strike="noStrike">
                          <a:solidFill>
                            <a:schemeClr val="accent1">
                              <a:lumMod val="50000"/>
                            </a:schemeClr>
                          </a:solidFill>
                          <a:effectLst/>
                          <a:latin typeface="+mj-lt"/>
                        </a:rPr>
                        <a:t> </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0,220</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1" i="1" u="none" strike="noStrike" dirty="0">
                          <a:solidFill>
                            <a:schemeClr val="accent1">
                              <a:lumMod val="50000"/>
                            </a:schemeClr>
                          </a:solidFill>
                          <a:effectLst/>
                          <a:latin typeface="+mj-lt"/>
                        </a:rPr>
                        <a:t>0,220</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2427948676"/>
                  </a:ext>
                </a:extLst>
              </a:tr>
              <a:tr h="141403">
                <a:tc>
                  <a:txBody>
                    <a:bodyPr/>
                    <a:lstStyle/>
                    <a:p>
                      <a:pPr algn="l" fontAlgn="b"/>
                      <a:r>
                        <a:rPr lang="it-IT" sz="1000" b="0" i="0" u="none" strike="noStrike" dirty="0">
                          <a:solidFill>
                            <a:schemeClr val="accent1">
                              <a:lumMod val="50000"/>
                            </a:schemeClr>
                          </a:solidFill>
                          <a:effectLst/>
                          <a:latin typeface="+mj-lt"/>
                        </a:rPr>
                        <a:t>COSTO PERSONALE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3,595</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3,595</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0,220</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0,220</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619780817"/>
                  </a:ext>
                </a:extLst>
              </a:tr>
              <a:tr h="141403">
                <a:tc>
                  <a:txBody>
                    <a:bodyPr/>
                    <a:lstStyle/>
                    <a:p>
                      <a:pPr algn="l" fontAlgn="b"/>
                      <a:r>
                        <a:rPr lang="it-IT" sz="1000" b="1" i="0" u="none" strike="noStrike" dirty="0">
                          <a:solidFill>
                            <a:schemeClr val="accent1">
                              <a:lumMod val="50000"/>
                            </a:schemeClr>
                          </a:solidFill>
                          <a:effectLst/>
                          <a:latin typeface="+mj-lt"/>
                        </a:rPr>
                        <a:t>MARGINE LORDO COMMERCIALE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24,975</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6,161</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31,136</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7,988</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0,739</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dirty="0">
                          <a:solidFill>
                            <a:schemeClr val="accent1">
                              <a:lumMod val="50000"/>
                            </a:schemeClr>
                          </a:solidFill>
                          <a:effectLst/>
                          <a:latin typeface="+mj-lt"/>
                        </a:rPr>
                        <a:t>8,727</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79170178"/>
                  </a:ext>
                </a:extLst>
              </a:tr>
              <a:tr h="141403">
                <a:tc>
                  <a:txBody>
                    <a:bodyPr/>
                    <a:lstStyle/>
                    <a:p>
                      <a:pPr algn="l" fontAlgn="b"/>
                      <a:r>
                        <a:rPr lang="it-IT" sz="1000" b="0" i="1" u="none" strike="noStrike" dirty="0">
                          <a:solidFill>
                            <a:schemeClr val="accent1">
                              <a:lumMod val="50000"/>
                            </a:schemeClr>
                          </a:solidFill>
                          <a:effectLst/>
                          <a:latin typeface="+mj-lt"/>
                        </a:rPr>
                        <a:t>COSTI DIREZIONE COMMERCIALE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dirty="0">
                          <a:solidFill>
                            <a:schemeClr val="accent1">
                              <a:lumMod val="50000"/>
                            </a:schemeClr>
                          </a:solidFill>
                          <a:effectLst/>
                          <a:latin typeface="+mj-lt"/>
                        </a:rPr>
                        <a:t>1,690</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1,237</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2,927</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0,434</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0,076</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0,510</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1561132700"/>
                  </a:ext>
                </a:extLst>
              </a:tr>
              <a:tr h="141403">
                <a:tc>
                  <a:txBody>
                    <a:bodyPr/>
                    <a:lstStyle/>
                    <a:p>
                      <a:pPr algn="l" fontAlgn="b"/>
                      <a:r>
                        <a:rPr lang="it-IT" sz="1000" b="0" i="0" u="none" strike="noStrike" dirty="0">
                          <a:solidFill>
                            <a:schemeClr val="accent1">
                              <a:lumMod val="50000"/>
                            </a:schemeClr>
                          </a:solidFill>
                          <a:effectLst/>
                          <a:latin typeface="+mj-lt"/>
                        </a:rPr>
                        <a:t>COSTO PERSONALE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1,229</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0,900</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2,129</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0,316</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0,055</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0,371</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975541746"/>
                  </a:ext>
                </a:extLst>
              </a:tr>
              <a:tr h="141403">
                <a:tc>
                  <a:txBody>
                    <a:bodyPr/>
                    <a:lstStyle/>
                    <a:p>
                      <a:pPr algn="l" fontAlgn="b"/>
                      <a:r>
                        <a:rPr lang="it-IT" sz="1000" b="0" i="0" u="none" strike="noStrike" dirty="0">
                          <a:solidFill>
                            <a:schemeClr val="accent1">
                              <a:lumMod val="50000"/>
                            </a:schemeClr>
                          </a:solidFill>
                          <a:effectLst/>
                          <a:latin typeface="+mj-lt"/>
                        </a:rPr>
                        <a:t>ALTRI COSTI FISSI SPECIFICI</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0,461</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0,337</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0,798</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0,118</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0,021</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0,139</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06556838"/>
                  </a:ext>
                </a:extLst>
              </a:tr>
              <a:tr h="141403">
                <a:tc>
                  <a:txBody>
                    <a:bodyPr/>
                    <a:lstStyle/>
                    <a:p>
                      <a:pPr algn="l" fontAlgn="b"/>
                      <a:r>
                        <a:rPr lang="it-IT" sz="1000" b="1" i="0" u="none" strike="noStrike" dirty="0">
                          <a:solidFill>
                            <a:schemeClr val="accent1">
                              <a:lumMod val="50000"/>
                            </a:schemeClr>
                          </a:solidFill>
                          <a:effectLst/>
                          <a:latin typeface="+mj-lt"/>
                        </a:rPr>
                        <a:t>MARGINE NETTO COMMERCIALE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23,285</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4,924</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28,209</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7,553</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0,664</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8,217</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42332350"/>
                  </a:ext>
                </a:extLst>
              </a:tr>
              <a:tr h="141403">
                <a:tc>
                  <a:txBody>
                    <a:bodyPr/>
                    <a:lstStyle/>
                    <a:p>
                      <a:pPr algn="l" fontAlgn="b"/>
                      <a:r>
                        <a:rPr lang="it-IT" sz="1000" b="0" i="1" u="none" strike="noStrike" dirty="0">
                          <a:solidFill>
                            <a:schemeClr val="accent1">
                              <a:lumMod val="50000"/>
                            </a:schemeClr>
                          </a:solidFill>
                          <a:effectLst/>
                          <a:latin typeface="+mj-lt"/>
                        </a:rPr>
                        <a:t>COSTI FISSI INDIRETTI AREA AMMINISTRAZIONE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5,282</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dirty="0">
                          <a:solidFill>
                            <a:schemeClr val="accent1">
                              <a:lumMod val="50000"/>
                            </a:schemeClr>
                          </a:solidFill>
                          <a:effectLst/>
                          <a:latin typeface="+mj-lt"/>
                        </a:rPr>
                        <a:t>3,866</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9,148</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1,357</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0,236</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1,593</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4036795840"/>
                  </a:ext>
                </a:extLst>
              </a:tr>
              <a:tr h="141403">
                <a:tc>
                  <a:txBody>
                    <a:bodyPr/>
                    <a:lstStyle/>
                    <a:p>
                      <a:pPr algn="l" fontAlgn="b"/>
                      <a:r>
                        <a:rPr lang="it-IT" sz="1000" b="0" i="0" u="none" strike="noStrike" dirty="0">
                          <a:solidFill>
                            <a:schemeClr val="accent1">
                              <a:lumMod val="50000"/>
                            </a:schemeClr>
                          </a:solidFill>
                          <a:effectLst/>
                          <a:latin typeface="+mj-lt"/>
                        </a:rPr>
                        <a:t>COSTO PERSONALE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4,655</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3,407</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8,062</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1,196</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0,208</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1,404</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675068768"/>
                  </a:ext>
                </a:extLst>
              </a:tr>
              <a:tr h="141403">
                <a:tc>
                  <a:txBody>
                    <a:bodyPr/>
                    <a:lstStyle/>
                    <a:p>
                      <a:pPr algn="l" fontAlgn="b"/>
                      <a:r>
                        <a:rPr lang="it-IT" sz="1000" b="0" i="0" u="none" strike="noStrike" dirty="0">
                          <a:solidFill>
                            <a:schemeClr val="accent1">
                              <a:lumMod val="50000"/>
                            </a:schemeClr>
                          </a:solidFill>
                          <a:effectLst/>
                          <a:latin typeface="+mj-lt"/>
                        </a:rPr>
                        <a:t>ALTRI COSTI FISSI SPECIFICI</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0,627</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0,459</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1,085</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0,161</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0,028</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0,189</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77277257"/>
                  </a:ext>
                </a:extLst>
              </a:tr>
              <a:tr h="141403">
                <a:tc>
                  <a:txBody>
                    <a:bodyPr/>
                    <a:lstStyle/>
                    <a:p>
                      <a:pPr algn="l" fontAlgn="b"/>
                      <a:r>
                        <a:rPr lang="it-IT" sz="1000" b="0" i="1" u="none" strike="noStrike" dirty="0">
                          <a:solidFill>
                            <a:schemeClr val="accent1">
                              <a:lumMod val="50000"/>
                            </a:schemeClr>
                          </a:solidFill>
                          <a:effectLst/>
                          <a:latin typeface="+mj-lt"/>
                        </a:rPr>
                        <a:t>COSTI FISSI INDIRETTI AREA TECNICA</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2,853</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2,088</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dirty="0">
                          <a:solidFill>
                            <a:schemeClr val="accent1">
                              <a:lumMod val="50000"/>
                            </a:schemeClr>
                          </a:solidFill>
                          <a:effectLst/>
                          <a:latin typeface="+mj-lt"/>
                        </a:rPr>
                        <a:t>4,942</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0,733</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0,128</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0,861</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1948930975"/>
                  </a:ext>
                </a:extLst>
              </a:tr>
              <a:tr h="141403">
                <a:tc>
                  <a:txBody>
                    <a:bodyPr/>
                    <a:lstStyle/>
                    <a:p>
                      <a:pPr algn="l" fontAlgn="b"/>
                      <a:r>
                        <a:rPr lang="it-IT" sz="1000" b="0" i="0" u="none" strike="noStrike" dirty="0">
                          <a:solidFill>
                            <a:schemeClr val="accent1">
                              <a:lumMod val="50000"/>
                            </a:schemeClr>
                          </a:solidFill>
                          <a:effectLst/>
                          <a:latin typeface="+mj-lt"/>
                        </a:rPr>
                        <a:t>COSTO PERSONALE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2,796</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2,046</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4,843</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0,719</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0,125</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0,844</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835357524"/>
                  </a:ext>
                </a:extLst>
              </a:tr>
              <a:tr h="141403">
                <a:tc>
                  <a:txBody>
                    <a:bodyPr/>
                    <a:lstStyle/>
                    <a:p>
                      <a:pPr algn="l" fontAlgn="b"/>
                      <a:r>
                        <a:rPr lang="it-IT" sz="1000" b="0" i="0" u="none" strike="noStrike" dirty="0">
                          <a:solidFill>
                            <a:schemeClr val="accent1">
                              <a:lumMod val="50000"/>
                            </a:schemeClr>
                          </a:solidFill>
                          <a:effectLst/>
                          <a:latin typeface="+mj-lt"/>
                        </a:rPr>
                        <a:t>ALTRI COSTI FISSI SPECIFICI</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0,057</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0,042</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0,099</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0,015</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0,003</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0,017</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02655616"/>
                  </a:ext>
                </a:extLst>
              </a:tr>
              <a:tr h="141403">
                <a:tc>
                  <a:txBody>
                    <a:bodyPr/>
                    <a:lstStyle/>
                    <a:p>
                      <a:pPr algn="l" fontAlgn="b"/>
                      <a:r>
                        <a:rPr lang="it-IT" sz="1000" b="0" i="1" u="none" strike="noStrike" dirty="0">
                          <a:solidFill>
                            <a:schemeClr val="accent1">
                              <a:lumMod val="50000"/>
                            </a:schemeClr>
                          </a:solidFill>
                          <a:effectLst/>
                          <a:latin typeface="+mj-lt"/>
                        </a:rPr>
                        <a:t>COSTI FISSI INDIRETTI DIREZIONE GENERALE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8,050</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5,892</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13,942</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dirty="0">
                          <a:solidFill>
                            <a:schemeClr val="accent1">
                              <a:lumMod val="50000"/>
                            </a:schemeClr>
                          </a:solidFill>
                          <a:effectLst/>
                          <a:latin typeface="+mj-lt"/>
                        </a:rPr>
                        <a:t>2,069</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0,360</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a:solidFill>
                            <a:schemeClr val="accent1">
                              <a:lumMod val="50000"/>
                            </a:schemeClr>
                          </a:solidFill>
                          <a:effectLst/>
                          <a:latin typeface="+mj-lt"/>
                        </a:rPr>
                        <a:t>2,429</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2788054760"/>
                  </a:ext>
                </a:extLst>
              </a:tr>
              <a:tr h="141403">
                <a:tc>
                  <a:txBody>
                    <a:bodyPr/>
                    <a:lstStyle/>
                    <a:p>
                      <a:pPr algn="l" fontAlgn="b"/>
                      <a:r>
                        <a:rPr lang="it-IT" sz="1000" b="0" i="0" u="none" strike="noStrike" dirty="0">
                          <a:solidFill>
                            <a:schemeClr val="accent1">
                              <a:lumMod val="50000"/>
                            </a:schemeClr>
                          </a:solidFill>
                          <a:effectLst/>
                          <a:latin typeface="+mj-lt"/>
                        </a:rPr>
                        <a:t>COSTO PERSONALE</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3,469</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2,539</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6,008</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0,892</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0,155</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1,047</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324762653"/>
                  </a:ext>
                </a:extLst>
              </a:tr>
              <a:tr h="141403">
                <a:tc>
                  <a:txBody>
                    <a:bodyPr/>
                    <a:lstStyle/>
                    <a:p>
                      <a:pPr algn="l" fontAlgn="b"/>
                      <a:r>
                        <a:rPr lang="it-IT" sz="1000" b="0" i="0" u="none" strike="noStrike" dirty="0">
                          <a:solidFill>
                            <a:schemeClr val="accent1">
                              <a:lumMod val="50000"/>
                            </a:schemeClr>
                          </a:solidFill>
                          <a:effectLst/>
                          <a:latin typeface="+mj-lt"/>
                        </a:rPr>
                        <a:t>ALTRI COSTI FISSI SPECIFICI</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4,581</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3,353</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7,934</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1,177</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0,205</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1,382</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35529985"/>
                  </a:ext>
                </a:extLst>
              </a:tr>
              <a:tr h="141403">
                <a:tc>
                  <a:txBody>
                    <a:bodyPr/>
                    <a:lstStyle/>
                    <a:p>
                      <a:pPr algn="l" fontAlgn="b"/>
                      <a:r>
                        <a:rPr lang="it-IT" sz="1000" b="0" i="1" u="none" strike="noStrike" dirty="0">
                          <a:solidFill>
                            <a:schemeClr val="accent1">
                              <a:lumMod val="50000"/>
                            </a:schemeClr>
                          </a:solidFill>
                          <a:effectLst/>
                          <a:latin typeface="+mj-lt"/>
                        </a:rPr>
                        <a:t>COSTI FISSI INDIRETTI STRUTTURA</a:t>
                      </a:r>
                    </a:p>
                  </a:txBody>
                  <a:tcPr marL="5940" marR="5940" marT="594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dirty="0">
                          <a:solidFill>
                            <a:schemeClr val="accent1">
                              <a:lumMod val="50000"/>
                            </a:schemeClr>
                          </a:solidFill>
                          <a:effectLst/>
                          <a:latin typeface="+mj-lt"/>
                        </a:rPr>
                        <a:t>3,035</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dirty="0">
                          <a:solidFill>
                            <a:schemeClr val="accent1">
                              <a:lumMod val="50000"/>
                            </a:schemeClr>
                          </a:solidFill>
                          <a:effectLst/>
                          <a:latin typeface="+mj-lt"/>
                        </a:rPr>
                        <a:t>2,221</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dirty="0">
                          <a:solidFill>
                            <a:schemeClr val="accent1">
                              <a:lumMod val="50000"/>
                            </a:schemeClr>
                          </a:solidFill>
                          <a:effectLst/>
                          <a:latin typeface="+mj-lt"/>
                        </a:rPr>
                        <a:t>5,256</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dirty="0">
                          <a:solidFill>
                            <a:schemeClr val="accent1">
                              <a:lumMod val="50000"/>
                            </a:schemeClr>
                          </a:solidFill>
                          <a:effectLst/>
                          <a:latin typeface="+mj-lt"/>
                        </a:rPr>
                        <a:t>0,780</a:t>
                      </a:r>
                    </a:p>
                  </a:txBody>
                  <a:tcPr marL="5940" marR="5940" marT="594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dirty="0">
                          <a:solidFill>
                            <a:schemeClr val="accent1">
                              <a:lumMod val="50000"/>
                            </a:schemeClr>
                          </a:solidFill>
                          <a:effectLst/>
                          <a:latin typeface="+mj-lt"/>
                        </a:rPr>
                        <a:t>0,136</a:t>
                      </a:r>
                    </a:p>
                  </a:txBody>
                  <a:tcPr marL="5940" marR="5940" marT="5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1" u="none" strike="noStrike" dirty="0">
                          <a:solidFill>
                            <a:schemeClr val="accent1">
                              <a:lumMod val="50000"/>
                            </a:schemeClr>
                          </a:solidFill>
                          <a:effectLst/>
                          <a:latin typeface="+mj-lt"/>
                        </a:rPr>
                        <a:t>0,915</a:t>
                      </a:r>
                    </a:p>
                  </a:txBody>
                  <a:tcPr marL="5940" marR="5940" marT="594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3747484619"/>
                  </a:ext>
                </a:extLst>
              </a:tr>
            </a:tbl>
          </a:graphicData>
        </a:graphic>
      </p:graphicFrame>
      <p:sp>
        <p:nvSpPr>
          <p:cNvPr id="5" name="Rectangle 1028">
            <a:extLst>
              <a:ext uri="{FF2B5EF4-FFF2-40B4-BE49-F238E27FC236}">
                <a16:creationId xmlns:a16="http://schemas.microsoft.com/office/drawing/2014/main" id="{0CB70DD5-3A4B-B3EC-96B6-798D219F195A}"/>
              </a:ext>
            </a:extLst>
          </p:cNvPr>
          <p:cNvSpPr>
            <a:spLocks noChangeArrowheads="1"/>
          </p:cNvSpPr>
          <p:nvPr/>
        </p:nvSpPr>
        <p:spPr bwMode="auto">
          <a:xfrm>
            <a:off x="720000" y="720000"/>
            <a:ext cx="77724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it-IT" altLang="it-IT" sz="1800" b="1" dirty="0">
                <a:solidFill>
                  <a:schemeClr val="accent1">
                    <a:lumMod val="50000"/>
                  </a:schemeClr>
                </a:solidFill>
                <a:latin typeface="+mj-lt"/>
                <a:ea typeface="Calibri Light" panose="020F0302020204030204" pitchFamily="34" charset="0"/>
                <a:cs typeface="Calibri Light" panose="020F0302020204030204" pitchFamily="34" charset="0"/>
              </a:rPr>
              <a:t>Il budget d’esercizio: Report direzionale di Periodo</a:t>
            </a:r>
          </a:p>
        </p:txBody>
      </p:sp>
      <p:sp>
        <p:nvSpPr>
          <p:cNvPr id="7" name="Ovale 6">
            <a:extLst>
              <a:ext uri="{FF2B5EF4-FFF2-40B4-BE49-F238E27FC236}">
                <a16:creationId xmlns:a16="http://schemas.microsoft.com/office/drawing/2014/main" id="{9CE49DCA-F0ED-B8DE-A90C-30CA1FE8B0AD}"/>
              </a:ext>
            </a:extLst>
          </p:cNvPr>
          <p:cNvSpPr/>
          <p:nvPr/>
        </p:nvSpPr>
        <p:spPr>
          <a:xfrm>
            <a:off x="5410200" y="1819792"/>
            <a:ext cx="883920" cy="279495"/>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095D0B07-9F4D-B479-0CD6-64E6EDD76E77}"/>
              </a:ext>
            </a:extLst>
          </p:cNvPr>
          <p:cNvCxnSpPr/>
          <p:nvPr/>
        </p:nvCxnSpPr>
        <p:spPr>
          <a:xfrm>
            <a:off x="4953000" y="1335900"/>
            <a:ext cx="60960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Immagine 9">
            <a:extLst>
              <a:ext uri="{FF2B5EF4-FFF2-40B4-BE49-F238E27FC236}">
                <a16:creationId xmlns:a16="http://schemas.microsoft.com/office/drawing/2014/main" id="{815C8E16-7B69-FBD7-68E0-CB99DA85D5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1355743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20FB19C5-149E-057B-706B-6A4F10157E01}"/>
              </a:ext>
            </a:extLst>
          </p:cNvPr>
          <p:cNvGraphicFramePr>
            <a:graphicFrameLocks noGrp="1"/>
          </p:cNvGraphicFramePr>
          <p:nvPr>
            <p:extLst>
              <p:ext uri="{D42A27DB-BD31-4B8C-83A1-F6EECF244321}">
                <p14:modId xmlns:p14="http://schemas.microsoft.com/office/powerpoint/2010/main" val="1168112413"/>
              </p:ext>
            </p:extLst>
          </p:nvPr>
        </p:nvGraphicFramePr>
        <p:xfrm>
          <a:off x="533400" y="1224000"/>
          <a:ext cx="8652598" cy="5354983"/>
        </p:xfrm>
        <a:graphic>
          <a:graphicData uri="http://schemas.openxmlformats.org/drawingml/2006/table">
            <a:tbl>
              <a:tblPr/>
              <a:tblGrid>
                <a:gridCol w="2607750">
                  <a:extLst>
                    <a:ext uri="{9D8B030D-6E8A-4147-A177-3AD203B41FA5}">
                      <a16:colId xmlns:a16="http://schemas.microsoft.com/office/drawing/2014/main" val="1139593464"/>
                    </a:ext>
                  </a:extLst>
                </a:gridCol>
                <a:gridCol w="501406">
                  <a:extLst>
                    <a:ext uri="{9D8B030D-6E8A-4147-A177-3AD203B41FA5}">
                      <a16:colId xmlns:a16="http://schemas.microsoft.com/office/drawing/2014/main" val="641901057"/>
                    </a:ext>
                  </a:extLst>
                </a:gridCol>
                <a:gridCol w="468666">
                  <a:extLst>
                    <a:ext uri="{9D8B030D-6E8A-4147-A177-3AD203B41FA5}">
                      <a16:colId xmlns:a16="http://schemas.microsoft.com/office/drawing/2014/main" val="1641668532"/>
                    </a:ext>
                  </a:extLst>
                </a:gridCol>
                <a:gridCol w="532099">
                  <a:extLst>
                    <a:ext uri="{9D8B030D-6E8A-4147-A177-3AD203B41FA5}">
                      <a16:colId xmlns:a16="http://schemas.microsoft.com/office/drawing/2014/main" val="1276972627"/>
                    </a:ext>
                  </a:extLst>
                </a:gridCol>
                <a:gridCol w="493221">
                  <a:extLst>
                    <a:ext uri="{9D8B030D-6E8A-4147-A177-3AD203B41FA5}">
                      <a16:colId xmlns:a16="http://schemas.microsoft.com/office/drawing/2014/main" val="458067469"/>
                    </a:ext>
                  </a:extLst>
                </a:gridCol>
                <a:gridCol w="540283">
                  <a:extLst>
                    <a:ext uri="{9D8B030D-6E8A-4147-A177-3AD203B41FA5}">
                      <a16:colId xmlns:a16="http://schemas.microsoft.com/office/drawing/2014/main" val="3553753059"/>
                    </a:ext>
                  </a:extLst>
                </a:gridCol>
                <a:gridCol w="476851">
                  <a:extLst>
                    <a:ext uri="{9D8B030D-6E8A-4147-A177-3AD203B41FA5}">
                      <a16:colId xmlns:a16="http://schemas.microsoft.com/office/drawing/2014/main" val="3457403018"/>
                    </a:ext>
                  </a:extLst>
                </a:gridCol>
                <a:gridCol w="495266">
                  <a:extLst>
                    <a:ext uri="{9D8B030D-6E8A-4147-A177-3AD203B41FA5}">
                      <a16:colId xmlns:a16="http://schemas.microsoft.com/office/drawing/2014/main" val="2986047558"/>
                    </a:ext>
                  </a:extLst>
                </a:gridCol>
                <a:gridCol w="515729">
                  <a:extLst>
                    <a:ext uri="{9D8B030D-6E8A-4147-A177-3AD203B41FA5}">
                      <a16:colId xmlns:a16="http://schemas.microsoft.com/office/drawing/2014/main" val="3613913057"/>
                    </a:ext>
                  </a:extLst>
                </a:gridCol>
                <a:gridCol w="462528">
                  <a:extLst>
                    <a:ext uri="{9D8B030D-6E8A-4147-A177-3AD203B41FA5}">
                      <a16:colId xmlns:a16="http://schemas.microsoft.com/office/drawing/2014/main" val="2686836556"/>
                    </a:ext>
                  </a:extLst>
                </a:gridCol>
                <a:gridCol w="487081">
                  <a:extLst>
                    <a:ext uri="{9D8B030D-6E8A-4147-A177-3AD203B41FA5}">
                      <a16:colId xmlns:a16="http://schemas.microsoft.com/office/drawing/2014/main" val="959097301"/>
                    </a:ext>
                  </a:extLst>
                </a:gridCol>
                <a:gridCol w="515729">
                  <a:extLst>
                    <a:ext uri="{9D8B030D-6E8A-4147-A177-3AD203B41FA5}">
                      <a16:colId xmlns:a16="http://schemas.microsoft.com/office/drawing/2014/main" val="2573816305"/>
                    </a:ext>
                  </a:extLst>
                </a:gridCol>
                <a:gridCol w="555989">
                  <a:extLst>
                    <a:ext uri="{9D8B030D-6E8A-4147-A177-3AD203B41FA5}">
                      <a16:colId xmlns:a16="http://schemas.microsoft.com/office/drawing/2014/main" val="3398969269"/>
                    </a:ext>
                  </a:extLst>
                </a:gridCol>
              </a:tblGrid>
              <a:tr h="156001">
                <a:tc>
                  <a:txBody>
                    <a:bodyPr/>
                    <a:lstStyle/>
                    <a:p>
                      <a:pPr algn="l" fontAlgn="b"/>
                      <a:r>
                        <a:rPr lang="it-IT" sz="1000" b="1" i="1" u="none" strike="noStrike" dirty="0">
                          <a:solidFill>
                            <a:schemeClr val="accent1">
                              <a:lumMod val="50000"/>
                            </a:schemeClr>
                          </a:solidFill>
                          <a:effectLst/>
                          <a:latin typeface="+mj-lt"/>
                        </a:rPr>
                        <a:t>PARAMETRI BUDGET AREA COMMERCIALE</a:t>
                      </a:r>
                    </a:p>
                  </a:txBody>
                  <a:tcPr marL="5593" marR="5593" marT="559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gridSpan="2">
                  <a:txBody>
                    <a:bodyPr/>
                    <a:lstStyle/>
                    <a:p>
                      <a:pPr algn="l" fontAlgn="b"/>
                      <a:r>
                        <a:rPr lang="it-IT" sz="1000" b="1" i="1" u="none" strike="noStrike">
                          <a:solidFill>
                            <a:schemeClr val="accent1">
                              <a:lumMod val="50000"/>
                            </a:schemeClr>
                          </a:solidFill>
                          <a:effectLst/>
                          <a:latin typeface="+mj-lt"/>
                        </a:rPr>
                        <a:t>AREA CAMPANIA</a:t>
                      </a:r>
                    </a:p>
                  </a:txBody>
                  <a:tcPr marL="5593" marR="5593" marT="559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a:txBody>
                    <a:bodyPr/>
                    <a:lstStyle/>
                    <a:p>
                      <a:pPr algn="l" fontAlgn="b"/>
                      <a:endParaRPr lang="it-IT" sz="1000" b="0" i="1" u="none" strike="noStrike">
                        <a:solidFill>
                          <a:schemeClr val="accent1">
                            <a:lumMod val="50000"/>
                          </a:schemeClr>
                        </a:solidFill>
                        <a:effectLst/>
                        <a:latin typeface="+mj-lt"/>
                      </a:endParaRPr>
                    </a:p>
                  </a:txBody>
                  <a:tcPr marL="5593" marR="5593" marT="559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1" u="none" strike="noStrike">
                        <a:solidFill>
                          <a:schemeClr val="accent1">
                            <a:lumMod val="50000"/>
                          </a:schemeClr>
                        </a:solidFill>
                        <a:effectLst/>
                        <a:latin typeface="+mj-lt"/>
                      </a:endParaRPr>
                    </a:p>
                  </a:txBody>
                  <a:tcPr marL="5593" marR="5593" marT="559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1" u="none" strike="noStrike">
                        <a:solidFill>
                          <a:schemeClr val="accent1">
                            <a:lumMod val="50000"/>
                          </a:schemeClr>
                        </a:solidFill>
                        <a:effectLst/>
                        <a:latin typeface="+mj-lt"/>
                      </a:endParaRPr>
                    </a:p>
                  </a:txBody>
                  <a:tcPr marL="5593" marR="5593" marT="559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1" u="none" strike="noStrike">
                        <a:solidFill>
                          <a:schemeClr val="accent1">
                            <a:lumMod val="50000"/>
                          </a:schemeClr>
                        </a:solidFill>
                        <a:effectLst/>
                        <a:latin typeface="+mj-lt"/>
                      </a:endParaRPr>
                    </a:p>
                  </a:txBody>
                  <a:tcPr marL="5593" marR="5593" marT="559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1" u="none" strike="noStrike">
                        <a:solidFill>
                          <a:schemeClr val="accent1">
                            <a:lumMod val="50000"/>
                          </a:schemeClr>
                        </a:solidFill>
                        <a:effectLst/>
                        <a:latin typeface="+mj-lt"/>
                      </a:endParaRPr>
                    </a:p>
                  </a:txBody>
                  <a:tcPr marL="5593" marR="5593" marT="559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1" u="none" strike="noStrike">
                        <a:solidFill>
                          <a:schemeClr val="accent1">
                            <a:lumMod val="50000"/>
                          </a:schemeClr>
                        </a:solidFill>
                        <a:effectLst/>
                        <a:latin typeface="+mj-lt"/>
                      </a:endParaRPr>
                    </a:p>
                  </a:txBody>
                  <a:tcPr marL="5593" marR="5593" marT="559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1" u="none" strike="noStrike">
                        <a:solidFill>
                          <a:schemeClr val="accent1">
                            <a:lumMod val="50000"/>
                          </a:schemeClr>
                        </a:solidFill>
                        <a:effectLst/>
                        <a:latin typeface="+mj-lt"/>
                      </a:endParaRPr>
                    </a:p>
                  </a:txBody>
                  <a:tcPr marL="5593" marR="5593" marT="559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1" u="none" strike="noStrike">
                        <a:solidFill>
                          <a:schemeClr val="accent1">
                            <a:lumMod val="50000"/>
                          </a:schemeClr>
                        </a:solidFill>
                        <a:effectLst/>
                        <a:latin typeface="+mj-lt"/>
                      </a:endParaRPr>
                    </a:p>
                  </a:txBody>
                  <a:tcPr marL="5593" marR="5593" marT="559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1" u="none" strike="noStrike">
                        <a:solidFill>
                          <a:schemeClr val="accent1">
                            <a:lumMod val="50000"/>
                          </a:schemeClr>
                        </a:solidFill>
                        <a:effectLst/>
                        <a:latin typeface="+mj-lt"/>
                      </a:endParaRPr>
                    </a:p>
                  </a:txBody>
                  <a:tcPr marL="5593" marR="5593" marT="559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€/1.000</a:t>
                      </a:r>
                    </a:p>
                  </a:txBody>
                  <a:tcPr marL="5593" marR="5593" marT="559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075079"/>
                  </a:ext>
                </a:extLst>
              </a:tr>
              <a:tr h="163092">
                <a:tc>
                  <a:txBody>
                    <a:bodyPr/>
                    <a:lstStyle/>
                    <a:p>
                      <a:pPr algn="ctr" fontAlgn="b"/>
                      <a:r>
                        <a:rPr lang="it-IT" sz="1000" b="1" i="1"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GEN 2021</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FEB 2021</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MAR 2021</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APR 2021</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MAG 2021</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GIU 2021</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LUG 2021</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AGO 2021</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SET 2021</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OTT 2021</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NOV 2021</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DIC 2021</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81718819"/>
                  </a:ext>
                </a:extLst>
              </a:tr>
              <a:tr h="156001">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3272316202"/>
                  </a:ext>
                </a:extLst>
              </a:tr>
              <a:tr h="148910">
                <a:tc>
                  <a:txBody>
                    <a:bodyPr/>
                    <a:lstStyle/>
                    <a:p>
                      <a:pPr algn="l" fontAlgn="b"/>
                      <a:r>
                        <a:rPr lang="it-IT" sz="1000" b="1" i="0" u="none" strike="noStrike" dirty="0">
                          <a:solidFill>
                            <a:schemeClr val="accent1">
                              <a:lumMod val="50000"/>
                            </a:schemeClr>
                          </a:solidFill>
                          <a:effectLst/>
                          <a:latin typeface="+mj-lt"/>
                        </a:rPr>
                        <a:t>COMPOSIZIONE RICAVI</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25247447"/>
                  </a:ext>
                </a:extLst>
              </a:tr>
              <a:tr h="148910">
                <a:tc>
                  <a:txBody>
                    <a:bodyPr/>
                    <a:lstStyle/>
                    <a:p>
                      <a:pPr algn="l" fontAlgn="b"/>
                      <a:r>
                        <a:rPr lang="it-IT" sz="1000" b="1" i="0" u="none" strike="noStrike" dirty="0">
                          <a:solidFill>
                            <a:schemeClr val="accent1">
                              <a:lumMod val="50000"/>
                            </a:schemeClr>
                          </a:solidFill>
                          <a:effectLst/>
                          <a:latin typeface="+mj-lt"/>
                        </a:rPr>
                        <a:t>MIX CONSUNTIVO</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100,0%</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2548494900"/>
                  </a:ext>
                </a:extLst>
              </a:tr>
              <a:tr h="148910">
                <a:tc>
                  <a:txBody>
                    <a:bodyPr/>
                    <a:lstStyle/>
                    <a:p>
                      <a:pPr algn="l" fontAlgn="b"/>
                      <a:r>
                        <a:rPr lang="it-IT" sz="1000" b="0" i="0" u="none" strike="noStrike" dirty="0">
                          <a:solidFill>
                            <a:schemeClr val="accent1">
                              <a:lumMod val="50000"/>
                            </a:schemeClr>
                          </a:solidFill>
                          <a:effectLst/>
                          <a:highlight>
                            <a:srgbClr val="FFFF00"/>
                          </a:highlight>
                          <a:latin typeface="+mj-lt"/>
                        </a:rPr>
                        <a:t>RICAVI PER PRESTAZIONI ATTIVE</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it-IT" sz="1000" b="0" i="0" u="none" strike="noStrike" dirty="0">
                          <a:solidFill>
                            <a:schemeClr val="accent1">
                              <a:lumMod val="50000"/>
                            </a:schemeClr>
                          </a:solidFill>
                          <a:effectLst/>
                          <a:highlight>
                            <a:srgbClr val="FFFF00"/>
                          </a:highlight>
                          <a:latin typeface="+mj-lt"/>
                        </a:rPr>
                        <a:t>70,00%</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539420132"/>
                  </a:ext>
                </a:extLst>
              </a:tr>
              <a:tr h="148910">
                <a:tc>
                  <a:txBody>
                    <a:bodyPr/>
                    <a:lstStyle/>
                    <a:p>
                      <a:pPr algn="l" fontAlgn="b"/>
                      <a:r>
                        <a:rPr lang="it-IT" sz="1000" b="0" i="0" u="none" strike="noStrike" dirty="0">
                          <a:solidFill>
                            <a:schemeClr val="accent1">
                              <a:lumMod val="50000"/>
                            </a:schemeClr>
                          </a:solidFill>
                          <a:effectLst/>
                          <a:latin typeface="+mj-lt"/>
                        </a:rPr>
                        <a:t>RICAVI VENDITA APPARATI</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30,0%</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29999279"/>
                  </a:ext>
                </a:extLst>
              </a:tr>
              <a:tr h="148910">
                <a:tc>
                  <a:txBody>
                    <a:bodyPr/>
                    <a:lstStyle/>
                    <a:p>
                      <a:pPr algn="l" fontAlgn="b"/>
                      <a:r>
                        <a:rPr lang="it-IT" sz="1000" b="1" i="0" u="none" strike="noStrike" dirty="0">
                          <a:solidFill>
                            <a:schemeClr val="accent1">
                              <a:lumMod val="50000"/>
                            </a:schemeClr>
                          </a:solidFill>
                          <a:effectLst/>
                          <a:latin typeface="+mj-lt"/>
                        </a:rPr>
                        <a:t>MIX BUDGET</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100,00%</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2382477832"/>
                  </a:ext>
                </a:extLst>
              </a:tr>
              <a:tr h="148910">
                <a:tc>
                  <a:txBody>
                    <a:bodyPr/>
                    <a:lstStyle/>
                    <a:p>
                      <a:pPr algn="l" fontAlgn="b"/>
                      <a:r>
                        <a:rPr lang="it-IT" sz="1000" b="0" i="0" u="none" strike="noStrike" dirty="0">
                          <a:solidFill>
                            <a:schemeClr val="accent1">
                              <a:lumMod val="50000"/>
                            </a:schemeClr>
                          </a:solidFill>
                          <a:effectLst/>
                          <a:latin typeface="+mj-lt"/>
                        </a:rPr>
                        <a:t>RICAVI PER PRESTAZIONI ATTIVE</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100,00%</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496070833"/>
                  </a:ext>
                </a:extLst>
              </a:tr>
              <a:tr h="148910">
                <a:tc>
                  <a:txBody>
                    <a:bodyPr/>
                    <a:lstStyle/>
                    <a:p>
                      <a:pPr algn="l" fontAlgn="b"/>
                      <a:r>
                        <a:rPr lang="it-IT" sz="1000" b="0" i="0" u="none" strike="noStrike" dirty="0">
                          <a:solidFill>
                            <a:schemeClr val="accent1">
                              <a:lumMod val="50000"/>
                            </a:schemeClr>
                          </a:solidFill>
                          <a:effectLst/>
                          <a:latin typeface="+mj-lt"/>
                        </a:rPr>
                        <a:t>RICAVI VENDITA APPARATI</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161807499"/>
                  </a:ext>
                </a:extLst>
              </a:tr>
              <a:tr h="148910">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2366232284"/>
                  </a:ext>
                </a:extLst>
              </a:tr>
              <a:tr h="148910">
                <a:tc>
                  <a:txBody>
                    <a:bodyPr/>
                    <a:lstStyle/>
                    <a:p>
                      <a:pPr algn="l" fontAlgn="b"/>
                      <a:r>
                        <a:rPr lang="it-IT" sz="1000" b="1" i="0" u="none" strike="noStrike" dirty="0">
                          <a:solidFill>
                            <a:schemeClr val="accent1">
                              <a:lumMod val="50000"/>
                            </a:schemeClr>
                          </a:solidFill>
                          <a:effectLst/>
                          <a:latin typeface="+mj-lt"/>
                        </a:rPr>
                        <a:t>N° COMMESSE </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25285144"/>
                  </a:ext>
                </a:extLst>
              </a:tr>
              <a:tr h="148910">
                <a:tc>
                  <a:txBody>
                    <a:bodyPr/>
                    <a:lstStyle/>
                    <a:p>
                      <a:pPr algn="l" fontAlgn="b"/>
                      <a:r>
                        <a:rPr lang="it-IT" sz="1000" b="0" i="0" u="none" strike="noStrike" dirty="0">
                          <a:solidFill>
                            <a:schemeClr val="accent1">
                              <a:lumMod val="50000"/>
                            </a:schemeClr>
                          </a:solidFill>
                          <a:effectLst/>
                          <a:latin typeface="+mj-lt"/>
                        </a:rPr>
                        <a:t>N.RO COMMESSE CONSUNTIVO </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179</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2246441383"/>
                  </a:ext>
                </a:extLst>
              </a:tr>
              <a:tr h="148910">
                <a:tc>
                  <a:txBody>
                    <a:bodyPr/>
                    <a:lstStyle/>
                    <a:p>
                      <a:pPr algn="l" fontAlgn="b"/>
                      <a:r>
                        <a:rPr lang="it-IT" sz="1000" b="0" i="0" u="none" strike="noStrike" dirty="0">
                          <a:solidFill>
                            <a:schemeClr val="accent1">
                              <a:lumMod val="50000"/>
                            </a:schemeClr>
                          </a:solidFill>
                          <a:effectLst/>
                          <a:highlight>
                            <a:srgbClr val="FFFF00"/>
                          </a:highlight>
                          <a:latin typeface="+mj-lt"/>
                        </a:rPr>
                        <a:t> +/- variazione%</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it-IT" sz="1000" b="0" i="0" u="none" strike="noStrike" dirty="0">
                          <a:solidFill>
                            <a:schemeClr val="accent1">
                              <a:lumMod val="50000"/>
                            </a:schemeClr>
                          </a:solidFill>
                          <a:effectLst/>
                          <a:highlight>
                            <a:srgbClr val="FFFF00"/>
                          </a:highlight>
                          <a:latin typeface="+mj-lt"/>
                        </a:rPr>
                        <a:t>10,00%</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4116871706"/>
                  </a:ext>
                </a:extLst>
              </a:tr>
              <a:tr h="148910">
                <a:tc>
                  <a:txBody>
                    <a:bodyPr/>
                    <a:lstStyle/>
                    <a:p>
                      <a:pPr algn="l" fontAlgn="b"/>
                      <a:r>
                        <a:rPr lang="it-IT" sz="1000" b="0" i="0" u="none" strike="noStrike" dirty="0">
                          <a:solidFill>
                            <a:schemeClr val="accent1">
                              <a:lumMod val="50000"/>
                            </a:schemeClr>
                          </a:solidFill>
                          <a:effectLst/>
                          <a:latin typeface="+mj-lt"/>
                        </a:rPr>
                        <a:t>N.RO COMMESSE BUDGET</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197</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84167"/>
                  </a:ext>
                </a:extLst>
              </a:tr>
              <a:tr h="148910">
                <a:tc>
                  <a:txBody>
                    <a:bodyPr/>
                    <a:lstStyle/>
                    <a:p>
                      <a:pPr algn="l" fontAlgn="b"/>
                      <a:r>
                        <a:rPr lang="it-IT" sz="1000" b="1" i="0" u="none" strike="noStrike" dirty="0">
                          <a:solidFill>
                            <a:schemeClr val="accent1">
                              <a:lumMod val="50000"/>
                            </a:schemeClr>
                          </a:solidFill>
                          <a:effectLst/>
                          <a:latin typeface="+mj-lt"/>
                        </a:rPr>
                        <a:t>CANALE LINEA 1</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36732981"/>
                  </a:ext>
                </a:extLst>
              </a:tr>
              <a:tr h="148910">
                <a:tc>
                  <a:txBody>
                    <a:bodyPr/>
                    <a:lstStyle/>
                    <a:p>
                      <a:pPr algn="l" fontAlgn="b"/>
                      <a:r>
                        <a:rPr lang="it-IT" sz="1000" b="0" i="0" u="none" strike="noStrike" dirty="0">
                          <a:solidFill>
                            <a:schemeClr val="accent1">
                              <a:lumMod val="50000"/>
                            </a:schemeClr>
                          </a:solidFill>
                          <a:effectLst/>
                          <a:latin typeface="+mj-lt"/>
                        </a:rPr>
                        <a:t>RICAVO UNITARIO CONSUNTIVO </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306,49</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4230921688"/>
                  </a:ext>
                </a:extLst>
              </a:tr>
              <a:tr h="148910">
                <a:tc>
                  <a:txBody>
                    <a:bodyPr/>
                    <a:lstStyle/>
                    <a:p>
                      <a:pPr algn="l" fontAlgn="b"/>
                      <a:r>
                        <a:rPr lang="it-IT" sz="1000" b="0" i="0" u="none" strike="noStrike" dirty="0">
                          <a:solidFill>
                            <a:schemeClr val="accent1">
                              <a:lumMod val="50000"/>
                            </a:schemeClr>
                          </a:solidFill>
                          <a:effectLst/>
                          <a:highlight>
                            <a:srgbClr val="FFFF00"/>
                          </a:highlight>
                          <a:latin typeface="+mj-lt"/>
                        </a:rPr>
                        <a:t> +/- variazione%</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0,00 %</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926721862"/>
                  </a:ext>
                </a:extLst>
              </a:tr>
              <a:tr h="148910">
                <a:tc>
                  <a:txBody>
                    <a:bodyPr/>
                    <a:lstStyle/>
                    <a:p>
                      <a:pPr algn="l" fontAlgn="b"/>
                      <a:r>
                        <a:rPr lang="it-IT" sz="1000" b="0" i="0" u="none" strike="noStrike" dirty="0">
                          <a:solidFill>
                            <a:schemeClr val="accent1">
                              <a:lumMod val="50000"/>
                            </a:schemeClr>
                          </a:solidFill>
                          <a:effectLst/>
                          <a:latin typeface="+mj-lt"/>
                        </a:rPr>
                        <a:t>RICAVO UNITARIO BUDGET</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306,49</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196287062"/>
                  </a:ext>
                </a:extLst>
              </a:tr>
              <a:tr h="148910">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456416895"/>
                  </a:ext>
                </a:extLst>
              </a:tr>
              <a:tr h="148910">
                <a:tc>
                  <a:txBody>
                    <a:bodyPr/>
                    <a:lstStyle/>
                    <a:p>
                      <a:pPr algn="l" fontAlgn="b"/>
                      <a:r>
                        <a:rPr lang="it-IT" sz="1000" b="1" i="0" u="none" strike="noStrike" dirty="0">
                          <a:solidFill>
                            <a:schemeClr val="accent1">
                              <a:lumMod val="50000"/>
                            </a:schemeClr>
                          </a:solidFill>
                          <a:effectLst/>
                          <a:latin typeface="+mj-lt"/>
                        </a:rPr>
                        <a:t>N° COMMESSE </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25017114"/>
                  </a:ext>
                </a:extLst>
              </a:tr>
              <a:tr h="148910">
                <a:tc>
                  <a:txBody>
                    <a:bodyPr/>
                    <a:lstStyle/>
                    <a:p>
                      <a:pPr algn="l" fontAlgn="b"/>
                      <a:r>
                        <a:rPr lang="it-IT" sz="1000" b="0" i="0" u="none" strike="noStrike" dirty="0">
                          <a:solidFill>
                            <a:schemeClr val="accent1">
                              <a:lumMod val="50000"/>
                            </a:schemeClr>
                          </a:solidFill>
                          <a:effectLst/>
                          <a:latin typeface="+mj-lt"/>
                        </a:rPr>
                        <a:t>N.RO COMMESSE CONSUNTIVO </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131</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1694994290"/>
                  </a:ext>
                </a:extLst>
              </a:tr>
              <a:tr h="148910">
                <a:tc>
                  <a:txBody>
                    <a:bodyPr/>
                    <a:lstStyle/>
                    <a:p>
                      <a:pPr algn="l" fontAlgn="b"/>
                      <a:r>
                        <a:rPr lang="it-IT" sz="1000" b="0" i="0" u="none" strike="noStrike" dirty="0">
                          <a:solidFill>
                            <a:schemeClr val="accent1">
                              <a:lumMod val="50000"/>
                            </a:schemeClr>
                          </a:solidFill>
                          <a:effectLst/>
                          <a:latin typeface="+mj-lt"/>
                        </a:rPr>
                        <a:t> +/- variazione%</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it-IT" sz="1000" b="0" i="0" u="none" strike="noStrike" dirty="0">
                          <a:solidFill>
                            <a:schemeClr val="accent1">
                              <a:lumMod val="50000"/>
                            </a:schemeClr>
                          </a:solidFill>
                          <a:effectLst/>
                          <a:latin typeface="+mj-lt"/>
                        </a:rPr>
                        <a:t>10,00%</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184852289"/>
                  </a:ext>
                </a:extLst>
              </a:tr>
              <a:tr h="148910">
                <a:tc>
                  <a:txBody>
                    <a:bodyPr/>
                    <a:lstStyle/>
                    <a:p>
                      <a:pPr algn="l" fontAlgn="b"/>
                      <a:r>
                        <a:rPr lang="it-IT" sz="1000" b="0" i="0" u="none" strike="noStrike" dirty="0">
                          <a:solidFill>
                            <a:schemeClr val="accent1">
                              <a:lumMod val="50000"/>
                            </a:schemeClr>
                          </a:solidFill>
                          <a:effectLst/>
                          <a:latin typeface="+mj-lt"/>
                        </a:rPr>
                        <a:t>N.RO COMMESSE BUDGET</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144</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65666432"/>
                  </a:ext>
                </a:extLst>
              </a:tr>
              <a:tr h="148910">
                <a:tc>
                  <a:txBody>
                    <a:bodyPr/>
                    <a:lstStyle/>
                    <a:p>
                      <a:pPr algn="l" fontAlgn="b"/>
                      <a:r>
                        <a:rPr lang="it-IT" sz="1000" b="1" i="0" u="none" strike="noStrike" dirty="0">
                          <a:solidFill>
                            <a:schemeClr val="accent1">
                              <a:lumMod val="50000"/>
                            </a:schemeClr>
                          </a:solidFill>
                          <a:effectLst/>
                          <a:latin typeface="+mj-lt"/>
                        </a:rPr>
                        <a:t>CANALE LINEA 2</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66065108"/>
                  </a:ext>
                </a:extLst>
              </a:tr>
              <a:tr h="148910">
                <a:tc>
                  <a:txBody>
                    <a:bodyPr/>
                    <a:lstStyle/>
                    <a:p>
                      <a:pPr algn="l" fontAlgn="b"/>
                      <a:r>
                        <a:rPr lang="it-IT" sz="1000" b="0" i="0" u="none" strike="noStrike" dirty="0">
                          <a:solidFill>
                            <a:schemeClr val="accent1">
                              <a:lumMod val="50000"/>
                            </a:schemeClr>
                          </a:solidFill>
                          <a:effectLst/>
                          <a:latin typeface="+mj-lt"/>
                        </a:rPr>
                        <a:t>RICAVO UNITARIO CONSUNTIVO</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95,77</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2404784840"/>
                  </a:ext>
                </a:extLst>
              </a:tr>
              <a:tr h="148910">
                <a:tc>
                  <a:txBody>
                    <a:bodyPr/>
                    <a:lstStyle/>
                    <a:p>
                      <a:pPr algn="l" fontAlgn="b"/>
                      <a:r>
                        <a:rPr lang="it-IT" sz="1000" b="0" i="0" u="none" strike="noStrike" dirty="0">
                          <a:solidFill>
                            <a:schemeClr val="accent1">
                              <a:lumMod val="50000"/>
                            </a:schemeClr>
                          </a:solidFill>
                          <a:effectLst/>
                          <a:latin typeface="+mj-lt"/>
                        </a:rPr>
                        <a:t> +/- variazione%</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0,00 %</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02374875"/>
                  </a:ext>
                </a:extLst>
              </a:tr>
              <a:tr h="148910">
                <a:tc>
                  <a:txBody>
                    <a:bodyPr/>
                    <a:lstStyle/>
                    <a:p>
                      <a:pPr algn="l" fontAlgn="b"/>
                      <a:r>
                        <a:rPr lang="it-IT" sz="1000" b="0" i="0" u="none" strike="noStrike" dirty="0">
                          <a:solidFill>
                            <a:schemeClr val="accent1">
                              <a:lumMod val="50000"/>
                            </a:schemeClr>
                          </a:solidFill>
                          <a:effectLst/>
                          <a:latin typeface="+mj-lt"/>
                        </a:rPr>
                        <a:t>RICAVO UNITARIO BUDGET</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95,77</a:t>
                      </a: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14863066"/>
                  </a:ext>
                </a:extLst>
              </a:tr>
              <a:tr h="148910">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05745151"/>
                  </a:ext>
                </a:extLst>
              </a:tr>
              <a:tr h="147729">
                <a:tc>
                  <a:txBody>
                    <a:bodyPr/>
                    <a:lstStyle/>
                    <a:p>
                      <a:pPr algn="l" fontAlgn="b"/>
                      <a:r>
                        <a:rPr lang="it-IT" sz="1000" b="0" i="0" u="none" strike="noStrike" dirty="0">
                          <a:solidFill>
                            <a:schemeClr val="accent1">
                              <a:lumMod val="50000"/>
                            </a:schemeClr>
                          </a:solidFill>
                          <a:effectLst/>
                          <a:latin typeface="+mj-lt"/>
                        </a:rPr>
                        <a:t>Etc……………..</a:t>
                      </a: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no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90365957"/>
                  </a:ext>
                </a:extLst>
              </a:tr>
              <a:tr h="148910">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5593" marR="5593" marT="559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5593" marR="5593" marT="559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50968506"/>
                  </a:ext>
                </a:extLst>
              </a:tr>
            </a:tbl>
          </a:graphicData>
        </a:graphic>
      </p:graphicFrame>
      <p:cxnSp>
        <p:nvCxnSpPr>
          <p:cNvPr id="12" name="Connettore 2 11">
            <a:extLst>
              <a:ext uri="{FF2B5EF4-FFF2-40B4-BE49-F238E27FC236}">
                <a16:creationId xmlns:a16="http://schemas.microsoft.com/office/drawing/2014/main" id="{1BE8C589-C455-7499-5FEA-46C5976FFB6C}"/>
              </a:ext>
            </a:extLst>
          </p:cNvPr>
          <p:cNvCxnSpPr/>
          <p:nvPr/>
        </p:nvCxnSpPr>
        <p:spPr>
          <a:xfrm>
            <a:off x="2697480" y="2616105"/>
            <a:ext cx="60960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028">
            <a:extLst>
              <a:ext uri="{FF2B5EF4-FFF2-40B4-BE49-F238E27FC236}">
                <a16:creationId xmlns:a16="http://schemas.microsoft.com/office/drawing/2014/main" id="{6B40DECC-D9A6-867B-79FB-FCFDB4126933}"/>
              </a:ext>
            </a:extLst>
          </p:cNvPr>
          <p:cNvSpPr>
            <a:spLocks noChangeArrowheads="1"/>
          </p:cNvSpPr>
          <p:nvPr/>
        </p:nvSpPr>
        <p:spPr bwMode="auto">
          <a:xfrm>
            <a:off x="720000" y="720000"/>
            <a:ext cx="77724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it-IT" altLang="it-IT" sz="1800" dirty="0">
                <a:solidFill>
                  <a:schemeClr val="accent1">
                    <a:lumMod val="50000"/>
                  </a:schemeClr>
                </a:solidFill>
                <a:latin typeface="+mj-lt"/>
                <a:ea typeface="Calibri Light" panose="020F0302020204030204" pitchFamily="34" charset="0"/>
                <a:cs typeface="Calibri Light" panose="020F0302020204030204" pitchFamily="34" charset="0"/>
              </a:rPr>
              <a:t>Il</a:t>
            </a:r>
            <a:r>
              <a:rPr lang="it-IT" altLang="it-IT" sz="1800" dirty="0">
                <a:solidFill>
                  <a:schemeClr val="tx2"/>
                </a:solidFill>
                <a:latin typeface="+mj-lt"/>
              </a:rPr>
              <a:t> </a:t>
            </a:r>
            <a:r>
              <a:rPr lang="it-IT" altLang="it-IT" sz="1800" b="1" dirty="0">
                <a:solidFill>
                  <a:schemeClr val="accent1">
                    <a:lumMod val="50000"/>
                  </a:schemeClr>
                </a:solidFill>
                <a:latin typeface="+mj-lt"/>
                <a:ea typeface="Calibri Light" panose="020F0302020204030204" pitchFamily="34" charset="0"/>
                <a:cs typeface="Calibri Light" panose="020F0302020204030204" pitchFamily="34" charset="0"/>
              </a:rPr>
              <a:t>budget d’esercizio: la previsione </a:t>
            </a:r>
          </a:p>
        </p:txBody>
      </p:sp>
      <p:sp>
        <p:nvSpPr>
          <p:cNvPr id="5" name="Ovale 4">
            <a:extLst>
              <a:ext uri="{FF2B5EF4-FFF2-40B4-BE49-F238E27FC236}">
                <a16:creationId xmlns:a16="http://schemas.microsoft.com/office/drawing/2014/main" id="{C94B4AE4-084D-C30B-B563-BD498A1F80BA}"/>
              </a:ext>
            </a:extLst>
          </p:cNvPr>
          <p:cNvSpPr/>
          <p:nvPr/>
        </p:nvSpPr>
        <p:spPr>
          <a:xfrm>
            <a:off x="3032760" y="3147047"/>
            <a:ext cx="883920" cy="279495"/>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pic>
        <p:nvPicPr>
          <p:cNvPr id="6" name="Immagine 5">
            <a:extLst>
              <a:ext uri="{FF2B5EF4-FFF2-40B4-BE49-F238E27FC236}">
                <a16:creationId xmlns:a16="http://schemas.microsoft.com/office/drawing/2014/main" id="{0F6071B0-81EF-0DF3-46F3-8A7ACAD98F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15033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dirty="0">
                <a:solidFill>
                  <a:schemeClr val="accent1">
                    <a:lumMod val="50000"/>
                  </a:schemeClr>
                </a:solidFill>
              </a:rPr>
              <a:t>Adeguati assetti organizzativi: l’idea di un nuovo approccio (2)</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347800" cy="4708981"/>
          </a:xfrm>
        </p:spPr>
        <p:txBody>
          <a:bodyPr>
            <a:normAutofit/>
          </a:bodyPr>
          <a:lstStyle/>
          <a:p>
            <a:pPr indent="-360000" algn="just">
              <a:lnSpc>
                <a:spcPct val="150000"/>
              </a:lnSpc>
              <a:spcBef>
                <a:spcPts val="0"/>
              </a:spcBef>
              <a:spcAft>
                <a:spcPts val="0"/>
              </a:spcAft>
              <a:buFont typeface="Wingdings" panose="05000000000000000000" pitchFamily="2" charset="2"/>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l’imprenditore, e in generale la Direzione, nella sua azione gestoria, dovrà modificare il tradizionale stile di direzione rivolto al controllo dei risultati (per quanto analitici e dettagliati), secondo una logica ex-post, impostando un metodo di azione quotidiana rivolto ad un approccio </a:t>
            </a:r>
            <a:r>
              <a:rPr lang="it-IT" sz="1600" b="1" dirty="0" err="1">
                <a:solidFill>
                  <a:schemeClr val="accent1">
                    <a:lumMod val="50000"/>
                  </a:schemeClr>
                </a:solidFill>
                <a:latin typeface="+mj-lt"/>
                <a:ea typeface="Calibri Light" panose="020F0302020204030204" pitchFamily="34" charset="0"/>
                <a:cs typeface="Calibri Light" panose="020F0302020204030204" pitchFamily="34" charset="0"/>
              </a:rPr>
              <a:t>forward</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b="1" dirty="0" err="1">
                <a:solidFill>
                  <a:schemeClr val="accent1">
                    <a:lumMod val="50000"/>
                  </a:schemeClr>
                </a:solidFill>
                <a:latin typeface="+mj-lt"/>
                <a:ea typeface="Calibri Light" panose="020F0302020204030204" pitchFamily="34" charset="0"/>
                <a:cs typeface="Calibri Light" panose="020F0302020204030204" pitchFamily="34" charset="0"/>
              </a:rPr>
              <a:t>looking</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necessario per poter disporre di uno strumento gestionale solido ed affidabile in grado di intercettare per tempo ogni potenziale minaccia che possa indebolire la solidità della struttura finanziaria dell’azienda e rendere più problematica la gestione dei flussi finanziari in termini di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sostenibilità del debito</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t>
            </a:r>
          </a:p>
          <a:p>
            <a:pPr marL="0" indent="0" algn="just">
              <a:buNone/>
            </a:pPr>
            <a:endParaRPr lang="it-IT" kern="10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491447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F6396DB9-588A-96A6-20AA-5798FD642AE4}"/>
              </a:ext>
            </a:extLst>
          </p:cNvPr>
          <p:cNvGraphicFramePr>
            <a:graphicFrameLocks noGrp="1"/>
          </p:cNvGraphicFramePr>
          <p:nvPr>
            <p:extLst>
              <p:ext uri="{D42A27DB-BD31-4B8C-83A1-F6EECF244321}">
                <p14:modId xmlns:p14="http://schemas.microsoft.com/office/powerpoint/2010/main" val="3866704853"/>
              </p:ext>
            </p:extLst>
          </p:nvPr>
        </p:nvGraphicFramePr>
        <p:xfrm>
          <a:off x="381000" y="1440000"/>
          <a:ext cx="8991605" cy="4351195"/>
        </p:xfrm>
        <a:graphic>
          <a:graphicData uri="http://schemas.openxmlformats.org/drawingml/2006/table">
            <a:tbl>
              <a:tblPr/>
              <a:tblGrid>
                <a:gridCol w="4693727">
                  <a:extLst>
                    <a:ext uri="{9D8B030D-6E8A-4147-A177-3AD203B41FA5}">
                      <a16:colId xmlns:a16="http://schemas.microsoft.com/office/drawing/2014/main" val="3321735785"/>
                    </a:ext>
                  </a:extLst>
                </a:gridCol>
                <a:gridCol w="716313">
                  <a:extLst>
                    <a:ext uri="{9D8B030D-6E8A-4147-A177-3AD203B41FA5}">
                      <a16:colId xmlns:a16="http://schemas.microsoft.com/office/drawing/2014/main" val="2064508753"/>
                    </a:ext>
                  </a:extLst>
                </a:gridCol>
                <a:gridCol w="716313">
                  <a:extLst>
                    <a:ext uri="{9D8B030D-6E8A-4147-A177-3AD203B41FA5}">
                      <a16:colId xmlns:a16="http://schemas.microsoft.com/office/drawing/2014/main" val="3431792839"/>
                    </a:ext>
                  </a:extLst>
                </a:gridCol>
                <a:gridCol w="716313">
                  <a:extLst>
                    <a:ext uri="{9D8B030D-6E8A-4147-A177-3AD203B41FA5}">
                      <a16:colId xmlns:a16="http://schemas.microsoft.com/office/drawing/2014/main" val="2338656769"/>
                    </a:ext>
                  </a:extLst>
                </a:gridCol>
                <a:gridCol w="716313">
                  <a:extLst>
                    <a:ext uri="{9D8B030D-6E8A-4147-A177-3AD203B41FA5}">
                      <a16:colId xmlns:a16="http://schemas.microsoft.com/office/drawing/2014/main" val="2353080892"/>
                    </a:ext>
                  </a:extLst>
                </a:gridCol>
                <a:gridCol w="716313">
                  <a:extLst>
                    <a:ext uri="{9D8B030D-6E8A-4147-A177-3AD203B41FA5}">
                      <a16:colId xmlns:a16="http://schemas.microsoft.com/office/drawing/2014/main" val="2048476073"/>
                    </a:ext>
                  </a:extLst>
                </a:gridCol>
                <a:gridCol w="716313">
                  <a:extLst>
                    <a:ext uri="{9D8B030D-6E8A-4147-A177-3AD203B41FA5}">
                      <a16:colId xmlns:a16="http://schemas.microsoft.com/office/drawing/2014/main" val="75365863"/>
                    </a:ext>
                  </a:extLst>
                </a:gridCol>
              </a:tblGrid>
              <a:tr h="236363">
                <a:tc>
                  <a:txBody>
                    <a:bodyPr/>
                    <a:lstStyle/>
                    <a:p>
                      <a:pPr algn="l" fontAlgn="b"/>
                      <a:r>
                        <a:rPr lang="it-IT" sz="1100" b="1" i="0" u="none" strike="noStrike" dirty="0">
                          <a:solidFill>
                            <a:schemeClr val="accent1">
                              <a:lumMod val="50000"/>
                            </a:schemeClr>
                          </a:solidFill>
                          <a:effectLst/>
                          <a:latin typeface="+mj-lt"/>
                        </a:rPr>
                        <a:t>BUDGET ECONOMICO SINTETICO DI PERIODO</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1" i="0" u="none" strike="noStrike" dirty="0">
                          <a:solidFill>
                            <a:schemeClr val="accent1">
                              <a:lumMod val="50000"/>
                            </a:schemeClr>
                          </a:solidFill>
                          <a:effectLst/>
                          <a:latin typeface="+mj-lt"/>
                        </a:rPr>
                        <a:t>GEN 2021</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1" i="0" u="none" strike="noStrike">
                          <a:solidFill>
                            <a:schemeClr val="accent1">
                              <a:lumMod val="50000"/>
                            </a:schemeClr>
                          </a:solidFill>
                          <a:effectLst/>
                          <a:latin typeface="+mj-lt"/>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1" i="0" u="none" strike="noStrike">
                          <a:solidFill>
                            <a:schemeClr val="accent1">
                              <a:lumMod val="50000"/>
                            </a:schemeClr>
                          </a:solidFill>
                          <a:effectLst/>
                          <a:latin typeface="+mj-lt"/>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73482162"/>
                  </a:ext>
                </a:extLst>
              </a:tr>
              <a:tr h="257851">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gridSpan="3">
                  <a:txBody>
                    <a:bodyPr/>
                    <a:lstStyle/>
                    <a:p>
                      <a:pPr algn="ctr" fontAlgn="t"/>
                      <a:r>
                        <a:rPr lang="it-IT" sz="1100" b="1" i="1" u="none" strike="noStrike" dirty="0">
                          <a:solidFill>
                            <a:schemeClr val="accent1">
                              <a:lumMod val="50000"/>
                            </a:schemeClr>
                          </a:solidFill>
                          <a:effectLst/>
                          <a:latin typeface="+mj-lt"/>
                        </a:rPr>
                        <a:t>AREA CAMPANIA</a:t>
                      </a:r>
                    </a:p>
                  </a:txBody>
                  <a:tcPr marL="6350" marR="6350" marT="6350" marB="0">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tc gridSpan="3">
                  <a:txBody>
                    <a:bodyPr/>
                    <a:lstStyle/>
                    <a:p>
                      <a:pPr algn="ctr" fontAlgn="t"/>
                      <a:r>
                        <a:rPr lang="it-IT" sz="1100" b="1" i="1" u="none" strike="noStrike" dirty="0">
                          <a:solidFill>
                            <a:schemeClr val="accent1">
                              <a:lumMod val="50000"/>
                            </a:schemeClr>
                          </a:solidFill>
                          <a:effectLst/>
                          <a:latin typeface="+mj-lt"/>
                        </a:rPr>
                        <a:t>AREA PUGLIA</a:t>
                      </a:r>
                    </a:p>
                  </a:txBody>
                  <a:tcPr marL="6350" marR="6350" marT="6350" marB="0">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570182378"/>
                  </a:ext>
                </a:extLst>
              </a:tr>
              <a:tr h="236363">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100" b="1" i="1" u="none" strike="noStrike" dirty="0">
                          <a:solidFill>
                            <a:schemeClr val="accent1">
                              <a:lumMod val="50000"/>
                            </a:schemeClr>
                          </a:solidFill>
                          <a:effectLst/>
                          <a:latin typeface="+mj-lt"/>
                        </a:rPr>
                        <a:t>LINEA 1</a:t>
                      </a:r>
                    </a:p>
                  </a:txBody>
                  <a:tcPr marL="6350" marR="6350" marT="635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100" b="1" i="1" u="none" strike="noStrike" dirty="0">
                          <a:solidFill>
                            <a:schemeClr val="accent1">
                              <a:lumMod val="50000"/>
                            </a:schemeClr>
                          </a:solidFill>
                          <a:effectLst/>
                          <a:latin typeface="+mj-lt"/>
                        </a:rPr>
                        <a:t>LINEA 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100" b="1" i="1" u="none" strike="noStrike">
                          <a:solidFill>
                            <a:schemeClr val="accent1">
                              <a:lumMod val="50000"/>
                            </a:schemeClr>
                          </a:solidFill>
                          <a:effectLst/>
                          <a:latin typeface="+mj-lt"/>
                        </a:rPr>
                        <a:t>TOT</a:t>
                      </a:r>
                    </a:p>
                  </a:txBody>
                  <a:tcPr marL="6350" marR="6350" marT="635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100" b="1" i="1" u="none" strike="noStrike" dirty="0">
                          <a:solidFill>
                            <a:schemeClr val="accent1">
                              <a:lumMod val="50000"/>
                            </a:schemeClr>
                          </a:solidFill>
                          <a:effectLst/>
                          <a:latin typeface="+mj-lt"/>
                        </a:rPr>
                        <a:t>LINEA 1</a:t>
                      </a:r>
                    </a:p>
                  </a:txBody>
                  <a:tcPr marL="6350" marR="6350" marT="635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100" b="1" i="1" u="none" strike="noStrike" dirty="0">
                          <a:solidFill>
                            <a:schemeClr val="accent1">
                              <a:lumMod val="50000"/>
                            </a:schemeClr>
                          </a:solidFill>
                          <a:effectLst/>
                          <a:latin typeface="+mj-lt"/>
                        </a:rPr>
                        <a:t>LINEA 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100" b="1" i="1" u="none" strike="noStrike">
                          <a:solidFill>
                            <a:schemeClr val="accent1">
                              <a:lumMod val="50000"/>
                            </a:schemeClr>
                          </a:solidFill>
                          <a:effectLst/>
                          <a:latin typeface="+mj-lt"/>
                        </a:rPr>
                        <a:t>TOT</a:t>
                      </a:r>
                    </a:p>
                  </a:txBody>
                  <a:tcPr marL="6350" marR="6350" marT="635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19151347"/>
                  </a:ext>
                </a:extLst>
              </a:tr>
              <a:tr h="236363">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100" b="0" i="0" u="none" strike="noStrike" dirty="0">
                          <a:solidFill>
                            <a:schemeClr val="accent1">
                              <a:lumMod val="50000"/>
                            </a:schemeClr>
                          </a:solidFill>
                          <a:effectLst/>
                          <a:latin typeface="+mj-lt"/>
                        </a:rPr>
                        <a:t> </a:t>
                      </a:r>
                    </a:p>
                  </a:txBody>
                  <a:tcPr marL="6350" marR="6350" marT="635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100" b="0" i="0" u="none" strike="noStrike">
                          <a:solidFill>
                            <a:schemeClr val="accent1">
                              <a:lumMod val="50000"/>
                            </a:schemeClr>
                          </a:solidFill>
                          <a:effectLst/>
                          <a:latin typeface="+mj-lt"/>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100" b="0" i="0" u="none" strike="noStrike">
                          <a:solidFill>
                            <a:schemeClr val="accent1">
                              <a:lumMod val="50000"/>
                            </a:schemeClr>
                          </a:solidFill>
                          <a:effectLst/>
                          <a:latin typeface="+mj-lt"/>
                        </a:rPr>
                        <a:t> </a:t>
                      </a:r>
                    </a:p>
                  </a:txBody>
                  <a:tcPr marL="6350" marR="6350" marT="635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100" b="0" i="0" u="none" strike="noStrike">
                          <a:solidFill>
                            <a:schemeClr val="accent1">
                              <a:lumMod val="50000"/>
                            </a:schemeClr>
                          </a:solidFill>
                          <a:effectLst/>
                          <a:latin typeface="+mj-lt"/>
                        </a:rPr>
                        <a:t> </a:t>
                      </a:r>
                    </a:p>
                  </a:txBody>
                  <a:tcPr marL="6350" marR="6350" marT="635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100" b="0" i="0" u="none" strike="noStrike">
                          <a:solidFill>
                            <a:schemeClr val="accent1">
                              <a:lumMod val="50000"/>
                            </a:schemeClr>
                          </a:solidFill>
                          <a:effectLst/>
                          <a:latin typeface="+mj-lt"/>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100" b="0" i="0" u="none" strike="noStrike">
                          <a:solidFill>
                            <a:schemeClr val="accent1">
                              <a:lumMod val="50000"/>
                            </a:schemeClr>
                          </a:solidFill>
                          <a:effectLst/>
                          <a:latin typeface="+mj-lt"/>
                        </a:rPr>
                        <a:t> </a:t>
                      </a:r>
                    </a:p>
                  </a:txBody>
                  <a:tcPr marL="6350" marR="6350" marT="635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16308468"/>
                  </a:ext>
                </a:extLst>
              </a:tr>
              <a:tr h="225617">
                <a:tc>
                  <a:txBody>
                    <a:bodyPr/>
                    <a:lstStyle/>
                    <a:p>
                      <a:pPr algn="l" fontAlgn="b"/>
                      <a:r>
                        <a:rPr lang="it-IT" sz="1100" b="0" i="0" u="none" strike="noStrike" dirty="0">
                          <a:solidFill>
                            <a:schemeClr val="accent1">
                              <a:lumMod val="50000"/>
                            </a:schemeClr>
                          </a:solidFill>
                          <a:effectLst/>
                          <a:latin typeface="+mj-lt"/>
                        </a:rPr>
                        <a:t>RICAVI PER PRESTAZIONI ATTIVE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60,347</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13,801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74,148</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66,265</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4,205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70,470</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1542764081"/>
                  </a:ext>
                </a:extLst>
              </a:tr>
              <a:tr h="225617">
                <a:tc>
                  <a:txBody>
                    <a:bodyPr/>
                    <a:lstStyle/>
                    <a:p>
                      <a:pPr algn="l" fontAlgn="b"/>
                      <a:r>
                        <a:rPr lang="it-IT" sz="1100" b="0" i="0" u="none" strike="noStrike" dirty="0">
                          <a:solidFill>
                            <a:schemeClr val="accent1">
                              <a:lumMod val="50000"/>
                            </a:schemeClr>
                          </a:solidFill>
                          <a:effectLst/>
                          <a:latin typeface="+mj-lt"/>
                        </a:rPr>
                        <a:t>COSTI PER PRESTAZIONI PASSIVE ESTERNE (assicurative)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26,004</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3,368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29,371</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38,139</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0,373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38,512</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549690876"/>
                  </a:ext>
                </a:extLst>
              </a:tr>
              <a:tr h="225617">
                <a:tc>
                  <a:txBody>
                    <a:bodyPr/>
                    <a:lstStyle/>
                    <a:p>
                      <a:pPr algn="l" fontAlgn="b"/>
                      <a:r>
                        <a:rPr lang="it-IT" sz="1100" b="0" i="0" u="none" strike="noStrike" dirty="0">
                          <a:solidFill>
                            <a:schemeClr val="accent1">
                              <a:lumMod val="50000"/>
                            </a:schemeClr>
                          </a:solidFill>
                          <a:effectLst/>
                          <a:latin typeface="+mj-lt"/>
                        </a:rPr>
                        <a:t>COSTI PER PRESTAZIONI PASSIVE INTERNE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3,533</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3,533</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3,991</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3,991</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519114636"/>
                  </a:ext>
                </a:extLst>
              </a:tr>
              <a:tr h="225617">
                <a:tc>
                  <a:txBody>
                    <a:bodyPr/>
                    <a:lstStyle/>
                    <a:p>
                      <a:pPr algn="l" fontAlgn="b"/>
                      <a:r>
                        <a:rPr lang="it-IT" sz="1100" b="0" i="0" u="none" strike="noStrike" dirty="0">
                          <a:solidFill>
                            <a:schemeClr val="accent1">
                              <a:lumMod val="50000"/>
                            </a:schemeClr>
                          </a:solidFill>
                          <a:effectLst/>
                          <a:latin typeface="+mj-lt"/>
                        </a:rPr>
                        <a:t>ALTRI COSTI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249275655"/>
                  </a:ext>
                </a:extLst>
              </a:tr>
              <a:tr h="225617">
                <a:tc>
                  <a:txBody>
                    <a:bodyPr/>
                    <a:lstStyle/>
                    <a:p>
                      <a:pPr algn="l" fontAlgn="b"/>
                      <a:r>
                        <a:rPr lang="it-IT" sz="1100" b="0" i="0" u="none" strike="noStrike" dirty="0">
                          <a:solidFill>
                            <a:schemeClr val="accent1">
                              <a:lumMod val="50000"/>
                            </a:schemeClr>
                          </a:solidFill>
                          <a:effectLst/>
                          <a:latin typeface="+mj-lt"/>
                        </a:rPr>
                        <a:t>COMMISSIONI SU FINANZIAMENTI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0,103</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0,103</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3,459</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3,459</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884315674"/>
                  </a:ext>
                </a:extLst>
              </a:tr>
              <a:tr h="225617">
                <a:tc>
                  <a:txBody>
                    <a:bodyPr/>
                    <a:lstStyle/>
                    <a:p>
                      <a:pPr algn="l" fontAlgn="b"/>
                      <a:r>
                        <a:rPr lang="it-IT" sz="1100" b="0" i="0" u="none" strike="noStrike" dirty="0">
                          <a:solidFill>
                            <a:schemeClr val="accent1">
                              <a:lumMod val="50000"/>
                            </a:schemeClr>
                          </a:solidFill>
                          <a:effectLst/>
                          <a:latin typeface="+mj-lt"/>
                        </a:rPr>
                        <a:t> +/-RETTIFICHE INDIRETTE DI AREA</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-0,003</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-0,001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-0,004</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-0,004</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-0,004</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4003908520"/>
                  </a:ext>
                </a:extLst>
              </a:tr>
              <a:tr h="225617">
                <a:tc>
                  <a:txBody>
                    <a:bodyPr/>
                    <a:lstStyle/>
                    <a:p>
                      <a:pPr algn="l" fontAlgn="b"/>
                      <a:r>
                        <a:rPr lang="it-IT" sz="1100" b="0" i="0" u="none" strike="noStrike">
                          <a:solidFill>
                            <a:schemeClr val="accent1">
                              <a:lumMod val="50000"/>
                            </a:schemeClr>
                          </a:solidFill>
                          <a:effectLst/>
                          <a:latin typeface="+mj-lt"/>
                        </a:rPr>
                        <a:t>PREMI E INCENTIVI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62717330"/>
                  </a:ext>
                </a:extLst>
              </a:tr>
              <a:tr h="225617">
                <a:tc>
                  <a:txBody>
                    <a:bodyPr/>
                    <a:lstStyle/>
                    <a:p>
                      <a:pPr algn="l" fontAlgn="b"/>
                      <a:r>
                        <a:rPr lang="it-IT" sz="1100" b="1" i="1" u="none" strike="noStrike" dirty="0">
                          <a:solidFill>
                            <a:schemeClr val="accent1">
                              <a:lumMod val="50000"/>
                            </a:schemeClr>
                          </a:solidFill>
                          <a:effectLst/>
                          <a:latin typeface="+mj-lt"/>
                        </a:rPr>
                        <a:t>MARGINE INTERMEDIAZIONE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1" u="none" strike="noStrike" dirty="0">
                          <a:solidFill>
                            <a:schemeClr val="accent1">
                              <a:lumMod val="50000"/>
                            </a:schemeClr>
                          </a:solidFill>
                          <a:effectLst/>
                          <a:latin typeface="+mj-lt"/>
                        </a:rPr>
                        <a:t>30,705</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1" u="none" strike="noStrike" dirty="0">
                          <a:solidFill>
                            <a:schemeClr val="accent1">
                              <a:lumMod val="50000"/>
                            </a:schemeClr>
                          </a:solidFill>
                          <a:effectLst/>
                          <a:latin typeface="+mj-lt"/>
                        </a:rPr>
                        <a:t>10,432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1" u="none" strike="noStrike" dirty="0">
                          <a:solidFill>
                            <a:schemeClr val="accent1">
                              <a:lumMod val="50000"/>
                            </a:schemeClr>
                          </a:solidFill>
                          <a:effectLst/>
                          <a:latin typeface="+mj-lt"/>
                        </a:rPr>
                        <a:t>41,137</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1" u="none" strike="noStrike">
                          <a:solidFill>
                            <a:schemeClr val="accent1">
                              <a:lumMod val="50000"/>
                            </a:schemeClr>
                          </a:solidFill>
                          <a:effectLst/>
                          <a:latin typeface="+mj-lt"/>
                        </a:rPr>
                        <a:t>20,672</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1" u="none" strike="noStrike">
                          <a:solidFill>
                            <a:schemeClr val="accent1">
                              <a:lumMod val="50000"/>
                            </a:schemeClr>
                          </a:solidFill>
                          <a:effectLst/>
                          <a:latin typeface="+mj-lt"/>
                        </a:rPr>
                        <a:t>3,832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1" u="none" strike="noStrike" dirty="0">
                          <a:solidFill>
                            <a:schemeClr val="accent1">
                              <a:lumMod val="50000"/>
                            </a:schemeClr>
                          </a:solidFill>
                          <a:effectLst/>
                          <a:latin typeface="+mj-lt"/>
                        </a:rPr>
                        <a:t>24,503</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0010229"/>
                  </a:ext>
                </a:extLst>
              </a:tr>
              <a:tr h="225617">
                <a:tc>
                  <a:txBody>
                    <a:bodyPr/>
                    <a:lstStyle/>
                    <a:p>
                      <a:pPr algn="l" fontAlgn="b"/>
                      <a:r>
                        <a:rPr lang="it-IT" sz="1100" b="0" i="0" u="none" strike="noStrike" dirty="0">
                          <a:solidFill>
                            <a:schemeClr val="accent1">
                              <a:lumMod val="50000"/>
                            </a:schemeClr>
                          </a:solidFill>
                          <a:effectLst/>
                          <a:latin typeface="+mj-lt"/>
                        </a:rPr>
                        <a:t>RICAVI VENDITA APPARATI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23,790</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1,605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25,395</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3823250430"/>
                  </a:ext>
                </a:extLst>
              </a:tr>
              <a:tr h="225617">
                <a:tc>
                  <a:txBody>
                    <a:bodyPr/>
                    <a:lstStyle/>
                    <a:p>
                      <a:pPr algn="l" fontAlgn="b"/>
                      <a:r>
                        <a:rPr lang="it-IT" sz="1100" b="0" i="0" u="none" strike="noStrike" dirty="0">
                          <a:solidFill>
                            <a:schemeClr val="accent1">
                              <a:lumMod val="50000"/>
                            </a:schemeClr>
                          </a:solidFill>
                          <a:effectLst/>
                          <a:latin typeface="+mj-lt"/>
                        </a:rPr>
                        <a:t>COSTI VENDITA APPARATI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12,340</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a:solidFill>
                            <a:schemeClr val="accent1">
                              <a:lumMod val="50000"/>
                            </a:schemeClr>
                          </a:solidFill>
                          <a:effectLst/>
                          <a:latin typeface="+mj-lt"/>
                        </a:rPr>
                        <a:t>1,189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13,529</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050486432"/>
                  </a:ext>
                </a:extLst>
              </a:tr>
              <a:tr h="225617">
                <a:tc>
                  <a:txBody>
                    <a:bodyPr/>
                    <a:lstStyle/>
                    <a:p>
                      <a:pPr algn="l" fontAlgn="b"/>
                      <a:r>
                        <a:rPr lang="it-IT" sz="1100" b="0" i="0" u="none" strike="noStrike" dirty="0">
                          <a:solidFill>
                            <a:schemeClr val="accent1">
                              <a:lumMod val="50000"/>
                            </a:schemeClr>
                          </a:solidFill>
                          <a:effectLst/>
                          <a:latin typeface="+mj-lt"/>
                        </a:rPr>
                        <a:t>COSTI PER PRESTAZIONI PASSIVE ESTERNE (commerciali)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10,753</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100" b="0" i="0" u="none" strike="noStrike" dirty="0">
                          <a:solidFill>
                            <a:schemeClr val="accent1">
                              <a:lumMod val="50000"/>
                            </a:schemeClr>
                          </a:solidFill>
                          <a:effectLst/>
                          <a:latin typeface="+mj-lt"/>
                        </a:rPr>
                        <a:t>10,753</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688694929"/>
                  </a:ext>
                </a:extLst>
              </a:tr>
              <a:tr h="225617">
                <a:tc>
                  <a:txBody>
                    <a:bodyPr/>
                    <a:lstStyle/>
                    <a:p>
                      <a:pPr algn="l" fontAlgn="b"/>
                      <a:r>
                        <a:rPr lang="it-IT" sz="1100" b="0" i="0" u="none" strike="noStrike">
                          <a:solidFill>
                            <a:schemeClr val="accent1">
                              <a:lumMod val="50000"/>
                            </a:schemeClr>
                          </a:solidFill>
                          <a:effectLst/>
                          <a:latin typeface="+mj-lt"/>
                        </a:rPr>
                        <a:t>PREMI E INCENTIVI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46225932"/>
                  </a:ext>
                </a:extLst>
              </a:tr>
              <a:tr h="225617">
                <a:tc>
                  <a:txBody>
                    <a:bodyPr/>
                    <a:lstStyle/>
                    <a:p>
                      <a:pPr algn="l" fontAlgn="b"/>
                      <a:r>
                        <a:rPr lang="it-IT" sz="1100" b="1" i="1" u="none" strike="noStrike">
                          <a:solidFill>
                            <a:schemeClr val="accent1">
                              <a:lumMod val="50000"/>
                            </a:schemeClr>
                          </a:solidFill>
                          <a:effectLst/>
                          <a:latin typeface="+mj-lt"/>
                        </a:rPr>
                        <a:t>MARGINE COMMERCIALE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1" i="1"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1" i="1"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100" b="1" i="1"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1" u="none" strike="noStrike" dirty="0">
                          <a:solidFill>
                            <a:schemeClr val="accent1">
                              <a:lumMod val="50000"/>
                            </a:schemeClr>
                          </a:solidFill>
                          <a:effectLst/>
                          <a:latin typeface="+mj-lt"/>
                        </a:rPr>
                        <a:t>0,697</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1" u="none" strike="noStrike" dirty="0">
                          <a:solidFill>
                            <a:schemeClr val="accent1">
                              <a:lumMod val="50000"/>
                            </a:schemeClr>
                          </a:solidFill>
                          <a:effectLst/>
                          <a:latin typeface="+mj-lt"/>
                        </a:rPr>
                        <a:t>0,416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1" u="none" strike="noStrike" dirty="0">
                          <a:solidFill>
                            <a:schemeClr val="accent1">
                              <a:lumMod val="50000"/>
                            </a:schemeClr>
                          </a:solidFill>
                          <a:effectLst/>
                          <a:latin typeface="+mj-lt"/>
                        </a:rPr>
                        <a:t>1,113</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40994771"/>
                  </a:ext>
                </a:extLst>
              </a:tr>
              <a:tr h="225617">
                <a:tc>
                  <a:txBody>
                    <a:bodyPr/>
                    <a:lstStyle/>
                    <a:p>
                      <a:pPr algn="l" fontAlgn="b"/>
                      <a:r>
                        <a:rPr lang="it-IT" sz="1100" b="1" i="0" u="none" strike="noStrike">
                          <a:solidFill>
                            <a:schemeClr val="accent1">
                              <a:lumMod val="50000"/>
                            </a:schemeClr>
                          </a:solidFill>
                          <a:effectLst/>
                          <a:latin typeface="+mj-lt"/>
                        </a:rPr>
                        <a:t>FATTURATO TOTALE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0" u="none" strike="noStrike">
                          <a:solidFill>
                            <a:schemeClr val="accent1">
                              <a:lumMod val="50000"/>
                            </a:schemeClr>
                          </a:solidFill>
                          <a:effectLst/>
                          <a:latin typeface="+mj-lt"/>
                        </a:rPr>
                        <a:t>60,347</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0" u="none" strike="noStrike" dirty="0">
                          <a:solidFill>
                            <a:schemeClr val="accent1">
                              <a:lumMod val="50000"/>
                            </a:schemeClr>
                          </a:solidFill>
                          <a:effectLst/>
                          <a:latin typeface="+mj-lt"/>
                        </a:rPr>
                        <a:t>13,801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0" u="none" strike="noStrike" dirty="0">
                          <a:solidFill>
                            <a:schemeClr val="accent1">
                              <a:lumMod val="50000"/>
                            </a:schemeClr>
                          </a:solidFill>
                          <a:effectLst/>
                          <a:latin typeface="+mj-lt"/>
                        </a:rPr>
                        <a:t>74,148</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0" u="none" strike="noStrike">
                          <a:solidFill>
                            <a:schemeClr val="accent1">
                              <a:lumMod val="50000"/>
                            </a:schemeClr>
                          </a:solidFill>
                          <a:effectLst/>
                          <a:latin typeface="+mj-lt"/>
                        </a:rPr>
                        <a:t>90,055</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0" u="none" strike="noStrike" dirty="0">
                          <a:solidFill>
                            <a:schemeClr val="accent1">
                              <a:lumMod val="50000"/>
                            </a:schemeClr>
                          </a:solidFill>
                          <a:effectLst/>
                          <a:latin typeface="+mj-lt"/>
                        </a:rPr>
                        <a:t>5,810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0" u="none" strike="noStrike" dirty="0">
                          <a:solidFill>
                            <a:schemeClr val="accent1">
                              <a:lumMod val="50000"/>
                            </a:schemeClr>
                          </a:solidFill>
                          <a:effectLst/>
                          <a:latin typeface="+mj-lt"/>
                        </a:rPr>
                        <a:t>95,865</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20584093"/>
                  </a:ext>
                </a:extLst>
              </a:tr>
              <a:tr h="225617">
                <a:tc>
                  <a:txBody>
                    <a:bodyPr/>
                    <a:lstStyle/>
                    <a:p>
                      <a:pPr algn="l" fontAlgn="b"/>
                      <a:r>
                        <a:rPr lang="it-IT" sz="1100" b="1" i="0" u="none" strike="noStrike">
                          <a:solidFill>
                            <a:schemeClr val="accent1">
                              <a:lumMod val="50000"/>
                            </a:schemeClr>
                          </a:solidFill>
                          <a:effectLst/>
                          <a:latin typeface="+mj-lt"/>
                        </a:rPr>
                        <a:t>MARGINE LORDO DI CONTRIBUZIONE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0" u="none" strike="noStrike">
                          <a:solidFill>
                            <a:schemeClr val="accent1">
                              <a:lumMod val="50000"/>
                            </a:schemeClr>
                          </a:solidFill>
                          <a:effectLst/>
                          <a:latin typeface="+mj-lt"/>
                        </a:rPr>
                        <a:t>30,705</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0" u="none" strike="noStrike">
                          <a:solidFill>
                            <a:schemeClr val="accent1">
                              <a:lumMod val="50000"/>
                            </a:schemeClr>
                          </a:solidFill>
                          <a:effectLst/>
                          <a:latin typeface="+mj-lt"/>
                        </a:rPr>
                        <a:t>10,432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0" u="none" strike="noStrike">
                          <a:solidFill>
                            <a:schemeClr val="accent1">
                              <a:lumMod val="50000"/>
                            </a:schemeClr>
                          </a:solidFill>
                          <a:effectLst/>
                          <a:latin typeface="+mj-lt"/>
                        </a:rPr>
                        <a:t>41,137</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0" u="none" strike="noStrike" dirty="0">
                          <a:solidFill>
                            <a:schemeClr val="accent1">
                              <a:lumMod val="50000"/>
                            </a:schemeClr>
                          </a:solidFill>
                          <a:effectLst/>
                          <a:latin typeface="+mj-lt"/>
                        </a:rPr>
                        <a:t>21,369</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0" u="none" strike="noStrike" dirty="0">
                          <a:solidFill>
                            <a:schemeClr val="accent1">
                              <a:lumMod val="50000"/>
                            </a:schemeClr>
                          </a:solidFill>
                          <a:effectLst/>
                          <a:latin typeface="+mj-lt"/>
                        </a:rPr>
                        <a:t>4,248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100" b="1" i="0" u="none" strike="noStrike" dirty="0">
                          <a:solidFill>
                            <a:schemeClr val="accent1">
                              <a:lumMod val="50000"/>
                            </a:schemeClr>
                          </a:solidFill>
                          <a:effectLst/>
                          <a:latin typeface="+mj-lt"/>
                        </a:rPr>
                        <a:t>25,617</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39242008"/>
                  </a:ext>
                </a:extLst>
              </a:tr>
            </a:tbl>
          </a:graphicData>
        </a:graphic>
      </p:graphicFrame>
      <p:sp>
        <p:nvSpPr>
          <p:cNvPr id="3" name="Rectangle 1028">
            <a:extLst>
              <a:ext uri="{FF2B5EF4-FFF2-40B4-BE49-F238E27FC236}">
                <a16:creationId xmlns:a16="http://schemas.microsoft.com/office/drawing/2014/main" id="{2EBA13FB-3739-12CF-C960-1683632975CC}"/>
              </a:ext>
            </a:extLst>
          </p:cNvPr>
          <p:cNvSpPr>
            <a:spLocks noChangeArrowheads="1"/>
          </p:cNvSpPr>
          <p:nvPr/>
        </p:nvSpPr>
        <p:spPr bwMode="auto">
          <a:xfrm>
            <a:off x="720000" y="720000"/>
            <a:ext cx="77724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it-IT" altLang="it-IT" sz="1800" b="1" dirty="0">
                <a:solidFill>
                  <a:schemeClr val="accent1">
                    <a:lumMod val="50000"/>
                  </a:schemeClr>
                </a:solidFill>
                <a:latin typeface="+mj-lt"/>
                <a:ea typeface="Calibri Light" panose="020F0302020204030204" pitchFamily="34" charset="0"/>
                <a:cs typeface="Calibri Light" panose="020F0302020204030204" pitchFamily="34" charset="0"/>
              </a:rPr>
              <a:t>Il budget d’esercizio: Piano economico previsionale</a:t>
            </a:r>
          </a:p>
        </p:txBody>
      </p:sp>
      <p:sp>
        <p:nvSpPr>
          <p:cNvPr id="4" name="Ovale 3">
            <a:extLst>
              <a:ext uri="{FF2B5EF4-FFF2-40B4-BE49-F238E27FC236}">
                <a16:creationId xmlns:a16="http://schemas.microsoft.com/office/drawing/2014/main" id="{E10A82EF-355C-DE32-7253-85E9CC7ECF16}"/>
              </a:ext>
            </a:extLst>
          </p:cNvPr>
          <p:cNvSpPr/>
          <p:nvPr/>
        </p:nvSpPr>
        <p:spPr>
          <a:xfrm>
            <a:off x="4953000" y="2286000"/>
            <a:ext cx="883920" cy="279495"/>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cxnSp>
        <p:nvCxnSpPr>
          <p:cNvPr id="5" name="Connettore 2 4">
            <a:extLst>
              <a:ext uri="{FF2B5EF4-FFF2-40B4-BE49-F238E27FC236}">
                <a16:creationId xmlns:a16="http://schemas.microsoft.com/office/drawing/2014/main" id="{B4D31256-DAA6-EBC4-5BBA-FF4669FE9B5D}"/>
              </a:ext>
            </a:extLst>
          </p:cNvPr>
          <p:cNvCxnSpPr/>
          <p:nvPr/>
        </p:nvCxnSpPr>
        <p:spPr>
          <a:xfrm>
            <a:off x="4343400" y="1752600"/>
            <a:ext cx="60960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Immagine 5">
            <a:extLst>
              <a:ext uri="{FF2B5EF4-FFF2-40B4-BE49-F238E27FC236}">
                <a16:creationId xmlns:a16="http://schemas.microsoft.com/office/drawing/2014/main" id="{3FEF677E-0AB7-5E57-59DD-9BAACD23DF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113207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8142F8B5-8CDB-26DD-1C7E-29473772347F}"/>
              </a:ext>
            </a:extLst>
          </p:cNvPr>
          <p:cNvGraphicFramePr>
            <a:graphicFrameLocks noGrp="1"/>
          </p:cNvGraphicFramePr>
          <p:nvPr>
            <p:extLst>
              <p:ext uri="{D42A27DB-BD31-4B8C-83A1-F6EECF244321}">
                <p14:modId xmlns:p14="http://schemas.microsoft.com/office/powerpoint/2010/main" val="843901126"/>
              </p:ext>
            </p:extLst>
          </p:nvPr>
        </p:nvGraphicFramePr>
        <p:xfrm>
          <a:off x="609600" y="1440000"/>
          <a:ext cx="8452353" cy="3970202"/>
        </p:xfrm>
        <a:graphic>
          <a:graphicData uri="http://schemas.openxmlformats.org/drawingml/2006/table">
            <a:tbl>
              <a:tblPr/>
              <a:tblGrid>
                <a:gridCol w="3597666">
                  <a:extLst>
                    <a:ext uri="{9D8B030D-6E8A-4147-A177-3AD203B41FA5}">
                      <a16:colId xmlns:a16="http://schemas.microsoft.com/office/drawing/2014/main" val="3316236724"/>
                    </a:ext>
                  </a:extLst>
                </a:gridCol>
                <a:gridCol w="520145">
                  <a:extLst>
                    <a:ext uri="{9D8B030D-6E8A-4147-A177-3AD203B41FA5}">
                      <a16:colId xmlns:a16="http://schemas.microsoft.com/office/drawing/2014/main" val="1380312551"/>
                    </a:ext>
                  </a:extLst>
                </a:gridCol>
                <a:gridCol w="549042">
                  <a:extLst>
                    <a:ext uri="{9D8B030D-6E8A-4147-A177-3AD203B41FA5}">
                      <a16:colId xmlns:a16="http://schemas.microsoft.com/office/drawing/2014/main" val="1035477346"/>
                    </a:ext>
                  </a:extLst>
                </a:gridCol>
                <a:gridCol w="549042">
                  <a:extLst>
                    <a:ext uri="{9D8B030D-6E8A-4147-A177-3AD203B41FA5}">
                      <a16:colId xmlns:a16="http://schemas.microsoft.com/office/drawing/2014/main" val="1456194496"/>
                    </a:ext>
                  </a:extLst>
                </a:gridCol>
                <a:gridCol w="520145">
                  <a:extLst>
                    <a:ext uri="{9D8B030D-6E8A-4147-A177-3AD203B41FA5}">
                      <a16:colId xmlns:a16="http://schemas.microsoft.com/office/drawing/2014/main" val="89461194"/>
                    </a:ext>
                  </a:extLst>
                </a:gridCol>
                <a:gridCol w="549042">
                  <a:extLst>
                    <a:ext uri="{9D8B030D-6E8A-4147-A177-3AD203B41FA5}">
                      <a16:colId xmlns:a16="http://schemas.microsoft.com/office/drawing/2014/main" val="980114762"/>
                    </a:ext>
                  </a:extLst>
                </a:gridCol>
                <a:gridCol w="549042">
                  <a:extLst>
                    <a:ext uri="{9D8B030D-6E8A-4147-A177-3AD203B41FA5}">
                      <a16:colId xmlns:a16="http://schemas.microsoft.com/office/drawing/2014/main" val="583798091"/>
                    </a:ext>
                  </a:extLst>
                </a:gridCol>
                <a:gridCol w="520145">
                  <a:extLst>
                    <a:ext uri="{9D8B030D-6E8A-4147-A177-3AD203B41FA5}">
                      <a16:colId xmlns:a16="http://schemas.microsoft.com/office/drawing/2014/main" val="3821019031"/>
                    </a:ext>
                  </a:extLst>
                </a:gridCol>
                <a:gridCol w="549042">
                  <a:extLst>
                    <a:ext uri="{9D8B030D-6E8A-4147-A177-3AD203B41FA5}">
                      <a16:colId xmlns:a16="http://schemas.microsoft.com/office/drawing/2014/main" val="2108784091"/>
                    </a:ext>
                  </a:extLst>
                </a:gridCol>
                <a:gridCol w="549042">
                  <a:extLst>
                    <a:ext uri="{9D8B030D-6E8A-4147-A177-3AD203B41FA5}">
                      <a16:colId xmlns:a16="http://schemas.microsoft.com/office/drawing/2014/main" val="482273253"/>
                    </a:ext>
                  </a:extLst>
                </a:gridCol>
              </a:tblGrid>
              <a:tr h="208958">
                <a:tc>
                  <a:txBody>
                    <a:bodyPr/>
                    <a:lstStyle/>
                    <a:p>
                      <a:pPr algn="l" fontAlgn="b"/>
                      <a:r>
                        <a:rPr lang="it-IT" sz="1000" b="1" i="0" u="none" strike="noStrike" dirty="0">
                          <a:solidFill>
                            <a:schemeClr val="accent1">
                              <a:lumMod val="50000"/>
                            </a:schemeClr>
                          </a:solidFill>
                          <a:effectLst/>
                          <a:latin typeface="+mj-lt"/>
                        </a:rPr>
                        <a:t>ANALISI SCOSTAMENTI</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gridSpan="3">
                  <a:txBody>
                    <a:bodyPr/>
                    <a:lstStyle/>
                    <a:p>
                      <a:pPr algn="ctr" fontAlgn="b"/>
                      <a:r>
                        <a:rPr lang="it-IT" sz="1000" b="1" i="0" u="none" strike="noStrike" dirty="0">
                          <a:solidFill>
                            <a:schemeClr val="accent1">
                              <a:lumMod val="50000"/>
                            </a:schemeClr>
                          </a:solidFill>
                          <a:effectLst/>
                          <a:latin typeface="+mj-lt"/>
                        </a:rPr>
                        <a:t>AREA CAMPANIA</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97607256"/>
                  </a:ext>
                </a:extLst>
              </a:tr>
              <a:tr h="208958">
                <a:tc>
                  <a:txBody>
                    <a:bodyPr/>
                    <a:lstStyle/>
                    <a:p>
                      <a:pPr algn="l" fontAlgn="b"/>
                      <a:r>
                        <a:rPr lang="it-IT" sz="1000" b="0" i="0"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gridSpan="3">
                  <a:txBody>
                    <a:bodyPr/>
                    <a:lstStyle/>
                    <a:p>
                      <a:pPr algn="ctr" fontAlgn="t"/>
                      <a:r>
                        <a:rPr lang="it-IT" sz="1000" b="1" i="1" u="none" strike="noStrike" dirty="0">
                          <a:solidFill>
                            <a:schemeClr val="accent1">
                              <a:lumMod val="50000"/>
                            </a:schemeClr>
                          </a:solidFill>
                          <a:effectLst/>
                          <a:latin typeface="+mj-lt"/>
                        </a:rPr>
                        <a:t>GEN</a:t>
                      </a:r>
                    </a:p>
                  </a:txBody>
                  <a:tcPr marL="6350" marR="6350" marT="6350" marB="0">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tc gridSpan="3">
                  <a:txBody>
                    <a:bodyPr/>
                    <a:lstStyle/>
                    <a:p>
                      <a:pPr algn="ctr" fontAlgn="t"/>
                      <a:r>
                        <a:rPr lang="it-IT" sz="1000" b="1" i="1" u="none" strike="noStrike">
                          <a:solidFill>
                            <a:schemeClr val="accent1">
                              <a:lumMod val="50000"/>
                            </a:schemeClr>
                          </a:solidFill>
                          <a:effectLst/>
                          <a:latin typeface="+mj-lt"/>
                        </a:rPr>
                        <a:t>FEB</a:t>
                      </a:r>
                    </a:p>
                  </a:txBody>
                  <a:tcPr marL="6350" marR="6350" marT="6350" marB="0">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tc gridSpan="3">
                  <a:txBody>
                    <a:bodyPr/>
                    <a:lstStyle/>
                    <a:p>
                      <a:pPr algn="ctr" fontAlgn="t"/>
                      <a:r>
                        <a:rPr lang="it-IT" sz="1000" b="1" i="1" u="none" strike="noStrike">
                          <a:solidFill>
                            <a:schemeClr val="accent1">
                              <a:lumMod val="50000"/>
                            </a:schemeClr>
                          </a:solidFill>
                          <a:effectLst/>
                          <a:latin typeface="+mj-lt"/>
                        </a:rPr>
                        <a:t>MAR</a:t>
                      </a:r>
                    </a:p>
                  </a:txBody>
                  <a:tcPr marL="6350" marR="6350" marT="6350" marB="0">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755483434"/>
                  </a:ext>
                </a:extLst>
              </a:tr>
              <a:tr h="208958">
                <a:tc>
                  <a:txBody>
                    <a:bodyPr/>
                    <a:lstStyle/>
                    <a:p>
                      <a:pPr algn="l" fontAlgn="b"/>
                      <a:r>
                        <a:rPr lang="it-IT" sz="1000" b="0" i="0"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a:solidFill>
                            <a:schemeClr val="accent1">
                              <a:lumMod val="50000"/>
                            </a:schemeClr>
                          </a:solidFill>
                          <a:effectLst/>
                          <a:latin typeface="+mj-lt"/>
                        </a:rPr>
                        <a:t>BDG</a:t>
                      </a:r>
                    </a:p>
                  </a:txBody>
                  <a:tcPr marL="6350" marR="6350" marT="635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dirty="0">
                          <a:solidFill>
                            <a:schemeClr val="accent1">
                              <a:lumMod val="50000"/>
                            </a:schemeClr>
                          </a:solidFill>
                          <a:effectLst/>
                          <a:latin typeface="+mj-lt"/>
                        </a:rPr>
                        <a:t>CONS21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dirty="0">
                          <a:solidFill>
                            <a:schemeClr val="accent1">
                              <a:lumMod val="50000"/>
                            </a:schemeClr>
                          </a:solidFill>
                          <a:effectLst/>
                          <a:latin typeface="+mj-lt"/>
                        </a:rPr>
                        <a:t>CONS20</a:t>
                      </a:r>
                    </a:p>
                  </a:txBody>
                  <a:tcPr marL="6350" marR="6350" marT="635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a:solidFill>
                            <a:schemeClr val="accent1">
                              <a:lumMod val="50000"/>
                            </a:schemeClr>
                          </a:solidFill>
                          <a:effectLst/>
                          <a:latin typeface="+mj-lt"/>
                        </a:rPr>
                        <a:t>BDG</a:t>
                      </a:r>
                    </a:p>
                  </a:txBody>
                  <a:tcPr marL="6350" marR="6350" marT="635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dirty="0">
                          <a:solidFill>
                            <a:schemeClr val="accent1">
                              <a:lumMod val="50000"/>
                            </a:schemeClr>
                          </a:solidFill>
                          <a:effectLst/>
                          <a:latin typeface="+mj-lt"/>
                        </a:rPr>
                        <a:t>CONS21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dirty="0">
                          <a:solidFill>
                            <a:schemeClr val="accent1">
                              <a:lumMod val="50000"/>
                            </a:schemeClr>
                          </a:solidFill>
                          <a:effectLst/>
                          <a:latin typeface="+mj-lt"/>
                        </a:rPr>
                        <a:t>CONS20</a:t>
                      </a:r>
                    </a:p>
                  </a:txBody>
                  <a:tcPr marL="6350" marR="6350" marT="635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dirty="0">
                          <a:solidFill>
                            <a:schemeClr val="accent1">
                              <a:lumMod val="50000"/>
                            </a:schemeClr>
                          </a:solidFill>
                          <a:effectLst/>
                          <a:latin typeface="+mj-lt"/>
                        </a:rPr>
                        <a:t>BDG</a:t>
                      </a:r>
                    </a:p>
                  </a:txBody>
                  <a:tcPr marL="6350" marR="6350" marT="635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dirty="0">
                          <a:solidFill>
                            <a:schemeClr val="accent1">
                              <a:lumMod val="50000"/>
                            </a:schemeClr>
                          </a:solidFill>
                          <a:effectLst/>
                          <a:latin typeface="+mj-lt"/>
                        </a:rPr>
                        <a:t>CONS21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1" i="1" u="none" strike="noStrike" dirty="0">
                          <a:solidFill>
                            <a:schemeClr val="accent1">
                              <a:lumMod val="50000"/>
                            </a:schemeClr>
                          </a:solidFill>
                          <a:effectLst/>
                          <a:latin typeface="+mj-lt"/>
                        </a:rPr>
                        <a:t>CONS20</a:t>
                      </a:r>
                    </a:p>
                  </a:txBody>
                  <a:tcPr marL="6350" marR="6350" marT="635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42573369"/>
                  </a:ext>
                </a:extLst>
              </a:tr>
              <a:tr h="208958">
                <a:tc>
                  <a:txBody>
                    <a:bodyPr/>
                    <a:lstStyle/>
                    <a:p>
                      <a:pPr algn="l" fontAlgn="b"/>
                      <a:r>
                        <a:rPr lang="it-IT" sz="1000" b="0" i="0"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6350" marR="6350" marT="635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6350" marR="6350" marT="635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6350" marR="6350" marT="635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6350" marR="6350" marT="635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6350" marR="6350" marT="635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it-IT" sz="1000" b="0" i="0" u="none" strike="noStrike">
                          <a:solidFill>
                            <a:schemeClr val="accent1">
                              <a:lumMod val="50000"/>
                            </a:schemeClr>
                          </a:solidFill>
                          <a:effectLst/>
                          <a:latin typeface="+mj-lt"/>
                        </a:rPr>
                        <a:t> </a:t>
                      </a:r>
                    </a:p>
                  </a:txBody>
                  <a:tcPr marL="6350" marR="6350" marT="635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38821126"/>
                  </a:ext>
                </a:extLst>
              </a:tr>
              <a:tr h="208958">
                <a:tc>
                  <a:txBody>
                    <a:bodyPr/>
                    <a:lstStyle/>
                    <a:p>
                      <a:pPr algn="l" fontAlgn="b"/>
                      <a:r>
                        <a:rPr lang="it-IT" sz="1000" b="0" i="0" u="none" strike="noStrike" dirty="0">
                          <a:solidFill>
                            <a:schemeClr val="accent1">
                              <a:lumMod val="50000"/>
                            </a:schemeClr>
                          </a:solidFill>
                          <a:effectLst/>
                          <a:latin typeface="+mj-lt"/>
                        </a:rPr>
                        <a:t>RICAVI PER PRESTAZIONI ATTIVE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74,148</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71,401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67,407</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3512113678"/>
                  </a:ext>
                </a:extLst>
              </a:tr>
              <a:tr h="208958">
                <a:tc>
                  <a:txBody>
                    <a:bodyPr/>
                    <a:lstStyle/>
                    <a:p>
                      <a:pPr algn="l" fontAlgn="b"/>
                      <a:r>
                        <a:rPr lang="it-IT" sz="1000" b="0" i="0" u="none" strike="noStrike" dirty="0">
                          <a:solidFill>
                            <a:schemeClr val="accent1">
                              <a:lumMod val="50000"/>
                            </a:schemeClr>
                          </a:solidFill>
                          <a:effectLst/>
                          <a:latin typeface="+mj-lt"/>
                        </a:rPr>
                        <a:t>COSTI PER PRESTAZIONI PASSIVE ESTERNE (assicurative)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29,371</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29,969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29,678</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03249781"/>
                  </a:ext>
                </a:extLst>
              </a:tr>
              <a:tr h="208958">
                <a:tc>
                  <a:txBody>
                    <a:bodyPr/>
                    <a:lstStyle/>
                    <a:p>
                      <a:pPr algn="l" fontAlgn="b"/>
                      <a:r>
                        <a:rPr lang="it-IT" sz="1000" b="0" i="0" u="none" strike="noStrike" dirty="0">
                          <a:solidFill>
                            <a:schemeClr val="accent1">
                              <a:lumMod val="50000"/>
                            </a:schemeClr>
                          </a:solidFill>
                          <a:effectLst/>
                          <a:latin typeface="+mj-lt"/>
                        </a:rPr>
                        <a:t>COSTI PER PRESTAZIONI PASSIVE INTERNE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3,533</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3,261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3,211</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737804710"/>
                  </a:ext>
                </a:extLst>
              </a:tr>
              <a:tr h="208958">
                <a:tc>
                  <a:txBody>
                    <a:bodyPr/>
                    <a:lstStyle/>
                    <a:p>
                      <a:pPr algn="l" fontAlgn="b"/>
                      <a:r>
                        <a:rPr lang="it-IT" sz="1000" b="0" i="0" u="none" strike="noStrike" dirty="0">
                          <a:solidFill>
                            <a:schemeClr val="accent1">
                              <a:lumMod val="50000"/>
                            </a:schemeClr>
                          </a:solidFill>
                          <a:effectLst/>
                          <a:latin typeface="+mj-lt"/>
                        </a:rPr>
                        <a:t>ALTRI COSTI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988735325"/>
                  </a:ext>
                </a:extLst>
              </a:tr>
              <a:tr h="208958">
                <a:tc>
                  <a:txBody>
                    <a:bodyPr/>
                    <a:lstStyle/>
                    <a:p>
                      <a:pPr algn="l" fontAlgn="b"/>
                      <a:r>
                        <a:rPr lang="it-IT" sz="1000" b="0" i="0" u="none" strike="noStrike" dirty="0">
                          <a:solidFill>
                            <a:schemeClr val="accent1">
                              <a:lumMod val="50000"/>
                            </a:schemeClr>
                          </a:solidFill>
                          <a:effectLst/>
                          <a:latin typeface="+mj-lt"/>
                        </a:rPr>
                        <a:t>COMMISSIONI SU FINANZIAMENTI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0,103</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90037542"/>
                  </a:ext>
                </a:extLst>
              </a:tr>
              <a:tr h="208958">
                <a:tc>
                  <a:txBody>
                    <a:bodyPr/>
                    <a:lstStyle/>
                    <a:p>
                      <a:pPr algn="l" fontAlgn="b"/>
                      <a:r>
                        <a:rPr lang="it-IT" sz="1000" b="0" i="0" u="none" strike="noStrike" dirty="0">
                          <a:solidFill>
                            <a:schemeClr val="accent1">
                              <a:lumMod val="50000"/>
                            </a:schemeClr>
                          </a:solidFill>
                          <a:effectLst/>
                          <a:latin typeface="+mj-lt"/>
                        </a:rPr>
                        <a:t> +/-RETTIFICHE INDIRETTE DI AREA</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-0,004</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-0,004</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4265355817"/>
                  </a:ext>
                </a:extLst>
              </a:tr>
              <a:tr h="208958">
                <a:tc>
                  <a:txBody>
                    <a:bodyPr/>
                    <a:lstStyle/>
                    <a:p>
                      <a:pPr algn="l" fontAlgn="b"/>
                      <a:r>
                        <a:rPr lang="it-IT" sz="1000" b="0" i="0" u="none" strike="noStrike" dirty="0">
                          <a:solidFill>
                            <a:schemeClr val="accent1">
                              <a:lumMod val="50000"/>
                            </a:schemeClr>
                          </a:solidFill>
                          <a:effectLst/>
                          <a:latin typeface="+mj-lt"/>
                        </a:rPr>
                        <a:t>PREMI E INCENTIVI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45932939"/>
                  </a:ext>
                </a:extLst>
              </a:tr>
              <a:tr h="208958">
                <a:tc>
                  <a:txBody>
                    <a:bodyPr/>
                    <a:lstStyle/>
                    <a:p>
                      <a:pPr algn="l" fontAlgn="b"/>
                      <a:r>
                        <a:rPr lang="it-IT" sz="1000" b="1" i="1" u="none" strike="noStrike" dirty="0">
                          <a:solidFill>
                            <a:schemeClr val="accent1">
                              <a:lumMod val="50000"/>
                            </a:schemeClr>
                          </a:solidFill>
                          <a:effectLst/>
                          <a:latin typeface="+mj-lt"/>
                        </a:rPr>
                        <a:t>MARGINE INTERMEDIAZIONE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41,137</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dirty="0">
                          <a:solidFill>
                            <a:schemeClr val="accent1">
                              <a:lumMod val="50000"/>
                            </a:schemeClr>
                          </a:solidFill>
                          <a:effectLst/>
                          <a:latin typeface="+mj-lt"/>
                        </a:rPr>
                        <a:t>38,165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34,514</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1"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1"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1"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1" u="none" strike="noStrike" dirty="0">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1"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1"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97431983"/>
                  </a:ext>
                </a:extLst>
              </a:tr>
              <a:tr h="208958">
                <a:tc>
                  <a:txBody>
                    <a:bodyPr/>
                    <a:lstStyle/>
                    <a:p>
                      <a:pPr algn="l" fontAlgn="b"/>
                      <a:r>
                        <a:rPr lang="it-IT" sz="1000" b="0" i="0" u="none" strike="noStrike" dirty="0">
                          <a:solidFill>
                            <a:schemeClr val="accent1">
                              <a:lumMod val="50000"/>
                            </a:schemeClr>
                          </a:solidFill>
                          <a:effectLst/>
                          <a:latin typeface="+mj-lt"/>
                        </a:rPr>
                        <a:t>RICAVI VENDITA APPARATI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38,270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28,884</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1994933141"/>
                  </a:ext>
                </a:extLst>
              </a:tr>
              <a:tr h="208958">
                <a:tc>
                  <a:txBody>
                    <a:bodyPr/>
                    <a:lstStyle/>
                    <a:p>
                      <a:pPr algn="l" fontAlgn="b"/>
                      <a:r>
                        <a:rPr lang="it-IT" sz="1000" b="0" i="0" u="none" strike="noStrike" dirty="0">
                          <a:solidFill>
                            <a:schemeClr val="accent1">
                              <a:lumMod val="50000"/>
                            </a:schemeClr>
                          </a:solidFill>
                          <a:effectLst/>
                          <a:latin typeface="+mj-lt"/>
                        </a:rPr>
                        <a:t>COSTI VENDITA APPARATI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18,020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12,885</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760564708"/>
                  </a:ext>
                </a:extLst>
              </a:tr>
              <a:tr h="208958">
                <a:tc>
                  <a:txBody>
                    <a:bodyPr/>
                    <a:lstStyle/>
                    <a:p>
                      <a:pPr algn="l" fontAlgn="b"/>
                      <a:r>
                        <a:rPr lang="it-IT" sz="1000" b="0" i="0" u="none" strike="noStrike" dirty="0">
                          <a:solidFill>
                            <a:schemeClr val="accent1">
                              <a:lumMod val="50000"/>
                            </a:schemeClr>
                          </a:solidFill>
                          <a:effectLst/>
                          <a:latin typeface="+mj-lt"/>
                        </a:rPr>
                        <a:t>COSTI PER PRESTAZIONI PASSIVE ESTERNE (commerciali)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13,482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12,092</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460590365"/>
                  </a:ext>
                </a:extLst>
              </a:tr>
              <a:tr h="208958">
                <a:tc>
                  <a:txBody>
                    <a:bodyPr/>
                    <a:lstStyle/>
                    <a:p>
                      <a:pPr algn="l" fontAlgn="b"/>
                      <a:r>
                        <a:rPr lang="it-IT" sz="1000" b="0" i="0" u="none" strike="noStrike" dirty="0">
                          <a:solidFill>
                            <a:schemeClr val="accent1">
                              <a:lumMod val="50000"/>
                            </a:schemeClr>
                          </a:solidFill>
                          <a:effectLst/>
                          <a:latin typeface="+mj-lt"/>
                        </a:rPr>
                        <a:t>PREMI E INCENTIVI</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63149821"/>
                  </a:ext>
                </a:extLst>
              </a:tr>
              <a:tr h="208958">
                <a:tc>
                  <a:txBody>
                    <a:bodyPr/>
                    <a:lstStyle/>
                    <a:p>
                      <a:pPr algn="l" fontAlgn="b"/>
                      <a:r>
                        <a:rPr lang="it-IT" sz="1000" b="1" i="1" u="none" strike="noStrike" dirty="0">
                          <a:solidFill>
                            <a:schemeClr val="accent1">
                              <a:lumMod val="50000"/>
                            </a:schemeClr>
                          </a:solidFill>
                          <a:effectLst/>
                          <a:latin typeface="+mj-lt"/>
                        </a:rPr>
                        <a:t>MARGINE COMMERCIALE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000" b="1" i="1"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6,768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1" u="none" strike="noStrike">
                          <a:solidFill>
                            <a:schemeClr val="accent1">
                              <a:lumMod val="50000"/>
                            </a:schemeClr>
                          </a:solidFill>
                          <a:effectLst/>
                          <a:latin typeface="+mj-lt"/>
                        </a:rPr>
                        <a:t>3,908</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1"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1"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1"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1" u="none" strike="noStrike" dirty="0">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1"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1"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7043301"/>
                  </a:ext>
                </a:extLst>
              </a:tr>
              <a:tr h="208958">
                <a:tc>
                  <a:txBody>
                    <a:bodyPr/>
                    <a:lstStyle/>
                    <a:p>
                      <a:pPr algn="l" fontAlgn="b"/>
                      <a:r>
                        <a:rPr lang="it-IT" sz="1000" b="1" i="0" u="none" strike="noStrike" dirty="0">
                          <a:solidFill>
                            <a:schemeClr val="accent1">
                              <a:lumMod val="50000"/>
                            </a:schemeClr>
                          </a:solidFill>
                          <a:effectLst/>
                          <a:latin typeface="+mj-lt"/>
                        </a:rPr>
                        <a:t>FATTURATO TOTALE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74,148</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109,671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96,292</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0" u="none" strike="noStrike">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0" u="none" strike="noStrike">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0" u="none" strike="noStrike" dirty="0">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96507563"/>
                  </a:ext>
                </a:extLst>
              </a:tr>
              <a:tr h="208958">
                <a:tc>
                  <a:txBody>
                    <a:bodyPr/>
                    <a:lstStyle/>
                    <a:p>
                      <a:pPr algn="l" fontAlgn="b"/>
                      <a:r>
                        <a:rPr lang="it-IT" sz="1000" b="1" i="0" u="none" strike="noStrike" dirty="0">
                          <a:solidFill>
                            <a:schemeClr val="accent1">
                              <a:lumMod val="50000"/>
                            </a:schemeClr>
                          </a:solidFill>
                          <a:effectLst/>
                          <a:latin typeface="+mj-lt"/>
                        </a:rPr>
                        <a:t>MARGINE LORDO DI CONTRIBUZIONE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dirty="0">
                          <a:solidFill>
                            <a:schemeClr val="accent1">
                              <a:lumMod val="50000"/>
                            </a:schemeClr>
                          </a:solidFill>
                          <a:effectLst/>
                          <a:latin typeface="+mj-lt"/>
                        </a:rPr>
                        <a:t>41,137</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dirty="0">
                          <a:solidFill>
                            <a:schemeClr val="accent1">
                              <a:lumMod val="50000"/>
                            </a:schemeClr>
                          </a:solidFill>
                          <a:effectLst/>
                          <a:latin typeface="+mj-lt"/>
                        </a:rPr>
                        <a:t>44,932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dirty="0">
                          <a:solidFill>
                            <a:schemeClr val="accent1">
                              <a:lumMod val="50000"/>
                            </a:schemeClr>
                          </a:solidFill>
                          <a:effectLst/>
                          <a:latin typeface="+mj-lt"/>
                        </a:rPr>
                        <a:t>38,421</a:t>
                      </a: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0" u="none" strike="noStrike" dirty="0">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0" u="none" strike="noStrike" dirty="0">
                        <a:solidFill>
                          <a:schemeClr val="accent1">
                            <a:lumMod val="50000"/>
                          </a:schemeClr>
                        </a:solidFill>
                        <a:effectLst/>
                        <a:latin typeface="+mj-lt"/>
                      </a:endParaRP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it-IT" sz="1000" b="1" i="0" u="none" strike="noStrike" dirty="0">
                        <a:solidFill>
                          <a:schemeClr val="accent1">
                            <a:lumMod val="50000"/>
                          </a:schemeClr>
                        </a:solidFill>
                        <a:effectLst/>
                        <a:latin typeface="+mj-lt"/>
                      </a:endParaRPr>
                    </a:p>
                  </a:txBody>
                  <a:tcPr marL="6350" marR="6350" marT="635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848648933"/>
                  </a:ext>
                </a:extLst>
              </a:tr>
            </a:tbl>
          </a:graphicData>
        </a:graphic>
      </p:graphicFrame>
      <p:sp>
        <p:nvSpPr>
          <p:cNvPr id="2" name="Rectangle 1028">
            <a:extLst>
              <a:ext uri="{FF2B5EF4-FFF2-40B4-BE49-F238E27FC236}">
                <a16:creationId xmlns:a16="http://schemas.microsoft.com/office/drawing/2014/main" id="{31345162-6784-FACE-24A7-48BE0FD4AD75}"/>
              </a:ext>
            </a:extLst>
          </p:cNvPr>
          <p:cNvSpPr>
            <a:spLocks noChangeArrowheads="1"/>
          </p:cNvSpPr>
          <p:nvPr/>
        </p:nvSpPr>
        <p:spPr bwMode="auto">
          <a:xfrm>
            <a:off x="720000" y="720000"/>
            <a:ext cx="77724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it-IT" altLang="it-IT" sz="1800" b="1" dirty="0">
                <a:solidFill>
                  <a:schemeClr val="accent1">
                    <a:lumMod val="50000"/>
                  </a:schemeClr>
                </a:solidFill>
                <a:latin typeface="+mj-lt"/>
                <a:ea typeface="Calibri Light" panose="020F0302020204030204" pitchFamily="34" charset="0"/>
                <a:cs typeface="Calibri Light" panose="020F0302020204030204" pitchFamily="34" charset="0"/>
              </a:rPr>
              <a:t>Il budget d’esercizio: Analisi degli scostamenti</a:t>
            </a:r>
          </a:p>
        </p:txBody>
      </p:sp>
      <p:sp>
        <p:nvSpPr>
          <p:cNvPr id="3" name="Ovale 2">
            <a:extLst>
              <a:ext uri="{FF2B5EF4-FFF2-40B4-BE49-F238E27FC236}">
                <a16:creationId xmlns:a16="http://schemas.microsoft.com/office/drawing/2014/main" id="{0333FF27-8A3F-FFFF-8249-4BC35C3C1469}"/>
              </a:ext>
            </a:extLst>
          </p:cNvPr>
          <p:cNvSpPr/>
          <p:nvPr/>
        </p:nvSpPr>
        <p:spPr>
          <a:xfrm>
            <a:off x="4104968" y="2253200"/>
            <a:ext cx="883920" cy="279495"/>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cxnSp>
        <p:nvCxnSpPr>
          <p:cNvPr id="5" name="Connettore 2 4">
            <a:extLst>
              <a:ext uri="{FF2B5EF4-FFF2-40B4-BE49-F238E27FC236}">
                <a16:creationId xmlns:a16="http://schemas.microsoft.com/office/drawing/2014/main" id="{F67C251C-0F1F-EEA3-0B58-D3449B0B12E1}"/>
              </a:ext>
            </a:extLst>
          </p:cNvPr>
          <p:cNvCxnSpPr/>
          <p:nvPr/>
        </p:nvCxnSpPr>
        <p:spPr>
          <a:xfrm>
            <a:off x="3657600" y="1689487"/>
            <a:ext cx="60960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Immagine 5">
            <a:extLst>
              <a:ext uri="{FF2B5EF4-FFF2-40B4-BE49-F238E27FC236}">
                <a16:creationId xmlns:a16="http://schemas.microsoft.com/office/drawing/2014/main" id="{5C1A40C5-D366-FEC1-F720-372B3F7719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3144266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31345162-6784-FACE-24A7-48BE0FD4AD75}"/>
              </a:ext>
            </a:extLst>
          </p:cNvPr>
          <p:cNvSpPr>
            <a:spLocks noChangeArrowheads="1"/>
          </p:cNvSpPr>
          <p:nvPr/>
        </p:nvSpPr>
        <p:spPr bwMode="auto">
          <a:xfrm>
            <a:off x="720000" y="720000"/>
            <a:ext cx="77724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it-IT" altLang="it-IT" sz="1800" b="1" dirty="0">
                <a:solidFill>
                  <a:schemeClr val="accent1">
                    <a:lumMod val="50000"/>
                  </a:schemeClr>
                </a:solidFill>
                <a:latin typeface="+mj-lt"/>
                <a:ea typeface="Calibri Light" panose="020F0302020204030204" pitchFamily="34" charset="0"/>
                <a:cs typeface="Calibri Light" panose="020F0302020204030204" pitchFamily="34" charset="0"/>
              </a:rPr>
              <a:t>Il budget d’esercizio: Budget del personale</a:t>
            </a:r>
          </a:p>
        </p:txBody>
      </p:sp>
      <p:pic>
        <p:nvPicPr>
          <p:cNvPr id="6" name="Immagine 5">
            <a:extLst>
              <a:ext uri="{FF2B5EF4-FFF2-40B4-BE49-F238E27FC236}">
                <a16:creationId xmlns:a16="http://schemas.microsoft.com/office/drawing/2014/main" id="{5C1A40C5-D366-FEC1-F720-372B3F7719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graphicFrame>
        <p:nvGraphicFramePr>
          <p:cNvPr id="7" name="Tabella 6">
            <a:extLst>
              <a:ext uri="{FF2B5EF4-FFF2-40B4-BE49-F238E27FC236}">
                <a16:creationId xmlns:a16="http://schemas.microsoft.com/office/drawing/2014/main" id="{0D1D9174-7BCB-C408-820E-D54A81115D6B}"/>
              </a:ext>
            </a:extLst>
          </p:cNvPr>
          <p:cNvGraphicFramePr>
            <a:graphicFrameLocks noGrp="1"/>
          </p:cNvGraphicFramePr>
          <p:nvPr>
            <p:extLst>
              <p:ext uri="{D42A27DB-BD31-4B8C-83A1-F6EECF244321}">
                <p14:modId xmlns:p14="http://schemas.microsoft.com/office/powerpoint/2010/main" val="1423457878"/>
              </p:ext>
            </p:extLst>
          </p:nvPr>
        </p:nvGraphicFramePr>
        <p:xfrm>
          <a:off x="720000" y="1371601"/>
          <a:ext cx="8424000" cy="4343395"/>
        </p:xfrm>
        <a:graphic>
          <a:graphicData uri="http://schemas.openxmlformats.org/drawingml/2006/table">
            <a:tbl>
              <a:tblPr/>
              <a:tblGrid>
                <a:gridCol w="4505859">
                  <a:extLst>
                    <a:ext uri="{9D8B030D-6E8A-4147-A177-3AD203B41FA5}">
                      <a16:colId xmlns:a16="http://schemas.microsoft.com/office/drawing/2014/main" val="3082299371"/>
                    </a:ext>
                  </a:extLst>
                </a:gridCol>
                <a:gridCol w="1306047">
                  <a:extLst>
                    <a:ext uri="{9D8B030D-6E8A-4147-A177-3AD203B41FA5}">
                      <a16:colId xmlns:a16="http://schemas.microsoft.com/office/drawing/2014/main" val="2549754203"/>
                    </a:ext>
                  </a:extLst>
                </a:gridCol>
                <a:gridCol w="1306047">
                  <a:extLst>
                    <a:ext uri="{9D8B030D-6E8A-4147-A177-3AD203B41FA5}">
                      <a16:colId xmlns:a16="http://schemas.microsoft.com/office/drawing/2014/main" val="3195735180"/>
                    </a:ext>
                  </a:extLst>
                </a:gridCol>
                <a:gridCol w="1306047">
                  <a:extLst>
                    <a:ext uri="{9D8B030D-6E8A-4147-A177-3AD203B41FA5}">
                      <a16:colId xmlns:a16="http://schemas.microsoft.com/office/drawing/2014/main" val="385743307"/>
                    </a:ext>
                  </a:extLst>
                </a:gridCol>
              </a:tblGrid>
              <a:tr h="180634">
                <a:tc>
                  <a:txBody>
                    <a:bodyPr/>
                    <a:lstStyle/>
                    <a:p>
                      <a:pPr algn="l" fontAlgn="b"/>
                      <a:r>
                        <a:rPr lang="it-IT" sz="1000" b="1" i="1" u="none" strike="noStrike" dirty="0">
                          <a:solidFill>
                            <a:schemeClr val="accent1">
                              <a:lumMod val="50000"/>
                            </a:schemeClr>
                          </a:solidFill>
                          <a:effectLst/>
                          <a:latin typeface="+mj-lt"/>
                        </a:rPr>
                        <a:t>BDG COSTO PERSONALE</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a:solidFill>
                          <a:schemeClr val="accent1">
                            <a:lumMod val="50000"/>
                          </a:schemeClr>
                        </a:solidFill>
                        <a:effectLst/>
                        <a:latin typeface="+mj-lt"/>
                      </a:endParaRP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chemeClr val="accent1">
                            <a:lumMod val="50000"/>
                          </a:schemeClr>
                        </a:solidFill>
                        <a:effectLst/>
                        <a:latin typeface="+mj-lt"/>
                      </a:endParaRP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41744227"/>
                  </a:ext>
                </a:extLst>
              </a:tr>
              <a:tr h="188843">
                <a:tc>
                  <a:txBody>
                    <a:bodyPr/>
                    <a:lstStyle/>
                    <a:p>
                      <a:pPr algn="ctr" fontAlgn="b"/>
                      <a:r>
                        <a:rPr lang="it-IT" sz="1000" b="1" i="1"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gen-21</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Feb-21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dirty="0">
                          <a:solidFill>
                            <a:schemeClr val="accent1">
                              <a:lumMod val="50000"/>
                            </a:schemeClr>
                          </a:solidFill>
                          <a:effectLst/>
                          <a:latin typeface="+mj-lt"/>
                        </a:rPr>
                        <a:t>mar-21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94645719"/>
                  </a:ext>
                </a:extLst>
              </a:tr>
              <a:tr h="180634">
                <a:tc>
                  <a:txBody>
                    <a:bodyPr/>
                    <a:lstStyle/>
                    <a:p>
                      <a:pPr algn="l" fontAlgn="b"/>
                      <a:r>
                        <a:rPr lang="it-IT" sz="1000" b="0" i="0"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3803589385"/>
                  </a:ext>
                </a:extLst>
              </a:tr>
              <a:tr h="172422">
                <a:tc>
                  <a:txBody>
                    <a:bodyPr/>
                    <a:lstStyle/>
                    <a:p>
                      <a:pPr algn="ctr" fontAlgn="b"/>
                      <a:r>
                        <a:rPr lang="it-IT" sz="1000" b="1" i="0" u="none" strike="noStrike">
                          <a:solidFill>
                            <a:schemeClr val="accent1">
                              <a:lumMod val="50000"/>
                            </a:schemeClr>
                          </a:solidFill>
                          <a:effectLst/>
                          <a:latin typeface="+mj-lt"/>
                        </a:rPr>
                        <a:t>AREA COMMERCIALE - QUOTA FISSA</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4106826721"/>
                  </a:ext>
                </a:extLst>
              </a:tr>
              <a:tr h="172422">
                <a:tc>
                  <a:txBody>
                    <a:bodyPr/>
                    <a:lstStyle/>
                    <a:p>
                      <a:pPr algn="l" fontAlgn="b"/>
                      <a:r>
                        <a:rPr lang="it-IT" sz="1000" b="0" i="0"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800237242"/>
                  </a:ext>
                </a:extLst>
              </a:tr>
              <a:tr h="172422">
                <a:tc>
                  <a:txBody>
                    <a:bodyPr/>
                    <a:lstStyle/>
                    <a:p>
                      <a:pPr algn="l" fontAlgn="b"/>
                      <a:r>
                        <a:rPr lang="it-IT" sz="1000" b="1" i="0" u="none" strike="noStrike" dirty="0">
                          <a:solidFill>
                            <a:schemeClr val="accent1">
                              <a:lumMod val="50000"/>
                            </a:schemeClr>
                          </a:solidFill>
                          <a:effectLst/>
                          <a:latin typeface="+mj-lt"/>
                        </a:rPr>
                        <a:t>CONSUNTIVO 20</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15,83</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15,84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15,32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85976708"/>
                  </a:ext>
                </a:extLst>
              </a:tr>
              <a:tr h="172422">
                <a:tc>
                  <a:txBody>
                    <a:bodyPr/>
                    <a:lstStyle/>
                    <a:p>
                      <a:pPr algn="l" fontAlgn="b"/>
                      <a:r>
                        <a:rPr lang="it-IT" sz="1000" b="0" i="0" u="none" strike="noStrike" dirty="0">
                          <a:solidFill>
                            <a:schemeClr val="accent1">
                              <a:lumMod val="50000"/>
                            </a:schemeClr>
                          </a:solidFill>
                          <a:effectLst/>
                          <a:latin typeface="+mj-lt"/>
                        </a:rPr>
                        <a:t>Responsabile Commerciale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4,16</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4,08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4,06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3996815130"/>
                  </a:ext>
                </a:extLst>
              </a:tr>
              <a:tr h="172422">
                <a:tc>
                  <a:txBody>
                    <a:bodyPr/>
                    <a:lstStyle/>
                    <a:p>
                      <a:pPr algn="l" fontAlgn="b"/>
                      <a:r>
                        <a:rPr lang="it-IT" sz="1000" b="0" i="0" u="none" strike="noStrike">
                          <a:solidFill>
                            <a:schemeClr val="accent1">
                              <a:lumMod val="50000"/>
                            </a:schemeClr>
                          </a:solidFill>
                          <a:effectLst/>
                          <a:latin typeface="+mj-lt"/>
                        </a:rPr>
                        <a:t>Area manager Campania</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3,17</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943505952"/>
                  </a:ext>
                </a:extLst>
              </a:tr>
              <a:tr h="172422">
                <a:tc>
                  <a:txBody>
                    <a:bodyPr/>
                    <a:lstStyle/>
                    <a:p>
                      <a:pPr algn="l" fontAlgn="b"/>
                      <a:r>
                        <a:rPr lang="it-IT" sz="1000" b="0" i="0" u="none" strike="noStrike" dirty="0">
                          <a:solidFill>
                            <a:schemeClr val="accent1">
                              <a:lumMod val="50000"/>
                            </a:schemeClr>
                          </a:solidFill>
                          <a:effectLst/>
                          <a:latin typeface="+mj-lt"/>
                        </a:rPr>
                        <a:t>Area manager Puglia e Basilicata</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2,83</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15437153"/>
                  </a:ext>
                </a:extLst>
              </a:tr>
              <a:tr h="172422">
                <a:tc>
                  <a:txBody>
                    <a:bodyPr/>
                    <a:lstStyle/>
                    <a:p>
                      <a:pPr algn="l" fontAlgn="b"/>
                      <a:r>
                        <a:rPr lang="it-IT" sz="1000" b="0" i="0" u="none" strike="noStrike">
                          <a:solidFill>
                            <a:schemeClr val="accent1">
                              <a:lumMod val="50000"/>
                            </a:schemeClr>
                          </a:solidFill>
                          <a:effectLst/>
                          <a:latin typeface="+mj-lt"/>
                        </a:rPr>
                        <a:t>Area manager Calabria</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2,95</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23884645"/>
                  </a:ext>
                </a:extLst>
              </a:tr>
              <a:tr h="172422">
                <a:tc>
                  <a:txBody>
                    <a:bodyPr/>
                    <a:lstStyle/>
                    <a:p>
                      <a:pPr algn="l" fontAlgn="b"/>
                      <a:r>
                        <a:rPr lang="it-IT" sz="1000" b="0" i="0" u="none" strike="noStrike">
                          <a:solidFill>
                            <a:schemeClr val="accent1">
                              <a:lumMod val="50000"/>
                            </a:schemeClr>
                          </a:solidFill>
                          <a:effectLst/>
                          <a:latin typeface="+mj-lt"/>
                        </a:rPr>
                        <a:t>Area manager Centro-Italia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2,72</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50682207"/>
                  </a:ext>
                </a:extLst>
              </a:tr>
              <a:tr h="172422">
                <a:tc>
                  <a:txBody>
                    <a:bodyPr/>
                    <a:lstStyle/>
                    <a:p>
                      <a:pPr algn="l" fontAlgn="b"/>
                      <a:r>
                        <a:rPr lang="it-IT" sz="1000" b="0" i="0" u="none" strike="noStrike" dirty="0">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1145863426"/>
                  </a:ext>
                </a:extLst>
              </a:tr>
              <a:tr h="172422">
                <a:tc>
                  <a:txBody>
                    <a:bodyPr/>
                    <a:lstStyle/>
                    <a:p>
                      <a:pPr algn="l" fontAlgn="b"/>
                      <a:r>
                        <a:rPr lang="it-IT" sz="1000" b="1" i="0" u="none" strike="noStrike">
                          <a:solidFill>
                            <a:schemeClr val="accent1">
                              <a:lumMod val="50000"/>
                            </a:schemeClr>
                          </a:solidFill>
                          <a:effectLst/>
                          <a:latin typeface="+mj-lt"/>
                        </a:rPr>
                        <a:t>variazione%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000" b="1"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000" b="1"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it-IT" sz="1000" b="1"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86149494"/>
                  </a:ext>
                </a:extLst>
              </a:tr>
              <a:tr h="172422">
                <a:tc>
                  <a:txBody>
                    <a:bodyPr/>
                    <a:lstStyle/>
                    <a:p>
                      <a:pPr algn="l" fontAlgn="b"/>
                      <a:r>
                        <a:rPr lang="it-IT" sz="1000" b="0" i="0" u="none" strike="noStrike" kern="1200" dirty="0">
                          <a:solidFill>
                            <a:schemeClr val="accent1">
                              <a:lumMod val="50000"/>
                            </a:schemeClr>
                          </a:solidFill>
                          <a:effectLst/>
                          <a:latin typeface="+mn-lt"/>
                          <a:ea typeface="+mn-ea"/>
                          <a:cs typeface="+mn-cs"/>
                        </a:rPr>
                        <a:t>Responsabile Commerciale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highlight>
                            <a:srgbClr val="FFFF00"/>
                          </a:highlight>
                          <a:latin typeface="+mj-lt"/>
                        </a:rPr>
                        <a:t>-100,00%</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highlight>
                            <a:srgbClr val="FFFF00"/>
                          </a:highlight>
                          <a:latin typeface="+mj-lt"/>
                        </a:rPr>
                        <a:t>-100,00%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highlight>
                            <a:srgbClr val="FFFF00"/>
                          </a:highlight>
                          <a:latin typeface="+mj-lt"/>
                        </a:rPr>
                        <a:t>-100,00%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939839729"/>
                  </a:ext>
                </a:extLst>
              </a:tr>
              <a:tr h="172422">
                <a:tc>
                  <a:txBody>
                    <a:bodyPr/>
                    <a:lstStyle/>
                    <a:p>
                      <a:pPr algn="l" fontAlgn="b"/>
                      <a:r>
                        <a:rPr lang="it-IT" sz="1000" b="0" i="0" u="none" strike="noStrike">
                          <a:solidFill>
                            <a:schemeClr val="accent1">
                              <a:lumMod val="50000"/>
                            </a:schemeClr>
                          </a:solidFill>
                          <a:effectLst/>
                          <a:latin typeface="+mj-lt"/>
                        </a:rPr>
                        <a:t>Area manager Campania</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highlight>
                            <a:srgbClr val="FFFF00"/>
                          </a:highligh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highlight>
                            <a:srgbClr val="FFFF00"/>
                          </a:highligh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207315571"/>
                  </a:ext>
                </a:extLst>
              </a:tr>
              <a:tr h="172422">
                <a:tc>
                  <a:txBody>
                    <a:bodyPr/>
                    <a:lstStyle/>
                    <a:p>
                      <a:pPr algn="l" fontAlgn="b"/>
                      <a:r>
                        <a:rPr lang="it-IT" sz="1000" b="0" i="0" u="none" strike="noStrike">
                          <a:solidFill>
                            <a:schemeClr val="accent1">
                              <a:lumMod val="50000"/>
                            </a:schemeClr>
                          </a:solidFill>
                          <a:effectLst/>
                          <a:latin typeface="+mj-lt"/>
                        </a:rPr>
                        <a:t>Area manager Puglia e Basilicata</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highlight>
                            <a:srgbClr val="FFFF00"/>
                          </a:highligh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highlight>
                            <a:srgbClr val="FFFF00"/>
                          </a:highligh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493001545"/>
                  </a:ext>
                </a:extLst>
              </a:tr>
              <a:tr h="172422">
                <a:tc>
                  <a:txBody>
                    <a:bodyPr/>
                    <a:lstStyle/>
                    <a:p>
                      <a:pPr algn="l" fontAlgn="b"/>
                      <a:r>
                        <a:rPr lang="it-IT" sz="1000" b="0" i="0" u="none" strike="noStrike">
                          <a:solidFill>
                            <a:schemeClr val="accent1">
                              <a:lumMod val="50000"/>
                            </a:schemeClr>
                          </a:solidFill>
                          <a:effectLst/>
                          <a:latin typeface="+mj-lt"/>
                        </a:rPr>
                        <a:t>Area manager Calabria</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highlight>
                            <a:srgbClr val="FFFF00"/>
                          </a:highligh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highlight>
                            <a:srgbClr val="FFFF00"/>
                          </a:highligh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902567572"/>
                  </a:ext>
                </a:extLst>
              </a:tr>
              <a:tr h="172422">
                <a:tc>
                  <a:txBody>
                    <a:bodyPr/>
                    <a:lstStyle/>
                    <a:p>
                      <a:pPr algn="l" fontAlgn="b"/>
                      <a:r>
                        <a:rPr lang="it-IT" sz="1000" b="0" i="0" u="none" strike="noStrike">
                          <a:solidFill>
                            <a:schemeClr val="accent1">
                              <a:lumMod val="50000"/>
                            </a:schemeClr>
                          </a:solidFill>
                          <a:effectLst/>
                          <a:latin typeface="+mj-lt"/>
                        </a:rPr>
                        <a:t>Area manager Centro-Italia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highlight>
                            <a:srgbClr val="FFFF00"/>
                          </a:highlight>
                          <a:latin typeface="+mj-lt"/>
                        </a:rPr>
                        <a:t>-100,00%</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highlight>
                            <a:srgbClr val="FFFF00"/>
                          </a:highlight>
                          <a:latin typeface="+mj-lt"/>
                        </a:rPr>
                        <a:t>-100,00%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highlight>
                            <a:srgbClr val="FFFF00"/>
                          </a:highlight>
                          <a:latin typeface="+mj-lt"/>
                        </a:rPr>
                        <a:t>-100,00%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30695138"/>
                  </a:ext>
                </a:extLst>
              </a:tr>
              <a:tr h="172422">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dirty="0">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chemeClr val="accent1">
                              <a:lumMod val="50000"/>
                            </a:schemeClr>
                          </a:solidFill>
                          <a:effectLst/>
                          <a:latin typeface="+mj-lt"/>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3868038336"/>
                  </a:ext>
                </a:extLst>
              </a:tr>
              <a:tr h="172422">
                <a:tc>
                  <a:txBody>
                    <a:bodyPr/>
                    <a:lstStyle/>
                    <a:p>
                      <a:pPr algn="l" fontAlgn="b"/>
                      <a:r>
                        <a:rPr lang="it-IT" sz="1000" b="1" i="0" u="none" strike="noStrike" dirty="0">
                          <a:solidFill>
                            <a:schemeClr val="accent1">
                              <a:lumMod val="50000"/>
                            </a:schemeClr>
                          </a:solidFill>
                          <a:effectLst/>
                          <a:latin typeface="+mj-lt"/>
                        </a:rPr>
                        <a:t>BUDGET 21</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a:solidFill>
                            <a:schemeClr val="accent1">
                              <a:lumMod val="50000"/>
                            </a:schemeClr>
                          </a:solidFill>
                          <a:effectLst/>
                          <a:latin typeface="+mj-lt"/>
                        </a:rPr>
                        <a:t>8,95</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dirty="0">
                          <a:solidFill>
                            <a:schemeClr val="accent1">
                              <a:lumMod val="50000"/>
                            </a:schemeClr>
                          </a:solidFill>
                          <a:effectLst/>
                          <a:latin typeface="+mj-lt"/>
                        </a:rPr>
                        <a:t>8,75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1" i="0" u="none" strike="noStrike" dirty="0">
                          <a:solidFill>
                            <a:schemeClr val="accent1">
                              <a:lumMod val="50000"/>
                            </a:schemeClr>
                          </a:solidFill>
                          <a:effectLst/>
                          <a:latin typeface="+mj-lt"/>
                        </a:rPr>
                        <a:t>8,46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233688"/>
                  </a:ext>
                </a:extLst>
              </a:tr>
              <a:tr h="172422">
                <a:tc>
                  <a:txBody>
                    <a:bodyPr/>
                    <a:lstStyle/>
                    <a:p>
                      <a:pPr algn="l" fontAlgn="b"/>
                      <a:r>
                        <a:rPr lang="it-IT" sz="1000" b="0" i="0" u="none" strike="noStrike" kern="1200" dirty="0">
                          <a:solidFill>
                            <a:schemeClr val="accent1">
                              <a:lumMod val="50000"/>
                            </a:schemeClr>
                          </a:solidFill>
                          <a:effectLst/>
                          <a:latin typeface="+mn-lt"/>
                          <a:ea typeface="+mn-ea"/>
                          <a:cs typeface="+mn-cs"/>
                        </a:rPr>
                        <a:t>Responsabile Commerciale</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2380256747"/>
                  </a:ext>
                </a:extLst>
              </a:tr>
              <a:tr h="172422">
                <a:tc>
                  <a:txBody>
                    <a:bodyPr/>
                    <a:lstStyle/>
                    <a:p>
                      <a:pPr algn="l" fontAlgn="b"/>
                      <a:r>
                        <a:rPr lang="it-IT" sz="1000" b="0" i="0" u="none" strike="noStrike">
                          <a:solidFill>
                            <a:schemeClr val="accent1">
                              <a:lumMod val="50000"/>
                            </a:schemeClr>
                          </a:solidFill>
                          <a:effectLst/>
                          <a:latin typeface="+mj-lt"/>
                        </a:rPr>
                        <a:t>Area manager Campania</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3,17</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3,13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2,99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568594467"/>
                  </a:ext>
                </a:extLst>
              </a:tr>
              <a:tr h="172422">
                <a:tc>
                  <a:txBody>
                    <a:bodyPr/>
                    <a:lstStyle/>
                    <a:p>
                      <a:pPr algn="l" fontAlgn="b"/>
                      <a:r>
                        <a:rPr lang="it-IT" sz="1000" b="0" i="0" u="none" strike="noStrike">
                          <a:solidFill>
                            <a:schemeClr val="accent1">
                              <a:lumMod val="50000"/>
                            </a:schemeClr>
                          </a:solidFill>
                          <a:effectLst/>
                          <a:latin typeface="+mj-lt"/>
                        </a:rPr>
                        <a:t>Area manager Puglia e Basilicata</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2,83</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2,75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2,78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782983286"/>
                  </a:ext>
                </a:extLst>
              </a:tr>
              <a:tr h="172422">
                <a:tc>
                  <a:txBody>
                    <a:bodyPr/>
                    <a:lstStyle/>
                    <a:p>
                      <a:pPr algn="l" fontAlgn="b"/>
                      <a:r>
                        <a:rPr lang="it-IT" sz="1000" b="0" i="0" u="none" strike="noStrike">
                          <a:solidFill>
                            <a:schemeClr val="accent1">
                              <a:lumMod val="50000"/>
                            </a:schemeClr>
                          </a:solidFill>
                          <a:effectLst/>
                          <a:latin typeface="+mj-lt"/>
                        </a:rPr>
                        <a:t>Area manager Calabria</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2,95</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2,86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2,69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08707711"/>
                  </a:ext>
                </a:extLst>
              </a:tr>
              <a:tr h="172422">
                <a:tc>
                  <a:txBody>
                    <a:bodyPr/>
                    <a:lstStyle/>
                    <a:p>
                      <a:pPr algn="l" fontAlgn="b"/>
                      <a:r>
                        <a:rPr lang="it-IT" sz="1000" b="0" i="0" u="none" strike="noStrike">
                          <a:solidFill>
                            <a:schemeClr val="accent1">
                              <a:lumMod val="50000"/>
                            </a:schemeClr>
                          </a:solidFill>
                          <a:effectLst/>
                          <a:latin typeface="+mj-lt"/>
                        </a:rPr>
                        <a:t>Area manager Centro-Italia </a:t>
                      </a:r>
                    </a:p>
                  </a:txBody>
                  <a:tcPr marL="6350" marR="6350" marT="635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a:t>
                      </a:r>
                    </a:p>
                  </a:txBody>
                  <a:tcPr marL="6350" marR="6350" marT="635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a:solidFill>
                            <a:schemeClr val="accent1">
                              <a:lumMod val="50000"/>
                            </a:schemeClr>
                          </a:solidFill>
                          <a:effectLst/>
                          <a:latin typeface="+mj-lt"/>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1000" b="0" i="0" u="none" strike="noStrike" dirty="0">
                          <a:solidFill>
                            <a:schemeClr val="accent1">
                              <a:lumMod val="50000"/>
                            </a:schemeClr>
                          </a:solidFill>
                          <a:effectLst/>
                          <a:latin typeface="+mj-lt"/>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98431222"/>
                  </a:ext>
                </a:extLst>
              </a:tr>
            </a:tbl>
          </a:graphicData>
        </a:graphic>
      </p:graphicFrame>
    </p:spTree>
    <p:extLst>
      <p:ext uri="{BB962C8B-B14F-4D97-AF65-F5344CB8AC3E}">
        <p14:creationId xmlns:p14="http://schemas.microsoft.com/office/powerpoint/2010/main" val="3822250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31345162-6784-FACE-24A7-48BE0FD4AD75}"/>
              </a:ext>
            </a:extLst>
          </p:cNvPr>
          <p:cNvSpPr>
            <a:spLocks noChangeArrowheads="1"/>
          </p:cNvSpPr>
          <p:nvPr/>
        </p:nvSpPr>
        <p:spPr bwMode="auto">
          <a:xfrm>
            <a:off x="720000" y="720000"/>
            <a:ext cx="77724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it-IT" altLang="it-IT" sz="1800" b="1" dirty="0">
                <a:solidFill>
                  <a:schemeClr val="accent1">
                    <a:lumMod val="50000"/>
                  </a:schemeClr>
                </a:solidFill>
                <a:latin typeface="+mj-lt"/>
                <a:ea typeface="Calibri Light" panose="020F0302020204030204" pitchFamily="34" charset="0"/>
                <a:cs typeface="Calibri Light" panose="020F0302020204030204" pitchFamily="34" charset="0"/>
              </a:rPr>
              <a:t>Il budget d’esercizio: Budget delle strutture centrali</a:t>
            </a:r>
          </a:p>
        </p:txBody>
      </p:sp>
      <p:pic>
        <p:nvPicPr>
          <p:cNvPr id="6" name="Immagine 5">
            <a:extLst>
              <a:ext uri="{FF2B5EF4-FFF2-40B4-BE49-F238E27FC236}">
                <a16:creationId xmlns:a16="http://schemas.microsoft.com/office/drawing/2014/main" id="{5C1A40C5-D366-FEC1-F720-372B3F7719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graphicFrame>
        <p:nvGraphicFramePr>
          <p:cNvPr id="3" name="Tabella 2">
            <a:extLst>
              <a:ext uri="{FF2B5EF4-FFF2-40B4-BE49-F238E27FC236}">
                <a16:creationId xmlns:a16="http://schemas.microsoft.com/office/drawing/2014/main" id="{FF3702A9-F3F9-063D-62AC-2AD8D65A3FBF}"/>
              </a:ext>
            </a:extLst>
          </p:cNvPr>
          <p:cNvGraphicFramePr>
            <a:graphicFrameLocks noGrp="1"/>
          </p:cNvGraphicFramePr>
          <p:nvPr>
            <p:extLst>
              <p:ext uri="{D42A27DB-BD31-4B8C-83A1-F6EECF244321}">
                <p14:modId xmlns:p14="http://schemas.microsoft.com/office/powerpoint/2010/main" val="1512357650"/>
              </p:ext>
            </p:extLst>
          </p:nvPr>
        </p:nvGraphicFramePr>
        <p:xfrm>
          <a:off x="876300" y="1224000"/>
          <a:ext cx="8153399" cy="4424084"/>
        </p:xfrm>
        <a:graphic>
          <a:graphicData uri="http://schemas.openxmlformats.org/drawingml/2006/table">
            <a:tbl>
              <a:tblPr/>
              <a:tblGrid>
                <a:gridCol w="3352800">
                  <a:extLst>
                    <a:ext uri="{9D8B030D-6E8A-4147-A177-3AD203B41FA5}">
                      <a16:colId xmlns:a16="http://schemas.microsoft.com/office/drawing/2014/main" val="692745920"/>
                    </a:ext>
                  </a:extLst>
                </a:gridCol>
                <a:gridCol w="1409700">
                  <a:extLst>
                    <a:ext uri="{9D8B030D-6E8A-4147-A177-3AD203B41FA5}">
                      <a16:colId xmlns:a16="http://schemas.microsoft.com/office/drawing/2014/main" val="2740344000"/>
                    </a:ext>
                  </a:extLst>
                </a:gridCol>
                <a:gridCol w="1676400">
                  <a:extLst>
                    <a:ext uri="{9D8B030D-6E8A-4147-A177-3AD203B41FA5}">
                      <a16:colId xmlns:a16="http://schemas.microsoft.com/office/drawing/2014/main" val="1310167376"/>
                    </a:ext>
                  </a:extLst>
                </a:gridCol>
                <a:gridCol w="1714499">
                  <a:extLst>
                    <a:ext uri="{9D8B030D-6E8A-4147-A177-3AD203B41FA5}">
                      <a16:colId xmlns:a16="http://schemas.microsoft.com/office/drawing/2014/main" val="1607859375"/>
                    </a:ext>
                  </a:extLst>
                </a:gridCol>
              </a:tblGrid>
              <a:tr h="140089">
                <a:tc>
                  <a:txBody>
                    <a:bodyPr/>
                    <a:lstStyle/>
                    <a:p>
                      <a:pPr algn="l" fontAlgn="b"/>
                      <a:r>
                        <a:rPr lang="it-IT" sz="1000" b="1" i="1" u="none" strike="noStrike" dirty="0">
                          <a:solidFill>
                            <a:srgbClr val="000000"/>
                          </a:solidFill>
                          <a:effectLst/>
                          <a:latin typeface="+mj-lt"/>
                        </a:rPr>
                        <a:t>BDG COSTO INDIRETTI</a:t>
                      </a:r>
                    </a:p>
                  </a:txBody>
                  <a:tcPr marL="5603" marR="5603" marT="560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1" i="0" u="none" strike="noStrike">
                        <a:solidFill>
                          <a:srgbClr val="000000"/>
                        </a:solidFill>
                        <a:effectLst/>
                        <a:latin typeface="+mj-lt"/>
                      </a:endParaRPr>
                    </a:p>
                  </a:txBody>
                  <a:tcPr marL="5603" marR="5603" marT="560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rgbClr val="000000"/>
                        </a:solidFill>
                        <a:effectLst/>
                        <a:latin typeface="+mj-lt"/>
                      </a:endParaRPr>
                    </a:p>
                  </a:txBody>
                  <a:tcPr marL="5603" marR="5603" marT="560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it-IT" sz="1000" b="0" i="0" u="none" strike="noStrike">
                        <a:solidFill>
                          <a:srgbClr val="000000"/>
                        </a:solidFill>
                        <a:effectLst/>
                        <a:latin typeface="+mj-lt"/>
                      </a:endParaRPr>
                    </a:p>
                  </a:txBody>
                  <a:tcPr marL="5603" marR="5603" marT="5603" marB="0" anchor="b">
                    <a:lnL>
                      <a:noFill/>
                    </a:lnL>
                    <a:lnR>
                      <a:noFill/>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69564941"/>
                  </a:ext>
                </a:extLst>
              </a:tr>
              <a:tr h="146457">
                <a:tc>
                  <a:txBody>
                    <a:bodyPr/>
                    <a:lstStyle/>
                    <a:p>
                      <a:pPr algn="ctr" fontAlgn="b"/>
                      <a:r>
                        <a:rPr lang="it-IT" sz="1000" b="1" i="1" u="none" strike="noStrike" dirty="0">
                          <a:solidFill>
                            <a:srgbClr val="000000"/>
                          </a:solidFill>
                          <a:effectLst/>
                          <a:latin typeface="+mj-lt"/>
                        </a:rPr>
                        <a:t> </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a:solidFill>
                            <a:srgbClr val="000000"/>
                          </a:solidFill>
                          <a:effectLst/>
                          <a:latin typeface="+mj-lt"/>
                        </a:rPr>
                        <a:t>gen-19</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a:solidFill>
                            <a:srgbClr val="000000"/>
                          </a:solidFill>
                          <a:effectLst/>
                          <a:latin typeface="+mj-lt"/>
                        </a:rPr>
                        <a:t>gen-19</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000" b="1" i="1" u="none" strike="noStrike">
                          <a:solidFill>
                            <a:srgbClr val="000000"/>
                          </a:solidFill>
                          <a:effectLst/>
                          <a:latin typeface="+mj-lt"/>
                        </a:rPr>
                        <a:t>mar-19</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91942296"/>
                  </a:ext>
                </a:extLst>
              </a:tr>
              <a:tr h="140089">
                <a:tc>
                  <a:txBody>
                    <a:bodyPr/>
                    <a:lstStyle/>
                    <a:p>
                      <a:pPr algn="l" fontAlgn="b"/>
                      <a:r>
                        <a:rPr lang="it-IT" sz="1000" b="0" i="0" u="none" strike="noStrike" dirty="0">
                          <a:solidFill>
                            <a:srgbClr val="000000"/>
                          </a:solidFill>
                          <a:effectLst/>
                          <a:latin typeface="+mj-lt"/>
                        </a:rPr>
                        <a:t> </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latin typeface="+mj-lt"/>
                        </a:rPr>
                        <a:t> </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1258275186"/>
                  </a:ext>
                </a:extLst>
              </a:tr>
              <a:tr h="133721">
                <a:tc>
                  <a:txBody>
                    <a:bodyPr/>
                    <a:lstStyle/>
                    <a:p>
                      <a:pPr algn="l" fontAlgn="b"/>
                      <a:r>
                        <a:rPr lang="it-IT" sz="1000" b="1" i="0" u="none" strike="noStrike">
                          <a:solidFill>
                            <a:srgbClr val="000000"/>
                          </a:solidFill>
                          <a:effectLst/>
                          <a:latin typeface="+mj-lt"/>
                        </a:rPr>
                        <a:t>COSTI INDIRETTI</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rgbClr val="000000"/>
                          </a:solidFill>
                          <a:effectLst/>
                          <a:latin typeface="+mj-lt"/>
                        </a:rPr>
                        <a:t> </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rgbClr val="000000"/>
                          </a:solidFill>
                          <a:effectLs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tc>
                  <a:txBody>
                    <a:bodyPr/>
                    <a:lstStyle/>
                    <a:p>
                      <a:pPr algn="l" fontAlgn="b"/>
                      <a:r>
                        <a:rPr lang="it-IT" sz="1000" b="0" i="0" u="none" strike="noStrike">
                          <a:solidFill>
                            <a:srgbClr val="000000"/>
                          </a:solidFill>
                          <a:effectLs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5514837"/>
                  </a:ext>
                </a:extLst>
              </a:tr>
              <a:tr h="133721">
                <a:tc>
                  <a:txBody>
                    <a:bodyPr/>
                    <a:lstStyle/>
                    <a:p>
                      <a:pPr algn="l" fontAlgn="b"/>
                      <a:r>
                        <a:rPr lang="it-IT" sz="1000" b="1" i="0" u="none" strike="noStrike">
                          <a:solidFill>
                            <a:srgbClr val="000000"/>
                          </a:solidFill>
                          <a:effectLst/>
                          <a:latin typeface="+mj-lt"/>
                        </a:rPr>
                        <a:t>struttura di costo CONSUNTIVO</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r" fontAlgn="b"/>
                      <a:r>
                        <a:rPr lang="it-IT" sz="1000" b="1" i="0" u="none" strike="noStrike">
                          <a:solidFill>
                            <a:srgbClr val="000000"/>
                          </a:solidFill>
                          <a:effectLst/>
                          <a:latin typeface="+mj-lt"/>
                        </a:rPr>
                        <a:t>26,71</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r" fontAlgn="b"/>
                      <a:r>
                        <a:rPr lang="it-IT" sz="1000" b="1" i="0" u="none" strike="noStrike">
                          <a:solidFill>
                            <a:srgbClr val="000000"/>
                          </a:solidFill>
                          <a:effectLst/>
                          <a:latin typeface="+mj-lt"/>
                        </a:rPr>
                        <a:t>25,05</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tc>
                  <a:txBody>
                    <a:bodyPr/>
                    <a:lstStyle/>
                    <a:p>
                      <a:pPr algn="r" fontAlgn="b"/>
                      <a:r>
                        <a:rPr lang="it-IT" sz="1000" b="1" i="0" u="none" strike="noStrike">
                          <a:solidFill>
                            <a:srgbClr val="000000"/>
                          </a:solidFill>
                          <a:effectLst/>
                          <a:latin typeface="+mj-lt"/>
                        </a:rPr>
                        <a:t>25,87</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1190129887"/>
                  </a:ext>
                </a:extLst>
              </a:tr>
              <a:tr h="133721">
                <a:tc>
                  <a:txBody>
                    <a:bodyPr/>
                    <a:lstStyle/>
                    <a:p>
                      <a:pPr algn="l" fontAlgn="b"/>
                      <a:r>
                        <a:rPr lang="it-IT" sz="1000" b="0" i="0" u="none" strike="noStrike" dirty="0">
                          <a:solidFill>
                            <a:srgbClr val="000000"/>
                          </a:solidFill>
                          <a:effectLst/>
                          <a:latin typeface="+mj-lt"/>
                        </a:rPr>
                        <a:t>COSTI FISSI SPECIFICI AREA COMMERCIALE </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0,67</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0,61</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rgbClr val="000000"/>
                          </a:solidFill>
                          <a:effectLst/>
                          <a:latin typeface="+mj-lt"/>
                        </a:rPr>
                        <a:t>0,70</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96841308"/>
                  </a:ext>
                </a:extLst>
              </a:tr>
              <a:tr h="133721">
                <a:tc>
                  <a:txBody>
                    <a:bodyPr/>
                    <a:lstStyle/>
                    <a:p>
                      <a:pPr algn="l" fontAlgn="b"/>
                      <a:r>
                        <a:rPr lang="it-IT" sz="1000" b="0" i="0" u="none" strike="noStrike" dirty="0">
                          <a:solidFill>
                            <a:srgbClr val="000000"/>
                          </a:solidFill>
                          <a:effectLst/>
                          <a:latin typeface="+mj-lt"/>
                        </a:rPr>
                        <a:t>COSTI FISSI SPECIFICI DIREZIONE COMMERCIALE</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1,37</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1,43</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rgbClr val="000000"/>
                          </a:solidFill>
                          <a:effectLst/>
                          <a:latin typeface="+mj-lt"/>
                        </a:rPr>
                        <a:t>1,34</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031755865"/>
                  </a:ext>
                </a:extLst>
              </a:tr>
              <a:tr h="133721">
                <a:tc>
                  <a:txBody>
                    <a:bodyPr/>
                    <a:lstStyle/>
                    <a:p>
                      <a:pPr algn="l" fontAlgn="b"/>
                      <a:r>
                        <a:rPr lang="it-IT" sz="1000" b="0" i="0" u="none" strike="noStrike">
                          <a:solidFill>
                            <a:srgbClr val="000000"/>
                          </a:solidFill>
                          <a:effectLst/>
                          <a:latin typeface="+mj-lt"/>
                        </a:rPr>
                        <a:t>COSTI FISSI SPECIFICI AREA AMMINISTRAZIONE</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1,86</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1,70</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1,68</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078842605"/>
                  </a:ext>
                </a:extLst>
              </a:tr>
              <a:tr h="133721">
                <a:tc>
                  <a:txBody>
                    <a:bodyPr/>
                    <a:lstStyle/>
                    <a:p>
                      <a:pPr algn="l" fontAlgn="b"/>
                      <a:r>
                        <a:rPr lang="it-IT" sz="1000" b="0" i="0" u="none" strike="noStrike" dirty="0">
                          <a:solidFill>
                            <a:srgbClr val="000000"/>
                          </a:solidFill>
                          <a:effectLst/>
                          <a:latin typeface="+mj-lt"/>
                        </a:rPr>
                        <a:t>COSTI FISSI SPECIFICI AREA TECNICA</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0,17</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0,03</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0,01</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414385270"/>
                  </a:ext>
                </a:extLst>
              </a:tr>
              <a:tr h="133721">
                <a:tc>
                  <a:txBody>
                    <a:bodyPr/>
                    <a:lstStyle/>
                    <a:p>
                      <a:pPr algn="l" fontAlgn="b"/>
                      <a:r>
                        <a:rPr lang="it-IT" sz="1000" b="0" i="0" u="none" strike="noStrike">
                          <a:solidFill>
                            <a:srgbClr val="000000"/>
                          </a:solidFill>
                          <a:effectLst/>
                          <a:latin typeface="+mj-lt"/>
                        </a:rPr>
                        <a:t>COSTI FISSI SPECIFICI AREA DIREZIONE GENERALE</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13,62</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rgbClr val="000000"/>
                          </a:solidFill>
                          <a:effectLst/>
                          <a:latin typeface="+mj-lt"/>
                        </a:rPr>
                        <a:t>13,28</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13,25</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127889161"/>
                  </a:ext>
                </a:extLst>
              </a:tr>
              <a:tr h="133721">
                <a:tc>
                  <a:txBody>
                    <a:bodyPr/>
                    <a:lstStyle/>
                    <a:p>
                      <a:pPr algn="l" fontAlgn="b"/>
                      <a:r>
                        <a:rPr lang="it-IT" sz="1000" b="0" i="0" u="none" strike="noStrike" dirty="0">
                          <a:solidFill>
                            <a:srgbClr val="000000"/>
                          </a:solidFill>
                          <a:effectLst/>
                          <a:latin typeface="+mj-lt"/>
                        </a:rPr>
                        <a:t>COSTI FISSI SPECIFICI STRUTTURA - SEDE 1</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3,27</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3,19</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3,45</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646431213"/>
                  </a:ext>
                </a:extLst>
              </a:tr>
              <a:tr h="133721">
                <a:tc>
                  <a:txBody>
                    <a:bodyPr/>
                    <a:lstStyle/>
                    <a:p>
                      <a:pPr algn="l" fontAlgn="b"/>
                      <a:r>
                        <a:rPr lang="it-IT" sz="1000" b="0" i="0" u="none" strike="noStrike" dirty="0">
                          <a:solidFill>
                            <a:srgbClr val="000000"/>
                          </a:solidFill>
                          <a:effectLst/>
                          <a:latin typeface="+mj-lt"/>
                        </a:rPr>
                        <a:t>COSTI FISSI SPECIFICI STRUTTURA – SEDE 2</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2,42</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2,42</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2,42</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14026347"/>
                  </a:ext>
                </a:extLst>
              </a:tr>
              <a:tr h="133721">
                <a:tc>
                  <a:txBody>
                    <a:bodyPr/>
                    <a:lstStyle/>
                    <a:p>
                      <a:pPr algn="l" fontAlgn="b"/>
                      <a:r>
                        <a:rPr lang="it-IT" sz="1000" b="1" i="0" u="none" strike="noStrike" dirty="0">
                          <a:solidFill>
                            <a:srgbClr val="000000"/>
                          </a:solidFill>
                          <a:effectLst/>
                          <a:latin typeface="+mj-lt"/>
                        </a:rPr>
                        <a:t>variazioni% +/-</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no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1" i="0" u="none" strike="noStrike" dirty="0">
                          <a:solidFill>
                            <a:srgbClr val="000000"/>
                          </a:solidFill>
                          <a:effectLst/>
                          <a:latin typeface="+mj-lt"/>
                        </a:rPr>
                        <a:t> </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1" i="0" u="none" strike="noStrike" dirty="0">
                          <a:solidFill>
                            <a:srgbClr val="000000"/>
                          </a:solidFill>
                          <a:effectLs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ash"/>
                      <a:round/>
                      <a:headEnd type="none" w="med" len="med"/>
                      <a:tailEnd type="none" w="med" len="med"/>
                    </a:lnT>
                    <a:lnB>
                      <a:noFill/>
                    </a:lnB>
                    <a:solidFill>
                      <a:schemeClr val="accent1">
                        <a:lumMod val="40000"/>
                        <a:lumOff val="60000"/>
                      </a:schemeClr>
                    </a:solidFill>
                  </a:tcPr>
                </a:tc>
                <a:tc>
                  <a:txBody>
                    <a:bodyPr/>
                    <a:lstStyle/>
                    <a:p>
                      <a:pPr algn="l" fontAlgn="b"/>
                      <a:r>
                        <a:rPr lang="it-IT" sz="1000" b="1" i="0" u="none" strike="noStrike" dirty="0">
                          <a:solidFill>
                            <a:srgbClr val="000000"/>
                          </a:solidFill>
                          <a:effectLs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ash"/>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3193027149"/>
                  </a:ext>
                </a:extLst>
              </a:tr>
              <a:tr h="133721">
                <a:tc>
                  <a:txBody>
                    <a:bodyPr/>
                    <a:lstStyle/>
                    <a:p>
                      <a:pPr algn="l" fontAlgn="b"/>
                      <a:r>
                        <a:rPr lang="it-IT" sz="1000" b="0" i="0" u="none" strike="noStrike" dirty="0">
                          <a:solidFill>
                            <a:srgbClr val="000000"/>
                          </a:solidFill>
                          <a:effectLst/>
                          <a:latin typeface="+mj-lt"/>
                        </a:rPr>
                        <a:t>COSTI FISSI SPECIFICI AREA COMMERCIALE </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highlight>
                            <a:srgbClr val="FFFF00"/>
                          </a:highlight>
                          <a:latin typeface="+mj-lt"/>
                        </a:rPr>
                        <a:t> </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rgbClr val="000000"/>
                          </a:solidFill>
                          <a:effectLst/>
                          <a:highlight>
                            <a:srgbClr val="FFFF00"/>
                          </a:highligh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highlight>
                            <a:srgbClr val="FFFF00"/>
                          </a:highligh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225320853"/>
                  </a:ext>
                </a:extLst>
              </a:tr>
              <a:tr h="133721">
                <a:tc>
                  <a:txBody>
                    <a:bodyPr/>
                    <a:lstStyle/>
                    <a:p>
                      <a:pPr algn="l" fontAlgn="b"/>
                      <a:r>
                        <a:rPr lang="it-IT" sz="1000" b="0" i="0" u="none" strike="noStrike" dirty="0">
                          <a:solidFill>
                            <a:srgbClr val="000000"/>
                          </a:solidFill>
                          <a:effectLst/>
                          <a:latin typeface="+mj-lt"/>
                        </a:rPr>
                        <a:t>COSTI FISSI SPECIFICI DIREZIONE COMMERCIALE</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highlight>
                            <a:srgbClr val="FFFF00"/>
                          </a:highlight>
                          <a:latin typeface="+mj-lt"/>
                        </a:rPr>
                        <a:t>-100,00%</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rgbClr val="000000"/>
                          </a:solidFill>
                          <a:effectLst/>
                          <a:highlight>
                            <a:srgbClr val="FFFF00"/>
                          </a:highlight>
                          <a:latin typeface="+mj-lt"/>
                        </a:rPr>
                        <a:t>-100,00%</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rgbClr val="000000"/>
                          </a:solidFill>
                          <a:effectLst/>
                          <a:highlight>
                            <a:srgbClr val="FFFF00"/>
                          </a:highlight>
                          <a:latin typeface="+mj-lt"/>
                        </a:rPr>
                        <a:t>-100,00%</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127929421"/>
                  </a:ext>
                </a:extLst>
              </a:tr>
              <a:tr h="133721">
                <a:tc>
                  <a:txBody>
                    <a:bodyPr/>
                    <a:lstStyle/>
                    <a:p>
                      <a:pPr algn="l" fontAlgn="b"/>
                      <a:r>
                        <a:rPr lang="it-IT" sz="1000" b="0" i="0" u="none" strike="noStrike" dirty="0">
                          <a:solidFill>
                            <a:srgbClr val="000000"/>
                          </a:solidFill>
                          <a:effectLst/>
                          <a:latin typeface="+mj-lt"/>
                        </a:rPr>
                        <a:t>COSTI FISSI SPECIFICI AREA AMMINISTRAZIONE</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highlight>
                            <a:srgbClr val="FFFF00"/>
                          </a:highlight>
                          <a:latin typeface="+mj-lt"/>
                        </a:rPr>
                        <a:t> </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highlight>
                            <a:srgbClr val="FFFF00"/>
                          </a:highligh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rgbClr val="000000"/>
                          </a:solidFill>
                          <a:effectLst/>
                          <a:highlight>
                            <a:srgbClr val="FFFF00"/>
                          </a:highligh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4114905020"/>
                  </a:ext>
                </a:extLst>
              </a:tr>
              <a:tr h="133721">
                <a:tc>
                  <a:txBody>
                    <a:bodyPr/>
                    <a:lstStyle/>
                    <a:p>
                      <a:pPr algn="l" fontAlgn="b"/>
                      <a:r>
                        <a:rPr lang="it-IT" sz="1000" b="0" i="0" u="none" strike="noStrike">
                          <a:solidFill>
                            <a:srgbClr val="000000"/>
                          </a:solidFill>
                          <a:effectLst/>
                          <a:latin typeface="+mj-lt"/>
                        </a:rPr>
                        <a:t>COSTI FISSI SPECIFICI AREA TECNICA</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rgbClr val="000000"/>
                          </a:solidFill>
                          <a:effectLst/>
                          <a:highlight>
                            <a:srgbClr val="FFFF00"/>
                          </a:highlight>
                          <a:latin typeface="+mj-lt"/>
                        </a:rPr>
                        <a:t> </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highlight>
                            <a:srgbClr val="FFFF00"/>
                          </a:highligh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rgbClr val="000000"/>
                          </a:solidFill>
                          <a:effectLst/>
                          <a:highlight>
                            <a:srgbClr val="FFFF00"/>
                          </a:highligh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599194273"/>
                  </a:ext>
                </a:extLst>
              </a:tr>
              <a:tr h="133721">
                <a:tc>
                  <a:txBody>
                    <a:bodyPr/>
                    <a:lstStyle/>
                    <a:p>
                      <a:pPr algn="l" fontAlgn="b"/>
                      <a:r>
                        <a:rPr lang="it-IT" sz="1000" b="0" i="0" u="none" strike="noStrike">
                          <a:solidFill>
                            <a:srgbClr val="000000"/>
                          </a:solidFill>
                          <a:effectLst/>
                          <a:latin typeface="+mj-lt"/>
                        </a:rPr>
                        <a:t>COSTI FISSI SPECIFICI AREA DIREZIONE GENERALE</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highlight>
                            <a:srgbClr val="FFFF00"/>
                          </a:highlight>
                          <a:latin typeface="+mj-lt"/>
                        </a:rPr>
                        <a:t> </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highlight>
                            <a:srgbClr val="FFFF00"/>
                          </a:highligh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rgbClr val="000000"/>
                          </a:solidFill>
                          <a:effectLst/>
                          <a:highlight>
                            <a:srgbClr val="FFFF00"/>
                          </a:highligh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398028180"/>
                  </a:ext>
                </a:extLst>
              </a:tr>
              <a:tr h="133721">
                <a:tc>
                  <a:txBody>
                    <a:bodyPr/>
                    <a:lstStyle/>
                    <a:p>
                      <a:pPr algn="l" fontAlgn="b"/>
                      <a:r>
                        <a:rPr lang="it-IT" sz="1000" b="0" i="0" u="none" strike="noStrike" dirty="0">
                          <a:solidFill>
                            <a:srgbClr val="000000"/>
                          </a:solidFill>
                          <a:effectLst/>
                          <a:latin typeface="+mj-lt"/>
                        </a:rPr>
                        <a:t>COSTI FISSI SPECIFICI STRUTTURA - SEDE 1</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highlight>
                            <a:srgbClr val="FFFF00"/>
                          </a:highlight>
                          <a:latin typeface="+mj-lt"/>
                        </a:rPr>
                        <a:t> </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highlight>
                            <a:srgbClr val="FFFF00"/>
                          </a:highligh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rgbClr val="000000"/>
                          </a:solidFill>
                          <a:effectLst/>
                          <a:highlight>
                            <a:srgbClr val="FFFF00"/>
                          </a:highligh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826481910"/>
                  </a:ext>
                </a:extLst>
              </a:tr>
              <a:tr h="133721">
                <a:tc>
                  <a:txBody>
                    <a:bodyPr/>
                    <a:lstStyle/>
                    <a:p>
                      <a:pPr algn="l" fontAlgn="b"/>
                      <a:r>
                        <a:rPr lang="it-IT" sz="1000" b="0" i="0" u="none" strike="noStrike" dirty="0">
                          <a:solidFill>
                            <a:srgbClr val="000000"/>
                          </a:solidFill>
                          <a:effectLst/>
                          <a:latin typeface="+mj-lt"/>
                        </a:rPr>
                        <a:t>COSTI FISSI SPECIFICI STRUTTURA – SEDE 2</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rgbClr val="000000"/>
                          </a:solidFill>
                          <a:effectLst/>
                          <a:highlight>
                            <a:srgbClr val="FFFF00"/>
                          </a:highlight>
                          <a:latin typeface="+mj-lt"/>
                        </a:rPr>
                        <a:t> </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highlight>
                            <a:srgbClr val="FFFF00"/>
                          </a:highligh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rgbClr val="000000"/>
                          </a:solidFill>
                          <a:effectLst/>
                          <a:highlight>
                            <a:srgbClr val="FFFF00"/>
                          </a:highligh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043661862"/>
                  </a:ext>
                </a:extLst>
              </a:tr>
              <a:tr h="133721">
                <a:tc>
                  <a:txBody>
                    <a:bodyPr/>
                    <a:lstStyle/>
                    <a:p>
                      <a:pPr algn="l" fontAlgn="b"/>
                      <a:r>
                        <a:rPr lang="it-IT" sz="1000" b="1" i="0" u="none" strike="noStrike" dirty="0">
                          <a:solidFill>
                            <a:srgbClr val="000000"/>
                          </a:solidFill>
                          <a:effectLst/>
                          <a:latin typeface="+mj-lt"/>
                        </a:rPr>
                        <a:t>struttura di costo BUDGET</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noFill/>
                      <a:prstDash val="dash"/>
                      <a:round/>
                      <a:headEnd type="none" w="med" len="med"/>
                      <a:tailEnd type="none" w="med" len="med"/>
                    </a:lnT>
                    <a:lnB>
                      <a:noFill/>
                    </a:lnB>
                    <a:solidFill>
                      <a:schemeClr val="accent1">
                        <a:lumMod val="40000"/>
                        <a:lumOff val="60000"/>
                      </a:schemeClr>
                    </a:solidFill>
                  </a:tcPr>
                </a:tc>
                <a:tc>
                  <a:txBody>
                    <a:bodyPr/>
                    <a:lstStyle/>
                    <a:p>
                      <a:pPr algn="r" fontAlgn="b"/>
                      <a:r>
                        <a:rPr lang="it-IT" sz="1000" b="1" i="0" u="none" strike="noStrike">
                          <a:solidFill>
                            <a:srgbClr val="000000"/>
                          </a:solidFill>
                          <a:effectLst/>
                          <a:latin typeface="+mj-lt"/>
                        </a:rPr>
                        <a:t>25,34</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ash"/>
                      <a:round/>
                      <a:headEnd type="none" w="med" len="med"/>
                      <a:tailEnd type="none" w="med" len="med"/>
                    </a:lnT>
                    <a:lnB>
                      <a:noFill/>
                    </a:lnB>
                    <a:solidFill>
                      <a:schemeClr val="accent1">
                        <a:lumMod val="40000"/>
                        <a:lumOff val="60000"/>
                      </a:schemeClr>
                    </a:solidFill>
                  </a:tcPr>
                </a:tc>
                <a:tc>
                  <a:txBody>
                    <a:bodyPr/>
                    <a:lstStyle/>
                    <a:p>
                      <a:pPr algn="r" fontAlgn="b"/>
                      <a:r>
                        <a:rPr lang="it-IT" sz="1000" b="1" i="0" u="none" strike="noStrike" dirty="0">
                          <a:solidFill>
                            <a:srgbClr val="000000"/>
                          </a:solidFill>
                          <a:effectLst/>
                          <a:latin typeface="+mj-lt"/>
                        </a:rPr>
                        <a:t>23,62</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ash"/>
                      <a:round/>
                      <a:headEnd type="none" w="med" len="med"/>
                      <a:tailEnd type="none" w="med" len="med"/>
                    </a:lnT>
                    <a:lnB>
                      <a:noFill/>
                    </a:lnB>
                    <a:solidFill>
                      <a:schemeClr val="accent1">
                        <a:lumMod val="40000"/>
                        <a:lumOff val="60000"/>
                      </a:schemeClr>
                    </a:solidFill>
                  </a:tcPr>
                </a:tc>
                <a:tc>
                  <a:txBody>
                    <a:bodyPr/>
                    <a:lstStyle/>
                    <a:p>
                      <a:pPr algn="r" fontAlgn="b"/>
                      <a:r>
                        <a:rPr lang="it-IT" sz="1000" b="1" i="0" u="none" strike="noStrike" dirty="0">
                          <a:solidFill>
                            <a:srgbClr val="000000"/>
                          </a:solidFill>
                          <a:effectLst/>
                          <a:latin typeface="+mj-lt"/>
                        </a:rPr>
                        <a:t>24,53</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ash"/>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473083386"/>
                  </a:ext>
                </a:extLst>
              </a:tr>
              <a:tr h="133721">
                <a:tc>
                  <a:txBody>
                    <a:bodyPr/>
                    <a:lstStyle/>
                    <a:p>
                      <a:pPr algn="l" fontAlgn="b"/>
                      <a:r>
                        <a:rPr lang="it-IT" sz="1000" b="0" i="0" u="none" strike="noStrike" dirty="0">
                          <a:solidFill>
                            <a:srgbClr val="000000"/>
                          </a:solidFill>
                          <a:effectLst/>
                          <a:latin typeface="+mj-lt"/>
                        </a:rPr>
                        <a:t>COSTI FISSI SPECIFICI AREA COMMERCIALE </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0,67</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rgbClr val="000000"/>
                          </a:solidFill>
                          <a:effectLst/>
                          <a:latin typeface="+mj-lt"/>
                        </a:rPr>
                        <a:t>0,61</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0,70</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686719536"/>
                  </a:ext>
                </a:extLst>
              </a:tr>
              <a:tr h="133721">
                <a:tc>
                  <a:txBody>
                    <a:bodyPr/>
                    <a:lstStyle/>
                    <a:p>
                      <a:pPr algn="l" fontAlgn="b"/>
                      <a:r>
                        <a:rPr lang="it-IT" sz="1000" b="0" i="0" u="none" strike="noStrike" dirty="0">
                          <a:solidFill>
                            <a:srgbClr val="000000"/>
                          </a:solidFill>
                          <a:effectLst/>
                          <a:latin typeface="+mj-lt"/>
                        </a:rPr>
                        <a:t>COSTI FISSI SPECIFICI DIREZIONE COMMERCIALE</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a:solidFill>
                            <a:srgbClr val="000000"/>
                          </a:solidFill>
                          <a:effectLst/>
                          <a:latin typeface="+mj-lt"/>
                        </a:rPr>
                        <a:t> </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rgbClr val="000000"/>
                          </a:solidFill>
                          <a:effectLs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l" fontAlgn="b"/>
                      <a:r>
                        <a:rPr lang="it-IT" sz="1000" b="0" i="0" u="none" strike="noStrike" dirty="0">
                          <a:solidFill>
                            <a:srgbClr val="000000"/>
                          </a:solidFill>
                          <a:effectLst/>
                          <a:latin typeface="+mj-lt"/>
                        </a:rPr>
                        <a:t> </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374913698"/>
                  </a:ext>
                </a:extLst>
              </a:tr>
              <a:tr h="133721">
                <a:tc>
                  <a:txBody>
                    <a:bodyPr/>
                    <a:lstStyle/>
                    <a:p>
                      <a:pPr algn="l" fontAlgn="b"/>
                      <a:r>
                        <a:rPr lang="it-IT" sz="1000" b="0" i="0" u="none" strike="noStrike">
                          <a:solidFill>
                            <a:srgbClr val="000000"/>
                          </a:solidFill>
                          <a:effectLst/>
                          <a:latin typeface="+mj-lt"/>
                        </a:rPr>
                        <a:t>COSTI FISSI SPECIFICI AREA AMMINISTRAZIONE</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1,86</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1,70</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1,68</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668086598"/>
                  </a:ext>
                </a:extLst>
              </a:tr>
              <a:tr h="133721">
                <a:tc>
                  <a:txBody>
                    <a:bodyPr/>
                    <a:lstStyle/>
                    <a:p>
                      <a:pPr algn="l" fontAlgn="b"/>
                      <a:r>
                        <a:rPr lang="it-IT" sz="1000" b="0" i="0" u="none" strike="noStrike">
                          <a:solidFill>
                            <a:srgbClr val="000000"/>
                          </a:solidFill>
                          <a:effectLst/>
                          <a:latin typeface="+mj-lt"/>
                        </a:rPr>
                        <a:t>COSTI FISSI SPECIFICI AREA TECNICA</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0,17</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0,03</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rgbClr val="000000"/>
                          </a:solidFill>
                          <a:effectLst/>
                          <a:latin typeface="+mj-lt"/>
                        </a:rPr>
                        <a:t>0,01</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4003833943"/>
                  </a:ext>
                </a:extLst>
              </a:tr>
              <a:tr h="133721">
                <a:tc>
                  <a:txBody>
                    <a:bodyPr/>
                    <a:lstStyle/>
                    <a:p>
                      <a:pPr algn="l" fontAlgn="b"/>
                      <a:r>
                        <a:rPr lang="it-IT" sz="1000" b="0" i="0" u="none" strike="noStrike">
                          <a:solidFill>
                            <a:srgbClr val="000000"/>
                          </a:solidFill>
                          <a:effectLst/>
                          <a:latin typeface="+mj-lt"/>
                        </a:rPr>
                        <a:t>COSTI FISSI SPECIFICI AREA DIREZIONE GENERALE</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13,62</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13,28</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13,25</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525017538"/>
                  </a:ext>
                </a:extLst>
              </a:tr>
              <a:tr h="133721">
                <a:tc>
                  <a:txBody>
                    <a:bodyPr/>
                    <a:lstStyle/>
                    <a:p>
                      <a:pPr algn="l" fontAlgn="b"/>
                      <a:r>
                        <a:rPr lang="it-IT" sz="1000" b="0" i="0" u="none" strike="noStrike" dirty="0">
                          <a:solidFill>
                            <a:srgbClr val="000000"/>
                          </a:solidFill>
                          <a:effectLst/>
                          <a:latin typeface="+mj-lt"/>
                        </a:rPr>
                        <a:t>COSTI FISSI SPECIFICI STRUTTURA - SEDE 1</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3,27</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3,19</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rgbClr val="000000"/>
                          </a:solidFill>
                          <a:effectLst/>
                          <a:latin typeface="+mj-lt"/>
                        </a:rPr>
                        <a:t>3,45</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075065942"/>
                  </a:ext>
                </a:extLst>
              </a:tr>
              <a:tr h="133721">
                <a:tc>
                  <a:txBody>
                    <a:bodyPr/>
                    <a:lstStyle/>
                    <a:p>
                      <a:pPr algn="l" fontAlgn="b"/>
                      <a:r>
                        <a:rPr lang="it-IT" sz="1000" b="0" i="0" u="none" strike="noStrike" dirty="0">
                          <a:solidFill>
                            <a:srgbClr val="000000"/>
                          </a:solidFill>
                          <a:effectLst/>
                          <a:latin typeface="+mj-lt"/>
                        </a:rPr>
                        <a:t>COSTI FISSI SPECIFICI STRUTTURA – SEDE 2</a:t>
                      </a:r>
                    </a:p>
                  </a:txBody>
                  <a:tcPr marL="5603" marR="5603" marT="560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2,42</a:t>
                      </a:r>
                    </a:p>
                  </a:txBody>
                  <a:tcPr marL="5603" marR="5603" marT="560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a:solidFill>
                            <a:srgbClr val="000000"/>
                          </a:solidFill>
                          <a:effectLst/>
                          <a:latin typeface="+mj-lt"/>
                        </a:rPr>
                        <a:t>2,42</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1000" b="0" i="0" u="none" strike="noStrike" dirty="0">
                          <a:solidFill>
                            <a:srgbClr val="000000"/>
                          </a:solidFill>
                          <a:effectLst/>
                          <a:latin typeface="+mj-lt"/>
                        </a:rPr>
                        <a:t>2,42</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899219575"/>
                  </a:ext>
                </a:extLst>
              </a:tr>
            </a:tbl>
          </a:graphicData>
        </a:graphic>
      </p:graphicFrame>
    </p:spTree>
    <p:extLst>
      <p:ext uri="{BB962C8B-B14F-4D97-AF65-F5344CB8AC3E}">
        <p14:creationId xmlns:p14="http://schemas.microsoft.com/office/powerpoint/2010/main" val="3182743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0000" y="720000"/>
            <a:ext cx="8583295" cy="299720"/>
          </a:xfrm>
          <a:prstGeom prst="rect">
            <a:avLst/>
          </a:prstGeom>
        </p:spPr>
        <p:txBody>
          <a:bodyPr vert="horz" wrap="square" lIns="0" tIns="12700" rIns="0" bIns="0" rtlCol="0">
            <a:spAutoFit/>
          </a:bodyPr>
          <a:lstStyle/>
          <a:p>
            <a:pPr eaLnBrk="0" hangingPunct="0">
              <a:spcBef>
                <a:spcPts val="100"/>
              </a:spcBef>
            </a:pPr>
            <a:r>
              <a:rPr b="1" dirty="0">
                <a:solidFill>
                  <a:schemeClr val="accent1">
                    <a:lumMod val="50000"/>
                  </a:schemeClr>
                </a:solidFill>
                <a:latin typeface="+mj-lt"/>
                <a:ea typeface="Calibri Light" panose="020F0302020204030204" pitchFamily="34" charset="0"/>
                <a:cs typeface="Calibri Light" panose="020F0302020204030204" pitchFamily="34" charset="0"/>
              </a:rPr>
              <a:t>A</a:t>
            </a:r>
            <a:r>
              <a:rPr lang="it-IT" b="1" dirty="0" err="1">
                <a:solidFill>
                  <a:schemeClr val="accent1">
                    <a:lumMod val="50000"/>
                  </a:schemeClr>
                </a:solidFill>
                <a:latin typeface="+mj-lt"/>
                <a:ea typeface="Calibri Light" panose="020F0302020204030204" pitchFamily="34" charset="0"/>
                <a:cs typeface="Calibri Light" panose="020F0302020204030204" pitchFamily="34" charset="0"/>
              </a:rPr>
              <a:t>pproccio</a:t>
            </a:r>
            <a:r>
              <a:rPr lang="it-IT" b="1" dirty="0">
                <a:solidFill>
                  <a:schemeClr val="accent1">
                    <a:lumMod val="50000"/>
                  </a:schemeClr>
                </a:solidFill>
                <a:latin typeface="+mj-lt"/>
                <a:ea typeface="Calibri Light" panose="020F0302020204030204" pitchFamily="34" charset="0"/>
                <a:cs typeface="Calibri Light" panose="020F0302020204030204" pitchFamily="34" charset="0"/>
              </a:rPr>
              <a:t> al controllo di gestione: Programmazione</a:t>
            </a:r>
            <a:endParaRPr b="1"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8" name="object 8"/>
          <p:cNvSpPr txBox="1">
            <a:spLocks noGrp="1"/>
          </p:cNvSpPr>
          <p:nvPr>
            <p:ph type="title"/>
          </p:nvPr>
        </p:nvSpPr>
        <p:spPr>
          <a:xfrm>
            <a:off x="683129" y="1699452"/>
            <a:ext cx="8918071" cy="674544"/>
          </a:xfrm>
          <a:prstGeom prst="rect">
            <a:avLst/>
          </a:prstGeom>
          <a:ln w="9525">
            <a:solidFill>
              <a:srgbClr val="000000"/>
            </a:solidFill>
          </a:ln>
        </p:spPr>
        <p:txBody>
          <a:bodyPr vert="horz" wrap="square" lIns="0" tIns="44450" rIns="0" bIns="0" rtlCol="0">
            <a:spAutoFit/>
          </a:bodyPr>
          <a:lstStyle/>
          <a:p>
            <a:pPr indent="-285750">
              <a:spcBef>
                <a:spcPts val="350"/>
              </a:spcBef>
              <a:buFont typeface="Wingdings" panose="05000000000000000000" pitchFamily="2" charset="2"/>
              <a:buChar char="§"/>
            </a:pPr>
            <a:r>
              <a:rPr lang="it-IT" sz="1600" dirty="0">
                <a:solidFill>
                  <a:schemeClr val="accent1">
                    <a:lumMod val="50000"/>
                  </a:schemeClr>
                </a:solidFill>
                <a:ea typeface="Calibri Light" panose="020F0302020204030204" pitchFamily="34" charset="0"/>
                <a:cs typeface="Calibri Light" panose="020F0302020204030204" pitchFamily="34" charset="0"/>
              </a:rPr>
              <a:t>COST ANALYSIS – COST MANAGEMENT</a:t>
            </a:r>
            <a:br>
              <a:rPr lang="it-IT" sz="1600" dirty="0">
                <a:solidFill>
                  <a:schemeClr val="accent1">
                    <a:lumMod val="50000"/>
                  </a:schemeClr>
                </a:solidFill>
                <a:ea typeface="Calibri Light" panose="020F0302020204030204" pitchFamily="34" charset="0"/>
                <a:cs typeface="Calibri Light" panose="020F0302020204030204" pitchFamily="34" charset="0"/>
              </a:rPr>
            </a:br>
            <a:br>
              <a:rPr lang="it-IT" sz="1600" dirty="0">
                <a:solidFill>
                  <a:schemeClr val="tx1"/>
                </a:solidFill>
                <a:ea typeface="Calibri Light" panose="020F0302020204030204" pitchFamily="34" charset="0"/>
                <a:cs typeface="Calibri Light" panose="020F0302020204030204" pitchFamily="34" charset="0"/>
              </a:rPr>
            </a:br>
            <a:endParaRPr sz="1600" dirty="0">
              <a:solidFill>
                <a:schemeClr val="tx1"/>
              </a:solidFill>
              <a:ea typeface="Calibri Light" panose="020F0302020204030204" pitchFamily="34" charset="0"/>
              <a:cs typeface="Calibri Light" panose="020F0302020204030204" pitchFamily="34" charset="0"/>
            </a:endParaRPr>
          </a:p>
        </p:txBody>
      </p:sp>
      <p:sp>
        <p:nvSpPr>
          <p:cNvPr id="24" name="object 24"/>
          <p:cNvSpPr txBox="1">
            <a:spLocks noGrp="1"/>
          </p:cNvSpPr>
          <p:nvPr>
            <p:ph type="sldNum" sz="quarter" idx="12"/>
          </p:nvPr>
        </p:nvSpPr>
        <p:spPr>
          <a:xfrm>
            <a:off x="7513320" y="6377940"/>
            <a:ext cx="2278380" cy="290464"/>
          </a:xfrm>
          <a:prstGeom prst="rect">
            <a:avLst/>
          </a:prstGeom>
        </p:spPr>
        <p:txBody>
          <a:bodyPr vert="horz" wrap="square" lIns="0" tIns="13335" rIns="0" bIns="0" rtlCol="0">
            <a:spAutoFit/>
          </a:bodyPr>
          <a:lstStyle/>
          <a:p>
            <a:pPr marL="38100">
              <a:spcBef>
                <a:spcPts val="105"/>
              </a:spcBef>
            </a:pPr>
            <a:fld id="{81D60167-4931-47E6-BA6A-407CBD079E47}" type="slidenum">
              <a:rPr spc="-25" dirty="0"/>
              <a:pPr marL="38100">
                <a:spcBef>
                  <a:spcPts val="105"/>
                </a:spcBef>
              </a:pPr>
              <a:t>34</a:t>
            </a:fld>
            <a:endParaRPr spc="-25" dirty="0"/>
          </a:p>
        </p:txBody>
      </p:sp>
      <p:sp>
        <p:nvSpPr>
          <p:cNvPr id="14" name="object 14"/>
          <p:cNvSpPr txBox="1"/>
          <p:nvPr/>
        </p:nvSpPr>
        <p:spPr>
          <a:xfrm>
            <a:off x="720001" y="3462769"/>
            <a:ext cx="8881199" cy="588623"/>
          </a:xfrm>
          <a:prstGeom prst="rect">
            <a:avLst/>
          </a:prstGeom>
          <a:ln w="9525">
            <a:solidFill>
              <a:srgbClr val="000000"/>
            </a:solidFill>
          </a:ln>
        </p:spPr>
        <p:txBody>
          <a:bodyPr vert="horz" wrap="square" lIns="0" tIns="44450" rIns="0" bIns="0" rtlCol="0">
            <a:spAutoFit/>
          </a:bodyPr>
          <a:lstStyle/>
          <a:p>
            <a:pPr marL="377190" marR="547370" indent="-285750">
              <a:spcBef>
                <a:spcPts val="350"/>
              </a:spcBef>
              <a:buFont typeface="Wingdings" panose="05000000000000000000" pitchFamily="2" charset="2"/>
              <a:buChar char="§"/>
            </a:pPr>
            <a:r>
              <a:rPr sz="1600" spc="-50" dirty="0">
                <a:solidFill>
                  <a:schemeClr val="accent1">
                    <a:lumMod val="50000"/>
                  </a:schemeClr>
                </a:solidFill>
                <a:latin typeface="+mj-lt"/>
                <a:ea typeface="Calibri Light" panose="020F0302020204030204" pitchFamily="34" charset="0"/>
                <a:cs typeface="Calibri Light" panose="020F0302020204030204" pitchFamily="34" charset="0"/>
              </a:rPr>
              <a:t>REDAZIONE DEL BUDGET GENERALE DI ESERCIZIO</a:t>
            </a:r>
            <a:endParaRPr lang="it-IT" sz="1600" spc="-5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91440" marR="547370">
              <a:spcBef>
                <a:spcPts val="350"/>
              </a:spcBef>
            </a:pPr>
            <a:r>
              <a:rPr lang="it-IT" sz="1600" spc="-50" dirty="0">
                <a:solidFill>
                  <a:schemeClr val="accent1">
                    <a:lumMod val="50000"/>
                  </a:schemeClr>
                </a:solidFill>
                <a:latin typeface="+mj-lt"/>
                <a:ea typeface="Calibri Light" panose="020F0302020204030204" pitchFamily="34" charset="0"/>
                <a:cs typeface="Calibri Light" panose="020F0302020204030204" pitchFamily="34" charset="0"/>
              </a:rPr>
              <a:t>Analisi dei budget parziali con particolare riferimento al budget finanziario (proiezioni cash-flow).</a:t>
            </a:r>
            <a:endParaRPr sz="1600" spc="-5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20" name="object 20"/>
          <p:cNvSpPr txBox="1"/>
          <p:nvPr/>
        </p:nvSpPr>
        <p:spPr>
          <a:xfrm>
            <a:off x="727374" y="5405538"/>
            <a:ext cx="8873826" cy="589264"/>
          </a:xfrm>
          <a:prstGeom prst="rect">
            <a:avLst/>
          </a:prstGeom>
          <a:ln w="9525">
            <a:solidFill>
              <a:srgbClr val="000000"/>
            </a:solidFill>
          </a:ln>
        </p:spPr>
        <p:txBody>
          <a:bodyPr vert="horz" wrap="square" lIns="0" tIns="45085" rIns="0" bIns="0" rtlCol="0">
            <a:spAutoFit/>
          </a:bodyPr>
          <a:lstStyle/>
          <a:p>
            <a:pPr marL="377190" indent="-285750">
              <a:spcBef>
                <a:spcPts val="355"/>
              </a:spcBef>
              <a:buFont typeface="Wingdings" panose="05000000000000000000" pitchFamily="2" charset="2"/>
              <a:buChar char="§"/>
            </a:pPr>
            <a:r>
              <a:rPr lang="it-IT" sz="1600" spc="-50" dirty="0">
                <a:solidFill>
                  <a:schemeClr val="accent1">
                    <a:lumMod val="50000"/>
                  </a:schemeClr>
                </a:solidFill>
                <a:latin typeface="+mj-lt"/>
                <a:ea typeface="Calibri Light" panose="020F0302020204030204" pitchFamily="34" charset="0"/>
                <a:cs typeface="Calibri Light" panose="020F0302020204030204" pitchFamily="34" charset="0"/>
              </a:rPr>
              <a:t>INDICATORI GESTIONALI PREVISIONALI</a:t>
            </a:r>
          </a:p>
          <a:p>
            <a:pPr marL="377190" indent="-285750">
              <a:spcBef>
                <a:spcPts val="355"/>
              </a:spcBef>
              <a:buFont typeface="Wingdings" panose="05000000000000000000" pitchFamily="2" charset="2"/>
              <a:buChar char="§"/>
            </a:pPr>
            <a:r>
              <a:rPr lang="it-IT" sz="1600" spc="-50" dirty="0">
                <a:solidFill>
                  <a:schemeClr val="accent1">
                    <a:lumMod val="50000"/>
                  </a:schemeClr>
                </a:solidFill>
                <a:latin typeface="+mj-lt"/>
                <a:ea typeface="Calibri Light" panose="020F0302020204030204" pitchFamily="34" charset="0"/>
                <a:cs typeface="Calibri Light" panose="020F0302020204030204" pitchFamily="34" charset="0"/>
              </a:rPr>
              <a:t>ANALISI DEGLI SCOSTAMENTI</a:t>
            </a:r>
          </a:p>
        </p:txBody>
      </p:sp>
      <p:sp>
        <p:nvSpPr>
          <p:cNvPr id="3" name="Freccia in giù 2">
            <a:extLst>
              <a:ext uri="{FF2B5EF4-FFF2-40B4-BE49-F238E27FC236}">
                <a16:creationId xmlns:a16="http://schemas.microsoft.com/office/drawing/2014/main" id="{58099A7E-ADDB-46A8-F3B3-7F18A607F871}"/>
              </a:ext>
            </a:extLst>
          </p:cNvPr>
          <p:cNvSpPr/>
          <p:nvPr/>
        </p:nvSpPr>
        <p:spPr>
          <a:xfrm>
            <a:off x="4191000" y="2936061"/>
            <a:ext cx="762000" cy="4029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in giù 3">
            <a:extLst>
              <a:ext uri="{FF2B5EF4-FFF2-40B4-BE49-F238E27FC236}">
                <a16:creationId xmlns:a16="http://schemas.microsoft.com/office/drawing/2014/main" id="{879C04BF-FB2E-3FB4-8C52-D652B78938D1}"/>
              </a:ext>
            </a:extLst>
          </p:cNvPr>
          <p:cNvSpPr/>
          <p:nvPr/>
        </p:nvSpPr>
        <p:spPr>
          <a:xfrm>
            <a:off x="4191000" y="4789615"/>
            <a:ext cx="762000" cy="4029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B5C21AFD-AFB3-1F6A-775F-437C8BD3CD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eaLnBrk="0" hangingPunct="0">
              <a:spcBef>
                <a:spcPts val="100"/>
              </a:spcBef>
            </a:pPr>
            <a:r>
              <a:rPr lang="it-IT" sz="1800" b="1" dirty="0">
                <a:solidFill>
                  <a:schemeClr val="accent1">
                    <a:lumMod val="50000"/>
                  </a:schemeClr>
                </a:solidFill>
                <a:ea typeface="Calibri Light" panose="020F0302020204030204" pitchFamily="34" charset="0"/>
                <a:cs typeface="Calibri Light" panose="020F0302020204030204" pitchFamily="34" charset="0"/>
              </a:rPr>
              <a:t>Approccio al Controllo di gestione: Programmazione (2)</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609600" y="1143000"/>
            <a:ext cx="8458200" cy="5005981"/>
          </a:xfrm>
        </p:spPr>
        <p:txBody>
          <a:bodyPr>
            <a:normAutofit fontScale="92500" lnSpcReduction="20000"/>
          </a:bodyPr>
          <a:lstStyle/>
          <a:p>
            <a:pPr marL="0" indent="0" algn="just">
              <a:lnSpc>
                <a:spcPct val="150000"/>
              </a:lnSpc>
              <a:spcBef>
                <a:spcPts val="0"/>
              </a:spcBef>
              <a:spcAft>
                <a:spcPts val="0"/>
              </a:spcAft>
              <a:buNone/>
            </a:pPr>
            <a:r>
              <a:rPr lang="it-IT" sz="1700" dirty="0">
                <a:solidFill>
                  <a:schemeClr val="accent1">
                    <a:lumMod val="50000"/>
                  </a:schemeClr>
                </a:solidFill>
                <a:latin typeface="+mj-lt"/>
                <a:ea typeface="Calibri Light" panose="020F0302020204030204" pitchFamily="34" charset="0"/>
                <a:cs typeface="Calibri Light" panose="020F0302020204030204" pitchFamily="34" charset="0"/>
              </a:rPr>
              <a:t>Alla luce di tutte queste indicazioni si può precisare che l’intelaiatura di base sulla quale i vertici aziendali possono decidere di impostare il sistema di controllo della propria azienda è caratterizzato dai seguenti strumenti:</a:t>
            </a:r>
          </a:p>
          <a:p>
            <a:pPr algn="just">
              <a:lnSpc>
                <a:spcPct val="150000"/>
              </a:lnSpc>
              <a:spcBef>
                <a:spcPts val="0"/>
              </a:spcBef>
              <a:spcAft>
                <a:spcPts val="0"/>
              </a:spcAft>
              <a:buFont typeface="Arial" panose="020B0604020202020204" pitchFamily="34" charset="0"/>
              <a:buChar char="•"/>
            </a:pPr>
            <a:r>
              <a:rPr lang="it-IT" sz="1700" dirty="0">
                <a:solidFill>
                  <a:schemeClr val="accent1">
                    <a:lumMod val="50000"/>
                  </a:schemeClr>
                </a:solidFill>
                <a:latin typeface="+mj-lt"/>
                <a:ea typeface="Calibri Light" panose="020F0302020204030204" pitchFamily="34" charset="0"/>
                <a:cs typeface="Calibri Light" panose="020F0302020204030204" pitchFamily="34" charset="0"/>
              </a:rPr>
              <a:t>un </a:t>
            </a:r>
            <a:r>
              <a:rPr lang="it-IT" sz="1700" b="1" dirty="0">
                <a:solidFill>
                  <a:schemeClr val="accent1">
                    <a:lumMod val="50000"/>
                  </a:schemeClr>
                </a:solidFill>
                <a:latin typeface="+mj-lt"/>
                <a:ea typeface="Calibri Light" panose="020F0302020204030204" pitchFamily="34" charset="0"/>
                <a:cs typeface="Calibri Light" panose="020F0302020204030204" pitchFamily="34" charset="0"/>
              </a:rPr>
              <a:t>budget</a:t>
            </a:r>
            <a:r>
              <a:rPr lang="it-IT" sz="1700" dirty="0">
                <a:solidFill>
                  <a:schemeClr val="accent1">
                    <a:lumMod val="50000"/>
                  </a:schemeClr>
                </a:solidFill>
                <a:latin typeface="+mj-lt"/>
                <a:ea typeface="Calibri Light" panose="020F0302020204030204" pitchFamily="34" charset="0"/>
                <a:cs typeface="Calibri Light" panose="020F0302020204030204" pitchFamily="34" charset="0"/>
              </a:rPr>
              <a:t>, che articolato nelle sue diverse componenti, non si fermi solo alla dimensione economica e che quindi si sintetizzino solo nel budget economico, ma analizzi anche i flussi di cassa (cash flow) da gestione operativa.</a:t>
            </a:r>
          </a:p>
          <a:p>
            <a:pPr algn="just">
              <a:lnSpc>
                <a:spcPct val="150000"/>
              </a:lnSpc>
              <a:spcBef>
                <a:spcPts val="0"/>
              </a:spcBef>
              <a:spcAft>
                <a:spcPts val="0"/>
              </a:spcAft>
              <a:buFont typeface="Arial" panose="020B0604020202020204" pitchFamily="34" charset="0"/>
              <a:buChar char="•"/>
            </a:pPr>
            <a:r>
              <a:rPr lang="it-IT" sz="1700" dirty="0">
                <a:solidFill>
                  <a:schemeClr val="accent1">
                    <a:lumMod val="50000"/>
                  </a:schemeClr>
                </a:solidFill>
                <a:latin typeface="+mj-lt"/>
                <a:ea typeface="Calibri Light" panose="020F0302020204030204" pitchFamily="34" charset="0"/>
                <a:cs typeface="Calibri Light" panose="020F0302020204030204" pitchFamily="34" charset="0"/>
              </a:rPr>
              <a:t>Un sistema di </a:t>
            </a:r>
            <a:r>
              <a:rPr lang="it-IT" sz="1700" b="1" dirty="0">
                <a:solidFill>
                  <a:schemeClr val="accent1">
                    <a:lumMod val="50000"/>
                  </a:schemeClr>
                </a:solidFill>
                <a:latin typeface="+mj-lt"/>
                <a:ea typeface="Calibri Light" panose="020F0302020204030204" pitchFamily="34" charset="0"/>
                <a:cs typeface="Calibri Light" panose="020F0302020204030204" pitchFamily="34" charset="0"/>
              </a:rPr>
              <a:t>contabilità industriale/analitica</a:t>
            </a:r>
            <a:r>
              <a:rPr lang="it-IT" sz="1700" dirty="0">
                <a:solidFill>
                  <a:schemeClr val="accent1">
                    <a:lumMod val="50000"/>
                  </a:schemeClr>
                </a:solidFill>
                <a:latin typeface="+mj-lt"/>
                <a:ea typeface="Calibri Light" panose="020F0302020204030204" pitchFamily="34" charset="0"/>
                <a:cs typeface="Calibri Light" panose="020F0302020204030204" pitchFamily="34" charset="0"/>
              </a:rPr>
              <a:t>, che rilevi i costi con riferimento ad oggetti di calcolo che non siano solo il prodotto/servizio e il centro di responsabilità, ma si avvii verso una </a:t>
            </a:r>
            <a:r>
              <a:rPr lang="it-IT" sz="1700" b="1" dirty="0">
                <a:solidFill>
                  <a:schemeClr val="accent1">
                    <a:lumMod val="50000"/>
                  </a:schemeClr>
                </a:solidFill>
                <a:latin typeface="+mj-lt"/>
                <a:ea typeface="Calibri Light" panose="020F0302020204030204" pitchFamily="34" charset="0"/>
                <a:cs typeface="Calibri Light" panose="020F0302020204030204" pitchFamily="34" charset="0"/>
              </a:rPr>
              <a:t>lettura trasversale </a:t>
            </a:r>
            <a:r>
              <a:rPr lang="it-IT" sz="1700" dirty="0">
                <a:solidFill>
                  <a:schemeClr val="accent1">
                    <a:lumMod val="50000"/>
                  </a:schemeClr>
                </a:solidFill>
                <a:latin typeface="+mj-lt"/>
                <a:ea typeface="Calibri Light" panose="020F0302020204030204" pitchFamily="34" charset="0"/>
                <a:cs typeface="Calibri Light" panose="020F0302020204030204" pitchFamily="34" charset="0"/>
              </a:rPr>
              <a:t>della gestione fornendo informazioni di costo per: progetti, processi e clienti, per attività. </a:t>
            </a:r>
          </a:p>
          <a:p>
            <a:pPr algn="just">
              <a:lnSpc>
                <a:spcPct val="150000"/>
              </a:lnSpc>
              <a:spcBef>
                <a:spcPts val="0"/>
              </a:spcBef>
              <a:spcAft>
                <a:spcPts val="0"/>
              </a:spcAft>
              <a:buFont typeface="Arial" panose="020B0604020202020204" pitchFamily="34" charset="0"/>
              <a:buChar char="•"/>
            </a:pPr>
            <a:r>
              <a:rPr lang="it-IT" sz="1700" dirty="0">
                <a:solidFill>
                  <a:schemeClr val="accent1">
                    <a:lumMod val="50000"/>
                  </a:schemeClr>
                </a:solidFill>
                <a:latin typeface="+mj-lt"/>
                <a:ea typeface="Calibri Light" panose="020F0302020204030204" pitchFamily="34" charset="0"/>
                <a:cs typeface="Calibri Light" panose="020F0302020204030204" pitchFamily="34" charset="0"/>
              </a:rPr>
              <a:t>Un </a:t>
            </a:r>
            <a:r>
              <a:rPr lang="it-IT" sz="1700" b="1" dirty="0">
                <a:solidFill>
                  <a:schemeClr val="accent1">
                    <a:lumMod val="50000"/>
                  </a:schemeClr>
                </a:solidFill>
                <a:latin typeface="+mj-lt"/>
                <a:ea typeface="Calibri Light" panose="020F0302020204030204" pitchFamily="34" charset="0"/>
                <a:cs typeface="Calibri Light" panose="020F0302020204030204" pitchFamily="34" charset="0"/>
              </a:rPr>
              <a:t>sistema di reporting </a:t>
            </a:r>
            <a:r>
              <a:rPr lang="it-IT" sz="1700" dirty="0">
                <a:solidFill>
                  <a:schemeClr val="accent1">
                    <a:lumMod val="50000"/>
                  </a:schemeClr>
                </a:solidFill>
                <a:latin typeface="+mj-lt"/>
                <a:ea typeface="Calibri Light" panose="020F0302020204030204" pitchFamily="34" charset="0"/>
                <a:cs typeface="Calibri Light" panose="020F0302020204030204" pitchFamily="34" charset="0"/>
              </a:rPr>
              <a:t>che offra con sistematicità le informazioni per confrontare i risultati desiderati (budget e target) con i risultati effettivi; nell’impostare tali report è opportuno ricordare che non è la loro quantità ma la loro qualità il fattore discriminante.</a:t>
            </a:r>
          </a:p>
          <a:p>
            <a:pPr algn="just">
              <a:lnSpc>
                <a:spcPct val="150000"/>
              </a:lnSpc>
              <a:spcBef>
                <a:spcPts val="0"/>
              </a:spcBef>
              <a:spcAft>
                <a:spcPts val="0"/>
              </a:spcAft>
              <a:buFont typeface="Arial" panose="020B0604020202020204" pitchFamily="34" charset="0"/>
              <a:buChar char="•"/>
            </a:pPr>
            <a:r>
              <a:rPr lang="it-IT" sz="1700" dirty="0">
                <a:solidFill>
                  <a:schemeClr val="accent1">
                    <a:lumMod val="50000"/>
                  </a:schemeClr>
                </a:solidFill>
                <a:latin typeface="+mj-lt"/>
                <a:ea typeface="Calibri Light" panose="020F0302020204030204" pitchFamily="34" charset="0"/>
                <a:cs typeface="Calibri Light" panose="020F0302020204030204" pitchFamily="34" charset="0"/>
              </a:rPr>
              <a:t>Un </a:t>
            </a:r>
            <a:r>
              <a:rPr lang="it-IT" sz="1700" b="1" dirty="0">
                <a:solidFill>
                  <a:schemeClr val="accent1">
                    <a:lumMod val="50000"/>
                  </a:schemeClr>
                </a:solidFill>
                <a:latin typeface="+mj-lt"/>
                <a:ea typeface="Calibri Light" panose="020F0302020204030204" pitchFamily="34" charset="0"/>
                <a:cs typeface="Calibri Light" panose="020F0302020204030204" pitchFamily="34" charset="0"/>
              </a:rPr>
              <a:t>sistema di indici economico-finanziari </a:t>
            </a:r>
            <a:r>
              <a:rPr lang="it-IT" sz="1700" dirty="0">
                <a:solidFill>
                  <a:schemeClr val="accent1">
                    <a:lumMod val="50000"/>
                  </a:schemeClr>
                </a:solidFill>
                <a:latin typeface="+mj-lt"/>
                <a:ea typeface="Calibri Light" panose="020F0302020204030204" pitchFamily="34" charset="0"/>
                <a:cs typeface="Calibri Light" panose="020F0302020204030204" pitchFamily="34" charset="0"/>
              </a:rPr>
              <a:t>che consenta a preventivo e a consuntivo di svolgere adeguate analisi e valutazione di crescita; redditività (</a:t>
            </a:r>
            <a:r>
              <a:rPr lang="it-IT" sz="1700" dirty="0" err="1">
                <a:solidFill>
                  <a:schemeClr val="accent1">
                    <a:lumMod val="50000"/>
                  </a:schemeClr>
                </a:solidFill>
                <a:latin typeface="+mj-lt"/>
                <a:ea typeface="Calibri Light" panose="020F0302020204030204" pitchFamily="34" charset="0"/>
                <a:cs typeface="Calibri Light" panose="020F0302020204030204" pitchFamily="34" charset="0"/>
              </a:rPr>
              <a:t>Roe</a:t>
            </a:r>
            <a:r>
              <a:rPr lang="it-IT" sz="1700" dirty="0">
                <a:solidFill>
                  <a:schemeClr val="accent1">
                    <a:lumMod val="50000"/>
                  </a:schemeClr>
                </a:solidFill>
                <a:latin typeface="+mj-lt"/>
                <a:ea typeface="Calibri Light" panose="020F0302020204030204" pitchFamily="34" charset="0"/>
                <a:cs typeface="Calibri Light" panose="020F0302020204030204" pitchFamily="34" charset="0"/>
              </a:rPr>
              <a:t>, Roi o Ros), liquidità (Cash Flow della gestione operativa e Cash Flow aziendale e solidità (Grado di indebitamento Mezzi Terzi/Mezzi Propri).</a:t>
            </a:r>
          </a:p>
          <a:p>
            <a:pPr algn="just"/>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361082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19999"/>
            <a:ext cx="7696200" cy="360000"/>
          </a:xfrm>
        </p:spPr>
        <p:txBody>
          <a:bodyPr>
            <a:normAutofit/>
          </a:bodyPr>
          <a:lstStyle/>
          <a:p>
            <a:pPr algn="l"/>
            <a:r>
              <a:rPr lang="it-IT" sz="1800" b="1" dirty="0">
                <a:solidFill>
                  <a:schemeClr val="accent1">
                    <a:lumMod val="50000"/>
                  </a:schemeClr>
                </a:solidFill>
              </a:rPr>
              <a:t>Budget e controllo di redditività</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347800" cy="4708981"/>
          </a:xfrm>
        </p:spPr>
        <p:txBody>
          <a:bodyPr>
            <a:normAutofit/>
          </a:bodyPr>
          <a:lstStyle/>
          <a:p>
            <a:pPr indent="-360000"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Budget e contabilità analitica costituiscono gli strumenti per la realizzazione e per l’attuazione del controllo economico di gestione. Il primo sintetizza i processi di valutazione economica delle alternative e delle soluzioni che in via programmatica, si offrono all’operatività d’azienda, al fine del conseguimento dei suoi obiettivi. La seconda invece, consente di realizzare una continua verifica sul grado di raggiungimento dei traguardi prefissati;</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indent="-360000" algn="just">
              <a:lnSpc>
                <a:spcPct val="16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L’identificazione di eventuali scostamenti fra valori consuntivi e preventivi dà luogo alla attivazione dei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processi di revisione </a:t>
            </a:r>
            <a:endParaRPr lang="it-IT" sz="1600" b="1" kern="100" dirty="0">
              <a:solidFill>
                <a:schemeClr val="tx2"/>
              </a:solidFill>
              <a:latin typeface="+mj-lt"/>
              <a:ea typeface="Calibri Light" panose="020F0302020204030204" pitchFamily="34" charset="0"/>
              <a:cs typeface="Calibri Light" panose="020F0302020204030204" pitchFamily="34" charset="0"/>
            </a:endParaRPr>
          </a:p>
          <a:p>
            <a:pPr algn="just"/>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1679261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dirty="0">
                <a:solidFill>
                  <a:schemeClr val="accent1">
                    <a:lumMod val="50000"/>
                  </a:schemeClr>
                </a:solidFill>
              </a:rPr>
              <a:t>Budget e dinamica finanziaria</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361950" y="1299293"/>
            <a:ext cx="9182100" cy="4676001"/>
          </a:xfrm>
        </p:spPr>
        <p:txBody>
          <a:bodyPr>
            <a:normAutofit fontScale="92500" lnSpcReduction="10000"/>
          </a:bodyPr>
          <a:lstStyle/>
          <a:p>
            <a:pPr marL="0" indent="0" algn="just">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La pianificazione e il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controllo dei flussi finanziari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costituiscono, al pari della capacità di generare reddito, una attività fondamentale nell’ambito del governo di impresa. Prevedere, individuare, controllare la evoluzione temporale dei flussi monetari in entrata ed uscita, oltre ad evitare e/o neutralizzare tensioni finanziarie, contribuisce anche al miglioramento della redditività in termini di contenimento degli oneri finanziari e di eventuale impiego di disponibilità liquide di periodo altrimenti inutilizzate. Le attività di pianificazione finanziaria utilizzano strumenti differenti a seconda degli obiettivi, e al periodo di tempo in analisi.</a:t>
            </a:r>
          </a:p>
          <a:p>
            <a:pPr marL="0" indent="0" algn="just">
              <a:lnSpc>
                <a:spcPct val="150000"/>
              </a:lnSpc>
              <a:spcBef>
                <a:spcPts val="0"/>
              </a:spcBef>
              <a:spcAft>
                <a:spcPts val="0"/>
              </a:spcAft>
              <a:buNone/>
            </a:pPr>
            <a:endParaRPr lang="it-IT" sz="1600" b="1" dirty="0">
              <a:solidFill>
                <a:schemeClr val="accent1">
                  <a:lumMod val="50000"/>
                </a:schemeClr>
              </a:solidFill>
              <a:latin typeface="+mj-lt"/>
              <a:ea typeface="Calibri Light" panose="020F0302020204030204" pitchFamily="34" charset="0"/>
              <a:cs typeface="Calibri Light" panose="020F0302020204030204" pitchFamily="34" charset="0"/>
            </a:endParaRPr>
          </a:p>
          <a:p>
            <a:pPr marL="0" indent="0" algn="just">
              <a:lnSpc>
                <a:spcPct val="150000"/>
              </a:lnSpc>
              <a:spcBef>
                <a:spcPts val="0"/>
              </a:spcBef>
              <a:spcAft>
                <a:spcPts val="0"/>
              </a:spcAft>
              <a:buNone/>
            </a:pP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Budget di tesoreria: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è il punto di partenza della pianificazione, copertura temporale mensile o giornaliera, necessario alla programmazione a breve termine dei flussi da gestire, delle forme di finanziamento eventualmente necessarie in linea con il budget finanziario. Il prospetto si articola contrapponendo il dettaglio analitico delle voci di entrata ed uscita provenienti direttamente dalle registrazioni di contabilità generale.</a:t>
            </a:r>
          </a:p>
          <a:p>
            <a:pPr marL="0" indent="0" algn="just">
              <a:lnSpc>
                <a:spcPct val="150000"/>
              </a:lnSpc>
              <a:spcBef>
                <a:spcPts val="0"/>
              </a:spcBef>
              <a:spcAft>
                <a:spcPts val="0"/>
              </a:spcAft>
              <a:buNone/>
            </a:pPr>
            <a:endParaRPr lang="it-IT" sz="1600" b="1" dirty="0">
              <a:solidFill>
                <a:schemeClr val="accent1">
                  <a:lumMod val="50000"/>
                </a:schemeClr>
              </a:solidFill>
              <a:latin typeface="+mj-lt"/>
              <a:ea typeface="Calibri Light" panose="020F0302020204030204" pitchFamily="34" charset="0"/>
              <a:cs typeface="Calibri Light" panose="020F0302020204030204" pitchFamily="34" charset="0"/>
            </a:endParaRPr>
          </a:p>
          <a:p>
            <a:pPr marL="0" indent="0" algn="just">
              <a:lnSpc>
                <a:spcPct val="150000"/>
              </a:lnSpc>
              <a:spcBef>
                <a:spcPts val="0"/>
              </a:spcBef>
              <a:spcAft>
                <a:spcPts val="0"/>
              </a:spcAft>
              <a:buNone/>
            </a:pP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Pianificazione finanziaria o budget finanziario:</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è un documento di medio-lungo termine, con dettaglio annuale e revisione/aggiornamento annuale, le cui finalità sono di prefigurare la situazione patrimoniale e la futura liquidità.</a:t>
            </a:r>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340160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dirty="0">
                <a:solidFill>
                  <a:schemeClr val="accent1">
                    <a:lumMod val="50000"/>
                  </a:schemeClr>
                </a:solidFill>
              </a:rPr>
              <a:t>Budget a supporto del processo decisionale</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347800" cy="4708981"/>
          </a:xfrm>
        </p:spPr>
        <p:txBody>
          <a:bodyPr>
            <a:normAutofit/>
          </a:bodyPr>
          <a:lstStyle/>
          <a:p>
            <a:pPr indent="-360000"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Per affrontare il processo decisionale, risulta di primaria importanza poter gestire informazioni relative al costo dei diversi prodotti che li costituiscono, e le dinamiche dei processi finanziari che li supportano. Il controllo di gestione, in questo senso, può essere definito come un sistema di strumenti tecnico-contabili che supporta le decisioni della direzione, nella ricerca delle condizioni di efficienza e di efficacia, in vista del raggiungimento degli obiettivi dell’impresa.</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indent="-360000" algn="just">
              <a:lnSpc>
                <a:spcPct val="16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La dinamica dei processi operativi fornisce gli elementi distintivi rispetto ai quali deve essere strutturato il modello di reporting e quindi, secondo una logica speculare, il modello di budgeting, e di control.</a:t>
            </a:r>
          </a:p>
          <a:p>
            <a:pPr marL="0" indent="0" algn="just">
              <a:buNone/>
            </a:pPr>
            <a:endParaRPr lang="it-IT" kern="10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2187611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dirty="0">
                <a:solidFill>
                  <a:schemeClr val="accent1">
                    <a:lumMod val="50000"/>
                  </a:schemeClr>
                </a:solidFill>
              </a:rPr>
              <a:t>Contabilità Industriale e Analitica</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347800" cy="4708981"/>
          </a:xfrm>
        </p:spPr>
        <p:txBody>
          <a:bodyPr>
            <a:normAutofit/>
          </a:bodyPr>
          <a:lstStyle/>
          <a:p>
            <a:pPr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In alcuni contesti, i termini contabilità industriale e contabilità analitica sono considerati sinonimi, in realtà si tratta di due aree contigue, ma non coincidenti:</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algn="just">
              <a:lnSpc>
                <a:spcPct val="16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La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contabilità industriale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considera in particolare i dati rilevati dai processi di produzione che, prima ancora di essere misurati in termini economici, sono espressi con grandezze fisiche. In una fase successiva, incrociando i dati di bilancio con quelli di produzione, è possibile determinare i costi di produzione in base alla configurazione di costo prescelta.</a:t>
            </a:r>
          </a:p>
          <a:p>
            <a:pPr marL="0" indent="0" algn="just">
              <a:lnSpc>
                <a:spcPct val="16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algn="just">
              <a:lnSpc>
                <a:spcPct val="16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La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contabilità analitica</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invece, focalizza l’attenzione sui costi indiretti, ovvero quei costi che non sono direttamente collegati ad uno specifico prodotto o servizio, studiando il modo di identificarli e ripartirli in modo congruo, attraverso dei driver. </a:t>
            </a:r>
          </a:p>
          <a:p>
            <a:pPr marL="0" indent="0" algn="just">
              <a:buNone/>
            </a:pPr>
            <a:endParaRPr lang="it-IT" kern="10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345337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966800" cy="276999"/>
          </a:xfrm>
        </p:spPr>
        <p:txBody>
          <a:bodyPr>
            <a:normAutofit fontScale="90000"/>
          </a:bodyPr>
          <a:lstStyle/>
          <a:p>
            <a:pPr algn="l"/>
            <a:r>
              <a:rPr lang="it-IT" sz="2000" b="1" dirty="0">
                <a:solidFill>
                  <a:schemeClr val="accent1">
                    <a:lumMod val="50000"/>
                  </a:schemeClr>
                </a:solidFill>
              </a:rPr>
              <a:t>Report - Plan/budget - Report</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839200" cy="5113200"/>
          </a:xfrm>
        </p:spPr>
        <p:txBody>
          <a:bodyPr>
            <a:normAutofit fontScale="47500" lnSpcReduction="20000"/>
          </a:bodyPr>
          <a:lstStyle/>
          <a:p>
            <a:pPr marL="90000" indent="-360000" algn="just">
              <a:lnSpc>
                <a:spcPct val="170000"/>
              </a:lnSpc>
              <a:spcBef>
                <a:spcPts val="0"/>
              </a:spcBef>
              <a:spcAft>
                <a:spcPts val="0"/>
              </a:spcAft>
              <a:buFont typeface="Arial" panose="020B0604020202020204" pitchFamily="34" charset="0"/>
              <a:buChar char="•"/>
            </a:pPr>
            <a:r>
              <a:rPr lang="it-IT" sz="3400" dirty="0">
                <a:solidFill>
                  <a:schemeClr val="accent1">
                    <a:lumMod val="50000"/>
                  </a:schemeClr>
                </a:solidFill>
                <a:latin typeface="+mj-lt"/>
                <a:ea typeface="Calibri Light" panose="020F0302020204030204" pitchFamily="34" charset="0"/>
                <a:cs typeface="Calibri Light" panose="020F0302020204030204" pitchFamily="34" charset="0"/>
              </a:rPr>
              <a:t>monitoraggio in tempi stretti dell’andamento della gestione dal punto di vista economico, finanziario, patrimoniale, operativo e strategico, allo scopo di intercettare con la massima precocità (</a:t>
            </a:r>
            <a:r>
              <a:rPr lang="it-IT" sz="3400" dirty="0" err="1">
                <a:solidFill>
                  <a:schemeClr val="accent1">
                    <a:lumMod val="50000"/>
                  </a:schemeClr>
                </a:solidFill>
                <a:latin typeface="+mj-lt"/>
                <a:ea typeface="Calibri Light" panose="020F0302020204030204" pitchFamily="34" charset="0"/>
                <a:cs typeface="Calibri Light" panose="020F0302020204030204" pitchFamily="34" charset="0"/>
              </a:rPr>
              <a:t>early</a:t>
            </a:r>
            <a:r>
              <a:rPr lang="it-IT" sz="3400" dirty="0">
                <a:solidFill>
                  <a:schemeClr val="accent1">
                    <a:lumMod val="50000"/>
                  </a:schemeClr>
                </a:solidFill>
                <a:latin typeface="+mj-lt"/>
                <a:ea typeface="Calibri Light" panose="020F0302020204030204" pitchFamily="34" charset="0"/>
                <a:cs typeface="Calibri Light" panose="020F0302020204030204" pitchFamily="34" charset="0"/>
              </a:rPr>
              <a:t> warning) eventuali segnali di potenziale patologia gestionale di tipo economico-finanziario;</a:t>
            </a:r>
          </a:p>
          <a:p>
            <a:pPr algn="just">
              <a:lnSpc>
                <a:spcPct val="170000"/>
              </a:lnSpc>
              <a:spcBef>
                <a:spcPts val="0"/>
              </a:spcBef>
              <a:spcAft>
                <a:spcPts val="0"/>
              </a:spcAft>
            </a:pPr>
            <a:endParaRPr lang="it-IT" sz="34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90000" indent="-360000" algn="just">
              <a:lnSpc>
                <a:spcPct val="170000"/>
              </a:lnSpc>
              <a:spcBef>
                <a:spcPts val="0"/>
              </a:spcBef>
              <a:spcAft>
                <a:spcPts val="0"/>
              </a:spcAft>
              <a:buFont typeface="Arial" panose="020B0604020202020204" pitchFamily="34" charset="0"/>
              <a:buChar char="•"/>
            </a:pPr>
            <a:r>
              <a:rPr lang="it-IT" sz="3400" kern="100" dirty="0">
                <a:solidFill>
                  <a:schemeClr val="accent1">
                    <a:lumMod val="50000"/>
                  </a:schemeClr>
                </a:solidFill>
                <a:effectLst/>
                <a:latin typeface="+mj-lt"/>
                <a:ea typeface="Calibri Light" panose="020F0302020204030204" pitchFamily="34" charset="0"/>
                <a:cs typeface="Calibri Light" panose="020F0302020204030204" pitchFamily="34" charset="0"/>
              </a:rPr>
              <a:t>definizione di un sistema di pianificazione integrato di breve e medio termine rispetto al quale porre in essere </a:t>
            </a:r>
            <a:r>
              <a:rPr lang="it-IT" sz="3400" kern="100" dirty="0">
                <a:solidFill>
                  <a:schemeClr val="accent1">
                    <a:lumMod val="50000"/>
                  </a:schemeClr>
                </a:solidFill>
                <a:latin typeface="+mj-lt"/>
                <a:ea typeface="Calibri Light" panose="020F0302020204030204" pitchFamily="34" charset="0"/>
                <a:cs typeface="Calibri Light" panose="020F0302020204030204" pitchFamily="34" charset="0"/>
              </a:rPr>
              <a:t>un</a:t>
            </a:r>
            <a:r>
              <a:rPr lang="it-IT" sz="3400" kern="100" dirty="0">
                <a:solidFill>
                  <a:schemeClr val="accent1">
                    <a:lumMod val="50000"/>
                  </a:schemeClr>
                </a:solidFill>
                <a:effectLst/>
                <a:latin typeface="+mj-lt"/>
                <a:ea typeface="Calibri Light" panose="020F0302020204030204" pitchFamily="34" charset="0"/>
                <a:cs typeface="Calibri Light" panose="020F0302020204030204" pitchFamily="34" charset="0"/>
              </a:rPr>
              <a:t> processo decisionale di correzione tempestiva delle criticità riscontrate, volto prioritariamente alla valutazione e gestione preventiva dei rischi di insolvenza.</a:t>
            </a:r>
          </a:p>
          <a:p>
            <a:pPr algn="just"/>
            <a:endParaRPr lang="it-IT" sz="3400" kern="100" dirty="0">
              <a:solidFill>
                <a:schemeClr val="tx2"/>
              </a:solidFill>
              <a:latin typeface="+mj-lt"/>
              <a:ea typeface="Calibri Light" panose="020F0302020204030204" pitchFamily="34" charset="0"/>
              <a:cs typeface="Calibri Light" panose="020F0302020204030204" pitchFamily="34" charset="0"/>
            </a:endParaRPr>
          </a:p>
          <a:p>
            <a:pPr marL="0" indent="0" algn="ctr">
              <a:buNone/>
            </a:pPr>
            <a:endParaRPr lang="it-IT" sz="3400" kern="100" dirty="0">
              <a:solidFill>
                <a:schemeClr val="tx2"/>
              </a:solidFill>
              <a:latin typeface="+mj-lt"/>
              <a:ea typeface="Calibri Light" panose="020F0302020204030204" pitchFamily="34" charset="0"/>
              <a:cs typeface="Calibri Light" panose="020F0302020204030204" pitchFamily="34" charset="0"/>
            </a:endParaRPr>
          </a:p>
          <a:p>
            <a:pPr marL="0" indent="0" algn="ctr">
              <a:buNone/>
            </a:pPr>
            <a:endParaRPr lang="it-IT" sz="3400" kern="100" dirty="0">
              <a:solidFill>
                <a:schemeClr val="tx1"/>
              </a:solidFill>
              <a:latin typeface="+mj-lt"/>
              <a:ea typeface="Calibri Light" panose="020F0302020204030204" pitchFamily="34" charset="0"/>
              <a:cs typeface="Calibri Light" panose="020F0302020204030204" pitchFamily="34" charset="0"/>
            </a:endParaRPr>
          </a:p>
          <a:p>
            <a:pPr marL="0" indent="0" algn="ctr">
              <a:spcBef>
                <a:spcPts val="600"/>
              </a:spcBef>
              <a:buNone/>
            </a:pPr>
            <a:endParaRPr lang="it-IT" sz="3800" b="1" kern="1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0" indent="0" algn="ctr">
              <a:spcBef>
                <a:spcPts val="600"/>
              </a:spcBef>
              <a:buNone/>
            </a:pPr>
            <a:r>
              <a:rPr lang="it-IT" sz="3800" b="1" kern="100" dirty="0">
                <a:solidFill>
                  <a:schemeClr val="accent1">
                    <a:lumMod val="50000"/>
                  </a:schemeClr>
                </a:solidFill>
                <a:latin typeface="+mj-lt"/>
                <a:ea typeface="Calibri Light" panose="020F0302020204030204" pitchFamily="34" charset="0"/>
                <a:cs typeface="Calibri Light" panose="020F0302020204030204" pitchFamily="34" charset="0"/>
              </a:rPr>
              <a:t>Sequenzialità reporting-planning-reporting</a:t>
            </a:r>
          </a:p>
          <a:p>
            <a:endParaRPr lang="it-IT" dirty="0"/>
          </a:p>
        </p:txBody>
      </p:sp>
      <p:sp>
        <p:nvSpPr>
          <p:cNvPr id="5" name="Freccia in giù 4">
            <a:extLst>
              <a:ext uri="{FF2B5EF4-FFF2-40B4-BE49-F238E27FC236}">
                <a16:creationId xmlns:a16="http://schemas.microsoft.com/office/drawing/2014/main" id="{0396F0B0-2B6C-3BC8-0272-EB30D690EACA}"/>
              </a:ext>
            </a:extLst>
          </p:cNvPr>
          <p:cNvSpPr/>
          <p:nvPr/>
        </p:nvSpPr>
        <p:spPr>
          <a:xfrm>
            <a:off x="4210050" y="4495800"/>
            <a:ext cx="1485900" cy="5334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EC6A16E7-CD4E-1F26-ED76-8474D57621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182823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ttangolo con angoli arrotondati 26">
            <a:extLst>
              <a:ext uri="{FF2B5EF4-FFF2-40B4-BE49-F238E27FC236}">
                <a16:creationId xmlns:a16="http://schemas.microsoft.com/office/drawing/2014/main" id="{D41F834E-00EB-BB20-229F-770700F50235}"/>
              </a:ext>
            </a:extLst>
          </p:cNvPr>
          <p:cNvSpPr/>
          <p:nvPr/>
        </p:nvSpPr>
        <p:spPr>
          <a:xfrm>
            <a:off x="3322894" y="3048000"/>
            <a:ext cx="3143775" cy="10668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5" name="object 5"/>
          <p:cNvSpPr txBox="1"/>
          <p:nvPr/>
        </p:nvSpPr>
        <p:spPr>
          <a:xfrm>
            <a:off x="1294062" y="1510373"/>
            <a:ext cx="3222684" cy="816506"/>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R="57633" algn="ctr">
              <a:lnSpc>
                <a:spcPts val="2097"/>
              </a:lnSpc>
            </a:pPr>
            <a:r>
              <a:rPr lang="it-IT" sz="1600" b="1" i="1" spc="-5" dirty="0">
                <a:solidFill>
                  <a:schemeClr val="accent1">
                    <a:lumMod val="50000"/>
                  </a:schemeClr>
                </a:solidFill>
                <a:latin typeface="+mj-lt"/>
                <a:ea typeface="Calibri Light" panose="020F0302020204030204" pitchFamily="34" charset="0"/>
                <a:cs typeface="Calibri Light" panose="020F0302020204030204" pitchFamily="34" charset="0"/>
              </a:rPr>
              <a:t>D</a:t>
            </a:r>
            <a:r>
              <a:rPr sz="1600" b="1" i="1" spc="-5" dirty="0" err="1">
                <a:solidFill>
                  <a:schemeClr val="accent1">
                    <a:lumMod val="50000"/>
                  </a:schemeClr>
                </a:solidFill>
                <a:latin typeface="+mj-lt"/>
                <a:ea typeface="Calibri Light" panose="020F0302020204030204" pitchFamily="34" charset="0"/>
                <a:cs typeface="Calibri Light" panose="020F0302020204030204" pitchFamily="34" charset="0"/>
              </a:rPr>
              <a:t>ifferenziazione</a:t>
            </a:r>
            <a:endParaRPr sz="1600" b="1" i="1" dirty="0">
              <a:solidFill>
                <a:schemeClr val="accent1">
                  <a:lumMod val="50000"/>
                </a:schemeClr>
              </a:solidFill>
              <a:latin typeface="+mj-lt"/>
              <a:ea typeface="Calibri Light" panose="020F0302020204030204" pitchFamily="34" charset="0"/>
              <a:cs typeface="Calibri Light" panose="020F0302020204030204" pitchFamily="34" charset="0"/>
            </a:endParaRPr>
          </a:p>
          <a:p>
            <a:pPr algn="ctr">
              <a:lnSpc>
                <a:spcPct val="100000"/>
              </a:lnSpc>
            </a:pP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inteso</a:t>
            </a:r>
            <a:r>
              <a:rPr sz="1600" spc="-14"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9" dirty="0">
                <a:solidFill>
                  <a:schemeClr val="accent1">
                    <a:lumMod val="50000"/>
                  </a:schemeClr>
                </a:solidFill>
                <a:latin typeface="+mj-lt"/>
                <a:ea typeface="Calibri Light" panose="020F0302020204030204" pitchFamily="34" charset="0"/>
                <a:cs typeface="Calibri Light" panose="020F0302020204030204" pitchFamily="34" charset="0"/>
              </a:rPr>
              <a:t>come</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vantaggio</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R="63972" algn="ctr">
              <a:lnSpc>
                <a:spcPts val="2292"/>
              </a:lnSpc>
              <a:spcBef>
                <a:spcPts val="172"/>
              </a:spcBef>
            </a:pP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competitivo</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6" name="object 6"/>
          <p:cNvSpPr txBox="1"/>
          <p:nvPr/>
        </p:nvSpPr>
        <p:spPr>
          <a:xfrm>
            <a:off x="3241105" y="5042341"/>
            <a:ext cx="3225565" cy="502958"/>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algn="ctr">
              <a:lnSpc>
                <a:spcPts val="2033"/>
              </a:lnSpc>
            </a:pPr>
            <a:r>
              <a:rPr lang="it-IT" sz="1600" spc="-5" dirty="0">
                <a:solidFill>
                  <a:schemeClr val="accent1">
                    <a:lumMod val="50000"/>
                  </a:schemeClr>
                </a:solidFill>
                <a:latin typeface="+mj-lt"/>
                <a:ea typeface="Calibri Light" panose="020F0302020204030204" pitchFamily="34" charset="0"/>
                <a:cs typeface="Calibri Light" panose="020F0302020204030204" pitchFamily="34" charset="0"/>
              </a:rPr>
              <a:t>Non rilevabili i costi che misurano la </a:t>
            </a:r>
            <a:r>
              <a:rPr lang="it-IT" sz="1600" b="1" i="1" spc="-5" dirty="0">
                <a:solidFill>
                  <a:schemeClr val="accent1">
                    <a:lumMod val="50000"/>
                  </a:schemeClr>
                </a:solidFill>
                <a:latin typeface="+mj-lt"/>
                <a:ea typeface="Calibri Light" panose="020F0302020204030204" pitchFamily="34" charset="0"/>
                <a:cs typeface="Calibri Light" panose="020F0302020204030204" pitchFamily="34" charset="0"/>
              </a:rPr>
              <a:t>complessità</a:t>
            </a:r>
            <a:r>
              <a:rPr lang="it-IT" sz="1600" spc="-5" dirty="0">
                <a:solidFill>
                  <a:schemeClr val="accent1">
                    <a:lumMod val="50000"/>
                  </a:schemeClr>
                </a:solidFill>
                <a:latin typeface="+mj-lt"/>
                <a:ea typeface="Calibri Light" panose="020F0302020204030204" pitchFamily="34" charset="0"/>
                <a:cs typeface="Calibri Light" panose="020F0302020204030204" pitchFamily="34" charset="0"/>
              </a:rPr>
              <a:t> gestionale</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8" name="object 8"/>
          <p:cNvSpPr txBox="1"/>
          <p:nvPr/>
        </p:nvSpPr>
        <p:spPr>
          <a:xfrm>
            <a:off x="3589594" y="3057629"/>
            <a:ext cx="2472914" cy="909320"/>
          </a:xfrm>
          <a:prstGeom prst="rect">
            <a:avLst/>
          </a:prstGeom>
        </p:spPr>
        <p:txBody>
          <a:bodyPr vert="horz" wrap="square" lIns="0" tIns="11526" rIns="0" bIns="0" rtlCol="0">
            <a:spAutoFit/>
          </a:bodyPr>
          <a:lstStyle/>
          <a:p>
            <a:pPr marR="63972" algn="ctr">
              <a:lnSpc>
                <a:spcPts val="2292"/>
              </a:lnSpc>
              <a:spcBef>
                <a:spcPts val="172"/>
              </a:spcBef>
            </a:pPr>
            <a:r>
              <a:rPr lang="it-IT" sz="1600" b="1" spc="-5" dirty="0">
                <a:solidFill>
                  <a:schemeClr val="accent1">
                    <a:lumMod val="50000"/>
                  </a:schemeClr>
                </a:solidFill>
                <a:latin typeface="+mj-lt"/>
                <a:ea typeface="Calibri Light" panose="020F0302020204030204" pitchFamily="34" charset="0"/>
                <a:cs typeface="Calibri Light" panose="020F0302020204030204" pitchFamily="34" charset="0"/>
              </a:rPr>
              <a:t>F</a:t>
            </a:r>
            <a:r>
              <a:rPr sz="1600" b="1" spc="-5" dirty="0" err="1">
                <a:solidFill>
                  <a:schemeClr val="accent1">
                    <a:lumMod val="50000"/>
                  </a:schemeClr>
                </a:solidFill>
                <a:latin typeface="+mj-lt"/>
                <a:ea typeface="Calibri Light" panose="020F0302020204030204" pitchFamily="34" charset="0"/>
                <a:cs typeface="Calibri Light" panose="020F0302020204030204" pitchFamily="34" charset="0"/>
              </a:rPr>
              <a:t>attori</a:t>
            </a:r>
            <a:endParaRPr sz="1600" b="1" spc="-5" dirty="0">
              <a:solidFill>
                <a:schemeClr val="accent1">
                  <a:lumMod val="50000"/>
                </a:schemeClr>
              </a:solidFill>
              <a:latin typeface="+mj-lt"/>
              <a:ea typeface="Calibri Light" panose="020F0302020204030204" pitchFamily="34" charset="0"/>
              <a:cs typeface="Calibri Light" panose="020F0302020204030204" pitchFamily="34" charset="0"/>
            </a:endParaRPr>
          </a:p>
          <a:p>
            <a:pPr marR="63972" indent="53598" algn="ctr">
              <a:lnSpc>
                <a:spcPts val="2292"/>
              </a:lnSpc>
              <a:spcBef>
                <a:spcPts val="172"/>
              </a:spcBef>
            </a:pP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che hanno modificato  la contabilità analitica</a:t>
            </a:r>
          </a:p>
        </p:txBody>
      </p:sp>
      <p:sp>
        <p:nvSpPr>
          <p:cNvPr id="9" name="object 9"/>
          <p:cNvSpPr txBox="1"/>
          <p:nvPr/>
        </p:nvSpPr>
        <p:spPr>
          <a:xfrm>
            <a:off x="5213840" y="1510373"/>
            <a:ext cx="3225565" cy="774571"/>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algn="ctr">
              <a:lnSpc>
                <a:spcPts val="2219"/>
              </a:lnSpc>
            </a:pPr>
            <a:r>
              <a:rPr lang="it-IT" sz="1600" b="1" i="1" spc="-5" dirty="0">
                <a:solidFill>
                  <a:schemeClr val="accent1">
                    <a:lumMod val="50000"/>
                  </a:schemeClr>
                </a:solidFill>
                <a:latin typeface="+mj-lt"/>
                <a:ea typeface="Calibri Light" panose="020F0302020204030204" pitchFamily="34" charset="0"/>
                <a:cs typeface="Calibri Light" panose="020F0302020204030204" pitchFamily="34" charset="0"/>
              </a:rPr>
              <a:t>D</a:t>
            </a:r>
            <a:r>
              <a:rPr sz="1600" b="1" i="1" spc="-5" dirty="0" err="1">
                <a:solidFill>
                  <a:schemeClr val="accent1">
                    <a:lumMod val="50000"/>
                  </a:schemeClr>
                </a:solidFill>
                <a:latin typeface="+mj-lt"/>
                <a:ea typeface="Calibri Light" panose="020F0302020204030204" pitchFamily="34" charset="0"/>
                <a:cs typeface="Calibri Light" panose="020F0302020204030204" pitchFamily="34" charset="0"/>
              </a:rPr>
              <a:t>ecentramento</a:t>
            </a:r>
            <a:endParaRPr sz="1600" b="1" i="1" dirty="0">
              <a:solidFill>
                <a:schemeClr val="accent1">
                  <a:lumMod val="50000"/>
                </a:schemeClr>
              </a:solidFill>
              <a:latin typeface="+mj-lt"/>
              <a:ea typeface="Calibri Light" panose="020F0302020204030204" pitchFamily="34" charset="0"/>
              <a:cs typeface="Calibri Light" panose="020F0302020204030204" pitchFamily="34" charset="0"/>
            </a:endParaRPr>
          </a:p>
          <a:p>
            <a:pPr marR="491030" indent="190764" algn="ct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(esternalizzazione)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 di</a:t>
            </a:r>
            <a:r>
              <a:rPr sz="1600" spc="-14"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attività</a:t>
            </a:r>
            <a:r>
              <a:rPr sz="1600" spc="-14"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e</a:t>
            </a:r>
            <a:r>
              <a:rPr sz="1600" spc="-14"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di</a:t>
            </a:r>
            <a:r>
              <a:rPr sz="1600" spc="-23"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processi</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12" name="object 12"/>
          <p:cNvSpPr txBox="1">
            <a:spLocks noGrp="1"/>
          </p:cNvSpPr>
          <p:nvPr>
            <p:ph type="title"/>
          </p:nvPr>
        </p:nvSpPr>
        <p:spPr>
          <a:xfrm>
            <a:off x="720000" y="720000"/>
            <a:ext cx="5948017" cy="262254"/>
          </a:xfrm>
          <a:prstGeom prst="rect">
            <a:avLst/>
          </a:prstGeom>
        </p:spPr>
        <p:txBody>
          <a:bodyPr vert="horz" wrap="square" lIns="0" tIns="15560" rIns="0" bIns="0" rtlCol="0">
            <a:spAutoFit/>
          </a:bodyPr>
          <a:lstStyle/>
          <a:p>
            <a:pPr marL="11527">
              <a:spcBef>
                <a:spcPts val="123"/>
              </a:spcBef>
            </a:pPr>
            <a:r>
              <a:rPr lang="it-IT" sz="1800" b="1" spc="-64" dirty="0">
                <a:solidFill>
                  <a:schemeClr val="accent1">
                    <a:lumMod val="50000"/>
                  </a:schemeClr>
                </a:solidFill>
              </a:rPr>
              <a:t>Come si è evoluta la </a:t>
            </a:r>
            <a:r>
              <a:rPr lang="it-IT" sz="1800" b="1" spc="-54" dirty="0">
                <a:solidFill>
                  <a:schemeClr val="accent1">
                    <a:lumMod val="50000"/>
                  </a:schemeClr>
                </a:solidFill>
              </a:rPr>
              <a:t>C</a:t>
            </a:r>
            <a:r>
              <a:rPr sz="1800" b="1" spc="-54" dirty="0" err="1">
                <a:solidFill>
                  <a:schemeClr val="accent1">
                    <a:lumMod val="50000"/>
                  </a:schemeClr>
                </a:solidFill>
              </a:rPr>
              <a:t>ontabilità</a:t>
            </a:r>
            <a:r>
              <a:rPr sz="1800" b="1" spc="-68" dirty="0">
                <a:solidFill>
                  <a:schemeClr val="accent1">
                    <a:lumMod val="50000"/>
                  </a:schemeClr>
                </a:solidFill>
              </a:rPr>
              <a:t> </a:t>
            </a:r>
            <a:r>
              <a:rPr lang="it-IT" sz="1800" b="1" spc="-54" dirty="0">
                <a:solidFill>
                  <a:schemeClr val="accent1">
                    <a:lumMod val="50000"/>
                  </a:schemeClr>
                </a:solidFill>
              </a:rPr>
              <a:t>A</a:t>
            </a:r>
            <a:r>
              <a:rPr sz="1800" b="1" spc="-54" dirty="0" err="1">
                <a:solidFill>
                  <a:schemeClr val="accent1">
                    <a:lumMod val="50000"/>
                  </a:schemeClr>
                </a:solidFill>
              </a:rPr>
              <a:t>nalitica</a:t>
            </a:r>
            <a:endParaRPr sz="1800" b="1" spc="-54" dirty="0">
              <a:solidFill>
                <a:schemeClr val="accent1">
                  <a:lumMod val="50000"/>
                </a:schemeClr>
              </a:solidFill>
            </a:endParaRPr>
          </a:p>
        </p:txBody>
      </p:sp>
      <p:cxnSp>
        <p:nvCxnSpPr>
          <p:cNvPr id="18" name="Connettore 2 17">
            <a:extLst>
              <a:ext uri="{FF2B5EF4-FFF2-40B4-BE49-F238E27FC236}">
                <a16:creationId xmlns:a16="http://schemas.microsoft.com/office/drawing/2014/main" id="{3D9B20E0-E824-7C71-3175-D6852727F19C}"/>
              </a:ext>
            </a:extLst>
          </p:cNvPr>
          <p:cNvCxnSpPr>
            <a:cxnSpLocks/>
          </p:cNvCxnSpPr>
          <p:nvPr/>
        </p:nvCxnSpPr>
        <p:spPr>
          <a:xfrm flipV="1">
            <a:off x="4853888" y="4300975"/>
            <a:ext cx="0" cy="652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42D5596F-BC84-FCDF-8B13-12C50C86FF58}"/>
              </a:ext>
            </a:extLst>
          </p:cNvPr>
          <p:cNvCxnSpPr>
            <a:cxnSpLocks/>
          </p:cNvCxnSpPr>
          <p:nvPr/>
        </p:nvCxnSpPr>
        <p:spPr>
          <a:xfrm>
            <a:off x="3322894" y="2449046"/>
            <a:ext cx="639506" cy="422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5EA7B3DE-D921-A930-F0BC-148FC6B116EF}"/>
              </a:ext>
            </a:extLst>
          </p:cNvPr>
          <p:cNvCxnSpPr>
            <a:cxnSpLocks/>
          </p:cNvCxnSpPr>
          <p:nvPr/>
        </p:nvCxnSpPr>
        <p:spPr>
          <a:xfrm flipH="1">
            <a:off x="5961890" y="2449046"/>
            <a:ext cx="667510" cy="418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74CEE975-DC9B-A55E-173F-5F8C1D1AB8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ttangolo con angoli arrotondati 16">
            <a:extLst>
              <a:ext uri="{FF2B5EF4-FFF2-40B4-BE49-F238E27FC236}">
                <a16:creationId xmlns:a16="http://schemas.microsoft.com/office/drawing/2014/main" id="{A0610BF0-E942-1FE4-96F8-7500EFDE2443}"/>
              </a:ext>
            </a:extLst>
          </p:cNvPr>
          <p:cNvSpPr/>
          <p:nvPr/>
        </p:nvSpPr>
        <p:spPr>
          <a:xfrm>
            <a:off x="3381112" y="3048000"/>
            <a:ext cx="3143775" cy="10668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5" name="object 5"/>
          <p:cNvSpPr txBox="1"/>
          <p:nvPr/>
        </p:nvSpPr>
        <p:spPr>
          <a:xfrm>
            <a:off x="1206568" y="4953000"/>
            <a:ext cx="3484325" cy="1033616"/>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R="57056" algn="ctr">
              <a:lnSpc>
                <a:spcPts val="2274"/>
              </a:lnSpc>
            </a:pP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aumento del</a:t>
            </a:r>
            <a:r>
              <a:rPr sz="1600" spc="-23"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peso</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579208" marR="636840" indent="-1153" algn="ct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dei </a:t>
            </a:r>
            <a:r>
              <a:rPr sz="1600" b="1" u="heavy" spc="-5" dirty="0">
                <a:solidFill>
                  <a:schemeClr val="accent1">
                    <a:lumMod val="50000"/>
                  </a:schemeClr>
                </a:solidFill>
                <a:uFill>
                  <a:solidFill>
                    <a:srgbClr val="FFFFFF"/>
                  </a:solidFill>
                </a:uFill>
                <a:latin typeface="+mj-lt"/>
                <a:ea typeface="Calibri Light" panose="020F0302020204030204" pitchFamily="34" charset="0"/>
                <a:cs typeface="Calibri Light" panose="020F0302020204030204" pitchFamily="34" charset="0"/>
              </a:rPr>
              <a:t>costi </a:t>
            </a:r>
            <a:r>
              <a:rPr sz="1600" b="1" u="heavy" spc="-9" dirty="0">
                <a:solidFill>
                  <a:schemeClr val="accent1">
                    <a:lumMod val="50000"/>
                  </a:schemeClr>
                </a:solidFill>
                <a:uFill>
                  <a:solidFill>
                    <a:srgbClr val="FFFFFF"/>
                  </a:solidFill>
                </a:uFill>
                <a:latin typeface="+mj-lt"/>
                <a:ea typeface="Calibri Light" panose="020F0302020204030204" pitchFamily="34" charset="0"/>
                <a:cs typeface="Calibri Light" panose="020F0302020204030204" pitchFamily="34" charset="0"/>
              </a:rPr>
              <a:t>indiretti </a:t>
            </a:r>
            <a:r>
              <a:rPr sz="1600" b="1" spc="-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nella struttura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di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costo </a:t>
            </a:r>
            <a:r>
              <a:rPr sz="1600" spc="-486"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dei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prodotti</a:t>
            </a:r>
          </a:p>
        </p:txBody>
      </p:sp>
      <p:sp>
        <p:nvSpPr>
          <p:cNvPr id="8" name="object 8"/>
          <p:cNvSpPr txBox="1"/>
          <p:nvPr/>
        </p:nvSpPr>
        <p:spPr>
          <a:xfrm>
            <a:off x="3719487" y="3164007"/>
            <a:ext cx="2599701" cy="503499"/>
          </a:xfrm>
          <a:prstGeom prst="rect">
            <a:avLst/>
          </a:prstGeom>
        </p:spPr>
        <p:txBody>
          <a:bodyPr vert="horz" wrap="square" lIns="0" tIns="10950" rIns="0" bIns="0" rtlCol="0">
            <a:spAutoFit/>
          </a:bodyPr>
          <a:lstStyle/>
          <a:p>
            <a:pPr marL="11527" algn="ctr">
              <a:spcBef>
                <a:spcPts val="86"/>
              </a:spcBef>
            </a:pPr>
            <a:r>
              <a:rPr sz="1600" spc="-5" dirty="0">
                <a:solidFill>
                  <a:schemeClr val="tx2"/>
                </a:solidFill>
                <a:latin typeface="+mj-lt"/>
                <a:ea typeface="Calibri Light" panose="020F0302020204030204" pitchFamily="34" charset="0"/>
                <a:cs typeface="Calibri Light" panose="020F0302020204030204" pitchFamily="34" charset="0"/>
              </a:rPr>
              <a:t>i</a:t>
            </a:r>
            <a:r>
              <a:rPr sz="1600" spc="-23" dirty="0">
                <a:solidFill>
                  <a:schemeClr val="tx2"/>
                </a:solidFill>
                <a:latin typeface="+mj-lt"/>
                <a:ea typeface="Calibri Light" panose="020F0302020204030204" pitchFamily="34" charset="0"/>
                <a:cs typeface="Calibri Light" panose="020F0302020204030204" pitchFamily="34" charset="0"/>
              </a:rPr>
              <a:t>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principali</a:t>
            </a:r>
            <a:r>
              <a:rPr sz="1600" spc="-18"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b="1" spc="-5" dirty="0">
                <a:solidFill>
                  <a:schemeClr val="accent1">
                    <a:lumMod val="50000"/>
                  </a:schemeClr>
                </a:solidFill>
                <a:latin typeface="+mj-lt"/>
                <a:ea typeface="Calibri Light" panose="020F0302020204030204" pitchFamily="34" charset="0"/>
                <a:cs typeface="Calibri Light" panose="020F0302020204030204" pitchFamily="34" charset="0"/>
              </a:rPr>
              <a:t>cambiamenti</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26510" algn="ct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della</a:t>
            </a:r>
            <a:r>
              <a:rPr sz="1600" spc="-14"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contabilità</a:t>
            </a:r>
            <a:r>
              <a:rPr sz="1600" spc="-14"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analitica</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9" name="object 9"/>
          <p:cNvSpPr txBox="1"/>
          <p:nvPr/>
        </p:nvSpPr>
        <p:spPr>
          <a:xfrm>
            <a:off x="3210260" y="1471260"/>
            <a:ext cx="3485477" cy="1085645"/>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48986" rIns="0" bIns="0" rtlCol="0">
            <a:spAutoFit/>
          </a:bodyPr>
          <a:lstStyle/>
          <a:p>
            <a:pPr marL="934800" marR="930766" indent="-63396" algn="ctr">
              <a:spcBef>
                <a:spcPts val="386"/>
              </a:spcBef>
            </a:pPr>
            <a:r>
              <a:rPr lang="it-IT" sz="1600" spc="-5" dirty="0">
                <a:solidFill>
                  <a:schemeClr val="accent1">
                    <a:lumMod val="50000"/>
                  </a:schemeClr>
                </a:solidFill>
                <a:latin typeface="+mj-lt"/>
                <a:ea typeface="Calibri Light" panose="020F0302020204030204" pitchFamily="34" charset="0"/>
                <a:cs typeface="Calibri Light" panose="020F0302020204030204" pitchFamily="34" charset="0"/>
              </a:rPr>
              <a:t>F</a:t>
            </a:r>
            <a:r>
              <a:rPr sz="1600" spc="-5" dirty="0" err="1">
                <a:solidFill>
                  <a:schemeClr val="accent1">
                    <a:lumMod val="50000"/>
                  </a:schemeClr>
                </a:solidFill>
                <a:latin typeface="+mj-lt"/>
                <a:ea typeface="Calibri Light" panose="020F0302020204030204" pitchFamily="34" charset="0"/>
                <a:cs typeface="Calibri Light" panose="020F0302020204030204" pitchFamily="34" charset="0"/>
              </a:rPr>
              <a:t>ocus</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 anche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sugli</a:t>
            </a:r>
            <a:r>
              <a:rPr sz="1600" spc="-5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b="1" i="1" u="heavy" spc="-5" dirty="0">
                <a:solidFill>
                  <a:schemeClr val="accent1">
                    <a:lumMod val="50000"/>
                  </a:schemeClr>
                </a:solidFill>
                <a:uFill>
                  <a:solidFill>
                    <a:srgbClr val="FFFFFF"/>
                  </a:solidFill>
                </a:uFill>
                <a:latin typeface="+mj-lt"/>
                <a:ea typeface="Calibri Light" panose="020F0302020204030204" pitchFamily="34" charset="0"/>
                <a:cs typeface="Calibri Light" panose="020F0302020204030204" pitchFamily="34" charset="0"/>
              </a:rPr>
              <a:t>indicatori </a:t>
            </a:r>
            <a:r>
              <a:rPr sz="1600" b="1" i="1" spc="-486"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b="1" i="1" u="heavy" spc="-5" dirty="0">
                <a:solidFill>
                  <a:schemeClr val="accent1">
                    <a:lumMod val="50000"/>
                  </a:schemeClr>
                </a:solidFill>
                <a:uFill>
                  <a:solidFill>
                    <a:srgbClr val="FFFFFF"/>
                  </a:solidFill>
                </a:uFill>
                <a:latin typeface="+mj-lt"/>
                <a:ea typeface="Calibri Light" panose="020F0302020204030204" pitchFamily="34" charset="0"/>
                <a:cs typeface="Calibri Light" panose="020F0302020204030204" pitchFamily="34" charset="0"/>
              </a:rPr>
              <a:t>non</a:t>
            </a:r>
            <a:r>
              <a:rPr sz="1600" b="1" i="1" u="heavy" spc="-32" dirty="0">
                <a:solidFill>
                  <a:schemeClr val="accent1">
                    <a:lumMod val="50000"/>
                  </a:schemeClr>
                </a:solidFill>
                <a:uFill>
                  <a:solidFill>
                    <a:srgbClr val="FFFFFF"/>
                  </a:solidFill>
                </a:uFill>
                <a:latin typeface="+mj-lt"/>
                <a:ea typeface="Calibri Light" panose="020F0302020204030204" pitchFamily="34" charset="0"/>
                <a:cs typeface="Calibri Light" panose="020F0302020204030204" pitchFamily="34" charset="0"/>
              </a:rPr>
              <a:t> </a:t>
            </a:r>
            <a:r>
              <a:rPr sz="1600" b="1" i="1" u="heavy" spc="-5" dirty="0" err="1">
                <a:solidFill>
                  <a:schemeClr val="accent1">
                    <a:lumMod val="50000"/>
                  </a:schemeClr>
                </a:solidFill>
                <a:uFill>
                  <a:solidFill>
                    <a:srgbClr val="FFFFFF"/>
                  </a:solidFill>
                </a:uFill>
                <a:latin typeface="+mj-lt"/>
                <a:ea typeface="Calibri Light" panose="020F0302020204030204" pitchFamily="34" charset="0"/>
                <a:cs typeface="Calibri Light" panose="020F0302020204030204" pitchFamily="34" charset="0"/>
              </a:rPr>
              <a:t>monetari</a:t>
            </a:r>
            <a:endParaRPr lang="it-IT" sz="1600" b="1" i="1" u="heavy" spc="-5" dirty="0">
              <a:solidFill>
                <a:schemeClr val="accent1">
                  <a:lumMod val="50000"/>
                </a:schemeClr>
              </a:solidFill>
              <a:uFill>
                <a:solidFill>
                  <a:srgbClr val="FFFFFF"/>
                </a:solidFill>
              </a:uFill>
              <a:latin typeface="+mj-lt"/>
              <a:ea typeface="Calibri Light" panose="020F0302020204030204" pitchFamily="34" charset="0"/>
              <a:cs typeface="Calibri Light" panose="020F0302020204030204" pitchFamily="34" charset="0"/>
            </a:endParaRPr>
          </a:p>
          <a:p>
            <a:pPr marL="934800" marR="930766" indent="-63396" algn="ctr">
              <a:spcBef>
                <a:spcPts val="386"/>
              </a:spcBef>
            </a:pPr>
            <a:endParaRPr sz="1600" dirty="0">
              <a:solidFill>
                <a:schemeClr val="tx2"/>
              </a:solidFill>
              <a:latin typeface="+mj-lt"/>
              <a:ea typeface="Calibri Light" panose="020F0302020204030204" pitchFamily="34" charset="0"/>
              <a:cs typeface="Calibri Light" panose="020F0302020204030204" pitchFamily="34" charset="0"/>
            </a:endParaRPr>
          </a:p>
        </p:txBody>
      </p:sp>
      <p:sp>
        <p:nvSpPr>
          <p:cNvPr id="10" name="object 10"/>
          <p:cNvSpPr txBox="1"/>
          <p:nvPr/>
        </p:nvSpPr>
        <p:spPr>
          <a:xfrm>
            <a:off x="5486400" y="4953000"/>
            <a:ext cx="3398456" cy="818906"/>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48986" rIns="0" bIns="0" rtlCol="0">
            <a:spAutoFit/>
          </a:bodyPr>
          <a:lstStyle/>
          <a:p>
            <a:pPr marR="58784" algn="ctr">
              <a:spcBef>
                <a:spcPts val="386"/>
              </a:spcBef>
            </a:pP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focus</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R="58784" algn="ct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sulle</a:t>
            </a:r>
            <a:r>
              <a:rPr sz="1600" spc="-14"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b="1" u="heavy" spc="-5" dirty="0">
                <a:solidFill>
                  <a:schemeClr val="accent1">
                    <a:lumMod val="50000"/>
                  </a:schemeClr>
                </a:solidFill>
                <a:uFill>
                  <a:solidFill>
                    <a:srgbClr val="FFFFFF"/>
                  </a:solidFill>
                </a:uFill>
                <a:latin typeface="+mj-lt"/>
                <a:ea typeface="Calibri Light" panose="020F0302020204030204" pitchFamily="34" charset="0"/>
                <a:cs typeface="Calibri Light" panose="020F0302020204030204" pitchFamily="34" charset="0"/>
              </a:rPr>
              <a:t>variabili</a:t>
            </a:r>
            <a:r>
              <a:rPr sz="1600" b="1" u="heavy" spc="-14" dirty="0">
                <a:solidFill>
                  <a:schemeClr val="accent1">
                    <a:lumMod val="50000"/>
                  </a:schemeClr>
                </a:solidFill>
                <a:uFill>
                  <a:solidFill>
                    <a:srgbClr val="FFFFFF"/>
                  </a:solidFill>
                </a:uFill>
                <a:latin typeface="+mj-lt"/>
                <a:ea typeface="Calibri Light" panose="020F0302020204030204" pitchFamily="34" charset="0"/>
                <a:cs typeface="Calibri Light" panose="020F0302020204030204" pitchFamily="34" charset="0"/>
              </a:rPr>
              <a:t> </a:t>
            </a:r>
            <a:r>
              <a:rPr sz="1600" b="1" u="heavy" spc="-5" dirty="0">
                <a:solidFill>
                  <a:schemeClr val="accent1">
                    <a:lumMod val="50000"/>
                  </a:schemeClr>
                </a:solidFill>
                <a:uFill>
                  <a:solidFill>
                    <a:srgbClr val="FFFFFF"/>
                  </a:solidFill>
                </a:uFill>
                <a:latin typeface="+mj-lt"/>
                <a:ea typeface="Calibri Light" panose="020F0302020204030204" pitchFamily="34" charset="0"/>
                <a:cs typeface="Calibri Light" panose="020F0302020204030204" pitchFamily="34" charset="0"/>
              </a:rPr>
              <a:t>chiave</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algn="ctr">
              <a:lnSpc>
                <a:spcPct val="100000"/>
              </a:lnSpc>
            </a:pPr>
            <a:r>
              <a:rPr sz="1600" dirty="0">
                <a:solidFill>
                  <a:schemeClr val="accent1">
                    <a:lumMod val="50000"/>
                  </a:schemeClr>
                </a:solidFill>
                <a:latin typeface="+mj-lt"/>
                <a:ea typeface="Calibri Light" panose="020F0302020204030204" pitchFamily="34" charset="0"/>
                <a:cs typeface="Calibri Light" panose="020F0302020204030204" pitchFamily="34" charset="0"/>
              </a:rPr>
              <a:t>di</a:t>
            </a:r>
            <a:r>
              <a:rPr sz="1600" spc="-27"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 dirty="0">
                <a:solidFill>
                  <a:schemeClr val="accent1">
                    <a:lumMod val="50000"/>
                  </a:schemeClr>
                </a:solidFill>
                <a:latin typeface="+mj-lt"/>
                <a:ea typeface="Calibri Light" panose="020F0302020204030204" pitchFamily="34" charset="0"/>
                <a:cs typeface="Calibri Light" panose="020F0302020204030204" pitchFamily="34" charset="0"/>
              </a:rPr>
              <a:t>gestione</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15" name="object 15"/>
          <p:cNvSpPr txBox="1">
            <a:spLocks noGrp="1"/>
          </p:cNvSpPr>
          <p:nvPr>
            <p:ph type="title"/>
          </p:nvPr>
        </p:nvSpPr>
        <p:spPr>
          <a:xfrm>
            <a:off x="720000" y="720000"/>
            <a:ext cx="5948017" cy="262254"/>
          </a:xfrm>
          <a:prstGeom prst="rect">
            <a:avLst/>
          </a:prstGeom>
        </p:spPr>
        <p:txBody>
          <a:bodyPr vert="horz" wrap="square" lIns="0" tIns="15560" rIns="0" bIns="0" rtlCol="0">
            <a:spAutoFit/>
          </a:bodyPr>
          <a:lstStyle/>
          <a:p>
            <a:pPr marL="11527">
              <a:spcBef>
                <a:spcPts val="123"/>
              </a:spcBef>
            </a:pPr>
            <a:r>
              <a:rPr lang="it-IT" sz="1800" b="1" spc="-64" dirty="0">
                <a:solidFill>
                  <a:schemeClr val="accent1">
                    <a:lumMod val="50000"/>
                  </a:schemeClr>
                </a:solidFill>
              </a:rPr>
              <a:t>Come si è evoluta la Contabilità Analitica (2)</a:t>
            </a:r>
            <a:endParaRPr sz="1800" b="1" spc="-54" dirty="0">
              <a:solidFill>
                <a:schemeClr val="accent1">
                  <a:lumMod val="50000"/>
                </a:schemeClr>
              </a:solidFill>
            </a:endParaRPr>
          </a:p>
        </p:txBody>
      </p:sp>
      <p:cxnSp>
        <p:nvCxnSpPr>
          <p:cNvPr id="18" name="Connettore 2 17">
            <a:extLst>
              <a:ext uri="{FF2B5EF4-FFF2-40B4-BE49-F238E27FC236}">
                <a16:creationId xmlns:a16="http://schemas.microsoft.com/office/drawing/2014/main" id="{A0F93C92-41E4-2C6F-36A6-7F6615BB990C}"/>
              </a:ext>
            </a:extLst>
          </p:cNvPr>
          <p:cNvCxnSpPr>
            <a:cxnSpLocks/>
          </p:cNvCxnSpPr>
          <p:nvPr/>
        </p:nvCxnSpPr>
        <p:spPr>
          <a:xfrm flipH="1" flipV="1">
            <a:off x="6172200" y="4191000"/>
            <a:ext cx="8382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C58694FC-FEB3-5CE8-E558-4066B7F10A78}"/>
              </a:ext>
            </a:extLst>
          </p:cNvPr>
          <p:cNvCxnSpPr>
            <a:cxnSpLocks/>
          </p:cNvCxnSpPr>
          <p:nvPr/>
        </p:nvCxnSpPr>
        <p:spPr>
          <a:xfrm flipV="1">
            <a:off x="2948730" y="4244761"/>
            <a:ext cx="732150" cy="555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75659E80-C044-4A0C-0AA5-0F814A44F6BB}"/>
              </a:ext>
            </a:extLst>
          </p:cNvPr>
          <p:cNvCxnSpPr>
            <a:cxnSpLocks/>
          </p:cNvCxnSpPr>
          <p:nvPr/>
        </p:nvCxnSpPr>
        <p:spPr>
          <a:xfrm>
            <a:off x="5019338" y="2506754"/>
            <a:ext cx="0" cy="465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03698173-BFAB-1FB7-7C2E-76F4EE68EF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dirty="0">
                <a:solidFill>
                  <a:schemeClr val="accent1">
                    <a:lumMod val="50000"/>
                  </a:schemeClr>
                </a:solidFill>
              </a:rPr>
              <a:t>Nozioni e principi cardine dell’ ABC</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347800" cy="4708981"/>
          </a:xfrm>
        </p:spPr>
        <p:txBody>
          <a:bodyPr>
            <a:normAutofit/>
          </a:bodyPr>
          <a:lstStyle/>
          <a:p>
            <a:pPr marL="0" indent="0" algn="just">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L’approccio Activity </a:t>
            </a:r>
            <a:r>
              <a:rPr lang="it-IT" sz="1600" dirty="0" err="1">
                <a:solidFill>
                  <a:schemeClr val="accent1">
                    <a:lumMod val="50000"/>
                  </a:schemeClr>
                </a:solidFill>
                <a:latin typeface="+mj-lt"/>
                <a:ea typeface="Calibri Light" panose="020F0302020204030204" pitchFamily="34" charset="0"/>
                <a:cs typeface="Calibri Light" panose="020F0302020204030204" pitchFamily="34" charset="0"/>
              </a:rPr>
              <a:t>based</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management:</a:t>
            </a:r>
          </a:p>
          <a:p>
            <a:pPr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Offre una chiave di lettura di tipo gestionale, recuperando il concetto di azienda come comunità socio-economica che attua processi di creazione di valore. Se nella visione organizzativo-funzionale per centri di costo, i processi vengono «prezzati» tra unità organizzative, in quella gestionale essi sono raffigurati come una sequenza di attività, ciascuna delle quali impegnata a produrre una parte di valore, che il cliente assegnerà al prodotto/servizio reso;</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L’insieme delle attività viene definito «catena del valore». Per governare la catena del valore all’insegna dell’economicità gestionale, coniugando parametri di efficienza ed efficacia, l’ABC assume, che le attività consumino risorse, e i prodotti utilizzano i servizi resi dalle attività.</a:t>
            </a: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1732735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dirty="0">
                <a:solidFill>
                  <a:schemeClr val="accent1">
                    <a:lumMod val="50000"/>
                  </a:schemeClr>
                </a:solidFill>
              </a:rPr>
              <a:t>Nozioni e principi cardine dell’ ABC</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347800" cy="4708981"/>
          </a:xfrm>
        </p:spPr>
        <p:txBody>
          <a:bodyPr>
            <a:normAutofit/>
          </a:bodyPr>
          <a:lstStyle/>
          <a:p>
            <a:pPr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Con l’assunzione di tale logica la progettazione del sistema ABC richiede:</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457200" indent="-457200" algn="just">
              <a:lnSpc>
                <a:spcPct val="150000"/>
              </a:lnSpc>
              <a:spcBef>
                <a:spcPts val="0"/>
              </a:spcBef>
              <a:spcAft>
                <a:spcPts val="0"/>
              </a:spcAft>
              <a:buFont typeface="+mj-lt"/>
              <a:buAutoNum type="alphaLcParenR"/>
            </a:pPr>
            <a:r>
              <a:rPr lang="it-IT" sz="1600" kern="100" dirty="0">
                <a:solidFill>
                  <a:schemeClr val="accent1">
                    <a:lumMod val="50000"/>
                  </a:schemeClr>
                </a:solidFill>
                <a:effectLst/>
                <a:latin typeface="+mj-lt"/>
                <a:ea typeface="Calibri Light" panose="020F0302020204030204" pitchFamily="34" charset="0"/>
                <a:cs typeface="Calibri Light" panose="020F0302020204030204" pitchFamily="34" charset="0"/>
              </a:rPr>
              <a:t>L’individuazione delle attività svolte nei processi di creazione del valore;</a:t>
            </a:r>
          </a:p>
          <a:p>
            <a:pPr marL="457200" indent="-457200" algn="just">
              <a:lnSpc>
                <a:spcPct val="150000"/>
              </a:lnSpc>
              <a:spcBef>
                <a:spcPts val="0"/>
              </a:spcBef>
              <a:spcAft>
                <a:spcPts val="0"/>
              </a:spcAft>
              <a:buFont typeface="+mj-lt"/>
              <a:buAutoNum type="alphaLcParenR"/>
            </a:pPr>
            <a:r>
              <a:rPr lang="it-IT" sz="1600" kern="100" dirty="0">
                <a:solidFill>
                  <a:schemeClr val="accent1">
                    <a:lumMod val="50000"/>
                  </a:schemeClr>
                </a:solidFill>
                <a:latin typeface="+mj-lt"/>
                <a:ea typeface="Calibri Light" panose="020F0302020204030204" pitchFamily="34" charset="0"/>
                <a:cs typeface="Calibri Light" panose="020F0302020204030204" pitchFamily="34" charset="0"/>
              </a:rPr>
              <a:t>L’attribuzione </a:t>
            </a:r>
            <a:r>
              <a:rPr lang="it-IT" sz="1600" kern="100" dirty="0">
                <a:solidFill>
                  <a:schemeClr val="accent1">
                    <a:lumMod val="50000"/>
                  </a:schemeClr>
                </a:solidFill>
                <a:effectLst/>
                <a:latin typeface="+mj-lt"/>
                <a:ea typeface="Calibri Light" panose="020F0302020204030204" pitchFamily="34" charset="0"/>
                <a:cs typeface="Calibri Light" panose="020F0302020204030204" pitchFamily="34" charset="0"/>
              </a:rPr>
              <a:t>dei costi delle risorse alle attività mediante cost driver, che esprimono una misura dell’ammontare delle risorse impiegate nel loro svolgimento;</a:t>
            </a:r>
          </a:p>
          <a:p>
            <a:pPr marL="457200" indent="-457200" algn="just">
              <a:lnSpc>
                <a:spcPct val="150000"/>
              </a:lnSpc>
              <a:spcBef>
                <a:spcPts val="0"/>
              </a:spcBef>
              <a:spcAft>
                <a:spcPts val="0"/>
              </a:spcAft>
              <a:buFont typeface="+mj-lt"/>
              <a:buAutoNum type="alphaLcParenR"/>
            </a:pPr>
            <a:r>
              <a:rPr lang="it-IT" sz="1600" kern="100" dirty="0">
                <a:solidFill>
                  <a:schemeClr val="accent1">
                    <a:lumMod val="50000"/>
                  </a:schemeClr>
                </a:solidFill>
                <a:latin typeface="+mj-lt"/>
                <a:ea typeface="Calibri Light" panose="020F0302020204030204" pitchFamily="34" charset="0"/>
                <a:cs typeface="Calibri Light" panose="020F0302020204030204" pitchFamily="34" charset="0"/>
              </a:rPr>
              <a:t>L’identificazione degli oggetti di costo e l’imputazione ad essi dei costi mediante activity cost driver, ad esempio rispetto ad un prodotto, il numero di ordini d’acquisto può costituire il cost driver per l’attività di approvvigionamento, mentre il numero di bolle per l’attività di consegne,</a:t>
            </a: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496165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2491485" y="2906016"/>
            <a:ext cx="4770632" cy="1263113"/>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31697" rIns="0" bIns="0" rtlCol="0">
            <a:spAutoFit/>
          </a:bodyPr>
          <a:lstStyle/>
          <a:p>
            <a:pPr algn="ctr">
              <a:spcBef>
                <a:spcPts val="250"/>
              </a:spcBef>
            </a:pPr>
            <a:endParaRPr sz="1600" dirty="0">
              <a:solidFill>
                <a:schemeClr val="accent1">
                  <a:lumMod val="50000"/>
                </a:schemeClr>
              </a:solidFill>
              <a:latin typeface="Times New Roman"/>
              <a:cs typeface="Times New Roman"/>
            </a:endParaRPr>
          </a:p>
          <a:p>
            <a:pPr marL="316403" marR="315250" algn="ctr"/>
            <a:r>
              <a:rPr sz="1600" dirty="0">
                <a:solidFill>
                  <a:schemeClr val="accent1">
                    <a:lumMod val="50000"/>
                  </a:schemeClr>
                </a:solidFill>
                <a:latin typeface="+mj-lt"/>
                <a:cs typeface="Times New Roman"/>
              </a:rPr>
              <a:t>ogni</a:t>
            </a:r>
            <a:r>
              <a:rPr sz="1600" spc="-27" dirty="0">
                <a:solidFill>
                  <a:schemeClr val="accent1">
                    <a:lumMod val="50000"/>
                  </a:schemeClr>
                </a:solidFill>
                <a:latin typeface="+mj-lt"/>
                <a:cs typeface="Times New Roman"/>
              </a:rPr>
              <a:t> </a:t>
            </a:r>
            <a:r>
              <a:rPr sz="1600" i="1" dirty="0">
                <a:solidFill>
                  <a:schemeClr val="accent1">
                    <a:lumMod val="50000"/>
                  </a:schemeClr>
                </a:solidFill>
                <a:latin typeface="+mj-lt"/>
                <a:cs typeface="Times New Roman"/>
              </a:rPr>
              <a:t>business</a:t>
            </a:r>
            <a:r>
              <a:rPr sz="1600" i="1" spc="-27" dirty="0">
                <a:solidFill>
                  <a:schemeClr val="accent1">
                    <a:lumMod val="50000"/>
                  </a:schemeClr>
                </a:solidFill>
                <a:latin typeface="+mj-lt"/>
                <a:cs typeface="Times New Roman"/>
              </a:rPr>
              <a:t> </a:t>
            </a:r>
            <a:r>
              <a:rPr sz="1600" dirty="0">
                <a:solidFill>
                  <a:schemeClr val="accent1">
                    <a:lumMod val="50000"/>
                  </a:schemeClr>
                </a:solidFill>
                <a:latin typeface="+mj-lt"/>
                <a:cs typeface="Times New Roman"/>
              </a:rPr>
              <a:t>potrà</a:t>
            </a:r>
            <a:r>
              <a:rPr sz="1600" spc="-23" dirty="0">
                <a:solidFill>
                  <a:schemeClr val="accent1">
                    <a:lumMod val="50000"/>
                  </a:schemeClr>
                </a:solidFill>
                <a:latin typeface="+mj-lt"/>
                <a:cs typeface="Times New Roman"/>
              </a:rPr>
              <a:t> </a:t>
            </a:r>
            <a:r>
              <a:rPr sz="1600" dirty="0">
                <a:solidFill>
                  <a:schemeClr val="accent1">
                    <a:lumMod val="50000"/>
                  </a:schemeClr>
                </a:solidFill>
                <a:latin typeface="+mj-lt"/>
                <a:cs typeface="Times New Roman"/>
              </a:rPr>
              <a:t>essere</a:t>
            </a:r>
            <a:r>
              <a:rPr sz="1600" spc="-41" dirty="0">
                <a:solidFill>
                  <a:schemeClr val="accent1">
                    <a:lumMod val="50000"/>
                  </a:schemeClr>
                </a:solidFill>
                <a:latin typeface="+mj-lt"/>
                <a:cs typeface="Times New Roman"/>
              </a:rPr>
              <a:t> </a:t>
            </a:r>
            <a:r>
              <a:rPr sz="1600" spc="-5" dirty="0">
                <a:solidFill>
                  <a:schemeClr val="accent1">
                    <a:lumMod val="50000"/>
                  </a:schemeClr>
                </a:solidFill>
                <a:latin typeface="+mj-lt"/>
                <a:cs typeface="Times New Roman"/>
              </a:rPr>
              <a:t>scomposto </a:t>
            </a:r>
            <a:r>
              <a:rPr sz="1600" spc="-531" dirty="0">
                <a:solidFill>
                  <a:schemeClr val="accent1">
                    <a:lumMod val="50000"/>
                  </a:schemeClr>
                </a:solidFill>
                <a:latin typeface="+mj-lt"/>
                <a:cs typeface="Times New Roman"/>
              </a:rPr>
              <a:t> </a:t>
            </a:r>
            <a:r>
              <a:rPr sz="1600" dirty="0">
                <a:solidFill>
                  <a:schemeClr val="accent1">
                    <a:lumMod val="50000"/>
                  </a:schemeClr>
                </a:solidFill>
                <a:latin typeface="+mj-lt"/>
                <a:cs typeface="Times New Roman"/>
              </a:rPr>
              <a:t>in</a:t>
            </a:r>
            <a:r>
              <a:rPr sz="1600" spc="-23" dirty="0">
                <a:solidFill>
                  <a:schemeClr val="accent1">
                    <a:lumMod val="50000"/>
                  </a:schemeClr>
                </a:solidFill>
                <a:latin typeface="+mj-lt"/>
                <a:cs typeface="Times New Roman"/>
              </a:rPr>
              <a:t> </a:t>
            </a:r>
            <a:r>
              <a:rPr sz="1600" b="1" u="heavy" dirty="0">
                <a:solidFill>
                  <a:schemeClr val="accent1">
                    <a:lumMod val="50000"/>
                  </a:schemeClr>
                </a:solidFill>
                <a:uFill>
                  <a:solidFill>
                    <a:srgbClr val="FFFFFF"/>
                  </a:solidFill>
                </a:uFill>
                <a:latin typeface="+mj-lt"/>
                <a:cs typeface="Times New Roman"/>
              </a:rPr>
              <a:t>attività</a:t>
            </a:r>
            <a:r>
              <a:rPr sz="1600" b="1" u="heavy" spc="-27" dirty="0">
                <a:solidFill>
                  <a:schemeClr val="accent1">
                    <a:lumMod val="50000"/>
                  </a:schemeClr>
                </a:solidFill>
                <a:uFill>
                  <a:solidFill>
                    <a:srgbClr val="FFFFFF"/>
                  </a:solidFill>
                </a:uFill>
                <a:latin typeface="+mj-lt"/>
                <a:cs typeface="Times New Roman"/>
              </a:rPr>
              <a:t> </a:t>
            </a:r>
            <a:r>
              <a:rPr sz="1600" b="1" u="heavy" dirty="0">
                <a:solidFill>
                  <a:schemeClr val="accent1">
                    <a:lumMod val="50000"/>
                  </a:schemeClr>
                </a:solidFill>
                <a:uFill>
                  <a:solidFill>
                    <a:srgbClr val="FFFFFF"/>
                  </a:solidFill>
                </a:uFill>
                <a:latin typeface="+mj-lt"/>
                <a:cs typeface="Times New Roman"/>
              </a:rPr>
              <a:t>generatrici</a:t>
            </a:r>
            <a:r>
              <a:rPr sz="1600" b="1" u="heavy" spc="-45" dirty="0">
                <a:solidFill>
                  <a:schemeClr val="accent1">
                    <a:lumMod val="50000"/>
                  </a:schemeClr>
                </a:solidFill>
                <a:uFill>
                  <a:solidFill>
                    <a:srgbClr val="FFFFFF"/>
                  </a:solidFill>
                </a:uFill>
                <a:latin typeface="+mj-lt"/>
                <a:cs typeface="Times New Roman"/>
              </a:rPr>
              <a:t> </a:t>
            </a:r>
            <a:r>
              <a:rPr sz="1600" b="1" u="heavy" spc="-5" dirty="0">
                <a:solidFill>
                  <a:schemeClr val="accent1">
                    <a:lumMod val="50000"/>
                  </a:schemeClr>
                </a:solidFill>
                <a:uFill>
                  <a:solidFill>
                    <a:srgbClr val="FFFFFF"/>
                  </a:solidFill>
                </a:uFill>
                <a:latin typeface="+mj-lt"/>
                <a:cs typeface="Times New Roman"/>
              </a:rPr>
              <a:t>di</a:t>
            </a:r>
            <a:r>
              <a:rPr sz="1600" b="1" u="heavy" dirty="0">
                <a:solidFill>
                  <a:schemeClr val="accent1">
                    <a:lumMod val="50000"/>
                  </a:schemeClr>
                </a:solidFill>
                <a:uFill>
                  <a:solidFill>
                    <a:srgbClr val="FFFFFF"/>
                  </a:solidFill>
                </a:uFill>
                <a:latin typeface="+mj-lt"/>
                <a:cs typeface="Times New Roman"/>
              </a:rPr>
              <a:t> </a:t>
            </a:r>
            <a:r>
              <a:rPr sz="1600" b="1" u="heavy" spc="-9" dirty="0">
                <a:solidFill>
                  <a:schemeClr val="accent1">
                    <a:lumMod val="50000"/>
                  </a:schemeClr>
                </a:solidFill>
                <a:uFill>
                  <a:solidFill>
                    <a:srgbClr val="FFFFFF"/>
                  </a:solidFill>
                </a:uFill>
                <a:latin typeface="+mj-lt"/>
                <a:cs typeface="Times New Roman"/>
              </a:rPr>
              <a:t>valore</a:t>
            </a:r>
            <a:endParaRPr sz="1600" dirty="0">
              <a:solidFill>
                <a:schemeClr val="accent1">
                  <a:lumMod val="50000"/>
                </a:schemeClr>
              </a:solidFill>
              <a:latin typeface="+mj-lt"/>
              <a:cs typeface="Times New Roman"/>
            </a:endParaRPr>
          </a:p>
          <a:p>
            <a:pPr marL="1028742" marR="1025860" indent="-2305" algn="ctr"/>
            <a:r>
              <a:rPr sz="1600" dirty="0">
                <a:solidFill>
                  <a:schemeClr val="accent1">
                    <a:lumMod val="50000"/>
                  </a:schemeClr>
                </a:solidFill>
                <a:latin typeface="+mj-lt"/>
                <a:cs typeface="Times New Roman"/>
              </a:rPr>
              <a:t>al </a:t>
            </a:r>
            <a:r>
              <a:rPr sz="1600" spc="-5" dirty="0">
                <a:solidFill>
                  <a:schemeClr val="accent1">
                    <a:lumMod val="50000"/>
                  </a:schemeClr>
                </a:solidFill>
                <a:latin typeface="+mj-lt"/>
                <a:cs typeface="Times New Roman"/>
              </a:rPr>
              <a:t>fine </a:t>
            </a:r>
            <a:r>
              <a:rPr sz="1600" dirty="0">
                <a:solidFill>
                  <a:schemeClr val="accent1">
                    <a:lumMod val="50000"/>
                  </a:schemeClr>
                </a:solidFill>
                <a:latin typeface="+mj-lt"/>
                <a:cs typeface="Times New Roman"/>
              </a:rPr>
              <a:t>di individuare i </a:t>
            </a:r>
            <a:r>
              <a:rPr sz="1600" spc="5" dirty="0">
                <a:solidFill>
                  <a:schemeClr val="accent1">
                    <a:lumMod val="50000"/>
                  </a:schemeClr>
                </a:solidFill>
                <a:latin typeface="+mj-lt"/>
                <a:cs typeface="Times New Roman"/>
              </a:rPr>
              <a:t> </a:t>
            </a:r>
            <a:r>
              <a:rPr sz="1600" dirty="0">
                <a:solidFill>
                  <a:schemeClr val="accent1">
                    <a:lumMod val="50000"/>
                  </a:schemeClr>
                </a:solidFill>
                <a:latin typeface="+mj-lt"/>
                <a:cs typeface="Times New Roman"/>
              </a:rPr>
              <a:t>fattori</a:t>
            </a:r>
            <a:r>
              <a:rPr sz="1600" spc="-59" dirty="0">
                <a:solidFill>
                  <a:schemeClr val="accent1">
                    <a:lumMod val="50000"/>
                  </a:schemeClr>
                </a:solidFill>
                <a:latin typeface="+mj-lt"/>
                <a:cs typeface="Times New Roman"/>
              </a:rPr>
              <a:t> </a:t>
            </a:r>
            <a:r>
              <a:rPr sz="1600" dirty="0">
                <a:solidFill>
                  <a:schemeClr val="accent1">
                    <a:lumMod val="50000"/>
                  </a:schemeClr>
                </a:solidFill>
                <a:latin typeface="+mj-lt"/>
                <a:cs typeface="Times New Roman"/>
              </a:rPr>
              <a:t>critici</a:t>
            </a:r>
            <a:r>
              <a:rPr sz="1600" spc="-64" dirty="0">
                <a:solidFill>
                  <a:schemeClr val="accent1">
                    <a:lumMod val="50000"/>
                  </a:schemeClr>
                </a:solidFill>
                <a:latin typeface="+mj-lt"/>
                <a:cs typeface="Times New Roman"/>
              </a:rPr>
              <a:t> </a:t>
            </a:r>
            <a:r>
              <a:rPr sz="1600" dirty="0">
                <a:solidFill>
                  <a:schemeClr val="accent1">
                    <a:lumMod val="50000"/>
                  </a:schemeClr>
                </a:solidFill>
                <a:latin typeface="+mj-lt"/>
                <a:cs typeface="Times New Roman"/>
              </a:rPr>
              <a:t>di</a:t>
            </a:r>
            <a:r>
              <a:rPr sz="1600" spc="-36" dirty="0">
                <a:solidFill>
                  <a:schemeClr val="accent1">
                    <a:lumMod val="50000"/>
                  </a:schemeClr>
                </a:solidFill>
                <a:latin typeface="+mj-lt"/>
                <a:cs typeface="Times New Roman"/>
              </a:rPr>
              <a:t> </a:t>
            </a:r>
            <a:r>
              <a:rPr sz="1600" dirty="0">
                <a:solidFill>
                  <a:schemeClr val="accent1">
                    <a:lumMod val="50000"/>
                  </a:schemeClr>
                </a:solidFill>
                <a:latin typeface="+mj-lt"/>
                <a:cs typeface="Times New Roman"/>
              </a:rPr>
              <a:t>successo</a:t>
            </a:r>
          </a:p>
        </p:txBody>
      </p:sp>
      <p:sp>
        <p:nvSpPr>
          <p:cNvPr id="10" name="object 10"/>
          <p:cNvSpPr txBox="1">
            <a:spLocks noGrp="1"/>
          </p:cNvSpPr>
          <p:nvPr>
            <p:ph type="title"/>
          </p:nvPr>
        </p:nvSpPr>
        <p:spPr>
          <a:xfrm>
            <a:off x="720000" y="720000"/>
            <a:ext cx="5604600" cy="262254"/>
          </a:xfrm>
          <a:prstGeom prst="rect">
            <a:avLst/>
          </a:prstGeom>
        </p:spPr>
        <p:txBody>
          <a:bodyPr vert="horz" wrap="square" lIns="0" tIns="15560" rIns="0" bIns="0" rtlCol="0">
            <a:spAutoFit/>
          </a:bodyPr>
          <a:lstStyle/>
          <a:p>
            <a:pPr marL="11527">
              <a:spcBef>
                <a:spcPts val="123"/>
              </a:spcBef>
            </a:pPr>
            <a:r>
              <a:rPr lang="it-IT" sz="1800" b="1" spc="-54" dirty="0">
                <a:solidFill>
                  <a:schemeClr val="accent1">
                    <a:lumMod val="50000"/>
                  </a:schemeClr>
                </a:solidFill>
              </a:rPr>
              <a:t>Contabilità Analitica: Modello </a:t>
            </a:r>
            <a:r>
              <a:rPr sz="1800" b="1" spc="-54" dirty="0">
                <a:solidFill>
                  <a:schemeClr val="accent1">
                    <a:lumMod val="50000"/>
                  </a:schemeClr>
                </a:solidFill>
              </a:rPr>
              <a:t>Activity</a:t>
            </a:r>
            <a:r>
              <a:rPr sz="1800" b="1" spc="-82" dirty="0">
                <a:solidFill>
                  <a:schemeClr val="accent1">
                    <a:lumMod val="50000"/>
                  </a:schemeClr>
                </a:solidFill>
              </a:rPr>
              <a:t> </a:t>
            </a:r>
            <a:r>
              <a:rPr sz="1800" b="1" spc="-73" dirty="0">
                <a:solidFill>
                  <a:schemeClr val="accent1">
                    <a:lumMod val="50000"/>
                  </a:schemeClr>
                </a:solidFill>
              </a:rPr>
              <a:t>Based</a:t>
            </a:r>
            <a:r>
              <a:rPr sz="1800" b="1" spc="-82" dirty="0">
                <a:solidFill>
                  <a:schemeClr val="accent1">
                    <a:lumMod val="50000"/>
                  </a:schemeClr>
                </a:solidFill>
              </a:rPr>
              <a:t> </a:t>
            </a:r>
            <a:r>
              <a:rPr sz="1800" b="1" spc="-64" dirty="0">
                <a:solidFill>
                  <a:schemeClr val="accent1">
                    <a:lumMod val="50000"/>
                  </a:schemeClr>
                </a:solidFill>
              </a:rPr>
              <a:t>Costing</a:t>
            </a:r>
          </a:p>
        </p:txBody>
      </p:sp>
      <p:sp>
        <p:nvSpPr>
          <p:cNvPr id="8" name="object 8"/>
          <p:cNvSpPr txBox="1">
            <a:spLocks noGrp="1"/>
          </p:cNvSpPr>
          <p:nvPr>
            <p:ph idx="1"/>
          </p:nvPr>
        </p:nvSpPr>
        <p:spPr>
          <a:xfrm>
            <a:off x="1010839" y="1457886"/>
            <a:ext cx="8091287" cy="743511"/>
          </a:xfrm>
          <a:prstGeom prst="rect">
            <a:avLst/>
          </a:prstGeom>
        </p:spPr>
        <p:txBody>
          <a:bodyPr vert="horz" wrap="square" lIns="0" tIns="42646" rIns="0" bIns="0" rtlCol="0">
            <a:spAutoFit/>
          </a:bodyPr>
          <a:lstStyle/>
          <a:p>
            <a:pPr marL="194994" marR="280671" indent="0" algn="ctr">
              <a:lnSpc>
                <a:spcPct val="150000"/>
              </a:lnSpc>
              <a:spcBef>
                <a:spcPts val="0"/>
              </a:spcBef>
              <a:spcAft>
                <a:spcPts val="0"/>
              </a:spcAft>
              <a:buNone/>
            </a:pPr>
            <a:r>
              <a:rPr sz="1600" spc="-5" dirty="0">
                <a:solidFill>
                  <a:schemeClr val="accent1">
                    <a:lumMod val="50000"/>
                  </a:schemeClr>
                </a:solidFill>
                <a:latin typeface="+mj-lt"/>
                <a:cs typeface="Times New Roman"/>
              </a:rPr>
              <a:t>l’individuazione</a:t>
            </a:r>
            <a:r>
              <a:rPr sz="1600" spc="-23" dirty="0">
                <a:solidFill>
                  <a:schemeClr val="accent1">
                    <a:lumMod val="50000"/>
                  </a:schemeClr>
                </a:solidFill>
                <a:latin typeface="+mj-lt"/>
                <a:cs typeface="Times New Roman"/>
              </a:rPr>
              <a:t> </a:t>
            </a:r>
            <a:r>
              <a:rPr sz="1600" dirty="0">
                <a:solidFill>
                  <a:schemeClr val="accent1">
                    <a:lumMod val="50000"/>
                  </a:schemeClr>
                </a:solidFill>
                <a:latin typeface="+mj-lt"/>
                <a:cs typeface="Times New Roman"/>
              </a:rPr>
              <a:t>delle</a:t>
            </a:r>
            <a:r>
              <a:rPr sz="1600" spc="-36" dirty="0">
                <a:solidFill>
                  <a:schemeClr val="accent1">
                    <a:lumMod val="50000"/>
                  </a:schemeClr>
                </a:solidFill>
                <a:latin typeface="+mj-lt"/>
                <a:cs typeface="Times New Roman"/>
              </a:rPr>
              <a:t> </a:t>
            </a:r>
            <a:r>
              <a:rPr sz="1600" dirty="0">
                <a:solidFill>
                  <a:schemeClr val="accent1">
                    <a:lumMod val="50000"/>
                  </a:schemeClr>
                </a:solidFill>
                <a:latin typeface="+mj-lt"/>
                <a:cs typeface="Times New Roman"/>
              </a:rPr>
              <a:t>attività</a:t>
            </a:r>
            <a:r>
              <a:rPr sz="1600" spc="-45" dirty="0">
                <a:solidFill>
                  <a:schemeClr val="accent1">
                    <a:lumMod val="50000"/>
                  </a:schemeClr>
                </a:solidFill>
                <a:latin typeface="+mj-lt"/>
                <a:cs typeface="Times New Roman"/>
              </a:rPr>
              <a:t> </a:t>
            </a:r>
            <a:r>
              <a:rPr sz="1600" dirty="0">
                <a:solidFill>
                  <a:schemeClr val="accent1">
                    <a:lumMod val="50000"/>
                  </a:schemeClr>
                </a:solidFill>
                <a:latin typeface="+mj-lt"/>
              </a:rPr>
              <a:t>rappresenta </a:t>
            </a:r>
            <a:r>
              <a:rPr sz="1600" spc="-531" dirty="0">
                <a:solidFill>
                  <a:schemeClr val="accent1">
                    <a:lumMod val="50000"/>
                  </a:schemeClr>
                </a:solidFill>
                <a:latin typeface="+mj-lt"/>
              </a:rPr>
              <a:t> </a:t>
            </a:r>
            <a:r>
              <a:rPr sz="1600" dirty="0">
                <a:solidFill>
                  <a:schemeClr val="accent1">
                    <a:lumMod val="50000"/>
                  </a:schemeClr>
                </a:solidFill>
                <a:latin typeface="+mj-lt"/>
              </a:rPr>
              <a:t>un</a:t>
            </a:r>
            <a:r>
              <a:rPr sz="1600" spc="-5" dirty="0">
                <a:solidFill>
                  <a:schemeClr val="accent1">
                    <a:lumMod val="50000"/>
                  </a:schemeClr>
                </a:solidFill>
                <a:latin typeface="+mj-lt"/>
              </a:rPr>
              <a:t> </a:t>
            </a:r>
            <a:r>
              <a:rPr sz="1600" spc="-9" dirty="0" err="1">
                <a:solidFill>
                  <a:schemeClr val="accent1">
                    <a:lumMod val="50000"/>
                  </a:schemeClr>
                </a:solidFill>
                <a:latin typeface="+mj-lt"/>
              </a:rPr>
              <a:t>momento</a:t>
            </a:r>
            <a:r>
              <a:rPr sz="1600" spc="9" dirty="0">
                <a:solidFill>
                  <a:schemeClr val="accent1">
                    <a:lumMod val="50000"/>
                  </a:schemeClr>
                </a:solidFill>
                <a:latin typeface="+mj-lt"/>
              </a:rPr>
              <a:t> </a:t>
            </a:r>
            <a:r>
              <a:rPr sz="1600" spc="-5" dirty="0" err="1">
                <a:solidFill>
                  <a:schemeClr val="accent1">
                    <a:lumMod val="50000"/>
                  </a:schemeClr>
                </a:solidFill>
                <a:latin typeface="+mj-lt"/>
              </a:rPr>
              <a:t>fondamentale</a:t>
            </a:r>
            <a:r>
              <a:rPr lang="it-IT" sz="1600" spc="-5" dirty="0">
                <a:solidFill>
                  <a:schemeClr val="accent1">
                    <a:lumMod val="50000"/>
                  </a:schemeClr>
                </a:solidFill>
                <a:latin typeface="+mj-lt"/>
              </a:rPr>
              <a:t> </a:t>
            </a:r>
            <a:r>
              <a:rPr sz="1600" dirty="0" err="1">
                <a:solidFill>
                  <a:schemeClr val="accent1">
                    <a:lumMod val="50000"/>
                  </a:schemeClr>
                </a:solidFill>
                <a:latin typeface="+mj-lt"/>
              </a:rPr>
              <a:t>nello</a:t>
            </a:r>
            <a:r>
              <a:rPr sz="1600" spc="-36" dirty="0">
                <a:solidFill>
                  <a:schemeClr val="accent1">
                    <a:lumMod val="50000"/>
                  </a:schemeClr>
                </a:solidFill>
                <a:latin typeface="+mj-lt"/>
              </a:rPr>
              <a:t> </a:t>
            </a:r>
            <a:r>
              <a:rPr sz="1600" dirty="0">
                <a:solidFill>
                  <a:schemeClr val="accent1">
                    <a:lumMod val="50000"/>
                  </a:schemeClr>
                </a:solidFill>
                <a:latin typeface="+mj-lt"/>
              </a:rPr>
              <a:t>sviluppo</a:t>
            </a:r>
            <a:r>
              <a:rPr sz="1600" spc="-23" dirty="0">
                <a:solidFill>
                  <a:schemeClr val="accent1">
                    <a:lumMod val="50000"/>
                  </a:schemeClr>
                </a:solidFill>
                <a:latin typeface="+mj-lt"/>
              </a:rPr>
              <a:t> </a:t>
            </a:r>
            <a:r>
              <a:rPr sz="1600" dirty="0">
                <a:solidFill>
                  <a:schemeClr val="accent1">
                    <a:lumMod val="50000"/>
                  </a:schemeClr>
                </a:solidFill>
                <a:latin typeface="+mj-lt"/>
              </a:rPr>
              <a:t>della</a:t>
            </a:r>
            <a:r>
              <a:rPr sz="1600" spc="-41" dirty="0">
                <a:solidFill>
                  <a:schemeClr val="accent1">
                    <a:lumMod val="50000"/>
                  </a:schemeClr>
                </a:solidFill>
                <a:latin typeface="+mj-lt"/>
              </a:rPr>
              <a:t> </a:t>
            </a:r>
            <a:r>
              <a:rPr sz="1600" spc="-5" dirty="0">
                <a:solidFill>
                  <a:schemeClr val="accent1">
                    <a:lumMod val="50000"/>
                  </a:schemeClr>
                </a:solidFill>
                <a:latin typeface="+mj-lt"/>
              </a:rPr>
              <a:t>contabilità </a:t>
            </a:r>
            <a:r>
              <a:rPr sz="1600" spc="-531" dirty="0">
                <a:solidFill>
                  <a:schemeClr val="accent1">
                    <a:lumMod val="50000"/>
                  </a:schemeClr>
                </a:solidFill>
                <a:latin typeface="+mj-lt"/>
              </a:rPr>
              <a:t> </a:t>
            </a:r>
            <a:r>
              <a:rPr sz="1600" dirty="0">
                <a:solidFill>
                  <a:schemeClr val="accent1">
                    <a:lumMod val="50000"/>
                  </a:schemeClr>
                </a:solidFill>
                <a:latin typeface="+mj-lt"/>
              </a:rPr>
              <a:t>con la </a:t>
            </a:r>
            <a:r>
              <a:rPr sz="1600" spc="-5" dirty="0" err="1">
                <a:solidFill>
                  <a:schemeClr val="accent1">
                    <a:lumMod val="50000"/>
                  </a:schemeClr>
                </a:solidFill>
                <a:latin typeface="+mj-lt"/>
              </a:rPr>
              <a:t>metodologia</a:t>
            </a:r>
            <a:r>
              <a:rPr sz="1600" spc="-5" dirty="0">
                <a:solidFill>
                  <a:schemeClr val="accent1">
                    <a:lumMod val="50000"/>
                  </a:schemeClr>
                </a:solidFill>
                <a:latin typeface="+mj-lt"/>
              </a:rPr>
              <a:t> </a:t>
            </a:r>
            <a:r>
              <a:rPr sz="1600" spc="-5" dirty="0" err="1">
                <a:solidFill>
                  <a:schemeClr val="accent1">
                    <a:lumMod val="50000"/>
                  </a:schemeClr>
                </a:solidFill>
                <a:latin typeface="+mj-lt"/>
              </a:rPr>
              <a:t>dell’</a:t>
            </a:r>
            <a:r>
              <a:rPr sz="1600" i="1" spc="-5" dirty="0" err="1">
                <a:solidFill>
                  <a:schemeClr val="accent1">
                    <a:lumMod val="50000"/>
                  </a:schemeClr>
                </a:solidFill>
                <a:latin typeface="+mj-lt"/>
                <a:cs typeface="Times New Roman"/>
              </a:rPr>
              <a:t>Activity</a:t>
            </a:r>
            <a:r>
              <a:rPr sz="1600" i="1" spc="-36" dirty="0">
                <a:solidFill>
                  <a:schemeClr val="accent1">
                    <a:lumMod val="50000"/>
                  </a:schemeClr>
                </a:solidFill>
                <a:latin typeface="+mj-lt"/>
                <a:cs typeface="Times New Roman"/>
              </a:rPr>
              <a:t> </a:t>
            </a:r>
            <a:r>
              <a:rPr sz="1600" i="1" spc="-5" dirty="0">
                <a:solidFill>
                  <a:schemeClr val="accent1">
                    <a:lumMod val="50000"/>
                  </a:schemeClr>
                </a:solidFill>
                <a:latin typeface="+mj-lt"/>
                <a:cs typeface="Times New Roman"/>
              </a:rPr>
              <a:t>Based Costing</a:t>
            </a:r>
          </a:p>
        </p:txBody>
      </p:sp>
      <p:sp>
        <p:nvSpPr>
          <p:cNvPr id="12" name="object 12"/>
          <p:cNvSpPr txBox="1">
            <a:spLocks noGrp="1"/>
          </p:cNvSpPr>
          <p:nvPr>
            <p:ph type="sldNum" sz="quarter" idx="12"/>
          </p:nvPr>
        </p:nvSpPr>
        <p:spPr>
          <a:xfrm>
            <a:off x="6573563" y="5788383"/>
            <a:ext cx="2067773" cy="205184"/>
          </a:xfrm>
          <a:prstGeom prst="rect">
            <a:avLst/>
          </a:prstGeom>
        </p:spPr>
        <p:txBody>
          <a:bodyPr vert="horz" wrap="square" lIns="0" tIns="0" rIns="0" bIns="0" rtlCol="0">
            <a:spAutoFit/>
          </a:bodyPr>
          <a:lstStyle/>
          <a:p>
            <a:pPr marL="34580">
              <a:lnSpc>
                <a:spcPts val="1479"/>
              </a:lnSpc>
            </a:pPr>
            <a:fld id="{81D60167-4931-47E6-BA6A-407CBD079E47}" type="slidenum">
              <a:rPr dirty="0"/>
              <a:pPr marL="34580">
                <a:lnSpc>
                  <a:spcPts val="1479"/>
                </a:lnSpc>
              </a:pPr>
              <a:t>44</a:t>
            </a:fld>
            <a:endParaRPr dirty="0"/>
          </a:p>
        </p:txBody>
      </p:sp>
      <p:sp>
        <p:nvSpPr>
          <p:cNvPr id="9" name="object 9"/>
          <p:cNvSpPr/>
          <p:nvPr/>
        </p:nvSpPr>
        <p:spPr>
          <a:xfrm>
            <a:off x="4419601" y="2419303"/>
            <a:ext cx="914400" cy="359433"/>
          </a:xfrm>
          <a:custGeom>
            <a:avLst/>
            <a:gdLst/>
            <a:ahLst/>
            <a:cxnLst/>
            <a:rect l="l" t="t" r="r" b="b"/>
            <a:pathLst>
              <a:path w="1219200" h="744220">
                <a:moveTo>
                  <a:pt x="1219199" y="557783"/>
                </a:moveTo>
                <a:lnTo>
                  <a:pt x="914399" y="557783"/>
                </a:lnTo>
                <a:lnTo>
                  <a:pt x="914399" y="0"/>
                </a:lnTo>
                <a:lnTo>
                  <a:pt x="304799" y="0"/>
                </a:lnTo>
                <a:lnTo>
                  <a:pt x="304799" y="557783"/>
                </a:lnTo>
                <a:lnTo>
                  <a:pt x="0" y="557783"/>
                </a:lnTo>
                <a:lnTo>
                  <a:pt x="609599" y="743711"/>
                </a:lnTo>
                <a:lnTo>
                  <a:pt x="1219199" y="557783"/>
                </a:lnTo>
                <a:close/>
              </a:path>
            </a:pathLst>
          </a:custGeom>
          <a:solidFill>
            <a:schemeClr val="tx2">
              <a:lumMod val="40000"/>
              <a:lumOff val="60000"/>
            </a:schemeClr>
          </a:solidFill>
        </p:spPr>
        <p:txBody>
          <a:bodyPr wrap="square" lIns="0" tIns="0" rIns="0" bIns="0" rtlCol="0"/>
          <a:lstStyle/>
          <a:p>
            <a:endParaRPr sz="1634"/>
          </a:p>
        </p:txBody>
      </p:sp>
      <p:pic>
        <p:nvPicPr>
          <p:cNvPr id="2" name="Immagine 1">
            <a:extLst>
              <a:ext uri="{FF2B5EF4-FFF2-40B4-BE49-F238E27FC236}">
                <a16:creationId xmlns:a16="http://schemas.microsoft.com/office/drawing/2014/main" id="{B8360BE8-D569-9193-3CF4-AD2649CDC9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
        <p:nvSpPr>
          <p:cNvPr id="3" name="object 11">
            <a:extLst>
              <a:ext uri="{FF2B5EF4-FFF2-40B4-BE49-F238E27FC236}">
                <a16:creationId xmlns:a16="http://schemas.microsoft.com/office/drawing/2014/main" id="{E850BBB6-56CB-B4A9-0899-13C588B73F98}"/>
              </a:ext>
            </a:extLst>
          </p:cNvPr>
          <p:cNvSpPr txBox="1"/>
          <p:nvPr/>
        </p:nvSpPr>
        <p:spPr>
          <a:xfrm>
            <a:off x="914400" y="4844852"/>
            <a:ext cx="8666561" cy="1101787"/>
          </a:xfrm>
          <a:prstGeom prst="rect">
            <a:avLst/>
          </a:prstGeom>
          <a:noFill/>
        </p:spPr>
        <p:style>
          <a:lnRef idx="2">
            <a:schemeClr val="accent1"/>
          </a:lnRef>
          <a:fillRef idx="1">
            <a:schemeClr val="lt1"/>
          </a:fillRef>
          <a:effectRef idx="0">
            <a:schemeClr val="accent1"/>
          </a:effectRef>
          <a:fontRef idx="minor">
            <a:schemeClr val="dk1"/>
          </a:fontRef>
        </p:style>
        <p:txBody>
          <a:bodyPr vert="horz" wrap="square" lIns="0" tIns="31697" rIns="0" bIns="0" rtlCol="0">
            <a:spAutoFit/>
          </a:bodyPr>
          <a:lstStyle/>
          <a:p>
            <a:pPr marL="0" indent="0" algn="just">
              <a:lnSpc>
                <a:spcPct val="150000"/>
              </a:lnSpc>
              <a:spcBef>
                <a:spcPts val="0"/>
              </a:spcBef>
              <a:spcAft>
                <a:spcPts val="0"/>
              </a:spcAft>
              <a:buNone/>
            </a:pPr>
            <a:r>
              <a:rPr lang="it-IT" sz="1600" kern="100" dirty="0">
                <a:solidFill>
                  <a:schemeClr val="accent1">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La mappatura dell</a:t>
            </a:r>
            <a:r>
              <a:rPr lang="it-IT" sz="1600" kern="100"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t>e attività si articola in attività che concorrono a formare valore aggiunto in ogni business aziendale, le quali si distinguono in attività primarie o dirette (logistica in entrata, </a:t>
            </a:r>
            <a:r>
              <a:rPr lang="it-IT" sz="1600" kern="100" dirty="0" err="1">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t>operation</a:t>
            </a:r>
            <a:r>
              <a:rPr lang="it-IT" sz="1600" kern="100"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t>, marketing e vendite), ed attività di supporto alle precedenti (infrastrutturali, risorse umane, amministrazione).</a:t>
            </a:r>
          </a:p>
        </p:txBody>
      </p:sp>
      <p:sp>
        <p:nvSpPr>
          <p:cNvPr id="4" name="object 9">
            <a:extLst>
              <a:ext uri="{FF2B5EF4-FFF2-40B4-BE49-F238E27FC236}">
                <a16:creationId xmlns:a16="http://schemas.microsoft.com/office/drawing/2014/main" id="{93B7F8B4-A596-DB3D-AA87-D6AC4AA15ECC}"/>
              </a:ext>
            </a:extLst>
          </p:cNvPr>
          <p:cNvSpPr/>
          <p:nvPr/>
        </p:nvSpPr>
        <p:spPr>
          <a:xfrm>
            <a:off x="4406350" y="4311774"/>
            <a:ext cx="914400" cy="359433"/>
          </a:xfrm>
          <a:custGeom>
            <a:avLst/>
            <a:gdLst/>
            <a:ahLst/>
            <a:cxnLst/>
            <a:rect l="l" t="t" r="r" b="b"/>
            <a:pathLst>
              <a:path w="1219200" h="744220">
                <a:moveTo>
                  <a:pt x="1219199" y="557783"/>
                </a:moveTo>
                <a:lnTo>
                  <a:pt x="914399" y="557783"/>
                </a:lnTo>
                <a:lnTo>
                  <a:pt x="914399" y="0"/>
                </a:lnTo>
                <a:lnTo>
                  <a:pt x="304799" y="0"/>
                </a:lnTo>
                <a:lnTo>
                  <a:pt x="304799" y="557783"/>
                </a:lnTo>
                <a:lnTo>
                  <a:pt x="0" y="557783"/>
                </a:lnTo>
                <a:lnTo>
                  <a:pt x="609599" y="743711"/>
                </a:lnTo>
                <a:lnTo>
                  <a:pt x="1219199" y="557783"/>
                </a:lnTo>
                <a:close/>
              </a:path>
            </a:pathLst>
          </a:custGeom>
          <a:solidFill>
            <a:schemeClr val="tx2">
              <a:lumMod val="40000"/>
              <a:lumOff val="60000"/>
            </a:schemeClr>
          </a:solidFill>
        </p:spPr>
        <p:txBody>
          <a:bodyPr wrap="square" lIns="0" tIns="0" rIns="0" bIns="0" rtlCol="0"/>
          <a:lstStyle/>
          <a:p>
            <a:endParaRPr sz="1634"/>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F996C59-AED7-9019-E7BA-9AC76B4FC5B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Lst>
          </a:blip>
          <a:stretch>
            <a:fillRect/>
          </a:stretch>
        </p:blipFill>
        <p:spPr>
          <a:xfrm>
            <a:off x="940625" y="1676399"/>
            <a:ext cx="8203375" cy="4551041"/>
          </a:xfrm>
          <a:prstGeom prst="rect">
            <a:avLst/>
          </a:prstGeom>
        </p:spPr>
      </p:pic>
      <p:pic>
        <p:nvPicPr>
          <p:cNvPr id="3" name="Immagine 2">
            <a:extLst>
              <a:ext uri="{FF2B5EF4-FFF2-40B4-BE49-F238E27FC236}">
                <a16:creationId xmlns:a16="http://schemas.microsoft.com/office/drawing/2014/main" id="{D87BC82E-8887-1A7A-24B7-9B79F6643E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
        <p:nvSpPr>
          <p:cNvPr id="6" name="CasellaDiTesto 5">
            <a:extLst>
              <a:ext uri="{FF2B5EF4-FFF2-40B4-BE49-F238E27FC236}">
                <a16:creationId xmlns:a16="http://schemas.microsoft.com/office/drawing/2014/main" id="{389BB133-953C-0017-161D-CFA0BF669077}"/>
              </a:ext>
            </a:extLst>
          </p:cNvPr>
          <p:cNvSpPr txBox="1"/>
          <p:nvPr/>
        </p:nvSpPr>
        <p:spPr>
          <a:xfrm>
            <a:off x="720000" y="720000"/>
            <a:ext cx="5833200" cy="329834"/>
          </a:xfrm>
          <a:prstGeom prst="rect">
            <a:avLst/>
          </a:prstGeom>
          <a:noFill/>
        </p:spPr>
        <p:txBody>
          <a:bodyPr wrap="square">
            <a:spAutoFit/>
          </a:bodyPr>
          <a:lstStyle/>
          <a:p>
            <a:pPr marL="11527" defTabSz="914400">
              <a:lnSpc>
                <a:spcPct val="85000"/>
              </a:lnSpc>
              <a:spcBef>
                <a:spcPts val="123"/>
              </a:spcBef>
            </a:pPr>
            <a:r>
              <a:rPr lang="it-IT" b="1" spc="-59" dirty="0">
                <a:solidFill>
                  <a:schemeClr val="accent1">
                    <a:lumMod val="50000"/>
                  </a:schemeClr>
                </a:solidFill>
                <a:latin typeface="+mj-lt"/>
                <a:ea typeface="+mj-ea"/>
                <a:cs typeface="+mj-cs"/>
              </a:rPr>
              <a:t>Contabilità analitica: Logica per </a:t>
            </a:r>
            <a:r>
              <a:rPr lang="it-IT" b="1" i="1" u="sng" spc="-59" dirty="0">
                <a:solidFill>
                  <a:schemeClr val="accent1">
                    <a:lumMod val="50000"/>
                  </a:schemeClr>
                </a:solidFill>
                <a:latin typeface="+mj-lt"/>
                <a:ea typeface="+mj-ea"/>
                <a:cs typeface="+mj-cs"/>
              </a:rPr>
              <a:t>centri di costo </a:t>
            </a:r>
            <a:r>
              <a:rPr lang="it-IT" b="1" spc="-59" dirty="0">
                <a:solidFill>
                  <a:schemeClr val="accent1">
                    <a:lumMod val="50000"/>
                  </a:schemeClr>
                </a:solidFill>
                <a:latin typeface="+mj-lt"/>
                <a:ea typeface="+mj-ea"/>
                <a:cs typeface="+mj-cs"/>
              </a:rPr>
              <a:t>– Logica per </a:t>
            </a:r>
            <a:r>
              <a:rPr lang="it-IT" b="1" i="1" u="sng" spc="-59" dirty="0">
                <a:solidFill>
                  <a:schemeClr val="accent1">
                    <a:lumMod val="50000"/>
                  </a:schemeClr>
                </a:solidFill>
                <a:latin typeface="+mj-lt"/>
                <a:ea typeface="+mj-ea"/>
                <a:cs typeface="+mj-cs"/>
              </a:rPr>
              <a:t>attività</a:t>
            </a:r>
          </a:p>
        </p:txBody>
      </p:sp>
    </p:spTree>
    <p:extLst>
      <p:ext uri="{BB962C8B-B14F-4D97-AF65-F5344CB8AC3E}">
        <p14:creationId xmlns:p14="http://schemas.microsoft.com/office/powerpoint/2010/main" val="19782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ella 8">
            <a:extLst>
              <a:ext uri="{FF2B5EF4-FFF2-40B4-BE49-F238E27FC236}">
                <a16:creationId xmlns:a16="http://schemas.microsoft.com/office/drawing/2014/main" id="{3D1C44B6-0FF9-DBAF-EB9D-9EAF96C061C9}"/>
              </a:ext>
            </a:extLst>
          </p:cNvPr>
          <p:cNvGraphicFramePr>
            <a:graphicFrameLocks noGrp="1"/>
          </p:cNvGraphicFramePr>
          <p:nvPr>
            <p:extLst>
              <p:ext uri="{D42A27DB-BD31-4B8C-83A1-F6EECF244321}">
                <p14:modId xmlns:p14="http://schemas.microsoft.com/office/powerpoint/2010/main" val="63989574"/>
              </p:ext>
            </p:extLst>
          </p:nvPr>
        </p:nvGraphicFramePr>
        <p:xfrm>
          <a:off x="1028699" y="1224000"/>
          <a:ext cx="7848601" cy="5334658"/>
        </p:xfrm>
        <a:graphic>
          <a:graphicData uri="http://schemas.openxmlformats.org/drawingml/2006/table">
            <a:tbl>
              <a:tblPr firstRow="1" firstCol="1" bandRow="1"/>
              <a:tblGrid>
                <a:gridCol w="2007021">
                  <a:extLst>
                    <a:ext uri="{9D8B030D-6E8A-4147-A177-3AD203B41FA5}">
                      <a16:colId xmlns:a16="http://schemas.microsoft.com/office/drawing/2014/main" val="2181097077"/>
                    </a:ext>
                  </a:extLst>
                </a:gridCol>
                <a:gridCol w="1142209">
                  <a:extLst>
                    <a:ext uri="{9D8B030D-6E8A-4147-A177-3AD203B41FA5}">
                      <a16:colId xmlns:a16="http://schemas.microsoft.com/office/drawing/2014/main" val="632360764"/>
                    </a:ext>
                  </a:extLst>
                </a:gridCol>
                <a:gridCol w="424248">
                  <a:extLst>
                    <a:ext uri="{9D8B030D-6E8A-4147-A177-3AD203B41FA5}">
                      <a16:colId xmlns:a16="http://schemas.microsoft.com/office/drawing/2014/main" val="596048391"/>
                    </a:ext>
                  </a:extLst>
                </a:gridCol>
                <a:gridCol w="1142209">
                  <a:extLst>
                    <a:ext uri="{9D8B030D-6E8A-4147-A177-3AD203B41FA5}">
                      <a16:colId xmlns:a16="http://schemas.microsoft.com/office/drawing/2014/main" val="1195408892"/>
                    </a:ext>
                  </a:extLst>
                </a:gridCol>
                <a:gridCol w="424248">
                  <a:extLst>
                    <a:ext uri="{9D8B030D-6E8A-4147-A177-3AD203B41FA5}">
                      <a16:colId xmlns:a16="http://schemas.microsoft.com/office/drawing/2014/main" val="3964523429"/>
                    </a:ext>
                  </a:extLst>
                </a:gridCol>
                <a:gridCol w="1142209">
                  <a:extLst>
                    <a:ext uri="{9D8B030D-6E8A-4147-A177-3AD203B41FA5}">
                      <a16:colId xmlns:a16="http://schemas.microsoft.com/office/drawing/2014/main" val="1125132300"/>
                    </a:ext>
                  </a:extLst>
                </a:gridCol>
                <a:gridCol w="424248">
                  <a:extLst>
                    <a:ext uri="{9D8B030D-6E8A-4147-A177-3AD203B41FA5}">
                      <a16:colId xmlns:a16="http://schemas.microsoft.com/office/drawing/2014/main" val="2368683939"/>
                    </a:ext>
                  </a:extLst>
                </a:gridCol>
                <a:gridCol w="1142209">
                  <a:extLst>
                    <a:ext uri="{9D8B030D-6E8A-4147-A177-3AD203B41FA5}">
                      <a16:colId xmlns:a16="http://schemas.microsoft.com/office/drawing/2014/main" val="3023834583"/>
                    </a:ext>
                  </a:extLst>
                </a:gridCol>
              </a:tblGrid>
              <a:tr h="210208">
                <a:tc>
                  <a:txBody>
                    <a:bodyPr/>
                    <a:lstStyle/>
                    <a:p>
                      <a:pPr algn="ct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Voci</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GD-DO</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€/Kg</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RETAIL</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€/Kg</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VENDITA DIRETTA</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€/Kg</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TOTALE</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91810842"/>
                  </a:ext>
                </a:extLst>
              </a:tr>
              <a:tr h="167786">
                <a:tc>
                  <a:txBody>
                    <a:bodyPr/>
                    <a:lstStyle/>
                    <a:p>
                      <a:pPr algn="l">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PROD 1.1</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10.000,00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28575"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5.000,00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15.000,00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28575"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30.000,00</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2029922008"/>
                  </a:ext>
                </a:extLst>
              </a:tr>
              <a:tr h="167786">
                <a:tc>
                  <a:txBody>
                    <a:bodyPr/>
                    <a:lstStyle/>
                    <a:p>
                      <a:pPr algn="l">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PROD 1.2</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20.000,00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10.000,00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30.000,00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15359287"/>
                  </a:ext>
                </a:extLst>
              </a:tr>
              <a:tr h="167786">
                <a:tc>
                  <a:txBody>
                    <a:bodyPr/>
                    <a:lstStyle/>
                    <a:p>
                      <a:pPr algn="l">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PROD 1.3</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15.000,00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7.500,00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11.000,00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33.500,00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486217645"/>
                  </a:ext>
                </a:extLst>
              </a:tr>
              <a:tr h="167786">
                <a:tc>
                  <a:txBody>
                    <a:bodyPr/>
                    <a:lstStyle/>
                    <a:p>
                      <a:pPr algn="l">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PROD 1.4</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5.000,00</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3.000,00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8.000,00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848060863"/>
                  </a:ext>
                </a:extLst>
              </a:tr>
              <a:tr h="167669">
                <a:tc>
                  <a:txBody>
                    <a:bodyPr/>
                    <a:lstStyle/>
                    <a:p>
                      <a:pPr algn="l">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TOTALE</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50.000,00</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25.500,00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26.000,00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101.500,00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259393258"/>
                  </a:ext>
                </a:extLst>
              </a:tr>
              <a:tr h="167786">
                <a:tc>
                  <a:txBody>
                    <a:bodyPr/>
                    <a:lstStyle/>
                    <a:p>
                      <a:pPr algn="ct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dati di fatturazione (€/1.000)</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579443980"/>
                  </a:ext>
                </a:extLst>
              </a:tr>
              <a:tr h="167786">
                <a:tc>
                  <a:txBody>
                    <a:bodyPr/>
                    <a:lstStyle/>
                    <a:p>
                      <a:pPr algn="l">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PROD 1.1</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4810520"/>
                  </a:ext>
                </a:extLst>
              </a:tr>
              <a:tr h="167786">
                <a:tc>
                  <a:txBody>
                    <a:bodyPr/>
                    <a:lstStyle/>
                    <a:p>
                      <a:pPr algn="l">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FATTURATO LISTINO</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1.050,00</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1,05</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550,00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1,10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525,00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0,35</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2.125,00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3245874847"/>
                  </a:ext>
                </a:extLst>
              </a:tr>
              <a:tr h="167786">
                <a:tc>
                  <a:txBody>
                    <a:bodyPr/>
                    <a:lstStyle/>
                    <a:p>
                      <a:pPr algn="l">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SCONTO CONTRATTUALE</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21,00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21,00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514217022"/>
                  </a:ext>
                </a:extLst>
              </a:tr>
              <a:tr h="167786">
                <a:tc>
                  <a:txBody>
                    <a:bodyPr/>
                    <a:lstStyle/>
                    <a:p>
                      <a:pPr algn="l">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FATTURATO NETTO</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1.029,00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550,00</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525,00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2.104,00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029925074"/>
                  </a:ext>
                </a:extLst>
              </a:tr>
              <a:tr h="167786">
                <a:tc>
                  <a:txBody>
                    <a:bodyPr/>
                    <a:lstStyle/>
                    <a:p>
                      <a:pPr algn="l">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PROD 1.2</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04367017"/>
                  </a:ext>
                </a:extLst>
              </a:tr>
              <a:tr h="167786">
                <a:tc>
                  <a:txBody>
                    <a:bodyPr/>
                    <a:lstStyle/>
                    <a:p>
                      <a:pPr algn="l">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FATTURATO LISTINO</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1.800,00</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0,90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980,00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0,98</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2.780,00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3088155184"/>
                  </a:ext>
                </a:extLst>
              </a:tr>
              <a:tr h="167786">
                <a:tc>
                  <a:txBody>
                    <a:bodyPr/>
                    <a:lstStyle/>
                    <a:p>
                      <a:pPr algn="l">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SCONTO CONTRATTUALE</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36,00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36,00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370914493"/>
                  </a:ext>
                </a:extLst>
              </a:tr>
              <a:tr h="167786">
                <a:tc>
                  <a:txBody>
                    <a:bodyPr/>
                    <a:lstStyle/>
                    <a:p>
                      <a:pPr algn="l">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FATTURATO LORDO</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1.764,00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980,00</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2.744,00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178292964"/>
                  </a:ext>
                </a:extLst>
              </a:tr>
              <a:tr h="167786">
                <a:tc>
                  <a:txBody>
                    <a:bodyPr/>
                    <a:lstStyle/>
                    <a:p>
                      <a:pPr algn="l">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PROD. 1.3</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17486037"/>
                  </a:ext>
                </a:extLst>
              </a:tr>
              <a:tr h="167786">
                <a:tc>
                  <a:txBody>
                    <a:bodyPr/>
                    <a:lstStyle/>
                    <a:p>
                      <a:pPr algn="l">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FATTURATO LISTINO</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1.530,00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1,02</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840,00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1,12</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330,00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0,30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2.700,00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1340960618"/>
                  </a:ext>
                </a:extLst>
              </a:tr>
              <a:tr h="167786">
                <a:tc>
                  <a:txBody>
                    <a:bodyPr/>
                    <a:lstStyle/>
                    <a:p>
                      <a:pPr algn="l">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SCONTO CONTRATTUALE</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30,60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30,60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84028609"/>
                  </a:ext>
                </a:extLst>
              </a:tr>
              <a:tr h="167786">
                <a:tc>
                  <a:txBody>
                    <a:bodyPr/>
                    <a:lstStyle/>
                    <a:p>
                      <a:pPr algn="l">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FATTURATO NETTO</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1.499,40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840,00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330,00</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2.669,40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624899176"/>
                  </a:ext>
                </a:extLst>
              </a:tr>
              <a:tr h="167786">
                <a:tc>
                  <a:txBody>
                    <a:bodyPr/>
                    <a:lstStyle/>
                    <a:p>
                      <a:pPr algn="l">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PROD 1.4</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02513260"/>
                  </a:ext>
                </a:extLst>
              </a:tr>
              <a:tr h="167786">
                <a:tc>
                  <a:txBody>
                    <a:bodyPr/>
                    <a:lstStyle/>
                    <a:p>
                      <a:pPr algn="l">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FATTURATO LISTINO</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515,00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1,03</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321,00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1,07</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836,00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1055421787"/>
                  </a:ext>
                </a:extLst>
              </a:tr>
              <a:tr h="167786">
                <a:tc>
                  <a:txBody>
                    <a:bodyPr/>
                    <a:lstStyle/>
                    <a:p>
                      <a:pPr algn="l">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SCONTO CONTRATTUALE</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10,30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10,30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126603458"/>
                  </a:ext>
                </a:extLst>
              </a:tr>
              <a:tr h="167786">
                <a:tc>
                  <a:txBody>
                    <a:bodyPr/>
                    <a:lstStyle/>
                    <a:p>
                      <a:pPr algn="l">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FATTURATO NETTO</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504,70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321,00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825,70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208606752"/>
                  </a:ext>
                </a:extLst>
              </a:tr>
              <a:tr h="167786">
                <a:tc>
                  <a:txBody>
                    <a:bodyPr/>
                    <a:lstStyle/>
                    <a:p>
                      <a:pPr algn="l">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TOTALE</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66280069"/>
                  </a:ext>
                </a:extLst>
              </a:tr>
              <a:tr h="167669">
                <a:tc>
                  <a:txBody>
                    <a:bodyPr/>
                    <a:lstStyle/>
                    <a:p>
                      <a:pPr algn="l">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FATTURATO NETTO</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4.797,10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b="1"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2.691,00</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b="1" i="1"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7.488,10</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18349203"/>
                  </a:ext>
                </a:extLst>
              </a:tr>
              <a:tr h="167786">
                <a:tc>
                  <a:txBody>
                    <a:bodyPr/>
                    <a:lstStyle/>
                    <a:p>
                      <a:pPr algn="l">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km percorsi</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8.000,00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6.000,00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i="1">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0,00</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50000"/>
                        </a:lnSpc>
                      </a:pPr>
                      <a:r>
                        <a:rPr lang="it-IT" sz="100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b">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mj-lt"/>
                          <a:ea typeface="Calibri Light" panose="020F0302020204030204" pitchFamily="34" charset="0"/>
                          <a:cs typeface="Calibri" panose="020F0502020204030204" pitchFamily="34" charset="0"/>
                        </a:rPr>
                        <a:t> </a:t>
                      </a:r>
                      <a:endParaRPr lang="it-IT" sz="1100" dirty="0">
                        <a:solidFill>
                          <a:schemeClr val="accent1">
                            <a:lumMod val="50000"/>
                          </a:schemeClr>
                        </a:solidFill>
                        <a:effectLst/>
                        <a:uFill>
                          <a:solidFill>
                            <a:srgbClr val="000000"/>
                          </a:solidFill>
                        </a:uFill>
                        <a:latin typeface="+mj-lt"/>
                        <a:ea typeface="Calibri Light" panose="020F0302020204030204" pitchFamily="34" charset="0"/>
                        <a:cs typeface="Calibri Light" panose="020F0302020204030204" pitchFamily="34" charset="0"/>
                      </a:endParaRPr>
                    </a:p>
                  </a:txBody>
                  <a:tcPr marL="33350" marR="333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33213276"/>
                  </a:ext>
                </a:extLst>
              </a:tr>
            </a:tbl>
          </a:graphicData>
        </a:graphic>
      </p:graphicFrame>
      <p:sp>
        <p:nvSpPr>
          <p:cNvPr id="3" name="Rectangle 1028">
            <a:extLst>
              <a:ext uri="{FF2B5EF4-FFF2-40B4-BE49-F238E27FC236}">
                <a16:creationId xmlns:a16="http://schemas.microsoft.com/office/drawing/2014/main" id="{D914A8FE-F9DF-59D0-9474-FD2B864F563C}"/>
              </a:ext>
            </a:extLst>
          </p:cNvPr>
          <p:cNvSpPr>
            <a:spLocks noChangeArrowheads="1"/>
          </p:cNvSpPr>
          <p:nvPr/>
        </p:nvSpPr>
        <p:spPr bwMode="auto">
          <a:xfrm>
            <a:off x="720000" y="720000"/>
            <a:ext cx="77724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r>
              <a:rPr lang="it-IT" altLang="it-IT" sz="1800" b="1" spc="-59" dirty="0">
                <a:solidFill>
                  <a:schemeClr val="accent1">
                    <a:lumMod val="50000"/>
                  </a:schemeClr>
                </a:solidFill>
                <a:latin typeface="+mj-lt"/>
                <a:ea typeface="+mj-ea"/>
                <a:cs typeface="+mj-cs"/>
              </a:rPr>
              <a:t>Calcolo del costo pieno di prodotto con l’ABC </a:t>
            </a:r>
          </a:p>
        </p:txBody>
      </p:sp>
      <p:pic>
        <p:nvPicPr>
          <p:cNvPr id="4" name="Immagine 3">
            <a:extLst>
              <a:ext uri="{FF2B5EF4-FFF2-40B4-BE49-F238E27FC236}">
                <a16:creationId xmlns:a16="http://schemas.microsoft.com/office/drawing/2014/main" id="{013EB28D-EAB4-4158-3212-C291674892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3842492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A8ABD3C-D537-F375-8251-92D4CA907F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graphicFrame>
        <p:nvGraphicFramePr>
          <p:cNvPr id="2" name="Tabella 1">
            <a:extLst>
              <a:ext uri="{FF2B5EF4-FFF2-40B4-BE49-F238E27FC236}">
                <a16:creationId xmlns:a16="http://schemas.microsoft.com/office/drawing/2014/main" id="{FF4989CC-374E-8F51-D58E-56DEC39E9B48}"/>
              </a:ext>
            </a:extLst>
          </p:cNvPr>
          <p:cNvGraphicFramePr>
            <a:graphicFrameLocks noGrp="1"/>
          </p:cNvGraphicFramePr>
          <p:nvPr>
            <p:extLst>
              <p:ext uri="{D42A27DB-BD31-4B8C-83A1-F6EECF244321}">
                <p14:modId xmlns:p14="http://schemas.microsoft.com/office/powerpoint/2010/main" val="3432672867"/>
              </p:ext>
            </p:extLst>
          </p:nvPr>
        </p:nvGraphicFramePr>
        <p:xfrm>
          <a:off x="720000" y="1224000"/>
          <a:ext cx="8347801" cy="4899279"/>
        </p:xfrm>
        <a:graphic>
          <a:graphicData uri="http://schemas.openxmlformats.org/drawingml/2006/table">
            <a:tbl>
              <a:tblPr firstRow="1" firstCol="1" bandRow="1"/>
              <a:tblGrid>
                <a:gridCol w="3536829">
                  <a:extLst>
                    <a:ext uri="{9D8B030D-6E8A-4147-A177-3AD203B41FA5}">
                      <a16:colId xmlns:a16="http://schemas.microsoft.com/office/drawing/2014/main" val="3585977047"/>
                    </a:ext>
                  </a:extLst>
                </a:gridCol>
                <a:gridCol w="1202743">
                  <a:extLst>
                    <a:ext uri="{9D8B030D-6E8A-4147-A177-3AD203B41FA5}">
                      <a16:colId xmlns:a16="http://schemas.microsoft.com/office/drawing/2014/main" val="1366611435"/>
                    </a:ext>
                  </a:extLst>
                </a:gridCol>
                <a:gridCol w="1202743">
                  <a:extLst>
                    <a:ext uri="{9D8B030D-6E8A-4147-A177-3AD203B41FA5}">
                      <a16:colId xmlns:a16="http://schemas.microsoft.com/office/drawing/2014/main" val="821894965"/>
                    </a:ext>
                  </a:extLst>
                </a:gridCol>
                <a:gridCol w="1202743">
                  <a:extLst>
                    <a:ext uri="{9D8B030D-6E8A-4147-A177-3AD203B41FA5}">
                      <a16:colId xmlns:a16="http://schemas.microsoft.com/office/drawing/2014/main" val="2156214430"/>
                    </a:ext>
                  </a:extLst>
                </a:gridCol>
                <a:gridCol w="1202743">
                  <a:extLst>
                    <a:ext uri="{9D8B030D-6E8A-4147-A177-3AD203B41FA5}">
                      <a16:colId xmlns:a16="http://schemas.microsoft.com/office/drawing/2014/main" val="854780569"/>
                    </a:ext>
                  </a:extLst>
                </a:gridCol>
              </a:tblGrid>
              <a:tr h="184232">
                <a:tc>
                  <a:txBody>
                    <a:bodyPr/>
                    <a:lstStyle/>
                    <a:p>
                      <a:pPr algn="ctr">
                        <a:lnSpc>
                          <a:spcPct val="150000"/>
                        </a:lnSpc>
                      </a:pPr>
                      <a:r>
                        <a:rPr lang="it-IT" sz="1000" i="1" dirty="0" err="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Cdc</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dirty="0">
                          <a:solidFill>
                            <a:schemeClr val="accent1">
                              <a:lumMod val="50000"/>
                            </a:schemeClr>
                          </a:solidFill>
                          <a:effectLst/>
                          <a:uFill>
                            <a:solidFill>
                              <a:srgbClr val="000000"/>
                            </a:solidFill>
                          </a:uFill>
                          <a:latin typeface="Century Gothic" panose="020B0502020202020204" pitchFamily="34" charset="0"/>
                          <a:ea typeface="PT Sans" panose="020B0503020203020204" pitchFamily="34" charset="0"/>
                          <a:cs typeface="Calibri" panose="020F0502020204030204" pitchFamily="34" charset="0"/>
                        </a:rPr>
                        <a:t>PROD 1.1</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dirty="0">
                          <a:solidFill>
                            <a:schemeClr val="accent1">
                              <a:lumMod val="50000"/>
                            </a:schemeClr>
                          </a:solidFill>
                          <a:effectLst/>
                          <a:uFill>
                            <a:solidFill>
                              <a:srgbClr val="000000"/>
                            </a:solidFill>
                          </a:uFill>
                          <a:latin typeface="Century Gothic" panose="020B0502020202020204" pitchFamily="34" charset="0"/>
                          <a:ea typeface="PT Sans" panose="020B0503020203020204" pitchFamily="34" charset="0"/>
                          <a:cs typeface="Calibri" panose="020F0502020204030204" pitchFamily="34" charset="0"/>
                        </a:rPr>
                        <a:t>PROD 1.2</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dirty="0">
                          <a:solidFill>
                            <a:schemeClr val="accent1">
                              <a:lumMod val="50000"/>
                            </a:schemeClr>
                          </a:solidFill>
                          <a:effectLst/>
                          <a:uFill>
                            <a:solidFill>
                              <a:srgbClr val="000000"/>
                            </a:solidFill>
                          </a:uFill>
                          <a:latin typeface="Century Gothic" panose="020B0502020202020204" pitchFamily="34" charset="0"/>
                          <a:ea typeface="PT Sans" panose="020B0503020203020204" pitchFamily="34" charset="0"/>
                          <a:cs typeface="Calibri" panose="020F0502020204030204" pitchFamily="34" charset="0"/>
                        </a:rPr>
                        <a:t>PROD 1.3</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it-IT" sz="1000" i="1" dirty="0">
                          <a:solidFill>
                            <a:schemeClr val="accent1">
                              <a:lumMod val="50000"/>
                            </a:schemeClr>
                          </a:solidFill>
                          <a:effectLst/>
                          <a:uFill>
                            <a:solidFill>
                              <a:srgbClr val="000000"/>
                            </a:solidFill>
                          </a:uFill>
                          <a:latin typeface="Century Gothic" panose="020B0502020202020204" pitchFamily="34" charset="0"/>
                          <a:ea typeface="PT Sans" panose="020B0503020203020204" pitchFamily="34" charset="0"/>
                          <a:cs typeface="Calibri" panose="020F0502020204030204" pitchFamily="34" charset="0"/>
                        </a:rPr>
                        <a:t>PROD 1.4</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ash"/>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22294415"/>
                  </a:ext>
                </a:extLst>
              </a:tr>
              <a:tr h="184232">
                <a:tc>
                  <a:txBody>
                    <a:bodyPr/>
                    <a:lstStyle/>
                    <a:p>
                      <a:pPr algn="l">
                        <a:lnSpc>
                          <a:spcPct val="150000"/>
                        </a:lnSpc>
                      </a:pPr>
                      <a:r>
                        <a:rPr lang="it-IT" sz="1000" b="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PRODUZIONE MATERIA PRIMA</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ct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ct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04928865"/>
                  </a:ext>
                </a:extLst>
              </a:tr>
              <a:tr h="184232">
                <a:tc>
                  <a:txBody>
                    <a:bodyPr/>
                    <a:lstStyle/>
                    <a:p>
                      <a:pPr algn="l">
                        <a:lnSpc>
                          <a:spcPct val="150000"/>
                        </a:lnSpc>
                      </a:pPr>
                      <a:r>
                        <a:rPr lang="it-IT" sz="1000" i="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Consumo EFF Kg per unità prodotto finito (Kg)</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1,500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1,500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1,500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1,500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24286042"/>
                  </a:ext>
                </a:extLst>
              </a:tr>
              <a:tr h="184232">
                <a:tc>
                  <a:txBody>
                    <a:bodyPr/>
                    <a:lstStyle/>
                    <a:p>
                      <a:pPr algn="l">
                        <a:lnSpc>
                          <a:spcPct val="150000"/>
                        </a:lnSpc>
                      </a:pPr>
                      <a:r>
                        <a:rPr lang="it-IT" sz="1000" i="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Unitario Kg</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0,020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0,015</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0,030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0,035</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2034564"/>
                  </a:ext>
                </a:extLst>
              </a:tr>
              <a:tr h="184232">
                <a:tc>
                  <a:txBody>
                    <a:bodyPr/>
                    <a:lstStyle/>
                    <a:p>
                      <a:pPr algn="l">
                        <a:lnSpc>
                          <a:spcPct val="150000"/>
                        </a:lnSpc>
                      </a:pPr>
                      <a:r>
                        <a:rPr lang="it-IT" sz="1000" i="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per Kg prodotto finito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0,03</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0,0225</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0,045</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0,0525</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54747890"/>
                  </a:ext>
                </a:extLst>
              </a:tr>
              <a:tr h="184232">
                <a:tc>
                  <a:txBody>
                    <a:bodyPr/>
                    <a:lstStyle/>
                    <a:p>
                      <a:pPr algn="l">
                        <a:lnSpc>
                          <a:spcPct val="150000"/>
                        </a:lnSpc>
                      </a:pPr>
                      <a:r>
                        <a:rPr lang="it-IT" sz="1000" b="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SELEZIONE E CERNITA</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88547458"/>
                  </a:ext>
                </a:extLst>
              </a:tr>
              <a:tr h="184232">
                <a:tc>
                  <a:txBody>
                    <a:bodyPr/>
                    <a:lstStyle/>
                    <a:p>
                      <a:pPr algn="l">
                        <a:lnSpc>
                          <a:spcPct val="150000"/>
                        </a:lnSpc>
                      </a:pPr>
                      <a:r>
                        <a:rPr lang="it-IT" sz="1000" i="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Minuti di Lavorazione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0,9</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0,7</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0,6</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17565415"/>
                  </a:ext>
                </a:extLst>
              </a:tr>
              <a:tr h="184232">
                <a:tc>
                  <a:txBody>
                    <a:bodyPr/>
                    <a:lstStyle/>
                    <a:p>
                      <a:pPr algn="l">
                        <a:lnSpc>
                          <a:spcPct val="150000"/>
                        </a:lnSpc>
                      </a:pPr>
                      <a:r>
                        <a:rPr lang="it-IT" sz="1000" i="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totale </a:t>
                      </a:r>
                      <a:r>
                        <a:rPr lang="it-IT" sz="1000" i="1" dirty="0" err="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Cdc</a:t>
                      </a:r>
                      <a:r>
                        <a:rPr lang="it-IT" sz="1000" i="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(MOD, Energia; Manutenzione)</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20.000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20.000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20.000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20.000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39140449"/>
                  </a:ext>
                </a:extLst>
              </a:tr>
              <a:tr h="184232">
                <a:tc>
                  <a:txBody>
                    <a:bodyPr/>
                    <a:lstStyle/>
                    <a:p>
                      <a:pPr algn="l">
                        <a:lnSpc>
                          <a:spcPct val="150000"/>
                        </a:lnSpc>
                      </a:pPr>
                      <a:r>
                        <a:rPr lang="it-IT" sz="1000" i="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Totale minuti lavorati </a:t>
                      </a:r>
                      <a:r>
                        <a:rPr lang="it-IT" sz="1000" i="1" dirty="0" err="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Cdc</a:t>
                      </a:r>
                      <a:r>
                        <a:rPr lang="it-IT" sz="1000" i="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Selezione e Cernita</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90.000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90.000</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90.000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90.000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2461425"/>
                  </a:ext>
                </a:extLst>
              </a:tr>
              <a:tr h="184232">
                <a:tc>
                  <a:txBody>
                    <a:bodyPr/>
                    <a:lstStyle/>
                    <a:p>
                      <a:pPr algn="l">
                        <a:lnSpc>
                          <a:spcPct val="150000"/>
                        </a:lnSpc>
                      </a:pPr>
                      <a:r>
                        <a:rPr lang="it-IT" sz="1000" i="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minuto Cdc (MOD, Energia; Manutenzione)</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0,222</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0,222</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0,222</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0,222</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77552729"/>
                  </a:ext>
                </a:extLst>
              </a:tr>
              <a:tr h="184232">
                <a:tc>
                  <a:txBody>
                    <a:bodyPr/>
                    <a:lstStyle/>
                    <a:p>
                      <a:pPr algn="l">
                        <a:lnSpc>
                          <a:spcPct val="150000"/>
                        </a:lnSpc>
                      </a:pPr>
                      <a:r>
                        <a:rPr lang="it-IT" sz="1000" i="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minuto per unità di prodotto finito</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0,156</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0,133</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0,222</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20377726"/>
                  </a:ext>
                </a:extLst>
              </a:tr>
              <a:tr h="184232">
                <a:tc>
                  <a:txBody>
                    <a:bodyPr/>
                    <a:lstStyle/>
                    <a:p>
                      <a:pPr algn="l">
                        <a:lnSpc>
                          <a:spcPct val="150000"/>
                        </a:lnSpc>
                      </a:pPr>
                      <a:r>
                        <a:rPr lang="it-IT" sz="1000" b="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LAVAGGIO E ASCIUGATURA</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53118838"/>
                  </a:ext>
                </a:extLst>
              </a:tr>
              <a:tr h="184232">
                <a:tc>
                  <a:txBody>
                    <a:bodyPr/>
                    <a:lstStyle/>
                    <a:p>
                      <a:pPr algn="l">
                        <a:lnSpc>
                          <a:spcPct val="150000"/>
                        </a:lnSpc>
                      </a:pPr>
                      <a:r>
                        <a:rPr lang="it-IT" sz="1000" i="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Minuti di Lavorazione </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1,1</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1,2</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1,3</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22259242"/>
                  </a:ext>
                </a:extLst>
              </a:tr>
              <a:tr h="184232">
                <a:tc>
                  <a:txBody>
                    <a:bodyPr/>
                    <a:lstStyle/>
                    <a:p>
                      <a:pPr algn="l">
                        <a:lnSpc>
                          <a:spcPct val="150000"/>
                        </a:lnSpc>
                      </a:pPr>
                      <a:r>
                        <a:rPr lang="it-IT" sz="1000" i="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totale Cdc (MOD, Energia; Manutenzione)</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14.000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14.000</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14.000</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14.000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43761298"/>
                  </a:ext>
                </a:extLst>
              </a:tr>
              <a:tr h="184232">
                <a:tc>
                  <a:txBody>
                    <a:bodyPr/>
                    <a:lstStyle/>
                    <a:p>
                      <a:pPr algn="l">
                        <a:lnSpc>
                          <a:spcPct val="150000"/>
                        </a:lnSpc>
                      </a:pPr>
                      <a:r>
                        <a:rPr lang="it-IT" sz="1000" i="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Totale minuti lavorati Cdc Lavaggio e Asciugatura</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70.000</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70.000</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70.000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70.000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07203125"/>
                  </a:ext>
                </a:extLst>
              </a:tr>
              <a:tr h="184232">
                <a:tc>
                  <a:txBody>
                    <a:bodyPr/>
                    <a:lstStyle/>
                    <a:p>
                      <a:pPr algn="l">
                        <a:lnSpc>
                          <a:spcPct val="150000"/>
                        </a:lnSpc>
                      </a:pPr>
                      <a:r>
                        <a:rPr lang="it-IT" sz="1000" i="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minuto Cdc (MOD, Energia; Manutenzione)</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74812244"/>
                  </a:ext>
                </a:extLst>
              </a:tr>
              <a:tr h="184232">
                <a:tc>
                  <a:txBody>
                    <a:bodyPr/>
                    <a:lstStyle/>
                    <a:p>
                      <a:pPr algn="l">
                        <a:lnSpc>
                          <a:spcPct val="150000"/>
                        </a:lnSpc>
                      </a:pPr>
                      <a:r>
                        <a:rPr lang="it-IT" sz="1000" i="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minuto per unità di prodotto finito</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0,220</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0,240</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0,260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67058918"/>
                  </a:ext>
                </a:extLst>
              </a:tr>
              <a:tr h="184232">
                <a:tc>
                  <a:txBody>
                    <a:bodyPr/>
                    <a:lstStyle/>
                    <a:p>
                      <a:pPr algn="l">
                        <a:lnSpc>
                          <a:spcPct val="150000"/>
                        </a:lnSpc>
                      </a:pPr>
                      <a:r>
                        <a:rPr lang="it-IT" sz="1000" b="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CONFEZIONAMENTO E ETICHETTATURA</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4921524"/>
                  </a:ext>
                </a:extLst>
              </a:tr>
              <a:tr h="184232">
                <a:tc>
                  <a:txBody>
                    <a:bodyPr/>
                    <a:lstStyle/>
                    <a:p>
                      <a:pPr algn="l">
                        <a:lnSpc>
                          <a:spcPct val="150000"/>
                        </a:lnSpc>
                      </a:pPr>
                      <a:r>
                        <a:rPr lang="it-IT" sz="1000" i="1"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Minuti di Lavorazione </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1,5</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1,6</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1,7</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1,8</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71275755"/>
                  </a:ext>
                </a:extLst>
              </a:tr>
              <a:tr h="184232">
                <a:tc>
                  <a:txBody>
                    <a:bodyPr/>
                    <a:lstStyle/>
                    <a:p>
                      <a:pPr algn="l">
                        <a:lnSpc>
                          <a:spcPct val="150000"/>
                        </a:lnSpc>
                      </a:pPr>
                      <a:r>
                        <a:rPr lang="it-IT" sz="1000" i="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totale Cdc (MOD, Energia; Manutenzione)</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15.000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15.000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15.000</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15.000</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8235995"/>
                  </a:ext>
                </a:extLst>
              </a:tr>
              <a:tr h="391574">
                <a:tc>
                  <a:txBody>
                    <a:bodyPr/>
                    <a:lstStyle/>
                    <a:p>
                      <a:pPr algn="l">
                        <a:lnSpc>
                          <a:spcPct val="150000"/>
                        </a:lnSpc>
                      </a:pPr>
                      <a:r>
                        <a:rPr lang="it-IT" sz="1000" i="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Totale minuti lavorati Cdc Confezionameno ed etichettatura</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86.400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86.400</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86.400</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86.400</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4131591"/>
                  </a:ext>
                </a:extLst>
              </a:tr>
              <a:tr h="184232">
                <a:tc>
                  <a:txBody>
                    <a:bodyPr/>
                    <a:lstStyle/>
                    <a:p>
                      <a:pPr algn="l">
                        <a:lnSpc>
                          <a:spcPct val="150000"/>
                        </a:lnSpc>
                      </a:pPr>
                      <a:r>
                        <a:rPr lang="it-IT" sz="1000" i="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minuto Cdc (MOD, Energia; Manutenzione)</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0,174</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0,174</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0,174</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0,174</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4570590"/>
                  </a:ext>
                </a:extLst>
              </a:tr>
              <a:tr h="184232">
                <a:tc>
                  <a:txBody>
                    <a:bodyPr/>
                    <a:lstStyle/>
                    <a:p>
                      <a:pPr algn="l">
                        <a:lnSpc>
                          <a:spcPct val="150000"/>
                        </a:lnSpc>
                      </a:pPr>
                      <a:r>
                        <a:rPr lang="it-IT" sz="1000" i="1">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Costo minuto per unità di prodotto finito</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0,260</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0,278</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0,295</a:t>
                      </a:r>
                      <a:endParaRPr lang="it-IT" sz="140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lnSpc>
                          <a:spcPct val="150000"/>
                        </a:lnSpc>
                      </a:pPr>
                      <a:r>
                        <a:rPr lang="it-IT" sz="1000" dirty="0">
                          <a:solidFill>
                            <a:schemeClr val="accent1">
                              <a:lumMod val="50000"/>
                            </a:schemeClr>
                          </a:solidFill>
                          <a:effectLst/>
                          <a:uFill>
                            <a:solidFill>
                              <a:srgbClr val="000000"/>
                            </a:solidFill>
                          </a:uFill>
                          <a:latin typeface="Century Gothic" panose="020B0502020202020204" pitchFamily="34" charset="0"/>
                          <a:ea typeface="Times New Roman" panose="02020603050405020304" pitchFamily="18" charset="0"/>
                          <a:cs typeface="Calibri" panose="020F0502020204030204" pitchFamily="34" charset="0"/>
                        </a:rPr>
                        <a:t>0,313</a:t>
                      </a:r>
                      <a:endParaRPr lang="it-IT" sz="1400" dirty="0">
                        <a:solidFill>
                          <a:schemeClr val="accent1">
                            <a:lumMod val="50000"/>
                          </a:schemeClr>
                        </a:solidFill>
                        <a:effectLst/>
                        <a:uFill>
                          <a:solidFill>
                            <a:srgbClr val="000000"/>
                          </a:solidFill>
                        </a:uFill>
                        <a:latin typeface="PT Sans" panose="020B0503020203020204" pitchFamily="34" charset="0"/>
                        <a:ea typeface="PT Sans" panose="020B0503020203020204" pitchFamily="34" charset="0"/>
                        <a:cs typeface="PT Sans" panose="020B0503020203020204" pitchFamily="34" charset="0"/>
                      </a:endParaRPr>
                    </a:p>
                  </a:txBody>
                  <a:tcPr marL="44019" marR="44019" marT="0" marB="0" anchor="ctr">
                    <a:lnL w="12700" cap="flat" cmpd="sng" algn="ctr">
                      <a:solidFill>
                        <a:srgbClr val="000000"/>
                      </a:solidFill>
                      <a:prstDash val="dot"/>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55920282"/>
                  </a:ext>
                </a:extLst>
              </a:tr>
            </a:tbl>
          </a:graphicData>
        </a:graphic>
      </p:graphicFrame>
      <p:sp>
        <p:nvSpPr>
          <p:cNvPr id="5" name="Rectangle 1028">
            <a:extLst>
              <a:ext uri="{FF2B5EF4-FFF2-40B4-BE49-F238E27FC236}">
                <a16:creationId xmlns:a16="http://schemas.microsoft.com/office/drawing/2014/main" id="{2190178D-0246-01B2-9EB9-0F8DB83939E3}"/>
              </a:ext>
            </a:extLst>
          </p:cNvPr>
          <p:cNvSpPr>
            <a:spLocks noChangeArrowheads="1"/>
          </p:cNvSpPr>
          <p:nvPr/>
        </p:nvSpPr>
        <p:spPr bwMode="auto">
          <a:xfrm>
            <a:off x="720000" y="720000"/>
            <a:ext cx="77724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it-IT" altLang="it-IT" sz="1800" b="1" spc="-59" dirty="0">
                <a:solidFill>
                  <a:schemeClr val="accent1">
                    <a:lumMod val="50000"/>
                  </a:schemeClr>
                </a:solidFill>
                <a:latin typeface="+mj-lt"/>
              </a:rPr>
              <a:t>Calcolo del costo pieno di prodotto con l’ABC: individuazione delle attività </a:t>
            </a:r>
          </a:p>
        </p:txBody>
      </p:sp>
    </p:spTree>
    <p:extLst>
      <p:ext uri="{BB962C8B-B14F-4D97-AF65-F5344CB8AC3E}">
        <p14:creationId xmlns:p14="http://schemas.microsoft.com/office/powerpoint/2010/main" val="277118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CF7905A6-548C-C237-3A2A-27C9D2C029F5}"/>
              </a:ext>
            </a:extLst>
          </p:cNvPr>
          <p:cNvGraphicFramePr>
            <a:graphicFrameLocks noGrp="1"/>
          </p:cNvGraphicFramePr>
          <p:nvPr>
            <p:extLst>
              <p:ext uri="{D42A27DB-BD31-4B8C-83A1-F6EECF244321}">
                <p14:modId xmlns:p14="http://schemas.microsoft.com/office/powerpoint/2010/main" val="3305420354"/>
              </p:ext>
            </p:extLst>
          </p:nvPr>
        </p:nvGraphicFramePr>
        <p:xfrm>
          <a:off x="221795" y="1524000"/>
          <a:ext cx="9366705" cy="4114798"/>
        </p:xfrm>
        <a:graphic>
          <a:graphicData uri="http://schemas.openxmlformats.org/drawingml/2006/table">
            <a:tbl>
              <a:tblPr/>
              <a:tblGrid>
                <a:gridCol w="1958746">
                  <a:extLst>
                    <a:ext uri="{9D8B030D-6E8A-4147-A177-3AD203B41FA5}">
                      <a16:colId xmlns:a16="http://schemas.microsoft.com/office/drawing/2014/main" val="1236892058"/>
                    </a:ext>
                  </a:extLst>
                </a:gridCol>
                <a:gridCol w="483958">
                  <a:extLst>
                    <a:ext uri="{9D8B030D-6E8A-4147-A177-3AD203B41FA5}">
                      <a16:colId xmlns:a16="http://schemas.microsoft.com/office/drawing/2014/main" val="527729185"/>
                    </a:ext>
                  </a:extLst>
                </a:gridCol>
                <a:gridCol w="483958">
                  <a:extLst>
                    <a:ext uri="{9D8B030D-6E8A-4147-A177-3AD203B41FA5}">
                      <a16:colId xmlns:a16="http://schemas.microsoft.com/office/drawing/2014/main" val="4241793994"/>
                    </a:ext>
                  </a:extLst>
                </a:gridCol>
                <a:gridCol w="483958">
                  <a:extLst>
                    <a:ext uri="{9D8B030D-6E8A-4147-A177-3AD203B41FA5}">
                      <a16:colId xmlns:a16="http://schemas.microsoft.com/office/drawing/2014/main" val="3116408558"/>
                    </a:ext>
                  </a:extLst>
                </a:gridCol>
                <a:gridCol w="412713">
                  <a:extLst>
                    <a:ext uri="{9D8B030D-6E8A-4147-A177-3AD203B41FA5}">
                      <a16:colId xmlns:a16="http://schemas.microsoft.com/office/drawing/2014/main" val="4157963582"/>
                    </a:ext>
                  </a:extLst>
                </a:gridCol>
                <a:gridCol w="428396">
                  <a:extLst>
                    <a:ext uri="{9D8B030D-6E8A-4147-A177-3AD203B41FA5}">
                      <a16:colId xmlns:a16="http://schemas.microsoft.com/office/drawing/2014/main" val="1376617205"/>
                    </a:ext>
                  </a:extLst>
                </a:gridCol>
                <a:gridCol w="483958">
                  <a:extLst>
                    <a:ext uri="{9D8B030D-6E8A-4147-A177-3AD203B41FA5}">
                      <a16:colId xmlns:a16="http://schemas.microsoft.com/office/drawing/2014/main" val="359541300"/>
                    </a:ext>
                  </a:extLst>
                </a:gridCol>
                <a:gridCol w="412713">
                  <a:extLst>
                    <a:ext uri="{9D8B030D-6E8A-4147-A177-3AD203B41FA5}">
                      <a16:colId xmlns:a16="http://schemas.microsoft.com/office/drawing/2014/main" val="907171721"/>
                    </a:ext>
                  </a:extLst>
                </a:gridCol>
                <a:gridCol w="412713">
                  <a:extLst>
                    <a:ext uri="{9D8B030D-6E8A-4147-A177-3AD203B41FA5}">
                      <a16:colId xmlns:a16="http://schemas.microsoft.com/office/drawing/2014/main" val="1152271535"/>
                    </a:ext>
                  </a:extLst>
                </a:gridCol>
                <a:gridCol w="483958">
                  <a:extLst>
                    <a:ext uri="{9D8B030D-6E8A-4147-A177-3AD203B41FA5}">
                      <a16:colId xmlns:a16="http://schemas.microsoft.com/office/drawing/2014/main" val="2121681447"/>
                    </a:ext>
                  </a:extLst>
                </a:gridCol>
                <a:gridCol w="420458">
                  <a:extLst>
                    <a:ext uri="{9D8B030D-6E8A-4147-A177-3AD203B41FA5}">
                      <a16:colId xmlns:a16="http://schemas.microsoft.com/office/drawing/2014/main" val="1070346392"/>
                    </a:ext>
                  </a:extLst>
                </a:gridCol>
                <a:gridCol w="483958">
                  <a:extLst>
                    <a:ext uri="{9D8B030D-6E8A-4147-A177-3AD203B41FA5}">
                      <a16:colId xmlns:a16="http://schemas.microsoft.com/office/drawing/2014/main" val="3642374771"/>
                    </a:ext>
                  </a:extLst>
                </a:gridCol>
                <a:gridCol w="420458">
                  <a:extLst>
                    <a:ext uri="{9D8B030D-6E8A-4147-A177-3AD203B41FA5}">
                      <a16:colId xmlns:a16="http://schemas.microsoft.com/office/drawing/2014/main" val="712395990"/>
                    </a:ext>
                  </a:extLst>
                </a:gridCol>
                <a:gridCol w="483958">
                  <a:extLst>
                    <a:ext uri="{9D8B030D-6E8A-4147-A177-3AD203B41FA5}">
                      <a16:colId xmlns:a16="http://schemas.microsoft.com/office/drawing/2014/main" val="1541318971"/>
                    </a:ext>
                  </a:extLst>
                </a:gridCol>
                <a:gridCol w="483958">
                  <a:extLst>
                    <a:ext uri="{9D8B030D-6E8A-4147-A177-3AD203B41FA5}">
                      <a16:colId xmlns:a16="http://schemas.microsoft.com/office/drawing/2014/main" val="53867618"/>
                    </a:ext>
                  </a:extLst>
                </a:gridCol>
                <a:gridCol w="483958">
                  <a:extLst>
                    <a:ext uri="{9D8B030D-6E8A-4147-A177-3AD203B41FA5}">
                      <a16:colId xmlns:a16="http://schemas.microsoft.com/office/drawing/2014/main" val="454362092"/>
                    </a:ext>
                  </a:extLst>
                </a:gridCol>
                <a:gridCol w="544886">
                  <a:extLst>
                    <a:ext uri="{9D8B030D-6E8A-4147-A177-3AD203B41FA5}">
                      <a16:colId xmlns:a16="http://schemas.microsoft.com/office/drawing/2014/main" val="3384125494"/>
                    </a:ext>
                  </a:extLst>
                </a:gridCol>
              </a:tblGrid>
              <a:tr h="230292">
                <a:tc>
                  <a:txBody>
                    <a:bodyPr/>
                    <a:lstStyle/>
                    <a:p>
                      <a:pPr algn="ctr" fontAlgn="b"/>
                      <a:r>
                        <a:rPr lang="it-IT" sz="900" b="0" i="0" u="none" strike="noStrike" dirty="0">
                          <a:solidFill>
                            <a:schemeClr val="accent1">
                              <a:lumMod val="50000"/>
                            </a:schemeClr>
                          </a:solidFill>
                          <a:effectLst/>
                          <a:latin typeface="+mj-lt"/>
                        </a:rPr>
                        <a:t>VOCI</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gridSpan="8">
                  <a:txBody>
                    <a:bodyPr/>
                    <a:lstStyle/>
                    <a:p>
                      <a:pPr algn="ctr" fontAlgn="b"/>
                      <a:r>
                        <a:rPr lang="it-IT" sz="900" b="1" i="0" u="none" strike="noStrike">
                          <a:solidFill>
                            <a:schemeClr val="accent1">
                              <a:lumMod val="50000"/>
                            </a:schemeClr>
                          </a:solidFill>
                          <a:effectLst/>
                          <a:latin typeface="+mj-lt"/>
                        </a:rPr>
                        <a:t>CENTRO DI PROFITTO 1</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fontAlgn="b"/>
                      <a:r>
                        <a:rPr lang="it-IT" sz="900" b="1" i="0" u="none" strike="noStrike">
                          <a:solidFill>
                            <a:schemeClr val="accent1">
                              <a:lumMod val="50000"/>
                            </a:schemeClr>
                          </a:solidFill>
                          <a:effectLst/>
                          <a:latin typeface="+mj-lt"/>
                        </a:rPr>
                        <a:t>CENTRO DI PROFITTO 2</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fontAlgn="b"/>
                      <a:r>
                        <a:rPr lang="it-IT" sz="900" b="1" i="0" u="none" strike="noStrike">
                          <a:solidFill>
                            <a:schemeClr val="accent1">
                              <a:lumMod val="50000"/>
                            </a:schemeClr>
                          </a:solidFill>
                          <a:effectLst/>
                          <a:latin typeface="+mj-lt"/>
                        </a:rPr>
                        <a:t>TOTALE</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534544188"/>
                  </a:ext>
                </a:extLst>
              </a:tr>
              <a:tr h="230292">
                <a:tc>
                  <a:txBody>
                    <a:bodyPr/>
                    <a:lstStyle/>
                    <a:p>
                      <a:pPr algn="l" fontAlgn="b"/>
                      <a:r>
                        <a:rPr lang="it-IT" sz="900" b="0" i="0" u="none" strike="noStrike" dirty="0">
                          <a:solidFill>
                            <a:schemeClr val="accent1">
                              <a:lumMod val="50000"/>
                            </a:schemeClr>
                          </a:solidFill>
                          <a:effectLst/>
                          <a:latin typeface="+mj-lt"/>
                        </a:rPr>
                        <a:t> </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gridSpan="4">
                  <a:txBody>
                    <a:bodyPr/>
                    <a:lstStyle/>
                    <a:p>
                      <a:pPr algn="ctr" fontAlgn="b"/>
                      <a:r>
                        <a:rPr lang="it-IT" sz="900" b="0" i="0" u="none" strike="noStrike" dirty="0">
                          <a:solidFill>
                            <a:schemeClr val="accent1">
                              <a:lumMod val="50000"/>
                            </a:schemeClr>
                          </a:solidFill>
                          <a:effectLst/>
                          <a:latin typeface="+mj-lt"/>
                        </a:rPr>
                        <a:t>GD-DO</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fontAlgn="b"/>
                      <a:r>
                        <a:rPr lang="it-IT" sz="900" b="0" i="0" u="none" strike="noStrike">
                          <a:solidFill>
                            <a:schemeClr val="accent1">
                              <a:lumMod val="50000"/>
                            </a:schemeClr>
                          </a:solidFill>
                          <a:effectLst/>
                          <a:latin typeface="+mj-lt"/>
                        </a:rPr>
                        <a:t>RETAIL</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fontAlgn="b"/>
                      <a:r>
                        <a:rPr lang="it-IT" sz="900" b="0" i="0" u="none" strike="noStrike">
                          <a:solidFill>
                            <a:schemeClr val="accent1">
                              <a:lumMod val="50000"/>
                            </a:schemeClr>
                          </a:solidFill>
                          <a:effectLst/>
                          <a:latin typeface="+mj-lt"/>
                        </a:rPr>
                        <a:t> </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fontAlgn="b"/>
                      <a:r>
                        <a:rPr lang="it-IT" sz="900" b="0" i="0" u="none" strike="noStrike">
                          <a:solidFill>
                            <a:schemeClr val="accent1">
                              <a:lumMod val="50000"/>
                            </a:schemeClr>
                          </a:solidFill>
                          <a:effectLst/>
                          <a:latin typeface="+mj-lt"/>
                        </a:rPr>
                        <a:t> </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509783238"/>
                  </a:ext>
                </a:extLst>
              </a:tr>
              <a:tr h="275652">
                <a:tc>
                  <a:txBody>
                    <a:bodyPr/>
                    <a:lstStyle/>
                    <a:p>
                      <a:pPr algn="l" fontAlgn="b"/>
                      <a:r>
                        <a:rPr lang="it-IT" sz="900" b="0" i="0" u="none" strike="noStrike">
                          <a:solidFill>
                            <a:schemeClr val="accent1">
                              <a:lumMod val="50000"/>
                            </a:schemeClr>
                          </a:solidFill>
                          <a:effectLst/>
                          <a:latin typeface="+mj-lt"/>
                        </a:rPr>
                        <a:t> </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1.1</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1.2</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1.3</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1.4</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1.1</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1.2</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1.3</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1.4</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1.1</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1.2</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1.3</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1.4</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1.1</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1.2</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1.3</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800" b="1" i="0" u="none" strike="noStrike" dirty="0">
                          <a:solidFill>
                            <a:schemeClr val="accent1">
                              <a:lumMod val="50000"/>
                            </a:schemeClr>
                          </a:solidFill>
                          <a:effectLst/>
                          <a:latin typeface="+mj-lt"/>
                        </a:rPr>
                        <a:t>PROD 1.4</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53755592"/>
                  </a:ext>
                </a:extLst>
              </a:tr>
              <a:tr h="275652">
                <a:tc>
                  <a:txBody>
                    <a:bodyPr/>
                    <a:lstStyle/>
                    <a:p>
                      <a:pPr algn="l" fontAlgn="b"/>
                      <a:r>
                        <a:rPr lang="it-IT" sz="900" b="1" i="0" u="none" strike="noStrike" dirty="0">
                          <a:solidFill>
                            <a:schemeClr val="accent1">
                              <a:lumMod val="50000"/>
                            </a:schemeClr>
                          </a:solidFill>
                          <a:effectLst/>
                          <a:latin typeface="+mj-lt"/>
                        </a:rPr>
                        <a:t>VOLUMI DI VENDITA (q.li)</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10.000,00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20.000,00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15.000,00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5.000,00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5.000,00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10.000,00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7.500,00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3.000,00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15.000,00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11.000,00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algn="r" defTabSz="685800" rtl="0" eaLnBrk="1" fontAlgn="b" latinLnBrk="0" hangingPunct="1"/>
                      <a:r>
                        <a:rPr lang="it-IT" sz="900" b="0" i="0" u="none" strike="noStrike" kern="1200" dirty="0">
                          <a:solidFill>
                            <a:schemeClr val="accent1">
                              <a:lumMod val="50000"/>
                            </a:schemeClr>
                          </a:solidFill>
                          <a:effectLst/>
                          <a:latin typeface="+mj-lt"/>
                          <a:ea typeface="+mn-ea"/>
                          <a:cs typeface="+mn-cs"/>
                        </a:rPr>
                        <a:t>30.000,00</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algn="r" defTabSz="685800" rtl="0" eaLnBrk="1" fontAlgn="b" latinLnBrk="0" hangingPunct="1"/>
                      <a:r>
                        <a:rPr lang="it-IT" sz="900" b="0" i="0" u="none" strike="noStrike" kern="1200" dirty="0">
                          <a:solidFill>
                            <a:schemeClr val="accent1">
                              <a:lumMod val="50000"/>
                            </a:schemeClr>
                          </a:solidFill>
                          <a:effectLst/>
                          <a:latin typeface="+mj-lt"/>
                          <a:ea typeface="+mn-ea"/>
                          <a:cs typeface="+mn-cs"/>
                        </a:rPr>
                        <a:t>30.000,00</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algn="r" defTabSz="685800" rtl="0" eaLnBrk="1" fontAlgn="b" latinLnBrk="0" hangingPunct="1"/>
                      <a:r>
                        <a:rPr lang="it-IT" sz="900" b="0" i="0" u="none" strike="noStrike" kern="1200" dirty="0">
                          <a:solidFill>
                            <a:schemeClr val="accent1">
                              <a:lumMod val="50000"/>
                            </a:schemeClr>
                          </a:solidFill>
                          <a:effectLst/>
                          <a:latin typeface="+mj-lt"/>
                          <a:ea typeface="+mn-ea"/>
                          <a:cs typeface="+mn-cs"/>
                        </a:rPr>
                        <a:t>33.500,00</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algn="r" defTabSz="685800" rtl="0" eaLnBrk="1" fontAlgn="b" latinLnBrk="0" hangingPunct="1"/>
                      <a:r>
                        <a:rPr lang="it-IT" sz="900" b="0" i="0" u="none" strike="noStrike" kern="1200" dirty="0">
                          <a:solidFill>
                            <a:schemeClr val="accent1">
                              <a:lumMod val="50000"/>
                            </a:schemeClr>
                          </a:solidFill>
                          <a:effectLst/>
                          <a:latin typeface="+mj-lt"/>
                          <a:ea typeface="+mn-ea"/>
                          <a:cs typeface="+mn-cs"/>
                        </a:rPr>
                        <a:t>8.000,00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3798874"/>
                  </a:ext>
                </a:extLst>
              </a:tr>
              <a:tr h="275652">
                <a:tc>
                  <a:txBody>
                    <a:bodyPr/>
                    <a:lstStyle/>
                    <a:p>
                      <a:pPr algn="l" fontAlgn="b"/>
                      <a:r>
                        <a:rPr lang="it-IT" sz="900" b="1" i="0" u="none" strike="noStrike">
                          <a:solidFill>
                            <a:schemeClr val="accent1">
                              <a:lumMod val="50000"/>
                            </a:schemeClr>
                          </a:solidFill>
                          <a:effectLst/>
                          <a:latin typeface="+mj-lt"/>
                        </a:rPr>
                        <a:t>FATTURATO LISTINO</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1.050,00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1.800,00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1.530,00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515,00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550,00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980,00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840,00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321,00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525,00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330,00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2.125,00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2.780,00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2.700,00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836,00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112907895"/>
                  </a:ext>
                </a:extLst>
              </a:tr>
              <a:tr h="211866">
                <a:tc>
                  <a:txBody>
                    <a:bodyPr/>
                    <a:lstStyle/>
                    <a:p>
                      <a:pPr algn="l" fontAlgn="b"/>
                      <a:r>
                        <a:rPr lang="it-IT" sz="900" b="0" i="1" u="none" strike="noStrike">
                          <a:solidFill>
                            <a:schemeClr val="accent1">
                              <a:lumMod val="50000"/>
                            </a:schemeClr>
                          </a:solidFill>
                          <a:effectLst/>
                          <a:latin typeface="+mj-lt"/>
                        </a:rPr>
                        <a:t>- SCONTO CONTRATTUALE</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21,00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36,00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30,60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10,30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21,00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36,00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30,60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10,30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87052054"/>
                  </a:ext>
                </a:extLst>
              </a:tr>
              <a:tr h="275652">
                <a:tc>
                  <a:txBody>
                    <a:bodyPr/>
                    <a:lstStyle/>
                    <a:p>
                      <a:pPr algn="l" fontAlgn="b"/>
                      <a:r>
                        <a:rPr lang="it-IT" sz="900" b="1" i="0" u="none" strike="noStrike">
                          <a:solidFill>
                            <a:schemeClr val="accent1">
                              <a:lumMod val="50000"/>
                            </a:schemeClr>
                          </a:solidFill>
                          <a:effectLst/>
                          <a:latin typeface="+mj-lt"/>
                        </a:rPr>
                        <a:t>FATTURATO NETTO</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1.029,00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1.764,00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1.499,40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504,70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550,00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980,00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840,00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321,00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525,00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330,00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2.104,00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2.744,00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2.669,40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825,70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0311531"/>
                  </a:ext>
                </a:extLst>
              </a:tr>
              <a:tr h="211866">
                <a:tc>
                  <a:txBody>
                    <a:bodyPr/>
                    <a:lstStyle/>
                    <a:p>
                      <a:pPr algn="l" fontAlgn="b"/>
                      <a:r>
                        <a:rPr lang="it-IT" sz="900" b="1" i="0" u="none" strike="noStrike" dirty="0">
                          <a:solidFill>
                            <a:schemeClr val="accent1">
                              <a:lumMod val="50000"/>
                            </a:schemeClr>
                          </a:solidFill>
                          <a:effectLst/>
                          <a:latin typeface="+mj-lt"/>
                        </a:rPr>
                        <a:t>- COSTO INDUSTRIALE DI PRODOTTO</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690,42</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1.351,67</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1.070,21</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423,61</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345,21</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675,83</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535,10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254,17</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345,00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196,17</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1.380,63</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2.027,50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1.801,48</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677,78</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68601795"/>
                  </a:ext>
                </a:extLst>
              </a:tr>
              <a:tr h="211866">
                <a:tc>
                  <a:txBody>
                    <a:bodyPr/>
                    <a:lstStyle/>
                    <a:p>
                      <a:pPr algn="l" fontAlgn="b"/>
                      <a:r>
                        <a:rPr lang="it-IT" sz="900" b="0" i="1" u="none" strike="noStrike" dirty="0">
                          <a:solidFill>
                            <a:schemeClr val="accent1">
                              <a:lumMod val="50000"/>
                            </a:schemeClr>
                          </a:solidFill>
                          <a:effectLst/>
                          <a:latin typeface="+mj-lt"/>
                        </a:rPr>
                        <a:t>COSTO PRODUZIONE MATERIA PRIMA</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30,00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45,00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67,50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26,25</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15,00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22,50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33,75</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15,75</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45,00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49,50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90,00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67,50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150,75</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42,00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4047350831"/>
                  </a:ext>
                </a:extLst>
              </a:tr>
              <a:tr h="211866">
                <a:tc>
                  <a:txBody>
                    <a:bodyPr/>
                    <a:lstStyle/>
                    <a:p>
                      <a:pPr algn="l" fontAlgn="b"/>
                      <a:r>
                        <a:rPr lang="it-IT" sz="900" b="0" i="1" u="none" strike="noStrike" dirty="0">
                          <a:solidFill>
                            <a:schemeClr val="accent1">
                              <a:lumMod val="50000"/>
                            </a:schemeClr>
                          </a:solidFill>
                          <a:effectLst/>
                          <a:latin typeface="+mj-lt"/>
                        </a:rPr>
                        <a:t>COSTO SELEZIONE E CERNITA</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200,00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311,11</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200,00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111,11</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100,00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155,56</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100,00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66,67</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300,00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146,67</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600,00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466,67</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446,67</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177,78</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2026028331"/>
                  </a:ext>
                </a:extLst>
              </a:tr>
              <a:tr h="211866">
                <a:tc>
                  <a:txBody>
                    <a:bodyPr/>
                    <a:lstStyle/>
                    <a:p>
                      <a:pPr algn="l" fontAlgn="b"/>
                      <a:r>
                        <a:rPr lang="it-IT" sz="900" b="0" i="1" u="none" strike="noStrike" dirty="0">
                          <a:solidFill>
                            <a:schemeClr val="accent1">
                              <a:lumMod val="50000"/>
                            </a:schemeClr>
                          </a:solidFill>
                          <a:effectLst/>
                          <a:latin typeface="+mj-lt"/>
                        </a:rPr>
                        <a:t>COSTO LAVAGGIO E ASCIUGATURA</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200,00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440,00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360,00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130,00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100,00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220,00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180,00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78,00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300,00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660,00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540,00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208,00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1373947458"/>
                  </a:ext>
                </a:extLst>
              </a:tr>
              <a:tr h="211866">
                <a:tc>
                  <a:txBody>
                    <a:bodyPr/>
                    <a:lstStyle/>
                    <a:p>
                      <a:pPr algn="l" fontAlgn="b"/>
                      <a:r>
                        <a:rPr lang="it-IT" sz="900" b="0" i="1" u="none" strike="noStrike" dirty="0">
                          <a:solidFill>
                            <a:schemeClr val="accent1">
                              <a:lumMod val="50000"/>
                            </a:schemeClr>
                          </a:solidFill>
                          <a:effectLst/>
                          <a:latin typeface="+mj-lt"/>
                        </a:rPr>
                        <a:t>COSTO CONFEZ. E ETICHETTATURA</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260,42</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555,56</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442,71</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156,25</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130,21</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277,78</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221,35</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93,75</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390,63</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833,33</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664,06</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250,00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83604054"/>
                  </a:ext>
                </a:extLst>
              </a:tr>
              <a:tr h="211866">
                <a:tc>
                  <a:txBody>
                    <a:bodyPr/>
                    <a:lstStyle/>
                    <a:p>
                      <a:pPr algn="l" fontAlgn="b"/>
                      <a:r>
                        <a:rPr lang="it-IT" sz="900" b="1" i="0" u="none" strike="noStrike">
                          <a:solidFill>
                            <a:schemeClr val="accent1">
                              <a:lumMod val="50000"/>
                            </a:schemeClr>
                          </a:solidFill>
                          <a:effectLst/>
                          <a:latin typeface="+mj-lt"/>
                        </a:rPr>
                        <a:t>MARGINE INDUSTRIALE</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338,58</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412,33</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429,19</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81,09</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204,79</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304,17</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304,90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66,83</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180,00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133,83</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723,38</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716,50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867,92</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147,92</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01434741"/>
                  </a:ext>
                </a:extLst>
              </a:tr>
              <a:tr h="211866">
                <a:tc>
                  <a:txBody>
                    <a:bodyPr/>
                    <a:lstStyle/>
                    <a:p>
                      <a:pPr algn="l" fontAlgn="b"/>
                      <a:r>
                        <a:rPr lang="it-IT" sz="900" b="1" i="0" u="none" strike="noStrike">
                          <a:solidFill>
                            <a:schemeClr val="accent1">
                              <a:lumMod val="50000"/>
                            </a:schemeClr>
                          </a:solidFill>
                          <a:effectLst/>
                          <a:latin typeface="+mj-lt"/>
                        </a:rPr>
                        <a:t>- DI VENDITA E DISTRIBUZIONE VARIABILI</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164,15</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326,82</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246,00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82,02</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116,13</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231,66</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174,27</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69,63</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280,28</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dirty="0">
                          <a:solidFill>
                            <a:schemeClr val="accent1">
                              <a:lumMod val="50000"/>
                            </a:schemeClr>
                          </a:solidFill>
                          <a:effectLst/>
                          <a:latin typeface="+mj-lt"/>
                        </a:rPr>
                        <a:t>558,48</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420,27</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0" u="none" strike="noStrike">
                          <a:solidFill>
                            <a:schemeClr val="accent1">
                              <a:lumMod val="50000"/>
                            </a:schemeClr>
                          </a:solidFill>
                          <a:effectLst/>
                          <a:latin typeface="+mj-lt"/>
                        </a:rPr>
                        <a:t>151,66</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60434436"/>
                  </a:ext>
                </a:extLst>
              </a:tr>
              <a:tr h="211866">
                <a:tc>
                  <a:txBody>
                    <a:bodyPr/>
                    <a:lstStyle/>
                    <a:p>
                      <a:pPr algn="l" fontAlgn="b"/>
                      <a:r>
                        <a:rPr lang="it-IT" sz="900" b="0" i="1" u="none" strike="noStrike" dirty="0">
                          <a:solidFill>
                            <a:schemeClr val="accent1">
                              <a:lumMod val="50000"/>
                            </a:schemeClr>
                          </a:solidFill>
                          <a:effectLst/>
                          <a:latin typeface="+mj-lt"/>
                        </a:rPr>
                        <a:t>COSTI LOGISTICA</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144,00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288,00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216,00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72,00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105,88</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211,76</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158,82</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63,53</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249,88</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499,76</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374,82</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135,53</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extLst>
                  <a:ext uri="{0D108BD9-81ED-4DB2-BD59-A6C34878D82A}">
                    <a16:rowId xmlns:a16="http://schemas.microsoft.com/office/drawing/2014/main" val="3324602795"/>
                  </a:ext>
                </a:extLst>
              </a:tr>
              <a:tr h="211866">
                <a:tc>
                  <a:txBody>
                    <a:bodyPr/>
                    <a:lstStyle/>
                    <a:p>
                      <a:pPr algn="l" fontAlgn="b"/>
                      <a:r>
                        <a:rPr lang="it-IT" sz="900" b="0" i="1" u="none" strike="noStrike" dirty="0">
                          <a:solidFill>
                            <a:schemeClr val="accent1">
                              <a:lumMod val="50000"/>
                            </a:schemeClr>
                          </a:solidFill>
                          <a:effectLst/>
                          <a:latin typeface="+mj-lt"/>
                        </a:rPr>
                        <a:t>PROVVIGIONI DI VENDITA</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5,15</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8,82</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7,50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2,52</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2,75</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4,90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4,20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1,61</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7,90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13,72</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11,70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4,13</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extLst>
                  <a:ext uri="{0D108BD9-81ED-4DB2-BD59-A6C34878D82A}">
                    <a16:rowId xmlns:a16="http://schemas.microsoft.com/office/drawing/2014/main" val="3422167225"/>
                  </a:ext>
                </a:extLst>
              </a:tr>
              <a:tr h="211866">
                <a:tc>
                  <a:txBody>
                    <a:bodyPr/>
                    <a:lstStyle/>
                    <a:p>
                      <a:pPr algn="l" fontAlgn="b"/>
                      <a:r>
                        <a:rPr lang="it-IT" sz="900" b="0" i="1" u="none" strike="noStrike" dirty="0">
                          <a:solidFill>
                            <a:schemeClr val="accent1">
                              <a:lumMod val="50000"/>
                            </a:schemeClr>
                          </a:solidFill>
                          <a:effectLst/>
                          <a:latin typeface="+mj-lt"/>
                        </a:rPr>
                        <a:t>COMPENSO PIATTAFORMA DI DISTRIB.</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15,00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30,00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22,50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7,50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7,50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15,00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11,25</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4,50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22,50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a:solidFill>
                            <a:schemeClr val="accent1">
                              <a:lumMod val="50000"/>
                            </a:schemeClr>
                          </a:solidFill>
                          <a:effectLst/>
                          <a:latin typeface="+mj-lt"/>
                        </a:rPr>
                        <a:t>45,00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33,75</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0" i="1" u="none" strike="noStrike" dirty="0">
                          <a:solidFill>
                            <a:schemeClr val="accent1">
                              <a:lumMod val="50000"/>
                            </a:schemeClr>
                          </a:solidFill>
                          <a:effectLst/>
                          <a:latin typeface="+mj-lt"/>
                        </a:rPr>
                        <a:t>12,00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80079678"/>
                  </a:ext>
                </a:extLst>
              </a:tr>
              <a:tr h="221080">
                <a:tc>
                  <a:txBody>
                    <a:bodyPr/>
                    <a:lstStyle/>
                    <a:p>
                      <a:pPr algn="l" fontAlgn="b"/>
                      <a:r>
                        <a:rPr lang="it-IT" sz="900" b="1" i="0" u="none" strike="noStrike">
                          <a:solidFill>
                            <a:schemeClr val="accent1">
                              <a:lumMod val="50000"/>
                            </a:schemeClr>
                          </a:solidFill>
                          <a:effectLst/>
                          <a:latin typeface="+mj-lt"/>
                        </a:rPr>
                        <a:t>MARGINE LORDO DI CONTRIBUZIONE</a:t>
                      </a:r>
                    </a:p>
                  </a:txBody>
                  <a:tcPr marL="4648" marR="4648" marT="464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174,44</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85,51</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183,19</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-0,93</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88,66</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72,50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130,62</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-2,80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180,00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133,83</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a:solidFill>
                            <a:schemeClr val="accent1">
                              <a:lumMod val="50000"/>
                            </a:schemeClr>
                          </a:solidFill>
                          <a:effectLst/>
                          <a:latin typeface="+mj-lt"/>
                        </a:rPr>
                        <a:t>0,00</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443,10</a:t>
                      </a:r>
                    </a:p>
                  </a:txBody>
                  <a:tcPr marL="4648" marR="4648" marT="4648"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158,02</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447,65</a:t>
                      </a:r>
                    </a:p>
                  </a:txBody>
                  <a:tcPr marL="4648" marR="4648" marT="4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it-IT" sz="900" b="1" i="0" u="none" strike="noStrike" dirty="0">
                          <a:solidFill>
                            <a:schemeClr val="accent1">
                              <a:lumMod val="50000"/>
                            </a:schemeClr>
                          </a:solidFill>
                          <a:effectLst/>
                          <a:latin typeface="+mj-lt"/>
                        </a:rPr>
                        <a:t>-3,74</a:t>
                      </a:r>
                    </a:p>
                  </a:txBody>
                  <a:tcPr marL="4648" marR="4648" marT="464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72588404"/>
                  </a:ext>
                </a:extLst>
              </a:tr>
            </a:tbl>
          </a:graphicData>
        </a:graphic>
      </p:graphicFrame>
      <p:pic>
        <p:nvPicPr>
          <p:cNvPr id="4" name="Immagine 3">
            <a:extLst>
              <a:ext uri="{FF2B5EF4-FFF2-40B4-BE49-F238E27FC236}">
                <a16:creationId xmlns:a16="http://schemas.microsoft.com/office/drawing/2014/main" id="{D8829F04-37DA-8200-88D0-EE8E688302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
        <p:nvSpPr>
          <p:cNvPr id="5" name="Rectangle 1028">
            <a:extLst>
              <a:ext uri="{FF2B5EF4-FFF2-40B4-BE49-F238E27FC236}">
                <a16:creationId xmlns:a16="http://schemas.microsoft.com/office/drawing/2014/main" id="{9BA0D01B-9E04-A611-7358-1341D47A54FA}"/>
              </a:ext>
            </a:extLst>
          </p:cNvPr>
          <p:cNvSpPr>
            <a:spLocks noChangeArrowheads="1"/>
          </p:cNvSpPr>
          <p:nvPr/>
        </p:nvSpPr>
        <p:spPr bwMode="auto">
          <a:xfrm>
            <a:off x="720000" y="720000"/>
            <a:ext cx="77724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it-IT" altLang="it-IT" sz="1800" b="1" dirty="0">
                <a:solidFill>
                  <a:schemeClr val="accent1">
                    <a:lumMod val="50000"/>
                  </a:schemeClr>
                </a:solidFill>
                <a:latin typeface="+mj-lt"/>
              </a:rPr>
              <a:t>Calcolo del costo pieno di prodotto con l’ABC </a:t>
            </a:r>
          </a:p>
        </p:txBody>
      </p:sp>
    </p:spTree>
    <p:extLst>
      <p:ext uri="{BB962C8B-B14F-4D97-AF65-F5344CB8AC3E}">
        <p14:creationId xmlns:p14="http://schemas.microsoft.com/office/powerpoint/2010/main" val="426576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spc="-54" dirty="0">
                <a:solidFill>
                  <a:schemeClr val="accent1">
                    <a:lumMod val="50000"/>
                  </a:schemeClr>
                </a:solidFill>
              </a:rPr>
              <a:t>Contabilità Analitica: Modello BSC</a:t>
            </a:r>
            <a:endParaRPr lang="it-IT" sz="2000" b="1" dirty="0">
              <a:solidFill>
                <a:schemeClr val="accent1">
                  <a:lumMod val="50000"/>
                </a:schemeClr>
              </a:solidFill>
            </a:endParaRP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294009"/>
            <a:ext cx="8347800" cy="4708981"/>
          </a:xfrm>
        </p:spPr>
        <p:txBody>
          <a:bodyPr>
            <a:normAutofit/>
          </a:bodyPr>
          <a:lstStyle/>
          <a:p>
            <a:pPr algn="just">
              <a:lnSpc>
                <a:spcPct val="150000"/>
              </a:lnSpc>
              <a:spcBef>
                <a:spcPts val="0"/>
              </a:spcBef>
              <a:spcAft>
                <a:spcPts val="0"/>
              </a:spcAft>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Il controllo di gestione diventa strategico quando cerca di catturare, in modo non episodico, la strategia a livello di scelte e azioni di gestione operativa, quando richiama con sistematicità l’attenzione del management sulle conseguenze strategiche dell’operato quotidiano. </a:t>
            </a:r>
          </a:p>
          <a:p>
            <a:pPr algn="just">
              <a:lnSpc>
                <a:spcPct val="150000"/>
              </a:lnSpc>
              <a:spcBef>
                <a:spcPts val="0"/>
              </a:spcBef>
              <a:spcAft>
                <a:spcPts val="0"/>
              </a:spcAft>
              <a:buFontTx/>
              <a:buChar char="-"/>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algn="just">
              <a:lnSpc>
                <a:spcPct val="150000"/>
              </a:lnSpc>
              <a:spcBef>
                <a:spcPts val="0"/>
              </a:spcBef>
              <a:spcAft>
                <a:spcPts val="0"/>
              </a:spcAft>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In un’ottica più ampia, di implementazione e monitoraggio delle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strategie</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la </a:t>
            </a:r>
            <a:r>
              <a:rPr lang="it-IT" sz="1600" dirty="0" err="1">
                <a:solidFill>
                  <a:schemeClr val="accent1">
                    <a:lumMod val="50000"/>
                  </a:schemeClr>
                </a:solidFill>
                <a:latin typeface="+mj-lt"/>
                <a:ea typeface="Calibri Light" panose="020F0302020204030204" pitchFamily="34" charset="0"/>
                <a:cs typeface="Calibri Light" panose="020F0302020204030204" pitchFamily="34" charset="0"/>
              </a:rPr>
              <a:t>Balanced</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Scorecard (BSC) consente agli amministratori, agli stakeholders, e agli organi tenuti al controllo, di ottenere una visione prospettica, rispetto le prestazioni aziendali, superando la tradizionale logica ispirata solo alla misurazione finanziaria;</a:t>
            </a:r>
          </a:p>
          <a:p>
            <a:pPr algn="just">
              <a:lnSpc>
                <a:spcPct val="150000"/>
              </a:lnSpc>
              <a:spcBef>
                <a:spcPts val="0"/>
              </a:spcBef>
              <a:spcAft>
                <a:spcPts val="0"/>
              </a:spcAft>
              <a:buFontTx/>
              <a:buChar char="-"/>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0" indent="0" algn="just">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Tali strategie vengono descritte attraverso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mappe</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nell’ambito delle quali gli obiettivi e i KPI, vengono collegati in una catena di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rapporti di causa-effetto</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in grado di rendere visibili i legami tra i temi strategici che l’azienda intende perseguire, e le attività che porteranno al loro raggiungimento.</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59462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966800" cy="276999"/>
          </a:xfrm>
        </p:spPr>
        <p:txBody>
          <a:bodyPr>
            <a:normAutofit fontScale="90000"/>
          </a:bodyPr>
          <a:lstStyle/>
          <a:p>
            <a:pPr algn="l"/>
            <a:r>
              <a:rPr lang="it-IT" sz="2000" b="1" dirty="0">
                <a:solidFill>
                  <a:schemeClr val="accent1">
                    <a:lumMod val="50000"/>
                  </a:schemeClr>
                </a:solidFill>
              </a:rPr>
              <a:t>«Pianificazione e controllo» come approccio standard</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839200" cy="5113200"/>
          </a:xfrm>
        </p:spPr>
        <p:txBody>
          <a:bodyPr>
            <a:normAutofit fontScale="47500" lnSpcReduction="20000"/>
          </a:bodyPr>
          <a:lstStyle/>
          <a:p>
            <a:pPr marL="90000" indent="-360000" algn="just">
              <a:lnSpc>
                <a:spcPct val="170000"/>
              </a:lnSpc>
              <a:spcBef>
                <a:spcPts val="0"/>
              </a:spcBef>
              <a:spcAft>
                <a:spcPts val="0"/>
              </a:spcAft>
              <a:buFont typeface="Arial" panose="020B0604020202020204" pitchFamily="34" charset="0"/>
              <a:buChar char="•"/>
            </a:pPr>
            <a:r>
              <a:rPr lang="it-IT" sz="3400" dirty="0">
                <a:solidFill>
                  <a:schemeClr val="accent1">
                    <a:lumMod val="50000"/>
                  </a:schemeClr>
                </a:solidFill>
                <a:latin typeface="+mj-lt"/>
                <a:ea typeface="Calibri Light" panose="020F0302020204030204" pitchFamily="34" charset="0"/>
                <a:cs typeface="Calibri Light" panose="020F0302020204030204" pitchFamily="34" charset="0"/>
              </a:rPr>
              <a:t>l’implementazione del sistema di pianificazione e controllo di gestione non deve essere vista come mero adempimento, ma come processo articolato, strutturato e condiviso da parte dell’intera organizzazione aziendale teso a garantire la prosecuzione a tempo indefinito della continuità aziendale tramite l’adozione di comportamenti, procedure di analisi e processi decisionali pianificati e sistematici in grado di monitorare l’andamento aziendale con estrema capillarità; </a:t>
            </a:r>
          </a:p>
          <a:p>
            <a:pPr marL="0" indent="0" algn="just">
              <a:lnSpc>
                <a:spcPct val="170000"/>
              </a:lnSpc>
              <a:spcBef>
                <a:spcPts val="0"/>
              </a:spcBef>
              <a:spcAft>
                <a:spcPts val="0"/>
              </a:spcAft>
              <a:buNone/>
            </a:pPr>
            <a:endParaRPr lang="it-IT" sz="34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90000" indent="-360000" algn="just">
              <a:lnSpc>
                <a:spcPct val="170000"/>
              </a:lnSpc>
              <a:spcBef>
                <a:spcPts val="0"/>
              </a:spcBef>
              <a:spcAft>
                <a:spcPts val="0"/>
              </a:spcAft>
              <a:buFont typeface="Arial" panose="020B0604020202020204" pitchFamily="34" charset="0"/>
              <a:buChar char="•"/>
            </a:pPr>
            <a:r>
              <a:rPr lang="it-IT" sz="3400" dirty="0">
                <a:solidFill>
                  <a:schemeClr val="accent1">
                    <a:lumMod val="50000"/>
                  </a:schemeClr>
                </a:solidFill>
                <a:latin typeface="+mj-lt"/>
                <a:ea typeface="Calibri Light" panose="020F0302020204030204" pitchFamily="34" charset="0"/>
                <a:cs typeface="Calibri Light" panose="020F0302020204030204" pitchFamily="34" charset="0"/>
              </a:rPr>
              <a:t>È evidente che tutto questo non deve essere concepito come soluzione ad hoc per imprese in condizioni di pre-crisi e come strumento di regolazione di una successiva crisi, ma come </a:t>
            </a:r>
            <a:r>
              <a:rPr lang="it-IT" sz="3400" b="1" dirty="0">
                <a:solidFill>
                  <a:schemeClr val="accent1">
                    <a:lumMod val="50000"/>
                  </a:schemeClr>
                </a:solidFill>
                <a:latin typeface="+mj-lt"/>
                <a:ea typeface="Calibri Light" panose="020F0302020204030204" pitchFamily="34" charset="0"/>
                <a:cs typeface="Calibri Light" panose="020F0302020204030204" pitchFamily="34" charset="0"/>
              </a:rPr>
              <a:t>approccio standard </a:t>
            </a:r>
            <a:r>
              <a:rPr lang="it-IT" sz="3400" dirty="0">
                <a:solidFill>
                  <a:schemeClr val="accent1">
                    <a:lumMod val="50000"/>
                  </a:schemeClr>
                </a:solidFill>
                <a:latin typeface="+mj-lt"/>
                <a:ea typeface="Calibri Light" panose="020F0302020204030204" pitchFamily="34" charset="0"/>
                <a:cs typeface="Calibri Light" panose="020F0302020204030204" pitchFamily="34" charset="0"/>
              </a:rPr>
              <a:t>che ogni tipo di impresa dovrebbe adottare sempre e quindi a prescindere dall’esistenza di criticità gestionali, proprio allo scopo di ridurre al minimo il rischio che possano verificarsi in futuro situazioni di tal genere. </a:t>
            </a:r>
            <a:endParaRPr lang="it-IT" sz="3400" kern="100" dirty="0">
              <a:solidFill>
                <a:schemeClr val="tx2"/>
              </a:solidFill>
              <a:latin typeface="+mj-lt"/>
              <a:ea typeface="Calibri Light" panose="020F0302020204030204" pitchFamily="34" charset="0"/>
              <a:cs typeface="Calibri Light" panose="020F0302020204030204" pitchFamily="34" charset="0"/>
            </a:endParaRPr>
          </a:p>
          <a:p>
            <a:pPr marL="0" indent="0" algn="ctr">
              <a:buNone/>
            </a:pPr>
            <a:endParaRPr lang="it-IT" sz="3400" kern="100" dirty="0">
              <a:solidFill>
                <a:schemeClr val="tx2"/>
              </a:solidFill>
              <a:latin typeface="+mj-lt"/>
              <a:ea typeface="Calibri Light" panose="020F0302020204030204" pitchFamily="34" charset="0"/>
              <a:cs typeface="Calibri Light" panose="020F0302020204030204" pitchFamily="34" charset="0"/>
            </a:endParaRPr>
          </a:p>
          <a:p>
            <a:pPr marL="0" indent="0" algn="ctr">
              <a:buNone/>
            </a:pPr>
            <a:endParaRPr lang="it-IT" sz="3400" kern="100" dirty="0">
              <a:solidFill>
                <a:schemeClr val="tx1"/>
              </a:solidFill>
              <a:latin typeface="+mj-lt"/>
              <a:ea typeface="Calibri Light" panose="020F0302020204030204" pitchFamily="34" charset="0"/>
              <a:cs typeface="Calibri Light" panose="020F0302020204030204" pitchFamily="34" charset="0"/>
            </a:endParaRPr>
          </a:p>
          <a:p>
            <a:pPr marL="0" indent="0" algn="ctr">
              <a:spcBef>
                <a:spcPts val="600"/>
              </a:spcBef>
              <a:buNone/>
            </a:pPr>
            <a:endParaRPr lang="it-IT" sz="3800" b="1" kern="100" dirty="0">
              <a:solidFill>
                <a:schemeClr val="accent1">
                  <a:lumMod val="50000"/>
                </a:schemeClr>
              </a:solidFill>
              <a:latin typeface="+mj-lt"/>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EC6A16E7-CD4E-1F26-ED76-8474D57621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720509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spc="-54" dirty="0">
                <a:solidFill>
                  <a:schemeClr val="accent1">
                    <a:lumMod val="50000"/>
                  </a:schemeClr>
                </a:solidFill>
              </a:rPr>
              <a:t>Modello BSC Strategy </a:t>
            </a:r>
            <a:r>
              <a:rPr lang="it-IT" sz="2000" b="1" spc="-54" dirty="0" err="1">
                <a:solidFill>
                  <a:schemeClr val="accent1">
                    <a:lumMod val="50000"/>
                  </a:schemeClr>
                </a:solidFill>
              </a:rPr>
              <a:t>map</a:t>
            </a:r>
            <a:endParaRPr lang="it-IT" sz="2000" b="1" dirty="0">
              <a:solidFill>
                <a:schemeClr val="accent1">
                  <a:lumMod val="50000"/>
                </a:schemeClr>
              </a:solidFill>
            </a:endParaRPr>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pic>
        <p:nvPicPr>
          <p:cNvPr id="8" name="Immagine 7">
            <a:extLst>
              <a:ext uri="{FF2B5EF4-FFF2-40B4-BE49-F238E27FC236}">
                <a16:creationId xmlns:a16="http://schemas.microsoft.com/office/drawing/2014/main" id="{FFCFB37E-5B1B-AB4C-F827-9C9598DAC526}"/>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8800"/>
                    </a14:imgEffect>
                  </a14:imgLayer>
                </a14:imgProps>
              </a:ext>
            </a:extLst>
          </a:blip>
          <a:srcRect r="214"/>
          <a:stretch/>
        </p:blipFill>
        <p:spPr>
          <a:xfrm>
            <a:off x="609599" y="997000"/>
            <a:ext cx="8915401" cy="5263710"/>
          </a:xfrm>
          <a:prstGeom prst="rect">
            <a:avLst/>
          </a:prstGeom>
        </p:spPr>
      </p:pic>
    </p:spTree>
    <p:extLst>
      <p:ext uri="{BB962C8B-B14F-4D97-AF65-F5344CB8AC3E}">
        <p14:creationId xmlns:p14="http://schemas.microsoft.com/office/powerpoint/2010/main" val="2614408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spc="-54" dirty="0">
                <a:solidFill>
                  <a:schemeClr val="accent1">
                    <a:lumMod val="50000"/>
                  </a:schemeClr>
                </a:solidFill>
              </a:rPr>
              <a:t>Contabilità Analitica: Modello BSC</a:t>
            </a:r>
            <a:endParaRPr lang="it-IT" sz="2000" b="1" dirty="0">
              <a:solidFill>
                <a:schemeClr val="accent1">
                  <a:lumMod val="50000"/>
                </a:schemeClr>
              </a:solidFill>
            </a:endParaRP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347800" cy="4708981"/>
          </a:xfrm>
        </p:spPr>
        <p:txBody>
          <a:bodyPr>
            <a:normAutofit/>
          </a:bodyPr>
          <a:lstStyle/>
          <a:p>
            <a:pPr marL="0" indent="0" algn="just">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La </a:t>
            </a:r>
            <a:r>
              <a:rPr lang="it-IT" sz="1600" dirty="0" err="1">
                <a:solidFill>
                  <a:schemeClr val="accent1">
                    <a:lumMod val="50000"/>
                  </a:schemeClr>
                </a:solidFill>
                <a:latin typeface="+mj-lt"/>
                <a:ea typeface="Calibri Light" panose="020F0302020204030204" pitchFamily="34" charset="0"/>
                <a:cs typeface="Calibri Light" panose="020F0302020204030204" pitchFamily="34" charset="0"/>
              </a:rPr>
              <a:t>Balanced</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Scorecard (BSC) traduce la missione e la strategia di una società, in una serie completa ed equilibrata di misure della performance, che forniscono un modello di struttura per un sistema strategico di misurazione e gestione</a:t>
            </a:r>
          </a:p>
          <a:p>
            <a:pPr marL="0" indent="0" algn="ctr">
              <a:buNone/>
            </a:pPr>
            <a:endParaRPr lang="it-IT" sz="1600" b="1" kern="100" dirty="0">
              <a:latin typeface="+mj-lt"/>
              <a:ea typeface="Calibri Light" panose="020F0302020204030204" pitchFamily="34" charset="0"/>
              <a:cs typeface="Calibri Light" panose="020F0302020204030204" pitchFamily="34" charset="0"/>
            </a:endParaRPr>
          </a:p>
          <a:p>
            <a:pPr marL="0" indent="0" algn="just">
              <a:lnSpc>
                <a:spcPct val="100000"/>
              </a:lnSpc>
              <a:spcBef>
                <a:spcPts val="0"/>
              </a:spcBef>
              <a:spcAft>
                <a:spcPts val="0"/>
              </a:spcAft>
              <a:buNone/>
            </a:pPr>
            <a:r>
              <a:rPr lang="it-IT" sz="1600" b="1" i="1" kern="100" dirty="0">
                <a:solidFill>
                  <a:schemeClr val="accent1">
                    <a:lumMod val="50000"/>
                  </a:schemeClr>
                </a:solidFill>
                <a:effectLst/>
                <a:latin typeface="+mj-lt"/>
                <a:ea typeface="Calibri Light" panose="020F0302020204030204" pitchFamily="34" charset="0"/>
                <a:cs typeface="Calibri Light" panose="020F0302020204030204" pitchFamily="34" charset="0"/>
              </a:rPr>
              <a:t>Area Economico-finanziaria</a:t>
            </a:r>
            <a:r>
              <a:rPr lang="it-IT" sz="1600" kern="100" dirty="0">
                <a:solidFill>
                  <a:schemeClr val="accent1">
                    <a:lumMod val="50000"/>
                  </a:schemeClr>
                </a:solidFill>
                <a:effectLst/>
                <a:latin typeface="+mj-lt"/>
                <a:ea typeface="Calibri Light" panose="020F0302020204030204" pitchFamily="34" charset="0"/>
                <a:cs typeface="Calibri Light" panose="020F0302020204030204" pitchFamily="34" charset="0"/>
              </a:rPr>
              <a:t>: </a:t>
            </a:r>
          </a:p>
          <a:p>
            <a:pPr marL="0" indent="0" algn="just">
              <a:lnSpc>
                <a:spcPct val="100000"/>
              </a:lnSpc>
              <a:spcBef>
                <a:spcPts val="0"/>
              </a:spcBef>
              <a:spcAft>
                <a:spcPts val="0"/>
              </a:spcAft>
              <a:buNone/>
            </a:pPr>
            <a:r>
              <a:rPr lang="it-IT" sz="1600" kern="100" dirty="0">
                <a:solidFill>
                  <a:schemeClr val="accent1">
                    <a:lumMod val="50000"/>
                  </a:schemeClr>
                </a:solidFill>
                <a:effectLst/>
                <a:latin typeface="+mj-lt"/>
                <a:ea typeface="Calibri Light" panose="020F0302020204030204" pitchFamily="34" charset="0"/>
                <a:cs typeface="Calibri Light" panose="020F0302020204030204" pitchFamily="34" charset="0"/>
              </a:rPr>
              <a:t>misura redditività, solidità e disponibilità finanziaria attraverso le classiche attività di analisi di bilancio;</a:t>
            </a:r>
          </a:p>
          <a:p>
            <a:pPr marL="0" indent="0" algn="just">
              <a:lnSpc>
                <a:spcPct val="100000"/>
              </a:lnSpc>
              <a:spcBef>
                <a:spcPts val="0"/>
              </a:spcBef>
              <a:spcAft>
                <a:spcPts val="0"/>
              </a:spcAft>
              <a:buNone/>
            </a:pPr>
            <a:endParaRPr lang="it-IT" sz="1600" kern="100" dirty="0">
              <a:solidFill>
                <a:schemeClr val="accent1">
                  <a:lumMod val="50000"/>
                </a:schemeClr>
              </a:solidFill>
              <a:effectLst/>
              <a:latin typeface="+mj-lt"/>
              <a:ea typeface="Calibri Light" panose="020F0302020204030204" pitchFamily="34" charset="0"/>
              <a:cs typeface="Calibri Light" panose="020F0302020204030204" pitchFamily="34" charset="0"/>
            </a:endParaRPr>
          </a:p>
          <a:p>
            <a:pPr marL="0" indent="0" algn="just">
              <a:lnSpc>
                <a:spcPct val="100000"/>
              </a:lnSpc>
              <a:spcBef>
                <a:spcPts val="0"/>
              </a:spcBef>
              <a:spcAft>
                <a:spcPts val="0"/>
              </a:spcAft>
              <a:buNone/>
            </a:pPr>
            <a:r>
              <a:rPr lang="it-IT" sz="1600" b="1" i="1" kern="100" dirty="0">
                <a:solidFill>
                  <a:schemeClr val="accent1">
                    <a:lumMod val="50000"/>
                  </a:schemeClr>
                </a:solidFill>
                <a:latin typeface="+mj-lt"/>
                <a:ea typeface="Calibri Light" panose="020F0302020204030204" pitchFamily="34" charset="0"/>
                <a:cs typeface="Calibri Light" panose="020F0302020204030204" pitchFamily="34" charset="0"/>
              </a:rPr>
              <a:t>Area Clienti</a:t>
            </a:r>
            <a:r>
              <a:rPr lang="it-IT" sz="1600" kern="100" dirty="0">
                <a:solidFill>
                  <a:schemeClr val="accent1">
                    <a:lumMod val="50000"/>
                  </a:schemeClr>
                </a:solidFill>
                <a:latin typeface="+mj-lt"/>
                <a:ea typeface="Calibri Light" panose="020F0302020204030204" pitchFamily="34" charset="0"/>
                <a:cs typeface="Calibri Light" panose="020F0302020204030204" pitchFamily="34" charset="0"/>
              </a:rPr>
              <a:t>: </a:t>
            </a:r>
          </a:p>
          <a:p>
            <a:pPr marL="0" indent="0" algn="just">
              <a:lnSpc>
                <a:spcPct val="100000"/>
              </a:lnSpc>
              <a:spcBef>
                <a:spcPts val="0"/>
              </a:spcBef>
              <a:spcAft>
                <a:spcPts val="0"/>
              </a:spcAft>
              <a:buNone/>
            </a:pPr>
            <a:r>
              <a:rPr lang="it-IT" sz="1600" kern="100" dirty="0" err="1">
                <a:solidFill>
                  <a:schemeClr val="accent1">
                    <a:lumMod val="50000"/>
                  </a:schemeClr>
                </a:solidFill>
                <a:latin typeface="+mj-lt"/>
                <a:ea typeface="Calibri Light" panose="020F0302020204030204" pitchFamily="34" charset="0"/>
                <a:cs typeface="Calibri Light" panose="020F0302020204030204" pitchFamily="34" charset="0"/>
              </a:rPr>
              <a:t>costumer</a:t>
            </a:r>
            <a:r>
              <a:rPr lang="it-IT" sz="1600" kern="100"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kern="100" dirty="0" err="1">
                <a:solidFill>
                  <a:schemeClr val="accent1">
                    <a:lumMod val="50000"/>
                  </a:schemeClr>
                </a:solidFill>
                <a:latin typeface="+mj-lt"/>
                <a:ea typeface="Calibri Light" panose="020F0302020204030204" pitchFamily="34" charset="0"/>
                <a:cs typeface="Calibri Light" panose="020F0302020204030204" pitchFamily="34" charset="0"/>
              </a:rPr>
              <a:t>satisfaction</a:t>
            </a:r>
            <a:r>
              <a:rPr lang="it-IT" sz="1600" kern="100" dirty="0">
                <a:solidFill>
                  <a:schemeClr val="accent1">
                    <a:lumMod val="50000"/>
                  </a:schemeClr>
                </a:solidFill>
                <a:latin typeface="+mj-lt"/>
                <a:ea typeface="Calibri Light" panose="020F0302020204030204" pitchFamily="34" charset="0"/>
                <a:cs typeface="Calibri Light" panose="020F0302020204030204" pitchFamily="34" charset="0"/>
              </a:rPr>
              <a:t>, statistiche di vendita, andamento di mercato;</a:t>
            </a:r>
          </a:p>
          <a:p>
            <a:pPr marL="0" indent="0" algn="just">
              <a:lnSpc>
                <a:spcPct val="100000"/>
              </a:lnSpc>
              <a:spcBef>
                <a:spcPts val="0"/>
              </a:spcBef>
              <a:spcAft>
                <a:spcPts val="0"/>
              </a:spcAft>
              <a:buNone/>
            </a:pPr>
            <a:endParaRPr lang="it-IT" sz="1600" kern="1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0" indent="0" algn="just">
              <a:lnSpc>
                <a:spcPct val="100000"/>
              </a:lnSpc>
              <a:spcBef>
                <a:spcPts val="0"/>
              </a:spcBef>
              <a:spcAft>
                <a:spcPts val="0"/>
              </a:spcAft>
              <a:buNone/>
            </a:pPr>
            <a:r>
              <a:rPr lang="it-IT" sz="1600" b="1" i="1" kern="100" dirty="0">
                <a:solidFill>
                  <a:schemeClr val="accent1">
                    <a:lumMod val="50000"/>
                  </a:schemeClr>
                </a:solidFill>
                <a:effectLst/>
                <a:latin typeface="+mj-lt"/>
                <a:ea typeface="Calibri Light" panose="020F0302020204030204" pitchFamily="34" charset="0"/>
                <a:cs typeface="Calibri Light" panose="020F0302020204030204" pitchFamily="34" charset="0"/>
              </a:rPr>
              <a:t>Area Processi Interni</a:t>
            </a:r>
            <a:r>
              <a:rPr lang="it-IT" sz="1600" kern="100" dirty="0">
                <a:solidFill>
                  <a:schemeClr val="accent1">
                    <a:lumMod val="50000"/>
                  </a:schemeClr>
                </a:solidFill>
                <a:effectLst/>
                <a:latin typeface="+mj-lt"/>
                <a:ea typeface="Calibri Light" panose="020F0302020204030204" pitchFamily="34" charset="0"/>
                <a:cs typeface="Calibri Light" panose="020F0302020204030204" pitchFamily="34" charset="0"/>
              </a:rPr>
              <a:t>: </a:t>
            </a:r>
          </a:p>
          <a:p>
            <a:pPr marL="0" indent="0" algn="just">
              <a:lnSpc>
                <a:spcPct val="100000"/>
              </a:lnSpc>
              <a:spcBef>
                <a:spcPts val="0"/>
              </a:spcBef>
              <a:spcAft>
                <a:spcPts val="0"/>
              </a:spcAft>
              <a:buNone/>
            </a:pPr>
            <a:r>
              <a:rPr lang="it-IT" sz="1600" kern="100" dirty="0">
                <a:solidFill>
                  <a:schemeClr val="accent1">
                    <a:lumMod val="50000"/>
                  </a:schemeClr>
                </a:solidFill>
                <a:effectLst/>
                <a:latin typeface="+mj-lt"/>
                <a:ea typeface="Calibri Light" panose="020F0302020204030204" pitchFamily="34" charset="0"/>
                <a:cs typeface="Calibri Light" panose="020F0302020204030204" pitchFamily="34" charset="0"/>
              </a:rPr>
              <a:t>indici di produzione, ottimizzazione dei processi, e responsabilità</a:t>
            </a:r>
            <a:r>
              <a:rPr lang="it-IT" sz="1600" kern="100" dirty="0">
                <a:solidFill>
                  <a:schemeClr val="accent1">
                    <a:lumMod val="50000"/>
                  </a:schemeClr>
                </a:solidFill>
                <a:latin typeface="+mj-lt"/>
                <a:ea typeface="Calibri Light" panose="020F0302020204030204" pitchFamily="34" charset="0"/>
                <a:cs typeface="Calibri Light" panose="020F0302020204030204" pitchFamily="34" charset="0"/>
              </a:rPr>
              <a:t>;</a:t>
            </a:r>
          </a:p>
          <a:p>
            <a:pPr marL="0" indent="0" algn="just">
              <a:lnSpc>
                <a:spcPct val="100000"/>
              </a:lnSpc>
              <a:spcBef>
                <a:spcPts val="0"/>
              </a:spcBef>
              <a:spcAft>
                <a:spcPts val="0"/>
              </a:spcAft>
              <a:buNone/>
            </a:pPr>
            <a:endParaRPr lang="it-IT" sz="1600" kern="100" dirty="0">
              <a:solidFill>
                <a:schemeClr val="accent1">
                  <a:lumMod val="50000"/>
                </a:schemeClr>
              </a:solidFill>
              <a:effectLst/>
              <a:latin typeface="+mj-lt"/>
              <a:ea typeface="Calibri Light" panose="020F0302020204030204" pitchFamily="34" charset="0"/>
              <a:cs typeface="Calibri Light" panose="020F0302020204030204" pitchFamily="34" charset="0"/>
            </a:endParaRPr>
          </a:p>
          <a:p>
            <a:pPr marL="0" indent="0" algn="just">
              <a:lnSpc>
                <a:spcPct val="100000"/>
              </a:lnSpc>
              <a:spcBef>
                <a:spcPts val="0"/>
              </a:spcBef>
              <a:spcAft>
                <a:spcPts val="0"/>
              </a:spcAft>
              <a:buNone/>
            </a:pPr>
            <a:r>
              <a:rPr lang="it-IT" sz="1600" b="1" i="1" kern="100" dirty="0">
                <a:solidFill>
                  <a:schemeClr val="accent1">
                    <a:lumMod val="50000"/>
                  </a:schemeClr>
                </a:solidFill>
                <a:latin typeface="+mj-lt"/>
                <a:ea typeface="Calibri Light" panose="020F0302020204030204" pitchFamily="34" charset="0"/>
                <a:cs typeface="Calibri Light" panose="020F0302020204030204" pitchFamily="34" charset="0"/>
              </a:rPr>
              <a:t>Area Innovazione e apprendimento</a:t>
            </a:r>
            <a:r>
              <a:rPr lang="it-IT" sz="1600" kern="100" dirty="0">
                <a:solidFill>
                  <a:schemeClr val="accent1">
                    <a:lumMod val="50000"/>
                  </a:schemeClr>
                </a:solidFill>
                <a:latin typeface="+mj-lt"/>
                <a:ea typeface="Calibri Light" panose="020F0302020204030204" pitchFamily="34" charset="0"/>
                <a:cs typeface="Calibri Light" panose="020F0302020204030204" pitchFamily="34" charset="0"/>
              </a:rPr>
              <a:t>: </a:t>
            </a:r>
          </a:p>
          <a:p>
            <a:pPr marL="0" indent="0" algn="just">
              <a:lnSpc>
                <a:spcPct val="100000"/>
              </a:lnSpc>
              <a:spcBef>
                <a:spcPts val="0"/>
              </a:spcBef>
              <a:spcAft>
                <a:spcPts val="0"/>
              </a:spcAft>
              <a:buNone/>
            </a:pPr>
            <a:r>
              <a:rPr lang="it-IT" sz="1600" kern="100" dirty="0">
                <a:solidFill>
                  <a:schemeClr val="accent1">
                    <a:lumMod val="50000"/>
                  </a:schemeClr>
                </a:solidFill>
                <a:latin typeface="+mj-lt"/>
                <a:ea typeface="Calibri Light" panose="020F0302020204030204" pitchFamily="34" charset="0"/>
                <a:cs typeface="Calibri Light" panose="020F0302020204030204" pitchFamily="34" charset="0"/>
              </a:rPr>
              <a:t>sviluppo</a:t>
            </a:r>
            <a:endParaRPr lang="it-IT" sz="1600" kern="100" dirty="0">
              <a:solidFill>
                <a:schemeClr val="accent1">
                  <a:lumMod val="50000"/>
                </a:schemeClr>
              </a:solidFill>
              <a:effectLst/>
              <a:latin typeface="+mj-lt"/>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4070937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spc="-54" dirty="0">
                <a:solidFill>
                  <a:schemeClr val="accent1">
                    <a:lumMod val="50000"/>
                  </a:schemeClr>
                </a:solidFill>
              </a:rPr>
              <a:t>Contabilità Analitica: Modello BSC (2)</a:t>
            </a:r>
            <a:br>
              <a:rPr lang="it-IT" sz="2000" b="1" spc="-54" dirty="0">
                <a:solidFill>
                  <a:schemeClr val="accent1">
                    <a:lumMod val="50000"/>
                  </a:schemeClr>
                </a:solidFill>
              </a:rPr>
            </a:br>
            <a:endParaRPr lang="it-IT" sz="2000" b="1" dirty="0">
              <a:solidFill>
                <a:schemeClr val="accent1">
                  <a:lumMod val="50000"/>
                </a:schemeClr>
              </a:solidFill>
            </a:endParaRPr>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
        <p:nvSpPr>
          <p:cNvPr id="7" name="Rettangolo con angoli arrotondati 6">
            <a:extLst>
              <a:ext uri="{FF2B5EF4-FFF2-40B4-BE49-F238E27FC236}">
                <a16:creationId xmlns:a16="http://schemas.microsoft.com/office/drawing/2014/main" id="{5FC538D1-1989-0F63-0CBA-4B7DFC2751D4}"/>
              </a:ext>
            </a:extLst>
          </p:cNvPr>
          <p:cNvSpPr/>
          <p:nvPr/>
        </p:nvSpPr>
        <p:spPr>
          <a:xfrm>
            <a:off x="720000" y="2362200"/>
            <a:ext cx="1600200" cy="243840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9" name="Ovale 8">
            <a:extLst>
              <a:ext uri="{FF2B5EF4-FFF2-40B4-BE49-F238E27FC236}">
                <a16:creationId xmlns:a16="http://schemas.microsoft.com/office/drawing/2014/main" id="{5613E014-DBD7-CE80-88A9-A6E8B76AAB85}"/>
              </a:ext>
            </a:extLst>
          </p:cNvPr>
          <p:cNvSpPr/>
          <p:nvPr/>
        </p:nvSpPr>
        <p:spPr>
          <a:xfrm>
            <a:off x="2896830" y="1144214"/>
            <a:ext cx="3581400" cy="16764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11" name="Freccia angolare in su 10">
            <a:extLst>
              <a:ext uri="{FF2B5EF4-FFF2-40B4-BE49-F238E27FC236}">
                <a16:creationId xmlns:a16="http://schemas.microsoft.com/office/drawing/2014/main" id="{FDDEA0DB-F474-19AF-4BED-CA4EC30FBA72}"/>
              </a:ext>
            </a:extLst>
          </p:cNvPr>
          <p:cNvSpPr/>
          <p:nvPr/>
        </p:nvSpPr>
        <p:spPr>
          <a:xfrm rot="16200000">
            <a:off x="7010400" y="1638300"/>
            <a:ext cx="533400" cy="457200"/>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2" name="Freccia angolare in su 11">
            <a:extLst>
              <a:ext uri="{FF2B5EF4-FFF2-40B4-BE49-F238E27FC236}">
                <a16:creationId xmlns:a16="http://schemas.microsoft.com/office/drawing/2014/main" id="{1FB72E1E-0994-94A8-7543-333022D95CC6}"/>
              </a:ext>
            </a:extLst>
          </p:cNvPr>
          <p:cNvSpPr/>
          <p:nvPr/>
        </p:nvSpPr>
        <p:spPr>
          <a:xfrm rot="5400000">
            <a:off x="1315868" y="5414313"/>
            <a:ext cx="533400" cy="457200"/>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3" name="Freccia angolare in su 12">
            <a:extLst>
              <a:ext uri="{FF2B5EF4-FFF2-40B4-BE49-F238E27FC236}">
                <a16:creationId xmlns:a16="http://schemas.microsoft.com/office/drawing/2014/main" id="{DA9564A3-0263-2A6C-37A0-A2723F389F3A}"/>
              </a:ext>
            </a:extLst>
          </p:cNvPr>
          <p:cNvSpPr/>
          <p:nvPr/>
        </p:nvSpPr>
        <p:spPr>
          <a:xfrm rot="10800000">
            <a:off x="1316081" y="1676400"/>
            <a:ext cx="533400" cy="457200"/>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4" name="Freccia angolare in su 13">
            <a:extLst>
              <a:ext uri="{FF2B5EF4-FFF2-40B4-BE49-F238E27FC236}">
                <a16:creationId xmlns:a16="http://schemas.microsoft.com/office/drawing/2014/main" id="{9C595F7E-230C-5499-4D07-88AD6123D5AE}"/>
              </a:ext>
            </a:extLst>
          </p:cNvPr>
          <p:cNvSpPr/>
          <p:nvPr/>
        </p:nvSpPr>
        <p:spPr>
          <a:xfrm>
            <a:off x="6972300" y="5414100"/>
            <a:ext cx="533400" cy="457200"/>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7" name="CasellaDiTesto 16">
            <a:extLst>
              <a:ext uri="{FF2B5EF4-FFF2-40B4-BE49-F238E27FC236}">
                <a16:creationId xmlns:a16="http://schemas.microsoft.com/office/drawing/2014/main" id="{157AFF2D-1231-FE8D-7258-1120118262B3}"/>
              </a:ext>
            </a:extLst>
          </p:cNvPr>
          <p:cNvSpPr txBox="1"/>
          <p:nvPr/>
        </p:nvSpPr>
        <p:spPr>
          <a:xfrm>
            <a:off x="3086716" y="1345872"/>
            <a:ext cx="3505199" cy="1313180"/>
          </a:xfrm>
          <a:prstGeom prst="rect">
            <a:avLst/>
          </a:prstGeom>
          <a:noFill/>
        </p:spPr>
        <p:txBody>
          <a:bodyPr wrap="square">
            <a:spAutoFit/>
          </a:bodyPr>
          <a:lstStyle/>
          <a:p>
            <a:pPr marL="469900" lvl="1">
              <a:lnSpc>
                <a:spcPct val="100000"/>
              </a:lnSpc>
              <a:spcBef>
                <a:spcPts val="270"/>
              </a:spcBef>
              <a:tabLst>
                <a:tab pos="755015" algn="l"/>
              </a:tabLst>
            </a:pPr>
            <a:r>
              <a:rPr lang="it-IT" sz="1600" b="1" dirty="0">
                <a:solidFill>
                  <a:schemeClr val="accent1">
                    <a:lumMod val="50000"/>
                  </a:schemeClr>
                </a:solidFill>
                <a:latin typeface="Calibri"/>
                <a:cs typeface="Calibri"/>
              </a:rPr>
              <a:t>ECONOMICO-FINANZIARIA</a:t>
            </a:r>
          </a:p>
          <a:p>
            <a:pPr marL="755015" lvl="1" indent="-285115">
              <a:spcBef>
                <a:spcPts val="240"/>
              </a:spcBef>
              <a:buFont typeface="Arial MT"/>
              <a:buChar char="–"/>
              <a:tabLst>
                <a:tab pos="755015" algn="l"/>
              </a:tabLst>
            </a:pPr>
            <a:r>
              <a:rPr lang="it-IT" sz="1100" spc="-25" dirty="0">
                <a:solidFill>
                  <a:schemeClr val="accent1">
                    <a:lumMod val="50000"/>
                  </a:schemeClr>
                </a:solidFill>
                <a:latin typeface="+mj-lt"/>
                <a:cs typeface="Calibri"/>
              </a:rPr>
              <a:t>Mdc %</a:t>
            </a:r>
          </a:p>
          <a:p>
            <a:pPr marL="755015" lvl="1" indent="-285115">
              <a:lnSpc>
                <a:spcPct val="100000"/>
              </a:lnSpc>
              <a:spcBef>
                <a:spcPts val="240"/>
              </a:spcBef>
              <a:buFont typeface="Arial MT"/>
              <a:buChar char="–"/>
              <a:tabLst>
                <a:tab pos="755015" algn="l"/>
              </a:tabLst>
            </a:pPr>
            <a:r>
              <a:rPr lang="it-IT" sz="1100" spc="-25" dirty="0">
                <a:solidFill>
                  <a:schemeClr val="accent1">
                    <a:lumMod val="50000"/>
                  </a:schemeClr>
                </a:solidFill>
                <a:latin typeface="+mj-lt"/>
                <a:cs typeface="Calibri"/>
              </a:rPr>
              <a:t>ROI</a:t>
            </a:r>
            <a:endParaRPr lang="it-IT" sz="1100" dirty="0">
              <a:solidFill>
                <a:schemeClr val="accent1">
                  <a:lumMod val="50000"/>
                </a:schemeClr>
              </a:solidFill>
              <a:latin typeface="+mj-lt"/>
              <a:cs typeface="Calibri"/>
            </a:endParaRPr>
          </a:p>
          <a:p>
            <a:pPr marL="755015" lvl="1" indent="-285115">
              <a:lnSpc>
                <a:spcPct val="100000"/>
              </a:lnSpc>
              <a:spcBef>
                <a:spcPts val="240"/>
              </a:spcBef>
              <a:buFont typeface="Arial MT"/>
              <a:buChar char="–"/>
              <a:tabLst>
                <a:tab pos="755015" algn="l"/>
              </a:tabLst>
            </a:pPr>
            <a:r>
              <a:rPr lang="it-IT" sz="1100" spc="-25" dirty="0">
                <a:solidFill>
                  <a:schemeClr val="accent1">
                    <a:lumMod val="50000"/>
                  </a:schemeClr>
                </a:solidFill>
                <a:latin typeface="+mj-lt"/>
                <a:cs typeface="Calibri"/>
              </a:rPr>
              <a:t>ROE</a:t>
            </a:r>
            <a:endParaRPr lang="it-IT" sz="1100" dirty="0">
              <a:solidFill>
                <a:schemeClr val="accent1">
                  <a:lumMod val="50000"/>
                </a:schemeClr>
              </a:solidFill>
              <a:latin typeface="+mj-lt"/>
              <a:cs typeface="Calibri"/>
            </a:endParaRPr>
          </a:p>
          <a:p>
            <a:pPr marL="755015" lvl="1" indent="-285115">
              <a:lnSpc>
                <a:spcPct val="100000"/>
              </a:lnSpc>
              <a:spcBef>
                <a:spcPts val="240"/>
              </a:spcBef>
              <a:buFont typeface="Arial MT"/>
              <a:buChar char="–"/>
              <a:tabLst>
                <a:tab pos="755015" algn="l"/>
              </a:tabLst>
            </a:pPr>
            <a:r>
              <a:rPr lang="it-IT" sz="1100" dirty="0">
                <a:solidFill>
                  <a:schemeClr val="accent1">
                    <a:lumMod val="50000"/>
                  </a:schemeClr>
                </a:solidFill>
                <a:latin typeface="+mj-lt"/>
                <a:cs typeface="Calibri"/>
              </a:rPr>
              <a:t>Riduzione</a:t>
            </a:r>
            <a:r>
              <a:rPr lang="it-IT" sz="1100" spc="-65" dirty="0">
                <a:solidFill>
                  <a:schemeClr val="accent1">
                    <a:lumMod val="50000"/>
                  </a:schemeClr>
                </a:solidFill>
                <a:latin typeface="+mj-lt"/>
                <a:cs typeface="Calibri"/>
              </a:rPr>
              <a:t> </a:t>
            </a:r>
            <a:r>
              <a:rPr lang="it-IT" sz="1100" dirty="0">
                <a:solidFill>
                  <a:schemeClr val="accent1">
                    <a:lumMod val="50000"/>
                  </a:schemeClr>
                </a:solidFill>
                <a:latin typeface="+mj-lt"/>
                <a:cs typeface="Calibri"/>
              </a:rPr>
              <a:t>dei</a:t>
            </a:r>
            <a:r>
              <a:rPr lang="it-IT" sz="1100" spc="-55" dirty="0">
                <a:solidFill>
                  <a:schemeClr val="accent1">
                    <a:lumMod val="50000"/>
                  </a:schemeClr>
                </a:solidFill>
                <a:latin typeface="+mj-lt"/>
                <a:cs typeface="Calibri"/>
              </a:rPr>
              <a:t> </a:t>
            </a:r>
            <a:r>
              <a:rPr lang="it-IT" sz="1100" dirty="0">
                <a:solidFill>
                  <a:schemeClr val="accent1">
                    <a:lumMod val="50000"/>
                  </a:schemeClr>
                </a:solidFill>
                <a:latin typeface="+mj-lt"/>
                <a:cs typeface="Calibri"/>
              </a:rPr>
              <a:t>costi</a:t>
            </a:r>
            <a:r>
              <a:rPr lang="it-IT" sz="1100" spc="-45" dirty="0">
                <a:solidFill>
                  <a:schemeClr val="accent1">
                    <a:lumMod val="50000"/>
                  </a:schemeClr>
                </a:solidFill>
                <a:latin typeface="+mj-lt"/>
                <a:cs typeface="Calibri"/>
              </a:rPr>
              <a:t> </a:t>
            </a:r>
            <a:r>
              <a:rPr lang="it-IT" sz="1100" dirty="0">
                <a:solidFill>
                  <a:schemeClr val="accent1">
                    <a:lumMod val="50000"/>
                  </a:schemeClr>
                </a:solidFill>
                <a:latin typeface="+mj-lt"/>
                <a:cs typeface="Calibri"/>
              </a:rPr>
              <a:t>in</a:t>
            </a:r>
            <a:r>
              <a:rPr lang="it-IT" sz="1100" spc="-55" dirty="0">
                <a:solidFill>
                  <a:schemeClr val="accent1">
                    <a:lumMod val="50000"/>
                  </a:schemeClr>
                </a:solidFill>
                <a:latin typeface="+mj-lt"/>
                <a:cs typeface="Calibri"/>
              </a:rPr>
              <a:t> </a:t>
            </a:r>
            <a:r>
              <a:rPr lang="it-IT" sz="1100" dirty="0">
                <a:solidFill>
                  <a:schemeClr val="accent1">
                    <a:lumMod val="50000"/>
                  </a:schemeClr>
                </a:solidFill>
                <a:latin typeface="+mj-lt"/>
                <a:cs typeface="Calibri"/>
              </a:rPr>
              <a:t>specifiche</a:t>
            </a:r>
            <a:r>
              <a:rPr lang="it-IT" sz="1100" spc="-50" dirty="0">
                <a:solidFill>
                  <a:schemeClr val="accent1">
                    <a:lumMod val="50000"/>
                  </a:schemeClr>
                </a:solidFill>
                <a:latin typeface="+mj-lt"/>
                <a:cs typeface="Calibri"/>
              </a:rPr>
              <a:t> </a:t>
            </a:r>
            <a:r>
              <a:rPr lang="it-IT" sz="1100" spc="-20" dirty="0">
                <a:solidFill>
                  <a:schemeClr val="accent1">
                    <a:lumMod val="50000"/>
                  </a:schemeClr>
                </a:solidFill>
                <a:latin typeface="+mj-lt"/>
                <a:cs typeface="Calibri"/>
              </a:rPr>
              <a:t>aree</a:t>
            </a:r>
          </a:p>
          <a:p>
            <a:pPr marL="755015" lvl="1" indent="-285115">
              <a:lnSpc>
                <a:spcPct val="100000"/>
              </a:lnSpc>
              <a:spcBef>
                <a:spcPts val="240"/>
              </a:spcBef>
              <a:buFont typeface="Arial MT"/>
              <a:buChar char="–"/>
              <a:tabLst>
                <a:tab pos="755015" algn="l"/>
              </a:tabLst>
            </a:pPr>
            <a:r>
              <a:rPr lang="it-IT" sz="1100" spc="-20" dirty="0">
                <a:solidFill>
                  <a:schemeClr val="accent1">
                    <a:lumMod val="50000"/>
                  </a:schemeClr>
                </a:solidFill>
                <a:latin typeface="+mj-lt"/>
                <a:cs typeface="Calibri"/>
              </a:rPr>
              <a:t>……….</a:t>
            </a:r>
            <a:endParaRPr lang="it-IT" sz="1100" dirty="0">
              <a:solidFill>
                <a:schemeClr val="accent1">
                  <a:lumMod val="50000"/>
                </a:schemeClr>
              </a:solidFill>
              <a:latin typeface="+mj-lt"/>
              <a:cs typeface="Calibri"/>
            </a:endParaRPr>
          </a:p>
        </p:txBody>
      </p:sp>
      <p:sp>
        <p:nvSpPr>
          <p:cNvPr id="18" name="CasellaDiTesto 17">
            <a:extLst>
              <a:ext uri="{FF2B5EF4-FFF2-40B4-BE49-F238E27FC236}">
                <a16:creationId xmlns:a16="http://schemas.microsoft.com/office/drawing/2014/main" id="{D0AE6DE1-8E42-2291-4421-F9C9B15BE7DE}"/>
              </a:ext>
            </a:extLst>
          </p:cNvPr>
          <p:cNvSpPr txBox="1"/>
          <p:nvPr/>
        </p:nvSpPr>
        <p:spPr>
          <a:xfrm>
            <a:off x="857960" y="2524547"/>
            <a:ext cx="1462240" cy="1828578"/>
          </a:xfrm>
          <a:prstGeom prst="rect">
            <a:avLst/>
          </a:prstGeom>
          <a:noFill/>
        </p:spPr>
        <p:txBody>
          <a:bodyPr wrap="square" rtlCol="0">
            <a:spAutoFit/>
          </a:bodyPr>
          <a:lstStyle/>
          <a:p>
            <a:r>
              <a:rPr lang="it-IT" dirty="0">
                <a:solidFill>
                  <a:schemeClr val="accent1">
                    <a:lumMod val="50000"/>
                  </a:schemeClr>
                </a:solidFill>
              </a:rPr>
              <a:t>CLIENTELA</a:t>
            </a:r>
          </a:p>
          <a:p>
            <a:endParaRPr lang="it-IT" dirty="0">
              <a:solidFill>
                <a:schemeClr val="accent1">
                  <a:lumMod val="50000"/>
                </a:schemeClr>
              </a:solidFill>
            </a:endParaRPr>
          </a:p>
          <a:p>
            <a:pPr marL="285750" indent="-285750">
              <a:lnSpc>
                <a:spcPct val="150000"/>
              </a:lnSpc>
              <a:buFontTx/>
              <a:buChar char="-"/>
            </a:pPr>
            <a:r>
              <a:rPr lang="it-IT" sz="1050" dirty="0">
                <a:solidFill>
                  <a:schemeClr val="accent1">
                    <a:lumMod val="50000"/>
                  </a:schemeClr>
                </a:solidFill>
              </a:rPr>
              <a:t>Volumi di vendita</a:t>
            </a:r>
          </a:p>
          <a:p>
            <a:pPr marL="285750" indent="-285750">
              <a:lnSpc>
                <a:spcPct val="150000"/>
              </a:lnSpc>
              <a:buFontTx/>
              <a:buChar char="-"/>
            </a:pPr>
            <a:r>
              <a:rPr lang="it-IT" sz="1050" dirty="0">
                <a:solidFill>
                  <a:schemeClr val="accent1">
                    <a:lumMod val="50000"/>
                  </a:schemeClr>
                </a:solidFill>
              </a:rPr>
              <a:t>Fidelizzazione</a:t>
            </a:r>
          </a:p>
          <a:p>
            <a:pPr marL="285750" indent="-285750">
              <a:lnSpc>
                <a:spcPct val="150000"/>
              </a:lnSpc>
              <a:buFontTx/>
              <a:buChar char="-"/>
            </a:pPr>
            <a:r>
              <a:rPr lang="it-IT" sz="1050" dirty="0" err="1">
                <a:solidFill>
                  <a:schemeClr val="accent1">
                    <a:lumMod val="50000"/>
                  </a:schemeClr>
                </a:solidFill>
              </a:rPr>
              <a:t>Retention</a:t>
            </a:r>
            <a:endParaRPr lang="it-IT" sz="1050" dirty="0">
              <a:solidFill>
                <a:schemeClr val="accent1">
                  <a:lumMod val="50000"/>
                </a:schemeClr>
              </a:solidFill>
            </a:endParaRPr>
          </a:p>
          <a:p>
            <a:pPr marL="285750" indent="-285750">
              <a:lnSpc>
                <a:spcPct val="150000"/>
              </a:lnSpc>
              <a:buFontTx/>
              <a:buChar char="-"/>
            </a:pPr>
            <a:r>
              <a:rPr lang="it-IT" sz="1050" dirty="0">
                <a:solidFill>
                  <a:schemeClr val="accent1">
                    <a:lumMod val="50000"/>
                  </a:schemeClr>
                </a:solidFill>
              </a:rPr>
              <a:t>CS</a:t>
            </a:r>
          </a:p>
          <a:p>
            <a:pPr marL="285750" indent="-285750">
              <a:lnSpc>
                <a:spcPct val="150000"/>
              </a:lnSpc>
              <a:buFontTx/>
              <a:buChar char="-"/>
            </a:pPr>
            <a:r>
              <a:rPr lang="it-IT" sz="1050" dirty="0">
                <a:solidFill>
                  <a:schemeClr val="accent1">
                    <a:lumMod val="50000"/>
                  </a:schemeClr>
                </a:solidFill>
              </a:rPr>
              <a:t>……</a:t>
            </a:r>
          </a:p>
        </p:txBody>
      </p:sp>
      <p:sp>
        <p:nvSpPr>
          <p:cNvPr id="19" name="Ovale 18">
            <a:extLst>
              <a:ext uri="{FF2B5EF4-FFF2-40B4-BE49-F238E27FC236}">
                <a16:creationId xmlns:a16="http://schemas.microsoft.com/office/drawing/2014/main" id="{192A3F4A-60FC-04D9-63EC-94B0EFC66902}"/>
              </a:ext>
            </a:extLst>
          </p:cNvPr>
          <p:cNvSpPr/>
          <p:nvPr/>
        </p:nvSpPr>
        <p:spPr>
          <a:xfrm>
            <a:off x="2777400" y="5033100"/>
            <a:ext cx="3581400" cy="16764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20" name="CasellaDiTesto 19">
            <a:extLst>
              <a:ext uri="{FF2B5EF4-FFF2-40B4-BE49-F238E27FC236}">
                <a16:creationId xmlns:a16="http://schemas.microsoft.com/office/drawing/2014/main" id="{CD51E5ED-1F0F-C75D-D3DD-11139318BB3F}"/>
              </a:ext>
            </a:extLst>
          </p:cNvPr>
          <p:cNvSpPr txBox="1"/>
          <p:nvPr/>
        </p:nvSpPr>
        <p:spPr>
          <a:xfrm>
            <a:off x="3034491" y="5376213"/>
            <a:ext cx="3505199" cy="1118255"/>
          </a:xfrm>
          <a:prstGeom prst="rect">
            <a:avLst/>
          </a:prstGeom>
          <a:noFill/>
        </p:spPr>
        <p:txBody>
          <a:bodyPr wrap="square">
            <a:spAutoFit/>
          </a:bodyPr>
          <a:lstStyle/>
          <a:p>
            <a:pPr marL="469900" lvl="1">
              <a:lnSpc>
                <a:spcPct val="100000"/>
              </a:lnSpc>
              <a:spcBef>
                <a:spcPts val="270"/>
              </a:spcBef>
              <a:tabLst>
                <a:tab pos="755015" algn="l"/>
              </a:tabLst>
            </a:pPr>
            <a:r>
              <a:rPr lang="it-IT" sz="1600" b="1" dirty="0">
                <a:solidFill>
                  <a:schemeClr val="accent1">
                    <a:lumMod val="50000"/>
                  </a:schemeClr>
                </a:solidFill>
                <a:latin typeface="Calibri"/>
                <a:cs typeface="Calibri"/>
              </a:rPr>
              <a:t>PROCESSI INTERNI</a:t>
            </a:r>
          </a:p>
          <a:p>
            <a:pPr marL="755015" lvl="1" indent="-285115">
              <a:spcBef>
                <a:spcPts val="240"/>
              </a:spcBef>
              <a:buFont typeface="Arial MT"/>
              <a:buChar char="–"/>
              <a:tabLst>
                <a:tab pos="755015" algn="l"/>
              </a:tabLst>
            </a:pPr>
            <a:r>
              <a:rPr lang="it-IT" sz="1100" spc="-25" dirty="0">
                <a:solidFill>
                  <a:schemeClr val="accent1">
                    <a:lumMod val="50000"/>
                  </a:schemeClr>
                </a:solidFill>
                <a:latin typeface="+mj-lt"/>
                <a:cs typeface="Calibri"/>
              </a:rPr>
              <a:t>Time to market</a:t>
            </a:r>
          </a:p>
          <a:p>
            <a:pPr marL="755015" lvl="1" indent="-285115">
              <a:lnSpc>
                <a:spcPct val="100000"/>
              </a:lnSpc>
              <a:spcBef>
                <a:spcPts val="240"/>
              </a:spcBef>
              <a:buFont typeface="Arial MT"/>
              <a:buChar char="–"/>
              <a:tabLst>
                <a:tab pos="755015" algn="l"/>
              </a:tabLst>
            </a:pPr>
            <a:r>
              <a:rPr lang="it-IT" sz="1100" spc="-25" dirty="0">
                <a:solidFill>
                  <a:schemeClr val="accent1">
                    <a:lumMod val="50000"/>
                  </a:schemeClr>
                </a:solidFill>
                <a:latin typeface="+mj-lt"/>
                <a:cs typeface="Calibri"/>
              </a:rPr>
              <a:t>gg evasione ordini</a:t>
            </a:r>
            <a:endParaRPr lang="it-IT" sz="1100" dirty="0">
              <a:solidFill>
                <a:schemeClr val="accent1">
                  <a:lumMod val="50000"/>
                </a:schemeClr>
              </a:solidFill>
              <a:latin typeface="+mj-lt"/>
              <a:cs typeface="Calibri"/>
            </a:endParaRPr>
          </a:p>
          <a:p>
            <a:pPr marL="755015" lvl="1" indent="-285115">
              <a:lnSpc>
                <a:spcPct val="100000"/>
              </a:lnSpc>
              <a:spcBef>
                <a:spcPts val="240"/>
              </a:spcBef>
              <a:buFont typeface="Arial MT"/>
              <a:buChar char="–"/>
              <a:tabLst>
                <a:tab pos="755015" algn="l"/>
              </a:tabLst>
            </a:pPr>
            <a:r>
              <a:rPr lang="it-IT" sz="1100" spc="-25" dirty="0">
                <a:solidFill>
                  <a:schemeClr val="accent1">
                    <a:lumMod val="50000"/>
                  </a:schemeClr>
                </a:solidFill>
                <a:latin typeface="+mj-lt"/>
                <a:cs typeface="Calibri"/>
              </a:rPr>
              <a:t>Lead time</a:t>
            </a:r>
          </a:p>
          <a:p>
            <a:pPr marL="755015" lvl="1" indent="-285115">
              <a:lnSpc>
                <a:spcPct val="100000"/>
              </a:lnSpc>
              <a:spcBef>
                <a:spcPts val="240"/>
              </a:spcBef>
              <a:buFont typeface="Arial MT"/>
              <a:buChar char="–"/>
              <a:tabLst>
                <a:tab pos="755015" algn="l"/>
              </a:tabLst>
            </a:pPr>
            <a:r>
              <a:rPr lang="it-IT" sz="1100" spc="-25" dirty="0">
                <a:solidFill>
                  <a:schemeClr val="accent1">
                    <a:lumMod val="50000"/>
                  </a:schemeClr>
                </a:solidFill>
                <a:latin typeface="+mj-lt"/>
                <a:cs typeface="Calibri"/>
              </a:rPr>
              <a:t>……..</a:t>
            </a:r>
            <a:endParaRPr lang="it-IT" sz="1100" dirty="0">
              <a:solidFill>
                <a:schemeClr val="accent1">
                  <a:lumMod val="50000"/>
                </a:schemeClr>
              </a:solidFill>
              <a:latin typeface="+mj-lt"/>
              <a:cs typeface="Calibri"/>
            </a:endParaRPr>
          </a:p>
        </p:txBody>
      </p:sp>
      <p:sp>
        <p:nvSpPr>
          <p:cNvPr id="21" name="Rettangolo con angoli arrotondati 20">
            <a:extLst>
              <a:ext uri="{FF2B5EF4-FFF2-40B4-BE49-F238E27FC236}">
                <a16:creationId xmlns:a16="http://schemas.microsoft.com/office/drawing/2014/main" id="{7D45DC97-9543-FD34-8F30-B04C62F20609}"/>
              </a:ext>
            </a:extLst>
          </p:cNvPr>
          <p:cNvSpPr/>
          <p:nvPr/>
        </p:nvSpPr>
        <p:spPr>
          <a:xfrm>
            <a:off x="6759900" y="2362200"/>
            <a:ext cx="1600200" cy="243840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22" name="CasellaDiTesto 21">
            <a:extLst>
              <a:ext uri="{FF2B5EF4-FFF2-40B4-BE49-F238E27FC236}">
                <a16:creationId xmlns:a16="http://schemas.microsoft.com/office/drawing/2014/main" id="{31333AA6-A594-F3B5-B7E6-529282D737C8}"/>
              </a:ext>
            </a:extLst>
          </p:cNvPr>
          <p:cNvSpPr txBox="1"/>
          <p:nvPr/>
        </p:nvSpPr>
        <p:spPr>
          <a:xfrm>
            <a:off x="6897860" y="2549554"/>
            <a:ext cx="1462240" cy="2313326"/>
          </a:xfrm>
          <a:prstGeom prst="rect">
            <a:avLst/>
          </a:prstGeom>
          <a:noFill/>
        </p:spPr>
        <p:txBody>
          <a:bodyPr wrap="square" rtlCol="0">
            <a:spAutoFit/>
          </a:bodyPr>
          <a:lstStyle/>
          <a:p>
            <a:r>
              <a:rPr lang="it-IT" dirty="0">
                <a:solidFill>
                  <a:schemeClr val="accent1">
                    <a:lumMod val="50000"/>
                  </a:schemeClr>
                </a:solidFill>
              </a:rPr>
              <a:t> SVILUPPO</a:t>
            </a:r>
          </a:p>
          <a:p>
            <a:endParaRPr lang="it-IT" dirty="0">
              <a:solidFill>
                <a:schemeClr val="accent1">
                  <a:lumMod val="50000"/>
                </a:schemeClr>
              </a:solidFill>
            </a:endParaRPr>
          </a:p>
          <a:p>
            <a:pPr marL="285750" indent="-285750">
              <a:lnSpc>
                <a:spcPct val="150000"/>
              </a:lnSpc>
              <a:buFontTx/>
              <a:buChar char="-"/>
            </a:pPr>
            <a:r>
              <a:rPr lang="it-IT" sz="1050" dirty="0">
                <a:solidFill>
                  <a:schemeClr val="accent1">
                    <a:lumMod val="50000"/>
                  </a:schemeClr>
                </a:solidFill>
              </a:rPr>
              <a:t>h formazione</a:t>
            </a:r>
          </a:p>
          <a:p>
            <a:pPr marL="285750" indent="-285750">
              <a:lnSpc>
                <a:spcPct val="150000"/>
              </a:lnSpc>
              <a:buFontTx/>
              <a:buChar char="-"/>
            </a:pPr>
            <a:r>
              <a:rPr lang="it-IT" sz="1050" dirty="0">
                <a:solidFill>
                  <a:schemeClr val="accent1">
                    <a:lumMod val="50000"/>
                  </a:schemeClr>
                </a:solidFill>
              </a:rPr>
              <a:t>Nuovi prodotti/tot. prodotti</a:t>
            </a:r>
          </a:p>
          <a:p>
            <a:pPr marL="285750" indent="-285750">
              <a:lnSpc>
                <a:spcPct val="150000"/>
              </a:lnSpc>
              <a:buFontTx/>
              <a:buChar char="-"/>
            </a:pPr>
            <a:r>
              <a:rPr lang="it-IT" sz="1050" dirty="0">
                <a:solidFill>
                  <a:schemeClr val="accent1">
                    <a:lumMod val="50000"/>
                  </a:schemeClr>
                </a:solidFill>
              </a:rPr>
              <a:t>% </a:t>
            </a:r>
            <a:r>
              <a:rPr lang="it-IT" sz="1050" dirty="0" err="1">
                <a:solidFill>
                  <a:schemeClr val="accent1">
                    <a:lumMod val="50000"/>
                  </a:schemeClr>
                </a:solidFill>
              </a:rPr>
              <a:t>inv</a:t>
            </a:r>
            <a:r>
              <a:rPr lang="it-IT" sz="1050" dirty="0">
                <a:solidFill>
                  <a:schemeClr val="accent1">
                    <a:lumMod val="50000"/>
                  </a:schemeClr>
                </a:solidFill>
              </a:rPr>
              <a:t>. Ricerca e sviluppo</a:t>
            </a:r>
          </a:p>
          <a:p>
            <a:pPr marL="285750" indent="-285750">
              <a:lnSpc>
                <a:spcPct val="150000"/>
              </a:lnSpc>
              <a:buFontTx/>
              <a:buChar char="-"/>
            </a:pPr>
            <a:r>
              <a:rPr lang="it-IT" sz="1050" dirty="0"/>
              <a:t>……</a:t>
            </a:r>
          </a:p>
        </p:txBody>
      </p:sp>
      <p:sp>
        <p:nvSpPr>
          <p:cNvPr id="23" name="object 17">
            <a:extLst>
              <a:ext uri="{FF2B5EF4-FFF2-40B4-BE49-F238E27FC236}">
                <a16:creationId xmlns:a16="http://schemas.microsoft.com/office/drawing/2014/main" id="{BE8E389A-C42A-47AE-7D0D-8EE458645F56}"/>
              </a:ext>
            </a:extLst>
          </p:cNvPr>
          <p:cNvSpPr txBox="1"/>
          <p:nvPr/>
        </p:nvSpPr>
        <p:spPr>
          <a:xfrm>
            <a:off x="3505200" y="3680557"/>
            <a:ext cx="2438400" cy="319959"/>
          </a:xfrm>
          <a:prstGeom prst="rect">
            <a:avLst/>
          </a:prstGeom>
        </p:spPr>
        <p:txBody>
          <a:bodyPr vert="horz" wrap="square" lIns="0" tIns="12065" rIns="0" bIns="0" rtlCol="0">
            <a:spAutoFit/>
          </a:bodyPr>
          <a:lstStyle/>
          <a:p>
            <a:pPr marL="125095" marR="5080" indent="-113030">
              <a:lnSpc>
                <a:spcPct val="100000"/>
              </a:lnSpc>
              <a:spcBef>
                <a:spcPts val="95"/>
              </a:spcBef>
            </a:pPr>
            <a:r>
              <a:rPr sz="2000" b="1" dirty="0">
                <a:solidFill>
                  <a:schemeClr val="accent1">
                    <a:lumMod val="50000"/>
                  </a:schemeClr>
                </a:solidFill>
                <a:latin typeface="+mj-lt"/>
                <a:cs typeface="Calibri"/>
              </a:rPr>
              <a:t>Missione</a:t>
            </a:r>
            <a:r>
              <a:rPr sz="2000" b="1" spc="-20" dirty="0">
                <a:solidFill>
                  <a:schemeClr val="accent1">
                    <a:lumMod val="50000"/>
                  </a:schemeClr>
                </a:solidFill>
                <a:latin typeface="+mj-lt"/>
                <a:cs typeface="Calibri"/>
              </a:rPr>
              <a:t> </a:t>
            </a:r>
            <a:r>
              <a:rPr sz="2000" b="1" spc="-50" dirty="0">
                <a:solidFill>
                  <a:schemeClr val="accent1">
                    <a:lumMod val="50000"/>
                  </a:schemeClr>
                </a:solidFill>
                <a:latin typeface="+mj-lt"/>
                <a:cs typeface="Calibri"/>
              </a:rPr>
              <a:t>e </a:t>
            </a:r>
            <a:r>
              <a:rPr sz="2000" b="1" spc="-10" dirty="0">
                <a:solidFill>
                  <a:schemeClr val="accent1">
                    <a:lumMod val="50000"/>
                  </a:schemeClr>
                </a:solidFill>
                <a:latin typeface="+mj-lt"/>
                <a:cs typeface="Calibri"/>
              </a:rPr>
              <a:t>strategia</a:t>
            </a:r>
            <a:endParaRPr sz="2000" dirty="0">
              <a:solidFill>
                <a:schemeClr val="accent1">
                  <a:lumMod val="50000"/>
                </a:schemeClr>
              </a:solidFill>
              <a:latin typeface="+mj-lt"/>
              <a:cs typeface="Calibri"/>
            </a:endParaRPr>
          </a:p>
        </p:txBody>
      </p:sp>
      <p:cxnSp>
        <p:nvCxnSpPr>
          <p:cNvPr id="25" name="Connettore 2 24">
            <a:extLst>
              <a:ext uri="{FF2B5EF4-FFF2-40B4-BE49-F238E27FC236}">
                <a16:creationId xmlns:a16="http://schemas.microsoft.com/office/drawing/2014/main" id="{98F563EE-66C0-397D-3DBD-3C55B09E3944}"/>
              </a:ext>
            </a:extLst>
          </p:cNvPr>
          <p:cNvCxnSpPr/>
          <p:nvPr/>
        </p:nvCxnSpPr>
        <p:spPr>
          <a:xfrm flipV="1">
            <a:off x="4649429" y="3022359"/>
            <a:ext cx="0" cy="559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DCD0A733-FCF4-F71B-33EF-DE54E88D45B1}"/>
              </a:ext>
            </a:extLst>
          </p:cNvPr>
          <p:cNvCxnSpPr>
            <a:cxnSpLocks/>
          </p:cNvCxnSpPr>
          <p:nvPr/>
        </p:nvCxnSpPr>
        <p:spPr>
          <a:xfrm flipH="1" flipV="1">
            <a:off x="2733766" y="3885482"/>
            <a:ext cx="610829" cy="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574437A7-8677-00D5-06C6-93E2DC278942}"/>
              </a:ext>
            </a:extLst>
          </p:cNvPr>
          <p:cNvCxnSpPr>
            <a:cxnSpLocks/>
          </p:cNvCxnSpPr>
          <p:nvPr/>
        </p:nvCxnSpPr>
        <p:spPr>
          <a:xfrm flipH="1">
            <a:off x="4648200" y="4118699"/>
            <a:ext cx="1229"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4620DEF5-0B16-1F94-FD4F-CE19FA10BC6A}"/>
              </a:ext>
            </a:extLst>
          </p:cNvPr>
          <p:cNvCxnSpPr>
            <a:cxnSpLocks/>
          </p:cNvCxnSpPr>
          <p:nvPr/>
        </p:nvCxnSpPr>
        <p:spPr>
          <a:xfrm>
            <a:off x="5869859" y="3886200"/>
            <a:ext cx="6083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48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7696200" cy="276999"/>
          </a:xfrm>
        </p:spPr>
        <p:txBody>
          <a:bodyPr>
            <a:normAutofit fontScale="90000"/>
          </a:bodyPr>
          <a:lstStyle/>
          <a:p>
            <a:pPr algn="l"/>
            <a:r>
              <a:rPr lang="it-IT" sz="2000" b="1" spc="-54" dirty="0">
                <a:solidFill>
                  <a:schemeClr val="accent1">
                    <a:lumMod val="50000"/>
                  </a:schemeClr>
                </a:solidFill>
              </a:rPr>
              <a:t>Approccio BSC in ottica ESG: </a:t>
            </a:r>
            <a:r>
              <a:rPr lang="it-IT" sz="2000" b="1" i="1" u="sng" spc="-54" dirty="0" err="1">
                <a:solidFill>
                  <a:schemeClr val="accent1">
                    <a:lumMod val="50000"/>
                  </a:schemeClr>
                </a:solidFill>
              </a:rPr>
              <a:t>Sustainability</a:t>
            </a:r>
            <a:r>
              <a:rPr lang="it-IT" sz="2000" b="1" i="1" u="sng" spc="-54" dirty="0">
                <a:solidFill>
                  <a:schemeClr val="accent1">
                    <a:lumMod val="50000"/>
                  </a:schemeClr>
                </a:solidFill>
              </a:rPr>
              <a:t> </a:t>
            </a:r>
            <a:r>
              <a:rPr lang="it-IT" sz="2000" b="1" i="1" u="sng" spc="-54" dirty="0" err="1">
                <a:solidFill>
                  <a:schemeClr val="accent1">
                    <a:lumMod val="50000"/>
                  </a:schemeClr>
                </a:solidFill>
              </a:rPr>
              <a:t>Balanced</a:t>
            </a:r>
            <a:r>
              <a:rPr lang="it-IT" sz="2000" b="1" i="1" u="sng" spc="-54" dirty="0">
                <a:solidFill>
                  <a:schemeClr val="accent1">
                    <a:lumMod val="50000"/>
                  </a:schemeClr>
                </a:solidFill>
              </a:rPr>
              <a:t> Scorecard </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37929" y="1143000"/>
            <a:ext cx="8347800" cy="4708981"/>
          </a:xfrm>
        </p:spPr>
        <p:txBody>
          <a:bodyPr>
            <a:normAutofit/>
          </a:bodyPr>
          <a:lstStyle/>
          <a:p>
            <a:pPr algn="just">
              <a:lnSpc>
                <a:spcPct val="150000"/>
              </a:lnSpc>
              <a:spcBef>
                <a:spcPts val="0"/>
              </a:spcBef>
              <a:spcAft>
                <a:spcPts val="0"/>
              </a:spcAft>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Il </a:t>
            </a:r>
            <a:r>
              <a:rPr lang="it-IT" sz="1600" dirty="0" err="1">
                <a:solidFill>
                  <a:schemeClr val="accent1">
                    <a:lumMod val="50000"/>
                  </a:schemeClr>
                </a:solidFill>
                <a:latin typeface="+mj-lt"/>
                <a:ea typeface="Calibri Light" panose="020F0302020204030204" pitchFamily="34" charset="0"/>
                <a:cs typeface="Calibri Light" panose="020F0302020204030204" pitchFamily="34" charset="0"/>
              </a:rPr>
              <a:t>sustainability</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management è inteso come il processo di gestione che consente il raggiungimento da parte delle organizzazioni degli obiettivi di sostenibilità economica, sociale e ambientale;</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algn="just">
              <a:lnSpc>
                <a:spcPct val="150000"/>
              </a:lnSpc>
              <a:spcBef>
                <a:spcPts val="0"/>
              </a:spcBef>
              <a:spcAft>
                <a:spcPts val="0"/>
              </a:spcAft>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la BSC risulta essere uno strumento di gestione strategica particolarmente adatto per integrare nella gestione aziendale la misurazione e la valutazione delle performance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sostenibili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delle imprese,</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algn="just">
              <a:lnSpc>
                <a:spcPct val="150000"/>
              </a:lnSpc>
              <a:spcBef>
                <a:spcPts val="0"/>
              </a:spcBef>
              <a:spcAft>
                <a:spcPts val="0"/>
              </a:spcAft>
              <a:buFontTx/>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L’utilizzo di una </a:t>
            </a:r>
            <a:r>
              <a:rPr lang="it-IT" sz="1600" dirty="0" err="1">
                <a:solidFill>
                  <a:schemeClr val="accent1">
                    <a:lumMod val="50000"/>
                  </a:schemeClr>
                </a:solidFill>
                <a:latin typeface="+mj-lt"/>
                <a:ea typeface="Calibri Light" panose="020F0302020204030204" pitchFamily="34" charset="0"/>
                <a:cs typeface="Calibri Light" panose="020F0302020204030204" pitchFamily="34" charset="0"/>
              </a:rPr>
              <a:t>Sustainability</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err="1">
                <a:solidFill>
                  <a:schemeClr val="accent1">
                    <a:lumMod val="50000"/>
                  </a:schemeClr>
                </a:solidFill>
                <a:latin typeface="+mj-lt"/>
                <a:ea typeface="Calibri Light" panose="020F0302020204030204" pitchFamily="34" charset="0"/>
                <a:cs typeface="Calibri Light" panose="020F0302020204030204" pitchFamily="34" charset="0"/>
              </a:rPr>
              <a:t>Balanced</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 Scorecard potrebbe consentire di:</a:t>
            </a:r>
          </a:p>
          <a:p>
            <a:pPr marL="342900" indent="-342900" algn="just">
              <a:lnSpc>
                <a:spcPct val="150000"/>
              </a:lnSpc>
              <a:spcBef>
                <a:spcPts val="0"/>
              </a:spcBef>
              <a:spcAft>
                <a:spcPts val="0"/>
              </a:spcAft>
              <a:buFont typeface="+mj-lt"/>
              <a:buAutoNum type="alphaLcParen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inserire in modo sistematico nelle riflessioni a livello strategico i temi della sostenibilità; </a:t>
            </a:r>
          </a:p>
          <a:p>
            <a:pPr marL="342900" indent="-342900" algn="just">
              <a:lnSpc>
                <a:spcPct val="150000"/>
              </a:lnSpc>
              <a:spcBef>
                <a:spcPts val="0"/>
              </a:spcBef>
              <a:spcAft>
                <a:spcPts val="0"/>
              </a:spcAft>
              <a:buFont typeface="+mj-lt"/>
              <a:buAutoNum type="alphaLcParen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pianificare (approccio anticipatorio) gli obiettivi da raggiungere (target) e verificarne il grado di soddisfacimento; </a:t>
            </a:r>
          </a:p>
          <a:p>
            <a:pPr marL="342900" indent="-342900" algn="just">
              <a:lnSpc>
                <a:spcPct val="150000"/>
              </a:lnSpc>
              <a:spcBef>
                <a:spcPts val="0"/>
              </a:spcBef>
              <a:spcAft>
                <a:spcPts val="0"/>
              </a:spcAft>
              <a:buFont typeface="+mj-lt"/>
              <a:buAutoNum type="alphaLcParen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adottare un approccio strutturato dove gli indicatori di performance ambientale e sociale sono coordinati con gli altri fattori che incidono sul risultato delle imprese. </a:t>
            </a:r>
          </a:p>
          <a:p>
            <a:pPr algn="just">
              <a:lnSpc>
                <a:spcPct val="150000"/>
              </a:lnSpc>
              <a:spcBef>
                <a:spcPts val="0"/>
              </a:spcBef>
              <a:spcAft>
                <a:spcPts val="0"/>
              </a:spcAft>
              <a:buFontTx/>
              <a:buChar char="-"/>
            </a:pP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10BA1165-C8ED-B050-E74B-DABE0B41A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289655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1252" y="2561775"/>
            <a:ext cx="3356260" cy="921162"/>
            <a:chOff x="40957" y="2070925"/>
            <a:chExt cx="4299585" cy="1737995"/>
          </a:xfrm>
        </p:grpSpPr>
        <p:sp>
          <p:nvSpPr>
            <p:cNvPr id="3" name="object 3"/>
            <p:cNvSpPr/>
            <p:nvPr/>
          </p:nvSpPr>
          <p:spPr>
            <a:xfrm>
              <a:off x="45719" y="2075688"/>
              <a:ext cx="4290060" cy="1728470"/>
            </a:xfrm>
            <a:custGeom>
              <a:avLst/>
              <a:gdLst/>
              <a:ahLst/>
              <a:cxnLst/>
              <a:rect l="l" t="t" r="r" b="b"/>
              <a:pathLst>
                <a:path w="4290060" h="1728470">
                  <a:moveTo>
                    <a:pt x="2145030" y="0"/>
                  </a:moveTo>
                  <a:lnTo>
                    <a:pt x="2078217" y="411"/>
                  </a:lnTo>
                  <a:lnTo>
                    <a:pt x="2011914" y="1636"/>
                  </a:lnTo>
                  <a:lnTo>
                    <a:pt x="1946149" y="3664"/>
                  </a:lnTo>
                  <a:lnTo>
                    <a:pt x="1880952" y="6482"/>
                  </a:lnTo>
                  <a:lnTo>
                    <a:pt x="1816353" y="10079"/>
                  </a:lnTo>
                  <a:lnTo>
                    <a:pt x="1752381" y="14443"/>
                  </a:lnTo>
                  <a:lnTo>
                    <a:pt x="1689067" y="19561"/>
                  </a:lnTo>
                  <a:lnTo>
                    <a:pt x="1626439" y="25421"/>
                  </a:lnTo>
                  <a:lnTo>
                    <a:pt x="1564528" y="32013"/>
                  </a:lnTo>
                  <a:lnTo>
                    <a:pt x="1503362" y="39323"/>
                  </a:lnTo>
                  <a:lnTo>
                    <a:pt x="1442973" y="47340"/>
                  </a:lnTo>
                  <a:lnTo>
                    <a:pt x="1383389" y="56052"/>
                  </a:lnTo>
                  <a:lnTo>
                    <a:pt x="1324640" y="65447"/>
                  </a:lnTo>
                  <a:lnTo>
                    <a:pt x="1266756" y="75513"/>
                  </a:lnTo>
                  <a:lnTo>
                    <a:pt x="1209766" y="86238"/>
                  </a:lnTo>
                  <a:lnTo>
                    <a:pt x="1153700" y="97610"/>
                  </a:lnTo>
                  <a:lnTo>
                    <a:pt x="1098588" y="109617"/>
                  </a:lnTo>
                  <a:lnTo>
                    <a:pt x="1044459" y="122247"/>
                  </a:lnTo>
                  <a:lnTo>
                    <a:pt x="991344" y="135489"/>
                  </a:lnTo>
                  <a:lnTo>
                    <a:pt x="939271" y="149330"/>
                  </a:lnTo>
                  <a:lnTo>
                    <a:pt x="888271" y="163758"/>
                  </a:lnTo>
                  <a:lnTo>
                    <a:pt x="838373" y="178762"/>
                  </a:lnTo>
                  <a:lnTo>
                    <a:pt x="789606" y="194329"/>
                  </a:lnTo>
                  <a:lnTo>
                    <a:pt x="742001" y="210447"/>
                  </a:lnTo>
                  <a:lnTo>
                    <a:pt x="695587" y="227106"/>
                  </a:lnTo>
                  <a:lnTo>
                    <a:pt x="650393" y="244292"/>
                  </a:lnTo>
                  <a:lnTo>
                    <a:pt x="606450" y="261993"/>
                  </a:lnTo>
                  <a:lnTo>
                    <a:pt x="563787" y="280199"/>
                  </a:lnTo>
                  <a:lnTo>
                    <a:pt x="522434" y="298896"/>
                  </a:lnTo>
                  <a:lnTo>
                    <a:pt x="482420" y="318073"/>
                  </a:lnTo>
                  <a:lnTo>
                    <a:pt x="443776" y="337718"/>
                  </a:lnTo>
                  <a:lnTo>
                    <a:pt x="406530" y="357819"/>
                  </a:lnTo>
                  <a:lnTo>
                    <a:pt x="370712" y="378364"/>
                  </a:lnTo>
                  <a:lnTo>
                    <a:pt x="336352" y="399341"/>
                  </a:lnTo>
                  <a:lnTo>
                    <a:pt x="303480" y="420738"/>
                  </a:lnTo>
                  <a:lnTo>
                    <a:pt x="272126" y="442543"/>
                  </a:lnTo>
                  <a:lnTo>
                    <a:pt x="214087" y="487330"/>
                  </a:lnTo>
                  <a:lnTo>
                    <a:pt x="162474" y="533607"/>
                  </a:lnTo>
                  <a:lnTo>
                    <a:pt x="117524" y="581277"/>
                  </a:lnTo>
                  <a:lnTo>
                    <a:pt x="79474" y="630246"/>
                  </a:lnTo>
                  <a:lnTo>
                    <a:pt x="48561" y="680417"/>
                  </a:lnTo>
                  <a:lnTo>
                    <a:pt x="25023" y="731695"/>
                  </a:lnTo>
                  <a:lnTo>
                    <a:pt x="9097" y="783985"/>
                  </a:lnTo>
                  <a:lnTo>
                    <a:pt x="1020" y="837191"/>
                  </a:lnTo>
                  <a:lnTo>
                    <a:pt x="0" y="864108"/>
                  </a:lnTo>
                  <a:lnTo>
                    <a:pt x="1020" y="891024"/>
                  </a:lnTo>
                  <a:lnTo>
                    <a:pt x="9097" y="944230"/>
                  </a:lnTo>
                  <a:lnTo>
                    <a:pt x="25023" y="996520"/>
                  </a:lnTo>
                  <a:lnTo>
                    <a:pt x="48561" y="1047798"/>
                  </a:lnTo>
                  <a:lnTo>
                    <a:pt x="79474" y="1097969"/>
                  </a:lnTo>
                  <a:lnTo>
                    <a:pt x="117524" y="1146938"/>
                  </a:lnTo>
                  <a:lnTo>
                    <a:pt x="162474" y="1194608"/>
                  </a:lnTo>
                  <a:lnTo>
                    <a:pt x="214087" y="1240885"/>
                  </a:lnTo>
                  <a:lnTo>
                    <a:pt x="272126" y="1285672"/>
                  </a:lnTo>
                  <a:lnTo>
                    <a:pt x="303480" y="1307477"/>
                  </a:lnTo>
                  <a:lnTo>
                    <a:pt x="336352" y="1328874"/>
                  </a:lnTo>
                  <a:lnTo>
                    <a:pt x="370712" y="1349851"/>
                  </a:lnTo>
                  <a:lnTo>
                    <a:pt x="406530" y="1370396"/>
                  </a:lnTo>
                  <a:lnTo>
                    <a:pt x="443776" y="1390497"/>
                  </a:lnTo>
                  <a:lnTo>
                    <a:pt x="482420" y="1410142"/>
                  </a:lnTo>
                  <a:lnTo>
                    <a:pt x="522434" y="1429319"/>
                  </a:lnTo>
                  <a:lnTo>
                    <a:pt x="563787" y="1448016"/>
                  </a:lnTo>
                  <a:lnTo>
                    <a:pt x="606450" y="1466222"/>
                  </a:lnTo>
                  <a:lnTo>
                    <a:pt x="650393" y="1483923"/>
                  </a:lnTo>
                  <a:lnTo>
                    <a:pt x="695587" y="1501109"/>
                  </a:lnTo>
                  <a:lnTo>
                    <a:pt x="742001" y="1517768"/>
                  </a:lnTo>
                  <a:lnTo>
                    <a:pt x="789606" y="1533886"/>
                  </a:lnTo>
                  <a:lnTo>
                    <a:pt x="838373" y="1549453"/>
                  </a:lnTo>
                  <a:lnTo>
                    <a:pt x="888271" y="1564457"/>
                  </a:lnTo>
                  <a:lnTo>
                    <a:pt x="939271" y="1578885"/>
                  </a:lnTo>
                  <a:lnTo>
                    <a:pt x="991344" y="1592726"/>
                  </a:lnTo>
                  <a:lnTo>
                    <a:pt x="1044459" y="1605968"/>
                  </a:lnTo>
                  <a:lnTo>
                    <a:pt x="1098588" y="1618598"/>
                  </a:lnTo>
                  <a:lnTo>
                    <a:pt x="1153700" y="1630605"/>
                  </a:lnTo>
                  <a:lnTo>
                    <a:pt x="1209766" y="1641977"/>
                  </a:lnTo>
                  <a:lnTo>
                    <a:pt x="1266756" y="1652702"/>
                  </a:lnTo>
                  <a:lnTo>
                    <a:pt x="1324640" y="1662768"/>
                  </a:lnTo>
                  <a:lnTo>
                    <a:pt x="1383389" y="1672163"/>
                  </a:lnTo>
                  <a:lnTo>
                    <a:pt x="1442973" y="1680875"/>
                  </a:lnTo>
                  <a:lnTo>
                    <a:pt x="1503362" y="1688892"/>
                  </a:lnTo>
                  <a:lnTo>
                    <a:pt x="1564528" y="1696202"/>
                  </a:lnTo>
                  <a:lnTo>
                    <a:pt x="1626439" y="1702794"/>
                  </a:lnTo>
                  <a:lnTo>
                    <a:pt x="1689067" y="1708654"/>
                  </a:lnTo>
                  <a:lnTo>
                    <a:pt x="1752381" y="1713772"/>
                  </a:lnTo>
                  <a:lnTo>
                    <a:pt x="1816353" y="1718136"/>
                  </a:lnTo>
                  <a:lnTo>
                    <a:pt x="1880952" y="1721733"/>
                  </a:lnTo>
                  <a:lnTo>
                    <a:pt x="1946149" y="1724551"/>
                  </a:lnTo>
                  <a:lnTo>
                    <a:pt x="2011914" y="1726579"/>
                  </a:lnTo>
                  <a:lnTo>
                    <a:pt x="2078217" y="1727804"/>
                  </a:lnTo>
                  <a:lnTo>
                    <a:pt x="2145030" y="1728216"/>
                  </a:lnTo>
                  <a:lnTo>
                    <a:pt x="2211841" y="1727804"/>
                  </a:lnTo>
                  <a:lnTo>
                    <a:pt x="2278144" y="1726579"/>
                  </a:lnTo>
                  <a:lnTo>
                    <a:pt x="2343908" y="1724551"/>
                  </a:lnTo>
                  <a:lnTo>
                    <a:pt x="2409105" y="1721733"/>
                  </a:lnTo>
                  <a:lnTo>
                    <a:pt x="2473703" y="1718136"/>
                  </a:lnTo>
                  <a:lnTo>
                    <a:pt x="2537674" y="1713772"/>
                  </a:lnTo>
                  <a:lnTo>
                    <a:pt x="2600989" y="1708654"/>
                  </a:lnTo>
                  <a:lnTo>
                    <a:pt x="2663616" y="1702794"/>
                  </a:lnTo>
                  <a:lnTo>
                    <a:pt x="2725527" y="1696202"/>
                  </a:lnTo>
                  <a:lnTo>
                    <a:pt x="2786692" y="1688892"/>
                  </a:lnTo>
                  <a:lnTo>
                    <a:pt x="2847081" y="1680875"/>
                  </a:lnTo>
                  <a:lnTo>
                    <a:pt x="2906665" y="1672163"/>
                  </a:lnTo>
                  <a:lnTo>
                    <a:pt x="2965414" y="1662768"/>
                  </a:lnTo>
                  <a:lnTo>
                    <a:pt x="3023298" y="1652702"/>
                  </a:lnTo>
                  <a:lnTo>
                    <a:pt x="3080288" y="1641977"/>
                  </a:lnTo>
                  <a:lnTo>
                    <a:pt x="3136353" y="1630605"/>
                  </a:lnTo>
                  <a:lnTo>
                    <a:pt x="3191465" y="1618598"/>
                  </a:lnTo>
                  <a:lnTo>
                    <a:pt x="3245594" y="1605968"/>
                  </a:lnTo>
                  <a:lnTo>
                    <a:pt x="3298709" y="1592726"/>
                  </a:lnTo>
                  <a:lnTo>
                    <a:pt x="3350782" y="1578885"/>
                  </a:lnTo>
                  <a:lnTo>
                    <a:pt x="3401783" y="1564457"/>
                  </a:lnTo>
                  <a:lnTo>
                    <a:pt x="3451681" y="1549453"/>
                  </a:lnTo>
                  <a:lnTo>
                    <a:pt x="3500448" y="1533886"/>
                  </a:lnTo>
                  <a:lnTo>
                    <a:pt x="3548053" y="1517768"/>
                  </a:lnTo>
                  <a:lnTo>
                    <a:pt x="3594467" y="1501109"/>
                  </a:lnTo>
                  <a:lnTo>
                    <a:pt x="3639661" y="1483923"/>
                  </a:lnTo>
                  <a:lnTo>
                    <a:pt x="3683604" y="1466222"/>
                  </a:lnTo>
                  <a:lnTo>
                    <a:pt x="3726267" y="1448016"/>
                  </a:lnTo>
                  <a:lnTo>
                    <a:pt x="3767620" y="1429319"/>
                  </a:lnTo>
                  <a:lnTo>
                    <a:pt x="3807635" y="1410142"/>
                  </a:lnTo>
                  <a:lnTo>
                    <a:pt x="3846280" y="1390497"/>
                  </a:lnTo>
                  <a:lnTo>
                    <a:pt x="3883526" y="1370396"/>
                  </a:lnTo>
                  <a:lnTo>
                    <a:pt x="3919344" y="1349851"/>
                  </a:lnTo>
                  <a:lnTo>
                    <a:pt x="3953704" y="1328874"/>
                  </a:lnTo>
                  <a:lnTo>
                    <a:pt x="3986576" y="1307477"/>
                  </a:lnTo>
                  <a:lnTo>
                    <a:pt x="4017931" y="1285672"/>
                  </a:lnTo>
                  <a:lnTo>
                    <a:pt x="4075970" y="1240885"/>
                  </a:lnTo>
                  <a:lnTo>
                    <a:pt x="4127583" y="1194608"/>
                  </a:lnTo>
                  <a:lnTo>
                    <a:pt x="4172534" y="1146938"/>
                  </a:lnTo>
                  <a:lnTo>
                    <a:pt x="4210584" y="1097969"/>
                  </a:lnTo>
                  <a:lnTo>
                    <a:pt x="4241497" y="1047798"/>
                  </a:lnTo>
                  <a:lnTo>
                    <a:pt x="4265036" y="996520"/>
                  </a:lnTo>
                  <a:lnTo>
                    <a:pt x="4280962" y="944230"/>
                  </a:lnTo>
                  <a:lnTo>
                    <a:pt x="4289039" y="891024"/>
                  </a:lnTo>
                  <a:lnTo>
                    <a:pt x="4290059" y="864108"/>
                  </a:lnTo>
                  <a:lnTo>
                    <a:pt x="4289039" y="837191"/>
                  </a:lnTo>
                  <a:lnTo>
                    <a:pt x="4280962" y="783985"/>
                  </a:lnTo>
                  <a:lnTo>
                    <a:pt x="4265036" y="731695"/>
                  </a:lnTo>
                  <a:lnTo>
                    <a:pt x="4241497" y="680417"/>
                  </a:lnTo>
                  <a:lnTo>
                    <a:pt x="4210584" y="630246"/>
                  </a:lnTo>
                  <a:lnTo>
                    <a:pt x="4172534" y="581277"/>
                  </a:lnTo>
                  <a:lnTo>
                    <a:pt x="4127583" y="533607"/>
                  </a:lnTo>
                  <a:lnTo>
                    <a:pt x="4075970" y="487330"/>
                  </a:lnTo>
                  <a:lnTo>
                    <a:pt x="4017931" y="442543"/>
                  </a:lnTo>
                  <a:lnTo>
                    <a:pt x="3986576" y="420738"/>
                  </a:lnTo>
                  <a:lnTo>
                    <a:pt x="3953704" y="399341"/>
                  </a:lnTo>
                  <a:lnTo>
                    <a:pt x="3919344" y="378364"/>
                  </a:lnTo>
                  <a:lnTo>
                    <a:pt x="3883526" y="357819"/>
                  </a:lnTo>
                  <a:lnTo>
                    <a:pt x="3846280" y="337718"/>
                  </a:lnTo>
                  <a:lnTo>
                    <a:pt x="3807635" y="318073"/>
                  </a:lnTo>
                  <a:lnTo>
                    <a:pt x="3767620" y="298896"/>
                  </a:lnTo>
                  <a:lnTo>
                    <a:pt x="3726267" y="280199"/>
                  </a:lnTo>
                  <a:lnTo>
                    <a:pt x="3683604" y="261993"/>
                  </a:lnTo>
                  <a:lnTo>
                    <a:pt x="3639661" y="244292"/>
                  </a:lnTo>
                  <a:lnTo>
                    <a:pt x="3594467" y="227106"/>
                  </a:lnTo>
                  <a:lnTo>
                    <a:pt x="3548053" y="210447"/>
                  </a:lnTo>
                  <a:lnTo>
                    <a:pt x="3500448" y="194329"/>
                  </a:lnTo>
                  <a:lnTo>
                    <a:pt x="3451681" y="178762"/>
                  </a:lnTo>
                  <a:lnTo>
                    <a:pt x="3401783" y="163758"/>
                  </a:lnTo>
                  <a:lnTo>
                    <a:pt x="3350782" y="149330"/>
                  </a:lnTo>
                  <a:lnTo>
                    <a:pt x="3298709" y="135489"/>
                  </a:lnTo>
                  <a:lnTo>
                    <a:pt x="3245594" y="122247"/>
                  </a:lnTo>
                  <a:lnTo>
                    <a:pt x="3191465" y="109617"/>
                  </a:lnTo>
                  <a:lnTo>
                    <a:pt x="3136353" y="97610"/>
                  </a:lnTo>
                  <a:lnTo>
                    <a:pt x="3080288" y="86238"/>
                  </a:lnTo>
                  <a:lnTo>
                    <a:pt x="3023298" y="75513"/>
                  </a:lnTo>
                  <a:lnTo>
                    <a:pt x="2965414" y="65447"/>
                  </a:lnTo>
                  <a:lnTo>
                    <a:pt x="2906665" y="56052"/>
                  </a:lnTo>
                  <a:lnTo>
                    <a:pt x="2847081" y="47340"/>
                  </a:lnTo>
                  <a:lnTo>
                    <a:pt x="2786692" y="39323"/>
                  </a:lnTo>
                  <a:lnTo>
                    <a:pt x="2725527" y="32013"/>
                  </a:lnTo>
                  <a:lnTo>
                    <a:pt x="2663616" y="25421"/>
                  </a:lnTo>
                  <a:lnTo>
                    <a:pt x="2600989" y="19561"/>
                  </a:lnTo>
                  <a:lnTo>
                    <a:pt x="2537674" y="14443"/>
                  </a:lnTo>
                  <a:lnTo>
                    <a:pt x="2473703" y="10079"/>
                  </a:lnTo>
                  <a:lnTo>
                    <a:pt x="2409105" y="6482"/>
                  </a:lnTo>
                  <a:lnTo>
                    <a:pt x="2343908" y="3664"/>
                  </a:lnTo>
                  <a:lnTo>
                    <a:pt x="2278144" y="1636"/>
                  </a:lnTo>
                  <a:lnTo>
                    <a:pt x="2211841" y="411"/>
                  </a:lnTo>
                  <a:lnTo>
                    <a:pt x="2145030"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4" name="object 4"/>
            <p:cNvSpPr/>
            <p:nvPr/>
          </p:nvSpPr>
          <p:spPr>
            <a:xfrm>
              <a:off x="45719" y="2075688"/>
              <a:ext cx="4290060" cy="1728470"/>
            </a:xfrm>
            <a:custGeom>
              <a:avLst/>
              <a:gdLst/>
              <a:ahLst/>
              <a:cxnLst/>
              <a:rect l="l" t="t" r="r" b="b"/>
              <a:pathLst>
                <a:path w="4290060" h="1728470">
                  <a:moveTo>
                    <a:pt x="0" y="864108"/>
                  </a:moveTo>
                  <a:lnTo>
                    <a:pt x="4063" y="810480"/>
                  </a:lnTo>
                  <a:lnTo>
                    <a:pt x="16094" y="757720"/>
                  </a:lnTo>
                  <a:lnTo>
                    <a:pt x="35855" y="705924"/>
                  </a:lnTo>
                  <a:lnTo>
                    <a:pt x="63111" y="655187"/>
                  </a:lnTo>
                  <a:lnTo>
                    <a:pt x="97622" y="605605"/>
                  </a:lnTo>
                  <a:lnTo>
                    <a:pt x="139151" y="557274"/>
                  </a:lnTo>
                  <a:lnTo>
                    <a:pt x="187463" y="510288"/>
                  </a:lnTo>
                  <a:lnTo>
                    <a:pt x="242318" y="464744"/>
                  </a:lnTo>
                  <a:lnTo>
                    <a:pt x="303480" y="420738"/>
                  </a:lnTo>
                  <a:lnTo>
                    <a:pt x="336352" y="399341"/>
                  </a:lnTo>
                  <a:lnTo>
                    <a:pt x="370712" y="378364"/>
                  </a:lnTo>
                  <a:lnTo>
                    <a:pt x="406530" y="357819"/>
                  </a:lnTo>
                  <a:lnTo>
                    <a:pt x="443776" y="337718"/>
                  </a:lnTo>
                  <a:lnTo>
                    <a:pt x="482420" y="318073"/>
                  </a:lnTo>
                  <a:lnTo>
                    <a:pt x="522434" y="298896"/>
                  </a:lnTo>
                  <a:lnTo>
                    <a:pt x="563787" y="280199"/>
                  </a:lnTo>
                  <a:lnTo>
                    <a:pt x="606450" y="261993"/>
                  </a:lnTo>
                  <a:lnTo>
                    <a:pt x="650393" y="244292"/>
                  </a:lnTo>
                  <a:lnTo>
                    <a:pt x="695587" y="227106"/>
                  </a:lnTo>
                  <a:lnTo>
                    <a:pt x="742001" y="210447"/>
                  </a:lnTo>
                  <a:lnTo>
                    <a:pt x="789606" y="194329"/>
                  </a:lnTo>
                  <a:lnTo>
                    <a:pt x="838373" y="178762"/>
                  </a:lnTo>
                  <a:lnTo>
                    <a:pt x="888271" y="163758"/>
                  </a:lnTo>
                  <a:lnTo>
                    <a:pt x="939271" y="149330"/>
                  </a:lnTo>
                  <a:lnTo>
                    <a:pt x="991344" y="135489"/>
                  </a:lnTo>
                  <a:lnTo>
                    <a:pt x="1044459" y="122247"/>
                  </a:lnTo>
                  <a:lnTo>
                    <a:pt x="1098588" y="109617"/>
                  </a:lnTo>
                  <a:lnTo>
                    <a:pt x="1153700" y="97610"/>
                  </a:lnTo>
                  <a:lnTo>
                    <a:pt x="1209766" y="86238"/>
                  </a:lnTo>
                  <a:lnTo>
                    <a:pt x="1266756" y="75513"/>
                  </a:lnTo>
                  <a:lnTo>
                    <a:pt x="1324640" y="65447"/>
                  </a:lnTo>
                  <a:lnTo>
                    <a:pt x="1383389" y="56052"/>
                  </a:lnTo>
                  <a:lnTo>
                    <a:pt x="1442973" y="47340"/>
                  </a:lnTo>
                  <a:lnTo>
                    <a:pt x="1503362" y="39323"/>
                  </a:lnTo>
                  <a:lnTo>
                    <a:pt x="1564528" y="32013"/>
                  </a:lnTo>
                  <a:lnTo>
                    <a:pt x="1626439" y="25421"/>
                  </a:lnTo>
                  <a:lnTo>
                    <a:pt x="1689067" y="19561"/>
                  </a:lnTo>
                  <a:lnTo>
                    <a:pt x="1752381" y="14443"/>
                  </a:lnTo>
                  <a:lnTo>
                    <a:pt x="1816353" y="10079"/>
                  </a:lnTo>
                  <a:lnTo>
                    <a:pt x="1880952" y="6482"/>
                  </a:lnTo>
                  <a:lnTo>
                    <a:pt x="1946149" y="3664"/>
                  </a:lnTo>
                  <a:lnTo>
                    <a:pt x="2011914" y="1636"/>
                  </a:lnTo>
                  <a:lnTo>
                    <a:pt x="2078217" y="411"/>
                  </a:lnTo>
                  <a:lnTo>
                    <a:pt x="2145030" y="0"/>
                  </a:lnTo>
                  <a:lnTo>
                    <a:pt x="2211841" y="411"/>
                  </a:lnTo>
                  <a:lnTo>
                    <a:pt x="2278144" y="1636"/>
                  </a:lnTo>
                  <a:lnTo>
                    <a:pt x="2343908" y="3664"/>
                  </a:lnTo>
                  <a:lnTo>
                    <a:pt x="2409105" y="6482"/>
                  </a:lnTo>
                  <a:lnTo>
                    <a:pt x="2473703" y="10079"/>
                  </a:lnTo>
                  <a:lnTo>
                    <a:pt x="2537674" y="14443"/>
                  </a:lnTo>
                  <a:lnTo>
                    <a:pt x="2600989" y="19561"/>
                  </a:lnTo>
                  <a:lnTo>
                    <a:pt x="2663616" y="25421"/>
                  </a:lnTo>
                  <a:lnTo>
                    <a:pt x="2725527" y="32013"/>
                  </a:lnTo>
                  <a:lnTo>
                    <a:pt x="2786692" y="39323"/>
                  </a:lnTo>
                  <a:lnTo>
                    <a:pt x="2847081" y="47340"/>
                  </a:lnTo>
                  <a:lnTo>
                    <a:pt x="2906665" y="56052"/>
                  </a:lnTo>
                  <a:lnTo>
                    <a:pt x="2965414" y="65447"/>
                  </a:lnTo>
                  <a:lnTo>
                    <a:pt x="3023298" y="75513"/>
                  </a:lnTo>
                  <a:lnTo>
                    <a:pt x="3080288" y="86238"/>
                  </a:lnTo>
                  <a:lnTo>
                    <a:pt x="3136353" y="97610"/>
                  </a:lnTo>
                  <a:lnTo>
                    <a:pt x="3191465" y="109617"/>
                  </a:lnTo>
                  <a:lnTo>
                    <a:pt x="3245594" y="122247"/>
                  </a:lnTo>
                  <a:lnTo>
                    <a:pt x="3298709" y="135489"/>
                  </a:lnTo>
                  <a:lnTo>
                    <a:pt x="3350782" y="149330"/>
                  </a:lnTo>
                  <a:lnTo>
                    <a:pt x="3401783" y="163758"/>
                  </a:lnTo>
                  <a:lnTo>
                    <a:pt x="3451681" y="178762"/>
                  </a:lnTo>
                  <a:lnTo>
                    <a:pt x="3500448" y="194329"/>
                  </a:lnTo>
                  <a:lnTo>
                    <a:pt x="3548053" y="210447"/>
                  </a:lnTo>
                  <a:lnTo>
                    <a:pt x="3594467" y="227106"/>
                  </a:lnTo>
                  <a:lnTo>
                    <a:pt x="3639661" y="244292"/>
                  </a:lnTo>
                  <a:lnTo>
                    <a:pt x="3683604" y="261993"/>
                  </a:lnTo>
                  <a:lnTo>
                    <a:pt x="3726267" y="280199"/>
                  </a:lnTo>
                  <a:lnTo>
                    <a:pt x="3767620" y="298896"/>
                  </a:lnTo>
                  <a:lnTo>
                    <a:pt x="3807635" y="318073"/>
                  </a:lnTo>
                  <a:lnTo>
                    <a:pt x="3846280" y="337718"/>
                  </a:lnTo>
                  <a:lnTo>
                    <a:pt x="3883526" y="357819"/>
                  </a:lnTo>
                  <a:lnTo>
                    <a:pt x="3919344" y="378364"/>
                  </a:lnTo>
                  <a:lnTo>
                    <a:pt x="3953704" y="399341"/>
                  </a:lnTo>
                  <a:lnTo>
                    <a:pt x="3986576" y="420738"/>
                  </a:lnTo>
                  <a:lnTo>
                    <a:pt x="4017931" y="442543"/>
                  </a:lnTo>
                  <a:lnTo>
                    <a:pt x="4075970" y="487330"/>
                  </a:lnTo>
                  <a:lnTo>
                    <a:pt x="4127583" y="533607"/>
                  </a:lnTo>
                  <a:lnTo>
                    <a:pt x="4172534" y="581277"/>
                  </a:lnTo>
                  <a:lnTo>
                    <a:pt x="4210584" y="630246"/>
                  </a:lnTo>
                  <a:lnTo>
                    <a:pt x="4241497" y="680417"/>
                  </a:lnTo>
                  <a:lnTo>
                    <a:pt x="4265036" y="731695"/>
                  </a:lnTo>
                  <a:lnTo>
                    <a:pt x="4280962" y="783985"/>
                  </a:lnTo>
                  <a:lnTo>
                    <a:pt x="4289039" y="837191"/>
                  </a:lnTo>
                  <a:lnTo>
                    <a:pt x="4290059" y="864108"/>
                  </a:lnTo>
                  <a:lnTo>
                    <a:pt x="4289039" y="891024"/>
                  </a:lnTo>
                  <a:lnTo>
                    <a:pt x="4280962" y="944230"/>
                  </a:lnTo>
                  <a:lnTo>
                    <a:pt x="4265036" y="996520"/>
                  </a:lnTo>
                  <a:lnTo>
                    <a:pt x="4241497" y="1047798"/>
                  </a:lnTo>
                  <a:lnTo>
                    <a:pt x="4210584" y="1097969"/>
                  </a:lnTo>
                  <a:lnTo>
                    <a:pt x="4172534" y="1146938"/>
                  </a:lnTo>
                  <a:lnTo>
                    <a:pt x="4127583" y="1194608"/>
                  </a:lnTo>
                  <a:lnTo>
                    <a:pt x="4075970" y="1240885"/>
                  </a:lnTo>
                  <a:lnTo>
                    <a:pt x="4017931" y="1285672"/>
                  </a:lnTo>
                  <a:lnTo>
                    <a:pt x="3986576" y="1307477"/>
                  </a:lnTo>
                  <a:lnTo>
                    <a:pt x="3953704" y="1328874"/>
                  </a:lnTo>
                  <a:lnTo>
                    <a:pt x="3919344" y="1349851"/>
                  </a:lnTo>
                  <a:lnTo>
                    <a:pt x="3883526" y="1370396"/>
                  </a:lnTo>
                  <a:lnTo>
                    <a:pt x="3846280" y="1390497"/>
                  </a:lnTo>
                  <a:lnTo>
                    <a:pt x="3807635" y="1410142"/>
                  </a:lnTo>
                  <a:lnTo>
                    <a:pt x="3767620" y="1429319"/>
                  </a:lnTo>
                  <a:lnTo>
                    <a:pt x="3726267" y="1448016"/>
                  </a:lnTo>
                  <a:lnTo>
                    <a:pt x="3683604" y="1466222"/>
                  </a:lnTo>
                  <a:lnTo>
                    <a:pt x="3639661" y="1483923"/>
                  </a:lnTo>
                  <a:lnTo>
                    <a:pt x="3594467" y="1501109"/>
                  </a:lnTo>
                  <a:lnTo>
                    <a:pt x="3548053" y="1517768"/>
                  </a:lnTo>
                  <a:lnTo>
                    <a:pt x="3500448" y="1533886"/>
                  </a:lnTo>
                  <a:lnTo>
                    <a:pt x="3451681" y="1549453"/>
                  </a:lnTo>
                  <a:lnTo>
                    <a:pt x="3401783" y="1564457"/>
                  </a:lnTo>
                  <a:lnTo>
                    <a:pt x="3350782" y="1578885"/>
                  </a:lnTo>
                  <a:lnTo>
                    <a:pt x="3298709" y="1592726"/>
                  </a:lnTo>
                  <a:lnTo>
                    <a:pt x="3245594" y="1605968"/>
                  </a:lnTo>
                  <a:lnTo>
                    <a:pt x="3191465" y="1618598"/>
                  </a:lnTo>
                  <a:lnTo>
                    <a:pt x="3136353" y="1630605"/>
                  </a:lnTo>
                  <a:lnTo>
                    <a:pt x="3080288" y="1641977"/>
                  </a:lnTo>
                  <a:lnTo>
                    <a:pt x="3023298" y="1652702"/>
                  </a:lnTo>
                  <a:lnTo>
                    <a:pt x="2965414" y="1662768"/>
                  </a:lnTo>
                  <a:lnTo>
                    <a:pt x="2906665" y="1672163"/>
                  </a:lnTo>
                  <a:lnTo>
                    <a:pt x="2847081" y="1680875"/>
                  </a:lnTo>
                  <a:lnTo>
                    <a:pt x="2786692" y="1688892"/>
                  </a:lnTo>
                  <a:lnTo>
                    <a:pt x="2725527" y="1696202"/>
                  </a:lnTo>
                  <a:lnTo>
                    <a:pt x="2663616" y="1702794"/>
                  </a:lnTo>
                  <a:lnTo>
                    <a:pt x="2600989" y="1708654"/>
                  </a:lnTo>
                  <a:lnTo>
                    <a:pt x="2537674" y="1713772"/>
                  </a:lnTo>
                  <a:lnTo>
                    <a:pt x="2473703" y="1718136"/>
                  </a:lnTo>
                  <a:lnTo>
                    <a:pt x="2409105" y="1721733"/>
                  </a:lnTo>
                  <a:lnTo>
                    <a:pt x="2343908" y="1724551"/>
                  </a:lnTo>
                  <a:lnTo>
                    <a:pt x="2278144" y="1726579"/>
                  </a:lnTo>
                  <a:lnTo>
                    <a:pt x="2211841" y="1727804"/>
                  </a:lnTo>
                  <a:lnTo>
                    <a:pt x="2145030" y="1728216"/>
                  </a:lnTo>
                  <a:lnTo>
                    <a:pt x="2078217" y="1727804"/>
                  </a:lnTo>
                  <a:lnTo>
                    <a:pt x="2011914" y="1726579"/>
                  </a:lnTo>
                  <a:lnTo>
                    <a:pt x="1946149" y="1724551"/>
                  </a:lnTo>
                  <a:lnTo>
                    <a:pt x="1880952" y="1721733"/>
                  </a:lnTo>
                  <a:lnTo>
                    <a:pt x="1816353" y="1718136"/>
                  </a:lnTo>
                  <a:lnTo>
                    <a:pt x="1752381" y="1713772"/>
                  </a:lnTo>
                  <a:lnTo>
                    <a:pt x="1689067" y="1708654"/>
                  </a:lnTo>
                  <a:lnTo>
                    <a:pt x="1626439" y="1702794"/>
                  </a:lnTo>
                  <a:lnTo>
                    <a:pt x="1564528" y="1696202"/>
                  </a:lnTo>
                  <a:lnTo>
                    <a:pt x="1503362" y="1688892"/>
                  </a:lnTo>
                  <a:lnTo>
                    <a:pt x="1442973" y="1680875"/>
                  </a:lnTo>
                  <a:lnTo>
                    <a:pt x="1383389" y="1672163"/>
                  </a:lnTo>
                  <a:lnTo>
                    <a:pt x="1324640" y="1662768"/>
                  </a:lnTo>
                  <a:lnTo>
                    <a:pt x="1266756" y="1652702"/>
                  </a:lnTo>
                  <a:lnTo>
                    <a:pt x="1209766" y="1641977"/>
                  </a:lnTo>
                  <a:lnTo>
                    <a:pt x="1153700" y="1630605"/>
                  </a:lnTo>
                  <a:lnTo>
                    <a:pt x="1098588" y="1618598"/>
                  </a:lnTo>
                  <a:lnTo>
                    <a:pt x="1044459" y="1605968"/>
                  </a:lnTo>
                  <a:lnTo>
                    <a:pt x="991344" y="1592726"/>
                  </a:lnTo>
                  <a:lnTo>
                    <a:pt x="939271" y="1578885"/>
                  </a:lnTo>
                  <a:lnTo>
                    <a:pt x="888271" y="1564457"/>
                  </a:lnTo>
                  <a:lnTo>
                    <a:pt x="838373" y="1549453"/>
                  </a:lnTo>
                  <a:lnTo>
                    <a:pt x="789606" y="1533886"/>
                  </a:lnTo>
                  <a:lnTo>
                    <a:pt x="742001" y="1517768"/>
                  </a:lnTo>
                  <a:lnTo>
                    <a:pt x="695587" y="1501109"/>
                  </a:lnTo>
                  <a:lnTo>
                    <a:pt x="650393" y="1483923"/>
                  </a:lnTo>
                  <a:lnTo>
                    <a:pt x="606450" y="1466222"/>
                  </a:lnTo>
                  <a:lnTo>
                    <a:pt x="563787" y="1448016"/>
                  </a:lnTo>
                  <a:lnTo>
                    <a:pt x="522434" y="1429319"/>
                  </a:lnTo>
                  <a:lnTo>
                    <a:pt x="482420" y="1410142"/>
                  </a:lnTo>
                  <a:lnTo>
                    <a:pt x="443776" y="1390497"/>
                  </a:lnTo>
                  <a:lnTo>
                    <a:pt x="406530" y="1370396"/>
                  </a:lnTo>
                  <a:lnTo>
                    <a:pt x="370712" y="1349851"/>
                  </a:lnTo>
                  <a:lnTo>
                    <a:pt x="336352" y="1328874"/>
                  </a:lnTo>
                  <a:lnTo>
                    <a:pt x="303480" y="1307477"/>
                  </a:lnTo>
                  <a:lnTo>
                    <a:pt x="272126" y="1285672"/>
                  </a:lnTo>
                  <a:lnTo>
                    <a:pt x="214087" y="1240885"/>
                  </a:lnTo>
                  <a:lnTo>
                    <a:pt x="162474" y="1194608"/>
                  </a:lnTo>
                  <a:lnTo>
                    <a:pt x="117524" y="1146938"/>
                  </a:lnTo>
                  <a:lnTo>
                    <a:pt x="79474" y="1097969"/>
                  </a:lnTo>
                  <a:lnTo>
                    <a:pt x="48561" y="1047798"/>
                  </a:lnTo>
                  <a:lnTo>
                    <a:pt x="25023" y="996520"/>
                  </a:lnTo>
                  <a:lnTo>
                    <a:pt x="9097" y="944230"/>
                  </a:lnTo>
                  <a:lnTo>
                    <a:pt x="1020" y="891024"/>
                  </a:lnTo>
                  <a:lnTo>
                    <a:pt x="0" y="864108"/>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sp>
        <p:nvSpPr>
          <p:cNvPr id="5" name="object 5"/>
          <p:cNvSpPr txBox="1"/>
          <p:nvPr/>
        </p:nvSpPr>
        <p:spPr>
          <a:xfrm>
            <a:off x="640306" y="2769506"/>
            <a:ext cx="2978150" cy="505267"/>
          </a:xfrm>
          <a:prstGeom prst="rect">
            <a:avLst/>
          </a:prstGeom>
        </p:spPr>
        <p:txBody>
          <a:bodyPr vert="horz" wrap="square" lIns="0" tIns="12700" rIns="0" bIns="0" rtlCol="0">
            <a:spAutoFit/>
          </a:bodyPr>
          <a:lstStyle/>
          <a:p>
            <a:pPr marL="12700" marR="5080" algn="ctr">
              <a:spcBef>
                <a:spcPts val="100"/>
              </a:spcBef>
            </a:pP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La cultura della salvaguardia della continuità aziendale</a:t>
            </a:r>
            <a:endParaRPr sz="1600" spc="-1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grpSp>
        <p:nvGrpSpPr>
          <p:cNvPr id="6" name="object 6"/>
          <p:cNvGrpSpPr/>
          <p:nvPr/>
        </p:nvGrpSpPr>
        <p:grpSpPr>
          <a:xfrm>
            <a:off x="720000" y="1474085"/>
            <a:ext cx="2818765" cy="541950"/>
            <a:chOff x="606361" y="760285"/>
            <a:chExt cx="2818765" cy="945515"/>
          </a:xfrm>
        </p:grpSpPr>
        <p:sp>
          <p:nvSpPr>
            <p:cNvPr id="7" name="object 7"/>
            <p:cNvSpPr/>
            <p:nvPr/>
          </p:nvSpPr>
          <p:spPr>
            <a:xfrm>
              <a:off x="611123" y="765048"/>
              <a:ext cx="2809240" cy="935990"/>
            </a:xfrm>
            <a:custGeom>
              <a:avLst/>
              <a:gdLst/>
              <a:ahLst/>
              <a:cxnLst/>
              <a:rect l="l" t="t" r="r" b="b"/>
              <a:pathLst>
                <a:path w="2809240" h="935989">
                  <a:moveTo>
                    <a:pt x="2652776" y="0"/>
                  </a:moveTo>
                  <a:lnTo>
                    <a:pt x="155956" y="0"/>
                  </a:lnTo>
                  <a:lnTo>
                    <a:pt x="106662" y="7953"/>
                  </a:lnTo>
                  <a:lnTo>
                    <a:pt x="63850" y="30097"/>
                  </a:lnTo>
                  <a:lnTo>
                    <a:pt x="30090" y="63861"/>
                  </a:lnTo>
                  <a:lnTo>
                    <a:pt x="7950" y="106671"/>
                  </a:lnTo>
                  <a:lnTo>
                    <a:pt x="0" y="155955"/>
                  </a:lnTo>
                  <a:lnTo>
                    <a:pt x="0" y="779779"/>
                  </a:lnTo>
                  <a:lnTo>
                    <a:pt x="7950" y="829064"/>
                  </a:lnTo>
                  <a:lnTo>
                    <a:pt x="30090" y="871874"/>
                  </a:lnTo>
                  <a:lnTo>
                    <a:pt x="63850" y="905638"/>
                  </a:lnTo>
                  <a:lnTo>
                    <a:pt x="106662" y="927782"/>
                  </a:lnTo>
                  <a:lnTo>
                    <a:pt x="155956" y="935736"/>
                  </a:lnTo>
                  <a:lnTo>
                    <a:pt x="2652776" y="935736"/>
                  </a:lnTo>
                  <a:lnTo>
                    <a:pt x="2702060" y="927782"/>
                  </a:lnTo>
                  <a:lnTo>
                    <a:pt x="2744870" y="905638"/>
                  </a:lnTo>
                  <a:lnTo>
                    <a:pt x="2778634" y="871874"/>
                  </a:lnTo>
                  <a:lnTo>
                    <a:pt x="2800778" y="829064"/>
                  </a:lnTo>
                  <a:lnTo>
                    <a:pt x="2808731" y="779779"/>
                  </a:lnTo>
                  <a:lnTo>
                    <a:pt x="2808731" y="155955"/>
                  </a:lnTo>
                  <a:lnTo>
                    <a:pt x="2800778" y="106671"/>
                  </a:lnTo>
                  <a:lnTo>
                    <a:pt x="2778634" y="63861"/>
                  </a:lnTo>
                  <a:lnTo>
                    <a:pt x="2744870" y="30097"/>
                  </a:lnTo>
                  <a:lnTo>
                    <a:pt x="2702060" y="7953"/>
                  </a:lnTo>
                  <a:lnTo>
                    <a:pt x="2652776"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8" name="object 8"/>
            <p:cNvSpPr/>
            <p:nvPr/>
          </p:nvSpPr>
          <p:spPr>
            <a:xfrm>
              <a:off x="611123" y="765048"/>
              <a:ext cx="2809240" cy="935990"/>
            </a:xfrm>
            <a:custGeom>
              <a:avLst/>
              <a:gdLst/>
              <a:ahLst/>
              <a:cxnLst/>
              <a:rect l="l" t="t" r="r" b="b"/>
              <a:pathLst>
                <a:path w="2809240" h="935989">
                  <a:moveTo>
                    <a:pt x="0" y="155955"/>
                  </a:moveTo>
                  <a:lnTo>
                    <a:pt x="7950" y="106671"/>
                  </a:lnTo>
                  <a:lnTo>
                    <a:pt x="30090" y="63861"/>
                  </a:lnTo>
                  <a:lnTo>
                    <a:pt x="63850" y="30097"/>
                  </a:lnTo>
                  <a:lnTo>
                    <a:pt x="106662" y="7953"/>
                  </a:lnTo>
                  <a:lnTo>
                    <a:pt x="155956" y="0"/>
                  </a:lnTo>
                  <a:lnTo>
                    <a:pt x="2652776" y="0"/>
                  </a:lnTo>
                  <a:lnTo>
                    <a:pt x="2702060" y="7953"/>
                  </a:lnTo>
                  <a:lnTo>
                    <a:pt x="2744870" y="30097"/>
                  </a:lnTo>
                  <a:lnTo>
                    <a:pt x="2778634" y="63861"/>
                  </a:lnTo>
                  <a:lnTo>
                    <a:pt x="2800778" y="106671"/>
                  </a:lnTo>
                  <a:lnTo>
                    <a:pt x="2808731" y="155955"/>
                  </a:lnTo>
                  <a:lnTo>
                    <a:pt x="2808731" y="779779"/>
                  </a:lnTo>
                  <a:lnTo>
                    <a:pt x="2800778" y="829064"/>
                  </a:lnTo>
                  <a:lnTo>
                    <a:pt x="2778634" y="871874"/>
                  </a:lnTo>
                  <a:lnTo>
                    <a:pt x="2744870" y="905638"/>
                  </a:lnTo>
                  <a:lnTo>
                    <a:pt x="2702060" y="927782"/>
                  </a:lnTo>
                  <a:lnTo>
                    <a:pt x="2652776" y="935736"/>
                  </a:lnTo>
                  <a:lnTo>
                    <a:pt x="155956" y="935736"/>
                  </a:lnTo>
                  <a:lnTo>
                    <a:pt x="106662" y="927782"/>
                  </a:lnTo>
                  <a:lnTo>
                    <a:pt x="63850" y="905638"/>
                  </a:lnTo>
                  <a:lnTo>
                    <a:pt x="30090" y="871874"/>
                  </a:lnTo>
                  <a:lnTo>
                    <a:pt x="7950" y="829064"/>
                  </a:lnTo>
                  <a:lnTo>
                    <a:pt x="0" y="779779"/>
                  </a:lnTo>
                  <a:lnTo>
                    <a:pt x="0" y="155955"/>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sp>
        <p:nvSpPr>
          <p:cNvPr id="9" name="object 9"/>
          <p:cNvSpPr txBox="1"/>
          <p:nvPr/>
        </p:nvSpPr>
        <p:spPr>
          <a:xfrm>
            <a:off x="990600" y="1594012"/>
            <a:ext cx="2490914" cy="259045"/>
          </a:xfrm>
          <a:prstGeom prst="rect">
            <a:avLst/>
          </a:prstGeom>
        </p:spPr>
        <p:txBody>
          <a:bodyPr vert="horz" wrap="square" lIns="0" tIns="12700" rIns="0" bIns="0" rtlCol="0">
            <a:spAutoFit/>
          </a:bodyPr>
          <a:lstStyle/>
          <a:p>
            <a:pPr marL="169545" marR="5080" indent="-157480">
              <a:spcBef>
                <a:spcPts val="100"/>
              </a:spcBef>
            </a:pPr>
            <a:r>
              <a:rPr sz="1600" dirty="0">
                <a:solidFill>
                  <a:schemeClr val="accent1">
                    <a:lumMod val="50000"/>
                  </a:schemeClr>
                </a:solidFill>
                <a:latin typeface="+mj-lt"/>
                <a:ea typeface="Calibri Light" panose="020F0302020204030204" pitchFamily="34" charset="0"/>
                <a:cs typeface="Calibri Light" panose="020F0302020204030204" pitchFamily="34" charset="0"/>
              </a:rPr>
              <a:t>Codice</a:t>
            </a:r>
            <a:r>
              <a:rPr sz="1600" spc="-5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Crisi</a:t>
            </a:r>
            <a:r>
              <a:rPr sz="1600" spc="-6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50" dirty="0">
                <a:solidFill>
                  <a:schemeClr val="accent1">
                    <a:lumMod val="50000"/>
                  </a:schemeClr>
                </a:solidFill>
                <a:latin typeface="+mj-lt"/>
                <a:ea typeface="Calibri Light" panose="020F0302020204030204" pitchFamily="34" charset="0"/>
                <a:cs typeface="Calibri Light" panose="020F0302020204030204" pitchFamily="34" charset="0"/>
              </a:rPr>
              <a:t>e </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Insolvenza</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grpSp>
        <p:nvGrpSpPr>
          <p:cNvPr id="10" name="object 10"/>
          <p:cNvGrpSpPr/>
          <p:nvPr/>
        </p:nvGrpSpPr>
        <p:grpSpPr>
          <a:xfrm>
            <a:off x="720000" y="4029454"/>
            <a:ext cx="2818765" cy="945515"/>
            <a:chOff x="781621" y="4288345"/>
            <a:chExt cx="2818765" cy="945515"/>
          </a:xfrm>
        </p:grpSpPr>
        <p:sp>
          <p:nvSpPr>
            <p:cNvPr id="11" name="object 11"/>
            <p:cNvSpPr/>
            <p:nvPr/>
          </p:nvSpPr>
          <p:spPr>
            <a:xfrm>
              <a:off x="786383" y="4293108"/>
              <a:ext cx="2809240" cy="935990"/>
            </a:xfrm>
            <a:custGeom>
              <a:avLst/>
              <a:gdLst/>
              <a:ahLst/>
              <a:cxnLst/>
              <a:rect l="l" t="t" r="r" b="b"/>
              <a:pathLst>
                <a:path w="2809240" h="935989">
                  <a:moveTo>
                    <a:pt x="2652776" y="0"/>
                  </a:moveTo>
                  <a:lnTo>
                    <a:pt x="155956" y="0"/>
                  </a:lnTo>
                  <a:lnTo>
                    <a:pt x="106662" y="7953"/>
                  </a:lnTo>
                  <a:lnTo>
                    <a:pt x="63850" y="30097"/>
                  </a:lnTo>
                  <a:lnTo>
                    <a:pt x="30090" y="63861"/>
                  </a:lnTo>
                  <a:lnTo>
                    <a:pt x="7950" y="106671"/>
                  </a:lnTo>
                  <a:lnTo>
                    <a:pt x="0" y="155956"/>
                  </a:lnTo>
                  <a:lnTo>
                    <a:pt x="0" y="779780"/>
                  </a:lnTo>
                  <a:lnTo>
                    <a:pt x="7950" y="829064"/>
                  </a:lnTo>
                  <a:lnTo>
                    <a:pt x="30090" y="871874"/>
                  </a:lnTo>
                  <a:lnTo>
                    <a:pt x="63850" y="905638"/>
                  </a:lnTo>
                  <a:lnTo>
                    <a:pt x="106662" y="927782"/>
                  </a:lnTo>
                  <a:lnTo>
                    <a:pt x="155956" y="935736"/>
                  </a:lnTo>
                  <a:lnTo>
                    <a:pt x="2652776" y="935736"/>
                  </a:lnTo>
                  <a:lnTo>
                    <a:pt x="2702060" y="927782"/>
                  </a:lnTo>
                  <a:lnTo>
                    <a:pt x="2744870" y="905638"/>
                  </a:lnTo>
                  <a:lnTo>
                    <a:pt x="2778634" y="871874"/>
                  </a:lnTo>
                  <a:lnTo>
                    <a:pt x="2800778" y="829064"/>
                  </a:lnTo>
                  <a:lnTo>
                    <a:pt x="2808731" y="779780"/>
                  </a:lnTo>
                  <a:lnTo>
                    <a:pt x="2808731" y="155956"/>
                  </a:lnTo>
                  <a:lnTo>
                    <a:pt x="2800778" y="106671"/>
                  </a:lnTo>
                  <a:lnTo>
                    <a:pt x="2778634" y="63861"/>
                  </a:lnTo>
                  <a:lnTo>
                    <a:pt x="2744870" y="30097"/>
                  </a:lnTo>
                  <a:lnTo>
                    <a:pt x="2702060" y="7953"/>
                  </a:lnTo>
                  <a:lnTo>
                    <a:pt x="2652776"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12" name="object 12"/>
            <p:cNvSpPr/>
            <p:nvPr/>
          </p:nvSpPr>
          <p:spPr>
            <a:xfrm>
              <a:off x="786383" y="4293108"/>
              <a:ext cx="2809240" cy="935990"/>
            </a:xfrm>
            <a:custGeom>
              <a:avLst/>
              <a:gdLst/>
              <a:ahLst/>
              <a:cxnLst/>
              <a:rect l="l" t="t" r="r" b="b"/>
              <a:pathLst>
                <a:path w="2809240" h="935989">
                  <a:moveTo>
                    <a:pt x="0" y="155956"/>
                  </a:moveTo>
                  <a:lnTo>
                    <a:pt x="7950" y="106671"/>
                  </a:lnTo>
                  <a:lnTo>
                    <a:pt x="30090" y="63861"/>
                  </a:lnTo>
                  <a:lnTo>
                    <a:pt x="63850" y="30097"/>
                  </a:lnTo>
                  <a:lnTo>
                    <a:pt x="106662" y="7953"/>
                  </a:lnTo>
                  <a:lnTo>
                    <a:pt x="155956" y="0"/>
                  </a:lnTo>
                  <a:lnTo>
                    <a:pt x="2652776" y="0"/>
                  </a:lnTo>
                  <a:lnTo>
                    <a:pt x="2702060" y="7953"/>
                  </a:lnTo>
                  <a:lnTo>
                    <a:pt x="2744870" y="30097"/>
                  </a:lnTo>
                  <a:lnTo>
                    <a:pt x="2778634" y="63861"/>
                  </a:lnTo>
                  <a:lnTo>
                    <a:pt x="2800778" y="106671"/>
                  </a:lnTo>
                  <a:lnTo>
                    <a:pt x="2808731" y="155956"/>
                  </a:lnTo>
                  <a:lnTo>
                    <a:pt x="2808731" y="779780"/>
                  </a:lnTo>
                  <a:lnTo>
                    <a:pt x="2800778" y="829064"/>
                  </a:lnTo>
                  <a:lnTo>
                    <a:pt x="2778634" y="871874"/>
                  </a:lnTo>
                  <a:lnTo>
                    <a:pt x="2744870" y="905638"/>
                  </a:lnTo>
                  <a:lnTo>
                    <a:pt x="2702060" y="927782"/>
                  </a:lnTo>
                  <a:lnTo>
                    <a:pt x="2652776" y="935736"/>
                  </a:lnTo>
                  <a:lnTo>
                    <a:pt x="155956" y="935736"/>
                  </a:lnTo>
                  <a:lnTo>
                    <a:pt x="106662" y="927782"/>
                  </a:lnTo>
                  <a:lnTo>
                    <a:pt x="63850" y="905638"/>
                  </a:lnTo>
                  <a:lnTo>
                    <a:pt x="30090" y="871874"/>
                  </a:lnTo>
                  <a:lnTo>
                    <a:pt x="7950" y="829064"/>
                  </a:lnTo>
                  <a:lnTo>
                    <a:pt x="0" y="779780"/>
                  </a:lnTo>
                  <a:lnTo>
                    <a:pt x="0" y="155956"/>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sp>
        <p:nvSpPr>
          <p:cNvPr id="20" name="object 20"/>
          <p:cNvSpPr txBox="1"/>
          <p:nvPr/>
        </p:nvSpPr>
        <p:spPr>
          <a:xfrm>
            <a:off x="1180374" y="4344620"/>
            <a:ext cx="1898014" cy="505267"/>
          </a:xfrm>
          <a:prstGeom prst="rect">
            <a:avLst/>
          </a:prstGeom>
        </p:spPr>
        <p:txBody>
          <a:bodyPr vert="horz" wrap="square" lIns="0" tIns="12700" rIns="0" bIns="0" rtlCol="0">
            <a:spAutoFit/>
          </a:bodyPr>
          <a:lstStyle/>
          <a:p>
            <a:pPr algn="ctr">
              <a:spcBef>
                <a:spcPts val="5"/>
              </a:spcBef>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Auditing</a:t>
            </a:r>
          </a:p>
          <a:p>
            <a:pPr algn="ctr">
              <a:spcBef>
                <a:spcPts val="5"/>
              </a:spcBef>
            </a:pPr>
            <a:r>
              <a:rPr sz="1600" dirty="0">
                <a:solidFill>
                  <a:schemeClr val="accent1">
                    <a:lumMod val="50000"/>
                  </a:schemeClr>
                </a:solidFill>
                <a:latin typeface="+mj-lt"/>
                <a:ea typeface="Calibri Light" panose="020F0302020204030204" pitchFamily="34" charset="0"/>
                <a:cs typeface="Calibri Light" panose="020F0302020204030204" pitchFamily="34" charset="0"/>
              </a:rPr>
              <a:t>Going</a:t>
            </a:r>
            <a:r>
              <a:rPr sz="1600" spc="-6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Concern</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21" name="object 21"/>
          <p:cNvSpPr txBox="1">
            <a:spLocks noGrp="1"/>
          </p:cNvSpPr>
          <p:nvPr>
            <p:ph type="title"/>
          </p:nvPr>
        </p:nvSpPr>
        <p:spPr>
          <a:xfrm>
            <a:off x="720000" y="720000"/>
            <a:ext cx="8881200" cy="421013"/>
          </a:xfrm>
        </p:spPr>
        <p:txBody>
          <a:bodyPr vert="horz" wrap="square" lIns="0" tIns="145669" rIns="0" bIns="0" rtlCol="0">
            <a:spAutoFit/>
          </a:bodyPr>
          <a:lstStyle/>
          <a:p>
            <a:r>
              <a:rPr lang="it-IT" sz="2000" b="1" dirty="0">
                <a:solidFill>
                  <a:schemeClr val="accent1">
                    <a:lumMod val="50000"/>
                  </a:schemeClr>
                </a:solidFill>
                <a:ea typeface="Calibri Light" panose="020F0302020204030204" pitchFamily="34" charset="0"/>
                <a:cs typeface="Calibri Light" panose="020F0302020204030204" pitchFamily="34" charset="0"/>
              </a:rPr>
              <a:t>Adeguati assetti organizzativi: il budget previsionale e consuntivo</a:t>
            </a:r>
          </a:p>
        </p:txBody>
      </p:sp>
      <p:grpSp>
        <p:nvGrpSpPr>
          <p:cNvPr id="22" name="object 22"/>
          <p:cNvGrpSpPr/>
          <p:nvPr/>
        </p:nvGrpSpPr>
        <p:grpSpPr>
          <a:xfrm>
            <a:off x="5410201" y="1452360"/>
            <a:ext cx="3505200" cy="1695868"/>
            <a:chOff x="5643181" y="833437"/>
            <a:chExt cx="2894965" cy="1673860"/>
          </a:xfrm>
        </p:grpSpPr>
        <p:sp>
          <p:nvSpPr>
            <p:cNvPr id="23" name="object 23"/>
            <p:cNvSpPr/>
            <p:nvPr/>
          </p:nvSpPr>
          <p:spPr>
            <a:xfrm>
              <a:off x="5647944" y="838200"/>
              <a:ext cx="2885440" cy="1664335"/>
            </a:xfrm>
            <a:custGeom>
              <a:avLst/>
              <a:gdLst/>
              <a:ahLst/>
              <a:cxnLst/>
              <a:rect l="l" t="t" r="r" b="b"/>
              <a:pathLst>
                <a:path w="2885440" h="1664335">
                  <a:moveTo>
                    <a:pt x="2607563" y="0"/>
                  </a:moveTo>
                  <a:lnTo>
                    <a:pt x="277367" y="0"/>
                  </a:lnTo>
                  <a:lnTo>
                    <a:pt x="227517" y="4469"/>
                  </a:lnTo>
                  <a:lnTo>
                    <a:pt x="180595" y="17355"/>
                  </a:lnTo>
                  <a:lnTo>
                    <a:pt x="137385" y="37874"/>
                  </a:lnTo>
                  <a:lnTo>
                    <a:pt x="98673" y="65241"/>
                  </a:lnTo>
                  <a:lnTo>
                    <a:pt x="65241" y="98673"/>
                  </a:lnTo>
                  <a:lnTo>
                    <a:pt x="37874" y="137385"/>
                  </a:lnTo>
                  <a:lnTo>
                    <a:pt x="17355" y="180595"/>
                  </a:lnTo>
                  <a:lnTo>
                    <a:pt x="4469" y="227517"/>
                  </a:lnTo>
                  <a:lnTo>
                    <a:pt x="0" y="277367"/>
                  </a:lnTo>
                  <a:lnTo>
                    <a:pt x="0" y="1386839"/>
                  </a:lnTo>
                  <a:lnTo>
                    <a:pt x="4469" y="1436690"/>
                  </a:lnTo>
                  <a:lnTo>
                    <a:pt x="17355" y="1483612"/>
                  </a:lnTo>
                  <a:lnTo>
                    <a:pt x="37874" y="1526822"/>
                  </a:lnTo>
                  <a:lnTo>
                    <a:pt x="65241" y="1565534"/>
                  </a:lnTo>
                  <a:lnTo>
                    <a:pt x="98673" y="1598966"/>
                  </a:lnTo>
                  <a:lnTo>
                    <a:pt x="137385" y="1626333"/>
                  </a:lnTo>
                  <a:lnTo>
                    <a:pt x="180595" y="1646852"/>
                  </a:lnTo>
                  <a:lnTo>
                    <a:pt x="227517" y="1659738"/>
                  </a:lnTo>
                  <a:lnTo>
                    <a:pt x="277367" y="1664208"/>
                  </a:lnTo>
                  <a:lnTo>
                    <a:pt x="2607563" y="1664208"/>
                  </a:lnTo>
                  <a:lnTo>
                    <a:pt x="2657414" y="1659738"/>
                  </a:lnTo>
                  <a:lnTo>
                    <a:pt x="2704336" y="1646852"/>
                  </a:lnTo>
                  <a:lnTo>
                    <a:pt x="2747546" y="1626333"/>
                  </a:lnTo>
                  <a:lnTo>
                    <a:pt x="2786258" y="1598966"/>
                  </a:lnTo>
                  <a:lnTo>
                    <a:pt x="2819690" y="1565534"/>
                  </a:lnTo>
                  <a:lnTo>
                    <a:pt x="2847057" y="1526822"/>
                  </a:lnTo>
                  <a:lnTo>
                    <a:pt x="2867576" y="1483612"/>
                  </a:lnTo>
                  <a:lnTo>
                    <a:pt x="2880462" y="1436690"/>
                  </a:lnTo>
                  <a:lnTo>
                    <a:pt x="2884931" y="1386839"/>
                  </a:lnTo>
                  <a:lnTo>
                    <a:pt x="2884931" y="277367"/>
                  </a:lnTo>
                  <a:lnTo>
                    <a:pt x="2880462" y="227517"/>
                  </a:lnTo>
                  <a:lnTo>
                    <a:pt x="2867576" y="180595"/>
                  </a:lnTo>
                  <a:lnTo>
                    <a:pt x="2847057" y="137385"/>
                  </a:lnTo>
                  <a:lnTo>
                    <a:pt x="2819690" y="98673"/>
                  </a:lnTo>
                  <a:lnTo>
                    <a:pt x="2786258" y="65241"/>
                  </a:lnTo>
                  <a:lnTo>
                    <a:pt x="2747546" y="37874"/>
                  </a:lnTo>
                  <a:lnTo>
                    <a:pt x="2704336" y="17355"/>
                  </a:lnTo>
                  <a:lnTo>
                    <a:pt x="2657414" y="4469"/>
                  </a:lnTo>
                  <a:lnTo>
                    <a:pt x="2607563"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24" name="object 24"/>
            <p:cNvSpPr/>
            <p:nvPr/>
          </p:nvSpPr>
          <p:spPr>
            <a:xfrm>
              <a:off x="5647944" y="838200"/>
              <a:ext cx="2885440" cy="1664335"/>
            </a:xfrm>
            <a:custGeom>
              <a:avLst/>
              <a:gdLst/>
              <a:ahLst/>
              <a:cxnLst/>
              <a:rect l="l" t="t" r="r" b="b"/>
              <a:pathLst>
                <a:path w="2885440" h="1664335">
                  <a:moveTo>
                    <a:pt x="0" y="277367"/>
                  </a:moveTo>
                  <a:lnTo>
                    <a:pt x="4469" y="227517"/>
                  </a:lnTo>
                  <a:lnTo>
                    <a:pt x="17355" y="180595"/>
                  </a:lnTo>
                  <a:lnTo>
                    <a:pt x="37874" y="137385"/>
                  </a:lnTo>
                  <a:lnTo>
                    <a:pt x="65241" y="98673"/>
                  </a:lnTo>
                  <a:lnTo>
                    <a:pt x="98673" y="65241"/>
                  </a:lnTo>
                  <a:lnTo>
                    <a:pt x="137385" y="37874"/>
                  </a:lnTo>
                  <a:lnTo>
                    <a:pt x="180595" y="17355"/>
                  </a:lnTo>
                  <a:lnTo>
                    <a:pt x="227517" y="4469"/>
                  </a:lnTo>
                  <a:lnTo>
                    <a:pt x="277367" y="0"/>
                  </a:lnTo>
                  <a:lnTo>
                    <a:pt x="2607563" y="0"/>
                  </a:lnTo>
                  <a:lnTo>
                    <a:pt x="2657414" y="4469"/>
                  </a:lnTo>
                  <a:lnTo>
                    <a:pt x="2704336" y="17355"/>
                  </a:lnTo>
                  <a:lnTo>
                    <a:pt x="2747546" y="37874"/>
                  </a:lnTo>
                  <a:lnTo>
                    <a:pt x="2786258" y="65241"/>
                  </a:lnTo>
                  <a:lnTo>
                    <a:pt x="2819690" y="98673"/>
                  </a:lnTo>
                  <a:lnTo>
                    <a:pt x="2847057" y="137385"/>
                  </a:lnTo>
                  <a:lnTo>
                    <a:pt x="2867576" y="180595"/>
                  </a:lnTo>
                  <a:lnTo>
                    <a:pt x="2880462" y="227517"/>
                  </a:lnTo>
                  <a:lnTo>
                    <a:pt x="2884931" y="277367"/>
                  </a:lnTo>
                  <a:lnTo>
                    <a:pt x="2884931" y="1386839"/>
                  </a:lnTo>
                  <a:lnTo>
                    <a:pt x="2880462" y="1436690"/>
                  </a:lnTo>
                  <a:lnTo>
                    <a:pt x="2867576" y="1483612"/>
                  </a:lnTo>
                  <a:lnTo>
                    <a:pt x="2847057" y="1526822"/>
                  </a:lnTo>
                  <a:lnTo>
                    <a:pt x="2819690" y="1565534"/>
                  </a:lnTo>
                  <a:lnTo>
                    <a:pt x="2786258" y="1598966"/>
                  </a:lnTo>
                  <a:lnTo>
                    <a:pt x="2747546" y="1626333"/>
                  </a:lnTo>
                  <a:lnTo>
                    <a:pt x="2704336" y="1646852"/>
                  </a:lnTo>
                  <a:lnTo>
                    <a:pt x="2657414" y="1659738"/>
                  </a:lnTo>
                  <a:lnTo>
                    <a:pt x="2607563" y="1664208"/>
                  </a:lnTo>
                  <a:lnTo>
                    <a:pt x="277367" y="1664208"/>
                  </a:lnTo>
                  <a:lnTo>
                    <a:pt x="227517" y="1659738"/>
                  </a:lnTo>
                  <a:lnTo>
                    <a:pt x="180595" y="1646852"/>
                  </a:lnTo>
                  <a:lnTo>
                    <a:pt x="137385" y="1626333"/>
                  </a:lnTo>
                  <a:lnTo>
                    <a:pt x="98673" y="1598966"/>
                  </a:lnTo>
                  <a:lnTo>
                    <a:pt x="65241" y="1565534"/>
                  </a:lnTo>
                  <a:lnTo>
                    <a:pt x="37874" y="1526822"/>
                  </a:lnTo>
                  <a:lnTo>
                    <a:pt x="17355" y="1483612"/>
                  </a:lnTo>
                  <a:lnTo>
                    <a:pt x="4469" y="1436690"/>
                  </a:lnTo>
                  <a:lnTo>
                    <a:pt x="0" y="1386839"/>
                  </a:lnTo>
                  <a:lnTo>
                    <a:pt x="0" y="277367"/>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sp>
        <p:nvSpPr>
          <p:cNvPr id="25" name="object 25"/>
          <p:cNvSpPr txBox="1"/>
          <p:nvPr/>
        </p:nvSpPr>
        <p:spPr>
          <a:xfrm>
            <a:off x="5943600" y="1511811"/>
            <a:ext cx="2333625" cy="259686"/>
          </a:xfrm>
          <a:prstGeom prst="rect">
            <a:avLst/>
          </a:prstGeom>
        </p:spPr>
        <p:txBody>
          <a:bodyPr vert="horz" wrap="square" lIns="0" tIns="13335" rIns="0" bIns="0" rtlCol="0">
            <a:spAutoFit/>
          </a:bodyPr>
          <a:lstStyle/>
          <a:p>
            <a:pPr marL="12700">
              <a:spcBef>
                <a:spcPts val="105"/>
              </a:spcBef>
            </a:pPr>
            <a:r>
              <a:rPr sz="1600" b="1" dirty="0">
                <a:solidFill>
                  <a:schemeClr val="accent1">
                    <a:lumMod val="50000"/>
                  </a:schemeClr>
                </a:solidFill>
                <a:latin typeface="+mj-lt"/>
                <a:ea typeface="Calibri Light" panose="020F0302020204030204" pitchFamily="34" charset="0"/>
                <a:cs typeface="Calibri Light" panose="020F0302020204030204" pitchFamily="34" charset="0"/>
              </a:rPr>
              <a:t>Nuovi</a:t>
            </a:r>
            <a:r>
              <a:rPr sz="1600" b="1" spc="-10" dirty="0">
                <a:solidFill>
                  <a:schemeClr val="accent1">
                    <a:lumMod val="50000"/>
                  </a:schemeClr>
                </a:solidFill>
                <a:latin typeface="+mj-lt"/>
                <a:ea typeface="Calibri Light" panose="020F0302020204030204" pitchFamily="34" charset="0"/>
                <a:cs typeface="Calibri Light" panose="020F0302020204030204" pitchFamily="34" charset="0"/>
              </a:rPr>
              <a:t> strumenti</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26" name="object 26"/>
          <p:cNvSpPr txBox="1"/>
          <p:nvPr/>
        </p:nvSpPr>
        <p:spPr>
          <a:xfrm>
            <a:off x="5686335" y="1907848"/>
            <a:ext cx="3165207" cy="776495"/>
          </a:xfrm>
          <a:prstGeom prst="rect">
            <a:avLst/>
          </a:prstGeom>
        </p:spPr>
        <p:txBody>
          <a:bodyPr vert="horz" wrap="square" lIns="0" tIns="12065" rIns="0" bIns="0" rtlCol="0">
            <a:spAutoFit/>
          </a:bodyPr>
          <a:lstStyle/>
          <a:p>
            <a:pPr marL="12700" marR="5080" indent="-342265">
              <a:spcBef>
                <a:spcPts val="100"/>
              </a:spcBef>
              <a:buFont typeface="Arial MT"/>
              <a:buChar char="•"/>
              <a:tabLst>
                <a:tab pos="354965" algn="l"/>
              </a:tabLst>
            </a:pPr>
            <a:r>
              <a:rPr sz="1600" spc="-10" dirty="0" err="1">
                <a:solidFill>
                  <a:schemeClr val="accent1">
                    <a:lumMod val="50000"/>
                  </a:schemeClr>
                </a:solidFill>
                <a:latin typeface="+mj-lt"/>
                <a:ea typeface="Calibri Light" panose="020F0302020204030204" pitchFamily="34" charset="0"/>
                <a:cs typeface="Calibri Light" panose="020F0302020204030204" pitchFamily="34" charset="0"/>
              </a:rPr>
              <a:t>Adeguati</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 assetti</a:t>
            </a:r>
            <a:endParaRPr sz="1600" spc="-1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12700" marR="5080" indent="-342265">
              <a:spcBef>
                <a:spcPts val="100"/>
              </a:spcBef>
              <a:buFont typeface="Arial MT"/>
              <a:buChar char="•"/>
              <a:tabLst>
                <a:tab pos="354965" algn="l"/>
              </a:tabLst>
            </a:pP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Indicatori</a:t>
            </a:r>
          </a:p>
          <a:p>
            <a:pPr marL="12700" marR="5080" indent="-342265">
              <a:spcBef>
                <a:spcPts val="100"/>
              </a:spcBef>
              <a:buFont typeface="Arial MT"/>
              <a:buChar char="•"/>
              <a:tabLst>
                <a:tab pos="354965" algn="l"/>
              </a:tabLst>
            </a:pP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Controlli</a:t>
            </a:r>
          </a:p>
        </p:txBody>
      </p:sp>
      <p:sp>
        <p:nvSpPr>
          <p:cNvPr id="27" name="object 27"/>
          <p:cNvSpPr txBox="1"/>
          <p:nvPr/>
        </p:nvSpPr>
        <p:spPr>
          <a:xfrm>
            <a:off x="5644449" y="4231955"/>
            <a:ext cx="3207094" cy="754694"/>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132715" rIns="0" bIns="0" rtlCol="0">
            <a:spAutoFit/>
          </a:bodyPr>
          <a:lstStyle/>
          <a:p>
            <a:pPr marL="710565" marR="543560" indent="-445134" algn="ctr">
              <a:spcBef>
                <a:spcPts val="1045"/>
              </a:spcBef>
            </a:pP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Budget </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g</a:t>
            </a:r>
            <a:r>
              <a:rPr sz="1600" spc="-10" dirty="0" err="1">
                <a:solidFill>
                  <a:schemeClr val="accent1">
                    <a:lumMod val="50000"/>
                  </a:schemeClr>
                </a:solidFill>
                <a:latin typeface="+mj-lt"/>
                <a:ea typeface="Calibri Light" panose="020F0302020204030204" pitchFamily="34" charset="0"/>
                <a:cs typeface="Calibri Light" panose="020F0302020204030204" pitchFamily="34" charset="0"/>
              </a:rPr>
              <a:t>enerale</a:t>
            </a:r>
            <a:r>
              <a:rPr sz="1600" spc="-10"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di e</a:t>
            </a:r>
            <a:r>
              <a:rPr sz="1600" spc="-10" dirty="0" err="1">
                <a:solidFill>
                  <a:schemeClr val="accent1">
                    <a:lumMod val="50000"/>
                  </a:schemeClr>
                </a:solidFill>
                <a:latin typeface="+mj-lt"/>
                <a:ea typeface="Calibri Light" panose="020F0302020204030204" pitchFamily="34" charset="0"/>
                <a:cs typeface="Calibri Light" panose="020F0302020204030204" pitchFamily="34" charset="0"/>
              </a:rPr>
              <a:t>serci</a:t>
            </a:r>
            <a:r>
              <a:rPr lang="it-IT" sz="1600" spc="-10" dirty="0">
                <a:solidFill>
                  <a:schemeClr val="accent1">
                    <a:lumMod val="50000"/>
                  </a:schemeClr>
                </a:solidFill>
                <a:latin typeface="+mj-lt"/>
                <a:ea typeface="Calibri Light" panose="020F0302020204030204" pitchFamily="34" charset="0"/>
                <a:cs typeface="Calibri Light" panose="020F0302020204030204" pitchFamily="34" charset="0"/>
              </a:rPr>
              <a:t>zio</a:t>
            </a:r>
          </a:p>
          <a:p>
            <a:pPr marL="710565" marR="543560" indent="-445134" algn="ctr">
              <a:spcBef>
                <a:spcPts val="1045"/>
              </a:spcBef>
            </a:pPr>
            <a:endParaRPr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4" name="object 34"/>
          <p:cNvSpPr txBox="1"/>
          <p:nvPr/>
        </p:nvSpPr>
        <p:spPr>
          <a:xfrm>
            <a:off x="699829" y="5593598"/>
            <a:ext cx="8215571" cy="537968"/>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45085" rIns="0" bIns="0" rtlCol="0">
            <a:spAutoFit/>
          </a:bodyPr>
          <a:lstStyle/>
          <a:p>
            <a:pPr algn="ctr">
              <a:spcBef>
                <a:spcPts val="355"/>
              </a:spcBef>
            </a:pPr>
            <a:r>
              <a:rPr sz="1600" dirty="0">
                <a:solidFill>
                  <a:schemeClr val="accent1">
                    <a:lumMod val="50000"/>
                  </a:schemeClr>
                </a:solidFill>
                <a:latin typeface="+mj-lt"/>
                <a:ea typeface="Calibri Light" panose="020F0302020204030204" pitchFamily="34" charset="0"/>
                <a:cs typeface="Calibri Light" panose="020F0302020204030204" pitchFamily="34" charset="0"/>
              </a:rPr>
              <a:t>La </a:t>
            </a:r>
            <a:r>
              <a:rPr sz="1600" dirty="0" err="1">
                <a:solidFill>
                  <a:schemeClr val="accent1">
                    <a:lumMod val="50000"/>
                  </a:schemeClr>
                </a:solidFill>
                <a:latin typeface="+mj-lt"/>
                <a:ea typeface="Calibri Light" panose="020F0302020204030204" pitchFamily="34" charset="0"/>
                <a:cs typeface="Calibri Light" panose="020F0302020204030204" pitchFamily="34" charset="0"/>
              </a:rPr>
              <a:t>predisposizione</a:t>
            </a:r>
            <a:r>
              <a:rPr sz="1600" dirty="0">
                <a:solidFill>
                  <a:schemeClr val="accent1">
                    <a:lumMod val="50000"/>
                  </a:schemeClr>
                </a:solidFill>
                <a:latin typeface="+mj-lt"/>
                <a:ea typeface="Calibri Light" panose="020F0302020204030204" pitchFamily="34" charset="0"/>
                <a:cs typeface="Calibri Light" panose="020F0302020204030204" pitchFamily="34" charset="0"/>
              </a:rPr>
              <a:t> del</a:t>
            </a:r>
            <a:r>
              <a:rPr sz="1600" spc="-8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a:solidFill>
                  <a:schemeClr val="accent1">
                    <a:lumMod val="50000"/>
                  </a:schemeClr>
                </a:solidFill>
                <a:latin typeface="+mj-lt"/>
                <a:ea typeface="Calibri Light" panose="020F0302020204030204" pitchFamily="34" charset="0"/>
                <a:cs typeface="Calibri Light" panose="020F0302020204030204" pitchFamily="34" charset="0"/>
              </a:rPr>
              <a:t>budget</a:t>
            </a:r>
            <a:r>
              <a:rPr sz="1600" spc="-6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err="1">
                <a:solidFill>
                  <a:schemeClr val="accent1">
                    <a:lumMod val="50000"/>
                  </a:schemeClr>
                </a:solidFill>
                <a:latin typeface="+mj-lt"/>
                <a:ea typeface="Calibri Light" panose="020F0302020204030204" pitchFamily="34" charset="0"/>
                <a:cs typeface="Calibri Light" panose="020F0302020204030204" pitchFamily="34" charset="0"/>
              </a:rPr>
              <a:t>garantisce</a:t>
            </a:r>
            <a:r>
              <a:rPr sz="1600" spc="-70"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25" dirty="0">
                <a:solidFill>
                  <a:schemeClr val="accent1">
                    <a:lumMod val="50000"/>
                  </a:schemeClr>
                </a:solidFill>
                <a:latin typeface="+mj-lt"/>
                <a:ea typeface="Calibri Light" panose="020F0302020204030204" pitchFamily="34" charset="0"/>
                <a:cs typeface="Calibri Light" panose="020F0302020204030204" pitchFamily="34" charset="0"/>
              </a:rPr>
              <a:t>il</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1905" algn="ctr"/>
            <a:r>
              <a:rPr sz="1600" dirty="0" err="1">
                <a:solidFill>
                  <a:schemeClr val="accent1">
                    <a:lumMod val="50000"/>
                  </a:schemeClr>
                </a:solidFill>
                <a:latin typeface="+mj-lt"/>
                <a:ea typeface="Calibri Light" panose="020F0302020204030204" pitchFamily="34" charset="0"/>
                <a:cs typeface="Calibri Light" panose="020F0302020204030204" pitchFamily="34" charset="0"/>
              </a:rPr>
              <a:t>monitoraggio</a:t>
            </a:r>
            <a:r>
              <a:rPr sz="1600" spc="-5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dirty="0" err="1">
                <a:solidFill>
                  <a:schemeClr val="accent1">
                    <a:lumMod val="50000"/>
                  </a:schemeClr>
                </a:solidFill>
                <a:latin typeface="+mj-lt"/>
                <a:ea typeface="Calibri Light" panose="020F0302020204030204" pitchFamily="34" charset="0"/>
                <a:cs typeface="Calibri Light" panose="020F0302020204030204" pitchFamily="34" charset="0"/>
              </a:rPr>
              <a:t>della</a:t>
            </a:r>
            <a:r>
              <a:rPr sz="1600" spc="-55" dirty="0">
                <a:solidFill>
                  <a:schemeClr val="accent1">
                    <a:lumMod val="50000"/>
                  </a:schemeClr>
                </a:solidFill>
                <a:latin typeface="+mj-lt"/>
                <a:ea typeface="Calibri Light" panose="020F0302020204030204" pitchFamily="34" charset="0"/>
                <a:cs typeface="Calibri Light" panose="020F0302020204030204" pitchFamily="34" charset="0"/>
              </a:rPr>
              <a:t> </a:t>
            </a:r>
            <a:r>
              <a:rPr sz="1600" spc="-10" dirty="0" err="1">
                <a:solidFill>
                  <a:schemeClr val="accent1">
                    <a:lumMod val="50000"/>
                  </a:schemeClr>
                </a:solidFill>
                <a:latin typeface="+mj-lt"/>
                <a:ea typeface="Calibri Light" panose="020F0302020204030204" pitchFamily="34" charset="0"/>
                <a:cs typeface="Calibri Light" panose="020F0302020204030204" pitchFamily="34" charset="0"/>
              </a:rPr>
              <a:t>crisi</a:t>
            </a:r>
            <a:endParaRPr sz="1600" dirty="0">
              <a:solidFill>
                <a:schemeClr val="accent1">
                  <a:lumMod val="50000"/>
                </a:schemeClr>
              </a:solidFill>
              <a:latin typeface="+mj-lt"/>
              <a:ea typeface="Calibri Light" panose="020F0302020204030204" pitchFamily="34" charset="0"/>
              <a:cs typeface="Calibri Light" panose="020F0302020204030204" pitchFamily="34" charset="0"/>
            </a:endParaRPr>
          </a:p>
        </p:txBody>
      </p:sp>
      <p:sp>
        <p:nvSpPr>
          <p:cNvPr id="36" name="Freccia in giù 35">
            <a:extLst>
              <a:ext uri="{FF2B5EF4-FFF2-40B4-BE49-F238E27FC236}">
                <a16:creationId xmlns:a16="http://schemas.microsoft.com/office/drawing/2014/main" id="{94F93AA7-A7F0-22CB-F62A-77AB2278F297}"/>
              </a:ext>
            </a:extLst>
          </p:cNvPr>
          <p:cNvSpPr/>
          <p:nvPr/>
        </p:nvSpPr>
        <p:spPr>
          <a:xfrm>
            <a:off x="1900782" y="2176328"/>
            <a:ext cx="457200" cy="1884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in giù 36">
            <a:extLst>
              <a:ext uri="{FF2B5EF4-FFF2-40B4-BE49-F238E27FC236}">
                <a16:creationId xmlns:a16="http://schemas.microsoft.com/office/drawing/2014/main" id="{A630771F-FB71-35A7-5C3D-310FF11588C2}"/>
              </a:ext>
            </a:extLst>
          </p:cNvPr>
          <p:cNvSpPr/>
          <p:nvPr/>
        </p:nvSpPr>
        <p:spPr>
          <a:xfrm>
            <a:off x="1900782" y="3698967"/>
            <a:ext cx="457200" cy="1884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Freccia in giù 37">
            <a:extLst>
              <a:ext uri="{FF2B5EF4-FFF2-40B4-BE49-F238E27FC236}">
                <a16:creationId xmlns:a16="http://schemas.microsoft.com/office/drawing/2014/main" id="{27309D72-E0BB-88CE-7C39-1BDD0F1F87FF}"/>
              </a:ext>
            </a:extLst>
          </p:cNvPr>
          <p:cNvSpPr/>
          <p:nvPr/>
        </p:nvSpPr>
        <p:spPr>
          <a:xfrm>
            <a:off x="6934201" y="3575076"/>
            <a:ext cx="457200" cy="2790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CCB6EC25-0489-4D73-5ECA-6117A780A3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
        <p:nvSpPr>
          <p:cNvPr id="17" name="Parentesi graffa chiusa 16">
            <a:extLst>
              <a:ext uri="{FF2B5EF4-FFF2-40B4-BE49-F238E27FC236}">
                <a16:creationId xmlns:a16="http://schemas.microsoft.com/office/drawing/2014/main" id="{E86C79F7-8828-0B4B-999D-800A9770CBA7}"/>
              </a:ext>
            </a:extLst>
          </p:cNvPr>
          <p:cNvSpPr/>
          <p:nvPr/>
        </p:nvSpPr>
        <p:spPr>
          <a:xfrm>
            <a:off x="4406921" y="1511811"/>
            <a:ext cx="621868" cy="356305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rPr>
              <a:t>L’utilizzo del budget generale di esercizio: Direzione d’impresa</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pPr marL="0" indent="0" algn="just">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Gli assetti così indicati devono consentire alla direzione, e agli organi di controllo di raggiungere tre distinti obiettivi:</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90000" indent="-360000"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rilevare eventuali squilibri di carattere patrimoniale o economico-finanziario, rapportati alle specifiche caratteristiche dell’impresa e dell’attività imprenditoriale svolta;</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90000" indent="-360000"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verificare la sostenibilità dei debiti e la presenza di concrete prospettive di continuità aziendale almeno per i successivi dodici mesi e i segnali di allarme per l’emersione tempestiva della crisi d’impresa;</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90000" indent="-360000"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ricavare le informazioni necessarie per poter effettuare il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test pratico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per la verifica della ragionevole perseguibilità del risanamento.</a:t>
            </a: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139082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rPr>
              <a:t>L’utilizzo del budget generale di esercizio: Organo di controllo </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pPr marL="0" indent="0" algn="just">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La comprensione da parte del revisore della valutazione della direzione sulla capacità dell’impresa di continuare ad operare come una entità in funzionamento richiede in genere:</a:t>
            </a:r>
          </a:p>
          <a:p>
            <a:pPr marL="0" indent="0" algn="just">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indent="-360000" algn="just">
              <a:lnSpc>
                <a:spcPct val="150000"/>
              </a:lnSpc>
              <a:spcBef>
                <a:spcPts val="0"/>
              </a:spcBef>
              <a:spcAft>
                <a:spcPts val="0"/>
              </a:spcAft>
              <a:buFont typeface="Arial" panose="020B0604020202020204" pitchFamily="34" charset="0"/>
              <a:buChar char="•"/>
            </a:pP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valutazione delle </a:t>
            </a:r>
            <a:r>
              <a:rPr lang="it-IT" sz="1600" b="1" dirty="0" err="1">
                <a:solidFill>
                  <a:schemeClr val="accent1">
                    <a:lumMod val="50000"/>
                  </a:schemeClr>
                </a:solidFill>
                <a:latin typeface="+mj-lt"/>
                <a:ea typeface="Calibri Light" panose="020F0302020204030204" pitchFamily="34" charset="0"/>
                <a:cs typeface="Calibri Light" panose="020F0302020204030204" pitchFamily="34" charset="0"/>
              </a:rPr>
              <a:t>assumption</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(assunzioni) adottate dagli amministratori in sede di redazione del piano di budget economico e finanziario,</a:t>
            </a:r>
          </a:p>
          <a:p>
            <a:pPr algn="l"/>
            <a:endParaRPr lang="it-IT" sz="1800" b="0" i="0" u="none" strike="noStrike" baseline="0" dirty="0">
              <a:solidFill>
                <a:srgbClr val="000000"/>
              </a:solidFill>
              <a:latin typeface="Arial" panose="020B0604020202020204" pitchFamily="34" charset="0"/>
            </a:endParaRPr>
          </a:p>
          <a:p>
            <a:pPr indent="-360000" algn="just">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La valutazione delle voci deve essere fatta secondo prudenza e nella prospettiva della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continuazione dell’attività,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monitorando con attenzione la dinamica finanziaria e di liquidità;</a:t>
            </a:r>
          </a:p>
          <a:p>
            <a:pPr indent="-360000" algn="just">
              <a:lnSpc>
                <a:spcPct val="150000"/>
              </a:lnSpc>
              <a:spcBef>
                <a:spcPts val="0"/>
              </a:spcBef>
              <a:spcAft>
                <a:spcPts val="0"/>
              </a:spcAft>
              <a:buFont typeface="Arial" panose="020B0604020202020204" pitchFamily="34" charset="0"/>
              <a:buChar char="•"/>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0" indent="0" algn="just">
              <a:buNone/>
            </a:pP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395172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6B4F5-0558-FCE5-694C-890150B97614}"/>
              </a:ext>
            </a:extLst>
          </p:cNvPr>
          <p:cNvSpPr>
            <a:spLocks noGrp="1"/>
          </p:cNvSpPr>
          <p:nvPr>
            <p:ph type="title"/>
          </p:nvPr>
        </p:nvSpPr>
        <p:spPr>
          <a:xfrm>
            <a:off x="720000" y="720000"/>
            <a:ext cx="8043000" cy="276999"/>
          </a:xfrm>
        </p:spPr>
        <p:txBody>
          <a:bodyPr>
            <a:noAutofit/>
          </a:bodyPr>
          <a:lstStyle/>
          <a:p>
            <a:pPr algn="l"/>
            <a:r>
              <a:rPr lang="it-IT" sz="1800" b="1" dirty="0">
                <a:solidFill>
                  <a:schemeClr val="accent1">
                    <a:lumMod val="50000"/>
                  </a:schemeClr>
                </a:solidFill>
              </a:rPr>
              <a:t>L’utilizzo del budget generale di esercizio: Organo di controllo (2) </a:t>
            </a:r>
          </a:p>
        </p:txBody>
      </p:sp>
      <p:sp>
        <p:nvSpPr>
          <p:cNvPr id="3" name="Segnaposto testo 2">
            <a:extLst>
              <a:ext uri="{FF2B5EF4-FFF2-40B4-BE49-F238E27FC236}">
                <a16:creationId xmlns:a16="http://schemas.microsoft.com/office/drawing/2014/main" id="{9793696C-20A3-FBEC-BA2D-F097003A0B7D}"/>
              </a:ext>
            </a:extLst>
          </p:cNvPr>
          <p:cNvSpPr>
            <a:spLocks noGrp="1"/>
          </p:cNvSpPr>
          <p:nvPr>
            <p:ph idx="1"/>
          </p:nvPr>
        </p:nvSpPr>
        <p:spPr>
          <a:xfrm>
            <a:off x="720000" y="1440000"/>
            <a:ext cx="8915400" cy="4985980"/>
          </a:xfrm>
        </p:spPr>
        <p:txBody>
          <a:bodyPr>
            <a:normAutofit/>
          </a:bodyPr>
          <a:lstStyle/>
          <a:p>
            <a:pPr indent="-360000">
              <a:lnSpc>
                <a:spcPct val="150000"/>
              </a:lnSpc>
              <a:spcBef>
                <a:spcPts val="0"/>
              </a:spcBef>
              <a:spcAft>
                <a:spcPts val="0"/>
              </a:spcAft>
              <a:buFont typeface="Arial" panose="020B0604020202020204" pitchFamily="34" charset="0"/>
              <a:buChar char="•"/>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valutazione della capacità dell’impresa di </a:t>
            </a:r>
            <a:r>
              <a:rPr lang="it-IT" sz="1600" b="1" dirty="0">
                <a:solidFill>
                  <a:schemeClr val="accent1">
                    <a:lumMod val="50000"/>
                  </a:schemeClr>
                </a:solidFill>
                <a:latin typeface="+mj-lt"/>
                <a:ea typeface="Calibri Light" panose="020F0302020204030204" pitchFamily="34" charset="0"/>
                <a:cs typeface="Calibri Light" panose="020F0302020204030204" pitchFamily="34" charset="0"/>
              </a:rPr>
              <a:t>generare flussi di cassa prospettici </a:t>
            </a: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 servizio dell’operatività e dei debiti pregressi (ove in essere o previsti):</a:t>
            </a:r>
          </a:p>
          <a:p>
            <a:pPr marL="0" indent="0">
              <a:lnSpc>
                <a:spcPct val="150000"/>
              </a:lnSpc>
              <a:spcBef>
                <a:spcPts val="0"/>
              </a:spcBef>
              <a:spcAft>
                <a:spcPts val="0"/>
              </a:spcAft>
              <a:buNone/>
            </a:pPr>
            <a:endParaRPr lang="it-IT" sz="16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360000" indent="468000">
              <a:lnSpc>
                <a:spcPct val="150000"/>
              </a:lnSpc>
              <a:spcBef>
                <a:spcPts val="0"/>
              </a:spcBef>
              <a:spcAft>
                <a:spcPts val="0"/>
              </a:spcAft>
              <a:buFont typeface="Wingdings" panose="05000000000000000000" pitchFamily="2" charset="2"/>
              <a:buChar char="Ø"/>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patrimonio netto negativo;</a:t>
            </a:r>
          </a:p>
          <a:p>
            <a:pPr marL="360000" indent="468000">
              <a:lnSpc>
                <a:spcPct val="150000"/>
              </a:lnSpc>
              <a:spcBef>
                <a:spcPts val="0"/>
              </a:spcBef>
              <a:spcAft>
                <a:spcPts val="0"/>
              </a:spcAft>
              <a:buFont typeface="Wingdings" panose="05000000000000000000" pitchFamily="2" charset="2"/>
              <a:buChar char="Ø"/>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DSCR a sei mesi inferiore a 1; qualora non sia disponibile il DSCR, superamento congiunto delle soglie più avanti descritte per i seguenti cinque indici:</a:t>
            </a:r>
          </a:p>
          <a:p>
            <a:pPr marL="360000" indent="468000">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a. indice di sostenibilità degli oneri finanziari in termini di rapporto tra gli oneri finanziari ed il fatturato;</a:t>
            </a:r>
          </a:p>
          <a:p>
            <a:pPr marL="360000" indent="468000">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b. indice di adeguatezza patrimoniale, in termini di rapporto tra patrimonio netto e debiti totali;</a:t>
            </a:r>
          </a:p>
          <a:p>
            <a:pPr marL="360000" indent="468000">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c. indice di ritorno liquido dell’attivo, in termini di rapporto da cash flow e attivo;</a:t>
            </a:r>
          </a:p>
          <a:p>
            <a:pPr marL="360000" indent="468000">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d. indice di liquidità, in termini di rapporto tra attività a breve termine e passivo a breve termine;</a:t>
            </a:r>
          </a:p>
          <a:p>
            <a:pPr marL="360000" indent="468000">
              <a:lnSpc>
                <a:spcPct val="150000"/>
              </a:lnSpc>
              <a:spcBef>
                <a:spcPts val="0"/>
              </a:spcBef>
              <a:spcAft>
                <a:spcPts val="0"/>
              </a:spcAft>
              <a:buNone/>
            </a:pPr>
            <a:r>
              <a:rPr lang="it-IT" sz="1600" dirty="0">
                <a:solidFill>
                  <a:schemeClr val="accent1">
                    <a:lumMod val="50000"/>
                  </a:schemeClr>
                </a:solidFill>
                <a:latin typeface="+mj-lt"/>
                <a:ea typeface="Calibri Light" panose="020F0302020204030204" pitchFamily="34" charset="0"/>
                <a:cs typeface="Calibri Light" panose="020F0302020204030204" pitchFamily="34" charset="0"/>
              </a:rPr>
              <a:t>e. indice di indebitamento previdenziale e tributario, in termini di rapporto tra l’indebitamento previdenziale e tributario e l’attivo</a:t>
            </a:r>
            <a:endParaRPr lang="it-IT" sz="1200" dirty="0">
              <a:solidFill>
                <a:schemeClr val="accent1">
                  <a:lumMod val="50000"/>
                </a:schemeClr>
              </a:solidFill>
              <a:latin typeface="+mj-lt"/>
              <a:ea typeface="Calibri Light" panose="020F0302020204030204" pitchFamily="34" charset="0"/>
              <a:cs typeface="Calibri Light" panose="020F0302020204030204" pitchFamily="34" charset="0"/>
            </a:endParaRPr>
          </a:p>
          <a:p>
            <a:pPr marL="0" indent="0" algn="just">
              <a:buNone/>
            </a:pP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endParaRPr lang="it-IT" kern="100"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a:p>
            <a:endParaRPr lang="it-IT" dirty="0"/>
          </a:p>
        </p:txBody>
      </p:sp>
      <p:pic>
        <p:nvPicPr>
          <p:cNvPr id="4" name="Immagine 3">
            <a:extLst>
              <a:ext uri="{FF2B5EF4-FFF2-40B4-BE49-F238E27FC236}">
                <a16:creationId xmlns:a16="http://schemas.microsoft.com/office/drawing/2014/main" id="{DADC470E-7C2E-B8E1-1568-093E835E1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6300000"/>
            <a:ext cx="2284208" cy="514883"/>
          </a:xfrm>
          <a:prstGeom prst="rect">
            <a:avLst/>
          </a:prstGeom>
          <a:noFill/>
          <a:ln>
            <a:noFill/>
          </a:ln>
        </p:spPr>
      </p:pic>
    </p:spTree>
    <p:extLst>
      <p:ext uri="{BB962C8B-B14F-4D97-AF65-F5344CB8AC3E}">
        <p14:creationId xmlns:p14="http://schemas.microsoft.com/office/powerpoint/2010/main" val="3712320342"/>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0</TotalTime>
  <Words>6295</Words>
  <Application>Microsoft Office PowerPoint</Application>
  <PresentationFormat>A4 (21x29,7 cm)</PresentationFormat>
  <Paragraphs>2028</Paragraphs>
  <Slides>53</Slides>
  <Notes>33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53</vt:i4>
      </vt:variant>
    </vt:vector>
  </HeadingPairs>
  <TitlesOfParts>
    <vt:vector size="64" baseType="lpstr">
      <vt:lpstr>Aptos</vt:lpstr>
      <vt:lpstr>Arial</vt:lpstr>
      <vt:lpstr>Arial MT</vt:lpstr>
      <vt:lpstr>Calibri</vt:lpstr>
      <vt:lpstr>Calibri Light</vt:lpstr>
      <vt:lpstr>Century Gothic</vt:lpstr>
      <vt:lpstr>PT Sans</vt:lpstr>
      <vt:lpstr>Tahoma</vt:lpstr>
      <vt:lpstr>Times New Roman</vt:lpstr>
      <vt:lpstr>Wingdings</vt:lpstr>
      <vt:lpstr>Retrospettivo</vt:lpstr>
      <vt:lpstr>ADEGUATI ASSETTI ORGANIZZATIVI.  DOVERI, OPPORTUNITÀ E STRUMENTI OFFERTI DAL CONTROLLO DI GESTIONE NELL’ATTIVITÀ DI REVISIONE CONTABILE</vt:lpstr>
      <vt:lpstr>Adeguati assetti organizzativi: l’idea di un nuovo approccio</vt:lpstr>
      <vt:lpstr>Adeguati assetti organizzativi: l’idea di un nuovo approccio (2)</vt:lpstr>
      <vt:lpstr>Report - Plan/budget - Report</vt:lpstr>
      <vt:lpstr>«Pianificazione e controllo» come approccio standard</vt:lpstr>
      <vt:lpstr>Adeguati assetti organizzativi: il budget previsionale e consuntivo</vt:lpstr>
      <vt:lpstr>L’utilizzo del budget generale di esercizio: Direzione d’impresa</vt:lpstr>
      <vt:lpstr>L’utilizzo del budget generale di esercizio: Organo di controllo </vt:lpstr>
      <vt:lpstr>L’utilizzo del budget generale di esercizio: Organo di controllo (2) </vt:lpstr>
      <vt:lpstr>La determinazione attraverso un sistema di contabilità integrata</vt:lpstr>
      <vt:lpstr>La determinazione attraverso un sistema di contabilità integrata (2)</vt:lpstr>
      <vt:lpstr>Modello di Report economico: per canale/cliente</vt:lpstr>
      <vt:lpstr>Modello di Report finanziario: per canale/cliente</vt:lpstr>
      <vt:lpstr>Indicatori economico - finanziari</vt:lpstr>
      <vt:lpstr>Sistema di budgeting: Creare nell’impresa una "cultura del budget" </vt:lpstr>
      <vt:lpstr>Il budget generale di esercizio: L’analisi scettica</vt:lpstr>
      <vt:lpstr>Sistema di budgeting (1) </vt:lpstr>
      <vt:lpstr>Sistema di budgeting (2) </vt:lpstr>
      <vt:lpstr>Iter per processo di budgeting (1) </vt:lpstr>
      <vt:lpstr>Iter per processo di budgeting (2) </vt:lpstr>
      <vt:lpstr>Iter per processo di budgeting (3) </vt:lpstr>
      <vt:lpstr>Il Master Budget</vt:lpstr>
      <vt:lpstr>Presentazione standard di PowerPoint</vt:lpstr>
      <vt:lpstr>Una possibile suddivisione temporale</vt:lpstr>
      <vt:lpstr>Metodologie di budgeting (1) </vt:lpstr>
      <vt:lpstr>Presentazione standard di PowerPoint</vt:lpstr>
      <vt:lpstr>Il costo standard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COST ANALYSIS – COST MANAGEMENT  </vt:lpstr>
      <vt:lpstr>Approccio al Controllo di gestione: Programmazione (2)</vt:lpstr>
      <vt:lpstr>Budget e controllo di redditività</vt:lpstr>
      <vt:lpstr>Budget e dinamica finanziaria</vt:lpstr>
      <vt:lpstr>Budget a supporto del processo decisionale</vt:lpstr>
      <vt:lpstr>Contabilità Industriale e Analitica</vt:lpstr>
      <vt:lpstr>Come si è evoluta la Contabilità Analitica</vt:lpstr>
      <vt:lpstr>Come si è evoluta la Contabilità Analitica (2)</vt:lpstr>
      <vt:lpstr>Nozioni e principi cardine dell’ ABC</vt:lpstr>
      <vt:lpstr>Nozioni e principi cardine dell’ ABC</vt:lpstr>
      <vt:lpstr>Contabilità Analitica: Modello Activity Based Costing</vt:lpstr>
      <vt:lpstr>Presentazione standard di PowerPoint</vt:lpstr>
      <vt:lpstr>Presentazione standard di PowerPoint</vt:lpstr>
      <vt:lpstr>Presentazione standard di PowerPoint</vt:lpstr>
      <vt:lpstr>Presentazione standard di PowerPoint</vt:lpstr>
      <vt:lpstr>Contabilità Analitica: Modello BSC</vt:lpstr>
      <vt:lpstr>Modello BSC Strategy map</vt:lpstr>
      <vt:lpstr>Contabilità Analitica: Modello BSC</vt:lpstr>
      <vt:lpstr>Contabilità Analitica: Modello BSC (2) </vt:lpstr>
      <vt:lpstr>Approccio BSC in ottica ESG: Sustainability Balanced Scorecard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Matteo Di Palma</dc:creator>
  <cp:lastModifiedBy>Marco Amoroso</cp:lastModifiedBy>
  <cp:revision>35</cp:revision>
  <dcterms:created xsi:type="dcterms:W3CDTF">2024-03-25T10:10:55Z</dcterms:created>
  <dcterms:modified xsi:type="dcterms:W3CDTF">2024-04-08T11:15:22Z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2020-07-02T00:00:00Z</vt:filetime>
  </property>
  <property fmtid="{D5CDD505-2E9C-101B-9397-08002B2CF9AE}" pid="3" name="Creator">
    <vt:lpwstr>Microsoft® PowerPoint® 2016</vt:lpwstr>
  </property>
  <property fmtid="{D5CDD505-2E9C-101B-9397-08002B2CF9AE}" pid="4" name="LastSaved">
    <vt:filetime>2024-03-25T00:00:00Z</vt:filetime>
  </property>
</Properties>
</file>