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59"/>
  </p:notesMasterIdLst>
  <p:handoutMasterIdLst>
    <p:handoutMasterId r:id="rId60"/>
  </p:handoutMasterIdLst>
  <p:sldIdLst>
    <p:sldId id="268" r:id="rId2"/>
    <p:sldId id="508" r:id="rId3"/>
    <p:sldId id="491" r:id="rId4"/>
    <p:sldId id="443" r:id="rId5"/>
    <p:sldId id="444" r:id="rId6"/>
    <p:sldId id="465" r:id="rId7"/>
    <p:sldId id="445" r:id="rId8"/>
    <p:sldId id="486" r:id="rId9"/>
    <p:sldId id="494" r:id="rId10"/>
    <p:sldId id="495" r:id="rId11"/>
    <p:sldId id="498" r:id="rId12"/>
    <p:sldId id="505" r:id="rId13"/>
    <p:sldId id="500" r:id="rId14"/>
    <p:sldId id="501" r:id="rId15"/>
    <p:sldId id="502" r:id="rId16"/>
    <p:sldId id="506" r:id="rId17"/>
    <p:sldId id="503" r:id="rId18"/>
    <p:sldId id="507" r:id="rId19"/>
    <p:sldId id="504" r:id="rId20"/>
    <p:sldId id="447" r:id="rId21"/>
    <p:sldId id="449" r:id="rId22"/>
    <p:sldId id="466" r:id="rId23"/>
    <p:sldId id="487" r:id="rId24"/>
    <p:sldId id="450" r:id="rId25"/>
    <p:sldId id="451" r:id="rId26"/>
    <p:sldId id="468" r:id="rId27"/>
    <p:sldId id="453" r:id="rId28"/>
    <p:sldId id="454" r:id="rId29"/>
    <p:sldId id="488" r:id="rId30"/>
    <p:sldId id="509" r:id="rId31"/>
    <p:sldId id="510" r:id="rId32"/>
    <p:sldId id="511" r:id="rId33"/>
    <p:sldId id="512" r:id="rId34"/>
    <p:sldId id="513" r:id="rId35"/>
    <p:sldId id="456" r:id="rId36"/>
    <p:sldId id="469" r:id="rId37"/>
    <p:sldId id="470" r:id="rId38"/>
    <p:sldId id="476" r:id="rId39"/>
    <p:sldId id="477" r:id="rId40"/>
    <p:sldId id="478" r:id="rId41"/>
    <p:sldId id="479" r:id="rId42"/>
    <p:sldId id="480" r:id="rId43"/>
    <p:sldId id="481" r:id="rId44"/>
    <p:sldId id="482" r:id="rId45"/>
    <p:sldId id="483" r:id="rId46"/>
    <p:sldId id="484" r:id="rId47"/>
    <p:sldId id="485" r:id="rId48"/>
    <p:sldId id="514" r:id="rId49"/>
    <p:sldId id="515" r:id="rId50"/>
    <p:sldId id="516" r:id="rId51"/>
    <p:sldId id="517" r:id="rId52"/>
    <p:sldId id="518" r:id="rId53"/>
    <p:sldId id="519" r:id="rId54"/>
    <p:sldId id="520" r:id="rId55"/>
    <p:sldId id="521" r:id="rId56"/>
    <p:sldId id="522" r:id="rId57"/>
    <p:sldId id="473" r:id="rId58"/>
  </p:sldIdLst>
  <p:sldSz cx="9144000" cy="6858000" type="screen4x3"/>
  <p:notesSz cx="6735763" cy="98663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a Di Pascale" initials="ADP" lastIdx="1" clrIdx="0">
    <p:extLst>
      <p:ext uri="{19B8F6BF-5375-455C-9EA6-DF929625EA0E}">
        <p15:presenceInfo xmlns:p15="http://schemas.microsoft.com/office/powerpoint/2012/main" userId="S-1-5-21-2973781971-30331187-1941090181-11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28" autoAdjust="0"/>
    <p:restoredTop sz="94452" autoAdjust="0"/>
  </p:normalViewPr>
  <p:slideViewPr>
    <p:cSldViewPr>
      <p:cViewPr varScale="1">
        <p:scale>
          <a:sx n="108" d="100"/>
          <a:sy n="108" d="100"/>
        </p:scale>
        <p:origin x="1428"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commentAuthors" Target="commentAuthor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A22FFD8C-92AF-604A-B06D-EEAE74DCE4FF}"/>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C71B6CD2-CE2F-C043-BA0F-C94EDE89F6EB}"/>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04DAD129-4D46-494F-BA12-B13187025705}" type="datetimeFigureOut">
              <a:rPr lang="it-IT" smtClean="0"/>
              <a:pPr/>
              <a:t>08/12/2024</a:t>
            </a:fld>
            <a:endParaRPr lang="it-IT"/>
          </a:p>
        </p:txBody>
      </p:sp>
      <p:sp>
        <p:nvSpPr>
          <p:cNvPr id="4" name="Segnaposto piè di pagina 3">
            <a:extLst>
              <a:ext uri="{FF2B5EF4-FFF2-40B4-BE49-F238E27FC236}">
                <a16:creationId xmlns:a16="http://schemas.microsoft.com/office/drawing/2014/main" id="{723B5EF7-C8F7-8140-A905-C042C4BDBAA8}"/>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EF70718E-FB89-6E4B-87D0-50E64B3A08CF}"/>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DCA46CE8-0BD3-D942-831E-DDD820209374}" type="slidenum">
              <a:rPr lang="it-IT" smtClean="0"/>
              <a:pPr/>
              <a:t>‹N›</a:t>
            </a:fld>
            <a:endParaRPr lang="it-IT"/>
          </a:p>
        </p:txBody>
      </p:sp>
    </p:spTree>
    <p:extLst>
      <p:ext uri="{BB962C8B-B14F-4D97-AF65-F5344CB8AC3E}">
        <p14:creationId xmlns:p14="http://schemas.microsoft.com/office/powerpoint/2010/main" val="21962446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0BF7C0B2-976D-4A24-AB87-5F37CC93D3FF}" type="datetimeFigureOut">
              <a:rPr lang="it-IT" smtClean="0"/>
              <a:pPr/>
              <a:t>08/12/2024</a:t>
            </a:fld>
            <a:endParaRPr lang="it-IT" dirty="0"/>
          </a:p>
        </p:txBody>
      </p:sp>
      <p:sp>
        <p:nvSpPr>
          <p:cNvPr id="4" name="Segnaposto immagine diapositiva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BB677041-1C53-4FD4-88CA-F88BB743C5A8}" type="slidenum">
              <a:rPr lang="it-IT" smtClean="0"/>
              <a:pPr/>
              <a:t>‹N›</a:t>
            </a:fld>
            <a:endParaRPr lang="it-IT" dirty="0"/>
          </a:p>
        </p:txBody>
      </p:sp>
    </p:spTree>
    <p:extLst>
      <p:ext uri="{BB962C8B-B14F-4D97-AF65-F5344CB8AC3E}">
        <p14:creationId xmlns:p14="http://schemas.microsoft.com/office/powerpoint/2010/main" val="337228173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3</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23</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2751450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24</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20495071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25</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24264808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26</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6100755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27</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35275088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28</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23312867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29</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22650115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35</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39534746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36</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2516602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37</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1668955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4</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dirty="0">
              <a:latin typeface="Arial" panose="020B0604020202020204" pitchFamily="34" charset="0"/>
            </a:endParaRPr>
          </a:p>
        </p:txBody>
      </p:sp>
    </p:spTree>
    <p:extLst>
      <p:ext uri="{BB962C8B-B14F-4D97-AF65-F5344CB8AC3E}">
        <p14:creationId xmlns:p14="http://schemas.microsoft.com/office/powerpoint/2010/main" val="41150550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38</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27429704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39</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26813474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40</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21524782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41</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23939920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42</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12173787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43</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34434588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44</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10467296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45</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9764218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46</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25779127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47</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3203931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5</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5562496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57</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2460868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6</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2541569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7</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795383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8</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3065795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20</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a:latin typeface="Arial" panose="020B0604020202020204" pitchFamily="34" charset="0"/>
            </a:endParaRPr>
          </a:p>
        </p:txBody>
      </p:sp>
    </p:spTree>
    <p:extLst>
      <p:ext uri="{BB962C8B-B14F-4D97-AF65-F5344CB8AC3E}">
        <p14:creationId xmlns:p14="http://schemas.microsoft.com/office/powerpoint/2010/main" val="3391843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21</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dirty="0">
              <a:latin typeface="Arial" panose="020B0604020202020204" pitchFamily="34" charset="0"/>
            </a:endParaRPr>
          </a:p>
        </p:txBody>
      </p:sp>
    </p:spTree>
    <p:extLst>
      <p:ext uri="{BB962C8B-B14F-4D97-AF65-F5344CB8AC3E}">
        <p14:creationId xmlns:p14="http://schemas.microsoft.com/office/powerpoint/2010/main" val="302937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5A71FFD0-F381-814D-BD30-5A2BF43DAC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0113">
              <a:defRPr>
                <a:solidFill>
                  <a:schemeClr val="tx1"/>
                </a:solidFill>
                <a:latin typeface="Calibri" panose="020F0502020204030204" pitchFamily="34" charset="0"/>
                <a:ea typeface="MS PGothic" panose="020B0600070205080204" pitchFamily="34" charset="-128"/>
              </a:defRPr>
            </a:lvl1pPr>
            <a:lvl2pPr marL="742950" indent="-285750" defTabSz="900113">
              <a:defRPr>
                <a:solidFill>
                  <a:schemeClr val="tx1"/>
                </a:solidFill>
                <a:latin typeface="Calibri" panose="020F0502020204030204" pitchFamily="34" charset="0"/>
                <a:ea typeface="MS PGothic" panose="020B0600070205080204" pitchFamily="34" charset="-128"/>
              </a:defRPr>
            </a:lvl2pPr>
            <a:lvl3pPr marL="1143000" indent="-228600" defTabSz="900113">
              <a:defRPr>
                <a:solidFill>
                  <a:schemeClr val="tx1"/>
                </a:solidFill>
                <a:latin typeface="Calibri" panose="020F0502020204030204" pitchFamily="34" charset="0"/>
                <a:ea typeface="MS PGothic" panose="020B0600070205080204" pitchFamily="34" charset="-128"/>
              </a:defRPr>
            </a:lvl3pPr>
            <a:lvl4pPr marL="1600200" indent="-228600" defTabSz="900113">
              <a:defRPr>
                <a:solidFill>
                  <a:schemeClr val="tx1"/>
                </a:solidFill>
                <a:latin typeface="Calibri" panose="020F0502020204030204" pitchFamily="34" charset="0"/>
                <a:ea typeface="MS PGothic" panose="020B0600070205080204" pitchFamily="34" charset="-128"/>
              </a:defRPr>
            </a:lvl4pPr>
            <a:lvl5pPr marL="2057400" indent="-228600" defTabSz="900113">
              <a:defRPr>
                <a:solidFill>
                  <a:schemeClr val="tx1"/>
                </a:solidFill>
                <a:latin typeface="Calibri" panose="020F0502020204030204" pitchFamily="34" charset="0"/>
                <a:ea typeface="MS PGothic" panose="020B0600070205080204" pitchFamily="34" charset="-128"/>
              </a:defRPr>
            </a:lvl5pPr>
            <a:lvl6pPr marL="25146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001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55881E2-36C7-E74C-8FAD-8E944F217649}" type="slidenum">
              <a:rPr lang="it-IT" altLang="it-IT">
                <a:solidFill>
                  <a:srgbClr val="000000"/>
                </a:solidFill>
                <a:latin typeface="Arial" panose="020B0604020202020204" pitchFamily="34" charset="0"/>
              </a:rPr>
              <a:pPr/>
              <a:t>22</a:t>
            </a:fld>
            <a:endParaRPr lang="it-IT" altLang="it-IT">
              <a:solidFill>
                <a:srgbClr val="000000"/>
              </a:solidFill>
              <a:latin typeface="Arial" panose="020B0604020202020204" pitchFamily="34" charset="0"/>
            </a:endParaRPr>
          </a:p>
        </p:txBody>
      </p:sp>
      <p:sp>
        <p:nvSpPr>
          <p:cNvPr id="139266" name="Rectangle 2">
            <a:extLst>
              <a:ext uri="{FF2B5EF4-FFF2-40B4-BE49-F238E27FC236}">
                <a16:creationId xmlns:a16="http://schemas.microsoft.com/office/drawing/2014/main" id="{9C644E6E-775A-114F-B66A-DDBE6EAE46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C559C7C6-940D-2C47-BC58-9FC9072200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z="800" dirty="0">
              <a:latin typeface="Arial" panose="020B0604020202020204" pitchFamily="34" charset="0"/>
            </a:endParaRPr>
          </a:p>
        </p:txBody>
      </p:sp>
    </p:spTree>
    <p:extLst>
      <p:ext uri="{BB962C8B-B14F-4D97-AF65-F5344CB8AC3E}">
        <p14:creationId xmlns:p14="http://schemas.microsoft.com/office/powerpoint/2010/main" val="29940487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7" name="Rettangolo 6"/>
          <p:cNvSpPr/>
          <p:nvPr userDrawn="1"/>
        </p:nvSpPr>
        <p:spPr>
          <a:xfrm>
            <a:off x="0" y="0"/>
            <a:ext cx="9144000" cy="134076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0" name="Titolo 1"/>
          <p:cNvSpPr txBox="1">
            <a:spLocks/>
          </p:cNvSpPr>
          <p:nvPr userDrawn="1"/>
        </p:nvSpPr>
        <p:spPr>
          <a:xfrm>
            <a:off x="400000" y="6525344"/>
            <a:ext cx="8276456" cy="432048"/>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3000" b="1" i="1" dirty="0">
                <a:solidFill>
                  <a:schemeClr val="bg1"/>
                </a:solidFill>
              </a:rPr>
              <a:t>Parma, 27 gennaio 2016</a:t>
            </a:r>
            <a:endParaRPr lang="it-IT" sz="3000" b="1" i="1" cap="small" dirty="0">
              <a:solidFill>
                <a:schemeClr val="bg1"/>
              </a:solidFill>
            </a:endParaRPr>
          </a:p>
        </p:txBody>
      </p:sp>
      <p:sp>
        <p:nvSpPr>
          <p:cNvPr id="11" name="Rettangolo 10"/>
          <p:cNvSpPr/>
          <p:nvPr userDrawn="1"/>
        </p:nvSpPr>
        <p:spPr>
          <a:xfrm>
            <a:off x="0" y="6525344"/>
            <a:ext cx="9144000" cy="33265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84368" y="84483"/>
            <a:ext cx="1171802" cy="1171802"/>
          </a:xfrm>
          <a:prstGeom prst="rect">
            <a:avLst/>
          </a:prstGeom>
        </p:spPr>
      </p:pic>
    </p:spTree>
    <p:extLst>
      <p:ext uri="{BB962C8B-B14F-4D97-AF65-F5344CB8AC3E}">
        <p14:creationId xmlns:p14="http://schemas.microsoft.com/office/powerpoint/2010/main" val="755087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478C80F-5A62-4E0C-A035-C5D578CE957B}" type="slidenum">
              <a:rPr lang="it-IT" smtClean="0"/>
              <a:pPr/>
              <a:t>‹N›</a:t>
            </a:fld>
            <a:endParaRPr lang="it-IT" dirty="0"/>
          </a:p>
        </p:txBody>
      </p:sp>
    </p:spTree>
    <p:extLst>
      <p:ext uri="{BB962C8B-B14F-4D97-AF65-F5344CB8AC3E}">
        <p14:creationId xmlns:p14="http://schemas.microsoft.com/office/powerpoint/2010/main" val="1799912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365125"/>
            <a:ext cx="1971675"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28650" y="365125"/>
            <a:ext cx="5800725"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478C80F-5A62-4E0C-A035-C5D578CE957B}" type="slidenum">
              <a:rPr lang="it-IT" smtClean="0"/>
              <a:pPr/>
              <a:t>‹N›</a:t>
            </a:fld>
            <a:endParaRPr lang="it-IT" dirty="0"/>
          </a:p>
        </p:txBody>
      </p:sp>
    </p:spTree>
    <p:extLst>
      <p:ext uri="{BB962C8B-B14F-4D97-AF65-F5344CB8AC3E}">
        <p14:creationId xmlns:p14="http://schemas.microsoft.com/office/powerpoint/2010/main" val="385632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ag SLIDE">
    <p:spTree>
      <p:nvGrpSpPr>
        <p:cNvPr id="1" name=""/>
        <p:cNvGrpSpPr/>
        <p:nvPr/>
      </p:nvGrpSpPr>
      <p:grpSpPr>
        <a:xfrm>
          <a:off x="0" y="0"/>
          <a:ext cx="0" cy="0"/>
          <a:chOff x="0" y="0"/>
          <a:chExt cx="0" cy="0"/>
        </a:xfrm>
      </p:grpSpPr>
      <p:pic>
        <p:nvPicPr>
          <p:cNvPr id="2" name="Immagin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p:cNvSpPr/>
          <p:nvPr userDrawn="1"/>
        </p:nvSpPr>
        <p:spPr>
          <a:xfrm>
            <a:off x="0" y="1082675"/>
            <a:ext cx="9144000" cy="17463"/>
          </a:xfrm>
          <a:prstGeom prst="rect">
            <a:avLst/>
          </a:prstGeom>
          <a:solidFill>
            <a:srgbClr val="F681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it-IT" dirty="0"/>
          </a:p>
        </p:txBody>
      </p:sp>
      <p:pic>
        <p:nvPicPr>
          <p:cNvPr id="4" name="Immagine 4"/>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7825" y="419100"/>
            <a:ext cx="42862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asellaDiTesto 1"/>
          <p:cNvSpPr txBox="1">
            <a:spLocks noChangeArrowheads="1"/>
          </p:cNvSpPr>
          <p:nvPr userDrawn="1"/>
        </p:nvSpPr>
        <p:spPr bwMode="auto">
          <a:xfrm>
            <a:off x="785813" y="557213"/>
            <a:ext cx="6234112" cy="528637"/>
          </a:xfrm>
          <a:prstGeom prst="rect">
            <a:avLst/>
          </a:prstGeom>
          <a:noFill/>
          <a:ln>
            <a:noFill/>
          </a:ln>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eaLnBrk="1" hangingPunct="1">
              <a:lnSpc>
                <a:spcPts val="1700"/>
              </a:lnSpc>
              <a:defRPr/>
            </a:pPr>
            <a:r>
              <a:rPr lang="it-IT" altLang="it-IT" sz="3600" b="1" u="none" dirty="0">
                <a:solidFill>
                  <a:srgbClr val="133880"/>
                </a:solidFill>
                <a:cs typeface="+mn-cs"/>
              </a:rPr>
              <a:t>OPEN Dot Com</a:t>
            </a:r>
          </a:p>
          <a:p>
            <a:pPr eaLnBrk="1" hangingPunct="1">
              <a:lnSpc>
                <a:spcPts val="1700"/>
              </a:lnSpc>
              <a:defRPr/>
            </a:pPr>
            <a:r>
              <a:rPr lang="it-IT" altLang="it-IT" sz="1600" b="1" u="none" dirty="0">
                <a:solidFill>
                  <a:srgbClr val="133880"/>
                </a:solidFill>
                <a:cs typeface="+mn-cs"/>
              </a:rPr>
              <a:t>Società dei Dottori Commercialisti</a:t>
            </a:r>
          </a:p>
        </p:txBody>
      </p:sp>
      <p:sp>
        <p:nvSpPr>
          <p:cNvPr id="6" name="Rectangle 33"/>
          <p:cNvSpPr txBox="1">
            <a:spLocks noChangeArrowheads="1"/>
          </p:cNvSpPr>
          <p:nvPr userDrawn="1"/>
        </p:nvSpPr>
        <p:spPr bwMode="auto">
          <a:xfrm>
            <a:off x="8061325" y="6543675"/>
            <a:ext cx="431800" cy="266700"/>
          </a:xfrm>
          <a:prstGeom prst="rect">
            <a:avLst/>
          </a:prstGeom>
          <a:noFill/>
          <a:ln>
            <a:noFill/>
          </a:ln>
          <a:effectLst/>
        </p:spPr>
        <p:txBody>
          <a:bodyPr anchor="b"/>
          <a:lstStyle>
            <a:lvl1pPr eaLnBrk="0" hangingPunct="0">
              <a:defRPr u="sng">
                <a:solidFill>
                  <a:schemeClr val="tx1"/>
                </a:solidFill>
                <a:latin typeface="Arial" panose="020B0604020202020204" pitchFamily="34" charset="0"/>
              </a:defRPr>
            </a:lvl1pPr>
            <a:lvl2pPr marL="742950" indent="-285750" eaLnBrk="0" hangingPunct="0">
              <a:defRPr u="sng">
                <a:solidFill>
                  <a:schemeClr val="tx1"/>
                </a:solidFill>
                <a:latin typeface="Arial" panose="020B0604020202020204" pitchFamily="34" charset="0"/>
              </a:defRPr>
            </a:lvl2pPr>
            <a:lvl3pPr marL="1143000" indent="-228600" eaLnBrk="0" hangingPunct="0">
              <a:defRPr u="sng">
                <a:solidFill>
                  <a:schemeClr val="tx1"/>
                </a:solidFill>
                <a:latin typeface="Arial" panose="020B0604020202020204" pitchFamily="34" charset="0"/>
              </a:defRPr>
            </a:lvl3pPr>
            <a:lvl4pPr marL="1600200" indent="-228600" eaLnBrk="0" hangingPunct="0">
              <a:defRPr u="sng">
                <a:solidFill>
                  <a:schemeClr val="tx1"/>
                </a:solidFill>
                <a:latin typeface="Arial" panose="020B0604020202020204" pitchFamily="34" charset="0"/>
              </a:defRPr>
            </a:lvl4pPr>
            <a:lvl5pPr marL="2057400" indent="-228600" eaLnBrk="0" hangingPunct="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algn="ctr"/>
            <a:fld id="{1B2B415C-BD93-4D3A-A368-2F5689FF1688}" type="slidenum">
              <a:rPr lang="it-IT" altLang="it-IT" sz="1200" u="none">
                <a:solidFill>
                  <a:srgbClr val="133880"/>
                </a:solidFill>
              </a:rPr>
              <a:pPr algn="ctr"/>
              <a:t>‹N›</a:t>
            </a:fld>
            <a:endParaRPr lang="it-IT" altLang="it-IT" sz="1200" u="none" dirty="0">
              <a:solidFill>
                <a:srgbClr val="133880"/>
              </a:solidFill>
            </a:endParaRPr>
          </a:p>
        </p:txBody>
      </p:sp>
    </p:spTree>
    <p:extLst>
      <p:ext uri="{BB962C8B-B14F-4D97-AF65-F5344CB8AC3E}">
        <p14:creationId xmlns:p14="http://schemas.microsoft.com/office/powerpoint/2010/main" val="2591771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Diapositiva titolo">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A7EE03F0-DE22-BF4F-BAB9-10F919BF240C}"/>
              </a:ext>
            </a:extLst>
          </p:cNvPr>
          <p:cNvSpPr/>
          <p:nvPr userDrawn="1"/>
        </p:nvSpPr>
        <p:spPr>
          <a:xfrm>
            <a:off x="0" y="0"/>
            <a:ext cx="9144000" cy="120491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defTabSz="914400" eaLnBrk="1" hangingPunct="1">
              <a:defRPr/>
            </a:pPr>
            <a:endParaRPr lang="it-IT" altLang="it-IT" dirty="0">
              <a:solidFill>
                <a:srgbClr val="FFFFFF"/>
              </a:solidFill>
              <a:cs typeface="Arial" panose="020B0604020202020204" pitchFamily="34" charset="0"/>
            </a:endParaRPr>
          </a:p>
        </p:txBody>
      </p:sp>
      <p:sp>
        <p:nvSpPr>
          <p:cNvPr id="5" name="Rettangolo 4">
            <a:extLst>
              <a:ext uri="{FF2B5EF4-FFF2-40B4-BE49-F238E27FC236}">
                <a16:creationId xmlns:a16="http://schemas.microsoft.com/office/drawing/2014/main" id="{3E7C000D-E329-2C49-899C-CEA73A040216}"/>
              </a:ext>
            </a:extLst>
          </p:cNvPr>
          <p:cNvSpPr/>
          <p:nvPr userDrawn="1"/>
        </p:nvSpPr>
        <p:spPr>
          <a:xfrm>
            <a:off x="-9525" y="6524625"/>
            <a:ext cx="9144000" cy="3603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defTabSz="914400" eaLnBrk="1" hangingPunct="1">
              <a:defRPr/>
            </a:pPr>
            <a:endParaRPr lang="it-IT" altLang="it-IT" dirty="0">
              <a:solidFill>
                <a:srgbClr val="FFFFFF"/>
              </a:solidFill>
              <a:cs typeface="Arial" panose="020B0604020202020204" pitchFamily="34" charset="0"/>
            </a:endParaRPr>
          </a:p>
        </p:txBody>
      </p:sp>
      <p:pic>
        <p:nvPicPr>
          <p:cNvPr id="6" name="Segnaposto contenuto 6">
            <a:extLst>
              <a:ext uri="{FF2B5EF4-FFF2-40B4-BE49-F238E27FC236}">
                <a16:creationId xmlns:a16="http://schemas.microsoft.com/office/drawing/2014/main" id="{E00C4099-FD90-7F41-A478-5D8A14F6080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24800" y="14288"/>
            <a:ext cx="1255713"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olo 1">
            <a:extLst>
              <a:ext uri="{FF2B5EF4-FFF2-40B4-BE49-F238E27FC236}">
                <a16:creationId xmlns:a16="http://schemas.microsoft.com/office/drawing/2014/main" id="{3358A794-E5A5-AA40-AA01-ACF6AF53EE88}"/>
              </a:ext>
            </a:extLst>
          </p:cNvPr>
          <p:cNvSpPr txBox="1">
            <a:spLocks/>
          </p:cNvSpPr>
          <p:nvPr userDrawn="1"/>
        </p:nvSpPr>
        <p:spPr>
          <a:xfrm>
            <a:off x="400050" y="6524625"/>
            <a:ext cx="8275638" cy="433388"/>
          </a:xfrm>
          <a:prstGeom prst="rect">
            <a:avLst/>
          </a:prstGeom>
        </p:spPr>
        <p:txBody>
          <a:bodyPr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it-IT" sz="3000" b="1" i="1" dirty="0">
                <a:solidFill>
                  <a:prstClr val="white"/>
                </a:solidFill>
              </a:rPr>
              <a:t>Parma, 27 gennaio 2016</a:t>
            </a:r>
            <a:endParaRPr lang="it-IT" sz="3000" b="1" i="1" cap="small" dirty="0">
              <a:solidFill>
                <a:prstClr val="white"/>
              </a:solidFill>
            </a:endParaRPr>
          </a:p>
        </p:txBody>
      </p:sp>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8" name="Segnaposto data 3">
            <a:extLst>
              <a:ext uri="{FF2B5EF4-FFF2-40B4-BE49-F238E27FC236}">
                <a16:creationId xmlns:a16="http://schemas.microsoft.com/office/drawing/2014/main" id="{76405983-4298-1243-BCC4-665A9D177EC3}"/>
              </a:ext>
            </a:extLst>
          </p:cNvPr>
          <p:cNvSpPr>
            <a:spLocks noGrp="1"/>
          </p:cNvSpPr>
          <p:nvPr>
            <p:ph type="dt" sz="half" idx="10"/>
          </p:nvPr>
        </p:nvSpPr>
        <p:spPr/>
        <p:txBody>
          <a:bodyPr/>
          <a:lstStyle>
            <a:lvl1pPr defTabSz="457200">
              <a:defRPr/>
            </a:lvl1pPr>
          </a:lstStyle>
          <a:p>
            <a:pPr>
              <a:defRPr/>
            </a:pPr>
            <a:endParaRPr lang="it-IT" altLang="it-IT" dirty="0"/>
          </a:p>
        </p:txBody>
      </p:sp>
      <p:sp>
        <p:nvSpPr>
          <p:cNvPr id="9" name="Segnaposto piè di pagina 4">
            <a:extLst>
              <a:ext uri="{FF2B5EF4-FFF2-40B4-BE49-F238E27FC236}">
                <a16:creationId xmlns:a16="http://schemas.microsoft.com/office/drawing/2014/main" id="{3D303204-4063-CF45-A922-0B14584D5895}"/>
              </a:ext>
            </a:extLst>
          </p:cNvPr>
          <p:cNvSpPr>
            <a:spLocks noGrp="1"/>
          </p:cNvSpPr>
          <p:nvPr>
            <p:ph type="ftr" sz="quarter" idx="11"/>
          </p:nvPr>
        </p:nvSpPr>
        <p:spPr/>
        <p:txBody>
          <a:bodyPr/>
          <a:lstStyle>
            <a:lvl1pPr defTabSz="457200">
              <a:defRPr/>
            </a:lvl1pPr>
          </a:lstStyle>
          <a:p>
            <a:pPr>
              <a:defRPr/>
            </a:pPr>
            <a:endParaRPr lang="it-IT" altLang="it-IT"/>
          </a:p>
        </p:txBody>
      </p:sp>
      <p:sp>
        <p:nvSpPr>
          <p:cNvPr id="10" name="Segnaposto numero diapositiva 5">
            <a:extLst>
              <a:ext uri="{FF2B5EF4-FFF2-40B4-BE49-F238E27FC236}">
                <a16:creationId xmlns:a16="http://schemas.microsoft.com/office/drawing/2014/main" id="{47354228-AC82-5746-A995-C21840A5E31B}"/>
              </a:ext>
            </a:extLst>
          </p:cNvPr>
          <p:cNvSpPr>
            <a:spLocks noGrp="1"/>
          </p:cNvSpPr>
          <p:nvPr>
            <p:ph type="sldNum" sz="quarter" idx="12"/>
          </p:nvPr>
        </p:nvSpPr>
        <p:spPr/>
        <p:txBody>
          <a:bodyPr/>
          <a:lstStyle>
            <a:lvl1pPr defTabSz="457200">
              <a:defRPr/>
            </a:lvl1pPr>
          </a:lstStyle>
          <a:p>
            <a:fld id="{93989F07-25BE-544D-A5D3-70552F3030A9}" type="slidenum">
              <a:rPr lang="it-IT" altLang="it-IT"/>
              <a:pPr/>
              <a:t>‹N›</a:t>
            </a:fld>
            <a:endParaRPr lang="it-IT" altLang="it-IT"/>
          </a:p>
        </p:txBody>
      </p:sp>
    </p:spTree>
    <p:extLst>
      <p:ext uri="{BB962C8B-B14F-4D97-AF65-F5344CB8AC3E}">
        <p14:creationId xmlns:p14="http://schemas.microsoft.com/office/powerpoint/2010/main" val="3691841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478C80F-5A62-4E0C-A035-C5D578CE957B}" type="slidenum">
              <a:rPr lang="it-IT" smtClean="0"/>
              <a:pPr/>
              <a:t>‹N›</a:t>
            </a:fld>
            <a:endParaRPr lang="it-IT" dirty="0"/>
          </a:p>
        </p:txBody>
      </p:sp>
    </p:spTree>
    <p:extLst>
      <p:ext uri="{BB962C8B-B14F-4D97-AF65-F5344CB8AC3E}">
        <p14:creationId xmlns:p14="http://schemas.microsoft.com/office/powerpoint/2010/main" val="130999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txBody>
          <a:bodyPr anchor="b"/>
          <a:lstStyle>
            <a:lvl1pPr>
              <a:defRPr sz="4500"/>
            </a:lvl1pPr>
          </a:lstStyle>
          <a:p>
            <a:r>
              <a:rPr lang="it-IT"/>
              <a:t>Fare clic per modificare lo stile del titolo</a:t>
            </a:r>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478C80F-5A62-4E0C-A035-C5D578CE957B}" type="slidenum">
              <a:rPr lang="it-IT" smtClean="0"/>
              <a:pPr/>
              <a:t>‹N›</a:t>
            </a:fld>
            <a:endParaRPr lang="it-IT" dirty="0"/>
          </a:p>
        </p:txBody>
      </p:sp>
    </p:spTree>
    <p:extLst>
      <p:ext uri="{BB962C8B-B14F-4D97-AF65-F5344CB8AC3E}">
        <p14:creationId xmlns:p14="http://schemas.microsoft.com/office/powerpoint/2010/main" val="350587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28650" y="1825625"/>
            <a:ext cx="38862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29150" y="1825625"/>
            <a:ext cx="38862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F478C80F-5A62-4E0C-A035-C5D578CE957B}" type="slidenum">
              <a:rPr lang="it-IT" smtClean="0"/>
              <a:pPr/>
              <a:t>‹N›</a:t>
            </a:fld>
            <a:endParaRPr lang="it-IT" dirty="0"/>
          </a:p>
        </p:txBody>
      </p:sp>
    </p:spTree>
    <p:extLst>
      <p:ext uri="{BB962C8B-B14F-4D97-AF65-F5344CB8AC3E}">
        <p14:creationId xmlns:p14="http://schemas.microsoft.com/office/powerpoint/2010/main" val="2622038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29841" y="365126"/>
            <a:ext cx="7886700" cy="1325563"/>
          </a:xfrm>
        </p:spPr>
        <p:txBody>
          <a:bodyPr/>
          <a:lstStyle/>
          <a:p>
            <a:r>
              <a:rPr lang="it-IT"/>
              <a:t>Fare clic per modificare lo stile del titolo</a:t>
            </a:r>
          </a:p>
        </p:txBody>
      </p:sp>
      <p:sp>
        <p:nvSpPr>
          <p:cNvPr id="3" name="Segnaposto tes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stili del testo dello schema</a:t>
            </a:r>
          </a:p>
        </p:txBody>
      </p:sp>
      <p:sp>
        <p:nvSpPr>
          <p:cNvPr id="4" name="Segnaposto contenuto 3"/>
          <p:cNvSpPr>
            <a:spLocks noGrp="1"/>
          </p:cNvSpPr>
          <p:nvPr>
            <p:ph sz="half" idx="2"/>
          </p:nvPr>
        </p:nvSpPr>
        <p:spPr>
          <a:xfrm>
            <a:off x="629842" y="2505075"/>
            <a:ext cx="3868340"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391"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F478C80F-5A62-4E0C-A035-C5D578CE957B}" type="slidenum">
              <a:rPr lang="it-IT" smtClean="0"/>
              <a:pPr/>
              <a:t>‹N›</a:t>
            </a:fld>
            <a:endParaRPr lang="it-IT" dirty="0"/>
          </a:p>
        </p:txBody>
      </p:sp>
    </p:spTree>
    <p:extLst>
      <p:ext uri="{BB962C8B-B14F-4D97-AF65-F5344CB8AC3E}">
        <p14:creationId xmlns:p14="http://schemas.microsoft.com/office/powerpoint/2010/main" val="2685407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F478C80F-5A62-4E0C-A035-C5D578CE957B}" type="slidenum">
              <a:rPr lang="it-IT" smtClean="0"/>
              <a:pPr/>
              <a:t>‹N›</a:t>
            </a:fld>
            <a:endParaRPr lang="it-IT" dirty="0"/>
          </a:p>
        </p:txBody>
      </p:sp>
    </p:spTree>
    <p:extLst>
      <p:ext uri="{BB962C8B-B14F-4D97-AF65-F5344CB8AC3E}">
        <p14:creationId xmlns:p14="http://schemas.microsoft.com/office/powerpoint/2010/main" val="1496717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F478C80F-5A62-4E0C-A035-C5D578CE957B}" type="slidenum">
              <a:rPr lang="it-IT" smtClean="0"/>
              <a:pPr/>
              <a:t>‹N›</a:t>
            </a:fld>
            <a:endParaRPr lang="it-IT" dirty="0"/>
          </a:p>
        </p:txBody>
      </p:sp>
    </p:spTree>
    <p:extLst>
      <p:ext uri="{BB962C8B-B14F-4D97-AF65-F5344CB8AC3E}">
        <p14:creationId xmlns:p14="http://schemas.microsoft.com/office/powerpoint/2010/main" val="419645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a:t>
            </a:r>
          </a:p>
        </p:txBody>
      </p:sp>
      <p:sp>
        <p:nvSpPr>
          <p:cNvPr id="3" name="Segnaposto contenut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F478C80F-5A62-4E0C-A035-C5D578CE957B}" type="slidenum">
              <a:rPr lang="it-IT" smtClean="0"/>
              <a:pPr/>
              <a:t>‹N›</a:t>
            </a:fld>
            <a:endParaRPr lang="it-IT" dirty="0"/>
          </a:p>
        </p:txBody>
      </p:sp>
    </p:spTree>
    <p:extLst>
      <p:ext uri="{BB962C8B-B14F-4D97-AF65-F5344CB8AC3E}">
        <p14:creationId xmlns:p14="http://schemas.microsoft.com/office/powerpoint/2010/main" val="2762040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a:t>
            </a:r>
          </a:p>
        </p:txBody>
      </p:sp>
      <p:sp>
        <p:nvSpPr>
          <p:cNvPr id="3" name="Segnaposto immagine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dirty="0"/>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F478C80F-5A62-4E0C-A035-C5D578CE957B}" type="slidenum">
              <a:rPr lang="it-IT" smtClean="0"/>
              <a:pPr/>
              <a:t>‹N›</a:t>
            </a:fld>
            <a:endParaRPr lang="it-IT" dirty="0"/>
          </a:p>
        </p:txBody>
      </p:sp>
    </p:spTree>
    <p:extLst>
      <p:ext uri="{BB962C8B-B14F-4D97-AF65-F5344CB8AC3E}">
        <p14:creationId xmlns:p14="http://schemas.microsoft.com/office/powerpoint/2010/main" val="1052059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dirty="0"/>
          </a:p>
        </p:txBody>
      </p:sp>
      <p:sp>
        <p:nvSpPr>
          <p:cNvPr id="5" name="Segnaposto piè di pa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478C80F-5A62-4E0C-A035-C5D578CE957B}" type="slidenum">
              <a:rPr lang="it-IT" smtClean="0"/>
              <a:pPr/>
              <a:t>‹N›</a:t>
            </a:fld>
            <a:endParaRPr lang="it-IT" dirty="0"/>
          </a:p>
        </p:txBody>
      </p:sp>
    </p:spTree>
    <p:extLst>
      <p:ext uri="{BB962C8B-B14F-4D97-AF65-F5344CB8AC3E}">
        <p14:creationId xmlns:p14="http://schemas.microsoft.com/office/powerpoint/2010/main" val="332136861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74" r:id="rId13"/>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regis.rgs.mef.gov.it/"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lacasasullezampedigallina.blogspot.com/2011/06/grazie-grazie-grazie-grazie.htm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p:cNvSpPr txBox="1">
            <a:spLocks/>
          </p:cNvSpPr>
          <p:nvPr/>
        </p:nvSpPr>
        <p:spPr>
          <a:xfrm>
            <a:off x="336882" y="4355857"/>
            <a:ext cx="8402692" cy="189982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4000" b="1" dirty="0"/>
              <a:t>Relatore</a:t>
            </a:r>
            <a:endParaRPr lang="it-IT" sz="4000" b="1" i="1" dirty="0"/>
          </a:p>
          <a:p>
            <a:r>
              <a:rPr lang="it-IT" sz="4000" b="1" i="1" dirty="0"/>
              <a:t>Dott. Toriello Donato</a:t>
            </a:r>
          </a:p>
        </p:txBody>
      </p:sp>
      <p:sp>
        <p:nvSpPr>
          <p:cNvPr id="13" name="Rettangolo 12"/>
          <p:cNvSpPr/>
          <p:nvPr/>
        </p:nvSpPr>
        <p:spPr>
          <a:xfrm>
            <a:off x="-9878" y="6525344"/>
            <a:ext cx="9144000" cy="36004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dirty="0"/>
          </a:p>
        </p:txBody>
      </p:sp>
      <p:sp>
        <p:nvSpPr>
          <p:cNvPr id="14" name="Titolo 1"/>
          <p:cNvSpPr txBox="1">
            <a:spLocks/>
          </p:cNvSpPr>
          <p:nvPr/>
        </p:nvSpPr>
        <p:spPr>
          <a:xfrm>
            <a:off x="400000" y="6497726"/>
            <a:ext cx="827645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000" cap="small" dirty="0">
                <a:solidFill>
                  <a:schemeClr val="bg1"/>
                </a:solidFill>
              </a:rPr>
              <a:t>19 Novembre 2024</a:t>
            </a:r>
          </a:p>
        </p:txBody>
      </p:sp>
      <p:sp>
        <p:nvSpPr>
          <p:cNvPr id="4" name="Rettangolo 3"/>
          <p:cNvSpPr/>
          <p:nvPr/>
        </p:nvSpPr>
        <p:spPr>
          <a:xfrm>
            <a:off x="201756" y="1368386"/>
            <a:ext cx="2282012" cy="11965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Titolo 1"/>
          <p:cNvSpPr txBox="1">
            <a:spLocks/>
          </p:cNvSpPr>
          <p:nvPr/>
        </p:nvSpPr>
        <p:spPr bwMode="auto">
          <a:xfrm>
            <a:off x="249899" y="1883568"/>
            <a:ext cx="8624445" cy="1899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endParaRPr lang="it-IT" altLang="it-IT" sz="3600" dirty="0"/>
          </a:p>
          <a:p>
            <a:pPr algn="ctr" eaLnBrk="1" hangingPunct="1"/>
            <a:r>
              <a:rPr lang="it-IT" altLang="it-IT" sz="3600" dirty="0"/>
              <a:t>PNRR: IL RUOLO DEL DOTTORE COMMERCIALISTA ED I CONTROLLI DELL’ORGANO REVISORE</a:t>
            </a:r>
          </a:p>
          <a:p>
            <a:pPr algn="ctr" eaLnBrk="1" hangingPunct="1"/>
            <a:endParaRPr lang="it-IT" altLang="it-IT" sz="2000" b="1" dirty="0"/>
          </a:p>
          <a:p>
            <a:pPr algn="ctr" eaLnBrk="1" hangingPunct="1"/>
            <a:endParaRPr lang="it-IT" altLang="it-IT" sz="3200" i="1" dirty="0"/>
          </a:p>
        </p:txBody>
      </p:sp>
      <p:pic>
        <p:nvPicPr>
          <p:cNvPr id="7" name="Immagine 6">
            <a:extLst>
              <a:ext uri="{FF2B5EF4-FFF2-40B4-BE49-F238E27FC236}">
                <a16:creationId xmlns:a16="http://schemas.microsoft.com/office/drawing/2014/main" id="{3DDAA913-23A1-36B8-330F-A5FF85547F38}"/>
              </a:ext>
            </a:extLst>
          </p:cNvPr>
          <p:cNvPicPr>
            <a:picLocks noChangeAspect="1"/>
          </p:cNvPicPr>
          <p:nvPr/>
        </p:nvPicPr>
        <p:blipFill>
          <a:blip r:embed="rId2"/>
          <a:stretch>
            <a:fillRect/>
          </a:stretch>
        </p:blipFill>
        <p:spPr>
          <a:xfrm>
            <a:off x="4110629" y="116632"/>
            <a:ext cx="5001804" cy="1132673"/>
          </a:xfrm>
          <a:prstGeom prst="rect">
            <a:avLst/>
          </a:prstGeom>
        </p:spPr>
      </p:pic>
    </p:spTree>
    <p:extLst>
      <p:ext uri="{BB962C8B-B14F-4D97-AF65-F5344CB8AC3E}">
        <p14:creationId xmlns:p14="http://schemas.microsoft.com/office/powerpoint/2010/main" val="1659721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91D9CC2-16B4-E75A-D353-96C517EF1546}"/>
              </a:ext>
            </a:extLst>
          </p:cNvPr>
          <p:cNvSpPr txBox="1"/>
          <p:nvPr/>
        </p:nvSpPr>
        <p:spPr>
          <a:xfrm>
            <a:off x="899592" y="1916832"/>
            <a:ext cx="7632848" cy="3747436"/>
          </a:xfrm>
          <a:prstGeom prst="rect">
            <a:avLst/>
          </a:prstGeom>
          <a:noFill/>
        </p:spPr>
        <p:txBody>
          <a:bodyPr wrap="square">
            <a:spAutoFit/>
          </a:bodyPr>
          <a:lstStyle/>
          <a:p>
            <a:pPr algn="just">
              <a:lnSpc>
                <a:spcPct val="150000"/>
              </a:lnSpc>
            </a:pPr>
            <a:r>
              <a:rPr lang="it-IT" sz="1600" dirty="0">
                <a:latin typeface="Calibri" panose="020F0502020204030204" pitchFamily="34" charset="0"/>
                <a:cs typeface="Times New Roman" panose="02020603050405020304" pitchFamily="18" charset="0"/>
              </a:rPr>
              <a:t>Il concetto di cumulo, viceversa, si riferisce alla possibilità di stabilire una sinergia tra diverse forme di sostegno pubblico di un intervento, che vengono in tal modo “cumulate” a copertura di diverse quote parti di un progetto/investimento.</a:t>
            </a:r>
          </a:p>
          <a:p>
            <a:pPr algn="just">
              <a:lnSpc>
                <a:spcPct val="150000"/>
              </a:lnSpc>
            </a:pPr>
            <a:r>
              <a:rPr lang="it-IT" sz="1600" dirty="0">
                <a:latin typeface="Calibri" panose="020F0502020204030204" pitchFamily="34" charset="0"/>
                <a:cs typeface="Times New Roman" panose="02020603050405020304" pitchFamily="18" charset="0"/>
              </a:rPr>
              <a:t>Tale fattispecie è prevista e consentita nell’ambito dei PNRR dall’art. 9 del Reg. (UE) 2021/241, che recita: “Il sostegno fornito nell’ambito del dispositivo per la ripresa e la resilienza (RRF) si aggiunge al sostegno fornito nell'ambito di altri programmi e strumenti dell'Unione”. </a:t>
            </a:r>
          </a:p>
          <a:p>
            <a:pPr algn="just">
              <a:lnSpc>
                <a:spcPct val="150000"/>
              </a:lnSpc>
            </a:pPr>
            <a:r>
              <a:rPr lang="it-IT" sz="1600" dirty="0">
                <a:latin typeface="Calibri" panose="020F0502020204030204" pitchFamily="34" charset="0"/>
                <a:cs typeface="Times New Roman" panose="02020603050405020304" pitchFamily="18" charset="0"/>
              </a:rPr>
              <a:t>È pertanto prevista la possibilità di cumulare all’interno di un unico progetto fonti finanziarie differenti “…a condizione che tale sostegno non copra lo stesso costo” (divieto di doppio finanziamento).</a:t>
            </a:r>
          </a:p>
        </p:txBody>
      </p:sp>
      <p:sp>
        <p:nvSpPr>
          <p:cNvPr id="2" name="Rectangle 2">
            <a:extLst>
              <a:ext uri="{FF2B5EF4-FFF2-40B4-BE49-F238E27FC236}">
                <a16:creationId xmlns:a16="http://schemas.microsoft.com/office/drawing/2014/main" id="{3CA6B52B-4E9C-6793-E54C-0DDC79881236}"/>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a:solidFill>
                  <a:srgbClr val="FFFFFF"/>
                </a:solidFill>
                <a:latin typeface="Arial" panose="020B0604020202020204" pitchFamily="34" charset="0"/>
              </a:rPr>
              <a:t>Circolari MEF RGS</a:t>
            </a:r>
          </a:p>
        </p:txBody>
      </p:sp>
      <p:sp>
        <p:nvSpPr>
          <p:cNvPr id="4" name="Segnaposto piè di pagina 1">
            <a:extLst>
              <a:ext uri="{FF2B5EF4-FFF2-40B4-BE49-F238E27FC236}">
                <a16:creationId xmlns:a16="http://schemas.microsoft.com/office/drawing/2014/main" id="{AE4E4F0C-A7C5-2557-0554-E02850ED163B}"/>
              </a:ext>
            </a:extLst>
          </p:cNvPr>
          <p:cNvSpPr txBox="1">
            <a:spLocks/>
          </p:cNvSpPr>
          <p:nvPr/>
        </p:nvSpPr>
        <p:spPr>
          <a:xfrm>
            <a:off x="-14287" y="6525344"/>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5" name="CasellaDiTesto 4">
            <a:extLst>
              <a:ext uri="{FF2B5EF4-FFF2-40B4-BE49-F238E27FC236}">
                <a16:creationId xmlns:a16="http://schemas.microsoft.com/office/drawing/2014/main" id="{AF2BB75C-AF98-BEE2-F636-942E1152F52A}"/>
              </a:ext>
            </a:extLst>
          </p:cNvPr>
          <p:cNvSpPr txBox="1"/>
          <p:nvPr/>
        </p:nvSpPr>
        <p:spPr>
          <a:xfrm>
            <a:off x="8428617" y="6521137"/>
            <a:ext cx="576064" cy="338554"/>
          </a:xfrm>
          <a:prstGeom prst="rect">
            <a:avLst/>
          </a:prstGeom>
          <a:noFill/>
        </p:spPr>
        <p:txBody>
          <a:bodyPr wrap="square">
            <a:spAutoFit/>
          </a:bodyPr>
          <a:lstStyle/>
          <a:p>
            <a:fld id="{F478C80F-5A62-4E0C-A035-C5D578CE957B}" type="slidenum">
              <a:rPr lang="it-IT" sz="1600" smtClean="0">
                <a:solidFill>
                  <a:schemeClr val="bg1"/>
                </a:solidFill>
              </a:rPr>
              <a:pPr/>
              <a:t>10</a:t>
            </a:fld>
            <a:endParaRPr lang="it-IT" sz="1600" dirty="0"/>
          </a:p>
        </p:txBody>
      </p:sp>
      <p:pic>
        <p:nvPicPr>
          <p:cNvPr id="6" name="Immagine 5">
            <a:extLst>
              <a:ext uri="{FF2B5EF4-FFF2-40B4-BE49-F238E27FC236}">
                <a16:creationId xmlns:a16="http://schemas.microsoft.com/office/drawing/2014/main" id="{8ADBDBDF-D566-1941-D1AE-F870C95A0D47}"/>
              </a:ext>
            </a:extLst>
          </p:cNvPr>
          <p:cNvPicPr>
            <a:picLocks noChangeAspect="1"/>
          </p:cNvPicPr>
          <p:nvPr/>
        </p:nvPicPr>
        <p:blipFill>
          <a:blip r:embed="rId2"/>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2074823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BAEA2349-F81E-2CE5-892D-6A5F8067FDD4}"/>
              </a:ext>
            </a:extLst>
          </p:cNvPr>
          <p:cNvSpPr txBox="1"/>
          <p:nvPr/>
        </p:nvSpPr>
        <p:spPr>
          <a:xfrm>
            <a:off x="429458" y="1844824"/>
            <a:ext cx="8263197" cy="3354765"/>
          </a:xfrm>
          <a:prstGeom prst="rect">
            <a:avLst/>
          </a:prstGeom>
          <a:noFill/>
        </p:spPr>
        <p:txBody>
          <a:bodyPr wrap="square">
            <a:spAutoFit/>
          </a:bodyPr>
          <a:lstStyle/>
          <a:p>
            <a:pPr algn="just">
              <a:spcBef>
                <a:spcPts val="600"/>
              </a:spcBef>
            </a:pPr>
            <a:r>
              <a:rPr lang="it-IT" sz="1600" dirty="0">
                <a:latin typeface="Calibri" panose="020F0502020204030204" pitchFamily="34" charset="0"/>
                <a:cs typeface="Times New Roman" panose="02020603050405020304" pitchFamily="18" charset="0"/>
              </a:rPr>
              <a:t>Sono invece da considerare ammissibili al finanziamento a valere sulle risorse del PNRR i costi riferiti alle attività, anche espletate da esperti esterni, specificatamente destinate a realizzare i singoli progetti.</a:t>
            </a:r>
          </a:p>
          <a:p>
            <a:pPr algn="just">
              <a:spcBef>
                <a:spcPts val="600"/>
              </a:spcBef>
            </a:pPr>
            <a:endParaRPr lang="it-IT" sz="1600" dirty="0">
              <a:latin typeface="Calibri" panose="020F0502020204030204" pitchFamily="34" charset="0"/>
              <a:cs typeface="Times New Roman" panose="02020603050405020304" pitchFamily="18" charset="0"/>
            </a:endParaRPr>
          </a:p>
          <a:p>
            <a:pPr algn="just">
              <a:spcBef>
                <a:spcPts val="600"/>
              </a:spcBef>
            </a:pPr>
            <a:r>
              <a:rPr lang="it-IT" sz="1600" dirty="0">
                <a:latin typeface="Calibri" panose="020F0502020204030204" pitchFamily="34" charset="0"/>
                <a:cs typeface="Times New Roman" panose="02020603050405020304" pitchFamily="18" charset="0"/>
              </a:rPr>
              <a:t>In questa categoria rientrano le spese per il personale incaricato di espletare funzioni e attività strettamente necessarie a realizzare progetti finanziati dal PNRR e proveniente da reclutamenti a  tempo determinato secondo quanto previsto dal citato decreto-legge n. 80 del 2021, convertito, con modificazioni, dalla legge n. 113 del 2021.</a:t>
            </a:r>
          </a:p>
          <a:p>
            <a:pPr algn="just">
              <a:spcBef>
                <a:spcPts val="600"/>
              </a:spcBef>
            </a:pPr>
            <a:endParaRPr lang="it-IT" sz="1600" dirty="0">
              <a:latin typeface="Calibri" panose="020F0502020204030204" pitchFamily="34" charset="0"/>
              <a:cs typeface="Times New Roman" panose="02020603050405020304" pitchFamily="18" charset="0"/>
            </a:endParaRPr>
          </a:p>
          <a:p>
            <a:pPr algn="just">
              <a:spcBef>
                <a:spcPts val="600"/>
              </a:spcBef>
            </a:pPr>
            <a:r>
              <a:rPr lang="it-IT" sz="1600" dirty="0">
                <a:latin typeface="Calibri" panose="020F0502020204030204" pitchFamily="34" charset="0"/>
                <a:cs typeface="Times New Roman" panose="02020603050405020304" pitchFamily="18" charset="0"/>
              </a:rPr>
              <a:t>Si precisa in ogni caso che tali spese potranno avere ad oggetto esclusivamente nuove assunzioni, non potendosi procedere al finanziamento di spese relative al personale già incluso nella pianta organica delle amministrazioni titolari di interventi PNRR.</a:t>
            </a:r>
          </a:p>
        </p:txBody>
      </p:sp>
      <p:sp>
        <p:nvSpPr>
          <p:cNvPr id="2" name="Rectangle 2">
            <a:extLst>
              <a:ext uri="{FF2B5EF4-FFF2-40B4-BE49-F238E27FC236}">
                <a16:creationId xmlns:a16="http://schemas.microsoft.com/office/drawing/2014/main" id="{0D8EDE78-5A29-CA34-E36E-DE770896A164}"/>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a:solidFill>
                  <a:srgbClr val="FFFFFF"/>
                </a:solidFill>
                <a:latin typeface="Arial" panose="020B0604020202020204" pitchFamily="34" charset="0"/>
              </a:rPr>
              <a:t>Circolari MEF RGS</a:t>
            </a:r>
          </a:p>
        </p:txBody>
      </p:sp>
      <p:sp>
        <p:nvSpPr>
          <p:cNvPr id="4" name="Segnaposto piè di pagina 1">
            <a:extLst>
              <a:ext uri="{FF2B5EF4-FFF2-40B4-BE49-F238E27FC236}">
                <a16:creationId xmlns:a16="http://schemas.microsoft.com/office/drawing/2014/main" id="{4E744E7A-04B9-DC7C-5E96-210E607B852F}"/>
              </a:ext>
            </a:extLst>
          </p:cNvPr>
          <p:cNvSpPr txBox="1">
            <a:spLocks/>
          </p:cNvSpPr>
          <p:nvPr/>
        </p:nvSpPr>
        <p:spPr>
          <a:xfrm>
            <a:off x="-14287" y="6525344"/>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5" name="CasellaDiTesto 4">
            <a:extLst>
              <a:ext uri="{FF2B5EF4-FFF2-40B4-BE49-F238E27FC236}">
                <a16:creationId xmlns:a16="http://schemas.microsoft.com/office/drawing/2014/main" id="{14A0C241-498F-CF67-94A0-98A4D99E82D7}"/>
              </a:ext>
            </a:extLst>
          </p:cNvPr>
          <p:cNvSpPr txBox="1"/>
          <p:nvPr/>
        </p:nvSpPr>
        <p:spPr>
          <a:xfrm>
            <a:off x="8428617" y="6521137"/>
            <a:ext cx="576064" cy="338554"/>
          </a:xfrm>
          <a:prstGeom prst="rect">
            <a:avLst/>
          </a:prstGeom>
          <a:noFill/>
        </p:spPr>
        <p:txBody>
          <a:bodyPr wrap="square">
            <a:spAutoFit/>
          </a:bodyPr>
          <a:lstStyle/>
          <a:p>
            <a:fld id="{F478C80F-5A62-4E0C-A035-C5D578CE957B}" type="slidenum">
              <a:rPr lang="it-IT" sz="1600" smtClean="0">
                <a:solidFill>
                  <a:schemeClr val="bg1"/>
                </a:solidFill>
              </a:rPr>
              <a:pPr/>
              <a:t>11</a:t>
            </a:fld>
            <a:endParaRPr lang="it-IT" sz="1600" dirty="0"/>
          </a:p>
        </p:txBody>
      </p:sp>
      <p:pic>
        <p:nvPicPr>
          <p:cNvPr id="6" name="Immagine 5">
            <a:extLst>
              <a:ext uri="{FF2B5EF4-FFF2-40B4-BE49-F238E27FC236}">
                <a16:creationId xmlns:a16="http://schemas.microsoft.com/office/drawing/2014/main" id="{F7351DD6-E759-ED9E-0E20-F8FCB8BD2E22}"/>
              </a:ext>
            </a:extLst>
          </p:cNvPr>
          <p:cNvPicPr>
            <a:picLocks noChangeAspect="1"/>
          </p:cNvPicPr>
          <p:nvPr/>
        </p:nvPicPr>
        <p:blipFill>
          <a:blip r:embed="rId2"/>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2305379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BAEA2349-F81E-2CE5-892D-6A5F8067FDD4}"/>
              </a:ext>
            </a:extLst>
          </p:cNvPr>
          <p:cNvSpPr txBox="1"/>
          <p:nvPr/>
        </p:nvSpPr>
        <p:spPr>
          <a:xfrm>
            <a:off x="611560" y="1772816"/>
            <a:ext cx="8263197" cy="4231928"/>
          </a:xfrm>
          <a:prstGeom prst="rect">
            <a:avLst/>
          </a:prstGeom>
          <a:noFill/>
        </p:spPr>
        <p:txBody>
          <a:bodyPr wrap="square">
            <a:spAutoFit/>
          </a:bodyPr>
          <a:lstStyle/>
          <a:p>
            <a:pPr algn="just">
              <a:spcBef>
                <a:spcPts val="600"/>
              </a:spcBef>
            </a:pPr>
            <a:r>
              <a:rPr lang="it-IT" sz="1600" dirty="0">
                <a:latin typeface="Calibri" panose="020F0502020204030204" pitchFamily="34" charset="0"/>
                <a:cs typeface="Times New Roman" panose="02020603050405020304" pitchFamily="18" charset="0"/>
              </a:rPr>
              <a:t>A titolo esemplificativo e non esaustivo, si riporta di seguito un elenco di attività espletabili dal personale in questione che, qualora riferite a specifici progetti finanziati dal PNRR, possono formare oggetto di rendicontazione all’Unione europea:</a:t>
            </a:r>
          </a:p>
          <a:p>
            <a:pPr algn="just">
              <a:spcBef>
                <a:spcPts val="600"/>
              </a:spcBef>
            </a:pPr>
            <a:endParaRPr lang="it-IT" sz="1600" dirty="0">
              <a:latin typeface="Calibri" panose="020F0502020204030204" pitchFamily="34" charset="0"/>
              <a:cs typeface="Times New Roman" panose="02020603050405020304" pitchFamily="18" charset="0"/>
            </a:endParaRPr>
          </a:p>
          <a:p>
            <a:pPr algn="l">
              <a:spcBef>
                <a:spcPts val="600"/>
              </a:spcBef>
            </a:pPr>
            <a:r>
              <a:rPr lang="it-IT" sz="1600" dirty="0">
                <a:latin typeface="Calibri" panose="020F0502020204030204" pitchFamily="34" charset="0"/>
                <a:cs typeface="Times New Roman" panose="02020603050405020304" pitchFamily="18" charset="0"/>
              </a:rPr>
              <a:t>• incarichi di progettazione, servizi di direzione lavori, servizi di architettura e ingegneria;</a:t>
            </a:r>
          </a:p>
          <a:p>
            <a:pPr algn="l">
              <a:spcBef>
                <a:spcPts val="600"/>
              </a:spcBef>
            </a:pPr>
            <a:r>
              <a:rPr lang="it-IT" sz="1600" dirty="0">
                <a:latin typeface="Calibri" panose="020F0502020204030204" pitchFamily="34" charset="0"/>
                <a:cs typeface="Times New Roman" panose="02020603050405020304" pitchFamily="18" charset="0"/>
              </a:rPr>
              <a:t>• collaudo tecnico-amministrativo;</a:t>
            </a:r>
          </a:p>
          <a:p>
            <a:pPr algn="l">
              <a:spcBef>
                <a:spcPts val="600"/>
              </a:spcBef>
            </a:pPr>
            <a:r>
              <a:rPr lang="it-IT" sz="1600" dirty="0">
                <a:latin typeface="Calibri" panose="020F0502020204030204" pitchFamily="34" charset="0"/>
                <a:cs typeface="Times New Roman" panose="02020603050405020304" pitchFamily="18" charset="0"/>
              </a:rPr>
              <a:t>• incarichi per indagini geologiche e sismiche, incarichi per le operazioni di bonifica</a:t>
            </a:r>
          </a:p>
          <a:p>
            <a:pPr algn="l">
              <a:spcBef>
                <a:spcPts val="600"/>
              </a:spcBef>
            </a:pPr>
            <a:r>
              <a:rPr lang="it-IT" sz="1600" dirty="0">
                <a:latin typeface="Calibri" panose="020F0502020204030204" pitchFamily="34" charset="0"/>
                <a:cs typeface="Times New Roman" panose="02020603050405020304" pitchFamily="18" charset="0"/>
              </a:rPr>
              <a:t>archeologica;</a:t>
            </a:r>
          </a:p>
          <a:p>
            <a:pPr algn="l">
              <a:spcBef>
                <a:spcPts val="600"/>
              </a:spcBef>
            </a:pPr>
            <a:r>
              <a:rPr lang="it-IT" sz="1600" dirty="0">
                <a:latin typeface="Calibri" panose="020F0502020204030204" pitchFamily="34" charset="0"/>
                <a:cs typeface="Times New Roman" panose="02020603050405020304" pitchFamily="18" charset="0"/>
              </a:rPr>
              <a:t>• incarichi in commissioni giudicatrici;</a:t>
            </a:r>
          </a:p>
          <a:p>
            <a:pPr algn="l">
              <a:spcBef>
                <a:spcPts val="600"/>
              </a:spcBef>
            </a:pPr>
            <a:r>
              <a:rPr lang="it-IT" sz="1600" dirty="0">
                <a:latin typeface="Calibri" panose="020F0502020204030204" pitchFamily="34" charset="0"/>
                <a:cs typeface="Times New Roman" panose="02020603050405020304" pitchFamily="18" charset="0"/>
              </a:rPr>
              <a:t>• altre attività tecnico-operative strettamente finalizzate alla realizzazione dei singoli progetti finanziati dal PNRR.</a:t>
            </a:r>
          </a:p>
          <a:p>
            <a:pPr algn="l">
              <a:spcBef>
                <a:spcPts val="600"/>
              </a:spcBef>
            </a:pPr>
            <a:endParaRPr lang="it-IT" sz="1600" dirty="0">
              <a:latin typeface="Calibri" panose="020F0502020204030204" pitchFamily="34" charset="0"/>
              <a:cs typeface="Times New Roman" panose="02020603050405020304" pitchFamily="18" charset="0"/>
            </a:endParaRPr>
          </a:p>
          <a:p>
            <a:pPr algn="l">
              <a:spcBef>
                <a:spcPts val="600"/>
              </a:spcBef>
            </a:pPr>
            <a:r>
              <a:rPr lang="it-IT" sz="1600" dirty="0">
                <a:latin typeface="Calibri" panose="020F0502020204030204" pitchFamily="34" charset="0"/>
                <a:cs typeface="Times New Roman" panose="02020603050405020304" pitchFamily="18" charset="0"/>
              </a:rPr>
              <a:t>I costi di cui sopra possono essere posti a carico del PNRR “nei limiti degli importi specifici previsti dalle corrispondenti voci del quadro economico”</a:t>
            </a:r>
          </a:p>
        </p:txBody>
      </p:sp>
      <p:sp>
        <p:nvSpPr>
          <p:cNvPr id="2" name="Rectangle 2">
            <a:extLst>
              <a:ext uri="{FF2B5EF4-FFF2-40B4-BE49-F238E27FC236}">
                <a16:creationId xmlns:a16="http://schemas.microsoft.com/office/drawing/2014/main" id="{0D8EDE78-5A29-CA34-E36E-DE770896A164}"/>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a:solidFill>
                  <a:srgbClr val="FFFFFF"/>
                </a:solidFill>
                <a:latin typeface="Arial" panose="020B0604020202020204" pitchFamily="34" charset="0"/>
              </a:rPr>
              <a:t>Circolari MEF RGS</a:t>
            </a:r>
          </a:p>
        </p:txBody>
      </p:sp>
      <p:sp>
        <p:nvSpPr>
          <p:cNvPr id="4" name="Segnaposto piè di pagina 1">
            <a:extLst>
              <a:ext uri="{FF2B5EF4-FFF2-40B4-BE49-F238E27FC236}">
                <a16:creationId xmlns:a16="http://schemas.microsoft.com/office/drawing/2014/main" id="{4E744E7A-04B9-DC7C-5E96-210E607B852F}"/>
              </a:ext>
            </a:extLst>
          </p:cNvPr>
          <p:cNvSpPr txBox="1">
            <a:spLocks/>
          </p:cNvSpPr>
          <p:nvPr/>
        </p:nvSpPr>
        <p:spPr>
          <a:xfrm>
            <a:off x="-14287" y="6525344"/>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5" name="CasellaDiTesto 4">
            <a:extLst>
              <a:ext uri="{FF2B5EF4-FFF2-40B4-BE49-F238E27FC236}">
                <a16:creationId xmlns:a16="http://schemas.microsoft.com/office/drawing/2014/main" id="{A6B50FD4-CC8D-F810-55E0-68064FF7FDC4}"/>
              </a:ext>
            </a:extLst>
          </p:cNvPr>
          <p:cNvSpPr txBox="1"/>
          <p:nvPr/>
        </p:nvSpPr>
        <p:spPr>
          <a:xfrm>
            <a:off x="8428617" y="6521137"/>
            <a:ext cx="576064" cy="338554"/>
          </a:xfrm>
          <a:prstGeom prst="rect">
            <a:avLst/>
          </a:prstGeom>
          <a:noFill/>
        </p:spPr>
        <p:txBody>
          <a:bodyPr wrap="square">
            <a:spAutoFit/>
          </a:bodyPr>
          <a:lstStyle/>
          <a:p>
            <a:fld id="{F478C80F-5A62-4E0C-A035-C5D578CE957B}" type="slidenum">
              <a:rPr lang="it-IT" sz="1600" smtClean="0">
                <a:solidFill>
                  <a:schemeClr val="bg1"/>
                </a:solidFill>
              </a:rPr>
              <a:pPr/>
              <a:t>12</a:t>
            </a:fld>
            <a:endParaRPr lang="it-IT" sz="1600" dirty="0"/>
          </a:p>
        </p:txBody>
      </p:sp>
      <p:pic>
        <p:nvPicPr>
          <p:cNvPr id="6" name="Immagine 5">
            <a:extLst>
              <a:ext uri="{FF2B5EF4-FFF2-40B4-BE49-F238E27FC236}">
                <a16:creationId xmlns:a16="http://schemas.microsoft.com/office/drawing/2014/main" id="{F6174D30-AC11-DBDA-D17D-163799520A3E}"/>
              </a:ext>
            </a:extLst>
          </p:cNvPr>
          <p:cNvPicPr>
            <a:picLocks noChangeAspect="1"/>
          </p:cNvPicPr>
          <p:nvPr/>
        </p:nvPicPr>
        <p:blipFill>
          <a:blip r:embed="rId2"/>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247986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FE3D31D-DA02-10F3-F892-6FE0F76AA4BE}"/>
              </a:ext>
            </a:extLst>
          </p:cNvPr>
          <p:cNvSpPr txBox="1"/>
          <p:nvPr/>
        </p:nvSpPr>
        <p:spPr>
          <a:xfrm>
            <a:off x="899592" y="1988840"/>
            <a:ext cx="7776864" cy="3008772"/>
          </a:xfrm>
          <a:prstGeom prst="rect">
            <a:avLst/>
          </a:prstGeom>
          <a:noFill/>
        </p:spPr>
        <p:txBody>
          <a:bodyPr wrap="square">
            <a:spAutoFit/>
          </a:bodyPr>
          <a:lstStyle/>
          <a:p>
            <a:pPr>
              <a:lnSpc>
                <a:spcPct val="150000"/>
              </a:lnSpc>
              <a:spcBef>
                <a:spcPts val="600"/>
              </a:spcBef>
            </a:pPr>
            <a:r>
              <a:rPr lang="it-IT" sz="1600" dirty="0">
                <a:latin typeface="Calibri" panose="020F0502020204030204" pitchFamily="34" charset="0"/>
                <a:cs typeface="Times New Roman" panose="02020603050405020304" pitchFamily="18" charset="0"/>
              </a:rPr>
              <a:t>Ogni Amministrazione, presso cui è stata istituita un’apposita Unità di missione, dovrà dotarsi di un adeguato sistema di gestione e controllo, con l’inclusione di misure finalizzate alla prevenzione, l’individuazione e la rettifica delle frodi, dei casi di corruzione e dei conflitti di interessi e della duplicazione dei finanziamenti, per assicurare l’efficace attuazione degli interventi nel rispetto del principio di sana gestione finanziaria e garantire il soddisfacente conseguimento dei relativi target e milestone, secondo le tempistiche stabilite quale condizione abilitante per il rimborso delle risorse da parte della Commissione europea.</a:t>
            </a:r>
          </a:p>
        </p:txBody>
      </p:sp>
      <p:sp>
        <p:nvSpPr>
          <p:cNvPr id="2" name="Rectangle 2">
            <a:extLst>
              <a:ext uri="{FF2B5EF4-FFF2-40B4-BE49-F238E27FC236}">
                <a16:creationId xmlns:a16="http://schemas.microsoft.com/office/drawing/2014/main" id="{6D5CC016-A2AF-E493-1EC4-DECEE035EA03}"/>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a:solidFill>
                  <a:srgbClr val="FFFFFF"/>
                </a:solidFill>
                <a:latin typeface="Arial" panose="020B0604020202020204" pitchFamily="34" charset="0"/>
              </a:rPr>
              <a:t>Circolari MEF RGS</a:t>
            </a:r>
          </a:p>
        </p:txBody>
      </p:sp>
      <p:sp>
        <p:nvSpPr>
          <p:cNvPr id="4" name="Segnaposto piè di pagina 1">
            <a:extLst>
              <a:ext uri="{FF2B5EF4-FFF2-40B4-BE49-F238E27FC236}">
                <a16:creationId xmlns:a16="http://schemas.microsoft.com/office/drawing/2014/main" id="{B3B92291-E60D-800E-B27E-4BBD5632F6C4}"/>
              </a:ext>
            </a:extLst>
          </p:cNvPr>
          <p:cNvSpPr txBox="1">
            <a:spLocks/>
          </p:cNvSpPr>
          <p:nvPr/>
        </p:nvSpPr>
        <p:spPr>
          <a:xfrm>
            <a:off x="-14287" y="6525344"/>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5" name="CasellaDiTesto 4">
            <a:extLst>
              <a:ext uri="{FF2B5EF4-FFF2-40B4-BE49-F238E27FC236}">
                <a16:creationId xmlns:a16="http://schemas.microsoft.com/office/drawing/2014/main" id="{7A07B70E-117A-312F-B743-1578E49467EC}"/>
              </a:ext>
            </a:extLst>
          </p:cNvPr>
          <p:cNvSpPr txBox="1"/>
          <p:nvPr/>
        </p:nvSpPr>
        <p:spPr>
          <a:xfrm>
            <a:off x="8428617" y="6521137"/>
            <a:ext cx="576064" cy="338554"/>
          </a:xfrm>
          <a:prstGeom prst="rect">
            <a:avLst/>
          </a:prstGeom>
          <a:noFill/>
        </p:spPr>
        <p:txBody>
          <a:bodyPr wrap="square">
            <a:spAutoFit/>
          </a:bodyPr>
          <a:lstStyle/>
          <a:p>
            <a:fld id="{F478C80F-5A62-4E0C-A035-C5D578CE957B}" type="slidenum">
              <a:rPr lang="it-IT" sz="1600" smtClean="0">
                <a:solidFill>
                  <a:schemeClr val="bg1"/>
                </a:solidFill>
              </a:rPr>
              <a:pPr/>
              <a:t>13</a:t>
            </a:fld>
            <a:endParaRPr lang="it-IT" sz="1600" dirty="0"/>
          </a:p>
        </p:txBody>
      </p:sp>
      <p:pic>
        <p:nvPicPr>
          <p:cNvPr id="6" name="Immagine 5">
            <a:extLst>
              <a:ext uri="{FF2B5EF4-FFF2-40B4-BE49-F238E27FC236}">
                <a16:creationId xmlns:a16="http://schemas.microsoft.com/office/drawing/2014/main" id="{25429398-C71E-E180-67AA-1EB0720B38C9}"/>
              </a:ext>
            </a:extLst>
          </p:cNvPr>
          <p:cNvPicPr>
            <a:picLocks noChangeAspect="1"/>
          </p:cNvPicPr>
          <p:nvPr/>
        </p:nvPicPr>
        <p:blipFill>
          <a:blip r:embed="rId2"/>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1874685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17F1E35-2696-3CC6-2BF9-ED1A48F1A793}"/>
              </a:ext>
            </a:extLst>
          </p:cNvPr>
          <p:cNvSpPr txBox="1"/>
          <p:nvPr/>
        </p:nvSpPr>
        <p:spPr>
          <a:xfrm>
            <a:off x="449263" y="2060848"/>
            <a:ext cx="8227193" cy="1900777"/>
          </a:xfrm>
          <a:prstGeom prst="rect">
            <a:avLst/>
          </a:prstGeom>
          <a:noFill/>
        </p:spPr>
        <p:txBody>
          <a:bodyPr wrap="square">
            <a:spAutoFit/>
          </a:bodyPr>
          <a:lstStyle/>
          <a:p>
            <a:pPr algn="l">
              <a:lnSpc>
                <a:spcPct val="150000"/>
              </a:lnSpc>
            </a:pPr>
            <a:r>
              <a:rPr lang="it-IT" sz="1600" dirty="0">
                <a:latin typeface="Calibri" panose="020F0502020204030204" pitchFamily="34" charset="0"/>
                <a:cs typeface="Times New Roman" panose="02020603050405020304" pitchFamily="18" charset="0"/>
              </a:rPr>
              <a:t>L’efficace e tempestiva attuazione del PNRR richiede che siano attivati, da parte delle</a:t>
            </a:r>
          </a:p>
          <a:p>
            <a:pPr algn="l">
              <a:lnSpc>
                <a:spcPct val="150000"/>
              </a:lnSpc>
            </a:pPr>
            <a:r>
              <a:rPr lang="it-IT" sz="1600" dirty="0">
                <a:latin typeface="Calibri" panose="020F0502020204030204" pitchFamily="34" charset="0"/>
                <a:cs typeface="Times New Roman" panose="02020603050405020304" pitchFamily="18" charset="0"/>
              </a:rPr>
              <a:t>Amministrazioni interessate, adeguati sistemi di gestione e controllo, in grado di assicurare il corretto utilizzo delle risorse finanziarie assegnate e il soddisfacente raggiungimento degli obiettivi, entro le scadenze fissate nella decisione di approvazione del Piano stesso da parte dell’U.E.</a:t>
            </a:r>
          </a:p>
        </p:txBody>
      </p:sp>
      <p:sp>
        <p:nvSpPr>
          <p:cNvPr id="2" name="Rectangle 2">
            <a:extLst>
              <a:ext uri="{FF2B5EF4-FFF2-40B4-BE49-F238E27FC236}">
                <a16:creationId xmlns:a16="http://schemas.microsoft.com/office/drawing/2014/main" id="{C28FAD4F-1915-7874-1C0D-526EABB7E002}"/>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a:solidFill>
                  <a:srgbClr val="FFFFFF"/>
                </a:solidFill>
                <a:latin typeface="Arial" panose="020B0604020202020204" pitchFamily="34" charset="0"/>
              </a:rPr>
              <a:t>Circolari MEF RGS</a:t>
            </a:r>
          </a:p>
        </p:txBody>
      </p:sp>
      <p:sp>
        <p:nvSpPr>
          <p:cNvPr id="4" name="Segnaposto piè di pagina 1">
            <a:extLst>
              <a:ext uri="{FF2B5EF4-FFF2-40B4-BE49-F238E27FC236}">
                <a16:creationId xmlns:a16="http://schemas.microsoft.com/office/drawing/2014/main" id="{0CB4379C-15F0-9014-3E04-7645307A6D8E}"/>
              </a:ext>
            </a:extLst>
          </p:cNvPr>
          <p:cNvSpPr txBox="1">
            <a:spLocks/>
          </p:cNvSpPr>
          <p:nvPr/>
        </p:nvSpPr>
        <p:spPr>
          <a:xfrm>
            <a:off x="-14287" y="6525344"/>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5" name="CasellaDiTesto 4">
            <a:extLst>
              <a:ext uri="{FF2B5EF4-FFF2-40B4-BE49-F238E27FC236}">
                <a16:creationId xmlns:a16="http://schemas.microsoft.com/office/drawing/2014/main" id="{6AFB2D4A-EADB-AE3E-2F0A-9496BE7CFE70}"/>
              </a:ext>
            </a:extLst>
          </p:cNvPr>
          <p:cNvSpPr txBox="1"/>
          <p:nvPr/>
        </p:nvSpPr>
        <p:spPr>
          <a:xfrm>
            <a:off x="8428617" y="6521137"/>
            <a:ext cx="576064" cy="338554"/>
          </a:xfrm>
          <a:prstGeom prst="rect">
            <a:avLst/>
          </a:prstGeom>
          <a:noFill/>
        </p:spPr>
        <p:txBody>
          <a:bodyPr wrap="square">
            <a:spAutoFit/>
          </a:bodyPr>
          <a:lstStyle/>
          <a:p>
            <a:fld id="{F478C80F-5A62-4E0C-A035-C5D578CE957B}" type="slidenum">
              <a:rPr lang="it-IT" sz="1600" smtClean="0">
                <a:solidFill>
                  <a:schemeClr val="bg1"/>
                </a:solidFill>
              </a:rPr>
              <a:pPr/>
              <a:t>14</a:t>
            </a:fld>
            <a:endParaRPr lang="it-IT" sz="1600" dirty="0"/>
          </a:p>
        </p:txBody>
      </p:sp>
      <p:pic>
        <p:nvPicPr>
          <p:cNvPr id="6" name="Immagine 5">
            <a:extLst>
              <a:ext uri="{FF2B5EF4-FFF2-40B4-BE49-F238E27FC236}">
                <a16:creationId xmlns:a16="http://schemas.microsoft.com/office/drawing/2014/main" id="{485FBB52-4997-F46B-5D3E-2E2A43DB1C98}"/>
              </a:ext>
            </a:extLst>
          </p:cNvPr>
          <p:cNvPicPr>
            <a:picLocks noChangeAspect="1"/>
          </p:cNvPicPr>
          <p:nvPr/>
        </p:nvPicPr>
        <p:blipFill>
          <a:blip r:embed="rId2"/>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1544037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589935F-BBD9-8BBE-4A55-54164ED6A678}"/>
              </a:ext>
            </a:extLst>
          </p:cNvPr>
          <p:cNvSpPr txBox="1"/>
          <p:nvPr/>
        </p:nvSpPr>
        <p:spPr>
          <a:xfrm>
            <a:off x="350391" y="1318094"/>
            <a:ext cx="8443217" cy="5224764"/>
          </a:xfrm>
          <a:prstGeom prst="rect">
            <a:avLst/>
          </a:prstGeom>
          <a:noFill/>
        </p:spPr>
        <p:txBody>
          <a:bodyPr wrap="square">
            <a:spAutoFit/>
          </a:bodyPr>
          <a:lstStyle/>
          <a:p>
            <a:pPr algn="just">
              <a:lnSpc>
                <a:spcPct val="150000"/>
              </a:lnSpc>
            </a:pPr>
            <a:r>
              <a:rPr lang="it-IT" sz="1600" dirty="0">
                <a:latin typeface="Calibri" panose="020F0502020204030204" pitchFamily="34" charset="0"/>
                <a:cs typeface="Times New Roman" panose="02020603050405020304" pitchFamily="18" charset="0"/>
              </a:rPr>
              <a:t>In relazione a ciò, è stato predisposto  predisposto un primo strumento operativo a beneficio di tutti i soggetti interessati, denominato “Linee Guida per lo svolgimento delle attività di controllo e rendicontazione delle Misure PNRR di competenza delle Amministrazioni centrali e dei Soggetti attuatori”, allegato alla presente Circolare. Tale documento descrive i principali flussi procedurali inerenti i processi di controllo e rendicontazione del PNRR in capo sia ai Soggetti Attuatori che alle Amministrazioni centrali titolari di Misure PNRR.</a:t>
            </a:r>
          </a:p>
          <a:p>
            <a:pPr algn="just">
              <a:lnSpc>
                <a:spcPct val="150000"/>
              </a:lnSpc>
            </a:pPr>
            <a:r>
              <a:rPr lang="it-IT" sz="1600" dirty="0">
                <a:latin typeface="Calibri" panose="020F0502020204030204" pitchFamily="34" charset="0"/>
                <a:cs typeface="Times New Roman" panose="02020603050405020304" pitchFamily="18" charset="0"/>
              </a:rPr>
              <a:t>Scopo delle Linee Guida è quello di fornire linee di orientamento e di indirizzo metodologiche, nonché indicazioni di massima e, per quanto possibile, primi suggerimenti operativi sulla corretta individuazione del “titolare effettivo” dei destinatari/appaltatori di fondi PNRR, sulle misure per la prevenzione e l’individuazione del “conflitto di interessi” e del “doppio finanziamento” e, più in generale, indicazioni procedurali per un corretto espletamento delle attività di controllo e rendicontazione delle spese nonché dei dati/atti/documenti a comprova del conseguimento di milestone e target al fine di attestare compiutamente l’effettivo ed efficace avanzamento procedurale, fisico e finanziario del Piano.</a:t>
            </a:r>
          </a:p>
        </p:txBody>
      </p:sp>
      <p:sp>
        <p:nvSpPr>
          <p:cNvPr id="2" name="Rectangle 2">
            <a:extLst>
              <a:ext uri="{FF2B5EF4-FFF2-40B4-BE49-F238E27FC236}">
                <a16:creationId xmlns:a16="http://schemas.microsoft.com/office/drawing/2014/main" id="{433984EE-44F2-BF2E-738D-5FBE4415A4EF}"/>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a:solidFill>
                  <a:srgbClr val="FFFFFF"/>
                </a:solidFill>
                <a:latin typeface="Arial" panose="020B0604020202020204" pitchFamily="34" charset="0"/>
              </a:rPr>
              <a:t>Circolari MEF RGS</a:t>
            </a:r>
          </a:p>
        </p:txBody>
      </p:sp>
      <p:sp>
        <p:nvSpPr>
          <p:cNvPr id="4" name="Segnaposto piè di pagina 1">
            <a:extLst>
              <a:ext uri="{FF2B5EF4-FFF2-40B4-BE49-F238E27FC236}">
                <a16:creationId xmlns:a16="http://schemas.microsoft.com/office/drawing/2014/main" id="{0C63456E-5DEE-268C-7435-F2F4B518AAC1}"/>
              </a:ext>
            </a:extLst>
          </p:cNvPr>
          <p:cNvSpPr txBox="1">
            <a:spLocks/>
          </p:cNvSpPr>
          <p:nvPr/>
        </p:nvSpPr>
        <p:spPr>
          <a:xfrm>
            <a:off x="-14287" y="6525344"/>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5" name="CasellaDiTesto 4">
            <a:extLst>
              <a:ext uri="{FF2B5EF4-FFF2-40B4-BE49-F238E27FC236}">
                <a16:creationId xmlns:a16="http://schemas.microsoft.com/office/drawing/2014/main" id="{5976FB67-FF27-A4B0-1B3B-5687D8AD2620}"/>
              </a:ext>
            </a:extLst>
          </p:cNvPr>
          <p:cNvSpPr txBox="1"/>
          <p:nvPr/>
        </p:nvSpPr>
        <p:spPr>
          <a:xfrm>
            <a:off x="8428617" y="6521137"/>
            <a:ext cx="576064" cy="338554"/>
          </a:xfrm>
          <a:prstGeom prst="rect">
            <a:avLst/>
          </a:prstGeom>
          <a:noFill/>
        </p:spPr>
        <p:txBody>
          <a:bodyPr wrap="square">
            <a:spAutoFit/>
          </a:bodyPr>
          <a:lstStyle/>
          <a:p>
            <a:fld id="{F478C80F-5A62-4E0C-A035-C5D578CE957B}" type="slidenum">
              <a:rPr lang="it-IT" sz="1600" smtClean="0">
                <a:solidFill>
                  <a:schemeClr val="bg1"/>
                </a:solidFill>
              </a:rPr>
              <a:pPr/>
              <a:t>15</a:t>
            </a:fld>
            <a:endParaRPr lang="it-IT" sz="1600" dirty="0"/>
          </a:p>
        </p:txBody>
      </p:sp>
      <p:pic>
        <p:nvPicPr>
          <p:cNvPr id="6" name="Immagine 5">
            <a:extLst>
              <a:ext uri="{FF2B5EF4-FFF2-40B4-BE49-F238E27FC236}">
                <a16:creationId xmlns:a16="http://schemas.microsoft.com/office/drawing/2014/main" id="{3183CD71-B411-4927-B38A-BC28B8F38CDF}"/>
              </a:ext>
            </a:extLst>
          </p:cNvPr>
          <p:cNvPicPr>
            <a:picLocks noChangeAspect="1"/>
          </p:cNvPicPr>
          <p:nvPr/>
        </p:nvPicPr>
        <p:blipFill>
          <a:blip r:embed="rId2"/>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183843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589935F-BBD9-8BBE-4A55-54164ED6A678}"/>
              </a:ext>
            </a:extLst>
          </p:cNvPr>
          <p:cNvSpPr txBox="1"/>
          <p:nvPr/>
        </p:nvSpPr>
        <p:spPr>
          <a:xfrm>
            <a:off x="449263" y="1772816"/>
            <a:ext cx="8443217" cy="3008772"/>
          </a:xfrm>
          <a:prstGeom prst="rect">
            <a:avLst/>
          </a:prstGeom>
          <a:noFill/>
        </p:spPr>
        <p:txBody>
          <a:bodyPr wrap="square">
            <a:spAutoFit/>
          </a:bodyPr>
          <a:lstStyle/>
          <a:p>
            <a:pPr>
              <a:lnSpc>
                <a:spcPct val="150000"/>
              </a:lnSpc>
            </a:pPr>
            <a:r>
              <a:rPr lang="it-IT" sz="1600" dirty="0">
                <a:latin typeface="Calibri" panose="020F0502020204030204" pitchFamily="34" charset="0"/>
                <a:cs typeface="Times New Roman" panose="02020603050405020304" pitchFamily="18" charset="0"/>
              </a:rPr>
              <a:t>Le indicazioni operative contenute nelle Linee guida riguardano manuali sulle procedure di gestione e controllo, strumenti di controllo e di reporting allegati ai Sistemi di Gestione e Controllo -</a:t>
            </a:r>
            <a:r>
              <a:rPr lang="it-IT" sz="1600" dirty="0" err="1">
                <a:latin typeface="Calibri" panose="020F0502020204030204" pitchFamily="34" charset="0"/>
                <a:cs typeface="Times New Roman" panose="02020603050405020304" pitchFamily="18" charset="0"/>
              </a:rPr>
              <a:t>Si.Ge.Co</a:t>
            </a:r>
            <a:r>
              <a:rPr lang="it-IT" sz="1600" dirty="0">
                <a:latin typeface="Calibri" panose="020F0502020204030204" pitchFamily="34" charset="0"/>
                <a:cs typeface="Times New Roman" panose="02020603050405020304" pitchFamily="18" charset="0"/>
              </a:rPr>
              <a:t>.- linee guida per la rendicontazione dei Soggetti Attuatori, ecc.).</a:t>
            </a:r>
          </a:p>
          <a:p>
            <a:pPr>
              <a:lnSpc>
                <a:spcPct val="150000"/>
              </a:lnSpc>
            </a:pPr>
            <a:endParaRPr lang="it-IT" sz="1600" dirty="0">
              <a:latin typeface="Calibri" panose="020F0502020204030204" pitchFamily="34" charset="0"/>
              <a:cs typeface="Times New Roman" panose="02020603050405020304" pitchFamily="18" charset="0"/>
            </a:endParaRPr>
          </a:p>
          <a:p>
            <a:pPr algn="just">
              <a:lnSpc>
                <a:spcPct val="150000"/>
              </a:lnSpc>
            </a:pPr>
            <a:r>
              <a:rPr lang="it-IT" sz="1600" dirty="0">
                <a:latin typeface="Calibri" panose="020F0502020204030204" pitchFamily="34" charset="0"/>
                <a:cs typeface="Times New Roman" panose="02020603050405020304" pitchFamily="18" charset="0"/>
              </a:rPr>
              <a:t>Detta manualistica dovrà, altresì, prevedere ulteriori indicazioni circa i dati, gli atti e la documentazione da produrre e caricare sul sistema informativo </a:t>
            </a:r>
            <a:r>
              <a:rPr lang="it-IT" sz="1600" dirty="0" err="1">
                <a:latin typeface="Calibri" panose="020F0502020204030204" pitchFamily="34" charset="0"/>
                <a:cs typeface="Times New Roman" panose="02020603050405020304" pitchFamily="18" charset="0"/>
              </a:rPr>
              <a:t>ReGiS</a:t>
            </a:r>
            <a:r>
              <a:rPr lang="it-IT" sz="1600" dirty="0">
                <a:latin typeface="Calibri" panose="020F0502020204030204" pitchFamily="34" charset="0"/>
                <a:cs typeface="Times New Roman" panose="02020603050405020304" pitchFamily="18" charset="0"/>
              </a:rPr>
              <a:t>, compresi gli strumenti operativi da utilizzare per il controllo e la rendicontazione dei progetti/delle misure PNRR (es. modelli di attestazioni/dichiarazioni, check list, verbali e piste di controllo).</a:t>
            </a:r>
          </a:p>
        </p:txBody>
      </p:sp>
      <p:sp>
        <p:nvSpPr>
          <p:cNvPr id="2" name="Rectangle 2">
            <a:extLst>
              <a:ext uri="{FF2B5EF4-FFF2-40B4-BE49-F238E27FC236}">
                <a16:creationId xmlns:a16="http://schemas.microsoft.com/office/drawing/2014/main" id="{433984EE-44F2-BF2E-738D-5FBE4415A4EF}"/>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a:solidFill>
                  <a:srgbClr val="FFFFFF"/>
                </a:solidFill>
                <a:latin typeface="Arial" panose="020B0604020202020204" pitchFamily="34" charset="0"/>
              </a:rPr>
              <a:t>Circolari MEF RGS</a:t>
            </a:r>
          </a:p>
        </p:txBody>
      </p:sp>
      <p:sp>
        <p:nvSpPr>
          <p:cNvPr id="4" name="Segnaposto piè di pagina 1">
            <a:extLst>
              <a:ext uri="{FF2B5EF4-FFF2-40B4-BE49-F238E27FC236}">
                <a16:creationId xmlns:a16="http://schemas.microsoft.com/office/drawing/2014/main" id="{0C63456E-5DEE-268C-7435-F2F4B518AAC1}"/>
              </a:ext>
            </a:extLst>
          </p:cNvPr>
          <p:cNvSpPr txBox="1">
            <a:spLocks/>
          </p:cNvSpPr>
          <p:nvPr/>
        </p:nvSpPr>
        <p:spPr>
          <a:xfrm>
            <a:off x="-14287" y="6525344"/>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5" name="CasellaDiTesto 4">
            <a:extLst>
              <a:ext uri="{FF2B5EF4-FFF2-40B4-BE49-F238E27FC236}">
                <a16:creationId xmlns:a16="http://schemas.microsoft.com/office/drawing/2014/main" id="{45514AAD-0784-8054-B42D-A973640B9B9A}"/>
              </a:ext>
            </a:extLst>
          </p:cNvPr>
          <p:cNvSpPr txBox="1"/>
          <p:nvPr/>
        </p:nvSpPr>
        <p:spPr>
          <a:xfrm>
            <a:off x="8428617" y="6521137"/>
            <a:ext cx="576064" cy="338554"/>
          </a:xfrm>
          <a:prstGeom prst="rect">
            <a:avLst/>
          </a:prstGeom>
          <a:noFill/>
        </p:spPr>
        <p:txBody>
          <a:bodyPr wrap="square">
            <a:spAutoFit/>
          </a:bodyPr>
          <a:lstStyle/>
          <a:p>
            <a:fld id="{F478C80F-5A62-4E0C-A035-C5D578CE957B}" type="slidenum">
              <a:rPr lang="it-IT" sz="1600" smtClean="0">
                <a:solidFill>
                  <a:schemeClr val="bg1"/>
                </a:solidFill>
              </a:rPr>
              <a:pPr/>
              <a:t>16</a:t>
            </a:fld>
            <a:endParaRPr lang="it-IT" sz="1600" dirty="0"/>
          </a:p>
        </p:txBody>
      </p:sp>
      <p:pic>
        <p:nvPicPr>
          <p:cNvPr id="6" name="Immagine 5">
            <a:extLst>
              <a:ext uri="{FF2B5EF4-FFF2-40B4-BE49-F238E27FC236}">
                <a16:creationId xmlns:a16="http://schemas.microsoft.com/office/drawing/2014/main" id="{2B208068-C9D4-80AB-D283-ABE5DA060AA0}"/>
              </a:ext>
            </a:extLst>
          </p:cNvPr>
          <p:cNvPicPr>
            <a:picLocks noChangeAspect="1"/>
          </p:cNvPicPr>
          <p:nvPr/>
        </p:nvPicPr>
        <p:blipFill>
          <a:blip r:embed="rId2"/>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3895064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B91D5E5E-BF66-DDEE-0474-758395BC477B}"/>
              </a:ext>
            </a:extLst>
          </p:cNvPr>
          <p:cNvSpPr txBox="1"/>
          <p:nvPr/>
        </p:nvSpPr>
        <p:spPr>
          <a:xfrm>
            <a:off x="593166" y="1340768"/>
            <a:ext cx="8011281" cy="5224764"/>
          </a:xfrm>
          <a:prstGeom prst="rect">
            <a:avLst/>
          </a:prstGeom>
          <a:noFill/>
        </p:spPr>
        <p:txBody>
          <a:bodyPr wrap="square">
            <a:spAutoFit/>
          </a:bodyPr>
          <a:lstStyle/>
          <a:p>
            <a:pPr algn="just">
              <a:lnSpc>
                <a:spcPct val="150000"/>
              </a:lnSpc>
            </a:pPr>
            <a:r>
              <a:rPr lang="it-IT" sz="1600" dirty="0">
                <a:latin typeface="Calibri" panose="020F0502020204030204" pitchFamily="34" charset="0"/>
                <a:cs typeface="Times New Roman" panose="02020603050405020304" pitchFamily="18" charset="0"/>
              </a:rPr>
              <a:t>Come previsto dagli allegati alle Circolari della Ragioneria generale dello Stato n. 21 del 14 ottobre 2021 e n. 9 del 10 febbraio 2022, nonché dai dispositivi attuativi (come avvisi e bandi) delle Amministrazioni centrali titolari di Misure PNRR e relativi atti convenzionali, il Soggetto Attuatore assume, nella fase di attuazione del progetto di propria responsabilità, obblighi specifici in tema di controllo del rispetto:</a:t>
            </a:r>
          </a:p>
          <a:p>
            <a:pPr algn="just">
              <a:lnSpc>
                <a:spcPct val="150000"/>
              </a:lnSpc>
            </a:pPr>
            <a:endParaRPr lang="it-IT" sz="1600" dirty="0">
              <a:latin typeface="Calibri" panose="020F0502020204030204" pitchFamily="34" charset="0"/>
              <a:cs typeface="Times New Roman" panose="02020603050405020304" pitchFamily="18" charset="0"/>
            </a:endParaRPr>
          </a:p>
          <a:p>
            <a:pPr marL="285750" indent="-285750" algn="just">
              <a:lnSpc>
                <a:spcPct val="150000"/>
              </a:lnSpc>
              <a:buFontTx/>
              <a:buChar char="-"/>
            </a:pPr>
            <a:r>
              <a:rPr lang="it-IT" sz="1600" dirty="0">
                <a:latin typeface="Calibri" panose="020F0502020204030204" pitchFamily="34" charset="0"/>
                <a:cs typeface="Times New Roman" panose="02020603050405020304" pitchFamily="18" charset="0"/>
              </a:rPr>
              <a:t>della regolarità amministrativo - contabile delle procedure e delle spese esposte a rendicontazione sul PNRR e, dunque, di tutti gli atti di competenza direttamente o indirettamente collegati ad esse, che viene garantito attraverso lo svolgimento dei controlli ordinari previsti dalla normativa nazionale vigente (controllo di regolarità amministrativo contabile e controllo di gestione);</a:t>
            </a:r>
          </a:p>
          <a:p>
            <a:pPr algn="just">
              <a:lnSpc>
                <a:spcPct val="150000"/>
              </a:lnSpc>
            </a:pPr>
            <a:endParaRPr lang="it-IT" sz="1600" dirty="0">
              <a:latin typeface="Calibri" panose="020F0502020204030204" pitchFamily="34" charset="0"/>
              <a:cs typeface="Times New Roman" panose="02020603050405020304" pitchFamily="18" charset="0"/>
            </a:endParaRPr>
          </a:p>
          <a:p>
            <a:pPr algn="just">
              <a:lnSpc>
                <a:spcPct val="150000"/>
              </a:lnSpc>
            </a:pPr>
            <a:r>
              <a:rPr lang="it-IT" sz="1400" dirty="0">
                <a:latin typeface="Calibri" panose="020F0502020204030204" pitchFamily="34" charset="0"/>
                <a:cs typeface="Times New Roman" panose="02020603050405020304" pitchFamily="18" charset="0"/>
              </a:rPr>
              <a:t>- </a:t>
            </a:r>
            <a:r>
              <a:rPr lang="it-IT" sz="1600" dirty="0">
                <a:latin typeface="Calibri" panose="020F0502020204030204" pitchFamily="34" charset="0"/>
                <a:cs typeface="Times New Roman" panose="02020603050405020304" pitchFamily="18" charset="0"/>
              </a:rPr>
              <a:t>degli ulteriori requisiti connessi alla misura del PNRR a cui è associato il progetto come il contributo agli indicatori ambientali e digitali (ove applicabili);</a:t>
            </a:r>
          </a:p>
        </p:txBody>
      </p:sp>
      <p:sp>
        <p:nvSpPr>
          <p:cNvPr id="2" name="Rectangle 2">
            <a:extLst>
              <a:ext uri="{FF2B5EF4-FFF2-40B4-BE49-F238E27FC236}">
                <a16:creationId xmlns:a16="http://schemas.microsoft.com/office/drawing/2014/main" id="{3811F753-CC1B-70E9-7D29-962D5E95BEFD}"/>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a:solidFill>
                  <a:srgbClr val="FFFFFF"/>
                </a:solidFill>
                <a:latin typeface="Arial" panose="020B0604020202020204" pitchFamily="34" charset="0"/>
              </a:rPr>
              <a:t>Circolari MEF RGS</a:t>
            </a:r>
          </a:p>
        </p:txBody>
      </p:sp>
      <p:sp>
        <p:nvSpPr>
          <p:cNvPr id="4" name="Segnaposto piè di pagina 1">
            <a:extLst>
              <a:ext uri="{FF2B5EF4-FFF2-40B4-BE49-F238E27FC236}">
                <a16:creationId xmlns:a16="http://schemas.microsoft.com/office/drawing/2014/main" id="{5BEC20F3-1CAF-324E-5837-54A0BFB94842}"/>
              </a:ext>
            </a:extLst>
          </p:cNvPr>
          <p:cNvSpPr txBox="1">
            <a:spLocks/>
          </p:cNvSpPr>
          <p:nvPr/>
        </p:nvSpPr>
        <p:spPr>
          <a:xfrm>
            <a:off x="-14287" y="6525344"/>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5" name="CasellaDiTesto 4">
            <a:extLst>
              <a:ext uri="{FF2B5EF4-FFF2-40B4-BE49-F238E27FC236}">
                <a16:creationId xmlns:a16="http://schemas.microsoft.com/office/drawing/2014/main" id="{21052955-24EB-EAF1-165C-9B4EB9848A07}"/>
              </a:ext>
            </a:extLst>
          </p:cNvPr>
          <p:cNvSpPr txBox="1"/>
          <p:nvPr/>
        </p:nvSpPr>
        <p:spPr>
          <a:xfrm>
            <a:off x="8428617" y="6521137"/>
            <a:ext cx="576064" cy="338554"/>
          </a:xfrm>
          <a:prstGeom prst="rect">
            <a:avLst/>
          </a:prstGeom>
          <a:noFill/>
        </p:spPr>
        <p:txBody>
          <a:bodyPr wrap="square">
            <a:spAutoFit/>
          </a:bodyPr>
          <a:lstStyle/>
          <a:p>
            <a:fld id="{F478C80F-5A62-4E0C-A035-C5D578CE957B}" type="slidenum">
              <a:rPr lang="it-IT" sz="1600" smtClean="0">
                <a:solidFill>
                  <a:schemeClr val="bg1"/>
                </a:solidFill>
              </a:rPr>
              <a:pPr/>
              <a:t>17</a:t>
            </a:fld>
            <a:endParaRPr lang="it-IT" sz="1600" dirty="0"/>
          </a:p>
        </p:txBody>
      </p:sp>
      <p:pic>
        <p:nvPicPr>
          <p:cNvPr id="6" name="Immagine 5">
            <a:extLst>
              <a:ext uri="{FF2B5EF4-FFF2-40B4-BE49-F238E27FC236}">
                <a16:creationId xmlns:a16="http://schemas.microsoft.com/office/drawing/2014/main" id="{588CA89C-8A06-197A-9CD1-BB4134940A22}"/>
              </a:ext>
            </a:extLst>
          </p:cNvPr>
          <p:cNvPicPr>
            <a:picLocks noChangeAspect="1"/>
          </p:cNvPicPr>
          <p:nvPr/>
        </p:nvPicPr>
        <p:blipFill>
          <a:blip r:embed="rId2"/>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1552762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B91D5E5E-BF66-DDEE-0474-758395BC477B}"/>
              </a:ext>
            </a:extLst>
          </p:cNvPr>
          <p:cNvSpPr txBox="1"/>
          <p:nvPr/>
        </p:nvSpPr>
        <p:spPr>
          <a:xfrm>
            <a:off x="566359" y="1772816"/>
            <a:ext cx="8011281" cy="3008772"/>
          </a:xfrm>
          <a:prstGeom prst="rect">
            <a:avLst/>
          </a:prstGeom>
          <a:noFill/>
        </p:spPr>
        <p:txBody>
          <a:bodyPr wrap="square">
            <a:spAutoFit/>
          </a:bodyPr>
          <a:lstStyle/>
          <a:p>
            <a:pPr marL="171450" indent="-171450" algn="just">
              <a:lnSpc>
                <a:spcPct val="150000"/>
              </a:lnSpc>
              <a:buFontTx/>
              <a:buChar char="-"/>
            </a:pPr>
            <a:r>
              <a:rPr lang="it-IT" sz="1600" dirty="0">
                <a:latin typeface="Calibri" panose="020F0502020204030204" pitchFamily="34" charset="0"/>
                <a:cs typeface="Times New Roman" panose="02020603050405020304" pitchFamily="18" charset="0"/>
              </a:rPr>
              <a:t>del principio di “non arrecare danno significativo all’ambiente” (cd. DNSH);</a:t>
            </a:r>
          </a:p>
          <a:p>
            <a:pPr marL="171450" indent="-171450" algn="just">
              <a:lnSpc>
                <a:spcPct val="150000"/>
              </a:lnSpc>
              <a:buFontTx/>
              <a:buChar char="-"/>
            </a:pPr>
            <a:endParaRPr lang="it-IT" sz="1600" dirty="0">
              <a:latin typeface="Calibri" panose="020F0502020204030204" pitchFamily="34" charset="0"/>
              <a:cs typeface="Times New Roman" panose="02020603050405020304" pitchFamily="18" charset="0"/>
            </a:endParaRPr>
          </a:p>
          <a:p>
            <a:pPr marL="285750" indent="-285750" algn="just">
              <a:lnSpc>
                <a:spcPct val="150000"/>
              </a:lnSpc>
              <a:buFontTx/>
              <a:buChar char="-"/>
            </a:pPr>
            <a:r>
              <a:rPr lang="it-IT" sz="1600" dirty="0">
                <a:latin typeface="Calibri" panose="020F0502020204030204" pitchFamily="34" charset="0"/>
                <a:cs typeface="Times New Roman" panose="02020603050405020304" pitchFamily="18" charset="0"/>
              </a:rPr>
              <a:t>dei principi trasversali PNRR quali pari opportunità di genere e generazionali, politiche per i giovani, quota SUD (ove applicabili);</a:t>
            </a:r>
          </a:p>
          <a:p>
            <a:pPr marL="285750" indent="-285750" algn="just">
              <a:lnSpc>
                <a:spcPct val="150000"/>
              </a:lnSpc>
              <a:buFontTx/>
              <a:buChar char="-"/>
            </a:pPr>
            <a:endParaRPr lang="it-IT" sz="1600" dirty="0">
              <a:latin typeface="Calibri" panose="020F0502020204030204" pitchFamily="34" charset="0"/>
              <a:cs typeface="Times New Roman" panose="02020603050405020304" pitchFamily="18" charset="0"/>
            </a:endParaRPr>
          </a:p>
          <a:p>
            <a:pPr algn="just">
              <a:lnSpc>
                <a:spcPct val="150000"/>
              </a:lnSpc>
            </a:pPr>
            <a:r>
              <a:rPr lang="it-IT" sz="1600" dirty="0">
                <a:latin typeface="Calibri" panose="020F0502020204030204" pitchFamily="34" charset="0"/>
                <a:cs typeface="Times New Roman" panose="02020603050405020304" pitchFamily="18" charset="0"/>
              </a:rPr>
              <a:t>- dell’adozione di misure di prevenzione e contrasto di irregolarità gravi quali frode, conflitto di interessi, doppio finanziamento nonché verifiche dei dati previsti dalla normativa antiriciclaggio (“titolarità effettive”).</a:t>
            </a:r>
          </a:p>
        </p:txBody>
      </p:sp>
      <p:sp>
        <p:nvSpPr>
          <p:cNvPr id="2" name="Rectangle 2">
            <a:extLst>
              <a:ext uri="{FF2B5EF4-FFF2-40B4-BE49-F238E27FC236}">
                <a16:creationId xmlns:a16="http://schemas.microsoft.com/office/drawing/2014/main" id="{3811F753-CC1B-70E9-7D29-962D5E95BEFD}"/>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a:solidFill>
                  <a:srgbClr val="FFFFFF"/>
                </a:solidFill>
                <a:latin typeface="Arial" panose="020B0604020202020204" pitchFamily="34" charset="0"/>
              </a:rPr>
              <a:t>Circolari MEF RGS</a:t>
            </a:r>
          </a:p>
        </p:txBody>
      </p:sp>
      <p:sp>
        <p:nvSpPr>
          <p:cNvPr id="4" name="Segnaposto piè di pagina 1">
            <a:extLst>
              <a:ext uri="{FF2B5EF4-FFF2-40B4-BE49-F238E27FC236}">
                <a16:creationId xmlns:a16="http://schemas.microsoft.com/office/drawing/2014/main" id="{5BEC20F3-1CAF-324E-5837-54A0BFB94842}"/>
              </a:ext>
            </a:extLst>
          </p:cNvPr>
          <p:cNvSpPr txBox="1">
            <a:spLocks/>
          </p:cNvSpPr>
          <p:nvPr/>
        </p:nvSpPr>
        <p:spPr>
          <a:xfrm>
            <a:off x="-14287" y="6525344"/>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5" name="CasellaDiTesto 4">
            <a:extLst>
              <a:ext uri="{FF2B5EF4-FFF2-40B4-BE49-F238E27FC236}">
                <a16:creationId xmlns:a16="http://schemas.microsoft.com/office/drawing/2014/main" id="{B60EFCF4-1D00-AF73-F1FA-51FF599CDB06}"/>
              </a:ext>
            </a:extLst>
          </p:cNvPr>
          <p:cNvSpPr txBox="1"/>
          <p:nvPr/>
        </p:nvSpPr>
        <p:spPr>
          <a:xfrm>
            <a:off x="8428617" y="6521137"/>
            <a:ext cx="576064" cy="338554"/>
          </a:xfrm>
          <a:prstGeom prst="rect">
            <a:avLst/>
          </a:prstGeom>
          <a:noFill/>
        </p:spPr>
        <p:txBody>
          <a:bodyPr wrap="square">
            <a:spAutoFit/>
          </a:bodyPr>
          <a:lstStyle/>
          <a:p>
            <a:fld id="{F478C80F-5A62-4E0C-A035-C5D578CE957B}" type="slidenum">
              <a:rPr lang="it-IT" sz="1600" smtClean="0">
                <a:solidFill>
                  <a:schemeClr val="bg1"/>
                </a:solidFill>
              </a:rPr>
              <a:pPr/>
              <a:t>18</a:t>
            </a:fld>
            <a:endParaRPr lang="it-IT" sz="1600" dirty="0"/>
          </a:p>
        </p:txBody>
      </p:sp>
      <p:pic>
        <p:nvPicPr>
          <p:cNvPr id="6" name="Immagine 5">
            <a:extLst>
              <a:ext uri="{FF2B5EF4-FFF2-40B4-BE49-F238E27FC236}">
                <a16:creationId xmlns:a16="http://schemas.microsoft.com/office/drawing/2014/main" id="{763938D8-727D-8B49-1F55-038A887D4755}"/>
              </a:ext>
            </a:extLst>
          </p:cNvPr>
          <p:cNvPicPr>
            <a:picLocks noChangeAspect="1"/>
          </p:cNvPicPr>
          <p:nvPr/>
        </p:nvPicPr>
        <p:blipFill>
          <a:blip r:embed="rId2"/>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1367595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2A5C4FB4-30E9-0F76-A1D3-B8DEC775FC7B}"/>
              </a:ext>
            </a:extLst>
          </p:cNvPr>
          <p:cNvSpPr txBox="1"/>
          <p:nvPr/>
        </p:nvSpPr>
        <p:spPr>
          <a:xfrm>
            <a:off x="683568" y="1772816"/>
            <a:ext cx="7776864" cy="3747436"/>
          </a:xfrm>
          <a:prstGeom prst="rect">
            <a:avLst/>
          </a:prstGeom>
          <a:noFill/>
        </p:spPr>
        <p:txBody>
          <a:bodyPr wrap="square">
            <a:spAutoFit/>
          </a:bodyPr>
          <a:lstStyle/>
          <a:p>
            <a:pPr algn="just">
              <a:lnSpc>
                <a:spcPct val="150000"/>
              </a:lnSpc>
            </a:pPr>
            <a:r>
              <a:rPr lang="it-IT" sz="1600" dirty="0">
                <a:latin typeface="Calibri" panose="020F0502020204030204" pitchFamily="34" charset="0"/>
                <a:cs typeface="Times New Roman" panose="02020603050405020304" pitchFamily="18" charset="0"/>
              </a:rPr>
              <a:t>Al termine delle attività di controllo è necessario garantirne la registrazione nonché attestarne l’esito attraverso le funzionalità ad hoc previste all’interno del sistema </a:t>
            </a:r>
            <a:r>
              <a:rPr lang="it-IT" sz="1600" dirty="0" err="1">
                <a:latin typeface="Calibri" panose="020F0502020204030204" pitchFamily="34" charset="0"/>
                <a:cs typeface="Times New Roman" panose="02020603050405020304" pitchFamily="18" charset="0"/>
              </a:rPr>
              <a:t>ReGiS</a:t>
            </a:r>
            <a:r>
              <a:rPr lang="it-IT" sz="1600" dirty="0">
                <a:latin typeface="Calibri" panose="020F0502020204030204" pitchFamily="34" charset="0"/>
                <a:cs typeface="Times New Roman" panose="02020603050405020304" pitchFamily="18" charset="0"/>
              </a:rPr>
              <a:t> che si suddividono in:</a:t>
            </a:r>
          </a:p>
          <a:p>
            <a:pPr algn="just">
              <a:lnSpc>
                <a:spcPct val="150000"/>
              </a:lnSpc>
            </a:pPr>
            <a:endParaRPr lang="it-IT" sz="1600" dirty="0">
              <a:latin typeface="Calibri" panose="020F0502020204030204" pitchFamily="34" charset="0"/>
              <a:cs typeface="Times New Roman" panose="02020603050405020304" pitchFamily="18" charset="0"/>
            </a:endParaRPr>
          </a:p>
          <a:p>
            <a:pPr algn="just">
              <a:lnSpc>
                <a:spcPct val="150000"/>
              </a:lnSpc>
            </a:pPr>
            <a:r>
              <a:rPr lang="it-IT" sz="1600" dirty="0">
                <a:latin typeface="Calibri" panose="020F0502020204030204" pitchFamily="34" charset="0"/>
                <a:cs typeface="Times New Roman" panose="02020603050405020304" pitchFamily="18" charset="0"/>
              </a:rPr>
              <a:t>1. registrazione e attestazione degli esiti del controllo riferiti a “Procedure di gara e atti di</a:t>
            </a:r>
          </a:p>
          <a:p>
            <a:pPr algn="just">
              <a:lnSpc>
                <a:spcPct val="150000"/>
              </a:lnSpc>
            </a:pPr>
            <a:r>
              <a:rPr lang="it-IT" sz="1600" dirty="0">
                <a:latin typeface="Calibri" panose="020F0502020204030204" pitchFamily="34" charset="0"/>
                <a:cs typeface="Times New Roman" panose="02020603050405020304" pitchFamily="18" charset="0"/>
              </a:rPr>
              <a:t>competenza” per ciascuna procedura di gara espletata;</a:t>
            </a:r>
          </a:p>
          <a:p>
            <a:pPr algn="just">
              <a:lnSpc>
                <a:spcPct val="150000"/>
              </a:lnSpc>
            </a:pPr>
            <a:endParaRPr lang="it-IT" sz="1600" dirty="0">
              <a:latin typeface="Calibri" panose="020F0502020204030204" pitchFamily="34" charset="0"/>
              <a:cs typeface="Times New Roman" panose="02020603050405020304" pitchFamily="18" charset="0"/>
            </a:endParaRPr>
          </a:p>
          <a:p>
            <a:pPr algn="just">
              <a:lnSpc>
                <a:spcPct val="150000"/>
              </a:lnSpc>
            </a:pPr>
            <a:r>
              <a:rPr lang="it-IT" sz="1600" dirty="0">
                <a:latin typeface="Calibri" panose="020F0502020204030204" pitchFamily="34" charset="0"/>
                <a:cs typeface="Times New Roman" panose="02020603050405020304" pitchFamily="18" charset="0"/>
              </a:rPr>
              <a:t>2. registrazione e attestazione degli esiti del controllo riferiti a “Spese/Procedure consuntivate - Rendiconto di Progetto” per ciascuna rendicontazione di spesa per i progetti di competenza presentata all’Amministrazione centrale titolare di misura PNRR.</a:t>
            </a:r>
          </a:p>
        </p:txBody>
      </p:sp>
      <p:sp>
        <p:nvSpPr>
          <p:cNvPr id="2" name="Rectangle 2">
            <a:extLst>
              <a:ext uri="{FF2B5EF4-FFF2-40B4-BE49-F238E27FC236}">
                <a16:creationId xmlns:a16="http://schemas.microsoft.com/office/drawing/2014/main" id="{50036575-3270-4BA9-4D00-F90C9F567875}"/>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a:solidFill>
                  <a:srgbClr val="FFFFFF"/>
                </a:solidFill>
                <a:latin typeface="Arial" panose="020B0604020202020204" pitchFamily="34" charset="0"/>
              </a:rPr>
              <a:t>Circolari MEF RGS</a:t>
            </a:r>
          </a:p>
        </p:txBody>
      </p:sp>
      <p:sp>
        <p:nvSpPr>
          <p:cNvPr id="4" name="Segnaposto piè di pagina 1">
            <a:extLst>
              <a:ext uri="{FF2B5EF4-FFF2-40B4-BE49-F238E27FC236}">
                <a16:creationId xmlns:a16="http://schemas.microsoft.com/office/drawing/2014/main" id="{2DAE09FE-2AEE-CA3D-E3F4-3161F2AC564C}"/>
              </a:ext>
            </a:extLst>
          </p:cNvPr>
          <p:cNvSpPr txBox="1">
            <a:spLocks/>
          </p:cNvSpPr>
          <p:nvPr/>
        </p:nvSpPr>
        <p:spPr>
          <a:xfrm>
            <a:off x="-14287" y="6525344"/>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6" name="CasellaDiTesto 5">
            <a:extLst>
              <a:ext uri="{FF2B5EF4-FFF2-40B4-BE49-F238E27FC236}">
                <a16:creationId xmlns:a16="http://schemas.microsoft.com/office/drawing/2014/main" id="{5709CC89-F817-5074-3643-719EBABB8533}"/>
              </a:ext>
            </a:extLst>
          </p:cNvPr>
          <p:cNvSpPr txBox="1"/>
          <p:nvPr/>
        </p:nvSpPr>
        <p:spPr>
          <a:xfrm>
            <a:off x="8428617" y="6521137"/>
            <a:ext cx="576064" cy="338554"/>
          </a:xfrm>
          <a:prstGeom prst="rect">
            <a:avLst/>
          </a:prstGeom>
          <a:noFill/>
        </p:spPr>
        <p:txBody>
          <a:bodyPr wrap="square">
            <a:spAutoFit/>
          </a:bodyPr>
          <a:lstStyle/>
          <a:p>
            <a:fld id="{F478C80F-5A62-4E0C-A035-C5D578CE957B}" type="slidenum">
              <a:rPr lang="it-IT" sz="1600" smtClean="0">
                <a:solidFill>
                  <a:schemeClr val="bg1"/>
                </a:solidFill>
              </a:rPr>
              <a:pPr/>
              <a:t>19</a:t>
            </a:fld>
            <a:endParaRPr lang="it-IT" sz="1600" dirty="0"/>
          </a:p>
        </p:txBody>
      </p:sp>
      <p:pic>
        <p:nvPicPr>
          <p:cNvPr id="5" name="Immagine 4">
            <a:extLst>
              <a:ext uri="{FF2B5EF4-FFF2-40B4-BE49-F238E27FC236}">
                <a16:creationId xmlns:a16="http://schemas.microsoft.com/office/drawing/2014/main" id="{A24E42C6-3D8F-F78C-1206-F6E2E7DAD635}"/>
              </a:ext>
            </a:extLst>
          </p:cNvPr>
          <p:cNvPicPr>
            <a:picLocks noChangeAspect="1"/>
          </p:cNvPicPr>
          <p:nvPr/>
        </p:nvPicPr>
        <p:blipFill>
          <a:blip r:embed="rId2"/>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3542607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268FA037-CB0C-870D-7A84-69BCBF4AEBDD}"/>
              </a:ext>
            </a:extLst>
          </p:cNvPr>
          <p:cNvPicPr>
            <a:picLocks noChangeAspect="1"/>
          </p:cNvPicPr>
          <p:nvPr/>
        </p:nvPicPr>
        <p:blipFill>
          <a:blip r:embed="rId2"/>
          <a:stretch>
            <a:fillRect/>
          </a:stretch>
        </p:blipFill>
        <p:spPr>
          <a:xfrm>
            <a:off x="4110629" y="116632"/>
            <a:ext cx="5001804" cy="1132673"/>
          </a:xfrm>
          <a:prstGeom prst="rect">
            <a:avLst/>
          </a:prstGeom>
        </p:spPr>
      </p:pic>
      <p:sp>
        <p:nvSpPr>
          <p:cNvPr id="4" name="CasellaDiTesto 3">
            <a:extLst>
              <a:ext uri="{FF2B5EF4-FFF2-40B4-BE49-F238E27FC236}">
                <a16:creationId xmlns:a16="http://schemas.microsoft.com/office/drawing/2014/main" id="{C7C4467E-95D7-2C3F-B63D-31A3EB1A4DF5}"/>
              </a:ext>
            </a:extLst>
          </p:cNvPr>
          <p:cNvSpPr txBox="1"/>
          <p:nvPr/>
        </p:nvSpPr>
        <p:spPr>
          <a:xfrm>
            <a:off x="539552" y="3158682"/>
            <a:ext cx="7776864" cy="2308324"/>
          </a:xfrm>
          <a:prstGeom prst="rect">
            <a:avLst/>
          </a:prstGeom>
          <a:noFill/>
        </p:spPr>
        <p:txBody>
          <a:bodyPr wrap="square">
            <a:spAutoFit/>
          </a:bodyPr>
          <a:lstStyle/>
          <a:p>
            <a:pPr marL="285750" indent="-285750">
              <a:buFont typeface="Arial" panose="020B0604020202020204" pitchFamily="34" charset="0"/>
              <a:buChar char="•"/>
            </a:pPr>
            <a:r>
              <a:rPr lang="it-IT" sz="3600" b="1" i="1" dirty="0"/>
              <a:t>L’attività di monitoraggio, controllo e rendicontazione sul Regis del Dottore Commercialista nelle funzioni di consulente </a:t>
            </a:r>
            <a:r>
              <a:rPr lang="it-IT" sz="3600" b="1" i="1" dirty="0" err="1"/>
              <a:t>Pnrr</a:t>
            </a:r>
            <a:endParaRPr lang="it-IT" sz="3600" b="1" i="1" dirty="0"/>
          </a:p>
        </p:txBody>
      </p:sp>
      <p:sp>
        <p:nvSpPr>
          <p:cNvPr id="5" name="CasellaDiTesto 4">
            <a:extLst>
              <a:ext uri="{FF2B5EF4-FFF2-40B4-BE49-F238E27FC236}">
                <a16:creationId xmlns:a16="http://schemas.microsoft.com/office/drawing/2014/main" id="{48CF3E09-765E-EAF2-D599-D0D3246D8870}"/>
              </a:ext>
            </a:extLst>
          </p:cNvPr>
          <p:cNvSpPr txBox="1"/>
          <p:nvPr/>
        </p:nvSpPr>
        <p:spPr>
          <a:xfrm>
            <a:off x="222197" y="1844824"/>
            <a:ext cx="7776864" cy="584775"/>
          </a:xfrm>
          <a:prstGeom prst="rect">
            <a:avLst/>
          </a:prstGeom>
          <a:noFill/>
        </p:spPr>
        <p:txBody>
          <a:bodyPr wrap="square">
            <a:spAutoFit/>
          </a:bodyPr>
          <a:lstStyle/>
          <a:p>
            <a:pPr algn="ctr"/>
            <a:r>
              <a:rPr lang="it-IT" sz="3200" b="1" i="1" dirty="0"/>
              <a:t>    </a:t>
            </a:r>
            <a:r>
              <a:rPr lang="it-IT" sz="3200" b="1" i="1" u="sng" dirty="0"/>
              <a:t>Relazione</a:t>
            </a:r>
          </a:p>
        </p:txBody>
      </p:sp>
      <p:sp>
        <p:nvSpPr>
          <p:cNvPr id="8" name="Segnaposto numero diapositiva 2">
            <a:extLst>
              <a:ext uri="{FF2B5EF4-FFF2-40B4-BE49-F238E27FC236}">
                <a16:creationId xmlns:a16="http://schemas.microsoft.com/office/drawing/2014/main" id="{C74A2893-E1C3-08AD-E7B0-72B0FC7704D5}"/>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2</a:t>
            </a:fld>
            <a:endParaRPr lang="it-IT" sz="1400" dirty="0">
              <a:solidFill>
                <a:schemeClr val="bg1"/>
              </a:solidFill>
            </a:endParaRPr>
          </a:p>
        </p:txBody>
      </p:sp>
    </p:spTree>
    <p:extLst>
      <p:ext uri="{BB962C8B-B14F-4D97-AF65-F5344CB8AC3E}">
        <p14:creationId xmlns:p14="http://schemas.microsoft.com/office/powerpoint/2010/main" val="34033179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20</a:t>
            </a:fld>
            <a:endParaRPr lang="it-IT" sz="1400" dirty="0">
              <a:solidFill>
                <a:schemeClr val="bg1"/>
              </a:solidFill>
            </a:endParaRPr>
          </a:p>
        </p:txBody>
      </p:sp>
      <p:sp>
        <p:nvSpPr>
          <p:cNvPr id="5" name="CasellaDiTesto 4">
            <a:extLst>
              <a:ext uri="{FF2B5EF4-FFF2-40B4-BE49-F238E27FC236}">
                <a16:creationId xmlns:a16="http://schemas.microsoft.com/office/drawing/2014/main" id="{4D9A73E0-4FAC-A804-DE78-6F3086886F68}"/>
              </a:ext>
            </a:extLst>
          </p:cNvPr>
          <p:cNvSpPr txBox="1"/>
          <p:nvPr/>
        </p:nvSpPr>
        <p:spPr>
          <a:xfrm>
            <a:off x="1813370" y="2982739"/>
            <a:ext cx="5027168" cy="707886"/>
          </a:xfrm>
          <a:prstGeom prst="rect">
            <a:avLst/>
          </a:prstGeom>
          <a:noFill/>
        </p:spPr>
        <p:txBody>
          <a:bodyPr wrap="square">
            <a:spAutoFit/>
          </a:bodyPr>
          <a:lstStyle/>
          <a:p>
            <a:pPr algn="ctr" eaLnBrk="1" hangingPunct="1"/>
            <a:r>
              <a:rPr lang="it-IT" altLang="it-IT" sz="4000" i="1" dirty="0"/>
              <a:t>IL SISTEMA «</a:t>
            </a:r>
            <a:r>
              <a:rPr lang="it-IT" altLang="it-IT" sz="4000" i="1" dirty="0" err="1"/>
              <a:t>ReGiS</a:t>
            </a:r>
            <a:r>
              <a:rPr lang="it-IT" altLang="it-IT" sz="4000" i="1" dirty="0"/>
              <a:t>»</a:t>
            </a:r>
          </a:p>
        </p:txBody>
      </p:sp>
      <p:pic>
        <p:nvPicPr>
          <p:cNvPr id="2" name="Immagine 1">
            <a:extLst>
              <a:ext uri="{FF2B5EF4-FFF2-40B4-BE49-F238E27FC236}">
                <a16:creationId xmlns:a16="http://schemas.microsoft.com/office/drawing/2014/main" id="{B9E2DCF4-B6DE-7C04-81A3-2F2EE94482FC}"/>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3324816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3289995" y="2227828"/>
            <a:ext cx="520241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just">
              <a:buNone/>
            </a:pPr>
            <a:r>
              <a:rPr lang="it-IT" sz="1400" dirty="0"/>
              <a:t>Stabilisce che le Amministrazioni Centrali titolari di misure del PNRR sono responsabili del monitoraggio costante e continuativo dei dati di avanzamento fisico, procedurale e finanziario delle misure di loro responsabilità.</a:t>
            </a:r>
            <a:endParaRPr lang="it-IT" altLang="it-IT" sz="1400" dirty="0"/>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14691" y="6521449"/>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21</a:t>
            </a:fld>
            <a:endParaRPr lang="it-IT" sz="1400" dirty="0">
              <a:solidFill>
                <a:schemeClr val="bg1"/>
              </a:solidFill>
            </a:endParaRPr>
          </a:p>
        </p:txBody>
      </p:sp>
      <p:sp>
        <p:nvSpPr>
          <p:cNvPr id="3" name="CasellaDiTesto 2">
            <a:extLst>
              <a:ext uri="{FF2B5EF4-FFF2-40B4-BE49-F238E27FC236}">
                <a16:creationId xmlns:a16="http://schemas.microsoft.com/office/drawing/2014/main" id="{8A9ED92C-4154-8EA6-87F6-662C0CFBA603}"/>
              </a:ext>
            </a:extLst>
          </p:cNvPr>
          <p:cNvSpPr txBox="1"/>
          <p:nvPr/>
        </p:nvSpPr>
        <p:spPr>
          <a:xfrm>
            <a:off x="251520" y="2230098"/>
            <a:ext cx="2449512" cy="369332"/>
          </a:xfrm>
          <a:prstGeom prst="rect">
            <a:avLst/>
          </a:prstGeom>
          <a:noFill/>
        </p:spPr>
        <p:txBody>
          <a:bodyPr wrap="square">
            <a:spAutoFit/>
          </a:bodyPr>
          <a:lstStyle/>
          <a:p>
            <a:pPr>
              <a:buNone/>
            </a:pPr>
            <a:r>
              <a:rPr lang="it-IT" sz="1800" b="1" dirty="0"/>
              <a:t>DPCM del 15/09/2021</a:t>
            </a:r>
          </a:p>
        </p:txBody>
      </p:sp>
      <p:sp>
        <p:nvSpPr>
          <p:cNvPr id="4" name="Freccia a destra 3">
            <a:extLst>
              <a:ext uri="{FF2B5EF4-FFF2-40B4-BE49-F238E27FC236}">
                <a16:creationId xmlns:a16="http://schemas.microsoft.com/office/drawing/2014/main" id="{8AF1DE60-F01C-B47D-9350-A6A766F7BAD2}"/>
              </a:ext>
            </a:extLst>
          </p:cNvPr>
          <p:cNvSpPr/>
          <p:nvPr/>
        </p:nvSpPr>
        <p:spPr>
          <a:xfrm>
            <a:off x="2604195" y="2296000"/>
            <a:ext cx="504056" cy="1950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CasellaDiTesto 6">
            <a:extLst>
              <a:ext uri="{FF2B5EF4-FFF2-40B4-BE49-F238E27FC236}">
                <a16:creationId xmlns:a16="http://schemas.microsoft.com/office/drawing/2014/main" id="{15A26B8E-29EE-338B-F555-F9DFDD39FBD2}"/>
              </a:ext>
            </a:extLst>
          </p:cNvPr>
          <p:cNvSpPr txBox="1"/>
          <p:nvPr/>
        </p:nvSpPr>
        <p:spPr>
          <a:xfrm>
            <a:off x="234802" y="3669498"/>
            <a:ext cx="4581524" cy="369332"/>
          </a:xfrm>
          <a:prstGeom prst="rect">
            <a:avLst/>
          </a:prstGeom>
          <a:noFill/>
        </p:spPr>
        <p:txBody>
          <a:bodyPr wrap="square">
            <a:spAutoFit/>
          </a:bodyPr>
          <a:lstStyle/>
          <a:p>
            <a:pPr>
              <a:buNone/>
            </a:pPr>
            <a:r>
              <a:rPr lang="it-IT" sz="1800" b="1" dirty="0"/>
              <a:t>Circolare RGS 10 febbraio 22 n. 9</a:t>
            </a:r>
          </a:p>
        </p:txBody>
      </p:sp>
      <p:sp>
        <p:nvSpPr>
          <p:cNvPr id="8" name="Freccia a destra 7">
            <a:extLst>
              <a:ext uri="{FF2B5EF4-FFF2-40B4-BE49-F238E27FC236}">
                <a16:creationId xmlns:a16="http://schemas.microsoft.com/office/drawing/2014/main" id="{DD16CA9E-A272-6744-6961-56E1675206EA}"/>
              </a:ext>
            </a:extLst>
          </p:cNvPr>
          <p:cNvSpPr/>
          <p:nvPr/>
        </p:nvSpPr>
        <p:spPr>
          <a:xfrm flipV="1">
            <a:off x="3485730" y="3753573"/>
            <a:ext cx="504056" cy="1829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18">
            <a:extLst>
              <a:ext uri="{FF2B5EF4-FFF2-40B4-BE49-F238E27FC236}">
                <a16:creationId xmlns:a16="http://schemas.microsoft.com/office/drawing/2014/main" id="{6360366A-D8EE-9539-859E-479A8CC0BE7C}"/>
              </a:ext>
            </a:extLst>
          </p:cNvPr>
          <p:cNvSpPr>
            <a:spLocks noChangeArrowheads="1"/>
          </p:cNvSpPr>
          <p:nvPr/>
        </p:nvSpPr>
        <p:spPr bwMode="auto">
          <a:xfrm>
            <a:off x="4151710" y="3669498"/>
            <a:ext cx="432355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just">
              <a:buNone/>
            </a:pPr>
            <a:r>
              <a:rPr lang="it-IT" sz="1400" dirty="0"/>
              <a:t>Stabilisce che «i soggetti attuatori svolgono una </a:t>
            </a:r>
            <a:r>
              <a:rPr lang="it-IT" sz="1400" b="1" dirty="0"/>
              <a:t>costante </a:t>
            </a:r>
            <a:r>
              <a:rPr lang="it-IT" sz="1400" dirty="0"/>
              <a:t>e </a:t>
            </a:r>
            <a:r>
              <a:rPr lang="it-IT" sz="1400" b="1" dirty="0"/>
              <a:t>completa </a:t>
            </a:r>
            <a:r>
              <a:rPr lang="it-IT" sz="1400" dirty="0"/>
              <a:t>attività di monitoraggio e rilevazione dei dati afferenti ai progetti finanziati , registrando le informazioni …….»</a:t>
            </a:r>
            <a:endParaRPr lang="it-IT" altLang="it-IT" sz="1400" dirty="0"/>
          </a:p>
        </p:txBody>
      </p:sp>
      <p:sp>
        <p:nvSpPr>
          <p:cNvPr id="11" name="CasellaDiTesto 10">
            <a:extLst>
              <a:ext uri="{FF2B5EF4-FFF2-40B4-BE49-F238E27FC236}">
                <a16:creationId xmlns:a16="http://schemas.microsoft.com/office/drawing/2014/main" id="{A2666935-28C1-DB04-D650-35693F74EC4A}"/>
              </a:ext>
            </a:extLst>
          </p:cNvPr>
          <p:cNvSpPr txBox="1"/>
          <p:nvPr/>
        </p:nvSpPr>
        <p:spPr>
          <a:xfrm>
            <a:off x="251520" y="4930257"/>
            <a:ext cx="4581524" cy="369332"/>
          </a:xfrm>
          <a:prstGeom prst="rect">
            <a:avLst/>
          </a:prstGeom>
          <a:noFill/>
        </p:spPr>
        <p:txBody>
          <a:bodyPr wrap="square">
            <a:spAutoFit/>
          </a:bodyPr>
          <a:lstStyle/>
          <a:p>
            <a:r>
              <a:rPr lang="it-IT" sz="1800" b="1" i="0" u="none" strike="noStrike" baseline="0" dirty="0">
                <a:latin typeface="GillSans-Bold"/>
              </a:rPr>
              <a:t>Legge n. 178 del 30/12/2020</a:t>
            </a:r>
            <a:endParaRPr lang="it-IT" dirty="0"/>
          </a:p>
        </p:txBody>
      </p:sp>
      <p:sp>
        <p:nvSpPr>
          <p:cNvPr id="12" name="Freccia a destra 11">
            <a:extLst>
              <a:ext uri="{FF2B5EF4-FFF2-40B4-BE49-F238E27FC236}">
                <a16:creationId xmlns:a16="http://schemas.microsoft.com/office/drawing/2014/main" id="{232C0C95-CC53-5B44-106E-5FBADCCB2738}"/>
              </a:ext>
            </a:extLst>
          </p:cNvPr>
          <p:cNvSpPr/>
          <p:nvPr/>
        </p:nvSpPr>
        <p:spPr>
          <a:xfrm>
            <a:off x="3400698" y="5017379"/>
            <a:ext cx="504056" cy="1950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CasellaDiTesto 13">
            <a:extLst>
              <a:ext uri="{FF2B5EF4-FFF2-40B4-BE49-F238E27FC236}">
                <a16:creationId xmlns:a16="http://schemas.microsoft.com/office/drawing/2014/main" id="{B01B28F3-484E-573C-88D8-27F99AF3AD9A}"/>
              </a:ext>
            </a:extLst>
          </p:cNvPr>
          <p:cNvSpPr txBox="1"/>
          <p:nvPr/>
        </p:nvSpPr>
        <p:spPr>
          <a:xfrm>
            <a:off x="4097736" y="4930257"/>
            <a:ext cx="4323556" cy="523220"/>
          </a:xfrm>
          <a:prstGeom prst="rect">
            <a:avLst/>
          </a:prstGeom>
          <a:noFill/>
        </p:spPr>
        <p:txBody>
          <a:bodyPr wrap="square">
            <a:spAutoFit/>
          </a:bodyPr>
          <a:lstStyle/>
          <a:p>
            <a:pPr algn="l"/>
            <a:r>
              <a:rPr lang="it-IT" sz="1400" dirty="0">
                <a:latin typeface="Calibri" panose="020F0502020204030204" pitchFamily="34" charset="0"/>
                <a:ea typeface="MS PGothic" panose="020B0600070205080204" pitchFamily="34" charset="-128"/>
              </a:rPr>
              <a:t>art. 1 comma 1043 ha previsto la messa a disposizione di un apposito Sistema Informatico</a:t>
            </a:r>
          </a:p>
        </p:txBody>
      </p:sp>
      <p:sp>
        <p:nvSpPr>
          <p:cNvPr id="15" name="CasellaDiTesto 14">
            <a:extLst>
              <a:ext uri="{FF2B5EF4-FFF2-40B4-BE49-F238E27FC236}">
                <a16:creationId xmlns:a16="http://schemas.microsoft.com/office/drawing/2014/main" id="{ED5467DF-7C4F-603E-E8DA-E0EF29D1AE08}"/>
              </a:ext>
            </a:extLst>
          </p:cNvPr>
          <p:cNvSpPr txBox="1"/>
          <p:nvPr/>
        </p:nvSpPr>
        <p:spPr>
          <a:xfrm>
            <a:off x="2751237" y="1490544"/>
            <a:ext cx="3260700" cy="369332"/>
          </a:xfrm>
          <a:prstGeom prst="rect">
            <a:avLst/>
          </a:prstGeom>
          <a:noFill/>
        </p:spPr>
        <p:txBody>
          <a:bodyPr wrap="square" rtlCol="0">
            <a:spAutoFit/>
          </a:bodyPr>
          <a:lstStyle/>
          <a:p>
            <a:pPr algn="ctr"/>
            <a:r>
              <a:rPr lang="it-IT" i="1" dirty="0"/>
              <a:t>NORMATIVA</a:t>
            </a:r>
          </a:p>
        </p:txBody>
      </p:sp>
      <p:pic>
        <p:nvPicPr>
          <p:cNvPr id="2" name="Immagine 1">
            <a:extLst>
              <a:ext uri="{FF2B5EF4-FFF2-40B4-BE49-F238E27FC236}">
                <a16:creationId xmlns:a16="http://schemas.microsoft.com/office/drawing/2014/main" id="{40836AA5-310B-06A1-A06A-6AC5DEF22D4F}"/>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2634616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4335860" y="2227828"/>
            <a:ext cx="4156546"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just">
              <a:buNone/>
            </a:pPr>
            <a:r>
              <a:rPr lang="it-IT" sz="1400" dirty="0"/>
              <a:t>Elenca le attività di rendicontazione sul sistema </a:t>
            </a:r>
            <a:r>
              <a:rPr lang="it-IT" sz="1400" dirty="0" err="1"/>
              <a:t>RegiS</a:t>
            </a:r>
            <a:r>
              <a:rPr lang="it-IT" sz="1400" dirty="0"/>
              <a:t> delle 45 Milestone/target con scadenza 1 semestre 2022. Sono indicati gli allegati necessari alle Amministrazioni per certificare il raggiungimento dei Target e del Milestone.</a:t>
            </a:r>
            <a:endParaRPr lang="it-IT" altLang="it-IT" sz="1400" dirty="0"/>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18373" y="652797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22</a:t>
            </a:fld>
            <a:endParaRPr lang="it-IT" sz="1400" dirty="0">
              <a:solidFill>
                <a:schemeClr val="bg1"/>
              </a:solidFill>
            </a:endParaRPr>
          </a:p>
        </p:txBody>
      </p:sp>
      <p:sp>
        <p:nvSpPr>
          <p:cNvPr id="3" name="CasellaDiTesto 2">
            <a:extLst>
              <a:ext uri="{FF2B5EF4-FFF2-40B4-BE49-F238E27FC236}">
                <a16:creationId xmlns:a16="http://schemas.microsoft.com/office/drawing/2014/main" id="{8A9ED92C-4154-8EA6-87F6-662C0CFBA603}"/>
              </a:ext>
            </a:extLst>
          </p:cNvPr>
          <p:cNvSpPr txBox="1"/>
          <p:nvPr/>
        </p:nvSpPr>
        <p:spPr>
          <a:xfrm>
            <a:off x="251520" y="2326998"/>
            <a:ext cx="3260700" cy="369332"/>
          </a:xfrm>
          <a:prstGeom prst="rect">
            <a:avLst/>
          </a:prstGeom>
          <a:noFill/>
        </p:spPr>
        <p:txBody>
          <a:bodyPr wrap="square">
            <a:spAutoFit/>
          </a:bodyPr>
          <a:lstStyle/>
          <a:p>
            <a:pPr>
              <a:buNone/>
            </a:pPr>
            <a:r>
              <a:rPr lang="it-IT" sz="1800" b="1" dirty="0"/>
              <a:t>Circolare RGS 14 giugno 22 n. 26</a:t>
            </a:r>
          </a:p>
        </p:txBody>
      </p:sp>
      <p:sp>
        <p:nvSpPr>
          <p:cNvPr id="4" name="Freccia a destra 3">
            <a:extLst>
              <a:ext uri="{FF2B5EF4-FFF2-40B4-BE49-F238E27FC236}">
                <a16:creationId xmlns:a16="http://schemas.microsoft.com/office/drawing/2014/main" id="{8AF1DE60-F01C-B47D-9350-A6A766F7BAD2}"/>
              </a:ext>
            </a:extLst>
          </p:cNvPr>
          <p:cNvSpPr/>
          <p:nvPr/>
        </p:nvSpPr>
        <p:spPr>
          <a:xfrm>
            <a:off x="3444156" y="2411893"/>
            <a:ext cx="504056" cy="1950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CasellaDiTesto 6">
            <a:extLst>
              <a:ext uri="{FF2B5EF4-FFF2-40B4-BE49-F238E27FC236}">
                <a16:creationId xmlns:a16="http://schemas.microsoft.com/office/drawing/2014/main" id="{15A26B8E-29EE-338B-F555-F9DFDD39FBD2}"/>
              </a:ext>
            </a:extLst>
          </p:cNvPr>
          <p:cNvSpPr txBox="1"/>
          <p:nvPr/>
        </p:nvSpPr>
        <p:spPr>
          <a:xfrm>
            <a:off x="234802" y="3669498"/>
            <a:ext cx="4581524" cy="369332"/>
          </a:xfrm>
          <a:prstGeom prst="rect">
            <a:avLst/>
          </a:prstGeom>
          <a:noFill/>
        </p:spPr>
        <p:txBody>
          <a:bodyPr wrap="square">
            <a:spAutoFit/>
          </a:bodyPr>
          <a:lstStyle/>
          <a:p>
            <a:pPr>
              <a:buNone/>
            </a:pPr>
            <a:r>
              <a:rPr lang="it-IT" sz="1800" b="1" dirty="0"/>
              <a:t>Circolare RGS 21 giugno 22 n. 27</a:t>
            </a:r>
          </a:p>
        </p:txBody>
      </p:sp>
      <p:sp>
        <p:nvSpPr>
          <p:cNvPr id="8" name="Freccia a destra 7">
            <a:extLst>
              <a:ext uri="{FF2B5EF4-FFF2-40B4-BE49-F238E27FC236}">
                <a16:creationId xmlns:a16="http://schemas.microsoft.com/office/drawing/2014/main" id="{DD16CA9E-A272-6744-6961-56E1675206EA}"/>
              </a:ext>
            </a:extLst>
          </p:cNvPr>
          <p:cNvSpPr/>
          <p:nvPr/>
        </p:nvSpPr>
        <p:spPr>
          <a:xfrm flipV="1">
            <a:off x="3485730" y="3753573"/>
            <a:ext cx="504056" cy="1829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18">
            <a:extLst>
              <a:ext uri="{FF2B5EF4-FFF2-40B4-BE49-F238E27FC236}">
                <a16:creationId xmlns:a16="http://schemas.microsoft.com/office/drawing/2014/main" id="{6360366A-D8EE-9539-859E-479A8CC0BE7C}"/>
              </a:ext>
            </a:extLst>
          </p:cNvPr>
          <p:cNvSpPr>
            <a:spLocks noChangeArrowheads="1"/>
          </p:cNvSpPr>
          <p:nvPr/>
        </p:nvSpPr>
        <p:spPr bwMode="auto">
          <a:xfrm>
            <a:off x="4151710" y="3669498"/>
            <a:ext cx="432355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just">
              <a:buNone/>
            </a:pPr>
            <a:r>
              <a:rPr lang="it-IT" sz="1400" dirty="0"/>
              <a:t>Elenca nel dettaglio le modalità di alimentazione del Sistema </a:t>
            </a:r>
            <a:r>
              <a:rPr lang="it-IT" sz="1400" dirty="0" err="1"/>
              <a:t>ReGiS</a:t>
            </a:r>
            <a:r>
              <a:rPr lang="it-IT" sz="1400" dirty="0"/>
              <a:t> da parte dei soggetti coinvolti nel processo di monitoraggio. </a:t>
            </a:r>
            <a:endParaRPr lang="it-IT" altLang="it-IT" sz="1400" dirty="0"/>
          </a:p>
        </p:txBody>
      </p:sp>
      <p:sp>
        <p:nvSpPr>
          <p:cNvPr id="11" name="CasellaDiTesto 10">
            <a:extLst>
              <a:ext uri="{FF2B5EF4-FFF2-40B4-BE49-F238E27FC236}">
                <a16:creationId xmlns:a16="http://schemas.microsoft.com/office/drawing/2014/main" id="{A2666935-28C1-DB04-D650-35693F74EC4A}"/>
              </a:ext>
            </a:extLst>
          </p:cNvPr>
          <p:cNvSpPr txBox="1"/>
          <p:nvPr/>
        </p:nvSpPr>
        <p:spPr>
          <a:xfrm>
            <a:off x="254472" y="5182790"/>
            <a:ext cx="4581524" cy="369332"/>
          </a:xfrm>
          <a:prstGeom prst="rect">
            <a:avLst/>
          </a:prstGeom>
          <a:noFill/>
        </p:spPr>
        <p:txBody>
          <a:bodyPr wrap="square">
            <a:spAutoFit/>
          </a:bodyPr>
          <a:lstStyle/>
          <a:p>
            <a:r>
              <a:rPr lang="it-IT" sz="1800" b="1" i="0" u="none" strike="noStrike" baseline="0" dirty="0">
                <a:latin typeface="GillSans-Bold"/>
              </a:rPr>
              <a:t>Circolare RGS 11 agost</a:t>
            </a:r>
            <a:r>
              <a:rPr lang="it-IT" b="1" dirty="0">
                <a:latin typeface="GillSans-Bold"/>
              </a:rPr>
              <a:t>o 22  n. 30</a:t>
            </a:r>
            <a:endParaRPr lang="it-IT" dirty="0"/>
          </a:p>
        </p:txBody>
      </p:sp>
      <p:sp>
        <p:nvSpPr>
          <p:cNvPr id="12" name="Freccia a destra 11">
            <a:extLst>
              <a:ext uri="{FF2B5EF4-FFF2-40B4-BE49-F238E27FC236}">
                <a16:creationId xmlns:a16="http://schemas.microsoft.com/office/drawing/2014/main" id="{232C0C95-CC53-5B44-106E-5FBADCCB2738}"/>
              </a:ext>
            </a:extLst>
          </p:cNvPr>
          <p:cNvSpPr/>
          <p:nvPr/>
        </p:nvSpPr>
        <p:spPr>
          <a:xfrm>
            <a:off x="3512220" y="5280797"/>
            <a:ext cx="504056" cy="1950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CasellaDiTesto 13">
            <a:extLst>
              <a:ext uri="{FF2B5EF4-FFF2-40B4-BE49-F238E27FC236}">
                <a16:creationId xmlns:a16="http://schemas.microsoft.com/office/drawing/2014/main" id="{B01B28F3-484E-573C-88D8-27F99AF3AD9A}"/>
              </a:ext>
            </a:extLst>
          </p:cNvPr>
          <p:cNvSpPr txBox="1"/>
          <p:nvPr/>
        </p:nvSpPr>
        <p:spPr>
          <a:xfrm>
            <a:off x="4174459" y="5093943"/>
            <a:ext cx="4323556" cy="738664"/>
          </a:xfrm>
          <a:prstGeom prst="rect">
            <a:avLst/>
          </a:prstGeom>
          <a:noFill/>
        </p:spPr>
        <p:txBody>
          <a:bodyPr wrap="square">
            <a:spAutoFit/>
          </a:bodyPr>
          <a:lstStyle/>
          <a:p>
            <a:pPr algn="l"/>
            <a:r>
              <a:rPr lang="it-IT" sz="1400" dirty="0">
                <a:latin typeface="Calibri" panose="020F0502020204030204" pitchFamily="34" charset="0"/>
                <a:ea typeface="MS PGothic" panose="020B0600070205080204" pitchFamily="34" charset="-128"/>
              </a:rPr>
              <a:t>Linee guida per lo svolgimento delle attività di controllo e rendicontazione di competenza delle Amministrazioni Centrali e dei Soggetti attuatori</a:t>
            </a:r>
          </a:p>
        </p:txBody>
      </p:sp>
      <p:sp>
        <p:nvSpPr>
          <p:cNvPr id="15" name="CasellaDiTesto 14">
            <a:extLst>
              <a:ext uri="{FF2B5EF4-FFF2-40B4-BE49-F238E27FC236}">
                <a16:creationId xmlns:a16="http://schemas.microsoft.com/office/drawing/2014/main" id="{ED5467DF-7C4F-603E-E8DA-E0EF29D1AE08}"/>
              </a:ext>
            </a:extLst>
          </p:cNvPr>
          <p:cNvSpPr txBox="1"/>
          <p:nvPr/>
        </p:nvSpPr>
        <p:spPr>
          <a:xfrm>
            <a:off x="2751237" y="1490544"/>
            <a:ext cx="3260700" cy="369332"/>
          </a:xfrm>
          <a:prstGeom prst="rect">
            <a:avLst/>
          </a:prstGeom>
          <a:noFill/>
        </p:spPr>
        <p:txBody>
          <a:bodyPr wrap="square" rtlCol="0">
            <a:spAutoFit/>
          </a:bodyPr>
          <a:lstStyle/>
          <a:p>
            <a:pPr algn="ctr"/>
            <a:r>
              <a:rPr lang="it-IT" i="1" dirty="0"/>
              <a:t>NORMATIVA</a:t>
            </a:r>
          </a:p>
        </p:txBody>
      </p:sp>
      <p:sp>
        <p:nvSpPr>
          <p:cNvPr id="5" name="CasellaDiTesto 4">
            <a:extLst>
              <a:ext uri="{FF2B5EF4-FFF2-40B4-BE49-F238E27FC236}">
                <a16:creationId xmlns:a16="http://schemas.microsoft.com/office/drawing/2014/main" id="{56E76353-C7D7-0CFB-5411-CA38E024F540}"/>
              </a:ext>
            </a:extLst>
          </p:cNvPr>
          <p:cNvSpPr txBox="1"/>
          <p:nvPr/>
        </p:nvSpPr>
        <p:spPr>
          <a:xfrm>
            <a:off x="1331640" y="4467075"/>
            <a:ext cx="1584176" cy="369332"/>
          </a:xfrm>
          <a:prstGeom prst="rect">
            <a:avLst/>
          </a:prstGeom>
          <a:noFill/>
        </p:spPr>
        <p:txBody>
          <a:bodyPr wrap="square" rtlCol="0">
            <a:spAutoFit/>
          </a:bodyPr>
          <a:lstStyle/>
          <a:p>
            <a:r>
              <a:rPr lang="it-IT" b="1" dirty="0"/>
              <a:t>7 luglio 2022 </a:t>
            </a:r>
          </a:p>
        </p:txBody>
      </p:sp>
      <p:pic>
        <p:nvPicPr>
          <p:cNvPr id="6" name="Immagine 5">
            <a:extLst>
              <a:ext uri="{FF2B5EF4-FFF2-40B4-BE49-F238E27FC236}">
                <a16:creationId xmlns:a16="http://schemas.microsoft.com/office/drawing/2014/main" id="{B97AD042-559F-E919-D87A-F2AA9CD409FC}"/>
              </a:ext>
            </a:extLst>
          </p:cNvPr>
          <p:cNvPicPr>
            <a:picLocks noChangeAspect="1"/>
          </p:cNvPicPr>
          <p:nvPr/>
        </p:nvPicPr>
        <p:blipFill>
          <a:blip r:embed="rId3"/>
          <a:stretch>
            <a:fillRect/>
          </a:stretch>
        </p:blipFill>
        <p:spPr>
          <a:xfrm>
            <a:off x="2726712" y="4547531"/>
            <a:ext cx="518205" cy="219475"/>
          </a:xfrm>
          <a:prstGeom prst="rect">
            <a:avLst/>
          </a:prstGeom>
        </p:spPr>
      </p:pic>
      <p:sp>
        <p:nvSpPr>
          <p:cNvPr id="10" name="CasellaDiTesto 9">
            <a:extLst>
              <a:ext uri="{FF2B5EF4-FFF2-40B4-BE49-F238E27FC236}">
                <a16:creationId xmlns:a16="http://schemas.microsoft.com/office/drawing/2014/main" id="{50F4DD06-5351-0B85-7932-2CE57D2EF13E}"/>
              </a:ext>
            </a:extLst>
          </p:cNvPr>
          <p:cNvSpPr txBox="1"/>
          <p:nvPr/>
        </p:nvSpPr>
        <p:spPr>
          <a:xfrm>
            <a:off x="3244917" y="4473625"/>
            <a:ext cx="5323918" cy="307777"/>
          </a:xfrm>
          <a:prstGeom prst="rect">
            <a:avLst/>
          </a:prstGeom>
          <a:noFill/>
        </p:spPr>
        <p:txBody>
          <a:bodyPr wrap="square">
            <a:spAutoFit/>
          </a:bodyPr>
          <a:lstStyle/>
          <a:p>
            <a:r>
              <a:rPr lang="it-IT" sz="1400" dirty="0"/>
              <a:t>https://www.agenziacoesione.gov.it/news_istituzionali/sistema-regis/</a:t>
            </a:r>
          </a:p>
        </p:txBody>
      </p:sp>
      <p:pic>
        <p:nvPicPr>
          <p:cNvPr id="2" name="Immagine 1">
            <a:extLst>
              <a:ext uri="{FF2B5EF4-FFF2-40B4-BE49-F238E27FC236}">
                <a16:creationId xmlns:a16="http://schemas.microsoft.com/office/drawing/2014/main" id="{64B7AB42-74C5-3BC8-2151-820061DF1CE1}"/>
              </a:ext>
            </a:extLst>
          </p:cNvPr>
          <p:cNvPicPr>
            <a:picLocks noChangeAspect="1"/>
          </p:cNvPicPr>
          <p:nvPr/>
        </p:nvPicPr>
        <p:blipFill>
          <a:blip r:embed="rId4"/>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35217421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14287" y="6525344"/>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23</a:t>
            </a:fld>
            <a:endParaRPr lang="it-IT" sz="1400" dirty="0">
              <a:solidFill>
                <a:schemeClr val="bg1"/>
              </a:solidFill>
            </a:endParaRPr>
          </a:p>
        </p:txBody>
      </p:sp>
      <p:sp>
        <p:nvSpPr>
          <p:cNvPr id="3" name="CasellaDiTesto 2">
            <a:extLst>
              <a:ext uri="{FF2B5EF4-FFF2-40B4-BE49-F238E27FC236}">
                <a16:creationId xmlns:a16="http://schemas.microsoft.com/office/drawing/2014/main" id="{C630F714-84EC-CC01-1520-97A013A39CA3}"/>
              </a:ext>
            </a:extLst>
          </p:cNvPr>
          <p:cNvSpPr txBox="1"/>
          <p:nvPr/>
        </p:nvSpPr>
        <p:spPr>
          <a:xfrm>
            <a:off x="790600" y="1339850"/>
            <a:ext cx="7562800" cy="5195268"/>
          </a:xfrm>
          <a:prstGeom prst="rect">
            <a:avLst/>
          </a:prstGeom>
          <a:noFill/>
        </p:spPr>
        <p:txBody>
          <a:bodyPr wrap="square">
            <a:spAutoFit/>
          </a:bodyPr>
          <a:lstStyle/>
          <a:p>
            <a:pPr algn="l"/>
            <a:r>
              <a:rPr lang="it-IT" sz="2800" b="0" i="0" u="none" strike="noStrike" baseline="0" dirty="0">
                <a:solidFill>
                  <a:srgbClr val="000000"/>
                </a:solidFill>
                <a:latin typeface="Arial" panose="020B0604020202020204" pitchFamily="34" charset="0"/>
              </a:rPr>
              <a:t>                </a:t>
            </a:r>
            <a:r>
              <a:rPr lang="it-IT" sz="2000" b="1" i="1" dirty="0">
                <a:solidFill>
                  <a:srgbClr val="000000"/>
                </a:solidFill>
                <a:latin typeface="Arial" panose="020B0604020202020204" pitchFamily="34" charset="0"/>
              </a:rPr>
              <a:t>ELEMENTI CARDINE DEL PNRR </a:t>
            </a:r>
          </a:p>
          <a:p>
            <a:pPr algn="l"/>
            <a:r>
              <a:rPr lang="it-IT" sz="2000" b="1" i="1" dirty="0">
                <a:solidFill>
                  <a:srgbClr val="000000"/>
                </a:solidFill>
                <a:latin typeface="Arial" panose="020B0604020202020204" pitchFamily="34" charset="0"/>
              </a:rPr>
              <a:t>                        ( circolare RGS 14/10/21 n. 21)</a:t>
            </a:r>
            <a:endParaRPr lang="it-IT" sz="2000" b="1" i="1" u="none" strike="noStrike" baseline="0" dirty="0">
              <a:solidFill>
                <a:srgbClr val="000000"/>
              </a:solidFill>
              <a:latin typeface="Arial" panose="020B0604020202020204" pitchFamily="34" charset="0"/>
            </a:endParaRPr>
          </a:p>
          <a:p>
            <a:pPr algn="l"/>
            <a:endParaRPr lang="it-IT" sz="2800" b="0" i="0" u="none" strike="noStrike" baseline="0" dirty="0">
              <a:solidFill>
                <a:srgbClr val="000000"/>
              </a:solidFill>
              <a:latin typeface="Arial" panose="020B0604020202020204" pitchFamily="34" charset="0"/>
            </a:endParaRPr>
          </a:p>
          <a:p>
            <a:pPr lvl="1" indent="-285750">
              <a:spcBef>
                <a:spcPct val="20000"/>
              </a:spcBef>
              <a:buFont typeface="Arial" panose="020B0604020202020204" pitchFamily="34" charset="0"/>
              <a:buChar char="•"/>
            </a:pPr>
            <a:r>
              <a:rPr lang="it-IT" b="1" dirty="0">
                <a:latin typeface="Calibri" panose="020F0502020204030204" pitchFamily="34" charset="0"/>
                <a:ea typeface="MS PGothic" panose="020B0600070205080204" pitchFamily="34" charset="-128"/>
              </a:rPr>
              <a:t>CUP: </a:t>
            </a:r>
            <a:r>
              <a:rPr lang="it-IT" dirty="0">
                <a:latin typeface="Calibri" panose="020F0502020204030204" pitchFamily="34" charset="0"/>
                <a:ea typeface="MS PGothic" panose="020B0600070205080204" pitchFamily="34" charset="-128"/>
              </a:rPr>
              <a:t>Elemento cardine per il funzionamento del sistema di monitoraggio. Tutti gli atti, fin dall’origine ( assegnazione), devono riportare il CUP del finanziamento.</a:t>
            </a:r>
          </a:p>
          <a:p>
            <a:pPr lvl="1" indent="-285750">
              <a:spcBef>
                <a:spcPct val="20000"/>
              </a:spcBef>
              <a:buFont typeface="Arial" panose="020B0604020202020204" pitchFamily="34" charset="0"/>
              <a:buChar char="•"/>
            </a:pPr>
            <a:endParaRPr lang="it-IT" dirty="0">
              <a:latin typeface="Calibri" panose="020F0502020204030204" pitchFamily="34" charset="0"/>
              <a:ea typeface="MS PGothic" panose="020B0600070205080204" pitchFamily="34" charset="-128"/>
            </a:endParaRPr>
          </a:p>
          <a:p>
            <a:pPr lvl="1" indent="-285750">
              <a:spcBef>
                <a:spcPct val="20000"/>
              </a:spcBef>
              <a:buFont typeface="Arial" panose="020B0604020202020204" pitchFamily="34" charset="0"/>
              <a:buChar char="•"/>
            </a:pPr>
            <a:r>
              <a:rPr lang="it-IT" b="1" dirty="0">
                <a:latin typeface="Calibri" panose="020F0502020204030204" pitchFamily="34" charset="0"/>
                <a:ea typeface="MS PGothic" panose="020B0600070205080204" pitchFamily="34" charset="-128"/>
              </a:rPr>
              <a:t>COMUNICAZIONE PUBBLICITA’: </a:t>
            </a:r>
            <a:r>
              <a:rPr lang="it-IT" dirty="0">
                <a:latin typeface="Calibri" panose="020F0502020204030204" pitchFamily="34" charset="0"/>
                <a:ea typeface="MS PGothic" panose="020B0600070205080204" pitchFamily="34" charset="-128"/>
              </a:rPr>
              <a:t>Tutti gli interventi finanziati devono riportare il </a:t>
            </a:r>
            <a:r>
              <a:rPr lang="it-IT" b="1" dirty="0">
                <a:latin typeface="Calibri" panose="020F0502020204030204" pitchFamily="34" charset="0"/>
                <a:ea typeface="MS PGothic" panose="020B0600070205080204" pitchFamily="34" charset="-128"/>
              </a:rPr>
              <a:t>«riferimento all’iniziativa è finanziata dall’UE nel «</a:t>
            </a:r>
            <a:r>
              <a:rPr lang="it-IT" b="1" dirty="0" err="1">
                <a:latin typeface="Calibri" panose="020F0502020204030204" pitchFamily="34" charset="0"/>
                <a:ea typeface="MS PGothic" panose="020B0600070205080204" pitchFamily="34" charset="-128"/>
              </a:rPr>
              <a:t>NextGenerationEU</a:t>
            </a:r>
            <a:r>
              <a:rPr lang="it-IT" b="1" dirty="0">
                <a:latin typeface="Calibri" panose="020F0502020204030204" pitchFamily="34" charset="0"/>
                <a:ea typeface="MS PGothic" panose="020B0600070205080204" pitchFamily="34" charset="-128"/>
              </a:rPr>
              <a:t>»» </a:t>
            </a:r>
            <a:r>
              <a:rPr lang="it-IT" dirty="0">
                <a:latin typeface="Calibri" panose="020F0502020204030204" pitchFamily="34" charset="0"/>
                <a:ea typeface="MS PGothic" panose="020B0600070205080204" pitchFamily="34" charset="-128"/>
              </a:rPr>
              <a:t>, </a:t>
            </a:r>
            <a:r>
              <a:rPr lang="it-IT" b="1" dirty="0">
                <a:latin typeface="Calibri" panose="020F0502020204030204" pitchFamily="34" charset="0"/>
                <a:ea typeface="MS PGothic" panose="020B0600070205080204" pitchFamily="34" charset="-128"/>
              </a:rPr>
              <a:t>l’emblema dell’UE, </a:t>
            </a:r>
            <a:r>
              <a:rPr lang="it-IT" dirty="0">
                <a:latin typeface="Calibri" panose="020F0502020204030204" pitchFamily="34" charset="0"/>
                <a:ea typeface="MS PGothic" panose="020B0600070205080204" pitchFamily="34" charset="-128"/>
              </a:rPr>
              <a:t>nonché il riferimento alla MISSIONE,COMPONENTE,INVESTIMENTO e SUBINVESTMENTO.</a:t>
            </a:r>
          </a:p>
          <a:p>
            <a:pPr lvl="1" indent="-285750">
              <a:spcBef>
                <a:spcPct val="20000"/>
              </a:spcBef>
              <a:buFont typeface="Arial" panose="020B0604020202020204" pitchFamily="34" charset="0"/>
              <a:buChar char="•"/>
            </a:pPr>
            <a:endParaRPr lang="it-IT" dirty="0">
              <a:latin typeface="Calibri" panose="020F0502020204030204" pitchFamily="34" charset="0"/>
              <a:ea typeface="MS PGothic" panose="020B0600070205080204" pitchFamily="34" charset="-128"/>
            </a:endParaRPr>
          </a:p>
          <a:p>
            <a:pPr lvl="1" indent="-285750">
              <a:spcBef>
                <a:spcPct val="20000"/>
              </a:spcBef>
              <a:buFont typeface="Arial" panose="020B0604020202020204" pitchFamily="34" charset="0"/>
              <a:buChar char="•"/>
            </a:pPr>
            <a:r>
              <a:rPr lang="it-IT" b="1" dirty="0">
                <a:latin typeface="Calibri" panose="020F0502020204030204" pitchFamily="34" charset="0"/>
                <a:ea typeface="MS PGothic" panose="020B0600070205080204" pitchFamily="34" charset="-128"/>
              </a:rPr>
              <a:t>TRASMISSIONE DATI </a:t>
            </a:r>
            <a:r>
              <a:rPr lang="it-IT" dirty="0">
                <a:latin typeface="Calibri" panose="020F0502020204030204" pitchFamily="34" charset="0"/>
                <a:ea typeface="MS PGothic" panose="020B0600070205080204" pitchFamily="34" charset="-128"/>
              </a:rPr>
              <a:t>: Ai fini dell’Audit e controllo è stabilito </a:t>
            </a:r>
            <a:r>
              <a:rPr lang="it-IT" b="1" dirty="0">
                <a:latin typeface="Calibri" panose="020F0502020204030204" pitchFamily="34" charset="0"/>
                <a:ea typeface="MS PGothic" panose="020B0600070205080204" pitchFamily="34" charset="-128"/>
              </a:rPr>
              <a:t>l’obbligo di raccogliere categorie standardizzate di dati</a:t>
            </a:r>
            <a:r>
              <a:rPr lang="it-IT" dirty="0">
                <a:latin typeface="Calibri" panose="020F0502020204030204" pitchFamily="34" charset="0"/>
                <a:ea typeface="MS PGothic" panose="020B0600070205080204" pitchFamily="34" charset="-128"/>
              </a:rPr>
              <a:t>. Monitoraggio finanziario procedurale e fisico tempestivo.</a:t>
            </a:r>
          </a:p>
          <a:p>
            <a:pPr marL="171450" lvl="1">
              <a:spcBef>
                <a:spcPct val="20000"/>
              </a:spcBef>
            </a:pPr>
            <a:endParaRPr lang="it-IT" dirty="0">
              <a:latin typeface="Calibri" panose="020F0502020204030204" pitchFamily="34" charset="0"/>
              <a:ea typeface="MS PGothic" panose="020B0600070205080204" pitchFamily="34" charset="-128"/>
            </a:endParaRPr>
          </a:p>
        </p:txBody>
      </p:sp>
      <p:pic>
        <p:nvPicPr>
          <p:cNvPr id="2" name="Immagine 1">
            <a:extLst>
              <a:ext uri="{FF2B5EF4-FFF2-40B4-BE49-F238E27FC236}">
                <a16:creationId xmlns:a16="http://schemas.microsoft.com/office/drawing/2014/main" id="{5F83F49D-87C0-6DC9-B023-224FF5DE1A4D}"/>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36797481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buNone/>
            </a:pPr>
            <a:r>
              <a:rPr lang="it-IT" sz="2400" dirty="0"/>
              <a:t>IL SISTEMA INFORMATICO REGIS</a:t>
            </a:r>
          </a:p>
          <a:p>
            <a:pPr algn="just">
              <a:buNone/>
            </a:pPr>
            <a:r>
              <a:rPr lang="it-IT" sz="1800" dirty="0"/>
              <a:t>Il sistema </a:t>
            </a:r>
            <a:r>
              <a:rPr lang="it-IT" sz="1800" dirty="0" err="1"/>
              <a:t>ReGiS</a:t>
            </a:r>
            <a:r>
              <a:rPr lang="it-IT" sz="1800" dirty="0"/>
              <a:t>, sviluppato dalla Ragioneria Generale dello Stato –come previsto dalla Legge di Bilancio 2021 e dal DPCM 15 settembre 2021 –rappresenta la </a:t>
            </a:r>
            <a:r>
              <a:rPr lang="it-IT" sz="1800" b="1" dirty="0"/>
              <a:t>modalità unica </a:t>
            </a:r>
            <a:r>
              <a:rPr lang="it-IT" sz="1800" dirty="0"/>
              <a:t>attraverso cui le Amministrazioni centrali e territoriali, gli uffici e le strutture coinvolte nell’attuazione possono adempiere agli obblighi di monitoraggio, rendicontazione e controllo delle misure e dei progetti finanziati dal Piano Nazionale di Ripresa e Resilienza (PNRR). </a:t>
            </a:r>
          </a:p>
          <a:p>
            <a:pPr algn="just">
              <a:buNone/>
            </a:pPr>
            <a:r>
              <a:rPr lang="it-IT" sz="1800" dirty="0" err="1"/>
              <a:t>ReGiS</a:t>
            </a:r>
            <a:r>
              <a:rPr lang="it-IT" sz="1800" dirty="0"/>
              <a:t> è rivolto, dunque, alla rilevazione e diffusione dei dati di monitoraggio del PNRR e mira a supportare gli adempimenti di rendicontazione e controllo previsti dalla normativa vigente.</a:t>
            </a:r>
          </a:p>
          <a:p>
            <a:pPr algn="just">
              <a:buNone/>
            </a:pPr>
            <a:r>
              <a:rPr lang="it-IT" sz="1800" dirty="0"/>
              <a:t>Il </a:t>
            </a:r>
            <a:r>
              <a:rPr lang="it-IT" sz="1800" b="1" dirty="0"/>
              <a:t>monitoraggio</a:t>
            </a:r>
            <a:r>
              <a:rPr lang="it-IT" sz="1800" dirty="0"/>
              <a:t> diventa la funzione essenziale nel processo di osservazione dell’attuazione delle politiche di sviluppo e per la corretta ed efficace attuazione dei Programmi di investimento necessarie nella programmazione comunitaria per il tramite dell’Amministrazione centrale.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24</a:t>
            </a:fld>
            <a:endParaRPr lang="it-IT" sz="1400" dirty="0">
              <a:solidFill>
                <a:schemeClr val="bg1"/>
              </a:solidFill>
            </a:endParaRPr>
          </a:p>
        </p:txBody>
      </p:sp>
      <p:pic>
        <p:nvPicPr>
          <p:cNvPr id="2" name="Immagine 1">
            <a:extLst>
              <a:ext uri="{FF2B5EF4-FFF2-40B4-BE49-F238E27FC236}">
                <a16:creationId xmlns:a16="http://schemas.microsoft.com/office/drawing/2014/main" id="{C27B5BB9-E98A-B486-CDA9-9BED80F1E49F}"/>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2863075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4763" y="6492875"/>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25</a:t>
            </a:fld>
            <a:endParaRPr lang="it-IT" sz="1400" dirty="0">
              <a:solidFill>
                <a:schemeClr val="bg1"/>
              </a:solidFill>
            </a:endParaRPr>
          </a:p>
        </p:txBody>
      </p:sp>
      <p:sp>
        <p:nvSpPr>
          <p:cNvPr id="2" name="CasellaDiTesto 1">
            <a:extLst>
              <a:ext uri="{FF2B5EF4-FFF2-40B4-BE49-F238E27FC236}">
                <a16:creationId xmlns:a16="http://schemas.microsoft.com/office/drawing/2014/main" id="{020BDEED-4041-045E-B1CF-9BFCBBD65A82}"/>
              </a:ext>
            </a:extLst>
          </p:cNvPr>
          <p:cNvSpPr txBox="1"/>
          <p:nvPr/>
        </p:nvSpPr>
        <p:spPr>
          <a:xfrm>
            <a:off x="3090863" y="1622068"/>
            <a:ext cx="3641377" cy="461665"/>
          </a:xfrm>
          <a:prstGeom prst="rect">
            <a:avLst/>
          </a:prstGeom>
          <a:noFill/>
        </p:spPr>
        <p:txBody>
          <a:bodyPr wrap="square" rtlCol="0">
            <a:spAutoFit/>
          </a:bodyPr>
          <a:lstStyle/>
          <a:p>
            <a:r>
              <a:rPr lang="it-IT" sz="2400" i="1" dirty="0">
                <a:effectLst>
                  <a:outerShdw blurRad="38100" dist="38100" dir="2700000" algn="tl">
                    <a:srgbClr val="000000">
                      <a:alpha val="43137"/>
                    </a:srgbClr>
                  </a:outerShdw>
                </a:effectLst>
              </a:rPr>
              <a:t>ACCESSO E FUNZIONALITA’</a:t>
            </a:r>
          </a:p>
        </p:txBody>
      </p:sp>
      <p:sp>
        <p:nvSpPr>
          <p:cNvPr id="3" name="CasellaDiTesto 2">
            <a:extLst>
              <a:ext uri="{FF2B5EF4-FFF2-40B4-BE49-F238E27FC236}">
                <a16:creationId xmlns:a16="http://schemas.microsoft.com/office/drawing/2014/main" id="{4BFAFE90-B168-63D4-ED79-DA964F90B779}"/>
              </a:ext>
            </a:extLst>
          </p:cNvPr>
          <p:cNvSpPr txBox="1"/>
          <p:nvPr/>
        </p:nvSpPr>
        <p:spPr>
          <a:xfrm>
            <a:off x="755576" y="2204864"/>
            <a:ext cx="7794699" cy="923330"/>
          </a:xfrm>
          <a:prstGeom prst="rect">
            <a:avLst/>
          </a:prstGeom>
          <a:noFill/>
        </p:spPr>
        <p:txBody>
          <a:bodyPr wrap="square" rtlCol="0">
            <a:spAutoFit/>
          </a:bodyPr>
          <a:lstStyle/>
          <a:p>
            <a:pPr marL="285750" indent="-285750" algn="just">
              <a:buFont typeface="Arial" panose="020B0604020202020204" pitchFamily="34" charset="0"/>
              <a:buChar char="•"/>
            </a:pPr>
            <a:r>
              <a:rPr lang="it-IT" dirty="0">
                <a:solidFill>
                  <a:srgbClr val="000000"/>
                </a:solidFill>
                <a:latin typeface="GillSans"/>
              </a:rPr>
              <a:t>Accesso </a:t>
            </a:r>
            <a:r>
              <a:rPr lang="it-IT" sz="1800" b="0" i="0" u="none" strike="noStrike" baseline="0" dirty="0">
                <a:solidFill>
                  <a:srgbClr val="000000"/>
                </a:solidFill>
                <a:latin typeface="GillSans"/>
              </a:rPr>
              <a:t>web all’indirizzo </a:t>
            </a:r>
            <a:r>
              <a:rPr lang="it-IT" sz="1800" b="0" i="0" u="none" strike="noStrike" baseline="0" dirty="0">
                <a:solidFill>
                  <a:srgbClr val="0563C2"/>
                </a:solidFill>
                <a:latin typeface="GillSans"/>
                <a:hlinkClick r:id="rId3"/>
              </a:rPr>
              <a:t>https://regis.rgs.mef.gov.it</a:t>
            </a:r>
            <a:endParaRPr lang="it-IT" sz="1800" b="0" i="0" u="none" strike="noStrike" baseline="0" dirty="0">
              <a:solidFill>
                <a:srgbClr val="0563C2"/>
              </a:solidFill>
              <a:latin typeface="GillSans"/>
            </a:endParaRPr>
          </a:p>
          <a:p>
            <a:pPr algn="just"/>
            <a:endParaRPr lang="it-IT" sz="1800" b="0" i="0" u="none" strike="noStrike" baseline="0" dirty="0">
              <a:solidFill>
                <a:srgbClr val="0563C2"/>
              </a:solidFill>
              <a:latin typeface="GillSans"/>
            </a:endParaRPr>
          </a:p>
          <a:p>
            <a:pPr algn="just"/>
            <a:endParaRPr lang="it-IT" dirty="0"/>
          </a:p>
        </p:txBody>
      </p:sp>
      <p:pic>
        <p:nvPicPr>
          <p:cNvPr id="4" name="Immagine 3">
            <a:extLst>
              <a:ext uri="{FF2B5EF4-FFF2-40B4-BE49-F238E27FC236}">
                <a16:creationId xmlns:a16="http://schemas.microsoft.com/office/drawing/2014/main" id="{5529F7A1-BC41-780C-52A2-DB15B4F20167}"/>
              </a:ext>
            </a:extLst>
          </p:cNvPr>
          <p:cNvPicPr>
            <a:picLocks noChangeAspect="1"/>
          </p:cNvPicPr>
          <p:nvPr/>
        </p:nvPicPr>
        <p:blipFill>
          <a:blip r:embed="rId4"/>
          <a:stretch>
            <a:fillRect/>
          </a:stretch>
        </p:blipFill>
        <p:spPr>
          <a:xfrm>
            <a:off x="4283967" y="116633"/>
            <a:ext cx="4828465" cy="1093420"/>
          </a:xfrm>
          <a:prstGeom prst="rect">
            <a:avLst/>
          </a:prstGeom>
        </p:spPr>
      </p:pic>
      <p:sp>
        <p:nvSpPr>
          <p:cNvPr id="5" name="CasellaDiTesto 4">
            <a:extLst>
              <a:ext uri="{FF2B5EF4-FFF2-40B4-BE49-F238E27FC236}">
                <a16:creationId xmlns:a16="http://schemas.microsoft.com/office/drawing/2014/main" id="{64F4B981-DC3E-94F7-DAEE-A07EDB81083E}"/>
              </a:ext>
            </a:extLst>
          </p:cNvPr>
          <p:cNvSpPr txBox="1"/>
          <p:nvPr/>
        </p:nvSpPr>
        <p:spPr>
          <a:xfrm>
            <a:off x="741099" y="2814470"/>
            <a:ext cx="7794699" cy="2031325"/>
          </a:xfrm>
          <a:prstGeom prst="rect">
            <a:avLst/>
          </a:prstGeom>
          <a:noFill/>
        </p:spPr>
        <p:txBody>
          <a:bodyPr wrap="square" rtlCol="0">
            <a:spAutoFit/>
          </a:bodyPr>
          <a:lstStyle/>
          <a:p>
            <a:pPr marL="285750" indent="-285750" algn="just">
              <a:buFont typeface="Arial" panose="020B0604020202020204" pitchFamily="34" charset="0"/>
              <a:buChar char="•"/>
            </a:pPr>
            <a:r>
              <a:rPr lang="it-IT" dirty="0"/>
              <a:t>La RGS ha previsto un supporto tecnico specifico rivolto ad agevolare l’operatività del sistema oltre che a risolvere qualsiasi problematica di carattere tecnico/operativo mediante un Service Desk dedicato;</a:t>
            </a:r>
          </a:p>
          <a:p>
            <a:pPr algn="just"/>
            <a:endParaRPr lang="it-IT" dirty="0"/>
          </a:p>
          <a:p>
            <a:pPr marL="285750" indent="-285750" algn="just">
              <a:buFont typeface="Arial" panose="020B0604020202020204" pitchFamily="34" charset="0"/>
              <a:buChar char="•"/>
            </a:pPr>
            <a:r>
              <a:rPr lang="it-IT" dirty="0"/>
              <a:t>E’ prevista nella sezione «utilità» la documentazione utente a supporto utilizzo programma.</a:t>
            </a:r>
          </a:p>
          <a:p>
            <a:pPr marL="285750" indent="-285750" algn="just">
              <a:buFont typeface="Arial" panose="020B0604020202020204" pitchFamily="34" charset="0"/>
              <a:buChar char="•"/>
            </a:pPr>
            <a:endParaRPr lang="it-IT" dirty="0"/>
          </a:p>
        </p:txBody>
      </p:sp>
    </p:spTree>
    <p:extLst>
      <p:ext uri="{BB962C8B-B14F-4D97-AF65-F5344CB8AC3E}">
        <p14:creationId xmlns:p14="http://schemas.microsoft.com/office/powerpoint/2010/main" val="17676438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26</a:t>
            </a:fld>
            <a:endParaRPr lang="it-IT" sz="1400" dirty="0">
              <a:solidFill>
                <a:schemeClr val="bg1"/>
              </a:solidFill>
            </a:endParaRPr>
          </a:p>
        </p:txBody>
      </p:sp>
      <p:sp>
        <p:nvSpPr>
          <p:cNvPr id="2" name="CasellaDiTesto 1">
            <a:extLst>
              <a:ext uri="{FF2B5EF4-FFF2-40B4-BE49-F238E27FC236}">
                <a16:creationId xmlns:a16="http://schemas.microsoft.com/office/drawing/2014/main" id="{020BDEED-4041-045E-B1CF-9BFCBBD65A82}"/>
              </a:ext>
            </a:extLst>
          </p:cNvPr>
          <p:cNvSpPr txBox="1"/>
          <p:nvPr/>
        </p:nvSpPr>
        <p:spPr>
          <a:xfrm>
            <a:off x="3090863" y="1622068"/>
            <a:ext cx="3641377" cy="461665"/>
          </a:xfrm>
          <a:prstGeom prst="rect">
            <a:avLst/>
          </a:prstGeom>
          <a:noFill/>
        </p:spPr>
        <p:txBody>
          <a:bodyPr wrap="square" rtlCol="0">
            <a:spAutoFit/>
          </a:bodyPr>
          <a:lstStyle/>
          <a:p>
            <a:r>
              <a:rPr lang="it-IT" sz="2400" i="1" dirty="0">
                <a:effectLst>
                  <a:outerShdw blurRad="38100" dist="38100" dir="2700000" algn="tl">
                    <a:srgbClr val="000000">
                      <a:alpha val="43137"/>
                    </a:srgbClr>
                  </a:outerShdw>
                </a:effectLst>
              </a:rPr>
              <a:t>ACCESSO E FUNZIONALITA’</a:t>
            </a:r>
          </a:p>
        </p:txBody>
      </p:sp>
      <p:sp>
        <p:nvSpPr>
          <p:cNvPr id="3" name="CasellaDiTesto 2">
            <a:extLst>
              <a:ext uri="{FF2B5EF4-FFF2-40B4-BE49-F238E27FC236}">
                <a16:creationId xmlns:a16="http://schemas.microsoft.com/office/drawing/2014/main" id="{4BFAFE90-B168-63D4-ED79-DA964F90B779}"/>
              </a:ext>
            </a:extLst>
          </p:cNvPr>
          <p:cNvSpPr txBox="1"/>
          <p:nvPr/>
        </p:nvSpPr>
        <p:spPr>
          <a:xfrm>
            <a:off x="754066" y="2576176"/>
            <a:ext cx="7794699" cy="2585323"/>
          </a:xfrm>
          <a:prstGeom prst="rect">
            <a:avLst/>
          </a:prstGeom>
          <a:noFill/>
        </p:spPr>
        <p:txBody>
          <a:bodyPr wrap="square" rtlCol="0">
            <a:spAutoFit/>
          </a:bodyPr>
          <a:lstStyle/>
          <a:p>
            <a:pPr marL="285750" indent="-285750" algn="just">
              <a:buFont typeface="Arial" panose="020B0604020202020204" pitchFamily="34" charset="0"/>
              <a:buChar char="•"/>
            </a:pPr>
            <a:r>
              <a:rPr lang="it-IT" sz="1800" b="1" i="0" u="none" strike="noStrike" baseline="0" dirty="0">
                <a:latin typeface="GillSans"/>
              </a:rPr>
              <a:t>Profilo soggetto attuatore : </a:t>
            </a:r>
            <a:r>
              <a:rPr lang="it-IT" sz="1800" b="0" i="0" u="none" strike="noStrike" baseline="0" dirty="0">
                <a:latin typeface="GillSans"/>
              </a:rPr>
              <a:t>abilitato a livello rilevazione per tutti i </a:t>
            </a:r>
            <a:r>
              <a:rPr lang="it-IT" dirty="0">
                <a:latin typeface="GillSans"/>
              </a:rPr>
              <a:t>soggetti titolari del Cup ( personale all’interno del Comune / Provincia / Regione / Ministero)</a:t>
            </a:r>
            <a:r>
              <a:rPr lang="it-IT" sz="1800" b="0" i="0" u="none" strike="noStrike" baseline="0" dirty="0">
                <a:latin typeface="GillSans"/>
              </a:rPr>
              <a:t>;</a:t>
            </a:r>
          </a:p>
          <a:p>
            <a:pPr marL="285750" indent="-285750" algn="just">
              <a:buFont typeface="Arial" panose="020B0604020202020204" pitchFamily="34" charset="0"/>
              <a:buChar char="•"/>
            </a:pPr>
            <a:endParaRPr lang="it-IT" sz="1800" b="0" i="0" u="none" strike="noStrike" baseline="0" dirty="0">
              <a:latin typeface="GillSans"/>
            </a:endParaRPr>
          </a:p>
          <a:p>
            <a:pPr marL="285750" indent="-285750" algn="just">
              <a:buFont typeface="Arial" panose="020B0604020202020204" pitchFamily="34" charset="0"/>
              <a:buChar char="•"/>
            </a:pPr>
            <a:r>
              <a:rPr lang="it-IT" b="1" dirty="0">
                <a:latin typeface="GillSans"/>
              </a:rPr>
              <a:t>Profilo soggetto visualizzatore</a:t>
            </a:r>
            <a:r>
              <a:rPr lang="it-IT" dirty="0">
                <a:latin typeface="GillSans"/>
              </a:rPr>
              <a:t> : abilitato solo a livello consultazione per gli attori coinvolti ( Organismo indipendente di Audit, Corte dei Conti, Commissione Europea, Commissioni Parlamentari, Segreteria tecnica della Cabina di Regia, </a:t>
            </a:r>
            <a:r>
              <a:rPr lang="it-IT" dirty="0" err="1">
                <a:latin typeface="GillSans"/>
              </a:rPr>
              <a:t>ecc</a:t>
            </a:r>
            <a:r>
              <a:rPr lang="it-IT" dirty="0">
                <a:latin typeface="GillSans"/>
              </a:rPr>
              <a:t>)</a:t>
            </a:r>
            <a:r>
              <a:rPr lang="it-IT" dirty="0"/>
              <a:t>;</a:t>
            </a:r>
          </a:p>
          <a:p>
            <a:pPr algn="just"/>
            <a:endParaRPr lang="it-IT" dirty="0"/>
          </a:p>
        </p:txBody>
      </p:sp>
      <p:pic>
        <p:nvPicPr>
          <p:cNvPr id="4" name="Immagine 3">
            <a:extLst>
              <a:ext uri="{FF2B5EF4-FFF2-40B4-BE49-F238E27FC236}">
                <a16:creationId xmlns:a16="http://schemas.microsoft.com/office/drawing/2014/main" id="{48D36682-C1AB-9BBC-FCDF-B8C74C79DEF9}"/>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8027927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27</a:t>
            </a:fld>
            <a:endParaRPr lang="it-IT" sz="1400" dirty="0">
              <a:solidFill>
                <a:schemeClr val="bg1"/>
              </a:solidFill>
            </a:endParaRPr>
          </a:p>
        </p:txBody>
      </p:sp>
      <p:sp>
        <p:nvSpPr>
          <p:cNvPr id="2" name="CasellaDiTesto 1">
            <a:extLst>
              <a:ext uri="{FF2B5EF4-FFF2-40B4-BE49-F238E27FC236}">
                <a16:creationId xmlns:a16="http://schemas.microsoft.com/office/drawing/2014/main" id="{020BDEED-4041-045E-B1CF-9BFCBBD65A82}"/>
              </a:ext>
            </a:extLst>
          </p:cNvPr>
          <p:cNvSpPr txBox="1"/>
          <p:nvPr/>
        </p:nvSpPr>
        <p:spPr>
          <a:xfrm>
            <a:off x="3468861" y="1613939"/>
            <a:ext cx="3641377" cy="461665"/>
          </a:xfrm>
          <a:prstGeom prst="rect">
            <a:avLst/>
          </a:prstGeom>
          <a:noFill/>
        </p:spPr>
        <p:txBody>
          <a:bodyPr wrap="square" rtlCol="0">
            <a:spAutoFit/>
          </a:bodyPr>
          <a:lstStyle/>
          <a:p>
            <a:r>
              <a:rPr lang="it-IT" sz="2400" i="1" dirty="0">
                <a:effectLst>
                  <a:outerShdw blurRad="38100" dist="38100" dir="2700000" algn="tl">
                    <a:srgbClr val="000000">
                      <a:alpha val="43137"/>
                    </a:srgbClr>
                  </a:outerShdw>
                </a:effectLst>
              </a:rPr>
              <a:t>CARATTERISTICHE</a:t>
            </a:r>
          </a:p>
        </p:txBody>
      </p:sp>
      <p:sp>
        <p:nvSpPr>
          <p:cNvPr id="3" name="CasellaDiTesto 2">
            <a:extLst>
              <a:ext uri="{FF2B5EF4-FFF2-40B4-BE49-F238E27FC236}">
                <a16:creationId xmlns:a16="http://schemas.microsoft.com/office/drawing/2014/main" id="{4BFAFE90-B168-63D4-ED79-DA964F90B779}"/>
              </a:ext>
            </a:extLst>
          </p:cNvPr>
          <p:cNvSpPr txBox="1"/>
          <p:nvPr/>
        </p:nvSpPr>
        <p:spPr>
          <a:xfrm>
            <a:off x="755576" y="2204864"/>
            <a:ext cx="7794699" cy="3693319"/>
          </a:xfrm>
          <a:prstGeom prst="rect">
            <a:avLst/>
          </a:prstGeom>
          <a:noFill/>
        </p:spPr>
        <p:txBody>
          <a:bodyPr wrap="square" rtlCol="0">
            <a:spAutoFit/>
          </a:bodyPr>
          <a:lstStyle/>
          <a:p>
            <a:pPr marL="285750" indent="-285750" algn="just">
              <a:buFont typeface="Arial" panose="020B0604020202020204" pitchFamily="34" charset="0"/>
              <a:buChar char="•"/>
            </a:pPr>
            <a:r>
              <a:rPr lang="it-IT" dirty="0" err="1">
                <a:latin typeface="GillSans"/>
              </a:rPr>
              <a:t>ReGiS</a:t>
            </a:r>
            <a:r>
              <a:rPr lang="it-IT" dirty="0">
                <a:latin typeface="GillSans"/>
              </a:rPr>
              <a:t> è un sistema </a:t>
            </a:r>
            <a:r>
              <a:rPr lang="it-IT" b="1" dirty="0">
                <a:latin typeface="GillSans"/>
              </a:rPr>
              <a:t>interoperabile</a:t>
            </a:r>
            <a:r>
              <a:rPr lang="it-IT" dirty="0">
                <a:latin typeface="GillSans"/>
              </a:rPr>
              <a:t> con le principali banche dati nazionali ed allinea costantemente la Banca Dati delle Pubbliche Amministrazioni, per assicurare la piena operatività dei sistemi ad esso collegati e delle linee di finanziamento gestite, nel rispetto del principio di unicità dell’invio dei dati;</a:t>
            </a:r>
          </a:p>
          <a:p>
            <a:pPr algn="just"/>
            <a:endParaRPr lang="it-IT" dirty="0">
              <a:latin typeface="GillSans"/>
            </a:endParaRPr>
          </a:p>
          <a:p>
            <a:pPr algn="just"/>
            <a:endParaRPr lang="it-IT" dirty="0">
              <a:latin typeface="GillSans"/>
            </a:endParaRPr>
          </a:p>
          <a:p>
            <a:pPr marL="285750" indent="-285750" algn="just">
              <a:buFont typeface="Arial" panose="020B0604020202020204" pitchFamily="34" charset="0"/>
              <a:buChar char="•"/>
            </a:pPr>
            <a:r>
              <a:rPr lang="it-IT" sz="1800" b="0" i="0" u="none" strike="noStrike" baseline="0" dirty="0">
                <a:latin typeface="GillSans"/>
              </a:rPr>
              <a:t>L’alimentazione del sistema </a:t>
            </a:r>
            <a:r>
              <a:rPr lang="it-IT" sz="1800" b="0" i="0" u="none" strike="noStrike" baseline="0" dirty="0" err="1">
                <a:latin typeface="GillSans"/>
              </a:rPr>
              <a:t>ReGiS</a:t>
            </a:r>
            <a:r>
              <a:rPr lang="it-IT" sz="1800" b="0" i="0" u="none" strike="noStrike" baseline="0" dirty="0">
                <a:latin typeface="GillSans"/>
              </a:rPr>
              <a:t> per i dati di monitoraggio dei progetti può avvenire utilizzando, alternativamente, quest’ultimo come proprio sistema gestionale o attraverso l’acquisizione automatica delle informazioni garantita da un </a:t>
            </a:r>
            <a:r>
              <a:rPr lang="it-IT" sz="1800" b="1" i="0" u="none" strike="noStrike" baseline="0" dirty="0">
                <a:latin typeface="GillSans"/>
              </a:rPr>
              <a:t>protocollo unico di colloquio</a:t>
            </a:r>
            <a:r>
              <a:rPr lang="it-IT" sz="1800" b="0" i="0" u="none" strike="noStrike" baseline="0" dirty="0">
                <a:latin typeface="GillSans"/>
              </a:rPr>
              <a:t> che disciplina l’interoperabilità del sistema </a:t>
            </a:r>
            <a:r>
              <a:rPr lang="it-IT" sz="1800" b="0" i="0" u="none" strike="noStrike" baseline="0" dirty="0" err="1">
                <a:latin typeface="GillSans"/>
              </a:rPr>
              <a:t>ReGis</a:t>
            </a:r>
            <a:r>
              <a:rPr lang="it-IT" sz="1800" b="0" i="0" u="none" strike="noStrike" baseline="0" dirty="0">
                <a:latin typeface="GillSans"/>
              </a:rPr>
              <a:t> con i sistemi informativi locali in uso presso le Amministrazioni centrali titolari, indicati all’interno dei rispettivi </a:t>
            </a:r>
            <a:r>
              <a:rPr lang="it-IT" sz="1800" b="0" i="0" u="none" strike="noStrike" baseline="0" dirty="0" err="1">
                <a:latin typeface="GillSans"/>
              </a:rPr>
              <a:t>SiGeCo</a:t>
            </a:r>
            <a:r>
              <a:rPr lang="it-IT" sz="1800" b="0" i="0" u="none" strike="noStrike" baseline="0" dirty="0">
                <a:latin typeface="GillSans"/>
              </a:rPr>
              <a:t>.</a:t>
            </a:r>
          </a:p>
          <a:p>
            <a:pPr algn="just"/>
            <a:endParaRPr lang="it-IT" sz="1800" b="0" i="0" u="none" strike="noStrike" baseline="0" dirty="0">
              <a:latin typeface="GillSans"/>
            </a:endParaRPr>
          </a:p>
        </p:txBody>
      </p:sp>
      <p:pic>
        <p:nvPicPr>
          <p:cNvPr id="4" name="Immagine 3">
            <a:extLst>
              <a:ext uri="{FF2B5EF4-FFF2-40B4-BE49-F238E27FC236}">
                <a16:creationId xmlns:a16="http://schemas.microsoft.com/office/drawing/2014/main" id="{FB6D6D46-2B3A-257E-6057-8BA227C7FB91}"/>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374756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14974"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28</a:t>
            </a:fld>
            <a:endParaRPr lang="it-IT" sz="1400" dirty="0">
              <a:solidFill>
                <a:schemeClr val="bg1"/>
              </a:solidFill>
            </a:endParaRPr>
          </a:p>
        </p:txBody>
      </p:sp>
      <p:sp>
        <p:nvSpPr>
          <p:cNvPr id="2" name="CasellaDiTesto 1">
            <a:extLst>
              <a:ext uri="{FF2B5EF4-FFF2-40B4-BE49-F238E27FC236}">
                <a16:creationId xmlns:a16="http://schemas.microsoft.com/office/drawing/2014/main" id="{020BDEED-4041-045E-B1CF-9BFCBBD65A82}"/>
              </a:ext>
            </a:extLst>
          </p:cNvPr>
          <p:cNvSpPr txBox="1"/>
          <p:nvPr/>
        </p:nvSpPr>
        <p:spPr>
          <a:xfrm>
            <a:off x="3090863" y="1622068"/>
            <a:ext cx="3641377" cy="461665"/>
          </a:xfrm>
          <a:prstGeom prst="rect">
            <a:avLst/>
          </a:prstGeom>
          <a:noFill/>
        </p:spPr>
        <p:txBody>
          <a:bodyPr wrap="square" rtlCol="0">
            <a:spAutoFit/>
          </a:bodyPr>
          <a:lstStyle/>
          <a:p>
            <a:r>
              <a:rPr lang="it-IT" sz="2400" i="1" dirty="0">
                <a:effectLst>
                  <a:outerShdw blurRad="38100" dist="38100" dir="2700000" algn="tl">
                    <a:srgbClr val="000000">
                      <a:alpha val="43137"/>
                    </a:srgbClr>
                  </a:outerShdw>
                </a:effectLst>
              </a:rPr>
              <a:t>CARATTERISTICHE</a:t>
            </a:r>
          </a:p>
        </p:txBody>
      </p:sp>
      <p:sp>
        <p:nvSpPr>
          <p:cNvPr id="3" name="CasellaDiTesto 2">
            <a:extLst>
              <a:ext uri="{FF2B5EF4-FFF2-40B4-BE49-F238E27FC236}">
                <a16:creationId xmlns:a16="http://schemas.microsoft.com/office/drawing/2014/main" id="{4BFAFE90-B168-63D4-ED79-DA964F90B779}"/>
              </a:ext>
            </a:extLst>
          </p:cNvPr>
          <p:cNvSpPr txBox="1"/>
          <p:nvPr/>
        </p:nvSpPr>
        <p:spPr>
          <a:xfrm>
            <a:off x="755576" y="2204864"/>
            <a:ext cx="7794699" cy="2862322"/>
          </a:xfrm>
          <a:prstGeom prst="rect">
            <a:avLst/>
          </a:prstGeom>
          <a:noFill/>
        </p:spPr>
        <p:txBody>
          <a:bodyPr wrap="square" rtlCol="0">
            <a:spAutoFit/>
          </a:bodyPr>
          <a:lstStyle/>
          <a:p>
            <a:pPr marL="285750" indent="-285750" algn="just">
              <a:buFont typeface="Arial" panose="020B0604020202020204" pitchFamily="34" charset="0"/>
              <a:buChar char="•"/>
            </a:pPr>
            <a:r>
              <a:rPr lang="it-IT" dirty="0">
                <a:latin typeface="GillSans"/>
              </a:rPr>
              <a:t>Il sistema </a:t>
            </a:r>
            <a:r>
              <a:rPr lang="it-IT" dirty="0" err="1">
                <a:latin typeface="GillSans"/>
              </a:rPr>
              <a:t>ReGiS</a:t>
            </a:r>
            <a:r>
              <a:rPr lang="it-IT" dirty="0">
                <a:latin typeface="GillSans"/>
              </a:rPr>
              <a:t> </a:t>
            </a:r>
            <a:r>
              <a:rPr lang="it-IT" b="1" dirty="0">
                <a:latin typeface="GillSans"/>
              </a:rPr>
              <a:t>contiene precaricata la struttura del PNRR</a:t>
            </a:r>
            <a:r>
              <a:rPr lang="it-IT" dirty="0">
                <a:latin typeface="GillSans"/>
              </a:rPr>
              <a:t>, con il quadro logico e la definizione di tutte le informazioni necessarie alla corretta rappresentazione delle misure, dei soggetti responsabili, delle dotazioni finanziarie, delle milestone e target nazionali ed europei con loro requisiti e scadenze associate e degli ulteriori attributi anagrafici che caratterizzano le misure (tag climatico e digitale, indicatori comuni UE, ecc.)</a:t>
            </a:r>
          </a:p>
          <a:p>
            <a:pPr algn="just"/>
            <a:endParaRPr lang="it-IT" dirty="0">
              <a:latin typeface="GillSans"/>
            </a:endParaRPr>
          </a:p>
          <a:p>
            <a:pPr marL="285750" indent="-285750" algn="just">
              <a:buFont typeface="Arial" panose="020B0604020202020204" pitchFamily="34" charset="0"/>
              <a:buChar char="•"/>
            </a:pPr>
            <a:r>
              <a:rPr lang="it-IT" sz="1800" b="0" i="0" u="none" strike="noStrike" baseline="0" dirty="0">
                <a:latin typeface="GillSans"/>
              </a:rPr>
              <a:t>Il sistema di monitoraggio “</a:t>
            </a:r>
            <a:r>
              <a:rPr lang="it-IT" sz="1800" b="0" i="0" u="none" strike="noStrike" baseline="0" dirty="0" err="1">
                <a:latin typeface="GillSans"/>
              </a:rPr>
              <a:t>ReGiS</a:t>
            </a:r>
            <a:r>
              <a:rPr lang="it-IT" sz="1800" b="0" i="0" u="none" strike="noStrike" baseline="0" dirty="0">
                <a:latin typeface="GillSans"/>
              </a:rPr>
              <a:t>” rappresenta la </a:t>
            </a:r>
            <a:r>
              <a:rPr lang="it-IT" sz="1800" b="1" i="0" u="none" strike="noStrike" baseline="0" dirty="0">
                <a:latin typeface="GillSans-Bold"/>
              </a:rPr>
              <a:t>modalità unica </a:t>
            </a:r>
            <a:r>
              <a:rPr lang="it-IT" sz="1800" i="0" u="none" strike="noStrike" baseline="0" dirty="0">
                <a:latin typeface="GillSans-Bold"/>
              </a:rPr>
              <a:t>per</a:t>
            </a:r>
            <a:r>
              <a:rPr lang="it-IT" sz="1800" b="1" i="0" u="none" strike="noStrike" baseline="0" dirty="0">
                <a:latin typeface="GillSans-Bold"/>
              </a:rPr>
              <a:t> </a:t>
            </a:r>
            <a:r>
              <a:rPr lang="it-IT" sz="1800" b="0" i="0" u="none" strike="noStrike" baseline="0" dirty="0">
                <a:latin typeface="GillSans"/>
              </a:rPr>
              <a:t>gli obblighi di monitoraggio, rendicontazione e controllo delle misure e dei progetti finanziati dal PNRR</a:t>
            </a:r>
            <a:endParaRPr lang="it-IT" dirty="0"/>
          </a:p>
        </p:txBody>
      </p:sp>
      <p:pic>
        <p:nvPicPr>
          <p:cNvPr id="4" name="Immagine 3">
            <a:extLst>
              <a:ext uri="{FF2B5EF4-FFF2-40B4-BE49-F238E27FC236}">
                <a16:creationId xmlns:a16="http://schemas.microsoft.com/office/drawing/2014/main" id="{3622AE2A-56E3-7269-E30C-CF347D587A67}"/>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6672591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22693"/>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29</a:t>
            </a:fld>
            <a:endParaRPr lang="it-IT" sz="1400" dirty="0">
              <a:solidFill>
                <a:schemeClr val="bg1"/>
              </a:solidFill>
            </a:endParaRPr>
          </a:p>
        </p:txBody>
      </p:sp>
      <p:sp>
        <p:nvSpPr>
          <p:cNvPr id="2" name="CasellaDiTesto 1">
            <a:extLst>
              <a:ext uri="{FF2B5EF4-FFF2-40B4-BE49-F238E27FC236}">
                <a16:creationId xmlns:a16="http://schemas.microsoft.com/office/drawing/2014/main" id="{020BDEED-4041-045E-B1CF-9BFCBBD65A82}"/>
              </a:ext>
            </a:extLst>
          </p:cNvPr>
          <p:cNvSpPr txBox="1"/>
          <p:nvPr/>
        </p:nvSpPr>
        <p:spPr>
          <a:xfrm>
            <a:off x="3071813" y="1511816"/>
            <a:ext cx="3641377" cy="461665"/>
          </a:xfrm>
          <a:prstGeom prst="rect">
            <a:avLst/>
          </a:prstGeom>
          <a:noFill/>
        </p:spPr>
        <p:txBody>
          <a:bodyPr wrap="square" rtlCol="0">
            <a:spAutoFit/>
          </a:bodyPr>
          <a:lstStyle/>
          <a:p>
            <a:r>
              <a:rPr lang="it-IT" sz="2400" i="1" dirty="0">
                <a:effectLst>
                  <a:outerShdw blurRad="38100" dist="38100" dir="2700000" algn="tl">
                    <a:srgbClr val="000000">
                      <a:alpha val="43137"/>
                    </a:srgbClr>
                  </a:outerShdw>
                </a:effectLst>
              </a:rPr>
              <a:t>          I MODULI </a:t>
            </a:r>
          </a:p>
        </p:txBody>
      </p:sp>
      <p:sp>
        <p:nvSpPr>
          <p:cNvPr id="3" name="CasellaDiTesto 2">
            <a:extLst>
              <a:ext uri="{FF2B5EF4-FFF2-40B4-BE49-F238E27FC236}">
                <a16:creationId xmlns:a16="http://schemas.microsoft.com/office/drawing/2014/main" id="{4BFAFE90-B168-63D4-ED79-DA964F90B779}"/>
              </a:ext>
            </a:extLst>
          </p:cNvPr>
          <p:cNvSpPr txBox="1"/>
          <p:nvPr/>
        </p:nvSpPr>
        <p:spPr>
          <a:xfrm>
            <a:off x="674650" y="2228469"/>
            <a:ext cx="7794699" cy="3693319"/>
          </a:xfrm>
          <a:prstGeom prst="rect">
            <a:avLst/>
          </a:prstGeom>
          <a:noFill/>
        </p:spPr>
        <p:txBody>
          <a:bodyPr wrap="square" rtlCol="0">
            <a:spAutoFit/>
          </a:bodyPr>
          <a:lstStyle/>
          <a:p>
            <a:pPr marL="342900" indent="-342900" algn="just">
              <a:buFont typeface="Wingdings" panose="05000000000000000000" pitchFamily="2" charset="2"/>
              <a:buChar char="q"/>
            </a:pPr>
            <a:r>
              <a:rPr lang="it-IT" sz="1800" b="0" i="0" u="none" strike="noStrike" baseline="0" dirty="0">
                <a:solidFill>
                  <a:schemeClr val="accent5">
                    <a:lumMod val="50000"/>
                  </a:schemeClr>
                </a:solidFill>
                <a:latin typeface="GillSans"/>
              </a:rPr>
              <a:t>Modulo «</a:t>
            </a:r>
            <a:r>
              <a:rPr lang="it-IT" dirty="0">
                <a:solidFill>
                  <a:schemeClr val="accent5">
                    <a:lumMod val="50000"/>
                  </a:schemeClr>
                </a:solidFill>
                <a:latin typeface="GillSans"/>
              </a:rPr>
              <a:t>Configurazione e gestioni delle operazioni</a:t>
            </a:r>
            <a:r>
              <a:rPr lang="it-IT" sz="1800" b="0" i="0" u="none" strike="noStrike" baseline="0" dirty="0">
                <a:solidFill>
                  <a:schemeClr val="accent5">
                    <a:lumMod val="50000"/>
                  </a:schemeClr>
                </a:solidFill>
                <a:latin typeface="GillSans"/>
              </a:rPr>
              <a:t>»  </a:t>
            </a:r>
          </a:p>
          <a:p>
            <a:pPr marL="342900" indent="-342900" algn="just">
              <a:buFont typeface="Wingdings" panose="05000000000000000000" pitchFamily="2" charset="2"/>
              <a:buChar char="q"/>
            </a:pPr>
            <a:endParaRPr lang="it-IT" sz="1800" b="0" i="0" u="none" strike="noStrike" baseline="0" dirty="0">
              <a:solidFill>
                <a:schemeClr val="accent5">
                  <a:lumMod val="50000"/>
                </a:schemeClr>
              </a:solidFill>
              <a:latin typeface="GillSans"/>
            </a:endParaRPr>
          </a:p>
          <a:p>
            <a:pPr marL="342900" indent="-342900" algn="just">
              <a:buFont typeface="Wingdings" panose="05000000000000000000" pitchFamily="2" charset="2"/>
              <a:buChar char="q"/>
            </a:pPr>
            <a:r>
              <a:rPr lang="it-IT" sz="1800" b="0" i="0" u="none" strike="noStrike" baseline="0" dirty="0">
                <a:solidFill>
                  <a:schemeClr val="accent5">
                    <a:lumMod val="50000"/>
                  </a:schemeClr>
                </a:solidFill>
                <a:latin typeface="GillSans"/>
              </a:rPr>
              <a:t>Modulo « </a:t>
            </a:r>
            <a:r>
              <a:rPr lang="it-IT" dirty="0">
                <a:solidFill>
                  <a:schemeClr val="accent5">
                    <a:lumMod val="50000"/>
                  </a:schemeClr>
                </a:solidFill>
                <a:latin typeface="GillSans"/>
              </a:rPr>
              <a:t>Gestione soggetto correlato</a:t>
            </a:r>
            <a:r>
              <a:rPr lang="it-IT" sz="1800" b="0" i="0" u="none" strike="noStrike" baseline="0" dirty="0">
                <a:solidFill>
                  <a:schemeClr val="accent5">
                    <a:lumMod val="50000"/>
                  </a:schemeClr>
                </a:solidFill>
                <a:latin typeface="GillSans"/>
              </a:rPr>
              <a:t>»  </a:t>
            </a:r>
          </a:p>
          <a:p>
            <a:pPr marL="342900" indent="-342900" algn="just">
              <a:buFont typeface="Wingdings" panose="05000000000000000000" pitchFamily="2" charset="2"/>
              <a:buChar char="q"/>
            </a:pPr>
            <a:endParaRPr lang="it-IT" sz="1800" b="0" i="0" u="none" strike="noStrike" baseline="0" dirty="0">
              <a:solidFill>
                <a:schemeClr val="accent5">
                  <a:lumMod val="50000"/>
                </a:schemeClr>
              </a:solidFill>
              <a:latin typeface="GillSans"/>
            </a:endParaRPr>
          </a:p>
          <a:p>
            <a:pPr marL="342900" indent="-342900" algn="just">
              <a:buFont typeface="Wingdings" panose="05000000000000000000" pitchFamily="2" charset="2"/>
              <a:buChar char="q"/>
            </a:pPr>
            <a:r>
              <a:rPr lang="it-IT" dirty="0">
                <a:solidFill>
                  <a:schemeClr val="accent5">
                    <a:lumMod val="50000"/>
                  </a:schemeClr>
                </a:solidFill>
                <a:latin typeface="GillSans"/>
              </a:rPr>
              <a:t>Modulo « Verifiche e controlli» </a:t>
            </a:r>
          </a:p>
          <a:p>
            <a:pPr marL="342900" indent="-342900" algn="just">
              <a:buFont typeface="Wingdings" panose="05000000000000000000" pitchFamily="2" charset="2"/>
              <a:buChar char="q"/>
            </a:pPr>
            <a:endParaRPr lang="it-IT" dirty="0">
              <a:solidFill>
                <a:schemeClr val="accent5">
                  <a:lumMod val="50000"/>
                </a:schemeClr>
              </a:solidFill>
              <a:latin typeface="GillSans"/>
            </a:endParaRPr>
          </a:p>
          <a:p>
            <a:pPr marL="342900" indent="-342900" algn="just">
              <a:buFont typeface="Wingdings" panose="05000000000000000000" pitchFamily="2" charset="2"/>
              <a:buChar char="q"/>
            </a:pPr>
            <a:r>
              <a:rPr lang="it-IT" dirty="0">
                <a:solidFill>
                  <a:schemeClr val="accent5">
                    <a:lumMod val="50000"/>
                  </a:schemeClr>
                </a:solidFill>
                <a:latin typeface="GillSans"/>
              </a:rPr>
              <a:t>Modulo « Controllo e Rendicontazione spese»</a:t>
            </a:r>
          </a:p>
          <a:p>
            <a:pPr marL="342900" indent="-342900" algn="just">
              <a:buFont typeface="Wingdings" panose="05000000000000000000" pitchFamily="2" charset="2"/>
              <a:buChar char="q"/>
            </a:pPr>
            <a:endParaRPr lang="it-IT" dirty="0">
              <a:solidFill>
                <a:schemeClr val="accent5">
                  <a:lumMod val="50000"/>
                </a:schemeClr>
              </a:solidFill>
              <a:latin typeface="GillSans"/>
            </a:endParaRPr>
          </a:p>
          <a:p>
            <a:pPr marL="342900" indent="-342900" algn="just">
              <a:buFont typeface="Wingdings" panose="05000000000000000000" pitchFamily="2" charset="2"/>
              <a:buChar char="q"/>
            </a:pPr>
            <a:r>
              <a:rPr lang="it-IT" dirty="0">
                <a:solidFill>
                  <a:schemeClr val="accent5">
                    <a:lumMod val="50000"/>
                  </a:schemeClr>
                </a:solidFill>
                <a:latin typeface="GillSans"/>
              </a:rPr>
              <a:t>Modulo « FOI – Gestione Richieste di Trasferimento NO PNRR»</a:t>
            </a:r>
          </a:p>
          <a:p>
            <a:pPr marL="342900" indent="-342900" algn="just">
              <a:buFont typeface="Wingdings" panose="05000000000000000000" pitchFamily="2" charset="2"/>
              <a:buChar char="q"/>
            </a:pPr>
            <a:endParaRPr lang="it-IT" sz="1800" b="0" i="0" u="none" strike="noStrike" baseline="0" dirty="0">
              <a:solidFill>
                <a:schemeClr val="accent5">
                  <a:lumMod val="50000"/>
                </a:schemeClr>
              </a:solidFill>
              <a:latin typeface="GillSans"/>
            </a:endParaRPr>
          </a:p>
          <a:p>
            <a:pPr marL="342900" indent="-342900" algn="just">
              <a:buFont typeface="Wingdings" panose="05000000000000000000" pitchFamily="2" charset="2"/>
              <a:buChar char="q"/>
            </a:pPr>
            <a:r>
              <a:rPr lang="it-IT" sz="1800" b="0" i="0" u="none" strike="noStrike" baseline="0" dirty="0">
                <a:solidFill>
                  <a:schemeClr val="accent5">
                    <a:lumMod val="50000"/>
                  </a:schemeClr>
                </a:solidFill>
                <a:latin typeface="GillSans"/>
              </a:rPr>
              <a:t>Modulo « Validazione Dati»</a:t>
            </a:r>
          </a:p>
          <a:p>
            <a:pPr marL="342900" indent="-342900" algn="just">
              <a:buFont typeface="Wingdings" panose="05000000000000000000" pitchFamily="2" charset="2"/>
              <a:buChar char="q"/>
            </a:pPr>
            <a:endParaRPr lang="it-IT" dirty="0">
              <a:solidFill>
                <a:schemeClr val="accent5">
                  <a:lumMod val="50000"/>
                </a:schemeClr>
              </a:solidFill>
              <a:latin typeface="GillSans"/>
            </a:endParaRPr>
          </a:p>
          <a:p>
            <a:pPr algn="just"/>
            <a:endParaRPr lang="it-IT" dirty="0"/>
          </a:p>
        </p:txBody>
      </p:sp>
      <p:pic>
        <p:nvPicPr>
          <p:cNvPr id="4" name="Immagine 3">
            <a:extLst>
              <a:ext uri="{FF2B5EF4-FFF2-40B4-BE49-F238E27FC236}">
                <a16:creationId xmlns:a16="http://schemas.microsoft.com/office/drawing/2014/main" id="{44CE6E0C-7BE6-571F-6236-F403619F1C82}"/>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3684327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a:solidFill>
                  <a:srgbClr val="FFFFFF"/>
                </a:solidFill>
                <a:latin typeface="Arial" panose="020B0604020202020204" pitchFamily="34" charset="0"/>
              </a:rPr>
              <a:t>I Soggetti attuatori</a:t>
            </a: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760412" y="2132856"/>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3</a:t>
            </a:fld>
            <a:endParaRPr lang="it-IT" sz="1400" dirty="0">
              <a:solidFill>
                <a:schemeClr val="bg1"/>
              </a:solidFill>
            </a:endParaRPr>
          </a:p>
        </p:txBody>
      </p:sp>
      <p:sp>
        <p:nvSpPr>
          <p:cNvPr id="2" name="CasellaDiTesto 1">
            <a:extLst>
              <a:ext uri="{FF2B5EF4-FFF2-40B4-BE49-F238E27FC236}">
                <a16:creationId xmlns:a16="http://schemas.microsoft.com/office/drawing/2014/main" id="{C0FBE302-5C58-107E-6EDB-C2B4A5CA5E8D}"/>
              </a:ext>
            </a:extLst>
          </p:cNvPr>
          <p:cNvSpPr txBox="1"/>
          <p:nvPr/>
        </p:nvSpPr>
        <p:spPr>
          <a:xfrm>
            <a:off x="971600" y="1772816"/>
            <a:ext cx="7056784" cy="369332"/>
          </a:xfrm>
          <a:prstGeom prst="rect">
            <a:avLst/>
          </a:prstGeom>
          <a:noFill/>
        </p:spPr>
        <p:txBody>
          <a:bodyPr wrap="square" rtlCol="0">
            <a:spAutoFit/>
          </a:bodyPr>
          <a:lstStyle/>
          <a:p>
            <a:r>
              <a:rPr lang="it-IT" dirty="0"/>
              <a:t>Il soggetto attuatore chi è  ?</a:t>
            </a:r>
          </a:p>
        </p:txBody>
      </p:sp>
      <p:sp>
        <p:nvSpPr>
          <p:cNvPr id="4" name="CasellaDiTesto 3">
            <a:extLst>
              <a:ext uri="{FF2B5EF4-FFF2-40B4-BE49-F238E27FC236}">
                <a16:creationId xmlns:a16="http://schemas.microsoft.com/office/drawing/2014/main" id="{8104E596-0235-9023-DD86-BDBD269E06E1}"/>
              </a:ext>
            </a:extLst>
          </p:cNvPr>
          <p:cNvSpPr txBox="1"/>
          <p:nvPr/>
        </p:nvSpPr>
        <p:spPr>
          <a:xfrm>
            <a:off x="899592" y="2529731"/>
            <a:ext cx="7940675" cy="2308324"/>
          </a:xfrm>
          <a:prstGeom prst="rect">
            <a:avLst/>
          </a:prstGeom>
          <a:noFill/>
        </p:spPr>
        <p:txBody>
          <a:bodyPr wrap="square" rtlCol="0">
            <a:spAutoFit/>
          </a:bodyPr>
          <a:lstStyle/>
          <a:p>
            <a:r>
              <a:rPr lang="it-IT" dirty="0"/>
              <a:t>ART 9 DL/77/2021 Attuazione degli interventi del PNRR</a:t>
            </a:r>
          </a:p>
          <a:p>
            <a:r>
              <a:rPr lang="it-IT" sz="1400" dirty="0"/>
              <a:t>Alla realizzazione operativa degli interventi previsti dal PNRR provvedono le </a:t>
            </a:r>
            <a:r>
              <a:rPr lang="it-IT" sz="1400" b="1" dirty="0"/>
              <a:t>Amministrazioni centrali , le Regioni, le Province autonome di Trento e di Bolzano e gli enti locali sulla base delle specifiche competenze istituzionali</a:t>
            </a:r>
            <a:r>
              <a:rPr lang="it-IT" sz="1400" dirty="0"/>
              <a:t>, ovvero della diversa titolarità degli interventi definita nel PNRR, attraverso le proprie strutture, ovvero </a:t>
            </a:r>
            <a:r>
              <a:rPr lang="it-IT" sz="1400" b="1" dirty="0"/>
              <a:t>avvalendosi di soggetti attuatori esterni individuati nel PNRR</a:t>
            </a:r>
            <a:r>
              <a:rPr lang="it-IT" sz="1400" dirty="0"/>
              <a:t>, ovvero con le modalità' previste dalla normativa nazionale ed europea vigente.</a:t>
            </a:r>
          </a:p>
          <a:p>
            <a:r>
              <a:rPr lang="it-IT" sz="1400" dirty="0"/>
              <a:t> </a:t>
            </a:r>
            <a:r>
              <a:rPr lang="it-IT" sz="1400" b="1" dirty="0"/>
              <a:t>L'intervento è attuato nel rispetto delle disposizioni normative vigenti in materia di affidamento ed esecuzione di contratti pubblici , secondo modalità definite in apposito atto adottato dal soggetto attuatore pubblico titolare dell'investimento e previa sottoscrizione di un disciplinare di obblighi nei confronti dell'amministrazione titolare dell'investimento .</a:t>
            </a:r>
          </a:p>
        </p:txBody>
      </p:sp>
      <p:pic>
        <p:nvPicPr>
          <p:cNvPr id="5" name="Immagine 4">
            <a:extLst>
              <a:ext uri="{FF2B5EF4-FFF2-40B4-BE49-F238E27FC236}">
                <a16:creationId xmlns:a16="http://schemas.microsoft.com/office/drawing/2014/main" id="{4448F8E9-0F72-4402-1771-8519CDB8E95D}"/>
              </a:ext>
            </a:extLst>
          </p:cNvPr>
          <p:cNvPicPr>
            <a:picLocks noChangeAspect="1"/>
          </p:cNvPicPr>
          <p:nvPr/>
        </p:nvPicPr>
        <p:blipFill>
          <a:blip r:embed="rId3"/>
          <a:stretch>
            <a:fillRect/>
          </a:stretch>
        </p:blipFill>
        <p:spPr>
          <a:xfrm>
            <a:off x="4283967" y="116633"/>
            <a:ext cx="4828465" cy="1093420"/>
          </a:xfrm>
          <a:prstGeom prst="rect">
            <a:avLst/>
          </a:prstGeom>
        </p:spPr>
      </p:pic>
      <p:sp>
        <p:nvSpPr>
          <p:cNvPr id="7" name="Segnaposto piè di pagina 1">
            <a:extLst>
              <a:ext uri="{FF2B5EF4-FFF2-40B4-BE49-F238E27FC236}">
                <a16:creationId xmlns:a16="http://schemas.microsoft.com/office/drawing/2014/main" id="{F9A85C0F-7530-68C8-84BE-3C3FB8FCEE60}"/>
              </a:ext>
            </a:extLst>
          </p:cNvPr>
          <p:cNvSpPr txBox="1">
            <a:spLocks/>
          </p:cNvSpPr>
          <p:nvPr/>
        </p:nvSpPr>
        <p:spPr>
          <a:xfrm>
            <a:off x="-14287" y="6525344"/>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330F611-AFF2-11F9-CD21-B5A2994B1D6D}"/>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5" name="Line 4">
            <a:extLst>
              <a:ext uri="{FF2B5EF4-FFF2-40B4-BE49-F238E27FC236}">
                <a16:creationId xmlns:a16="http://schemas.microsoft.com/office/drawing/2014/main" id="{B38DBF1A-C44B-079E-9FF4-3F44C8CDA189}"/>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pic>
        <p:nvPicPr>
          <p:cNvPr id="6" name="Immagine 5">
            <a:extLst>
              <a:ext uri="{FF2B5EF4-FFF2-40B4-BE49-F238E27FC236}">
                <a16:creationId xmlns:a16="http://schemas.microsoft.com/office/drawing/2014/main" id="{3B0AB18B-D329-53AA-91F5-4F257B19142A}"/>
              </a:ext>
            </a:extLst>
          </p:cNvPr>
          <p:cNvPicPr>
            <a:picLocks noChangeAspect="1"/>
          </p:cNvPicPr>
          <p:nvPr/>
        </p:nvPicPr>
        <p:blipFill>
          <a:blip r:embed="rId2"/>
          <a:stretch>
            <a:fillRect/>
          </a:stretch>
        </p:blipFill>
        <p:spPr>
          <a:xfrm>
            <a:off x="4283967" y="116633"/>
            <a:ext cx="4828465" cy="1093420"/>
          </a:xfrm>
          <a:prstGeom prst="rect">
            <a:avLst/>
          </a:prstGeom>
        </p:spPr>
      </p:pic>
      <p:pic>
        <p:nvPicPr>
          <p:cNvPr id="8" name="Immagine 7">
            <a:extLst>
              <a:ext uri="{FF2B5EF4-FFF2-40B4-BE49-F238E27FC236}">
                <a16:creationId xmlns:a16="http://schemas.microsoft.com/office/drawing/2014/main" id="{F9B7B2C8-9CC6-E3A8-CD70-795D26EBB147}"/>
              </a:ext>
            </a:extLst>
          </p:cNvPr>
          <p:cNvPicPr>
            <a:picLocks noChangeAspect="1"/>
          </p:cNvPicPr>
          <p:nvPr/>
        </p:nvPicPr>
        <p:blipFill>
          <a:blip r:embed="rId3"/>
          <a:stretch>
            <a:fillRect/>
          </a:stretch>
        </p:blipFill>
        <p:spPr>
          <a:xfrm>
            <a:off x="211621" y="2442976"/>
            <a:ext cx="1963004" cy="1391847"/>
          </a:xfrm>
          <a:prstGeom prst="rect">
            <a:avLst/>
          </a:prstGeom>
        </p:spPr>
      </p:pic>
      <p:pic>
        <p:nvPicPr>
          <p:cNvPr id="10" name="Immagine 9">
            <a:extLst>
              <a:ext uri="{FF2B5EF4-FFF2-40B4-BE49-F238E27FC236}">
                <a16:creationId xmlns:a16="http://schemas.microsoft.com/office/drawing/2014/main" id="{50EF71B8-F1B5-F1D0-1D98-04A0243D4E06}"/>
              </a:ext>
            </a:extLst>
          </p:cNvPr>
          <p:cNvPicPr>
            <a:picLocks noChangeAspect="1"/>
          </p:cNvPicPr>
          <p:nvPr/>
        </p:nvPicPr>
        <p:blipFill>
          <a:blip r:embed="rId4"/>
          <a:stretch>
            <a:fillRect/>
          </a:stretch>
        </p:blipFill>
        <p:spPr>
          <a:xfrm>
            <a:off x="2327472" y="2423794"/>
            <a:ext cx="1549376" cy="1473703"/>
          </a:xfrm>
          <a:prstGeom prst="rect">
            <a:avLst/>
          </a:prstGeom>
        </p:spPr>
      </p:pic>
      <p:pic>
        <p:nvPicPr>
          <p:cNvPr id="12" name="Immagine 11">
            <a:extLst>
              <a:ext uri="{FF2B5EF4-FFF2-40B4-BE49-F238E27FC236}">
                <a16:creationId xmlns:a16="http://schemas.microsoft.com/office/drawing/2014/main" id="{6690DDA7-7FEC-3DF8-89D1-CF9051C8EEB5}"/>
              </a:ext>
            </a:extLst>
          </p:cNvPr>
          <p:cNvPicPr>
            <a:picLocks noChangeAspect="1"/>
          </p:cNvPicPr>
          <p:nvPr/>
        </p:nvPicPr>
        <p:blipFill>
          <a:blip r:embed="rId5"/>
          <a:stretch>
            <a:fillRect/>
          </a:stretch>
        </p:blipFill>
        <p:spPr>
          <a:xfrm>
            <a:off x="4226719" y="2418496"/>
            <a:ext cx="1780778" cy="1473699"/>
          </a:xfrm>
          <a:prstGeom prst="rect">
            <a:avLst/>
          </a:prstGeom>
        </p:spPr>
      </p:pic>
      <p:pic>
        <p:nvPicPr>
          <p:cNvPr id="14" name="Immagine 13">
            <a:extLst>
              <a:ext uri="{FF2B5EF4-FFF2-40B4-BE49-F238E27FC236}">
                <a16:creationId xmlns:a16="http://schemas.microsoft.com/office/drawing/2014/main" id="{16A13C24-9AA6-FDC3-90FE-0320A06751BF}"/>
              </a:ext>
            </a:extLst>
          </p:cNvPr>
          <p:cNvPicPr>
            <a:picLocks noChangeAspect="1"/>
          </p:cNvPicPr>
          <p:nvPr/>
        </p:nvPicPr>
        <p:blipFill>
          <a:blip r:embed="rId6"/>
          <a:stretch>
            <a:fillRect/>
          </a:stretch>
        </p:blipFill>
        <p:spPr>
          <a:xfrm>
            <a:off x="6357368" y="2417245"/>
            <a:ext cx="1780778" cy="1540943"/>
          </a:xfrm>
          <a:prstGeom prst="rect">
            <a:avLst/>
          </a:prstGeom>
        </p:spPr>
      </p:pic>
      <p:pic>
        <p:nvPicPr>
          <p:cNvPr id="16" name="Immagine 15">
            <a:extLst>
              <a:ext uri="{FF2B5EF4-FFF2-40B4-BE49-F238E27FC236}">
                <a16:creationId xmlns:a16="http://schemas.microsoft.com/office/drawing/2014/main" id="{C60FC064-5F24-C393-316B-D4AF38053D2C}"/>
              </a:ext>
            </a:extLst>
          </p:cNvPr>
          <p:cNvPicPr>
            <a:picLocks noChangeAspect="1"/>
          </p:cNvPicPr>
          <p:nvPr/>
        </p:nvPicPr>
        <p:blipFill>
          <a:blip r:embed="rId7"/>
          <a:stretch>
            <a:fillRect/>
          </a:stretch>
        </p:blipFill>
        <p:spPr>
          <a:xfrm>
            <a:off x="211621" y="4207028"/>
            <a:ext cx="2702411" cy="1584172"/>
          </a:xfrm>
          <a:prstGeom prst="rect">
            <a:avLst/>
          </a:prstGeom>
        </p:spPr>
      </p:pic>
      <p:pic>
        <p:nvPicPr>
          <p:cNvPr id="18" name="Immagine 17">
            <a:extLst>
              <a:ext uri="{FF2B5EF4-FFF2-40B4-BE49-F238E27FC236}">
                <a16:creationId xmlns:a16="http://schemas.microsoft.com/office/drawing/2014/main" id="{5439B7C8-526D-B9E8-7D91-E4A649531D5C}"/>
              </a:ext>
            </a:extLst>
          </p:cNvPr>
          <p:cNvPicPr>
            <a:picLocks noChangeAspect="1"/>
          </p:cNvPicPr>
          <p:nvPr/>
        </p:nvPicPr>
        <p:blipFill>
          <a:blip r:embed="rId8"/>
          <a:stretch>
            <a:fillRect/>
          </a:stretch>
        </p:blipFill>
        <p:spPr>
          <a:xfrm>
            <a:off x="3163619" y="4207027"/>
            <a:ext cx="2126199" cy="1584173"/>
          </a:xfrm>
          <a:prstGeom prst="rect">
            <a:avLst/>
          </a:prstGeom>
        </p:spPr>
      </p:pic>
      <p:sp>
        <p:nvSpPr>
          <p:cNvPr id="19" name="CasellaDiTesto 18">
            <a:extLst>
              <a:ext uri="{FF2B5EF4-FFF2-40B4-BE49-F238E27FC236}">
                <a16:creationId xmlns:a16="http://schemas.microsoft.com/office/drawing/2014/main" id="{3E07F929-BE76-AF60-7D6C-99A340F2AB9C}"/>
              </a:ext>
            </a:extLst>
          </p:cNvPr>
          <p:cNvSpPr txBox="1"/>
          <p:nvPr/>
        </p:nvSpPr>
        <p:spPr>
          <a:xfrm>
            <a:off x="3056822" y="1582191"/>
            <a:ext cx="3641377" cy="461665"/>
          </a:xfrm>
          <a:prstGeom prst="rect">
            <a:avLst/>
          </a:prstGeom>
          <a:noFill/>
        </p:spPr>
        <p:txBody>
          <a:bodyPr wrap="square" rtlCol="0">
            <a:spAutoFit/>
          </a:bodyPr>
          <a:lstStyle/>
          <a:p>
            <a:r>
              <a:rPr lang="it-IT" sz="2400" i="1" dirty="0">
                <a:effectLst>
                  <a:outerShdw blurRad="38100" dist="38100" dir="2700000" algn="tl">
                    <a:srgbClr val="000000">
                      <a:alpha val="43137"/>
                    </a:srgbClr>
                  </a:outerShdw>
                </a:effectLst>
              </a:rPr>
              <a:t>          I MODULI </a:t>
            </a:r>
          </a:p>
        </p:txBody>
      </p:sp>
      <p:sp>
        <p:nvSpPr>
          <p:cNvPr id="20" name="Segnaposto numero diapositiva 2">
            <a:extLst>
              <a:ext uri="{FF2B5EF4-FFF2-40B4-BE49-F238E27FC236}">
                <a16:creationId xmlns:a16="http://schemas.microsoft.com/office/drawing/2014/main" id="{98DCCE09-083A-751E-6779-5855D1CEAE0B}"/>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30</a:t>
            </a:fld>
            <a:endParaRPr lang="it-IT" sz="1400" dirty="0">
              <a:solidFill>
                <a:schemeClr val="bg1"/>
              </a:solidFill>
            </a:endParaRPr>
          </a:p>
        </p:txBody>
      </p:sp>
    </p:spTree>
    <p:extLst>
      <p:ext uri="{BB962C8B-B14F-4D97-AF65-F5344CB8AC3E}">
        <p14:creationId xmlns:p14="http://schemas.microsoft.com/office/powerpoint/2010/main" val="23413719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E754402-7B3C-482B-E4B0-21743CDD2CBC}"/>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3" name="Line 4">
            <a:extLst>
              <a:ext uri="{FF2B5EF4-FFF2-40B4-BE49-F238E27FC236}">
                <a16:creationId xmlns:a16="http://schemas.microsoft.com/office/drawing/2014/main" id="{53BDA480-18BE-3EF0-35CC-FFAB5BC21FEF}"/>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pic>
        <p:nvPicPr>
          <p:cNvPr id="4" name="Immagine 3">
            <a:extLst>
              <a:ext uri="{FF2B5EF4-FFF2-40B4-BE49-F238E27FC236}">
                <a16:creationId xmlns:a16="http://schemas.microsoft.com/office/drawing/2014/main" id="{5CA0B9A4-8BC5-0C8D-08A7-8E23104A010C}"/>
              </a:ext>
            </a:extLst>
          </p:cNvPr>
          <p:cNvPicPr>
            <a:picLocks noChangeAspect="1"/>
          </p:cNvPicPr>
          <p:nvPr/>
        </p:nvPicPr>
        <p:blipFill>
          <a:blip r:embed="rId2"/>
          <a:stretch>
            <a:fillRect/>
          </a:stretch>
        </p:blipFill>
        <p:spPr>
          <a:xfrm>
            <a:off x="4283967" y="116633"/>
            <a:ext cx="4828465" cy="1093420"/>
          </a:xfrm>
          <a:prstGeom prst="rect">
            <a:avLst/>
          </a:prstGeom>
        </p:spPr>
      </p:pic>
      <p:sp>
        <p:nvSpPr>
          <p:cNvPr id="6" name="CasellaDiTesto 5">
            <a:extLst>
              <a:ext uri="{FF2B5EF4-FFF2-40B4-BE49-F238E27FC236}">
                <a16:creationId xmlns:a16="http://schemas.microsoft.com/office/drawing/2014/main" id="{DA27B43A-528E-BD29-E86F-6AAED2A4111C}"/>
              </a:ext>
            </a:extLst>
          </p:cNvPr>
          <p:cNvSpPr txBox="1"/>
          <p:nvPr/>
        </p:nvSpPr>
        <p:spPr>
          <a:xfrm>
            <a:off x="603589" y="1564908"/>
            <a:ext cx="7794699" cy="2862322"/>
          </a:xfrm>
          <a:prstGeom prst="rect">
            <a:avLst/>
          </a:prstGeom>
          <a:noFill/>
        </p:spPr>
        <p:txBody>
          <a:bodyPr wrap="square" rtlCol="0">
            <a:spAutoFit/>
          </a:bodyPr>
          <a:lstStyle/>
          <a:p>
            <a:pPr algn="just"/>
            <a:r>
              <a:rPr lang="it-IT" dirty="0">
                <a:latin typeface="GillSans"/>
              </a:rPr>
              <a:t>INSERIMENTO A SISTEMA DEI DATI DI MONITORAGGIO</a:t>
            </a:r>
          </a:p>
          <a:p>
            <a:pPr algn="just"/>
            <a:endParaRPr lang="it-IT" dirty="0">
              <a:solidFill>
                <a:srgbClr val="000000"/>
              </a:solidFill>
              <a:latin typeface="GillSans"/>
            </a:endParaRPr>
          </a:p>
          <a:p>
            <a:pPr marL="342900" indent="-342900" algn="just">
              <a:buFont typeface="+mj-lt"/>
              <a:buAutoNum type="arabicPeriod"/>
            </a:pPr>
            <a:r>
              <a:rPr lang="it-IT" dirty="0"/>
              <a:t>Il Soggetto attuatore deve registrare le informazioni utili al monitoraggio dell’avanzamento procedurale, fisico ed economico degli investimenti di competenza nel sistema informativo </a:t>
            </a:r>
            <a:r>
              <a:rPr lang="it-IT" dirty="0" err="1"/>
              <a:t>ReGiS</a:t>
            </a:r>
            <a:r>
              <a:rPr lang="it-IT" dirty="0"/>
              <a:t>, rispettando modalità e tempistiche previste nella Circolare n.27/2022 della Ragioneria Generale dello Stato e nelle relative Linee Guida allegate; per il caricamento dei dati e della documentazione è raccomandabile seguire le indicazioni di seguito riportate, con riferimento alle sezioni specifiche del sistema che vengono descritte in questo documento. </a:t>
            </a:r>
          </a:p>
        </p:txBody>
      </p:sp>
      <p:sp>
        <p:nvSpPr>
          <p:cNvPr id="7" name="CasellaDiTesto 6">
            <a:extLst>
              <a:ext uri="{FF2B5EF4-FFF2-40B4-BE49-F238E27FC236}">
                <a16:creationId xmlns:a16="http://schemas.microsoft.com/office/drawing/2014/main" id="{B2483EC5-F07B-F257-CEDD-BD372BB6C362}"/>
              </a:ext>
            </a:extLst>
          </p:cNvPr>
          <p:cNvSpPr txBox="1"/>
          <p:nvPr/>
        </p:nvSpPr>
        <p:spPr>
          <a:xfrm>
            <a:off x="386617" y="4621042"/>
            <a:ext cx="7794699" cy="1477328"/>
          </a:xfrm>
          <a:prstGeom prst="rect">
            <a:avLst/>
          </a:prstGeom>
          <a:noFill/>
        </p:spPr>
        <p:txBody>
          <a:bodyPr wrap="square" rtlCol="0">
            <a:spAutoFit/>
          </a:bodyPr>
          <a:lstStyle/>
          <a:p>
            <a:pPr algn="just"/>
            <a:r>
              <a:rPr lang="it-IT" dirty="0"/>
              <a:t>Nello specifico, attraverso la funzionalità Anagrafica Progetto – Gestione, di cui al modulo </a:t>
            </a:r>
            <a:r>
              <a:rPr lang="it-IT" dirty="0" err="1"/>
              <a:t>ReGiS</a:t>
            </a:r>
            <a:r>
              <a:rPr lang="it-IT" dirty="0"/>
              <a:t> denominato Configurazione e Gestione delle Operazioni, adibito alla funzionalità di caricamento diretto da parte del Soggetto attuatore dei dati sui progetti, dopo aver scelto il CUP su cui si vuole lavorare, si accede alle seguenti sezioni:</a:t>
            </a:r>
          </a:p>
        </p:txBody>
      </p:sp>
      <p:sp>
        <p:nvSpPr>
          <p:cNvPr id="8" name="Segnaposto numero diapositiva 2">
            <a:extLst>
              <a:ext uri="{FF2B5EF4-FFF2-40B4-BE49-F238E27FC236}">
                <a16:creationId xmlns:a16="http://schemas.microsoft.com/office/drawing/2014/main" id="{67C47E6E-0C70-3FF9-9E6D-99923AC99713}"/>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31</a:t>
            </a:fld>
            <a:endParaRPr lang="it-IT" sz="1400" dirty="0">
              <a:solidFill>
                <a:schemeClr val="bg1"/>
              </a:solidFill>
            </a:endParaRPr>
          </a:p>
        </p:txBody>
      </p:sp>
    </p:spTree>
    <p:extLst>
      <p:ext uri="{BB962C8B-B14F-4D97-AF65-F5344CB8AC3E}">
        <p14:creationId xmlns:p14="http://schemas.microsoft.com/office/powerpoint/2010/main" val="36241883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5BDA7C14-7415-5796-F043-E222C675762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5" name="Line 4">
            <a:extLst>
              <a:ext uri="{FF2B5EF4-FFF2-40B4-BE49-F238E27FC236}">
                <a16:creationId xmlns:a16="http://schemas.microsoft.com/office/drawing/2014/main" id="{66CC5637-0AE5-0FFA-EC1B-DB6AAC856929}"/>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pic>
        <p:nvPicPr>
          <p:cNvPr id="6" name="Immagine 5">
            <a:extLst>
              <a:ext uri="{FF2B5EF4-FFF2-40B4-BE49-F238E27FC236}">
                <a16:creationId xmlns:a16="http://schemas.microsoft.com/office/drawing/2014/main" id="{249E2A25-B537-E062-8072-B1D2F25E27A2}"/>
              </a:ext>
            </a:extLst>
          </p:cNvPr>
          <p:cNvPicPr>
            <a:picLocks noChangeAspect="1"/>
          </p:cNvPicPr>
          <p:nvPr/>
        </p:nvPicPr>
        <p:blipFill>
          <a:blip r:embed="rId2"/>
          <a:stretch>
            <a:fillRect/>
          </a:stretch>
        </p:blipFill>
        <p:spPr>
          <a:xfrm>
            <a:off x="4283967" y="116633"/>
            <a:ext cx="4828465" cy="1093420"/>
          </a:xfrm>
          <a:prstGeom prst="rect">
            <a:avLst/>
          </a:prstGeom>
        </p:spPr>
      </p:pic>
      <p:sp>
        <p:nvSpPr>
          <p:cNvPr id="9" name="CasellaDiTesto 8">
            <a:extLst>
              <a:ext uri="{FF2B5EF4-FFF2-40B4-BE49-F238E27FC236}">
                <a16:creationId xmlns:a16="http://schemas.microsoft.com/office/drawing/2014/main" id="{FA4475EC-9C92-3193-CE85-F538845EB9A5}"/>
              </a:ext>
            </a:extLst>
          </p:cNvPr>
          <p:cNvSpPr txBox="1"/>
          <p:nvPr/>
        </p:nvSpPr>
        <p:spPr>
          <a:xfrm>
            <a:off x="0" y="1877267"/>
            <a:ext cx="9112432" cy="4524315"/>
          </a:xfrm>
          <a:prstGeom prst="rect">
            <a:avLst/>
          </a:prstGeom>
          <a:noFill/>
        </p:spPr>
        <p:txBody>
          <a:bodyPr wrap="square">
            <a:spAutoFit/>
          </a:bodyPr>
          <a:lstStyle/>
          <a:p>
            <a:r>
              <a:rPr lang="it-IT" b="1" i="1" dirty="0">
                <a:latin typeface="GillSans"/>
              </a:rPr>
              <a:t>Anagrafica di progetto:</a:t>
            </a:r>
          </a:p>
          <a:p>
            <a:pPr marL="285750" indent="-285750">
              <a:buFont typeface="Arial" panose="020B0604020202020204" pitchFamily="34" charset="0"/>
              <a:buChar char="•"/>
            </a:pPr>
            <a:r>
              <a:rPr lang="it-IT" dirty="0">
                <a:latin typeface="GillSans"/>
              </a:rPr>
              <a:t>Riepilogo </a:t>
            </a:r>
          </a:p>
          <a:p>
            <a:pPr marL="285750" indent="-285750">
              <a:buFont typeface="Arial" panose="020B0604020202020204" pitchFamily="34" charset="0"/>
              <a:buChar char="•"/>
            </a:pPr>
            <a:r>
              <a:rPr lang="it-IT" dirty="0">
                <a:latin typeface="GillSans"/>
              </a:rPr>
              <a:t>Anagrafica Progetto</a:t>
            </a:r>
          </a:p>
          <a:p>
            <a:pPr marL="742950" lvl="1" indent="-285750">
              <a:buFont typeface="Courier New" panose="02070309020205020404" pitchFamily="49" charset="0"/>
              <a:buChar char="o"/>
            </a:pPr>
            <a:r>
              <a:rPr lang="it-IT" dirty="0">
                <a:latin typeface="GillSans"/>
              </a:rPr>
              <a:t>Localizzazione Geografica</a:t>
            </a:r>
          </a:p>
          <a:p>
            <a:pPr marL="742950" lvl="1" indent="-285750">
              <a:buFont typeface="Courier New" panose="02070309020205020404" pitchFamily="49" charset="0"/>
              <a:buChar char="o"/>
            </a:pPr>
            <a:r>
              <a:rPr lang="it-IT" dirty="0">
                <a:latin typeface="GillSans"/>
              </a:rPr>
              <a:t>Classificazione Progetto</a:t>
            </a:r>
          </a:p>
          <a:p>
            <a:pPr marL="742950" lvl="1" indent="-285750">
              <a:buFont typeface="Courier New" panose="02070309020205020404" pitchFamily="49" charset="0"/>
              <a:buChar char="o"/>
            </a:pPr>
            <a:r>
              <a:rPr lang="it-IT" dirty="0">
                <a:latin typeface="GillSans"/>
              </a:rPr>
              <a:t>Associazione TAG e altre classificazioni</a:t>
            </a:r>
          </a:p>
          <a:p>
            <a:pPr marL="285750" indent="-285750">
              <a:buFont typeface="Arial" panose="020B0604020202020204" pitchFamily="34" charset="0"/>
              <a:buChar char="•"/>
            </a:pPr>
            <a:r>
              <a:rPr lang="it-IT" dirty="0">
                <a:latin typeface="GillSans"/>
              </a:rPr>
              <a:t>Gestione Spese</a:t>
            </a:r>
          </a:p>
          <a:p>
            <a:pPr marL="742950" lvl="1" indent="-285750">
              <a:buFont typeface="Courier New" panose="02070309020205020404" pitchFamily="49" charset="0"/>
              <a:buChar char="o"/>
            </a:pPr>
            <a:r>
              <a:rPr lang="it-IT" dirty="0">
                <a:latin typeface="GillSans"/>
              </a:rPr>
              <a:t>Situazione Rendicontazione</a:t>
            </a:r>
          </a:p>
          <a:p>
            <a:pPr marL="742950" lvl="1" indent="-285750">
              <a:buFont typeface="Courier New" panose="02070309020205020404" pitchFamily="49" charset="0"/>
              <a:buChar char="o"/>
            </a:pPr>
            <a:r>
              <a:rPr lang="it-IT" dirty="0">
                <a:latin typeface="GillSans"/>
              </a:rPr>
              <a:t>Obbligazioni</a:t>
            </a:r>
          </a:p>
          <a:p>
            <a:pPr marL="742950" lvl="1" indent="-285750">
              <a:buFont typeface="Courier New" panose="02070309020205020404" pitchFamily="49" charset="0"/>
              <a:buChar char="o"/>
            </a:pPr>
            <a:r>
              <a:rPr lang="it-IT" dirty="0">
                <a:latin typeface="GillSans"/>
              </a:rPr>
              <a:t>Pagamenti a costi reali </a:t>
            </a:r>
          </a:p>
          <a:p>
            <a:pPr marL="742950" lvl="1" indent="-285750">
              <a:buFont typeface="Wingdings" panose="05000000000000000000" pitchFamily="2" charset="2"/>
              <a:buChar char="ü"/>
            </a:pPr>
            <a:r>
              <a:rPr lang="it-IT" dirty="0">
                <a:latin typeface="GillSans"/>
              </a:rPr>
              <a:t>Mandati di pagamento</a:t>
            </a:r>
          </a:p>
          <a:p>
            <a:pPr marL="742950" lvl="1" indent="-285750">
              <a:buFont typeface="Wingdings" panose="05000000000000000000" pitchFamily="2" charset="2"/>
              <a:buChar char="ü"/>
            </a:pPr>
            <a:r>
              <a:rPr lang="it-IT" dirty="0">
                <a:latin typeface="GillSans"/>
              </a:rPr>
              <a:t>Documenti per Iva Split (reversale di incasso, F.24, attestazione responsabile finanziario)</a:t>
            </a:r>
          </a:p>
          <a:p>
            <a:pPr marL="742950" lvl="1" indent="-285750">
              <a:buFont typeface="Courier New" panose="02070309020205020404" pitchFamily="49" charset="0"/>
              <a:buChar char="o"/>
            </a:pPr>
            <a:r>
              <a:rPr lang="it-IT" dirty="0">
                <a:latin typeface="GillSans"/>
              </a:rPr>
              <a:t>Pagamenti a costi semplificati</a:t>
            </a:r>
          </a:p>
          <a:p>
            <a:pPr marL="742950" lvl="1" indent="-285750">
              <a:buFont typeface="Courier New" panose="02070309020205020404" pitchFamily="49" charset="0"/>
              <a:buChar char="o"/>
            </a:pPr>
            <a:r>
              <a:rPr lang="it-IT" dirty="0">
                <a:latin typeface="GillSans"/>
              </a:rPr>
              <a:t>Giustificativi di spesa</a:t>
            </a:r>
          </a:p>
          <a:p>
            <a:pPr marL="742950" lvl="1" indent="-285750">
              <a:buFont typeface="Wingdings" panose="05000000000000000000" pitchFamily="2" charset="2"/>
              <a:buChar char="ü"/>
            </a:pPr>
            <a:r>
              <a:rPr lang="it-IT" dirty="0">
                <a:latin typeface="GillSans"/>
              </a:rPr>
              <a:t>Fatture</a:t>
            </a:r>
          </a:p>
          <a:p>
            <a:pPr marL="742950" lvl="1" indent="-285750">
              <a:buFont typeface="Courier New" panose="02070309020205020404" pitchFamily="49" charset="0"/>
              <a:buChar char="o"/>
            </a:pPr>
            <a:r>
              <a:rPr lang="it-IT" dirty="0">
                <a:latin typeface="GillSans"/>
              </a:rPr>
              <a:t>Percettori</a:t>
            </a:r>
          </a:p>
        </p:txBody>
      </p:sp>
      <p:sp>
        <p:nvSpPr>
          <p:cNvPr id="10" name="Segnaposto numero diapositiva 2">
            <a:extLst>
              <a:ext uri="{FF2B5EF4-FFF2-40B4-BE49-F238E27FC236}">
                <a16:creationId xmlns:a16="http://schemas.microsoft.com/office/drawing/2014/main" id="{9C485CBB-FF4E-CFA3-DAE1-C83E2B21BD0B}"/>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32</a:t>
            </a:fld>
            <a:endParaRPr lang="it-IT" sz="1400" dirty="0">
              <a:solidFill>
                <a:schemeClr val="bg1"/>
              </a:solidFill>
            </a:endParaRPr>
          </a:p>
        </p:txBody>
      </p:sp>
    </p:spTree>
    <p:extLst>
      <p:ext uri="{BB962C8B-B14F-4D97-AF65-F5344CB8AC3E}">
        <p14:creationId xmlns:p14="http://schemas.microsoft.com/office/powerpoint/2010/main" val="35084753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8AF0E2C1-5F62-43B1-74C0-E035323E25C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5" name="Line 4">
            <a:extLst>
              <a:ext uri="{FF2B5EF4-FFF2-40B4-BE49-F238E27FC236}">
                <a16:creationId xmlns:a16="http://schemas.microsoft.com/office/drawing/2014/main" id="{86800650-C605-0363-78FB-9012944C6DAB}"/>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pic>
        <p:nvPicPr>
          <p:cNvPr id="6" name="Immagine 5">
            <a:extLst>
              <a:ext uri="{FF2B5EF4-FFF2-40B4-BE49-F238E27FC236}">
                <a16:creationId xmlns:a16="http://schemas.microsoft.com/office/drawing/2014/main" id="{D00E046B-0A03-E111-0BFA-A23D5DAD17E8}"/>
              </a:ext>
            </a:extLst>
          </p:cNvPr>
          <p:cNvPicPr>
            <a:picLocks noChangeAspect="1"/>
          </p:cNvPicPr>
          <p:nvPr/>
        </p:nvPicPr>
        <p:blipFill>
          <a:blip r:embed="rId2"/>
          <a:stretch>
            <a:fillRect/>
          </a:stretch>
        </p:blipFill>
        <p:spPr>
          <a:xfrm>
            <a:off x="4283967" y="116633"/>
            <a:ext cx="4828465" cy="1093420"/>
          </a:xfrm>
          <a:prstGeom prst="rect">
            <a:avLst/>
          </a:prstGeom>
        </p:spPr>
      </p:pic>
      <p:sp>
        <p:nvSpPr>
          <p:cNvPr id="7" name="CasellaDiTesto 6">
            <a:extLst>
              <a:ext uri="{FF2B5EF4-FFF2-40B4-BE49-F238E27FC236}">
                <a16:creationId xmlns:a16="http://schemas.microsoft.com/office/drawing/2014/main" id="{431B718A-BA9F-297D-2A0F-62BB6BBEDE52}"/>
              </a:ext>
            </a:extLst>
          </p:cNvPr>
          <p:cNvSpPr txBox="1"/>
          <p:nvPr/>
        </p:nvSpPr>
        <p:spPr>
          <a:xfrm>
            <a:off x="662691" y="1628800"/>
            <a:ext cx="7160270" cy="1754326"/>
          </a:xfrm>
          <a:prstGeom prst="rect">
            <a:avLst/>
          </a:prstGeom>
          <a:noFill/>
        </p:spPr>
        <p:txBody>
          <a:bodyPr wrap="square">
            <a:spAutoFit/>
          </a:bodyPr>
          <a:lstStyle/>
          <a:p>
            <a:pPr marL="285750" indent="-285750">
              <a:buFont typeface="Arial" panose="020B0604020202020204" pitchFamily="34" charset="0"/>
              <a:buChar char="•"/>
            </a:pPr>
            <a:r>
              <a:rPr lang="it-IT" dirty="0">
                <a:latin typeface="GillSans"/>
              </a:rPr>
              <a:t>Titolare Effettivo</a:t>
            </a:r>
          </a:p>
          <a:p>
            <a:pPr marL="742950" lvl="1" indent="-285750">
              <a:buFont typeface="Courier New" panose="02070309020205020404" pitchFamily="49" charset="0"/>
              <a:buChar char="o"/>
            </a:pPr>
            <a:r>
              <a:rPr lang="it-IT" dirty="0">
                <a:latin typeface="GillSans"/>
              </a:rPr>
              <a:t>Rilevazione Titolare Effettivo</a:t>
            </a:r>
          </a:p>
          <a:p>
            <a:pPr marL="285750" indent="-285750">
              <a:buFont typeface="Arial" panose="020B0604020202020204" pitchFamily="34" charset="0"/>
              <a:buChar char="•"/>
            </a:pPr>
            <a:r>
              <a:rPr lang="it-IT" dirty="0">
                <a:latin typeface="GillSans"/>
              </a:rPr>
              <a:t>Cronoprogramma/Costi</a:t>
            </a:r>
          </a:p>
          <a:p>
            <a:pPr marL="742950" lvl="1" indent="-285750">
              <a:buFont typeface="Courier New" panose="02070309020205020404" pitchFamily="49" charset="0"/>
              <a:buChar char="o"/>
            </a:pPr>
            <a:r>
              <a:rPr lang="it-IT" dirty="0">
                <a:latin typeface="GillSans"/>
              </a:rPr>
              <a:t>Iter di Progetto</a:t>
            </a:r>
          </a:p>
          <a:p>
            <a:pPr marL="742950" lvl="1" indent="-285750">
              <a:buFont typeface="Courier New" panose="02070309020205020404" pitchFamily="49" charset="0"/>
              <a:buChar char="o"/>
            </a:pPr>
            <a:r>
              <a:rPr lang="it-IT" dirty="0">
                <a:latin typeface="GillSans"/>
              </a:rPr>
              <a:t>Piano dei Costi</a:t>
            </a:r>
          </a:p>
          <a:p>
            <a:pPr marL="742950" lvl="1" indent="-285750">
              <a:buFont typeface="Courier New" panose="02070309020205020404" pitchFamily="49" charset="0"/>
              <a:buChar char="o"/>
            </a:pPr>
            <a:r>
              <a:rPr lang="it-IT" dirty="0">
                <a:latin typeface="GillSans"/>
              </a:rPr>
              <a:t>Quadro Economico</a:t>
            </a:r>
          </a:p>
        </p:txBody>
      </p:sp>
      <p:sp>
        <p:nvSpPr>
          <p:cNvPr id="8" name="CasellaDiTesto 7">
            <a:extLst>
              <a:ext uri="{FF2B5EF4-FFF2-40B4-BE49-F238E27FC236}">
                <a16:creationId xmlns:a16="http://schemas.microsoft.com/office/drawing/2014/main" id="{6B7A829B-AB83-5E85-D921-2085984C48E0}"/>
              </a:ext>
            </a:extLst>
          </p:cNvPr>
          <p:cNvSpPr txBox="1"/>
          <p:nvPr/>
        </p:nvSpPr>
        <p:spPr>
          <a:xfrm>
            <a:off x="609600" y="3284984"/>
            <a:ext cx="7160270" cy="1754326"/>
          </a:xfrm>
          <a:prstGeom prst="rect">
            <a:avLst/>
          </a:prstGeom>
          <a:noFill/>
        </p:spPr>
        <p:txBody>
          <a:bodyPr wrap="square">
            <a:spAutoFit/>
          </a:bodyPr>
          <a:lstStyle/>
          <a:p>
            <a:pPr marL="285750" indent="-285750">
              <a:buFont typeface="Arial" panose="020B0604020202020204" pitchFamily="34" charset="0"/>
              <a:buChar char="•"/>
            </a:pPr>
            <a:r>
              <a:rPr lang="it-IT" dirty="0">
                <a:latin typeface="GillSans"/>
              </a:rPr>
              <a:t>Soggetti Correlati</a:t>
            </a:r>
          </a:p>
          <a:p>
            <a:pPr marL="742950" lvl="1" indent="-285750">
              <a:buFont typeface="Courier New" panose="02070309020205020404" pitchFamily="49" charset="0"/>
              <a:buChar char="o"/>
            </a:pPr>
            <a:r>
              <a:rPr lang="it-IT" dirty="0">
                <a:latin typeface="GillSans"/>
              </a:rPr>
              <a:t>Soggetti Correlati</a:t>
            </a:r>
          </a:p>
          <a:p>
            <a:pPr marL="285750" indent="-285750">
              <a:buFont typeface="Arial" panose="020B0604020202020204" pitchFamily="34" charset="0"/>
              <a:buChar char="•"/>
            </a:pPr>
            <a:r>
              <a:rPr lang="it-IT" dirty="0">
                <a:latin typeface="GillSans"/>
              </a:rPr>
              <a:t>Gestione Fonti</a:t>
            </a:r>
          </a:p>
          <a:p>
            <a:pPr marL="742950" lvl="1" indent="-285750">
              <a:buFont typeface="Courier New" panose="02070309020205020404" pitchFamily="49" charset="0"/>
              <a:buChar char="o"/>
            </a:pPr>
            <a:r>
              <a:rPr lang="it-IT" dirty="0">
                <a:latin typeface="GillSans"/>
              </a:rPr>
              <a:t>Fonti di Finanziamento</a:t>
            </a:r>
          </a:p>
          <a:p>
            <a:pPr marL="742950" lvl="1" indent="-285750">
              <a:buFont typeface="Courier New" panose="02070309020205020404" pitchFamily="49" charset="0"/>
              <a:buChar char="o"/>
            </a:pPr>
            <a:r>
              <a:rPr lang="it-IT" dirty="0">
                <a:latin typeface="GillSans"/>
              </a:rPr>
              <a:t>Finanziamenti</a:t>
            </a:r>
          </a:p>
          <a:p>
            <a:pPr marL="742950" lvl="1" indent="-285750">
              <a:buFont typeface="Courier New" panose="02070309020205020404" pitchFamily="49" charset="0"/>
              <a:buChar char="o"/>
            </a:pPr>
            <a:r>
              <a:rPr lang="it-IT" dirty="0">
                <a:latin typeface="GillSans"/>
              </a:rPr>
              <a:t>Economie</a:t>
            </a:r>
          </a:p>
        </p:txBody>
      </p:sp>
      <p:sp>
        <p:nvSpPr>
          <p:cNvPr id="9" name="CasellaDiTesto 8">
            <a:extLst>
              <a:ext uri="{FF2B5EF4-FFF2-40B4-BE49-F238E27FC236}">
                <a16:creationId xmlns:a16="http://schemas.microsoft.com/office/drawing/2014/main" id="{6E1603C2-116A-CC47-D8E1-F0200A3B5F67}"/>
              </a:ext>
            </a:extLst>
          </p:cNvPr>
          <p:cNvSpPr txBox="1"/>
          <p:nvPr/>
        </p:nvSpPr>
        <p:spPr>
          <a:xfrm>
            <a:off x="609600" y="4914037"/>
            <a:ext cx="7160270" cy="1200329"/>
          </a:xfrm>
          <a:prstGeom prst="rect">
            <a:avLst/>
          </a:prstGeom>
          <a:noFill/>
        </p:spPr>
        <p:txBody>
          <a:bodyPr wrap="square">
            <a:spAutoFit/>
          </a:bodyPr>
          <a:lstStyle/>
          <a:p>
            <a:pPr marL="285750" indent="-285750">
              <a:buFont typeface="Arial" panose="020B0604020202020204" pitchFamily="34" charset="0"/>
              <a:buChar char="•"/>
            </a:pPr>
            <a:r>
              <a:rPr lang="it-IT" dirty="0">
                <a:latin typeface="GillSans"/>
              </a:rPr>
              <a:t>Indicatori comuni</a:t>
            </a:r>
          </a:p>
          <a:p>
            <a:pPr marL="742950" lvl="1" indent="-285750">
              <a:buFont typeface="Courier New" panose="02070309020205020404" pitchFamily="49" charset="0"/>
              <a:buChar char="o"/>
            </a:pPr>
            <a:r>
              <a:rPr lang="it-IT" dirty="0">
                <a:latin typeface="GillSans"/>
              </a:rPr>
              <a:t>Indicatori comuni</a:t>
            </a:r>
          </a:p>
          <a:p>
            <a:pPr marL="742950" lvl="1" indent="-285750">
              <a:buFont typeface="Courier New" panose="02070309020205020404" pitchFamily="49" charset="0"/>
              <a:buChar char="o"/>
            </a:pPr>
            <a:r>
              <a:rPr lang="it-IT" dirty="0">
                <a:latin typeface="GillSans"/>
              </a:rPr>
              <a:t>Indicatori target</a:t>
            </a:r>
          </a:p>
          <a:p>
            <a:pPr marL="742950" lvl="1" indent="-285750">
              <a:buFont typeface="Courier New" panose="02070309020205020404" pitchFamily="49" charset="0"/>
              <a:buChar char="o"/>
            </a:pPr>
            <a:r>
              <a:rPr lang="it-IT" dirty="0">
                <a:latin typeface="GillSans"/>
              </a:rPr>
              <a:t>Indicatori output</a:t>
            </a:r>
          </a:p>
        </p:txBody>
      </p:sp>
      <p:sp>
        <p:nvSpPr>
          <p:cNvPr id="10" name="Segnaposto numero diapositiva 2">
            <a:extLst>
              <a:ext uri="{FF2B5EF4-FFF2-40B4-BE49-F238E27FC236}">
                <a16:creationId xmlns:a16="http://schemas.microsoft.com/office/drawing/2014/main" id="{E2395E5B-6DD2-3FA8-F707-514263394BCB}"/>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33</a:t>
            </a:fld>
            <a:endParaRPr lang="it-IT" sz="1400" dirty="0">
              <a:solidFill>
                <a:schemeClr val="bg1"/>
              </a:solidFill>
            </a:endParaRPr>
          </a:p>
        </p:txBody>
      </p:sp>
    </p:spTree>
    <p:extLst>
      <p:ext uri="{BB962C8B-B14F-4D97-AF65-F5344CB8AC3E}">
        <p14:creationId xmlns:p14="http://schemas.microsoft.com/office/powerpoint/2010/main" val="32996134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EB84FC6-DF7C-5A42-1825-4021C699FD37}"/>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4" name="Line 4">
            <a:extLst>
              <a:ext uri="{FF2B5EF4-FFF2-40B4-BE49-F238E27FC236}">
                <a16:creationId xmlns:a16="http://schemas.microsoft.com/office/drawing/2014/main" id="{168EF3F8-2CA1-24F6-CFBA-BC0717368B6F}"/>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pic>
        <p:nvPicPr>
          <p:cNvPr id="5" name="Immagine 4">
            <a:extLst>
              <a:ext uri="{FF2B5EF4-FFF2-40B4-BE49-F238E27FC236}">
                <a16:creationId xmlns:a16="http://schemas.microsoft.com/office/drawing/2014/main" id="{BE29E132-8F38-61A7-DBAC-3A0FBAADB5F5}"/>
              </a:ext>
            </a:extLst>
          </p:cNvPr>
          <p:cNvPicPr>
            <a:picLocks noChangeAspect="1"/>
          </p:cNvPicPr>
          <p:nvPr/>
        </p:nvPicPr>
        <p:blipFill>
          <a:blip r:embed="rId2"/>
          <a:stretch>
            <a:fillRect/>
          </a:stretch>
        </p:blipFill>
        <p:spPr>
          <a:xfrm>
            <a:off x="4283967" y="116633"/>
            <a:ext cx="4828465" cy="1093420"/>
          </a:xfrm>
          <a:prstGeom prst="rect">
            <a:avLst/>
          </a:prstGeom>
        </p:spPr>
      </p:pic>
      <p:sp>
        <p:nvSpPr>
          <p:cNvPr id="6" name="CasellaDiTesto 5">
            <a:extLst>
              <a:ext uri="{FF2B5EF4-FFF2-40B4-BE49-F238E27FC236}">
                <a16:creationId xmlns:a16="http://schemas.microsoft.com/office/drawing/2014/main" id="{0350890E-DCAD-E71D-93DB-656C98A58BE3}"/>
              </a:ext>
            </a:extLst>
          </p:cNvPr>
          <p:cNvSpPr txBox="1"/>
          <p:nvPr/>
        </p:nvSpPr>
        <p:spPr>
          <a:xfrm>
            <a:off x="641982" y="1650747"/>
            <a:ext cx="7160270" cy="3139321"/>
          </a:xfrm>
          <a:prstGeom prst="rect">
            <a:avLst/>
          </a:prstGeom>
          <a:noFill/>
        </p:spPr>
        <p:txBody>
          <a:bodyPr wrap="square">
            <a:spAutoFit/>
          </a:bodyPr>
          <a:lstStyle/>
          <a:p>
            <a:pPr marL="285750" indent="-285750">
              <a:buFont typeface="Arial" panose="020B0604020202020204" pitchFamily="34" charset="0"/>
              <a:buChar char="•"/>
            </a:pPr>
            <a:r>
              <a:rPr lang="it-IT" dirty="0">
                <a:latin typeface="GillSans"/>
              </a:rPr>
              <a:t>Procedure di Aggiudicazione</a:t>
            </a:r>
          </a:p>
          <a:p>
            <a:pPr marL="742950" lvl="1" indent="-285750">
              <a:buFont typeface="Courier New" panose="02070309020205020404" pitchFamily="49" charset="0"/>
              <a:buChar char="o"/>
            </a:pPr>
            <a:r>
              <a:rPr lang="it-IT" dirty="0">
                <a:latin typeface="GillSans"/>
              </a:rPr>
              <a:t>Lista dei </a:t>
            </a:r>
            <a:r>
              <a:rPr lang="it-IT" dirty="0" err="1">
                <a:latin typeface="GillSans"/>
              </a:rPr>
              <a:t>Cig</a:t>
            </a:r>
            <a:r>
              <a:rPr lang="it-IT" dirty="0">
                <a:latin typeface="GillSans"/>
              </a:rPr>
              <a:t> Associati al CUP</a:t>
            </a:r>
          </a:p>
          <a:p>
            <a:pPr marL="742950" lvl="1" indent="-285750">
              <a:buFont typeface="Courier New" panose="02070309020205020404" pitchFamily="49" charset="0"/>
              <a:buChar char="o"/>
            </a:pPr>
            <a:r>
              <a:rPr lang="it-IT" dirty="0">
                <a:latin typeface="GillSans"/>
              </a:rPr>
              <a:t>Procedura di Aggiudicazione</a:t>
            </a:r>
          </a:p>
          <a:p>
            <a:pPr marL="742950" lvl="1" indent="-285750">
              <a:buFont typeface="Wingdings" panose="05000000000000000000" pitchFamily="2" charset="2"/>
              <a:buChar char="ü"/>
            </a:pPr>
            <a:r>
              <a:rPr lang="it-IT" dirty="0">
                <a:latin typeface="GillSans"/>
              </a:rPr>
              <a:t>Determina di aggiudicazione</a:t>
            </a:r>
          </a:p>
          <a:p>
            <a:pPr marL="742950" lvl="1" indent="-285750">
              <a:buFont typeface="Courier New" panose="02070309020205020404" pitchFamily="49" charset="0"/>
              <a:buChar char="o"/>
            </a:pPr>
            <a:r>
              <a:rPr lang="it-IT" dirty="0">
                <a:latin typeface="GillSans"/>
              </a:rPr>
              <a:t>Soggetti di gara</a:t>
            </a:r>
          </a:p>
          <a:p>
            <a:pPr marL="742950" lvl="1" indent="-285750">
              <a:buFont typeface="Courier New" panose="02070309020205020404" pitchFamily="49" charset="0"/>
              <a:buChar char="o"/>
            </a:pPr>
            <a:r>
              <a:rPr lang="it-IT" dirty="0">
                <a:latin typeface="GillSans"/>
              </a:rPr>
              <a:t>Subappaltatori</a:t>
            </a:r>
          </a:p>
          <a:p>
            <a:pPr marL="742950" lvl="1" indent="-285750">
              <a:buFont typeface="Courier New" panose="02070309020205020404" pitchFamily="49" charset="0"/>
              <a:buChar char="o"/>
            </a:pPr>
            <a:r>
              <a:rPr lang="it-IT" dirty="0">
                <a:latin typeface="GillSans"/>
              </a:rPr>
              <a:t>Accordi Quadro</a:t>
            </a:r>
          </a:p>
          <a:p>
            <a:pPr marL="285750" indent="-285750">
              <a:buFont typeface="Arial" panose="020B0604020202020204" pitchFamily="34" charset="0"/>
              <a:buChar char="•"/>
            </a:pPr>
            <a:r>
              <a:rPr lang="it-IT" dirty="0">
                <a:latin typeface="GillSans"/>
              </a:rPr>
              <a:t>Info Società</a:t>
            </a:r>
          </a:p>
          <a:p>
            <a:pPr marL="742950" lvl="1" indent="-285750">
              <a:buFont typeface="Courier New" panose="02070309020205020404" pitchFamily="49" charset="0"/>
              <a:buChar char="o"/>
            </a:pPr>
            <a:r>
              <a:rPr lang="it-IT" dirty="0">
                <a:latin typeface="GillSans"/>
              </a:rPr>
              <a:t>Informazioni sulla/e società azionista</a:t>
            </a:r>
          </a:p>
          <a:p>
            <a:pPr marL="742950" lvl="1" indent="-285750">
              <a:buFont typeface="Courier New" panose="02070309020205020404" pitchFamily="49" charset="0"/>
              <a:buChar char="o"/>
            </a:pPr>
            <a:r>
              <a:rPr lang="it-IT" dirty="0">
                <a:latin typeface="GillSans"/>
              </a:rPr>
              <a:t>Società azioniste</a:t>
            </a:r>
          </a:p>
          <a:p>
            <a:pPr marL="742950" lvl="1" indent="-285750">
              <a:buFont typeface="Courier New" panose="02070309020205020404" pitchFamily="49" charset="0"/>
              <a:buChar char="o"/>
            </a:pPr>
            <a:r>
              <a:rPr lang="it-IT" dirty="0">
                <a:latin typeface="GillSans"/>
              </a:rPr>
              <a:t>Azionisti persone fisiche</a:t>
            </a:r>
          </a:p>
        </p:txBody>
      </p:sp>
      <p:sp>
        <p:nvSpPr>
          <p:cNvPr id="7" name="CasellaDiTesto 6">
            <a:extLst>
              <a:ext uri="{FF2B5EF4-FFF2-40B4-BE49-F238E27FC236}">
                <a16:creationId xmlns:a16="http://schemas.microsoft.com/office/drawing/2014/main" id="{CF396636-089D-FF59-DE92-92E5B6596216}"/>
              </a:ext>
            </a:extLst>
          </p:cNvPr>
          <p:cNvSpPr txBox="1"/>
          <p:nvPr/>
        </p:nvSpPr>
        <p:spPr>
          <a:xfrm>
            <a:off x="662691" y="4410579"/>
            <a:ext cx="7160270" cy="1200329"/>
          </a:xfrm>
          <a:prstGeom prst="rect">
            <a:avLst/>
          </a:prstGeom>
          <a:noFill/>
        </p:spPr>
        <p:txBody>
          <a:bodyPr wrap="square">
            <a:spAutoFit/>
          </a:bodyPr>
          <a:lstStyle/>
          <a:p>
            <a:pPr marL="285750" indent="-285750">
              <a:buFont typeface="Arial" panose="020B0604020202020204" pitchFamily="34" charset="0"/>
              <a:buChar char="•"/>
            </a:pPr>
            <a:endParaRPr lang="it-IT" dirty="0">
              <a:latin typeface="GillSans"/>
            </a:endParaRPr>
          </a:p>
          <a:p>
            <a:pPr marL="285750" indent="-285750">
              <a:buFont typeface="Arial" panose="020B0604020202020204" pitchFamily="34" charset="0"/>
              <a:buChar char="•"/>
            </a:pPr>
            <a:endParaRPr lang="it-IT" dirty="0">
              <a:latin typeface="GillSans"/>
            </a:endParaRPr>
          </a:p>
          <a:p>
            <a:pPr marL="285750" indent="-285750">
              <a:buFont typeface="Arial" panose="020B0604020202020204" pitchFamily="34" charset="0"/>
              <a:buChar char="•"/>
            </a:pPr>
            <a:r>
              <a:rPr lang="it-IT" dirty="0">
                <a:latin typeface="GillSans"/>
              </a:rPr>
              <a:t>Allegati</a:t>
            </a:r>
          </a:p>
          <a:p>
            <a:pPr marL="742950" lvl="1" indent="-285750">
              <a:buFont typeface="Courier New" panose="02070309020205020404" pitchFamily="49" charset="0"/>
              <a:buChar char="o"/>
            </a:pPr>
            <a:r>
              <a:rPr lang="it-IT" dirty="0">
                <a:latin typeface="GillSans"/>
              </a:rPr>
              <a:t>Allegati</a:t>
            </a:r>
          </a:p>
        </p:txBody>
      </p:sp>
      <p:sp>
        <p:nvSpPr>
          <p:cNvPr id="8" name="Segnaposto numero diapositiva 2">
            <a:extLst>
              <a:ext uri="{FF2B5EF4-FFF2-40B4-BE49-F238E27FC236}">
                <a16:creationId xmlns:a16="http://schemas.microsoft.com/office/drawing/2014/main" id="{A62EC096-845D-3FF2-B8B2-8C79335278DC}"/>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34</a:t>
            </a:fld>
            <a:endParaRPr lang="it-IT" sz="1400" dirty="0">
              <a:solidFill>
                <a:schemeClr val="bg1"/>
              </a:solidFill>
            </a:endParaRPr>
          </a:p>
        </p:txBody>
      </p:sp>
    </p:spTree>
    <p:extLst>
      <p:ext uri="{BB962C8B-B14F-4D97-AF65-F5344CB8AC3E}">
        <p14:creationId xmlns:p14="http://schemas.microsoft.com/office/powerpoint/2010/main" val="33286428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35</a:t>
            </a:fld>
            <a:endParaRPr lang="it-IT" sz="1400" dirty="0">
              <a:solidFill>
                <a:schemeClr val="bg1"/>
              </a:solidFill>
            </a:endParaRPr>
          </a:p>
        </p:txBody>
      </p:sp>
      <p:sp>
        <p:nvSpPr>
          <p:cNvPr id="2" name="Ovale 1">
            <a:extLst>
              <a:ext uri="{FF2B5EF4-FFF2-40B4-BE49-F238E27FC236}">
                <a16:creationId xmlns:a16="http://schemas.microsoft.com/office/drawing/2014/main" id="{39C606B2-0E36-3030-FE31-C0FBE15BECDA}"/>
              </a:ext>
            </a:extLst>
          </p:cNvPr>
          <p:cNvSpPr/>
          <p:nvPr/>
        </p:nvSpPr>
        <p:spPr>
          <a:xfrm>
            <a:off x="1331640" y="1479220"/>
            <a:ext cx="6207398" cy="789697"/>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a:extLst>
              <a:ext uri="{FF2B5EF4-FFF2-40B4-BE49-F238E27FC236}">
                <a16:creationId xmlns:a16="http://schemas.microsoft.com/office/drawing/2014/main" id="{8DAB57C6-E3AA-EA46-1FB1-52DD2D41F2FB}"/>
              </a:ext>
            </a:extLst>
          </p:cNvPr>
          <p:cNvSpPr txBox="1"/>
          <p:nvPr/>
        </p:nvSpPr>
        <p:spPr>
          <a:xfrm>
            <a:off x="3491880" y="1648023"/>
            <a:ext cx="2304256" cy="369332"/>
          </a:xfrm>
          <a:prstGeom prst="rect">
            <a:avLst/>
          </a:prstGeom>
          <a:noFill/>
        </p:spPr>
        <p:txBody>
          <a:bodyPr wrap="square" rtlCol="0">
            <a:spAutoFit/>
          </a:bodyPr>
          <a:lstStyle/>
          <a:p>
            <a:r>
              <a:rPr lang="it-IT" dirty="0"/>
              <a:t>DATI DI PROGETTO</a:t>
            </a:r>
          </a:p>
        </p:txBody>
      </p:sp>
      <p:sp>
        <p:nvSpPr>
          <p:cNvPr id="4" name="Freccia in giù 3">
            <a:extLst>
              <a:ext uri="{FF2B5EF4-FFF2-40B4-BE49-F238E27FC236}">
                <a16:creationId xmlns:a16="http://schemas.microsoft.com/office/drawing/2014/main" id="{886CF0CE-C0C8-A958-00C6-B8554103985A}"/>
              </a:ext>
            </a:extLst>
          </p:cNvPr>
          <p:cNvSpPr/>
          <p:nvPr/>
        </p:nvSpPr>
        <p:spPr>
          <a:xfrm rot="2221430">
            <a:off x="1869874" y="2180889"/>
            <a:ext cx="432048" cy="4973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in giù 4">
            <a:extLst>
              <a:ext uri="{FF2B5EF4-FFF2-40B4-BE49-F238E27FC236}">
                <a16:creationId xmlns:a16="http://schemas.microsoft.com/office/drawing/2014/main" id="{95819017-FFA9-AE0A-341F-3DF10E5C28F9}"/>
              </a:ext>
            </a:extLst>
          </p:cNvPr>
          <p:cNvSpPr/>
          <p:nvPr/>
        </p:nvSpPr>
        <p:spPr>
          <a:xfrm rot="19184391">
            <a:off x="6085510" y="2240728"/>
            <a:ext cx="432048" cy="4973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con angoli arrotondati 5">
            <a:extLst>
              <a:ext uri="{FF2B5EF4-FFF2-40B4-BE49-F238E27FC236}">
                <a16:creationId xmlns:a16="http://schemas.microsoft.com/office/drawing/2014/main" id="{AF64B21D-4FDD-9B87-4AC6-CEAD92FEB76C}"/>
              </a:ext>
            </a:extLst>
          </p:cNvPr>
          <p:cNvSpPr/>
          <p:nvPr/>
        </p:nvSpPr>
        <p:spPr>
          <a:xfrm>
            <a:off x="478844" y="2709891"/>
            <a:ext cx="3229059" cy="34523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con angoli arrotondati 6">
            <a:extLst>
              <a:ext uri="{FF2B5EF4-FFF2-40B4-BE49-F238E27FC236}">
                <a16:creationId xmlns:a16="http://schemas.microsoft.com/office/drawing/2014/main" id="{C5B29756-FA8F-D922-A53E-07DA865CD83E}"/>
              </a:ext>
            </a:extLst>
          </p:cNvPr>
          <p:cNvSpPr/>
          <p:nvPr/>
        </p:nvSpPr>
        <p:spPr>
          <a:xfrm>
            <a:off x="3869531" y="2719028"/>
            <a:ext cx="4864009" cy="34523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a:extLst>
              <a:ext uri="{FF2B5EF4-FFF2-40B4-BE49-F238E27FC236}">
                <a16:creationId xmlns:a16="http://schemas.microsoft.com/office/drawing/2014/main" id="{869ED259-F1E4-CB37-B682-100C3CB7A0AA}"/>
              </a:ext>
            </a:extLst>
          </p:cNvPr>
          <p:cNvSpPr txBox="1"/>
          <p:nvPr/>
        </p:nvSpPr>
        <p:spPr>
          <a:xfrm>
            <a:off x="653043" y="2830048"/>
            <a:ext cx="2838837" cy="276999"/>
          </a:xfrm>
          <a:prstGeom prst="rect">
            <a:avLst/>
          </a:prstGeom>
          <a:noFill/>
        </p:spPr>
        <p:txBody>
          <a:bodyPr wrap="square" rtlCol="0">
            <a:spAutoFit/>
          </a:bodyPr>
          <a:lstStyle/>
          <a:p>
            <a:r>
              <a:rPr lang="it-IT" sz="1200" dirty="0"/>
              <a:t>IN VISIONE AL SOGGETTO ATTUATORE : </a:t>
            </a:r>
          </a:p>
        </p:txBody>
      </p:sp>
      <p:sp>
        <p:nvSpPr>
          <p:cNvPr id="9" name="CasellaDiTesto 8">
            <a:extLst>
              <a:ext uri="{FF2B5EF4-FFF2-40B4-BE49-F238E27FC236}">
                <a16:creationId xmlns:a16="http://schemas.microsoft.com/office/drawing/2014/main" id="{677844E5-8125-B6F6-EBCA-296A4C00FAFD}"/>
              </a:ext>
            </a:extLst>
          </p:cNvPr>
          <p:cNvSpPr txBox="1"/>
          <p:nvPr/>
        </p:nvSpPr>
        <p:spPr>
          <a:xfrm>
            <a:off x="4253344" y="2861798"/>
            <a:ext cx="2838837" cy="276999"/>
          </a:xfrm>
          <a:prstGeom prst="rect">
            <a:avLst/>
          </a:prstGeom>
          <a:noFill/>
        </p:spPr>
        <p:txBody>
          <a:bodyPr wrap="square" rtlCol="0">
            <a:spAutoFit/>
          </a:bodyPr>
          <a:lstStyle/>
          <a:p>
            <a:r>
              <a:rPr lang="it-IT" sz="1200" dirty="0"/>
              <a:t>IN GESTIONE AL SOGGETTO ATTUATORE : </a:t>
            </a:r>
          </a:p>
        </p:txBody>
      </p:sp>
      <p:sp>
        <p:nvSpPr>
          <p:cNvPr id="10" name="CasellaDiTesto 9">
            <a:extLst>
              <a:ext uri="{FF2B5EF4-FFF2-40B4-BE49-F238E27FC236}">
                <a16:creationId xmlns:a16="http://schemas.microsoft.com/office/drawing/2014/main" id="{610A3482-3BD7-269B-8FFC-CD7DC16181B1}"/>
              </a:ext>
            </a:extLst>
          </p:cNvPr>
          <p:cNvSpPr txBox="1"/>
          <p:nvPr/>
        </p:nvSpPr>
        <p:spPr>
          <a:xfrm>
            <a:off x="600687" y="3227204"/>
            <a:ext cx="3107216" cy="1887312"/>
          </a:xfrm>
          <a:prstGeom prst="rect">
            <a:avLst/>
          </a:prstGeom>
          <a:noFill/>
        </p:spPr>
        <p:txBody>
          <a:bodyPr wrap="square" rtlCol="0">
            <a:spAutoFit/>
          </a:bodyPr>
          <a:lstStyle/>
          <a:p>
            <a:pPr marL="171450" indent="-171450">
              <a:lnSpc>
                <a:spcPct val="200000"/>
              </a:lnSpc>
              <a:buFont typeface="Arial" panose="020B0604020202020204" pitchFamily="34" charset="0"/>
              <a:buChar char="•"/>
            </a:pPr>
            <a:r>
              <a:rPr lang="it-IT" sz="1200" dirty="0"/>
              <a:t>Natura CUP</a:t>
            </a:r>
          </a:p>
          <a:p>
            <a:pPr marL="171450" indent="-171450">
              <a:lnSpc>
                <a:spcPct val="200000"/>
              </a:lnSpc>
              <a:buFont typeface="Arial" panose="020B0604020202020204" pitchFamily="34" charset="0"/>
              <a:buChar char="•"/>
            </a:pPr>
            <a:r>
              <a:rPr lang="it-IT" sz="1200" dirty="0"/>
              <a:t>Tipologia di operazione</a:t>
            </a:r>
          </a:p>
          <a:p>
            <a:pPr marL="171450" indent="-171450">
              <a:lnSpc>
                <a:spcPct val="200000"/>
              </a:lnSpc>
              <a:buFont typeface="Arial" panose="020B0604020202020204" pitchFamily="34" charset="0"/>
              <a:buChar char="•"/>
            </a:pPr>
            <a:r>
              <a:rPr lang="it-IT" sz="1200" dirty="0"/>
              <a:t>Localizzazione del progetto</a:t>
            </a:r>
          </a:p>
          <a:p>
            <a:pPr marL="171450" indent="-171450">
              <a:lnSpc>
                <a:spcPct val="200000"/>
              </a:lnSpc>
              <a:buFont typeface="Arial" panose="020B0604020202020204" pitchFamily="34" charset="0"/>
              <a:buChar char="•"/>
            </a:pPr>
            <a:r>
              <a:rPr lang="it-IT" sz="1200" dirty="0"/>
              <a:t>Importo finanziario assegnato tramite PNRR</a:t>
            </a:r>
          </a:p>
          <a:p>
            <a:pPr marL="171450" indent="-171450">
              <a:lnSpc>
                <a:spcPct val="200000"/>
              </a:lnSpc>
              <a:buFont typeface="Arial" panose="020B0604020202020204" pitchFamily="34" charset="0"/>
              <a:buChar char="•"/>
            </a:pPr>
            <a:r>
              <a:rPr lang="it-IT" sz="1200" dirty="0"/>
              <a:t>Contributo al target di ciascun progetto</a:t>
            </a:r>
          </a:p>
        </p:txBody>
      </p:sp>
      <p:sp>
        <p:nvSpPr>
          <p:cNvPr id="11" name="CasellaDiTesto 10">
            <a:extLst>
              <a:ext uri="{FF2B5EF4-FFF2-40B4-BE49-F238E27FC236}">
                <a16:creationId xmlns:a16="http://schemas.microsoft.com/office/drawing/2014/main" id="{C1750FA8-70C5-52FF-563A-1215145C8440}"/>
              </a:ext>
            </a:extLst>
          </p:cNvPr>
          <p:cNvSpPr txBox="1"/>
          <p:nvPr/>
        </p:nvSpPr>
        <p:spPr>
          <a:xfrm>
            <a:off x="4139950" y="3227204"/>
            <a:ext cx="4525205" cy="2123658"/>
          </a:xfrm>
          <a:prstGeom prst="rect">
            <a:avLst/>
          </a:prstGeom>
          <a:noFill/>
        </p:spPr>
        <p:txBody>
          <a:bodyPr wrap="square" rtlCol="0">
            <a:spAutoFit/>
          </a:bodyPr>
          <a:lstStyle/>
          <a:p>
            <a:pPr marL="171450" indent="-171450">
              <a:buFont typeface="Arial" panose="020B0604020202020204" pitchFamily="34" charset="0"/>
              <a:buChar char="•"/>
            </a:pPr>
            <a:r>
              <a:rPr lang="it-IT" sz="1200" b="1" dirty="0"/>
              <a:t>elementi anagrafici, identificativi e di localizzazione</a:t>
            </a:r>
            <a:r>
              <a:rPr lang="it-IT" sz="1200" dirty="0"/>
              <a:t>;</a:t>
            </a:r>
          </a:p>
          <a:p>
            <a:pPr marL="171450" indent="-171450">
              <a:buFont typeface="Arial" panose="020B0604020202020204" pitchFamily="34" charset="0"/>
              <a:buChar char="•"/>
            </a:pPr>
            <a:r>
              <a:rPr lang="it-IT" sz="1200" dirty="0"/>
              <a:t>i soggetti correlati;</a:t>
            </a:r>
          </a:p>
          <a:p>
            <a:pPr marL="171450" indent="-171450">
              <a:buFont typeface="Arial" panose="020B0604020202020204" pitchFamily="34" charset="0"/>
              <a:buChar char="•"/>
            </a:pPr>
            <a:r>
              <a:rPr lang="it-IT" sz="1200" dirty="0"/>
              <a:t>informazioni sulle procedure di affidamento di lavori, l’acquisto di beni e la realizzazione di servizi;</a:t>
            </a:r>
          </a:p>
          <a:p>
            <a:pPr marL="171450" indent="-171450">
              <a:buFont typeface="Arial" panose="020B0604020202020204" pitchFamily="34" charset="0"/>
              <a:buChar char="•"/>
            </a:pPr>
            <a:r>
              <a:rPr lang="it-IT" sz="1200" b="1" dirty="0"/>
              <a:t>la pianificazione dei costi </a:t>
            </a:r>
            <a:r>
              <a:rPr lang="it-IT" sz="1200" dirty="0"/>
              <a:t>e delle relative voci di spesa;</a:t>
            </a:r>
          </a:p>
          <a:p>
            <a:pPr marL="171450" indent="-171450">
              <a:buFont typeface="Arial" panose="020B0604020202020204" pitchFamily="34" charset="0"/>
              <a:buChar char="•"/>
            </a:pPr>
            <a:r>
              <a:rPr lang="it-IT" sz="1200" dirty="0"/>
              <a:t>il cronoprogramma procedurale di progetto;</a:t>
            </a:r>
          </a:p>
          <a:p>
            <a:pPr marL="171450" indent="-171450">
              <a:buFont typeface="Arial" panose="020B0604020202020204" pitchFamily="34" charset="0"/>
              <a:buChar char="•"/>
            </a:pPr>
            <a:r>
              <a:rPr lang="it-IT" sz="1200" b="1" dirty="0"/>
              <a:t>gli avanzamenti procedurali e finanziari;</a:t>
            </a:r>
          </a:p>
          <a:p>
            <a:pPr marL="171450" indent="-171450">
              <a:buFont typeface="Arial" panose="020B0604020202020204" pitchFamily="34" charset="0"/>
              <a:buChar char="•"/>
            </a:pPr>
            <a:r>
              <a:rPr lang="it-IT" sz="1200" b="1" dirty="0"/>
              <a:t>gli avanzamenti fisici dei lavori;</a:t>
            </a:r>
          </a:p>
          <a:p>
            <a:pPr marL="171450" indent="-171450">
              <a:buFont typeface="Arial" panose="020B0604020202020204" pitchFamily="34" charset="0"/>
              <a:buChar char="•"/>
            </a:pPr>
            <a:r>
              <a:rPr lang="it-IT" sz="1200" dirty="0"/>
              <a:t>la documentazione relativa al progetto, dalla fase di pianificazione al collaudo finale di messa in esercizio; </a:t>
            </a:r>
          </a:p>
          <a:p>
            <a:pPr marL="171450" indent="-171450">
              <a:buFont typeface="Arial" panose="020B0604020202020204" pitchFamily="34" charset="0"/>
              <a:buChar char="•"/>
            </a:pPr>
            <a:r>
              <a:rPr lang="it-IT" sz="1200" dirty="0"/>
              <a:t>Ogni altra informazione/dato richiesto dalla natura del progetto;</a:t>
            </a:r>
          </a:p>
        </p:txBody>
      </p:sp>
      <p:pic>
        <p:nvPicPr>
          <p:cNvPr id="12" name="Immagine 11">
            <a:extLst>
              <a:ext uri="{FF2B5EF4-FFF2-40B4-BE49-F238E27FC236}">
                <a16:creationId xmlns:a16="http://schemas.microsoft.com/office/drawing/2014/main" id="{524B21C5-F37C-57DB-F223-C7446A0AA2E3}"/>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40861605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36</a:t>
            </a:fld>
            <a:endParaRPr lang="it-IT" sz="1400" dirty="0">
              <a:solidFill>
                <a:schemeClr val="bg1"/>
              </a:solidFill>
            </a:endParaRPr>
          </a:p>
        </p:txBody>
      </p:sp>
      <p:sp>
        <p:nvSpPr>
          <p:cNvPr id="2" name="CasellaDiTesto 1">
            <a:extLst>
              <a:ext uri="{FF2B5EF4-FFF2-40B4-BE49-F238E27FC236}">
                <a16:creationId xmlns:a16="http://schemas.microsoft.com/office/drawing/2014/main" id="{020BDEED-4041-045E-B1CF-9BFCBBD65A82}"/>
              </a:ext>
            </a:extLst>
          </p:cNvPr>
          <p:cNvSpPr txBox="1"/>
          <p:nvPr/>
        </p:nvSpPr>
        <p:spPr>
          <a:xfrm>
            <a:off x="1979712" y="1634669"/>
            <a:ext cx="4611787" cy="461665"/>
          </a:xfrm>
          <a:prstGeom prst="rect">
            <a:avLst/>
          </a:prstGeom>
          <a:noFill/>
        </p:spPr>
        <p:txBody>
          <a:bodyPr wrap="square" rtlCol="0">
            <a:spAutoFit/>
          </a:bodyPr>
          <a:lstStyle/>
          <a:p>
            <a:r>
              <a:rPr lang="it-IT" sz="2400" i="1" dirty="0">
                <a:effectLst>
                  <a:outerShdw blurRad="38100" dist="38100" dir="2700000" algn="tl">
                    <a:srgbClr val="000000">
                      <a:alpha val="43137"/>
                    </a:srgbClr>
                  </a:outerShdw>
                </a:effectLst>
              </a:rPr>
              <a:t>           Avanzamento procedurale</a:t>
            </a:r>
          </a:p>
        </p:txBody>
      </p:sp>
      <p:sp>
        <p:nvSpPr>
          <p:cNvPr id="3" name="CasellaDiTesto 2">
            <a:extLst>
              <a:ext uri="{FF2B5EF4-FFF2-40B4-BE49-F238E27FC236}">
                <a16:creationId xmlns:a16="http://schemas.microsoft.com/office/drawing/2014/main" id="{4BFAFE90-B168-63D4-ED79-DA964F90B779}"/>
              </a:ext>
            </a:extLst>
          </p:cNvPr>
          <p:cNvSpPr txBox="1"/>
          <p:nvPr/>
        </p:nvSpPr>
        <p:spPr>
          <a:xfrm>
            <a:off x="881819" y="2434311"/>
            <a:ext cx="7794699" cy="3693319"/>
          </a:xfrm>
          <a:prstGeom prst="rect">
            <a:avLst/>
          </a:prstGeom>
          <a:noFill/>
        </p:spPr>
        <p:txBody>
          <a:bodyPr wrap="square" rtlCol="0">
            <a:spAutoFit/>
          </a:bodyPr>
          <a:lstStyle/>
          <a:p>
            <a:pPr algn="just"/>
            <a:r>
              <a:rPr lang="it-IT" dirty="0">
                <a:solidFill>
                  <a:srgbClr val="000000"/>
                </a:solidFill>
                <a:latin typeface="GillSans"/>
              </a:rPr>
              <a:t>Il soggetto attuatore deve:</a:t>
            </a:r>
          </a:p>
          <a:p>
            <a:pPr marL="285750" indent="-285750" algn="just">
              <a:buFont typeface="Arial" panose="020B0604020202020204" pitchFamily="34" charset="0"/>
              <a:buChar char="•"/>
            </a:pPr>
            <a:endParaRPr lang="it-IT" dirty="0">
              <a:solidFill>
                <a:srgbClr val="000000"/>
              </a:solidFill>
              <a:latin typeface="GillSans"/>
            </a:endParaRPr>
          </a:p>
          <a:p>
            <a:pPr marL="285750" indent="-285750" algn="just">
              <a:buFont typeface="Arial" panose="020B0604020202020204" pitchFamily="34" charset="0"/>
              <a:buChar char="•"/>
            </a:pPr>
            <a:r>
              <a:rPr lang="it-IT" dirty="0">
                <a:solidFill>
                  <a:srgbClr val="000000"/>
                </a:solidFill>
                <a:latin typeface="GillSans"/>
              </a:rPr>
              <a:t>Aggiornare le date di inizio e fine progetto previste e quelle effettive del Cronoprogramma;</a:t>
            </a:r>
          </a:p>
          <a:p>
            <a:pPr marL="285750" indent="-285750" algn="just">
              <a:buFont typeface="Arial" panose="020B0604020202020204" pitchFamily="34" charset="0"/>
              <a:buChar char="•"/>
            </a:pPr>
            <a:endParaRPr lang="it-IT" sz="1800" b="0" i="0" u="none" strike="noStrike" baseline="0" dirty="0">
              <a:solidFill>
                <a:srgbClr val="0563C2"/>
              </a:solidFill>
              <a:latin typeface="GillSans"/>
            </a:endParaRPr>
          </a:p>
          <a:p>
            <a:pPr marL="285750" indent="-285750" algn="just">
              <a:buFont typeface="Arial" panose="020B0604020202020204" pitchFamily="34" charset="0"/>
              <a:buChar char="•"/>
            </a:pPr>
            <a:r>
              <a:rPr lang="it-IT" sz="1800" b="0" i="0" u="none" strike="noStrike" baseline="0" dirty="0">
                <a:latin typeface="GillSans"/>
              </a:rPr>
              <a:t>Inserire il CIG e le eventuali procedure di affidamento;</a:t>
            </a:r>
          </a:p>
          <a:p>
            <a:pPr algn="just"/>
            <a:endParaRPr lang="it-IT" dirty="0">
              <a:latin typeface="GillSans"/>
            </a:endParaRPr>
          </a:p>
          <a:p>
            <a:pPr marL="285750" indent="-285750" algn="just">
              <a:buFont typeface="Arial" panose="020B0604020202020204" pitchFamily="34" charset="0"/>
              <a:buChar char="•"/>
            </a:pPr>
            <a:r>
              <a:rPr lang="it-IT" dirty="0"/>
              <a:t>Completare i dati delle procedure di aggiudicazione e di realizzazione dei lavori e/o servizi;</a:t>
            </a:r>
          </a:p>
          <a:p>
            <a:pPr marL="285750" indent="-285750" algn="just">
              <a:buFont typeface="Arial" panose="020B0604020202020204" pitchFamily="34" charset="0"/>
              <a:buChar char="•"/>
            </a:pPr>
            <a:endParaRPr lang="it-IT" dirty="0"/>
          </a:p>
          <a:p>
            <a:pPr marL="285750" indent="-285750" algn="just">
              <a:buFont typeface="Arial" panose="020B0604020202020204" pitchFamily="34" charset="0"/>
              <a:buChar char="•"/>
            </a:pPr>
            <a:r>
              <a:rPr lang="it-IT" dirty="0"/>
              <a:t>Caricare la documentazione a supporto ove richiesta e comprovante le dichiarazioni fatte tramite l’apposizione dei «flag»</a:t>
            </a:r>
          </a:p>
          <a:p>
            <a:pPr algn="just"/>
            <a:endParaRPr lang="it-IT" dirty="0"/>
          </a:p>
        </p:txBody>
      </p:sp>
      <p:pic>
        <p:nvPicPr>
          <p:cNvPr id="4" name="Immagine 3">
            <a:extLst>
              <a:ext uri="{FF2B5EF4-FFF2-40B4-BE49-F238E27FC236}">
                <a16:creationId xmlns:a16="http://schemas.microsoft.com/office/drawing/2014/main" id="{28B834B8-10F9-200C-9AB8-2B9988498FBE}"/>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2011617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32558"/>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37</a:t>
            </a:fld>
            <a:endParaRPr lang="it-IT" sz="1400" dirty="0">
              <a:solidFill>
                <a:schemeClr val="bg1"/>
              </a:solidFill>
            </a:endParaRPr>
          </a:p>
        </p:txBody>
      </p:sp>
      <p:sp>
        <p:nvSpPr>
          <p:cNvPr id="2" name="CasellaDiTesto 1">
            <a:extLst>
              <a:ext uri="{FF2B5EF4-FFF2-40B4-BE49-F238E27FC236}">
                <a16:creationId xmlns:a16="http://schemas.microsoft.com/office/drawing/2014/main" id="{020BDEED-4041-045E-B1CF-9BFCBBD65A82}"/>
              </a:ext>
            </a:extLst>
          </p:cNvPr>
          <p:cNvSpPr txBox="1"/>
          <p:nvPr/>
        </p:nvSpPr>
        <p:spPr>
          <a:xfrm>
            <a:off x="1979712" y="1634669"/>
            <a:ext cx="4611787" cy="461665"/>
          </a:xfrm>
          <a:prstGeom prst="rect">
            <a:avLst/>
          </a:prstGeom>
          <a:noFill/>
        </p:spPr>
        <p:txBody>
          <a:bodyPr wrap="square" rtlCol="0">
            <a:spAutoFit/>
          </a:bodyPr>
          <a:lstStyle/>
          <a:p>
            <a:r>
              <a:rPr lang="it-IT" sz="2400" i="1" dirty="0">
                <a:effectLst>
                  <a:outerShdw blurRad="38100" dist="38100" dir="2700000" algn="tl">
                    <a:srgbClr val="000000">
                      <a:alpha val="43137"/>
                    </a:srgbClr>
                  </a:outerShdw>
                </a:effectLst>
              </a:rPr>
              <a:t>           Avanzamento finanziario</a:t>
            </a:r>
          </a:p>
        </p:txBody>
      </p:sp>
      <p:sp>
        <p:nvSpPr>
          <p:cNvPr id="3" name="CasellaDiTesto 2">
            <a:extLst>
              <a:ext uri="{FF2B5EF4-FFF2-40B4-BE49-F238E27FC236}">
                <a16:creationId xmlns:a16="http://schemas.microsoft.com/office/drawing/2014/main" id="{4BFAFE90-B168-63D4-ED79-DA964F90B779}"/>
              </a:ext>
            </a:extLst>
          </p:cNvPr>
          <p:cNvSpPr txBox="1"/>
          <p:nvPr/>
        </p:nvSpPr>
        <p:spPr>
          <a:xfrm>
            <a:off x="833400" y="2277210"/>
            <a:ext cx="7794699" cy="3416320"/>
          </a:xfrm>
          <a:prstGeom prst="rect">
            <a:avLst/>
          </a:prstGeom>
          <a:noFill/>
        </p:spPr>
        <p:txBody>
          <a:bodyPr wrap="square" rtlCol="0">
            <a:spAutoFit/>
          </a:bodyPr>
          <a:lstStyle/>
          <a:p>
            <a:pPr algn="just"/>
            <a:r>
              <a:rPr lang="it-IT" dirty="0">
                <a:solidFill>
                  <a:srgbClr val="000000"/>
                </a:solidFill>
                <a:latin typeface="GillSans"/>
              </a:rPr>
              <a:t>Il soggetto attuatore deve inserire:</a:t>
            </a:r>
          </a:p>
          <a:p>
            <a:pPr marL="285750" indent="-285750" algn="just">
              <a:buFont typeface="Arial" panose="020B0604020202020204" pitchFamily="34" charset="0"/>
              <a:buChar char="•"/>
            </a:pPr>
            <a:endParaRPr lang="it-IT" dirty="0">
              <a:solidFill>
                <a:srgbClr val="000000"/>
              </a:solidFill>
              <a:latin typeface="GillSans"/>
            </a:endParaRPr>
          </a:p>
          <a:p>
            <a:pPr marL="285750" indent="-285750" algn="just">
              <a:buFont typeface="Arial" panose="020B0604020202020204" pitchFamily="34" charset="0"/>
              <a:buChar char="•"/>
            </a:pPr>
            <a:r>
              <a:rPr lang="it-IT" dirty="0">
                <a:solidFill>
                  <a:srgbClr val="000000"/>
                </a:solidFill>
                <a:latin typeface="GillSans"/>
              </a:rPr>
              <a:t>Impegni giuridicamente vincolanti;</a:t>
            </a:r>
          </a:p>
          <a:p>
            <a:pPr marL="285750" indent="-285750" algn="just">
              <a:buFont typeface="Arial" panose="020B0604020202020204" pitchFamily="34" charset="0"/>
              <a:buChar char="•"/>
            </a:pPr>
            <a:endParaRPr lang="it-IT" sz="1800" b="0" i="0" u="none" strike="noStrike" baseline="0" dirty="0">
              <a:solidFill>
                <a:srgbClr val="0563C2"/>
              </a:solidFill>
              <a:latin typeface="GillSans"/>
            </a:endParaRPr>
          </a:p>
          <a:p>
            <a:pPr marL="285750" indent="-285750" algn="just">
              <a:buFont typeface="Arial" panose="020B0604020202020204" pitchFamily="34" charset="0"/>
              <a:buChar char="•"/>
            </a:pPr>
            <a:r>
              <a:rPr lang="it-IT" sz="1800" b="0" i="0" u="none" strike="noStrike" baseline="0" dirty="0">
                <a:latin typeface="GillSans"/>
              </a:rPr>
              <a:t>I pagamenti;</a:t>
            </a:r>
          </a:p>
          <a:p>
            <a:pPr algn="just"/>
            <a:endParaRPr lang="it-IT" dirty="0">
              <a:latin typeface="GillSans"/>
            </a:endParaRPr>
          </a:p>
          <a:p>
            <a:pPr marL="285750" indent="-285750" algn="just">
              <a:buFont typeface="Arial" panose="020B0604020202020204" pitchFamily="34" charset="0"/>
              <a:buChar char="•"/>
            </a:pPr>
            <a:r>
              <a:rPr lang="it-IT" dirty="0"/>
              <a:t>I giustificativi di spesa;</a:t>
            </a:r>
          </a:p>
          <a:p>
            <a:pPr marL="285750" indent="-285750" algn="just">
              <a:buFont typeface="Arial" panose="020B0604020202020204" pitchFamily="34" charset="0"/>
              <a:buChar char="•"/>
            </a:pPr>
            <a:endParaRPr lang="it-IT" dirty="0"/>
          </a:p>
          <a:p>
            <a:pPr marL="285750" indent="-285750" algn="just">
              <a:buFont typeface="Arial" panose="020B0604020202020204" pitchFamily="34" charset="0"/>
              <a:buChar char="•"/>
            </a:pPr>
            <a:r>
              <a:rPr lang="it-IT" dirty="0"/>
              <a:t>Tutta la documentazione Amministrativo/ Contabile ( provvedimenti di liquidazione, atti di approvazione dei Sal, certificati di regolare esecuzione, </a:t>
            </a:r>
            <a:r>
              <a:rPr lang="it-IT" dirty="0" err="1"/>
              <a:t>ecc</a:t>
            </a:r>
            <a:r>
              <a:rPr lang="it-IT" dirty="0"/>
              <a:t>).</a:t>
            </a:r>
          </a:p>
          <a:p>
            <a:pPr algn="just"/>
            <a:endParaRPr lang="it-IT" dirty="0"/>
          </a:p>
        </p:txBody>
      </p:sp>
      <p:sp>
        <p:nvSpPr>
          <p:cNvPr id="4" name="CasellaDiTesto 3">
            <a:extLst>
              <a:ext uri="{FF2B5EF4-FFF2-40B4-BE49-F238E27FC236}">
                <a16:creationId xmlns:a16="http://schemas.microsoft.com/office/drawing/2014/main" id="{87CE30C4-CB51-013A-A946-B868A6DA46A0}"/>
              </a:ext>
            </a:extLst>
          </p:cNvPr>
          <p:cNvSpPr txBox="1"/>
          <p:nvPr/>
        </p:nvSpPr>
        <p:spPr>
          <a:xfrm>
            <a:off x="609600" y="5445224"/>
            <a:ext cx="8138864" cy="646331"/>
          </a:xfrm>
          <a:prstGeom prst="rect">
            <a:avLst/>
          </a:prstGeom>
          <a:noFill/>
        </p:spPr>
        <p:txBody>
          <a:bodyPr wrap="square" rtlCol="0">
            <a:spAutoFit/>
          </a:bodyPr>
          <a:lstStyle/>
          <a:p>
            <a:r>
              <a:rPr lang="it-IT" i="1" dirty="0">
                <a:effectLst>
                  <a:outerShdw blurRad="38100" dist="38100" dir="2700000" algn="tl">
                    <a:srgbClr val="000000">
                      <a:alpha val="43137"/>
                    </a:srgbClr>
                  </a:outerShdw>
                </a:effectLst>
              </a:rPr>
              <a:t>NB!! Se le fatture elettroniche e mandati di pagamento contengono correttamente CUP e CIG il sistema viene popolato automaticamente da SIOPE+SICOGE e PCC</a:t>
            </a:r>
          </a:p>
        </p:txBody>
      </p:sp>
      <p:pic>
        <p:nvPicPr>
          <p:cNvPr id="5" name="Immagine 4">
            <a:extLst>
              <a:ext uri="{FF2B5EF4-FFF2-40B4-BE49-F238E27FC236}">
                <a16:creationId xmlns:a16="http://schemas.microsoft.com/office/drawing/2014/main" id="{218BF532-B591-25D0-2A5C-FEA924E35C9F}"/>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15561540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38</a:t>
            </a:fld>
            <a:endParaRPr lang="it-IT" sz="1400" dirty="0">
              <a:solidFill>
                <a:schemeClr val="bg1"/>
              </a:solidFill>
            </a:endParaRPr>
          </a:p>
        </p:txBody>
      </p:sp>
      <p:sp>
        <p:nvSpPr>
          <p:cNvPr id="2" name="Ovale 1">
            <a:extLst>
              <a:ext uri="{FF2B5EF4-FFF2-40B4-BE49-F238E27FC236}">
                <a16:creationId xmlns:a16="http://schemas.microsoft.com/office/drawing/2014/main" id="{39C606B2-0E36-3030-FE31-C0FBE15BECDA}"/>
              </a:ext>
            </a:extLst>
          </p:cNvPr>
          <p:cNvSpPr/>
          <p:nvPr/>
        </p:nvSpPr>
        <p:spPr>
          <a:xfrm>
            <a:off x="1331640" y="1479220"/>
            <a:ext cx="6207398" cy="789697"/>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a:extLst>
              <a:ext uri="{FF2B5EF4-FFF2-40B4-BE49-F238E27FC236}">
                <a16:creationId xmlns:a16="http://schemas.microsoft.com/office/drawing/2014/main" id="{8DAB57C6-E3AA-EA46-1FB1-52DD2D41F2FB}"/>
              </a:ext>
            </a:extLst>
          </p:cNvPr>
          <p:cNvSpPr txBox="1"/>
          <p:nvPr/>
        </p:nvSpPr>
        <p:spPr>
          <a:xfrm>
            <a:off x="2953921" y="1648226"/>
            <a:ext cx="3553657" cy="369332"/>
          </a:xfrm>
          <a:prstGeom prst="rect">
            <a:avLst/>
          </a:prstGeom>
          <a:noFill/>
        </p:spPr>
        <p:txBody>
          <a:bodyPr wrap="square" rtlCol="0">
            <a:spAutoFit/>
          </a:bodyPr>
          <a:lstStyle/>
          <a:p>
            <a:r>
              <a:rPr lang="it-IT" dirty="0"/>
              <a:t>COMPITI E RESPONSABILITA’ </a:t>
            </a:r>
          </a:p>
        </p:txBody>
      </p:sp>
      <p:sp>
        <p:nvSpPr>
          <p:cNvPr id="4" name="Freccia in giù 3">
            <a:extLst>
              <a:ext uri="{FF2B5EF4-FFF2-40B4-BE49-F238E27FC236}">
                <a16:creationId xmlns:a16="http://schemas.microsoft.com/office/drawing/2014/main" id="{886CF0CE-C0C8-A958-00C6-B8554103985A}"/>
              </a:ext>
            </a:extLst>
          </p:cNvPr>
          <p:cNvSpPr/>
          <p:nvPr/>
        </p:nvSpPr>
        <p:spPr>
          <a:xfrm>
            <a:off x="4009302" y="2327647"/>
            <a:ext cx="432048" cy="4789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con angoli arrotondati 5">
            <a:extLst>
              <a:ext uri="{FF2B5EF4-FFF2-40B4-BE49-F238E27FC236}">
                <a16:creationId xmlns:a16="http://schemas.microsoft.com/office/drawing/2014/main" id="{AF64B21D-4FDD-9B87-4AC6-CEAD92FEB76C}"/>
              </a:ext>
            </a:extLst>
          </p:cNvPr>
          <p:cNvSpPr/>
          <p:nvPr/>
        </p:nvSpPr>
        <p:spPr>
          <a:xfrm>
            <a:off x="1833659" y="2745925"/>
            <a:ext cx="4932834" cy="3524166"/>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a:extLst>
              <a:ext uri="{FF2B5EF4-FFF2-40B4-BE49-F238E27FC236}">
                <a16:creationId xmlns:a16="http://schemas.microsoft.com/office/drawing/2014/main" id="{869ED259-F1E4-CB37-B682-100C3CB7A0AA}"/>
              </a:ext>
            </a:extLst>
          </p:cNvPr>
          <p:cNvSpPr txBox="1"/>
          <p:nvPr/>
        </p:nvSpPr>
        <p:spPr>
          <a:xfrm>
            <a:off x="2418152" y="2869237"/>
            <a:ext cx="3614348" cy="276999"/>
          </a:xfrm>
          <a:prstGeom prst="rect">
            <a:avLst/>
          </a:prstGeom>
          <a:noFill/>
        </p:spPr>
        <p:txBody>
          <a:bodyPr wrap="square" rtlCol="0">
            <a:spAutoFit/>
          </a:bodyPr>
          <a:lstStyle/>
          <a:p>
            <a:r>
              <a:rPr lang="it-IT" sz="1200" dirty="0"/>
              <a:t>FASE PREVENTIVA ( circolare 11/08/22 n. 30): </a:t>
            </a:r>
          </a:p>
        </p:txBody>
      </p:sp>
      <p:sp>
        <p:nvSpPr>
          <p:cNvPr id="10" name="CasellaDiTesto 9">
            <a:extLst>
              <a:ext uri="{FF2B5EF4-FFF2-40B4-BE49-F238E27FC236}">
                <a16:creationId xmlns:a16="http://schemas.microsoft.com/office/drawing/2014/main" id="{610A3482-3BD7-269B-8FFC-CD7DC16181B1}"/>
              </a:ext>
            </a:extLst>
          </p:cNvPr>
          <p:cNvSpPr txBox="1"/>
          <p:nvPr/>
        </p:nvSpPr>
        <p:spPr>
          <a:xfrm>
            <a:off x="2377507" y="3305120"/>
            <a:ext cx="4388986" cy="2279727"/>
          </a:xfrm>
          <a:prstGeom prst="rect">
            <a:avLst/>
          </a:prstGeom>
          <a:noFill/>
        </p:spPr>
        <p:txBody>
          <a:bodyPr wrap="square" rtlCol="0">
            <a:spAutoFit/>
          </a:bodyPr>
          <a:lstStyle/>
          <a:p>
            <a:pPr marL="228600" indent="-228600">
              <a:lnSpc>
                <a:spcPct val="150000"/>
              </a:lnSpc>
              <a:buFont typeface="+mj-lt"/>
              <a:buAutoNum type="alphaUcPeriod"/>
            </a:pPr>
            <a:r>
              <a:rPr lang="it-IT" sz="1200" dirty="0"/>
              <a:t>Regolarità amministrativo-contabile</a:t>
            </a:r>
          </a:p>
          <a:p>
            <a:pPr marL="228600" indent="-228600">
              <a:lnSpc>
                <a:spcPct val="150000"/>
              </a:lnSpc>
              <a:buFont typeface="+mj-lt"/>
              <a:buAutoNum type="alphaUcPeriod"/>
            </a:pPr>
            <a:r>
              <a:rPr lang="it-IT" sz="1200" dirty="0"/>
              <a:t>Misure/verifiche ex ante titolare effettivo</a:t>
            </a:r>
          </a:p>
          <a:p>
            <a:pPr marL="228600" indent="-228600">
              <a:lnSpc>
                <a:spcPct val="150000"/>
              </a:lnSpc>
              <a:buFont typeface="+mj-lt"/>
              <a:buAutoNum type="alphaUcPeriod"/>
            </a:pPr>
            <a:r>
              <a:rPr lang="it-IT" sz="1200" dirty="0"/>
              <a:t>Misure/verifiche ex ante conflitto interessi</a:t>
            </a:r>
          </a:p>
          <a:p>
            <a:pPr marL="228600" indent="-228600">
              <a:lnSpc>
                <a:spcPct val="150000"/>
              </a:lnSpc>
              <a:buFont typeface="+mj-lt"/>
              <a:buAutoNum type="alphaUcPeriod"/>
            </a:pPr>
            <a:r>
              <a:rPr lang="it-IT" sz="1200" dirty="0"/>
              <a:t>Misure/verifiche ex ante assenza doppio finanziamento</a:t>
            </a:r>
          </a:p>
          <a:p>
            <a:pPr marL="228600" indent="-228600">
              <a:lnSpc>
                <a:spcPct val="150000"/>
              </a:lnSpc>
              <a:buFont typeface="+mj-lt"/>
              <a:buAutoNum type="alphaUcPeriod"/>
            </a:pPr>
            <a:r>
              <a:rPr lang="it-IT" sz="1200" dirty="0"/>
              <a:t>Misure/verifiche ex ante rispetto condizionalità</a:t>
            </a:r>
          </a:p>
          <a:p>
            <a:pPr marL="228600" indent="-228600">
              <a:lnSpc>
                <a:spcPct val="150000"/>
              </a:lnSpc>
              <a:buFont typeface="+mj-lt"/>
              <a:buAutoNum type="alphaUcPeriod"/>
            </a:pPr>
            <a:r>
              <a:rPr lang="it-IT" sz="1200" dirty="0"/>
              <a:t>Misure/verifiche ex ante rispetto ulteriori requisiti della Misura</a:t>
            </a:r>
          </a:p>
          <a:p>
            <a:pPr marL="228600" indent="-228600">
              <a:lnSpc>
                <a:spcPct val="150000"/>
              </a:lnSpc>
              <a:buFont typeface="+mj-lt"/>
              <a:buAutoNum type="alphaUcPeriod"/>
            </a:pPr>
            <a:r>
              <a:rPr lang="it-IT" sz="1200" dirty="0"/>
              <a:t>Misure/verifiche ex ante rispetto principio DNSH</a:t>
            </a:r>
          </a:p>
          <a:p>
            <a:pPr marL="228600" indent="-228600">
              <a:lnSpc>
                <a:spcPct val="150000"/>
              </a:lnSpc>
              <a:buFont typeface="+mj-lt"/>
              <a:buAutoNum type="alphaUcPeriod"/>
            </a:pPr>
            <a:r>
              <a:rPr lang="it-IT" sz="1200" dirty="0"/>
              <a:t>Misure/verifiche ex ante rispetto principi trasversali.</a:t>
            </a:r>
          </a:p>
        </p:txBody>
      </p:sp>
      <p:pic>
        <p:nvPicPr>
          <p:cNvPr id="5" name="Immagine 4">
            <a:extLst>
              <a:ext uri="{FF2B5EF4-FFF2-40B4-BE49-F238E27FC236}">
                <a16:creationId xmlns:a16="http://schemas.microsoft.com/office/drawing/2014/main" id="{A25E4032-8053-FA4A-896C-8DE177CB16CA}"/>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2224354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39</a:t>
            </a:fld>
            <a:endParaRPr lang="it-IT" sz="1400" dirty="0">
              <a:solidFill>
                <a:schemeClr val="bg1"/>
              </a:solidFill>
            </a:endParaRPr>
          </a:p>
        </p:txBody>
      </p:sp>
      <p:sp>
        <p:nvSpPr>
          <p:cNvPr id="2" name="CasellaDiTesto 1">
            <a:extLst>
              <a:ext uri="{FF2B5EF4-FFF2-40B4-BE49-F238E27FC236}">
                <a16:creationId xmlns:a16="http://schemas.microsoft.com/office/drawing/2014/main" id="{020BDEED-4041-045E-B1CF-9BFCBBD65A82}"/>
              </a:ext>
            </a:extLst>
          </p:cNvPr>
          <p:cNvSpPr txBox="1"/>
          <p:nvPr/>
        </p:nvSpPr>
        <p:spPr>
          <a:xfrm>
            <a:off x="971600" y="1634669"/>
            <a:ext cx="7562800" cy="461665"/>
          </a:xfrm>
          <a:prstGeom prst="rect">
            <a:avLst/>
          </a:prstGeom>
          <a:noFill/>
        </p:spPr>
        <p:txBody>
          <a:bodyPr wrap="square" rtlCol="0">
            <a:spAutoFit/>
          </a:bodyPr>
          <a:lstStyle/>
          <a:p>
            <a:r>
              <a:rPr lang="it-IT" sz="2400" i="1" dirty="0">
                <a:effectLst>
                  <a:outerShdw blurRad="38100" dist="38100" dir="2700000" algn="tl">
                    <a:srgbClr val="000000">
                      <a:alpha val="43137"/>
                    </a:srgbClr>
                  </a:outerShdw>
                </a:effectLst>
              </a:rPr>
              <a:t>           A. REGOLARITA’ AMMINISTRATIVO CONTABILE</a:t>
            </a:r>
          </a:p>
        </p:txBody>
      </p:sp>
      <p:sp>
        <p:nvSpPr>
          <p:cNvPr id="3" name="CasellaDiTesto 2">
            <a:extLst>
              <a:ext uri="{FF2B5EF4-FFF2-40B4-BE49-F238E27FC236}">
                <a16:creationId xmlns:a16="http://schemas.microsoft.com/office/drawing/2014/main" id="{4BFAFE90-B168-63D4-ED79-DA964F90B779}"/>
              </a:ext>
            </a:extLst>
          </p:cNvPr>
          <p:cNvSpPr txBox="1"/>
          <p:nvPr/>
        </p:nvSpPr>
        <p:spPr>
          <a:xfrm>
            <a:off x="833400" y="2277210"/>
            <a:ext cx="7794699" cy="3693319"/>
          </a:xfrm>
          <a:prstGeom prst="rect">
            <a:avLst/>
          </a:prstGeom>
          <a:noFill/>
        </p:spPr>
        <p:txBody>
          <a:bodyPr wrap="square" rtlCol="0">
            <a:spAutoFit/>
          </a:bodyPr>
          <a:lstStyle/>
          <a:p>
            <a:pPr algn="just"/>
            <a:r>
              <a:rPr lang="it-IT" dirty="0">
                <a:solidFill>
                  <a:srgbClr val="000000"/>
                </a:solidFill>
                <a:latin typeface="GillSans"/>
              </a:rPr>
              <a:t>L’Amministrazione Centrale deve gestire le risorse del PNRR attraverso un’apposita contabilità speciale al fine di assicurare le rendicontazioni secondo quanto previsto dalla normativa. Svolge le «verifiche» aggiuntive sulla correttezza e la regolarità delle spese sostenute e/o esposte nelle rendicontazioni del SA.</a:t>
            </a:r>
          </a:p>
          <a:p>
            <a:pPr algn="just"/>
            <a:endParaRPr lang="it-IT" dirty="0">
              <a:solidFill>
                <a:srgbClr val="000000"/>
              </a:solidFill>
              <a:latin typeface="GillSans"/>
            </a:endParaRPr>
          </a:p>
          <a:p>
            <a:pPr algn="just"/>
            <a:r>
              <a:rPr lang="it-IT" dirty="0">
                <a:solidFill>
                  <a:srgbClr val="000000"/>
                </a:solidFill>
                <a:latin typeface="GillSans"/>
              </a:rPr>
              <a:t>I Soggetti Attuatori effettuano il controllo ordinario interno di tipo amministrativo-contabile dell’art 147 del TUEL con il rilascio del parere di regolarità tecnica attestante la regolarità e la correttezza dell’azione amministrativa, il rilascio del parere di regolarità contabile e del visto attestante la copertura finanziaria.</a:t>
            </a:r>
          </a:p>
          <a:p>
            <a:pPr algn="just"/>
            <a:r>
              <a:rPr lang="it-IT" dirty="0">
                <a:solidFill>
                  <a:srgbClr val="000000"/>
                </a:solidFill>
                <a:latin typeface="GillSans"/>
              </a:rPr>
              <a:t> </a:t>
            </a:r>
          </a:p>
          <a:p>
            <a:pPr algn="just"/>
            <a:endParaRPr lang="it-IT" dirty="0">
              <a:solidFill>
                <a:srgbClr val="000000"/>
              </a:solidFill>
              <a:latin typeface="GillSans"/>
            </a:endParaRPr>
          </a:p>
          <a:p>
            <a:pPr algn="just"/>
            <a:endParaRPr lang="it-IT" dirty="0"/>
          </a:p>
        </p:txBody>
      </p:sp>
      <p:sp>
        <p:nvSpPr>
          <p:cNvPr id="5" name="Freccia in giù 4">
            <a:extLst>
              <a:ext uri="{FF2B5EF4-FFF2-40B4-BE49-F238E27FC236}">
                <a16:creationId xmlns:a16="http://schemas.microsoft.com/office/drawing/2014/main" id="{243B26D3-342A-9C29-A760-67FF22B57FC4}"/>
              </a:ext>
            </a:extLst>
          </p:cNvPr>
          <p:cNvSpPr/>
          <p:nvPr/>
        </p:nvSpPr>
        <p:spPr>
          <a:xfrm>
            <a:off x="4283968" y="4869160"/>
            <a:ext cx="44678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3BB71A36-8C32-5648-208A-B175D7598590}"/>
              </a:ext>
            </a:extLst>
          </p:cNvPr>
          <p:cNvSpPr txBox="1"/>
          <p:nvPr/>
        </p:nvSpPr>
        <p:spPr>
          <a:xfrm>
            <a:off x="1241439" y="5448224"/>
            <a:ext cx="7656499" cy="584775"/>
          </a:xfrm>
          <a:prstGeom prst="rect">
            <a:avLst/>
          </a:prstGeom>
          <a:noFill/>
        </p:spPr>
        <p:txBody>
          <a:bodyPr wrap="square" rtlCol="0">
            <a:spAutoFit/>
          </a:bodyPr>
          <a:lstStyle/>
          <a:p>
            <a:r>
              <a:rPr lang="it-IT" sz="1600" u="sng" dirty="0"/>
              <a:t>REGIS : apporre il flag  e si allegano i documenti relativi alla regolarità amministrativa-contabile e attestazione della regolarità amministrativo contabile</a:t>
            </a:r>
          </a:p>
        </p:txBody>
      </p:sp>
      <p:pic>
        <p:nvPicPr>
          <p:cNvPr id="4" name="Immagine 3">
            <a:extLst>
              <a:ext uri="{FF2B5EF4-FFF2-40B4-BE49-F238E27FC236}">
                <a16:creationId xmlns:a16="http://schemas.microsoft.com/office/drawing/2014/main" id="{79398308-18FB-372E-27D3-F633F461C5F0}"/>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4093257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760196" y="471488"/>
            <a:ext cx="621867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a:solidFill>
                  <a:srgbClr val="FFFFFF"/>
                </a:solidFill>
                <a:latin typeface="Arial" panose="020B0604020202020204" pitchFamily="34" charset="0"/>
              </a:rPr>
              <a:t>I soggetti attuatori</a:t>
            </a: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378966" y="1420049"/>
            <a:ext cx="8585522"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buNone/>
            </a:pPr>
            <a:r>
              <a:rPr lang="it-IT" sz="1800" dirty="0"/>
              <a:t>Soggetto attuatore :</a:t>
            </a:r>
          </a:p>
          <a:p>
            <a:pPr>
              <a:buNone/>
            </a:pPr>
            <a:r>
              <a:rPr lang="it-IT" sz="1800" b="1" dirty="0">
                <a:latin typeface="Calibri-Bold"/>
              </a:rPr>
              <a:t>E’ Responsabile</a:t>
            </a:r>
          </a:p>
          <a:p>
            <a:r>
              <a:rPr lang="it-IT" sz="1800" dirty="0"/>
              <a:t> Sull’ Avvio dei procedimenti di attuazione e funzionalità dei singoli progetti</a:t>
            </a:r>
          </a:p>
          <a:p>
            <a:r>
              <a:rPr lang="it-IT" sz="1800" dirty="0"/>
              <a:t> Sul Controllo della regolarità delle procedure e delle spese rendicontate sulle risorse </a:t>
            </a:r>
            <a:r>
              <a:rPr lang="it-IT" sz="1800" dirty="0" err="1"/>
              <a:t>Pnrr</a:t>
            </a:r>
            <a:endParaRPr lang="it-IT" sz="1800" dirty="0"/>
          </a:p>
          <a:p>
            <a:r>
              <a:rPr lang="it-IT" sz="1800" dirty="0"/>
              <a:t> Nel Monitorare i conseguimento dei valori definiti con gli indicatori associati ai propri progetti</a:t>
            </a:r>
          </a:p>
          <a:p>
            <a:pPr>
              <a:buNone/>
            </a:pPr>
            <a:r>
              <a:rPr lang="it-IT" sz="1800" b="1" dirty="0">
                <a:latin typeface="Calibri-Bold"/>
              </a:rPr>
              <a:t>Deve Assicurare</a:t>
            </a:r>
          </a:p>
          <a:p>
            <a:r>
              <a:rPr lang="it-IT" sz="1800" dirty="0"/>
              <a:t> il controllo Legale e Contabile su atti e provvedimenti di spesa per attuazione degli interventi</a:t>
            </a:r>
          </a:p>
          <a:p>
            <a:r>
              <a:rPr lang="it-IT" sz="1800" dirty="0"/>
              <a:t> la tracciabilità delle informazioni</a:t>
            </a:r>
          </a:p>
          <a:p>
            <a:r>
              <a:rPr lang="it-IT" sz="1800" dirty="0"/>
              <a:t> la Codifica contabile per utilizzo risorse </a:t>
            </a:r>
            <a:r>
              <a:rPr lang="it-IT" sz="1800" dirty="0" err="1"/>
              <a:t>Pnrr</a:t>
            </a:r>
            <a:endParaRPr lang="it-IT" sz="1800" dirty="0"/>
          </a:p>
          <a:p>
            <a:pPr>
              <a:buNone/>
            </a:pPr>
            <a:r>
              <a:rPr lang="it-IT" sz="1800" b="1" dirty="0">
                <a:latin typeface="Calibri-Bold"/>
              </a:rPr>
              <a:t>Deve Provvedere</a:t>
            </a:r>
          </a:p>
          <a:p>
            <a:r>
              <a:rPr lang="it-IT" sz="1800" dirty="0"/>
              <a:t>A conservare tutti gli atti e la documentazione giustificativa su supporto informatico adeguato per consentire audit controllo i soggetti interni ed esterni</a:t>
            </a:r>
            <a:endParaRPr lang="it-IT" altLang="it-IT" sz="1800" dirty="0"/>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4</a:t>
            </a:fld>
            <a:endParaRPr lang="it-IT" sz="1400" dirty="0">
              <a:solidFill>
                <a:schemeClr val="bg1"/>
              </a:solidFill>
            </a:endParaRPr>
          </a:p>
        </p:txBody>
      </p:sp>
      <p:sp>
        <p:nvSpPr>
          <p:cNvPr id="2" name="Segnaposto piè di pagina 1">
            <a:extLst>
              <a:ext uri="{FF2B5EF4-FFF2-40B4-BE49-F238E27FC236}">
                <a16:creationId xmlns:a16="http://schemas.microsoft.com/office/drawing/2014/main" id="{0A38A147-F777-CA51-1D5C-430E817C2B9C}"/>
              </a:ext>
            </a:extLst>
          </p:cNvPr>
          <p:cNvSpPr txBox="1">
            <a:spLocks/>
          </p:cNvSpPr>
          <p:nvPr/>
        </p:nvSpPr>
        <p:spPr>
          <a:xfrm>
            <a:off x="-14287" y="6525344"/>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pic>
        <p:nvPicPr>
          <p:cNvPr id="3" name="Immagine 2">
            <a:extLst>
              <a:ext uri="{FF2B5EF4-FFF2-40B4-BE49-F238E27FC236}">
                <a16:creationId xmlns:a16="http://schemas.microsoft.com/office/drawing/2014/main" id="{802F736A-706A-B6E8-4FAF-1E0D2B3746B5}"/>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24653878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3157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40</a:t>
            </a:fld>
            <a:endParaRPr lang="it-IT" sz="1400" dirty="0">
              <a:solidFill>
                <a:schemeClr val="bg1"/>
              </a:solidFill>
            </a:endParaRPr>
          </a:p>
        </p:txBody>
      </p:sp>
      <p:sp>
        <p:nvSpPr>
          <p:cNvPr id="2" name="CasellaDiTesto 1">
            <a:extLst>
              <a:ext uri="{FF2B5EF4-FFF2-40B4-BE49-F238E27FC236}">
                <a16:creationId xmlns:a16="http://schemas.microsoft.com/office/drawing/2014/main" id="{020BDEED-4041-045E-B1CF-9BFCBBD65A82}"/>
              </a:ext>
            </a:extLst>
          </p:cNvPr>
          <p:cNvSpPr txBox="1"/>
          <p:nvPr/>
        </p:nvSpPr>
        <p:spPr>
          <a:xfrm>
            <a:off x="971600" y="1634669"/>
            <a:ext cx="7562800" cy="461665"/>
          </a:xfrm>
          <a:prstGeom prst="rect">
            <a:avLst/>
          </a:prstGeom>
          <a:noFill/>
        </p:spPr>
        <p:txBody>
          <a:bodyPr wrap="square" rtlCol="0">
            <a:spAutoFit/>
          </a:bodyPr>
          <a:lstStyle/>
          <a:p>
            <a:r>
              <a:rPr lang="it-IT" sz="2400" i="1" dirty="0">
                <a:effectLst>
                  <a:outerShdw blurRad="38100" dist="38100" dir="2700000" algn="tl">
                    <a:srgbClr val="000000">
                      <a:alpha val="43137"/>
                    </a:srgbClr>
                  </a:outerShdw>
                </a:effectLst>
              </a:rPr>
              <a:t>           B. MISURE/VERIFICHE EX ANTE TITOLARE EFFETTIVO</a:t>
            </a:r>
          </a:p>
        </p:txBody>
      </p:sp>
      <p:sp>
        <p:nvSpPr>
          <p:cNvPr id="3" name="CasellaDiTesto 2">
            <a:extLst>
              <a:ext uri="{FF2B5EF4-FFF2-40B4-BE49-F238E27FC236}">
                <a16:creationId xmlns:a16="http://schemas.microsoft.com/office/drawing/2014/main" id="{4BFAFE90-B168-63D4-ED79-DA964F90B779}"/>
              </a:ext>
            </a:extLst>
          </p:cNvPr>
          <p:cNvSpPr txBox="1"/>
          <p:nvPr/>
        </p:nvSpPr>
        <p:spPr>
          <a:xfrm>
            <a:off x="833400" y="2277210"/>
            <a:ext cx="7794699" cy="2585323"/>
          </a:xfrm>
          <a:prstGeom prst="rect">
            <a:avLst/>
          </a:prstGeom>
          <a:noFill/>
        </p:spPr>
        <p:txBody>
          <a:bodyPr wrap="square" rtlCol="0">
            <a:spAutoFit/>
          </a:bodyPr>
          <a:lstStyle/>
          <a:p>
            <a:pPr algn="just"/>
            <a:endParaRPr lang="it-IT" dirty="0">
              <a:solidFill>
                <a:srgbClr val="000000"/>
              </a:solidFill>
              <a:latin typeface="GillSans"/>
            </a:endParaRPr>
          </a:p>
          <a:p>
            <a:pPr algn="just"/>
            <a:r>
              <a:rPr lang="it-IT" dirty="0">
                <a:solidFill>
                  <a:srgbClr val="000000"/>
                </a:solidFill>
                <a:latin typeface="GillSans"/>
              </a:rPr>
              <a:t>Il Soggetto Attuatore deve provvedere alla corretta individuazione del titolare effettivo dell’aggiudicatario e deve aver adottato tutte le misure ragionevoli per verificare l’identità sulle comunicazioni rese dall’appaltatore in merito alla titolarità effettiva.</a:t>
            </a:r>
          </a:p>
          <a:p>
            <a:pPr algn="just"/>
            <a:endParaRPr lang="it-IT" dirty="0">
              <a:solidFill>
                <a:srgbClr val="000000"/>
              </a:solidFill>
              <a:latin typeface="GillSans"/>
            </a:endParaRPr>
          </a:p>
          <a:p>
            <a:pPr algn="just"/>
            <a:r>
              <a:rPr lang="it-IT" dirty="0">
                <a:solidFill>
                  <a:srgbClr val="000000"/>
                </a:solidFill>
                <a:latin typeface="GillSans"/>
              </a:rPr>
              <a:t> </a:t>
            </a:r>
          </a:p>
          <a:p>
            <a:pPr algn="just"/>
            <a:endParaRPr lang="it-IT" dirty="0">
              <a:solidFill>
                <a:srgbClr val="000000"/>
              </a:solidFill>
              <a:latin typeface="GillSans"/>
            </a:endParaRPr>
          </a:p>
          <a:p>
            <a:pPr algn="just"/>
            <a:endParaRPr lang="it-IT" dirty="0"/>
          </a:p>
        </p:txBody>
      </p:sp>
      <p:sp>
        <p:nvSpPr>
          <p:cNvPr id="5" name="Freccia in giù 4">
            <a:extLst>
              <a:ext uri="{FF2B5EF4-FFF2-40B4-BE49-F238E27FC236}">
                <a16:creationId xmlns:a16="http://schemas.microsoft.com/office/drawing/2014/main" id="{243B26D3-342A-9C29-A760-67FF22B57FC4}"/>
              </a:ext>
            </a:extLst>
          </p:cNvPr>
          <p:cNvSpPr/>
          <p:nvPr/>
        </p:nvSpPr>
        <p:spPr>
          <a:xfrm>
            <a:off x="4507358" y="3768878"/>
            <a:ext cx="44678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3BB71A36-8C32-5648-208A-B175D7598590}"/>
              </a:ext>
            </a:extLst>
          </p:cNvPr>
          <p:cNvSpPr txBox="1"/>
          <p:nvPr/>
        </p:nvSpPr>
        <p:spPr>
          <a:xfrm>
            <a:off x="1247357" y="4424397"/>
            <a:ext cx="7656499" cy="338554"/>
          </a:xfrm>
          <a:prstGeom prst="rect">
            <a:avLst/>
          </a:prstGeom>
          <a:noFill/>
        </p:spPr>
        <p:txBody>
          <a:bodyPr wrap="square" rtlCol="0">
            <a:spAutoFit/>
          </a:bodyPr>
          <a:lstStyle/>
          <a:p>
            <a:r>
              <a:rPr lang="it-IT" sz="1600" u="sng" dirty="0"/>
              <a:t>REGIS : apporre il flag  e si allega il documento  di attestazione titolare effettivo</a:t>
            </a:r>
          </a:p>
        </p:txBody>
      </p:sp>
      <p:pic>
        <p:nvPicPr>
          <p:cNvPr id="4" name="Immagine 3">
            <a:extLst>
              <a:ext uri="{FF2B5EF4-FFF2-40B4-BE49-F238E27FC236}">
                <a16:creationId xmlns:a16="http://schemas.microsoft.com/office/drawing/2014/main" id="{4C8C7469-A0BC-B0C7-3826-7378EAD3D722}"/>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37038468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41559"/>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41</a:t>
            </a:fld>
            <a:endParaRPr lang="it-IT" sz="1400" dirty="0">
              <a:solidFill>
                <a:schemeClr val="bg1"/>
              </a:solidFill>
            </a:endParaRPr>
          </a:p>
        </p:txBody>
      </p:sp>
      <p:sp>
        <p:nvSpPr>
          <p:cNvPr id="2" name="CasellaDiTesto 1">
            <a:extLst>
              <a:ext uri="{FF2B5EF4-FFF2-40B4-BE49-F238E27FC236}">
                <a16:creationId xmlns:a16="http://schemas.microsoft.com/office/drawing/2014/main" id="{020BDEED-4041-045E-B1CF-9BFCBBD65A82}"/>
              </a:ext>
            </a:extLst>
          </p:cNvPr>
          <p:cNvSpPr txBox="1"/>
          <p:nvPr/>
        </p:nvSpPr>
        <p:spPr>
          <a:xfrm>
            <a:off x="971600" y="1634669"/>
            <a:ext cx="7562800" cy="461665"/>
          </a:xfrm>
          <a:prstGeom prst="rect">
            <a:avLst/>
          </a:prstGeom>
          <a:noFill/>
        </p:spPr>
        <p:txBody>
          <a:bodyPr wrap="square" rtlCol="0">
            <a:spAutoFit/>
          </a:bodyPr>
          <a:lstStyle/>
          <a:p>
            <a:r>
              <a:rPr lang="it-IT" sz="2400" i="1" dirty="0">
                <a:effectLst>
                  <a:outerShdw blurRad="38100" dist="38100" dir="2700000" algn="tl">
                    <a:srgbClr val="000000">
                      <a:alpha val="43137"/>
                    </a:srgbClr>
                  </a:outerShdw>
                </a:effectLst>
              </a:rPr>
              <a:t>           C. MISURE/VERIFICHE EX ANTE CONFLITTO INTERESSI</a:t>
            </a:r>
          </a:p>
        </p:txBody>
      </p:sp>
      <p:sp>
        <p:nvSpPr>
          <p:cNvPr id="3" name="CasellaDiTesto 2">
            <a:extLst>
              <a:ext uri="{FF2B5EF4-FFF2-40B4-BE49-F238E27FC236}">
                <a16:creationId xmlns:a16="http://schemas.microsoft.com/office/drawing/2014/main" id="{4BFAFE90-B168-63D4-ED79-DA964F90B779}"/>
              </a:ext>
            </a:extLst>
          </p:cNvPr>
          <p:cNvSpPr txBox="1"/>
          <p:nvPr/>
        </p:nvSpPr>
        <p:spPr>
          <a:xfrm>
            <a:off x="833400" y="2277210"/>
            <a:ext cx="7794699" cy="2308324"/>
          </a:xfrm>
          <a:prstGeom prst="rect">
            <a:avLst/>
          </a:prstGeom>
          <a:noFill/>
        </p:spPr>
        <p:txBody>
          <a:bodyPr wrap="square" rtlCol="0">
            <a:spAutoFit/>
          </a:bodyPr>
          <a:lstStyle/>
          <a:p>
            <a:pPr algn="just"/>
            <a:endParaRPr lang="it-IT" dirty="0">
              <a:solidFill>
                <a:srgbClr val="000000"/>
              </a:solidFill>
              <a:latin typeface="GillSans"/>
            </a:endParaRPr>
          </a:p>
          <a:p>
            <a:pPr algn="just"/>
            <a:r>
              <a:rPr lang="it-IT" dirty="0">
                <a:solidFill>
                  <a:srgbClr val="000000"/>
                </a:solidFill>
                <a:latin typeface="GillSans"/>
              </a:rPr>
              <a:t>Il Soggetto Attuatore deve provvedere alla verifica e all’attestazione monitorando con attenzione l’assenza delle situazioni di conflitto di interessi previsto dalla Legge( legami di parentela, affinità, convivenza o frequentazione abituale).</a:t>
            </a:r>
          </a:p>
          <a:p>
            <a:pPr algn="just"/>
            <a:endParaRPr lang="it-IT" dirty="0">
              <a:solidFill>
                <a:srgbClr val="000000"/>
              </a:solidFill>
              <a:latin typeface="GillSans"/>
            </a:endParaRPr>
          </a:p>
          <a:p>
            <a:pPr algn="just"/>
            <a:r>
              <a:rPr lang="it-IT" dirty="0">
                <a:solidFill>
                  <a:srgbClr val="000000"/>
                </a:solidFill>
                <a:latin typeface="GillSans"/>
              </a:rPr>
              <a:t> </a:t>
            </a:r>
          </a:p>
          <a:p>
            <a:pPr algn="just"/>
            <a:endParaRPr lang="it-IT" dirty="0">
              <a:solidFill>
                <a:srgbClr val="000000"/>
              </a:solidFill>
              <a:latin typeface="GillSans"/>
            </a:endParaRPr>
          </a:p>
          <a:p>
            <a:pPr algn="just"/>
            <a:endParaRPr lang="it-IT" dirty="0"/>
          </a:p>
        </p:txBody>
      </p:sp>
      <p:sp>
        <p:nvSpPr>
          <p:cNvPr id="5" name="Freccia in giù 4">
            <a:extLst>
              <a:ext uri="{FF2B5EF4-FFF2-40B4-BE49-F238E27FC236}">
                <a16:creationId xmlns:a16="http://schemas.microsoft.com/office/drawing/2014/main" id="{243B26D3-342A-9C29-A760-67FF22B57FC4}"/>
              </a:ext>
            </a:extLst>
          </p:cNvPr>
          <p:cNvSpPr/>
          <p:nvPr/>
        </p:nvSpPr>
        <p:spPr>
          <a:xfrm>
            <a:off x="4507358" y="3768878"/>
            <a:ext cx="44678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3BB71A36-8C32-5648-208A-B175D7598590}"/>
              </a:ext>
            </a:extLst>
          </p:cNvPr>
          <p:cNvSpPr txBox="1"/>
          <p:nvPr/>
        </p:nvSpPr>
        <p:spPr>
          <a:xfrm>
            <a:off x="971600" y="4415798"/>
            <a:ext cx="7656499" cy="338554"/>
          </a:xfrm>
          <a:prstGeom prst="rect">
            <a:avLst/>
          </a:prstGeom>
          <a:noFill/>
        </p:spPr>
        <p:txBody>
          <a:bodyPr wrap="square" rtlCol="0">
            <a:spAutoFit/>
          </a:bodyPr>
          <a:lstStyle/>
          <a:p>
            <a:r>
              <a:rPr lang="it-IT" sz="1600" u="sng" dirty="0"/>
              <a:t>REGIS : apporre il flag  e si allega il documento  di attestazione di assenza conflitto interessi</a:t>
            </a:r>
          </a:p>
        </p:txBody>
      </p:sp>
      <p:pic>
        <p:nvPicPr>
          <p:cNvPr id="4" name="Immagine 3">
            <a:extLst>
              <a:ext uri="{FF2B5EF4-FFF2-40B4-BE49-F238E27FC236}">
                <a16:creationId xmlns:a16="http://schemas.microsoft.com/office/drawing/2014/main" id="{C8A6BEC3-3388-72FD-FCC0-1849DEFE78A0}"/>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3164526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42</a:t>
            </a:fld>
            <a:endParaRPr lang="it-IT" sz="1400" dirty="0">
              <a:solidFill>
                <a:schemeClr val="bg1"/>
              </a:solidFill>
            </a:endParaRPr>
          </a:p>
        </p:txBody>
      </p:sp>
      <p:sp>
        <p:nvSpPr>
          <p:cNvPr id="2" name="CasellaDiTesto 1">
            <a:extLst>
              <a:ext uri="{FF2B5EF4-FFF2-40B4-BE49-F238E27FC236}">
                <a16:creationId xmlns:a16="http://schemas.microsoft.com/office/drawing/2014/main" id="{020BDEED-4041-045E-B1CF-9BFCBBD65A82}"/>
              </a:ext>
            </a:extLst>
          </p:cNvPr>
          <p:cNvSpPr txBox="1"/>
          <p:nvPr/>
        </p:nvSpPr>
        <p:spPr>
          <a:xfrm>
            <a:off x="-289693" y="1672681"/>
            <a:ext cx="9187631" cy="461665"/>
          </a:xfrm>
          <a:prstGeom prst="rect">
            <a:avLst/>
          </a:prstGeom>
          <a:noFill/>
        </p:spPr>
        <p:txBody>
          <a:bodyPr wrap="square" rtlCol="0">
            <a:spAutoFit/>
          </a:bodyPr>
          <a:lstStyle/>
          <a:p>
            <a:r>
              <a:rPr lang="it-IT" sz="2400" i="1" dirty="0">
                <a:effectLst>
                  <a:outerShdw blurRad="38100" dist="38100" dir="2700000" algn="tl">
                    <a:srgbClr val="000000">
                      <a:alpha val="43137"/>
                    </a:srgbClr>
                  </a:outerShdw>
                </a:effectLst>
              </a:rPr>
              <a:t>           D. MISURE/VERIFICHE EX ANTE ASSENZA DOPPIO FINANZIAMENTO</a:t>
            </a:r>
          </a:p>
        </p:txBody>
      </p:sp>
      <p:sp>
        <p:nvSpPr>
          <p:cNvPr id="3" name="CasellaDiTesto 2">
            <a:extLst>
              <a:ext uri="{FF2B5EF4-FFF2-40B4-BE49-F238E27FC236}">
                <a16:creationId xmlns:a16="http://schemas.microsoft.com/office/drawing/2014/main" id="{4BFAFE90-B168-63D4-ED79-DA964F90B779}"/>
              </a:ext>
            </a:extLst>
          </p:cNvPr>
          <p:cNvSpPr txBox="1"/>
          <p:nvPr/>
        </p:nvSpPr>
        <p:spPr>
          <a:xfrm>
            <a:off x="833400" y="2277210"/>
            <a:ext cx="7794699" cy="2308324"/>
          </a:xfrm>
          <a:prstGeom prst="rect">
            <a:avLst/>
          </a:prstGeom>
          <a:noFill/>
        </p:spPr>
        <p:txBody>
          <a:bodyPr wrap="square" rtlCol="0">
            <a:spAutoFit/>
          </a:bodyPr>
          <a:lstStyle/>
          <a:p>
            <a:pPr algn="just"/>
            <a:endParaRPr lang="it-IT" dirty="0">
              <a:solidFill>
                <a:srgbClr val="000000"/>
              </a:solidFill>
              <a:latin typeface="GillSans"/>
            </a:endParaRPr>
          </a:p>
          <a:p>
            <a:pPr algn="just"/>
            <a:r>
              <a:rPr lang="it-IT" dirty="0">
                <a:solidFill>
                  <a:srgbClr val="000000"/>
                </a:solidFill>
                <a:latin typeface="GillSans"/>
              </a:rPr>
              <a:t>Il Soggetto Attuatore deve provvedere alla verifica e all’attestazione monitorando con attenzione che il costo dell’intervento non può essere rimborsato due volte su fonti di finanziamento pubbliche anche di diversa natura.</a:t>
            </a:r>
          </a:p>
          <a:p>
            <a:pPr algn="just"/>
            <a:endParaRPr lang="it-IT" dirty="0">
              <a:solidFill>
                <a:srgbClr val="000000"/>
              </a:solidFill>
              <a:latin typeface="GillSans"/>
            </a:endParaRPr>
          </a:p>
          <a:p>
            <a:pPr algn="just"/>
            <a:r>
              <a:rPr lang="it-IT" dirty="0">
                <a:solidFill>
                  <a:srgbClr val="000000"/>
                </a:solidFill>
                <a:latin typeface="GillSans"/>
              </a:rPr>
              <a:t> </a:t>
            </a:r>
          </a:p>
          <a:p>
            <a:pPr algn="just"/>
            <a:endParaRPr lang="it-IT" dirty="0">
              <a:solidFill>
                <a:srgbClr val="000000"/>
              </a:solidFill>
              <a:latin typeface="GillSans"/>
            </a:endParaRPr>
          </a:p>
          <a:p>
            <a:pPr algn="just"/>
            <a:endParaRPr lang="it-IT" dirty="0"/>
          </a:p>
        </p:txBody>
      </p:sp>
      <p:sp>
        <p:nvSpPr>
          <p:cNvPr id="5" name="Freccia in giù 4">
            <a:extLst>
              <a:ext uri="{FF2B5EF4-FFF2-40B4-BE49-F238E27FC236}">
                <a16:creationId xmlns:a16="http://schemas.microsoft.com/office/drawing/2014/main" id="{243B26D3-342A-9C29-A760-67FF22B57FC4}"/>
              </a:ext>
            </a:extLst>
          </p:cNvPr>
          <p:cNvSpPr/>
          <p:nvPr/>
        </p:nvSpPr>
        <p:spPr>
          <a:xfrm>
            <a:off x="4507358" y="3768878"/>
            <a:ext cx="44678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3BB71A36-8C32-5648-208A-B175D7598590}"/>
              </a:ext>
            </a:extLst>
          </p:cNvPr>
          <p:cNvSpPr txBox="1"/>
          <p:nvPr/>
        </p:nvSpPr>
        <p:spPr>
          <a:xfrm>
            <a:off x="971600" y="4415798"/>
            <a:ext cx="7656499" cy="584775"/>
          </a:xfrm>
          <a:prstGeom prst="rect">
            <a:avLst/>
          </a:prstGeom>
          <a:noFill/>
        </p:spPr>
        <p:txBody>
          <a:bodyPr wrap="square" rtlCol="0">
            <a:spAutoFit/>
          </a:bodyPr>
          <a:lstStyle/>
          <a:p>
            <a:r>
              <a:rPr lang="it-IT" sz="1600" u="sng" dirty="0"/>
              <a:t>REGIS : apporre il flag  e si allega il documento  di attestazione di assenza doppio finanziamento</a:t>
            </a:r>
          </a:p>
        </p:txBody>
      </p:sp>
      <p:pic>
        <p:nvPicPr>
          <p:cNvPr id="4" name="Immagine 3">
            <a:extLst>
              <a:ext uri="{FF2B5EF4-FFF2-40B4-BE49-F238E27FC236}">
                <a16:creationId xmlns:a16="http://schemas.microsoft.com/office/drawing/2014/main" id="{E47C7F07-2DEF-E336-4575-EDE6CC267387}"/>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30328569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13819" y="6541559"/>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43</a:t>
            </a:fld>
            <a:endParaRPr lang="it-IT" sz="1400" dirty="0">
              <a:solidFill>
                <a:schemeClr val="bg1"/>
              </a:solidFill>
            </a:endParaRPr>
          </a:p>
        </p:txBody>
      </p:sp>
      <p:sp>
        <p:nvSpPr>
          <p:cNvPr id="2" name="CasellaDiTesto 1">
            <a:extLst>
              <a:ext uri="{FF2B5EF4-FFF2-40B4-BE49-F238E27FC236}">
                <a16:creationId xmlns:a16="http://schemas.microsoft.com/office/drawing/2014/main" id="{020BDEED-4041-045E-B1CF-9BFCBBD65A82}"/>
              </a:ext>
            </a:extLst>
          </p:cNvPr>
          <p:cNvSpPr txBox="1"/>
          <p:nvPr/>
        </p:nvSpPr>
        <p:spPr>
          <a:xfrm>
            <a:off x="246062" y="1672550"/>
            <a:ext cx="8288338" cy="461665"/>
          </a:xfrm>
          <a:prstGeom prst="rect">
            <a:avLst/>
          </a:prstGeom>
          <a:noFill/>
        </p:spPr>
        <p:txBody>
          <a:bodyPr wrap="square" rtlCol="0">
            <a:spAutoFit/>
          </a:bodyPr>
          <a:lstStyle/>
          <a:p>
            <a:r>
              <a:rPr lang="it-IT" sz="2400" i="1" dirty="0">
                <a:effectLst>
                  <a:outerShdw blurRad="38100" dist="38100" dir="2700000" algn="tl">
                    <a:srgbClr val="000000">
                      <a:alpha val="43137"/>
                    </a:srgbClr>
                  </a:outerShdw>
                </a:effectLst>
              </a:rPr>
              <a:t>           E. MISURE/VERIFICHE EX ANTE RISPETTO CONDIZIONALITA’</a:t>
            </a:r>
          </a:p>
        </p:txBody>
      </p:sp>
      <p:sp>
        <p:nvSpPr>
          <p:cNvPr id="3" name="CasellaDiTesto 2">
            <a:extLst>
              <a:ext uri="{FF2B5EF4-FFF2-40B4-BE49-F238E27FC236}">
                <a16:creationId xmlns:a16="http://schemas.microsoft.com/office/drawing/2014/main" id="{4BFAFE90-B168-63D4-ED79-DA964F90B779}"/>
              </a:ext>
            </a:extLst>
          </p:cNvPr>
          <p:cNvSpPr txBox="1"/>
          <p:nvPr/>
        </p:nvSpPr>
        <p:spPr>
          <a:xfrm>
            <a:off x="833400" y="2277210"/>
            <a:ext cx="7794699" cy="2308324"/>
          </a:xfrm>
          <a:prstGeom prst="rect">
            <a:avLst/>
          </a:prstGeom>
          <a:noFill/>
        </p:spPr>
        <p:txBody>
          <a:bodyPr wrap="square" rtlCol="0">
            <a:spAutoFit/>
          </a:bodyPr>
          <a:lstStyle/>
          <a:p>
            <a:pPr algn="just"/>
            <a:endParaRPr lang="it-IT" dirty="0">
              <a:solidFill>
                <a:srgbClr val="000000"/>
              </a:solidFill>
              <a:latin typeface="GillSans"/>
            </a:endParaRPr>
          </a:p>
          <a:p>
            <a:pPr algn="just"/>
            <a:r>
              <a:rPr lang="it-IT" dirty="0">
                <a:solidFill>
                  <a:srgbClr val="000000"/>
                </a:solidFill>
                <a:latin typeface="GillSans"/>
              </a:rPr>
              <a:t>Il Soggetto Attuatore deve dimostrare la procedura di monitoraggio e l’attestazione dei target e delle milestone previste come condizioni distintive del bando.</a:t>
            </a:r>
          </a:p>
          <a:p>
            <a:pPr algn="just"/>
            <a:endParaRPr lang="it-IT" dirty="0">
              <a:solidFill>
                <a:srgbClr val="000000"/>
              </a:solidFill>
              <a:latin typeface="GillSans"/>
            </a:endParaRPr>
          </a:p>
          <a:p>
            <a:pPr algn="just"/>
            <a:r>
              <a:rPr lang="it-IT" dirty="0">
                <a:solidFill>
                  <a:srgbClr val="000000"/>
                </a:solidFill>
                <a:latin typeface="GillSans"/>
              </a:rPr>
              <a:t> </a:t>
            </a:r>
          </a:p>
          <a:p>
            <a:pPr algn="just"/>
            <a:endParaRPr lang="it-IT" dirty="0">
              <a:solidFill>
                <a:srgbClr val="000000"/>
              </a:solidFill>
              <a:latin typeface="GillSans"/>
            </a:endParaRPr>
          </a:p>
          <a:p>
            <a:pPr algn="just"/>
            <a:endParaRPr lang="it-IT" dirty="0"/>
          </a:p>
        </p:txBody>
      </p:sp>
      <p:sp>
        <p:nvSpPr>
          <p:cNvPr id="5" name="Freccia in giù 4">
            <a:extLst>
              <a:ext uri="{FF2B5EF4-FFF2-40B4-BE49-F238E27FC236}">
                <a16:creationId xmlns:a16="http://schemas.microsoft.com/office/drawing/2014/main" id="{243B26D3-342A-9C29-A760-67FF22B57FC4}"/>
              </a:ext>
            </a:extLst>
          </p:cNvPr>
          <p:cNvSpPr/>
          <p:nvPr/>
        </p:nvSpPr>
        <p:spPr>
          <a:xfrm>
            <a:off x="4507358" y="3768878"/>
            <a:ext cx="44678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3BB71A36-8C32-5648-208A-B175D7598590}"/>
              </a:ext>
            </a:extLst>
          </p:cNvPr>
          <p:cNvSpPr txBox="1"/>
          <p:nvPr/>
        </p:nvSpPr>
        <p:spPr>
          <a:xfrm>
            <a:off x="971600" y="4415798"/>
            <a:ext cx="7656499" cy="338554"/>
          </a:xfrm>
          <a:prstGeom prst="rect">
            <a:avLst/>
          </a:prstGeom>
          <a:noFill/>
        </p:spPr>
        <p:txBody>
          <a:bodyPr wrap="square" rtlCol="0">
            <a:spAutoFit/>
          </a:bodyPr>
          <a:lstStyle/>
          <a:p>
            <a:r>
              <a:rPr lang="it-IT" sz="1600" u="sng" dirty="0"/>
              <a:t>REGIS : apporre il flag  e si allega il documento  di attestazione condizionalità PNRR</a:t>
            </a:r>
          </a:p>
        </p:txBody>
      </p:sp>
      <p:pic>
        <p:nvPicPr>
          <p:cNvPr id="4" name="Immagine 3">
            <a:extLst>
              <a:ext uri="{FF2B5EF4-FFF2-40B4-BE49-F238E27FC236}">
                <a16:creationId xmlns:a16="http://schemas.microsoft.com/office/drawing/2014/main" id="{E5D477C0-FD9C-F9CF-2D90-308E5D77C8C8}"/>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12907023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44</a:t>
            </a:fld>
            <a:endParaRPr lang="it-IT" sz="1400" dirty="0">
              <a:solidFill>
                <a:schemeClr val="bg1"/>
              </a:solidFill>
            </a:endParaRPr>
          </a:p>
        </p:txBody>
      </p:sp>
      <p:sp>
        <p:nvSpPr>
          <p:cNvPr id="2" name="CasellaDiTesto 1">
            <a:extLst>
              <a:ext uri="{FF2B5EF4-FFF2-40B4-BE49-F238E27FC236}">
                <a16:creationId xmlns:a16="http://schemas.microsoft.com/office/drawing/2014/main" id="{020BDEED-4041-045E-B1CF-9BFCBBD65A82}"/>
              </a:ext>
            </a:extLst>
          </p:cNvPr>
          <p:cNvSpPr txBox="1"/>
          <p:nvPr/>
        </p:nvSpPr>
        <p:spPr>
          <a:xfrm>
            <a:off x="246061" y="1672550"/>
            <a:ext cx="8382037" cy="830997"/>
          </a:xfrm>
          <a:prstGeom prst="rect">
            <a:avLst/>
          </a:prstGeom>
          <a:noFill/>
        </p:spPr>
        <p:txBody>
          <a:bodyPr wrap="square" rtlCol="0">
            <a:spAutoFit/>
          </a:bodyPr>
          <a:lstStyle/>
          <a:p>
            <a:r>
              <a:rPr lang="it-IT" sz="2400" i="1" dirty="0">
                <a:effectLst>
                  <a:outerShdw blurRad="38100" dist="38100" dir="2700000" algn="tl">
                    <a:srgbClr val="000000">
                      <a:alpha val="43137"/>
                    </a:srgbClr>
                  </a:outerShdw>
                </a:effectLst>
              </a:rPr>
              <a:t>           F. MISURE/VERIFICHE EX ANTE RISPETTO ULTERIORI </a:t>
            </a:r>
          </a:p>
          <a:p>
            <a:r>
              <a:rPr lang="it-IT" sz="2400" i="1" dirty="0">
                <a:effectLst>
                  <a:outerShdw blurRad="38100" dist="38100" dir="2700000" algn="tl">
                    <a:srgbClr val="000000">
                      <a:alpha val="43137"/>
                    </a:srgbClr>
                  </a:outerShdw>
                </a:effectLst>
              </a:rPr>
              <a:t>                               REQUISITI  DELLA MISURA</a:t>
            </a:r>
          </a:p>
        </p:txBody>
      </p:sp>
      <p:sp>
        <p:nvSpPr>
          <p:cNvPr id="3" name="CasellaDiTesto 2">
            <a:extLst>
              <a:ext uri="{FF2B5EF4-FFF2-40B4-BE49-F238E27FC236}">
                <a16:creationId xmlns:a16="http://schemas.microsoft.com/office/drawing/2014/main" id="{4BFAFE90-B168-63D4-ED79-DA964F90B779}"/>
              </a:ext>
            </a:extLst>
          </p:cNvPr>
          <p:cNvSpPr txBox="1"/>
          <p:nvPr/>
        </p:nvSpPr>
        <p:spPr>
          <a:xfrm>
            <a:off x="755576" y="2603302"/>
            <a:ext cx="7794699" cy="2308324"/>
          </a:xfrm>
          <a:prstGeom prst="rect">
            <a:avLst/>
          </a:prstGeom>
          <a:noFill/>
        </p:spPr>
        <p:txBody>
          <a:bodyPr wrap="square" rtlCol="0">
            <a:spAutoFit/>
          </a:bodyPr>
          <a:lstStyle/>
          <a:p>
            <a:pPr algn="just"/>
            <a:endParaRPr lang="it-IT" dirty="0">
              <a:solidFill>
                <a:srgbClr val="000000"/>
              </a:solidFill>
              <a:latin typeface="GillSans"/>
            </a:endParaRPr>
          </a:p>
          <a:p>
            <a:pPr algn="just"/>
            <a:r>
              <a:rPr lang="it-IT" dirty="0">
                <a:solidFill>
                  <a:srgbClr val="000000"/>
                </a:solidFill>
                <a:latin typeface="GillSans"/>
              </a:rPr>
              <a:t>Il Soggetto Attuatore ove la misura ( investimento) preveda il TAGGIN CLIMA E DIGITALE deve dimostrare la procedura di monitoraggio e l’attestazione del soddisfacimento degli obiettivi climatici e digitali. </a:t>
            </a:r>
          </a:p>
          <a:p>
            <a:pPr algn="just"/>
            <a:r>
              <a:rPr lang="it-IT" dirty="0">
                <a:solidFill>
                  <a:srgbClr val="000000"/>
                </a:solidFill>
                <a:latin typeface="GillSans"/>
              </a:rPr>
              <a:t> </a:t>
            </a:r>
          </a:p>
          <a:p>
            <a:pPr algn="just"/>
            <a:r>
              <a:rPr lang="it-IT" dirty="0">
                <a:solidFill>
                  <a:srgbClr val="000000"/>
                </a:solidFill>
                <a:latin typeface="GillSans"/>
              </a:rPr>
              <a:t> </a:t>
            </a:r>
          </a:p>
          <a:p>
            <a:pPr algn="just"/>
            <a:endParaRPr lang="it-IT" dirty="0">
              <a:solidFill>
                <a:srgbClr val="000000"/>
              </a:solidFill>
              <a:latin typeface="GillSans"/>
            </a:endParaRPr>
          </a:p>
          <a:p>
            <a:pPr algn="just"/>
            <a:endParaRPr lang="it-IT" dirty="0"/>
          </a:p>
        </p:txBody>
      </p:sp>
      <p:sp>
        <p:nvSpPr>
          <p:cNvPr id="5" name="Freccia in giù 4">
            <a:extLst>
              <a:ext uri="{FF2B5EF4-FFF2-40B4-BE49-F238E27FC236}">
                <a16:creationId xmlns:a16="http://schemas.microsoft.com/office/drawing/2014/main" id="{243B26D3-342A-9C29-A760-67FF22B57FC4}"/>
              </a:ext>
            </a:extLst>
          </p:cNvPr>
          <p:cNvSpPr/>
          <p:nvPr/>
        </p:nvSpPr>
        <p:spPr>
          <a:xfrm>
            <a:off x="4498634" y="4477468"/>
            <a:ext cx="44678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3BB71A36-8C32-5648-208A-B175D7598590}"/>
              </a:ext>
            </a:extLst>
          </p:cNvPr>
          <p:cNvSpPr txBox="1"/>
          <p:nvPr/>
        </p:nvSpPr>
        <p:spPr>
          <a:xfrm>
            <a:off x="893776" y="5330182"/>
            <a:ext cx="7656499" cy="584775"/>
          </a:xfrm>
          <a:prstGeom prst="rect">
            <a:avLst/>
          </a:prstGeom>
          <a:noFill/>
        </p:spPr>
        <p:txBody>
          <a:bodyPr wrap="square" rtlCol="0">
            <a:spAutoFit/>
          </a:bodyPr>
          <a:lstStyle/>
          <a:p>
            <a:r>
              <a:rPr lang="it-IT" sz="1600" u="sng" dirty="0"/>
              <a:t>REGIS : apporre il flag  e si allega il documento  di attestazione requisiti </a:t>
            </a:r>
            <a:r>
              <a:rPr lang="it-IT" sz="1600" u="sng" dirty="0" err="1"/>
              <a:t>taggin</a:t>
            </a:r>
            <a:r>
              <a:rPr lang="it-IT" sz="1600" u="sng" dirty="0"/>
              <a:t> ambientale e/o digitale </a:t>
            </a:r>
          </a:p>
        </p:txBody>
      </p:sp>
      <p:pic>
        <p:nvPicPr>
          <p:cNvPr id="4" name="Immagine 3">
            <a:extLst>
              <a:ext uri="{FF2B5EF4-FFF2-40B4-BE49-F238E27FC236}">
                <a16:creationId xmlns:a16="http://schemas.microsoft.com/office/drawing/2014/main" id="{0B476518-ADBA-C1B7-1AA2-480D55E917F4}"/>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32769405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45</a:t>
            </a:fld>
            <a:endParaRPr lang="it-IT" sz="1400" dirty="0">
              <a:solidFill>
                <a:schemeClr val="bg1"/>
              </a:solidFill>
            </a:endParaRPr>
          </a:p>
        </p:txBody>
      </p:sp>
      <p:sp>
        <p:nvSpPr>
          <p:cNvPr id="2" name="CasellaDiTesto 1">
            <a:extLst>
              <a:ext uri="{FF2B5EF4-FFF2-40B4-BE49-F238E27FC236}">
                <a16:creationId xmlns:a16="http://schemas.microsoft.com/office/drawing/2014/main" id="{020BDEED-4041-045E-B1CF-9BFCBBD65A82}"/>
              </a:ext>
            </a:extLst>
          </p:cNvPr>
          <p:cNvSpPr txBox="1"/>
          <p:nvPr/>
        </p:nvSpPr>
        <p:spPr>
          <a:xfrm>
            <a:off x="246061" y="1672550"/>
            <a:ext cx="8382037" cy="461665"/>
          </a:xfrm>
          <a:prstGeom prst="rect">
            <a:avLst/>
          </a:prstGeom>
          <a:noFill/>
        </p:spPr>
        <p:txBody>
          <a:bodyPr wrap="square" rtlCol="0">
            <a:spAutoFit/>
          </a:bodyPr>
          <a:lstStyle/>
          <a:p>
            <a:r>
              <a:rPr lang="it-IT" sz="2400" i="1" dirty="0">
                <a:effectLst>
                  <a:outerShdw blurRad="38100" dist="38100" dir="2700000" algn="tl">
                    <a:srgbClr val="000000">
                      <a:alpha val="43137"/>
                    </a:srgbClr>
                  </a:outerShdw>
                </a:effectLst>
              </a:rPr>
              <a:t>           G. MISURE/VERIFICHE EX ANTE RISPETTO PRINCIPIO DNSH</a:t>
            </a:r>
          </a:p>
        </p:txBody>
      </p:sp>
      <p:sp>
        <p:nvSpPr>
          <p:cNvPr id="3" name="CasellaDiTesto 2">
            <a:extLst>
              <a:ext uri="{FF2B5EF4-FFF2-40B4-BE49-F238E27FC236}">
                <a16:creationId xmlns:a16="http://schemas.microsoft.com/office/drawing/2014/main" id="{4BFAFE90-B168-63D4-ED79-DA964F90B779}"/>
              </a:ext>
            </a:extLst>
          </p:cNvPr>
          <p:cNvSpPr txBox="1"/>
          <p:nvPr/>
        </p:nvSpPr>
        <p:spPr>
          <a:xfrm>
            <a:off x="755577" y="2603302"/>
            <a:ext cx="7656500" cy="2862322"/>
          </a:xfrm>
          <a:prstGeom prst="rect">
            <a:avLst/>
          </a:prstGeom>
          <a:noFill/>
        </p:spPr>
        <p:txBody>
          <a:bodyPr wrap="square" rtlCol="0">
            <a:spAutoFit/>
          </a:bodyPr>
          <a:lstStyle/>
          <a:p>
            <a:pPr algn="just"/>
            <a:endParaRPr lang="it-IT" dirty="0">
              <a:solidFill>
                <a:srgbClr val="000000"/>
              </a:solidFill>
              <a:latin typeface="GillSans"/>
            </a:endParaRPr>
          </a:p>
          <a:p>
            <a:pPr algn="just"/>
            <a:r>
              <a:rPr lang="it-IT" dirty="0">
                <a:solidFill>
                  <a:srgbClr val="000000"/>
                </a:solidFill>
                <a:latin typeface="GillSans"/>
              </a:rPr>
              <a:t>Il Soggetto Attuatore deve attestare il soddisfacimento degli vincoli di DNSH. </a:t>
            </a:r>
          </a:p>
          <a:p>
            <a:pPr algn="just"/>
            <a:endParaRPr lang="it-IT" dirty="0">
              <a:solidFill>
                <a:srgbClr val="000000"/>
              </a:solidFill>
              <a:latin typeface="GillSans"/>
            </a:endParaRPr>
          </a:p>
          <a:p>
            <a:pPr algn="just"/>
            <a:r>
              <a:rPr lang="it-IT" dirty="0">
                <a:solidFill>
                  <a:srgbClr val="000000"/>
                </a:solidFill>
                <a:latin typeface="GillSans"/>
              </a:rPr>
              <a:t>Il Principio </a:t>
            </a:r>
            <a:r>
              <a:rPr lang="it-IT" b="1" dirty="0">
                <a:solidFill>
                  <a:srgbClr val="000000"/>
                </a:solidFill>
                <a:latin typeface="GillSans"/>
              </a:rPr>
              <a:t>Do No </a:t>
            </a:r>
            <a:r>
              <a:rPr lang="it-IT" b="1" dirty="0" err="1">
                <a:solidFill>
                  <a:srgbClr val="000000"/>
                </a:solidFill>
                <a:latin typeface="GillSans"/>
              </a:rPr>
              <a:t>Significant</a:t>
            </a:r>
            <a:r>
              <a:rPr lang="it-IT" b="1" dirty="0">
                <a:solidFill>
                  <a:srgbClr val="000000"/>
                </a:solidFill>
                <a:latin typeface="GillSans"/>
              </a:rPr>
              <a:t> </a:t>
            </a:r>
            <a:r>
              <a:rPr lang="it-IT" b="1" dirty="0" err="1">
                <a:solidFill>
                  <a:srgbClr val="000000"/>
                </a:solidFill>
                <a:latin typeface="GillSans"/>
              </a:rPr>
              <a:t>Harm</a:t>
            </a:r>
            <a:r>
              <a:rPr lang="it-IT" b="1" dirty="0">
                <a:solidFill>
                  <a:srgbClr val="000000"/>
                </a:solidFill>
                <a:latin typeface="GillSans"/>
              </a:rPr>
              <a:t> ( DNSH</a:t>
            </a:r>
            <a:r>
              <a:rPr lang="it-IT" dirty="0">
                <a:solidFill>
                  <a:srgbClr val="000000"/>
                </a:solidFill>
                <a:latin typeface="GillSans"/>
              </a:rPr>
              <a:t>) prevede che gli interventi previsti di PNRR nazionali </a:t>
            </a:r>
            <a:r>
              <a:rPr lang="it-IT" b="1" dirty="0">
                <a:solidFill>
                  <a:srgbClr val="000000"/>
                </a:solidFill>
                <a:latin typeface="GillSans"/>
              </a:rPr>
              <a:t>non arrechino nessun danno significativo all’ambiente</a:t>
            </a:r>
            <a:r>
              <a:rPr lang="it-IT" dirty="0">
                <a:solidFill>
                  <a:srgbClr val="000000"/>
                </a:solidFill>
                <a:latin typeface="GillSans"/>
              </a:rPr>
              <a:t>. I piani devono includere interventi che concorrono per il 37% delle risorse alla transizione ecologica</a:t>
            </a:r>
          </a:p>
          <a:p>
            <a:pPr algn="just"/>
            <a:r>
              <a:rPr lang="it-IT" dirty="0">
                <a:solidFill>
                  <a:srgbClr val="000000"/>
                </a:solidFill>
                <a:latin typeface="GillSans"/>
              </a:rPr>
              <a:t> </a:t>
            </a:r>
          </a:p>
          <a:p>
            <a:pPr algn="just"/>
            <a:endParaRPr lang="it-IT" dirty="0">
              <a:solidFill>
                <a:srgbClr val="000000"/>
              </a:solidFill>
              <a:latin typeface="GillSans"/>
            </a:endParaRPr>
          </a:p>
          <a:p>
            <a:pPr algn="just"/>
            <a:endParaRPr lang="it-IT" dirty="0"/>
          </a:p>
        </p:txBody>
      </p:sp>
      <p:sp>
        <p:nvSpPr>
          <p:cNvPr id="5" name="Freccia in giù 4">
            <a:extLst>
              <a:ext uri="{FF2B5EF4-FFF2-40B4-BE49-F238E27FC236}">
                <a16:creationId xmlns:a16="http://schemas.microsoft.com/office/drawing/2014/main" id="{243B26D3-342A-9C29-A760-67FF22B57FC4}"/>
              </a:ext>
            </a:extLst>
          </p:cNvPr>
          <p:cNvSpPr/>
          <p:nvPr/>
        </p:nvSpPr>
        <p:spPr>
          <a:xfrm>
            <a:off x="4429534" y="4591583"/>
            <a:ext cx="44678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3BB71A36-8C32-5648-208A-B175D7598590}"/>
              </a:ext>
            </a:extLst>
          </p:cNvPr>
          <p:cNvSpPr txBox="1"/>
          <p:nvPr/>
        </p:nvSpPr>
        <p:spPr>
          <a:xfrm>
            <a:off x="893776" y="5330182"/>
            <a:ext cx="7656499" cy="338554"/>
          </a:xfrm>
          <a:prstGeom prst="rect">
            <a:avLst/>
          </a:prstGeom>
          <a:noFill/>
        </p:spPr>
        <p:txBody>
          <a:bodyPr wrap="square" rtlCol="0">
            <a:spAutoFit/>
          </a:bodyPr>
          <a:lstStyle/>
          <a:p>
            <a:r>
              <a:rPr lang="it-IT" sz="1600" u="sng" dirty="0"/>
              <a:t>REGIS : apporre il flag  e si allega il documento  di attestazione requisiti DNSH </a:t>
            </a:r>
          </a:p>
        </p:txBody>
      </p:sp>
      <p:pic>
        <p:nvPicPr>
          <p:cNvPr id="4" name="Immagine 3">
            <a:extLst>
              <a:ext uri="{FF2B5EF4-FFF2-40B4-BE49-F238E27FC236}">
                <a16:creationId xmlns:a16="http://schemas.microsoft.com/office/drawing/2014/main" id="{C88AEB9F-CD30-2B94-9E44-D31CFEEB795B}"/>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22427955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46</a:t>
            </a:fld>
            <a:endParaRPr lang="it-IT" sz="1400" dirty="0">
              <a:solidFill>
                <a:schemeClr val="bg1"/>
              </a:solidFill>
            </a:endParaRPr>
          </a:p>
        </p:txBody>
      </p:sp>
      <p:sp>
        <p:nvSpPr>
          <p:cNvPr id="2" name="CasellaDiTesto 1">
            <a:extLst>
              <a:ext uri="{FF2B5EF4-FFF2-40B4-BE49-F238E27FC236}">
                <a16:creationId xmlns:a16="http://schemas.microsoft.com/office/drawing/2014/main" id="{020BDEED-4041-045E-B1CF-9BFCBBD65A82}"/>
              </a:ext>
            </a:extLst>
          </p:cNvPr>
          <p:cNvSpPr txBox="1"/>
          <p:nvPr/>
        </p:nvSpPr>
        <p:spPr>
          <a:xfrm>
            <a:off x="-14287" y="1672550"/>
            <a:ext cx="8912225" cy="461665"/>
          </a:xfrm>
          <a:prstGeom prst="rect">
            <a:avLst/>
          </a:prstGeom>
          <a:noFill/>
        </p:spPr>
        <p:txBody>
          <a:bodyPr wrap="square" rtlCol="0">
            <a:spAutoFit/>
          </a:bodyPr>
          <a:lstStyle/>
          <a:p>
            <a:r>
              <a:rPr lang="it-IT" sz="2400" i="1" dirty="0">
                <a:effectLst>
                  <a:outerShdw blurRad="38100" dist="38100" dir="2700000" algn="tl">
                    <a:srgbClr val="000000">
                      <a:alpha val="43137"/>
                    </a:srgbClr>
                  </a:outerShdw>
                </a:effectLst>
              </a:rPr>
              <a:t>           H. MISURE/VERIFICHE EX ANTE RISPETTO PRINCIPI TRASVERSALI</a:t>
            </a:r>
          </a:p>
        </p:txBody>
      </p:sp>
      <p:sp>
        <p:nvSpPr>
          <p:cNvPr id="3" name="CasellaDiTesto 2">
            <a:extLst>
              <a:ext uri="{FF2B5EF4-FFF2-40B4-BE49-F238E27FC236}">
                <a16:creationId xmlns:a16="http://schemas.microsoft.com/office/drawing/2014/main" id="{4BFAFE90-B168-63D4-ED79-DA964F90B779}"/>
              </a:ext>
            </a:extLst>
          </p:cNvPr>
          <p:cNvSpPr txBox="1"/>
          <p:nvPr/>
        </p:nvSpPr>
        <p:spPr>
          <a:xfrm>
            <a:off x="755576" y="2603302"/>
            <a:ext cx="7794699" cy="2308324"/>
          </a:xfrm>
          <a:prstGeom prst="rect">
            <a:avLst/>
          </a:prstGeom>
          <a:noFill/>
        </p:spPr>
        <p:txBody>
          <a:bodyPr wrap="square" rtlCol="0">
            <a:spAutoFit/>
          </a:bodyPr>
          <a:lstStyle/>
          <a:p>
            <a:pPr algn="just"/>
            <a:endParaRPr lang="it-IT" dirty="0">
              <a:solidFill>
                <a:srgbClr val="000000"/>
              </a:solidFill>
              <a:latin typeface="GillSans"/>
            </a:endParaRPr>
          </a:p>
          <a:p>
            <a:pPr algn="just"/>
            <a:r>
              <a:rPr lang="it-IT" dirty="0">
                <a:solidFill>
                  <a:srgbClr val="000000"/>
                </a:solidFill>
                <a:latin typeface="GillSans"/>
              </a:rPr>
              <a:t>Il Soggetto Attuatore deve verificare e attestare, monitorando  con costanza il soddisfacimento dei requisiti con priorità trasversali ( Pari Opportunità, politiche generazionali, quota Sud, tutela diversamente abili) . </a:t>
            </a:r>
          </a:p>
          <a:p>
            <a:pPr algn="just"/>
            <a:r>
              <a:rPr lang="it-IT" dirty="0">
                <a:solidFill>
                  <a:srgbClr val="000000"/>
                </a:solidFill>
                <a:latin typeface="GillSans"/>
              </a:rPr>
              <a:t> </a:t>
            </a:r>
          </a:p>
          <a:p>
            <a:pPr algn="just"/>
            <a:r>
              <a:rPr lang="it-IT" dirty="0">
                <a:solidFill>
                  <a:srgbClr val="000000"/>
                </a:solidFill>
                <a:latin typeface="GillSans"/>
              </a:rPr>
              <a:t> </a:t>
            </a:r>
          </a:p>
          <a:p>
            <a:pPr algn="just"/>
            <a:endParaRPr lang="it-IT" dirty="0">
              <a:solidFill>
                <a:srgbClr val="000000"/>
              </a:solidFill>
              <a:latin typeface="GillSans"/>
            </a:endParaRPr>
          </a:p>
          <a:p>
            <a:pPr algn="just"/>
            <a:endParaRPr lang="it-IT" dirty="0"/>
          </a:p>
        </p:txBody>
      </p:sp>
      <p:sp>
        <p:nvSpPr>
          <p:cNvPr id="5" name="Freccia in giù 4">
            <a:extLst>
              <a:ext uri="{FF2B5EF4-FFF2-40B4-BE49-F238E27FC236}">
                <a16:creationId xmlns:a16="http://schemas.microsoft.com/office/drawing/2014/main" id="{243B26D3-342A-9C29-A760-67FF22B57FC4}"/>
              </a:ext>
            </a:extLst>
          </p:cNvPr>
          <p:cNvSpPr/>
          <p:nvPr/>
        </p:nvSpPr>
        <p:spPr>
          <a:xfrm>
            <a:off x="4498634" y="4477468"/>
            <a:ext cx="44678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3BB71A36-8C32-5648-208A-B175D7598590}"/>
              </a:ext>
            </a:extLst>
          </p:cNvPr>
          <p:cNvSpPr txBox="1"/>
          <p:nvPr/>
        </p:nvSpPr>
        <p:spPr>
          <a:xfrm>
            <a:off x="893776" y="5330182"/>
            <a:ext cx="7656499" cy="338554"/>
          </a:xfrm>
          <a:prstGeom prst="rect">
            <a:avLst/>
          </a:prstGeom>
          <a:noFill/>
        </p:spPr>
        <p:txBody>
          <a:bodyPr wrap="square" rtlCol="0">
            <a:spAutoFit/>
          </a:bodyPr>
          <a:lstStyle/>
          <a:p>
            <a:r>
              <a:rPr lang="it-IT" sz="1600" u="sng" dirty="0"/>
              <a:t>REGIS : apporre il flag  e si allega il documento  di attestazione requisiti principi trasversali </a:t>
            </a:r>
          </a:p>
        </p:txBody>
      </p:sp>
      <p:pic>
        <p:nvPicPr>
          <p:cNvPr id="4" name="Immagine 3">
            <a:extLst>
              <a:ext uri="{FF2B5EF4-FFF2-40B4-BE49-F238E27FC236}">
                <a16:creationId xmlns:a16="http://schemas.microsoft.com/office/drawing/2014/main" id="{F12364D8-BC1A-DBE5-4980-487B892B7AD2}"/>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16362112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045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47</a:t>
            </a:fld>
            <a:endParaRPr lang="it-IT" sz="1400" dirty="0">
              <a:solidFill>
                <a:schemeClr val="bg1"/>
              </a:solidFill>
            </a:endParaRPr>
          </a:p>
        </p:txBody>
      </p:sp>
      <p:sp>
        <p:nvSpPr>
          <p:cNvPr id="2" name="CasellaDiTesto 1">
            <a:extLst>
              <a:ext uri="{FF2B5EF4-FFF2-40B4-BE49-F238E27FC236}">
                <a16:creationId xmlns:a16="http://schemas.microsoft.com/office/drawing/2014/main" id="{020BDEED-4041-045E-B1CF-9BFCBBD65A82}"/>
              </a:ext>
            </a:extLst>
          </p:cNvPr>
          <p:cNvSpPr txBox="1"/>
          <p:nvPr/>
        </p:nvSpPr>
        <p:spPr>
          <a:xfrm>
            <a:off x="1605345" y="1507302"/>
            <a:ext cx="5742135" cy="461665"/>
          </a:xfrm>
          <a:prstGeom prst="rect">
            <a:avLst/>
          </a:prstGeom>
          <a:noFill/>
        </p:spPr>
        <p:txBody>
          <a:bodyPr wrap="square" rtlCol="0">
            <a:spAutoFit/>
          </a:bodyPr>
          <a:lstStyle/>
          <a:p>
            <a:r>
              <a:rPr lang="it-IT" sz="2400" i="1" dirty="0">
                <a:effectLst>
                  <a:outerShdw blurRad="38100" dist="38100" dir="2700000" algn="tl">
                    <a:srgbClr val="000000">
                      <a:alpha val="43137"/>
                    </a:srgbClr>
                  </a:outerShdw>
                </a:effectLst>
              </a:rPr>
              <a:t>          IL PROCESSO DI RENDICONTAZIONE</a:t>
            </a:r>
          </a:p>
        </p:txBody>
      </p:sp>
      <p:sp>
        <p:nvSpPr>
          <p:cNvPr id="3" name="CasellaDiTesto 2">
            <a:extLst>
              <a:ext uri="{FF2B5EF4-FFF2-40B4-BE49-F238E27FC236}">
                <a16:creationId xmlns:a16="http://schemas.microsoft.com/office/drawing/2014/main" id="{4BFAFE90-B168-63D4-ED79-DA964F90B779}"/>
              </a:ext>
            </a:extLst>
          </p:cNvPr>
          <p:cNvSpPr txBox="1"/>
          <p:nvPr/>
        </p:nvSpPr>
        <p:spPr>
          <a:xfrm>
            <a:off x="495236" y="2099815"/>
            <a:ext cx="8169402" cy="3970318"/>
          </a:xfrm>
          <a:prstGeom prst="rect">
            <a:avLst/>
          </a:prstGeom>
          <a:noFill/>
        </p:spPr>
        <p:txBody>
          <a:bodyPr wrap="square" rtlCol="0">
            <a:spAutoFit/>
          </a:bodyPr>
          <a:lstStyle/>
          <a:p>
            <a:pPr algn="just"/>
            <a:r>
              <a:rPr lang="it-IT" sz="1800" b="0" i="0" u="none" strike="noStrike" baseline="0" dirty="0">
                <a:latin typeface="GillSans"/>
              </a:rPr>
              <a:t>La rendicontazione riguarderà sia gli aspetti necessari ad assicurare il corretto</a:t>
            </a:r>
          </a:p>
          <a:p>
            <a:pPr algn="just"/>
            <a:r>
              <a:rPr lang="it-IT" sz="1800" b="0" i="0" u="none" strike="noStrike" baseline="0" dirty="0">
                <a:latin typeface="GillSans"/>
              </a:rPr>
              <a:t>conseguimento dei traguardi e degli obiettivi intermedi (</a:t>
            </a:r>
            <a:r>
              <a:rPr lang="it-IT" sz="1800" b="0" i="1" u="none" strike="noStrike" baseline="0" dirty="0">
                <a:latin typeface="GillSans"/>
              </a:rPr>
              <a:t>milestone </a:t>
            </a:r>
            <a:r>
              <a:rPr lang="it-IT" sz="1800" b="0" i="0" u="none" strike="noStrike" baseline="0" dirty="0">
                <a:latin typeface="GillSans"/>
              </a:rPr>
              <a:t>e </a:t>
            </a:r>
            <a:r>
              <a:rPr lang="it-IT" sz="1800" b="0" i="1" u="none" strike="noStrike" baseline="0" dirty="0">
                <a:latin typeface="GillSans"/>
              </a:rPr>
              <a:t>target</a:t>
            </a:r>
            <a:r>
              <a:rPr lang="it-IT" sz="1800" b="0" i="0" u="none" strike="noStrike" baseline="0" dirty="0">
                <a:latin typeface="GillSans"/>
              </a:rPr>
              <a:t>) sia quelli necessari ad assicurare che le spese sostenute per la realizzazione dei progetti siano regolari e conformi alla normativa vigente e congruenti con i risultati raggiunti. </a:t>
            </a:r>
          </a:p>
          <a:p>
            <a:pPr algn="just"/>
            <a:r>
              <a:rPr lang="it-IT" sz="1800" b="0" i="0" u="none" strike="noStrike" baseline="0" dirty="0">
                <a:latin typeface="GillSans"/>
              </a:rPr>
              <a:t>In conformità con le procedure previste all’interno del sistema di gestione e controllo, i soggetti attuatori sono tenuti alla presentazione di apposite e periodiche domande di rimborso a titolo di rendicontazione delle spese sostenute. Tale attività dovrà essere registrata sul sistema informativo </a:t>
            </a:r>
            <a:r>
              <a:rPr lang="it-IT" sz="1800" b="0" i="0" u="none" strike="noStrike" baseline="0" dirty="0" err="1">
                <a:latin typeface="GillSans"/>
              </a:rPr>
              <a:t>ReGiS</a:t>
            </a:r>
            <a:r>
              <a:rPr lang="it-IT" sz="1800" b="0" i="0" u="none" strike="noStrike" baseline="0" dirty="0">
                <a:latin typeface="GillSans"/>
              </a:rPr>
              <a:t>.</a:t>
            </a:r>
          </a:p>
          <a:p>
            <a:pPr algn="just"/>
            <a:r>
              <a:rPr lang="it-IT" dirty="0">
                <a:latin typeface="GillSans"/>
              </a:rPr>
              <a:t>Tutti gli investimenti prevedono una rendicontazione a “costi reali”, ovvero l’obbligo per il Soggetto attuatore di predisporre periodici “Rendiconti di progetto”(c.d. “Domande di rimborso”) corredati dai relativi documenti giustificativi, a comprova dei costi effettivamente sostenuti e della corretta gestione finanziaria e amministrativo contabile degli interventi, nel rispetto della normativa europea e nazionale di riferimento.</a:t>
            </a:r>
          </a:p>
        </p:txBody>
      </p:sp>
      <p:pic>
        <p:nvPicPr>
          <p:cNvPr id="4" name="Immagine 3">
            <a:extLst>
              <a:ext uri="{FF2B5EF4-FFF2-40B4-BE49-F238E27FC236}">
                <a16:creationId xmlns:a16="http://schemas.microsoft.com/office/drawing/2014/main" id="{4D240731-636A-358F-9F93-B51D9EB6CC76}"/>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25934971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4F30A4C5-EBCC-9902-99D5-B485ACCB3D26}"/>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3" name="Line 4">
            <a:extLst>
              <a:ext uri="{FF2B5EF4-FFF2-40B4-BE49-F238E27FC236}">
                <a16:creationId xmlns:a16="http://schemas.microsoft.com/office/drawing/2014/main" id="{AF86D14E-F5C1-A27D-30C0-568FB43FDCC2}"/>
              </a:ext>
            </a:extLst>
          </p:cNvPr>
          <p:cNvSpPr>
            <a:spLocks noChangeShapeType="1"/>
          </p:cNvSpPr>
          <p:nvPr/>
        </p:nvSpPr>
        <p:spPr bwMode="auto">
          <a:xfrm>
            <a:off x="609600" y="106045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pic>
        <p:nvPicPr>
          <p:cNvPr id="4" name="Immagine 3">
            <a:extLst>
              <a:ext uri="{FF2B5EF4-FFF2-40B4-BE49-F238E27FC236}">
                <a16:creationId xmlns:a16="http://schemas.microsoft.com/office/drawing/2014/main" id="{5731C800-06D2-354E-92B4-BFC24223A01D}"/>
              </a:ext>
            </a:extLst>
          </p:cNvPr>
          <p:cNvPicPr>
            <a:picLocks noChangeAspect="1"/>
          </p:cNvPicPr>
          <p:nvPr/>
        </p:nvPicPr>
        <p:blipFill>
          <a:blip r:embed="rId2"/>
          <a:stretch>
            <a:fillRect/>
          </a:stretch>
        </p:blipFill>
        <p:spPr>
          <a:xfrm>
            <a:off x="4283967" y="116633"/>
            <a:ext cx="4828465" cy="1093420"/>
          </a:xfrm>
          <a:prstGeom prst="rect">
            <a:avLst/>
          </a:prstGeom>
        </p:spPr>
      </p:pic>
      <p:sp>
        <p:nvSpPr>
          <p:cNvPr id="6" name="CasellaDiTesto 5">
            <a:extLst>
              <a:ext uri="{FF2B5EF4-FFF2-40B4-BE49-F238E27FC236}">
                <a16:creationId xmlns:a16="http://schemas.microsoft.com/office/drawing/2014/main" id="{792D1C84-7EA0-9945-B3C5-A9A096F57FCD}"/>
              </a:ext>
            </a:extLst>
          </p:cNvPr>
          <p:cNvSpPr txBox="1"/>
          <p:nvPr/>
        </p:nvSpPr>
        <p:spPr>
          <a:xfrm>
            <a:off x="487299" y="1827232"/>
            <a:ext cx="8169402" cy="2862322"/>
          </a:xfrm>
          <a:prstGeom prst="rect">
            <a:avLst/>
          </a:prstGeom>
          <a:noFill/>
        </p:spPr>
        <p:txBody>
          <a:bodyPr wrap="square" rtlCol="0">
            <a:spAutoFit/>
          </a:bodyPr>
          <a:lstStyle/>
          <a:p>
            <a:pPr marL="285750" indent="-285750" algn="just">
              <a:buFont typeface="Arial" panose="020B0604020202020204" pitchFamily="34" charset="0"/>
              <a:buChar char="•"/>
            </a:pPr>
            <a:r>
              <a:rPr lang="it-IT" i="1" u="sng" dirty="0">
                <a:latin typeface="GillSans"/>
              </a:rPr>
              <a:t>DOMANDA DI ANTICIPAZIONE</a:t>
            </a:r>
          </a:p>
          <a:p>
            <a:pPr algn="just"/>
            <a:endParaRPr lang="it-IT" sz="1800" b="0" i="0" u="none" strike="noStrike" baseline="0" dirty="0">
              <a:latin typeface="GillSans"/>
            </a:endParaRPr>
          </a:p>
          <a:p>
            <a:pPr algn="just"/>
            <a:r>
              <a:rPr lang="it-IT" sz="1800" b="0" i="0" u="none" strike="noStrike" baseline="0" dirty="0">
                <a:latin typeface="GillSans"/>
              </a:rPr>
              <a:t>Nel caso in cui i Soggetti attuatori non dispongano della capacità finanziaria necessaria per anticipare le spese sostenute possono avanzare una richiesta a titolo di anticipazione (ovvero in assenza di rendicontazione delle spese) nei confronti dell’Amministrazione centrale responsabile di interventi, così come previsto dall’Accordo di concessione del finanziamento stipulato.</a:t>
            </a:r>
          </a:p>
          <a:p>
            <a:pPr algn="just"/>
            <a:r>
              <a:rPr lang="it-IT" sz="1800" b="0" i="0" u="none" strike="noStrike" baseline="0" dirty="0">
                <a:latin typeface="GillSans"/>
              </a:rPr>
              <a:t>Si fa presente che la richiesta di anticipazione deve essere, allo stato, presentata sulla</a:t>
            </a:r>
          </a:p>
          <a:p>
            <a:pPr algn="just"/>
            <a:r>
              <a:rPr lang="it-IT" sz="1800" b="0" i="0" u="none" strike="noStrike" baseline="0" dirty="0">
                <a:latin typeface="GillSans"/>
              </a:rPr>
              <a:t>stessa piattaforma di gestione della candidatura del Ministero di competenza, secondo le disposizioni già in precedenza comunicate.</a:t>
            </a:r>
          </a:p>
        </p:txBody>
      </p:sp>
      <p:sp>
        <p:nvSpPr>
          <p:cNvPr id="7" name="Segnaposto piè di pagina 1">
            <a:extLst>
              <a:ext uri="{FF2B5EF4-FFF2-40B4-BE49-F238E27FC236}">
                <a16:creationId xmlns:a16="http://schemas.microsoft.com/office/drawing/2014/main" id="{8BF2522A-2BAA-69FB-0EFB-1D17F1C2DF58}"/>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8" name="Segnaposto numero diapositiva 2">
            <a:extLst>
              <a:ext uri="{FF2B5EF4-FFF2-40B4-BE49-F238E27FC236}">
                <a16:creationId xmlns:a16="http://schemas.microsoft.com/office/drawing/2014/main" id="{3FE67083-76DB-709E-AA29-2C5C2649EBF8}"/>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48</a:t>
            </a:fld>
            <a:endParaRPr lang="it-IT" sz="1400" dirty="0">
              <a:solidFill>
                <a:schemeClr val="bg1"/>
              </a:solidFill>
            </a:endParaRPr>
          </a:p>
        </p:txBody>
      </p:sp>
    </p:spTree>
    <p:extLst>
      <p:ext uri="{BB962C8B-B14F-4D97-AF65-F5344CB8AC3E}">
        <p14:creationId xmlns:p14="http://schemas.microsoft.com/office/powerpoint/2010/main" val="14205522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005DAF56-0428-E414-A7D5-BD43BAE156AB}"/>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5" name="Line 4">
            <a:extLst>
              <a:ext uri="{FF2B5EF4-FFF2-40B4-BE49-F238E27FC236}">
                <a16:creationId xmlns:a16="http://schemas.microsoft.com/office/drawing/2014/main" id="{6134B7EC-A3F1-BAD1-CF8A-AA7A4D94AF6C}"/>
              </a:ext>
            </a:extLst>
          </p:cNvPr>
          <p:cNvSpPr>
            <a:spLocks noChangeShapeType="1"/>
          </p:cNvSpPr>
          <p:nvPr/>
        </p:nvSpPr>
        <p:spPr bwMode="auto">
          <a:xfrm>
            <a:off x="609600" y="106045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pic>
        <p:nvPicPr>
          <p:cNvPr id="6" name="Immagine 5">
            <a:extLst>
              <a:ext uri="{FF2B5EF4-FFF2-40B4-BE49-F238E27FC236}">
                <a16:creationId xmlns:a16="http://schemas.microsoft.com/office/drawing/2014/main" id="{9B683491-F0FE-6DEA-C59C-1F63513BA5EF}"/>
              </a:ext>
            </a:extLst>
          </p:cNvPr>
          <p:cNvPicPr>
            <a:picLocks noChangeAspect="1"/>
          </p:cNvPicPr>
          <p:nvPr/>
        </p:nvPicPr>
        <p:blipFill>
          <a:blip r:embed="rId2"/>
          <a:stretch>
            <a:fillRect/>
          </a:stretch>
        </p:blipFill>
        <p:spPr>
          <a:xfrm>
            <a:off x="4283967" y="116633"/>
            <a:ext cx="4828465" cy="1093420"/>
          </a:xfrm>
          <a:prstGeom prst="rect">
            <a:avLst/>
          </a:prstGeom>
        </p:spPr>
      </p:pic>
      <p:sp>
        <p:nvSpPr>
          <p:cNvPr id="7" name="CasellaDiTesto 6">
            <a:extLst>
              <a:ext uri="{FF2B5EF4-FFF2-40B4-BE49-F238E27FC236}">
                <a16:creationId xmlns:a16="http://schemas.microsoft.com/office/drawing/2014/main" id="{FABDDDC4-6DDF-324B-51F4-87FEB17D87A8}"/>
              </a:ext>
            </a:extLst>
          </p:cNvPr>
          <p:cNvSpPr txBox="1"/>
          <p:nvPr/>
        </p:nvSpPr>
        <p:spPr>
          <a:xfrm>
            <a:off x="449263" y="1700808"/>
            <a:ext cx="8169402" cy="4247317"/>
          </a:xfrm>
          <a:prstGeom prst="rect">
            <a:avLst/>
          </a:prstGeom>
          <a:noFill/>
        </p:spPr>
        <p:txBody>
          <a:bodyPr wrap="square" rtlCol="0">
            <a:spAutoFit/>
          </a:bodyPr>
          <a:lstStyle/>
          <a:p>
            <a:pPr marL="285750" indent="-285750" algn="just">
              <a:buFont typeface="Arial" panose="020B0604020202020204" pitchFamily="34" charset="0"/>
              <a:buChar char="•"/>
            </a:pPr>
            <a:r>
              <a:rPr lang="it-IT" u="sng" dirty="0">
                <a:latin typeface="GillSans"/>
              </a:rPr>
              <a:t>DOMANDA DI RIMBORSO INTERMEDIO</a:t>
            </a:r>
          </a:p>
          <a:p>
            <a:pPr marL="285750" indent="-285750" algn="just">
              <a:buFont typeface="Arial" panose="020B0604020202020204" pitchFamily="34" charset="0"/>
              <a:buChar char="•"/>
            </a:pPr>
            <a:endParaRPr lang="it-IT" u="sng" dirty="0">
              <a:latin typeface="GillSans"/>
            </a:endParaRPr>
          </a:p>
          <a:p>
            <a:pPr algn="just"/>
            <a:r>
              <a:rPr lang="it-IT" dirty="0">
                <a:latin typeface="GillSans"/>
              </a:rPr>
              <a:t>A seguito dell’erogazione delle risorse a titolo di anticipazione, i trasferimenti delle</a:t>
            </a:r>
          </a:p>
          <a:p>
            <a:pPr algn="just"/>
            <a:r>
              <a:rPr lang="it-IT" dirty="0">
                <a:latin typeface="GillSans"/>
              </a:rPr>
              <a:t>successive tranche finanziarie intermedie al Soggetto attuatore sono subordinati alla</a:t>
            </a:r>
          </a:p>
          <a:p>
            <a:pPr algn="just"/>
            <a:r>
              <a:rPr lang="it-IT" dirty="0">
                <a:latin typeface="GillSans"/>
              </a:rPr>
              <a:t>presentazione del Rendiconto di progetto e all’esito positivo delle verifiche svolte dagli uffici dell’Amministrazione centrale titolare degli interventi in merito alla conformità, correttezza e regolarità della documentazione prodotta e delle spese effettivamente sostenute e rendicontate.</a:t>
            </a:r>
            <a:endParaRPr lang="it-IT" sz="1800" b="0" i="0" u="none" strike="noStrike" baseline="0" dirty="0">
              <a:latin typeface="GillSans"/>
            </a:endParaRPr>
          </a:p>
          <a:p>
            <a:pPr algn="just"/>
            <a:r>
              <a:rPr lang="it-IT" sz="1800" b="0" i="0" u="none" strike="noStrike" baseline="0" dirty="0">
                <a:latin typeface="GillSans"/>
              </a:rPr>
              <a:t>I pagamenti intermedi saranno riconosciuti fino al raggiungimento del 90% del contributo concesso con riferimento allo stato avanzamento lavori e sulla base delle spese debitamente certificate dal RUP ed effettivamente sostenute dal Soggetto attuatore. Pertanto, ai fini del pagamento intermedio il soggetto attuatore deve avere affidato i lavori e garantire l’integrale e corretta alimentazione delle informazioni ai paragrafi da anagrafica progetto a procedura di aggiudicazione con contestuale </a:t>
            </a:r>
            <a:r>
              <a:rPr lang="it-IT" sz="1800" b="0" i="0" u="none" strike="noStrike" baseline="0" dirty="0" err="1">
                <a:latin typeface="GillSans"/>
              </a:rPr>
              <a:t>pre</a:t>
            </a:r>
            <a:r>
              <a:rPr lang="it-IT" sz="1800" b="0" i="0" u="none" strike="noStrike" baseline="0" dirty="0">
                <a:latin typeface="GillSans"/>
              </a:rPr>
              <a:t>-validazione dei dati di cui al paragrafo 16 (validazione controlli).</a:t>
            </a:r>
          </a:p>
        </p:txBody>
      </p:sp>
      <p:sp>
        <p:nvSpPr>
          <p:cNvPr id="10" name="Segnaposto piè di pagina 1">
            <a:extLst>
              <a:ext uri="{FF2B5EF4-FFF2-40B4-BE49-F238E27FC236}">
                <a16:creationId xmlns:a16="http://schemas.microsoft.com/office/drawing/2014/main" id="{B1CBCD73-C62E-4A1F-1C03-8499C6242E7C}"/>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11" name="Segnaposto numero diapositiva 2">
            <a:extLst>
              <a:ext uri="{FF2B5EF4-FFF2-40B4-BE49-F238E27FC236}">
                <a16:creationId xmlns:a16="http://schemas.microsoft.com/office/drawing/2014/main" id="{6CB9016B-2EE0-6BD7-849F-6E635394BE3E}"/>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49</a:t>
            </a:fld>
            <a:endParaRPr lang="it-IT" sz="1400" dirty="0">
              <a:solidFill>
                <a:schemeClr val="bg1"/>
              </a:solidFill>
            </a:endParaRPr>
          </a:p>
        </p:txBody>
      </p:sp>
    </p:spTree>
    <p:extLst>
      <p:ext uri="{BB962C8B-B14F-4D97-AF65-F5344CB8AC3E}">
        <p14:creationId xmlns:p14="http://schemas.microsoft.com/office/powerpoint/2010/main" val="4217663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a:solidFill>
                  <a:srgbClr val="FFFFFF"/>
                </a:solidFill>
                <a:latin typeface="Arial" panose="020B0604020202020204" pitchFamily="34" charset="0"/>
              </a:rPr>
              <a:t>I soggetti attuatori</a:t>
            </a: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5</a:t>
            </a:fld>
            <a:endParaRPr lang="it-IT" sz="1400" dirty="0">
              <a:solidFill>
                <a:schemeClr val="bg1"/>
              </a:solidFill>
            </a:endParaRPr>
          </a:p>
        </p:txBody>
      </p:sp>
      <p:sp>
        <p:nvSpPr>
          <p:cNvPr id="3" name="CasellaDiTesto 2">
            <a:extLst>
              <a:ext uri="{FF2B5EF4-FFF2-40B4-BE49-F238E27FC236}">
                <a16:creationId xmlns:a16="http://schemas.microsoft.com/office/drawing/2014/main" id="{C630F714-84EC-CC01-1520-97A013A39CA3}"/>
              </a:ext>
            </a:extLst>
          </p:cNvPr>
          <p:cNvSpPr txBox="1"/>
          <p:nvPr/>
        </p:nvSpPr>
        <p:spPr>
          <a:xfrm>
            <a:off x="879221" y="1797320"/>
            <a:ext cx="7562800" cy="3447098"/>
          </a:xfrm>
          <a:prstGeom prst="rect">
            <a:avLst/>
          </a:prstGeom>
          <a:noFill/>
        </p:spPr>
        <p:txBody>
          <a:bodyPr wrap="square">
            <a:spAutoFit/>
          </a:bodyPr>
          <a:lstStyle/>
          <a:p>
            <a:pPr algn="l"/>
            <a:r>
              <a:rPr lang="it-IT" sz="2800" b="0" i="0" u="none" strike="noStrike" baseline="0" dirty="0">
                <a:solidFill>
                  <a:srgbClr val="000000"/>
                </a:solidFill>
                <a:latin typeface="Arial" panose="020B0604020202020204" pitchFamily="34" charset="0"/>
              </a:rPr>
              <a:t> </a:t>
            </a:r>
            <a:r>
              <a:rPr lang="it-IT" sz="2000" b="1" i="1" u="none" strike="noStrike" baseline="0" dirty="0">
                <a:solidFill>
                  <a:srgbClr val="000000"/>
                </a:solidFill>
                <a:latin typeface="Arial" panose="020B0604020202020204" pitchFamily="34" charset="0"/>
              </a:rPr>
              <a:t>Le funzioni e competenze del soggetto attuatore</a:t>
            </a:r>
          </a:p>
          <a:p>
            <a:pPr algn="l"/>
            <a:endParaRPr lang="it-IT" sz="2800" b="0" i="0" u="none" strike="noStrike" baseline="0" dirty="0">
              <a:solidFill>
                <a:srgbClr val="000000"/>
              </a:solidFill>
              <a:latin typeface="Arial" panose="020B0604020202020204" pitchFamily="34" charset="0"/>
            </a:endParaRPr>
          </a:p>
          <a:p>
            <a:pPr indent="-285750">
              <a:spcBef>
                <a:spcPct val="20000"/>
              </a:spcBef>
              <a:buFont typeface="Arial" panose="020B0604020202020204" pitchFamily="34" charset="0"/>
              <a:buChar char="•"/>
            </a:pPr>
            <a:r>
              <a:rPr lang="it-IT" dirty="0">
                <a:latin typeface="Calibri" panose="020F0502020204030204" pitchFamily="34" charset="0"/>
                <a:ea typeface="MS PGothic" panose="020B0600070205080204" pitchFamily="34" charset="-128"/>
              </a:rPr>
              <a:t>Avvio delle attività di progetto finanziato</a:t>
            </a:r>
          </a:p>
          <a:p>
            <a:pPr indent="-285750">
              <a:spcBef>
                <a:spcPct val="20000"/>
              </a:spcBef>
              <a:buFont typeface="Arial" panose="020B0604020202020204" pitchFamily="34" charset="0"/>
              <a:buChar char="•"/>
            </a:pPr>
            <a:r>
              <a:rPr lang="it-IT" dirty="0">
                <a:latin typeface="Calibri" panose="020F0502020204030204" pitchFamily="34" charset="0"/>
                <a:ea typeface="MS PGothic" panose="020B0600070205080204" pitchFamily="34" charset="-128"/>
              </a:rPr>
              <a:t>Individuazione attraverso procedure di affidamento alla selezione di realizzatori/fornitori/professionisti/ </a:t>
            </a:r>
            <a:r>
              <a:rPr lang="it-IT" dirty="0" err="1">
                <a:latin typeface="Calibri" panose="020F0502020204030204" pitchFamily="34" charset="0"/>
                <a:ea typeface="MS PGothic" panose="020B0600070205080204" pitchFamily="34" charset="-128"/>
              </a:rPr>
              <a:t>ecc</a:t>
            </a:r>
            <a:endParaRPr lang="it-IT" dirty="0">
              <a:latin typeface="Calibri" panose="020F0502020204030204" pitchFamily="34" charset="0"/>
              <a:ea typeface="MS PGothic" panose="020B0600070205080204" pitchFamily="34" charset="-128"/>
            </a:endParaRPr>
          </a:p>
          <a:p>
            <a:pPr indent="-285750">
              <a:spcBef>
                <a:spcPct val="20000"/>
              </a:spcBef>
              <a:buFont typeface="Arial" panose="020B0604020202020204" pitchFamily="34" charset="0"/>
              <a:buChar char="•"/>
            </a:pPr>
            <a:r>
              <a:rPr lang="it-IT" dirty="0">
                <a:latin typeface="Calibri" panose="020F0502020204030204" pitchFamily="34" charset="0"/>
                <a:ea typeface="MS PGothic" panose="020B0600070205080204" pitchFamily="34" charset="-128"/>
              </a:rPr>
              <a:t>Avanzamento finanziario, fisico e procedurale delle attività di progetto (Monitoraggio costante del progetto e relativi avanzamenti)</a:t>
            </a:r>
          </a:p>
          <a:p>
            <a:pPr indent="-285750">
              <a:spcBef>
                <a:spcPct val="20000"/>
              </a:spcBef>
              <a:buFont typeface="Arial" panose="020B0604020202020204" pitchFamily="34" charset="0"/>
              <a:buChar char="•"/>
            </a:pPr>
            <a:r>
              <a:rPr lang="it-IT" dirty="0">
                <a:latin typeface="Calibri" panose="020F0502020204030204" pitchFamily="34" charset="0"/>
                <a:ea typeface="MS PGothic" panose="020B0600070205080204" pitchFamily="34" charset="-128"/>
              </a:rPr>
              <a:t>Raggiungimento di eventuali milestone e target di competenza</a:t>
            </a:r>
          </a:p>
          <a:p>
            <a:pPr indent="-285750">
              <a:spcBef>
                <a:spcPct val="20000"/>
              </a:spcBef>
              <a:buFont typeface="Arial" panose="020B0604020202020204" pitchFamily="34" charset="0"/>
              <a:buChar char="•"/>
            </a:pPr>
            <a:r>
              <a:rPr lang="it-IT" dirty="0">
                <a:latin typeface="Calibri" panose="020F0502020204030204" pitchFamily="34" charset="0"/>
                <a:ea typeface="MS PGothic" panose="020B0600070205080204" pitchFamily="34" charset="-128"/>
              </a:rPr>
              <a:t>Predisposizione di apposite domande di rimborso /rendicontazioni all’Amministrazione centrale titolare di interventi PNRR</a:t>
            </a:r>
          </a:p>
        </p:txBody>
      </p:sp>
      <p:sp>
        <p:nvSpPr>
          <p:cNvPr id="2" name="Segnaposto piè di pagina 1">
            <a:extLst>
              <a:ext uri="{FF2B5EF4-FFF2-40B4-BE49-F238E27FC236}">
                <a16:creationId xmlns:a16="http://schemas.microsoft.com/office/drawing/2014/main" id="{DC469AA1-6F0C-1F4E-CA42-9117E8BB9204}"/>
              </a:ext>
            </a:extLst>
          </p:cNvPr>
          <p:cNvSpPr txBox="1">
            <a:spLocks/>
          </p:cNvSpPr>
          <p:nvPr/>
        </p:nvSpPr>
        <p:spPr>
          <a:xfrm>
            <a:off x="-14287" y="6525344"/>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pic>
        <p:nvPicPr>
          <p:cNvPr id="4" name="Immagine 3">
            <a:extLst>
              <a:ext uri="{FF2B5EF4-FFF2-40B4-BE49-F238E27FC236}">
                <a16:creationId xmlns:a16="http://schemas.microsoft.com/office/drawing/2014/main" id="{24C0D1D9-58BB-6037-221F-C4235628348E}"/>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12426474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122023B-B118-128F-794A-94A43B8F2C58}"/>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3" name="Line 4">
            <a:extLst>
              <a:ext uri="{FF2B5EF4-FFF2-40B4-BE49-F238E27FC236}">
                <a16:creationId xmlns:a16="http://schemas.microsoft.com/office/drawing/2014/main" id="{A91F5A8D-215F-C279-9DB0-23E2E7DBFC8F}"/>
              </a:ext>
            </a:extLst>
          </p:cNvPr>
          <p:cNvSpPr>
            <a:spLocks noChangeShapeType="1"/>
          </p:cNvSpPr>
          <p:nvPr/>
        </p:nvSpPr>
        <p:spPr bwMode="auto">
          <a:xfrm>
            <a:off x="609600" y="106045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pic>
        <p:nvPicPr>
          <p:cNvPr id="4" name="Immagine 3">
            <a:extLst>
              <a:ext uri="{FF2B5EF4-FFF2-40B4-BE49-F238E27FC236}">
                <a16:creationId xmlns:a16="http://schemas.microsoft.com/office/drawing/2014/main" id="{4239DDCA-D0AA-84F8-9C34-40CCD7C18401}"/>
              </a:ext>
            </a:extLst>
          </p:cNvPr>
          <p:cNvPicPr>
            <a:picLocks noChangeAspect="1"/>
          </p:cNvPicPr>
          <p:nvPr/>
        </p:nvPicPr>
        <p:blipFill>
          <a:blip r:embed="rId2"/>
          <a:stretch>
            <a:fillRect/>
          </a:stretch>
        </p:blipFill>
        <p:spPr>
          <a:xfrm>
            <a:off x="4283967" y="116633"/>
            <a:ext cx="4828465" cy="1093420"/>
          </a:xfrm>
          <a:prstGeom prst="rect">
            <a:avLst/>
          </a:prstGeom>
        </p:spPr>
      </p:pic>
      <p:sp>
        <p:nvSpPr>
          <p:cNvPr id="5" name="CasellaDiTesto 4">
            <a:extLst>
              <a:ext uri="{FF2B5EF4-FFF2-40B4-BE49-F238E27FC236}">
                <a16:creationId xmlns:a16="http://schemas.microsoft.com/office/drawing/2014/main" id="{8A86C6B7-D22C-333D-5ADD-5DD37BAA5097}"/>
              </a:ext>
            </a:extLst>
          </p:cNvPr>
          <p:cNvSpPr txBox="1"/>
          <p:nvPr/>
        </p:nvSpPr>
        <p:spPr>
          <a:xfrm>
            <a:off x="449263" y="1585198"/>
            <a:ext cx="8169402" cy="4801314"/>
          </a:xfrm>
          <a:prstGeom prst="rect">
            <a:avLst/>
          </a:prstGeom>
          <a:noFill/>
        </p:spPr>
        <p:txBody>
          <a:bodyPr wrap="square" rtlCol="0">
            <a:spAutoFit/>
          </a:bodyPr>
          <a:lstStyle/>
          <a:p>
            <a:pPr marL="285750" indent="-285750" algn="just">
              <a:buFont typeface="Arial" panose="020B0604020202020204" pitchFamily="34" charset="0"/>
              <a:buChar char="•"/>
            </a:pPr>
            <a:r>
              <a:rPr lang="it-IT" u="sng" dirty="0">
                <a:latin typeface="GillSans"/>
              </a:rPr>
              <a:t>DOMANDA DI SALDO</a:t>
            </a:r>
          </a:p>
          <a:p>
            <a:pPr marL="285750" indent="-285750" algn="just">
              <a:buFont typeface="Arial" panose="020B0604020202020204" pitchFamily="34" charset="0"/>
              <a:buChar char="•"/>
            </a:pPr>
            <a:endParaRPr lang="it-IT" u="sng" dirty="0">
              <a:latin typeface="GillSans"/>
            </a:endParaRPr>
          </a:p>
          <a:p>
            <a:pPr algn="just"/>
            <a:r>
              <a:rPr lang="it-IT" dirty="0">
                <a:latin typeface="GillSans"/>
              </a:rPr>
              <a:t>Alla conclusione dell’intervento il Soggetto attuatore procede con la creazione del</a:t>
            </a:r>
          </a:p>
          <a:p>
            <a:pPr algn="just"/>
            <a:r>
              <a:rPr lang="it-IT" dirty="0">
                <a:latin typeface="GillSans"/>
              </a:rPr>
              <a:t>“Rendiconto di progetto” corredato dal totale dei costi effettivamente sostenuti e presenta la domanda di saldo per il trasferimento dei rimanenti fondi PNRR (l’importo</a:t>
            </a:r>
          </a:p>
          <a:p>
            <a:pPr algn="just"/>
            <a:r>
              <a:rPr lang="it-IT" dirty="0">
                <a:latin typeface="GillSans"/>
              </a:rPr>
              <a:t>assegnazione PNRR al progetto al netto di quanto già liquidato a titolo di anticipo e di</a:t>
            </a:r>
          </a:p>
          <a:p>
            <a:pPr algn="just"/>
            <a:r>
              <a:rPr lang="it-IT" dirty="0">
                <a:latin typeface="GillSans"/>
              </a:rPr>
              <a:t>rimborso). La richiesta di pagamento del saldo è presentata dal Soggetto attuatore di norma sulla base del cronoprogramma di progetto e previa messa a disposizione della</a:t>
            </a:r>
          </a:p>
          <a:p>
            <a:pPr algn="just"/>
            <a:r>
              <a:rPr lang="it-IT" dirty="0">
                <a:latin typeface="GillSans"/>
              </a:rPr>
              <a:t>documentazione attestante la conclusione del progetto, nonché dell’esito positivo dei</a:t>
            </a:r>
          </a:p>
          <a:p>
            <a:pPr algn="just"/>
            <a:r>
              <a:rPr lang="it-IT" dirty="0">
                <a:latin typeface="GillSans"/>
              </a:rPr>
              <a:t>controlli effettuati.</a:t>
            </a:r>
          </a:p>
          <a:p>
            <a:pPr algn="just"/>
            <a:r>
              <a:rPr lang="it-IT" sz="1800" b="0" i="0" u="none" strike="noStrike" baseline="0" dirty="0">
                <a:latin typeface="GillSans"/>
              </a:rPr>
              <a:t>Al momento della consuntivazione del saldo, l’Unità di missione accerta che vi siano</a:t>
            </a:r>
          </a:p>
          <a:p>
            <a:pPr algn="just"/>
            <a:r>
              <a:rPr lang="it-IT" sz="1800" b="0" i="0" u="none" strike="noStrike" baseline="0" dirty="0">
                <a:latin typeface="GillSans"/>
              </a:rPr>
              <a:t>adeguate evidenze documentali circa la positiva esecuzione del progetto. La domanda di saldo dovrà essere corredata da un’idonea documentazione probatoria delle attività realizzate: si tratta dei documenti che attestano l’effettiva realizzazione delle</a:t>
            </a:r>
          </a:p>
          <a:p>
            <a:pPr algn="just"/>
            <a:r>
              <a:rPr lang="it-IT" sz="1800" b="0" i="0" u="none" strike="noStrike" baseline="0" dirty="0">
                <a:latin typeface="GillSans"/>
              </a:rPr>
              <a:t>attività, quali il certificato di ultimazione lavori e il certificato di collaudo, ovvero del</a:t>
            </a:r>
          </a:p>
          <a:p>
            <a:pPr algn="just"/>
            <a:r>
              <a:rPr lang="it-IT" sz="1800" b="0" i="0" u="none" strike="noStrike" baseline="0" dirty="0">
                <a:latin typeface="GillSans"/>
              </a:rPr>
              <a:t>certificato di regolare esecuzione rilasciato per i lavori dal direttore dei lavori, ai sensi</a:t>
            </a:r>
          </a:p>
          <a:p>
            <a:pPr algn="just"/>
            <a:r>
              <a:rPr lang="it-IT" sz="1800" b="0" i="0" u="none" strike="noStrike" baseline="0" dirty="0">
                <a:latin typeface="GillSans"/>
              </a:rPr>
              <a:t>dell'articolo 102 del codice di cui al decreto legislativo 18 aprile 2016, n. 50.</a:t>
            </a:r>
          </a:p>
        </p:txBody>
      </p:sp>
      <p:sp>
        <p:nvSpPr>
          <p:cNvPr id="6" name="Segnaposto piè di pagina 1">
            <a:extLst>
              <a:ext uri="{FF2B5EF4-FFF2-40B4-BE49-F238E27FC236}">
                <a16:creationId xmlns:a16="http://schemas.microsoft.com/office/drawing/2014/main" id="{CEDD7138-A9BD-FF82-755D-214910B40A99}"/>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7" name="Segnaposto numero diapositiva 2">
            <a:extLst>
              <a:ext uri="{FF2B5EF4-FFF2-40B4-BE49-F238E27FC236}">
                <a16:creationId xmlns:a16="http://schemas.microsoft.com/office/drawing/2014/main" id="{D518B203-A8ED-4BA7-6D08-46F0DCF9B746}"/>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50</a:t>
            </a:fld>
            <a:endParaRPr lang="it-IT" sz="1400" dirty="0">
              <a:solidFill>
                <a:schemeClr val="bg1"/>
              </a:solidFill>
            </a:endParaRPr>
          </a:p>
        </p:txBody>
      </p:sp>
    </p:spTree>
    <p:extLst>
      <p:ext uri="{BB962C8B-B14F-4D97-AF65-F5344CB8AC3E}">
        <p14:creationId xmlns:p14="http://schemas.microsoft.com/office/powerpoint/2010/main" val="4155763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75A099E-A9F0-E033-4891-98F9EE0C569C}"/>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3" name="Line 4">
            <a:extLst>
              <a:ext uri="{FF2B5EF4-FFF2-40B4-BE49-F238E27FC236}">
                <a16:creationId xmlns:a16="http://schemas.microsoft.com/office/drawing/2014/main" id="{35757D90-D650-C869-EEB5-CE0E2A618336}"/>
              </a:ext>
            </a:extLst>
          </p:cNvPr>
          <p:cNvSpPr>
            <a:spLocks noChangeShapeType="1"/>
          </p:cNvSpPr>
          <p:nvPr/>
        </p:nvSpPr>
        <p:spPr bwMode="auto">
          <a:xfrm>
            <a:off x="609600" y="106045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pic>
        <p:nvPicPr>
          <p:cNvPr id="4" name="Immagine 3">
            <a:extLst>
              <a:ext uri="{FF2B5EF4-FFF2-40B4-BE49-F238E27FC236}">
                <a16:creationId xmlns:a16="http://schemas.microsoft.com/office/drawing/2014/main" id="{2169DB12-B2BF-EF98-679E-A11C7D1688A9}"/>
              </a:ext>
            </a:extLst>
          </p:cNvPr>
          <p:cNvPicPr>
            <a:picLocks noChangeAspect="1"/>
          </p:cNvPicPr>
          <p:nvPr/>
        </p:nvPicPr>
        <p:blipFill>
          <a:blip r:embed="rId2"/>
          <a:stretch>
            <a:fillRect/>
          </a:stretch>
        </p:blipFill>
        <p:spPr>
          <a:xfrm>
            <a:off x="4283967" y="116633"/>
            <a:ext cx="4828465" cy="1093420"/>
          </a:xfrm>
          <a:prstGeom prst="rect">
            <a:avLst/>
          </a:prstGeom>
        </p:spPr>
      </p:pic>
      <p:sp>
        <p:nvSpPr>
          <p:cNvPr id="5" name="CasellaDiTesto 4">
            <a:extLst>
              <a:ext uri="{FF2B5EF4-FFF2-40B4-BE49-F238E27FC236}">
                <a16:creationId xmlns:a16="http://schemas.microsoft.com/office/drawing/2014/main" id="{2B5202C6-63F4-3710-1A05-0A98BCD0FF3C}"/>
              </a:ext>
            </a:extLst>
          </p:cNvPr>
          <p:cNvSpPr txBox="1"/>
          <p:nvPr/>
        </p:nvSpPr>
        <p:spPr>
          <a:xfrm>
            <a:off x="449263" y="1628800"/>
            <a:ext cx="8169402" cy="4247317"/>
          </a:xfrm>
          <a:prstGeom prst="rect">
            <a:avLst/>
          </a:prstGeom>
          <a:noFill/>
        </p:spPr>
        <p:txBody>
          <a:bodyPr wrap="square" rtlCol="0">
            <a:spAutoFit/>
          </a:bodyPr>
          <a:lstStyle/>
          <a:p>
            <a:pPr marL="285750" indent="-285750" algn="just">
              <a:buFont typeface="Arial" panose="020B0604020202020204" pitchFamily="34" charset="0"/>
              <a:buChar char="•"/>
            </a:pPr>
            <a:r>
              <a:rPr lang="it-IT" u="sng" dirty="0">
                <a:latin typeface="GillSans"/>
              </a:rPr>
              <a:t>CREAZIONE E PRESENTAZIONE DEL RENDICONTO DI PROGETTO</a:t>
            </a:r>
          </a:p>
          <a:p>
            <a:pPr marL="285750" indent="-285750" algn="just">
              <a:buFont typeface="Arial" panose="020B0604020202020204" pitchFamily="34" charset="0"/>
              <a:buChar char="•"/>
            </a:pPr>
            <a:endParaRPr lang="it-IT" u="sng" dirty="0">
              <a:latin typeface="GillSans"/>
            </a:endParaRPr>
          </a:p>
          <a:p>
            <a:pPr algn="just"/>
            <a:r>
              <a:rPr lang="it-IT" dirty="0">
                <a:latin typeface="GillSans"/>
              </a:rPr>
              <a:t>Nella sezione Rendicontazione spese vs </a:t>
            </a:r>
            <a:r>
              <a:rPr lang="it-IT" dirty="0" err="1">
                <a:latin typeface="GillSans"/>
              </a:rPr>
              <a:t>ARdI</a:t>
            </a:r>
            <a:r>
              <a:rPr lang="it-IT" dirty="0">
                <a:latin typeface="GillSans"/>
              </a:rPr>
              <a:t>-Creazione, disponibile nel catalogo Rendicontazione Spese di </a:t>
            </a:r>
            <a:r>
              <a:rPr lang="it-IT" dirty="0" err="1">
                <a:latin typeface="GillSans"/>
              </a:rPr>
              <a:t>ReGiS</a:t>
            </a:r>
            <a:r>
              <a:rPr lang="it-IT" dirty="0">
                <a:latin typeface="GillSans"/>
              </a:rPr>
              <a:t>, il Soggetto attuatore ha la possibilità di predisporre il rendiconto di progetto (domanda di rimborso) con cui viene richiesto il rimborso per le spese sostenute.</a:t>
            </a:r>
          </a:p>
          <a:p>
            <a:pPr algn="just"/>
            <a:r>
              <a:rPr lang="it-IT" dirty="0">
                <a:latin typeface="GillSans"/>
              </a:rPr>
              <a:t>In fase di creazione del rendiconto non dovrà essere caricata documentazione giustificativa di spesa e/o di pagamento in quanto già caricata nelle sezioni precedenti di “Anagrafica progetto”.</a:t>
            </a:r>
          </a:p>
          <a:p>
            <a:pPr algn="just"/>
            <a:r>
              <a:rPr lang="it-IT" sz="1800" b="0" i="0" u="none" strike="noStrike" baseline="0" dirty="0">
                <a:latin typeface="GillSans"/>
              </a:rPr>
              <a:t>Di seguito gli step:</a:t>
            </a:r>
          </a:p>
          <a:p>
            <a:pPr algn="just"/>
            <a:r>
              <a:rPr lang="it-IT" sz="1800" b="0" i="0" u="none" strike="noStrike" baseline="0" dirty="0">
                <a:latin typeface="GillSans"/>
              </a:rPr>
              <a:t>1. nella pagina iniziale, cliccare su “Rendicontazione spese”;</a:t>
            </a:r>
          </a:p>
          <a:p>
            <a:pPr algn="just"/>
            <a:r>
              <a:rPr lang="it-IT" sz="1800" b="0" i="0" u="none" strike="noStrike" baseline="0" dirty="0">
                <a:latin typeface="GillSans"/>
              </a:rPr>
              <a:t>2. per creare un rendiconto di progetto cliccare su “Rendicontazione spese vs </a:t>
            </a:r>
            <a:r>
              <a:rPr lang="it-IT" sz="1800" b="0" i="0" u="none" strike="noStrike" baseline="0" dirty="0" err="1">
                <a:latin typeface="GillSans"/>
              </a:rPr>
              <a:t>ARdI</a:t>
            </a:r>
            <a:r>
              <a:rPr lang="it-IT" sz="1800" b="0" i="0" u="none" strike="noStrike" baseline="0" dirty="0">
                <a:latin typeface="GillSans"/>
              </a:rPr>
              <a:t>-</a:t>
            </a:r>
          </a:p>
          <a:p>
            <a:pPr algn="just"/>
            <a:r>
              <a:rPr lang="it-IT" sz="1800" b="0" i="0" u="none" strike="noStrike" baseline="0" dirty="0">
                <a:latin typeface="GillSans"/>
              </a:rPr>
              <a:t>Creazione”;</a:t>
            </a:r>
          </a:p>
          <a:p>
            <a:pPr algn="just"/>
            <a:r>
              <a:rPr lang="it-IT" sz="1800" b="0" i="0" u="none" strike="noStrike" baseline="0" dirty="0">
                <a:latin typeface="GillSans"/>
              </a:rPr>
              <a:t>3. cliccare “Ricerca Progetto” e individuare il progetto tramite almeno uno dei criteri</a:t>
            </a:r>
          </a:p>
          <a:p>
            <a:pPr algn="just"/>
            <a:r>
              <a:rPr lang="it-IT" sz="1800" b="0" i="0" u="none" strike="noStrike" baseline="0" dirty="0">
                <a:latin typeface="GillSans"/>
              </a:rPr>
              <a:t>di ricerca (CUP, il CF/P.IVA, titolo progetto, progetto);</a:t>
            </a:r>
          </a:p>
        </p:txBody>
      </p:sp>
      <p:sp>
        <p:nvSpPr>
          <p:cNvPr id="6" name="Segnaposto piè di pagina 1">
            <a:extLst>
              <a:ext uri="{FF2B5EF4-FFF2-40B4-BE49-F238E27FC236}">
                <a16:creationId xmlns:a16="http://schemas.microsoft.com/office/drawing/2014/main" id="{3456048B-860A-DAF4-05D8-739032CF2457}"/>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7" name="Segnaposto numero diapositiva 2">
            <a:extLst>
              <a:ext uri="{FF2B5EF4-FFF2-40B4-BE49-F238E27FC236}">
                <a16:creationId xmlns:a16="http://schemas.microsoft.com/office/drawing/2014/main" id="{6E5F2F09-811D-10FB-98BA-136DA15D2780}"/>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51</a:t>
            </a:fld>
            <a:endParaRPr lang="it-IT" sz="1400" dirty="0">
              <a:solidFill>
                <a:schemeClr val="bg1"/>
              </a:solidFill>
            </a:endParaRPr>
          </a:p>
        </p:txBody>
      </p:sp>
    </p:spTree>
    <p:extLst>
      <p:ext uri="{BB962C8B-B14F-4D97-AF65-F5344CB8AC3E}">
        <p14:creationId xmlns:p14="http://schemas.microsoft.com/office/powerpoint/2010/main" val="16698960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8C5B03B-35B3-7E18-D201-9AFFDE724835}"/>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3" name="Line 4">
            <a:extLst>
              <a:ext uri="{FF2B5EF4-FFF2-40B4-BE49-F238E27FC236}">
                <a16:creationId xmlns:a16="http://schemas.microsoft.com/office/drawing/2014/main" id="{098865C7-A629-04AD-CEE8-124C33DFF7B6}"/>
              </a:ext>
            </a:extLst>
          </p:cNvPr>
          <p:cNvSpPr>
            <a:spLocks noChangeShapeType="1"/>
          </p:cNvSpPr>
          <p:nvPr/>
        </p:nvSpPr>
        <p:spPr bwMode="auto">
          <a:xfrm>
            <a:off x="609600" y="106045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pic>
        <p:nvPicPr>
          <p:cNvPr id="4" name="Immagine 3">
            <a:extLst>
              <a:ext uri="{FF2B5EF4-FFF2-40B4-BE49-F238E27FC236}">
                <a16:creationId xmlns:a16="http://schemas.microsoft.com/office/drawing/2014/main" id="{07AC6DE0-BAD8-20C3-DFA3-81F1D21B423D}"/>
              </a:ext>
            </a:extLst>
          </p:cNvPr>
          <p:cNvPicPr>
            <a:picLocks noChangeAspect="1"/>
          </p:cNvPicPr>
          <p:nvPr/>
        </p:nvPicPr>
        <p:blipFill>
          <a:blip r:embed="rId2"/>
          <a:stretch>
            <a:fillRect/>
          </a:stretch>
        </p:blipFill>
        <p:spPr>
          <a:xfrm>
            <a:off x="4283967" y="116633"/>
            <a:ext cx="4828465" cy="1093420"/>
          </a:xfrm>
          <a:prstGeom prst="rect">
            <a:avLst/>
          </a:prstGeom>
        </p:spPr>
      </p:pic>
      <p:sp>
        <p:nvSpPr>
          <p:cNvPr id="6" name="CasellaDiTesto 5">
            <a:extLst>
              <a:ext uri="{FF2B5EF4-FFF2-40B4-BE49-F238E27FC236}">
                <a16:creationId xmlns:a16="http://schemas.microsoft.com/office/drawing/2014/main" id="{DB017D3B-34A2-D843-BFD6-9F9861A27F3D}"/>
              </a:ext>
            </a:extLst>
          </p:cNvPr>
          <p:cNvSpPr txBox="1"/>
          <p:nvPr/>
        </p:nvSpPr>
        <p:spPr>
          <a:xfrm>
            <a:off x="449263" y="1628800"/>
            <a:ext cx="8169402" cy="4524315"/>
          </a:xfrm>
          <a:prstGeom prst="rect">
            <a:avLst/>
          </a:prstGeom>
          <a:noFill/>
        </p:spPr>
        <p:txBody>
          <a:bodyPr wrap="square" rtlCol="0">
            <a:spAutoFit/>
          </a:bodyPr>
          <a:lstStyle/>
          <a:p>
            <a:pPr algn="just"/>
            <a:r>
              <a:rPr lang="it-IT" dirty="0">
                <a:latin typeface="GillSans"/>
              </a:rPr>
              <a:t>4. selezionare il progetto e premere invio per visualizzare l’elenco dei pagamenti</a:t>
            </a:r>
          </a:p>
          <a:p>
            <a:pPr algn="just"/>
            <a:r>
              <a:rPr lang="it-IT" dirty="0">
                <a:latin typeface="GillSans"/>
              </a:rPr>
              <a:t>inseriti (nel caso non siano presenti pagamenti, il Soggetto attuatore visualizzerà</a:t>
            </a:r>
          </a:p>
          <a:p>
            <a:pPr algn="just"/>
            <a:r>
              <a:rPr lang="it-IT" dirty="0">
                <a:latin typeface="GillSans"/>
              </a:rPr>
              <a:t>la stringa con la dicitura “Non sono presenti pagamenti”);</a:t>
            </a:r>
          </a:p>
          <a:p>
            <a:pPr algn="just"/>
            <a:r>
              <a:rPr lang="it-IT" dirty="0">
                <a:latin typeface="GillSans"/>
              </a:rPr>
              <a:t>5. selezionare i pagamenti da includere nel rendiconto di spesa (Domanda di rimborso) da presentare al Ministero in qualità di Amministrazione</a:t>
            </a:r>
          </a:p>
          <a:p>
            <a:pPr algn="just"/>
            <a:r>
              <a:rPr lang="it-IT" dirty="0">
                <a:latin typeface="GillSans"/>
              </a:rPr>
              <a:t>titolare della misura di intervento;</a:t>
            </a:r>
          </a:p>
          <a:p>
            <a:pPr algn="just"/>
            <a:r>
              <a:rPr lang="it-IT" dirty="0">
                <a:latin typeface="GillSans"/>
              </a:rPr>
              <a:t>6. a seguito della creazione del rendiconto il Soggetto attuatore dovrà attestare (a</a:t>
            </a:r>
          </a:p>
          <a:p>
            <a:pPr algn="just"/>
            <a:r>
              <a:rPr lang="it-IT" dirty="0">
                <a:latin typeface="GillSans"/>
              </a:rPr>
              <a:t>mezzo di specifico flag del sistema informativo) lo svolgimento delle verifiche di</a:t>
            </a:r>
          </a:p>
          <a:p>
            <a:pPr algn="just"/>
            <a:r>
              <a:rPr lang="it-IT" dirty="0">
                <a:latin typeface="GillSans"/>
              </a:rPr>
              <a:t>propria competenza, allegando per ciascun flag la documentazione probatoria</a:t>
            </a:r>
          </a:p>
          <a:p>
            <a:pPr algn="just"/>
            <a:r>
              <a:rPr lang="it-IT" dirty="0">
                <a:latin typeface="GillSans"/>
              </a:rPr>
              <a:t>del controllo svolto;</a:t>
            </a:r>
          </a:p>
          <a:p>
            <a:pPr algn="just"/>
            <a:r>
              <a:rPr lang="it-IT" dirty="0">
                <a:latin typeface="GillSans"/>
              </a:rPr>
              <a:t>7. al termine di queste operazioni sarà necessario scaricare l’Attestazione delle verifiche effettuate relative al rendiconto di progetto, che dovrà essere firmata extra</a:t>
            </a:r>
          </a:p>
          <a:p>
            <a:pPr algn="just"/>
            <a:r>
              <a:rPr lang="it-IT" dirty="0">
                <a:latin typeface="GillSans"/>
              </a:rPr>
              <a:t>sistema e caricata tramite la funzione “Carica allegato” selezionando dal</a:t>
            </a:r>
          </a:p>
          <a:p>
            <a:pPr algn="just"/>
            <a:r>
              <a:rPr lang="it-IT" dirty="0">
                <a:latin typeface="GillSans"/>
              </a:rPr>
              <a:t>pop-up di scelta del “Tipo documento” l’opzione “Attestazione Rendiconto”; </a:t>
            </a:r>
          </a:p>
          <a:p>
            <a:pPr algn="just"/>
            <a:r>
              <a:rPr lang="it-IT" dirty="0">
                <a:latin typeface="GillSans"/>
              </a:rPr>
              <a:t>8. a seguito di caricamento dell’Attestazione firmata dal RUP delle verifiche effettuate</a:t>
            </a:r>
          </a:p>
          <a:p>
            <a:pPr algn="just"/>
            <a:r>
              <a:rPr lang="it-IT" dirty="0">
                <a:latin typeface="GillSans"/>
              </a:rPr>
              <a:t>il rendiconto passerà in fase di verifica da parte del Ministero di competenza.</a:t>
            </a:r>
            <a:endParaRPr lang="it-IT" sz="1800" b="0" i="0" u="none" strike="noStrike" baseline="0" dirty="0">
              <a:latin typeface="GillSans"/>
            </a:endParaRPr>
          </a:p>
        </p:txBody>
      </p:sp>
      <p:sp>
        <p:nvSpPr>
          <p:cNvPr id="7" name="Segnaposto piè di pagina 1">
            <a:extLst>
              <a:ext uri="{FF2B5EF4-FFF2-40B4-BE49-F238E27FC236}">
                <a16:creationId xmlns:a16="http://schemas.microsoft.com/office/drawing/2014/main" id="{93F43949-39D8-EDD5-FCCE-A594F34E660E}"/>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8" name="Segnaposto numero diapositiva 2">
            <a:extLst>
              <a:ext uri="{FF2B5EF4-FFF2-40B4-BE49-F238E27FC236}">
                <a16:creationId xmlns:a16="http://schemas.microsoft.com/office/drawing/2014/main" id="{D18634FE-83D9-1E1C-46DC-4CFB216B4C9B}"/>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52</a:t>
            </a:fld>
            <a:endParaRPr lang="it-IT" sz="1400" dirty="0">
              <a:solidFill>
                <a:schemeClr val="bg1"/>
              </a:solidFill>
            </a:endParaRPr>
          </a:p>
        </p:txBody>
      </p:sp>
    </p:spTree>
    <p:extLst>
      <p:ext uri="{BB962C8B-B14F-4D97-AF65-F5344CB8AC3E}">
        <p14:creationId xmlns:p14="http://schemas.microsoft.com/office/powerpoint/2010/main" val="6855902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9E8805FD-89D7-441D-5B67-AA790C134037}"/>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3" name="Line 4">
            <a:extLst>
              <a:ext uri="{FF2B5EF4-FFF2-40B4-BE49-F238E27FC236}">
                <a16:creationId xmlns:a16="http://schemas.microsoft.com/office/drawing/2014/main" id="{F24C2365-980C-3944-B7F1-D831D96F1E05}"/>
              </a:ext>
            </a:extLst>
          </p:cNvPr>
          <p:cNvSpPr>
            <a:spLocks noChangeShapeType="1"/>
          </p:cNvSpPr>
          <p:nvPr/>
        </p:nvSpPr>
        <p:spPr bwMode="auto">
          <a:xfrm>
            <a:off x="609600" y="106045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pic>
        <p:nvPicPr>
          <p:cNvPr id="4" name="Immagine 3">
            <a:extLst>
              <a:ext uri="{FF2B5EF4-FFF2-40B4-BE49-F238E27FC236}">
                <a16:creationId xmlns:a16="http://schemas.microsoft.com/office/drawing/2014/main" id="{7045EAC0-468A-4C14-DF23-BC49F5F85C38}"/>
              </a:ext>
            </a:extLst>
          </p:cNvPr>
          <p:cNvPicPr>
            <a:picLocks noChangeAspect="1"/>
          </p:cNvPicPr>
          <p:nvPr/>
        </p:nvPicPr>
        <p:blipFill>
          <a:blip r:embed="rId2"/>
          <a:stretch>
            <a:fillRect/>
          </a:stretch>
        </p:blipFill>
        <p:spPr>
          <a:xfrm>
            <a:off x="4283967" y="116633"/>
            <a:ext cx="4828465" cy="1093420"/>
          </a:xfrm>
          <a:prstGeom prst="rect">
            <a:avLst/>
          </a:prstGeom>
        </p:spPr>
      </p:pic>
      <p:sp>
        <p:nvSpPr>
          <p:cNvPr id="5" name="CasellaDiTesto 4">
            <a:extLst>
              <a:ext uri="{FF2B5EF4-FFF2-40B4-BE49-F238E27FC236}">
                <a16:creationId xmlns:a16="http://schemas.microsoft.com/office/drawing/2014/main" id="{983126AA-3670-8C57-E6F9-1AE200B4FABF}"/>
              </a:ext>
            </a:extLst>
          </p:cNvPr>
          <p:cNvSpPr txBox="1"/>
          <p:nvPr/>
        </p:nvSpPr>
        <p:spPr>
          <a:xfrm>
            <a:off x="449263" y="1538433"/>
            <a:ext cx="8169402" cy="4801314"/>
          </a:xfrm>
          <a:prstGeom prst="rect">
            <a:avLst/>
          </a:prstGeom>
          <a:noFill/>
        </p:spPr>
        <p:txBody>
          <a:bodyPr wrap="square" rtlCol="0">
            <a:spAutoFit/>
          </a:bodyPr>
          <a:lstStyle/>
          <a:p>
            <a:pPr marL="285750" indent="-285750" algn="just">
              <a:buFont typeface="Arial" panose="020B0604020202020204" pitchFamily="34" charset="0"/>
              <a:buChar char="•"/>
            </a:pPr>
            <a:r>
              <a:rPr lang="it-IT" u="sng" dirty="0">
                <a:latin typeface="GillSans"/>
              </a:rPr>
              <a:t>VERIFICHE DEL SOGGETTO ATTUATORE</a:t>
            </a:r>
          </a:p>
          <a:p>
            <a:pPr marL="285750" indent="-285750" algn="just">
              <a:buFont typeface="Arial" panose="020B0604020202020204" pitchFamily="34" charset="0"/>
              <a:buChar char="•"/>
            </a:pPr>
            <a:endParaRPr lang="it-IT" u="sng" dirty="0">
              <a:latin typeface="GillSans"/>
            </a:endParaRPr>
          </a:p>
          <a:p>
            <a:pPr algn="just"/>
            <a:r>
              <a:rPr lang="it-IT" dirty="0">
                <a:latin typeface="GillSans"/>
              </a:rPr>
              <a:t>Il rendiconto delle spese sostenute dal Soggetto attuatore deve essere corredato</a:t>
            </a:r>
          </a:p>
          <a:p>
            <a:pPr algn="just"/>
            <a:r>
              <a:rPr lang="it-IT" dirty="0">
                <a:latin typeface="GillSans"/>
              </a:rPr>
              <a:t>dall’attestazione dell’avvenuto svolgimento di alcune verifiche. Le stesse sono elencate all’interno del sistema </a:t>
            </a:r>
            <a:r>
              <a:rPr lang="it-IT" dirty="0" err="1">
                <a:latin typeface="GillSans"/>
              </a:rPr>
              <a:t>ReGiS</a:t>
            </a:r>
            <a:r>
              <a:rPr lang="it-IT" dirty="0">
                <a:latin typeface="GillSans"/>
              </a:rPr>
              <a:t> nella </a:t>
            </a:r>
            <a:r>
              <a:rPr lang="it-IT" dirty="0" err="1">
                <a:latin typeface="GillSans"/>
              </a:rPr>
              <a:t>tile</a:t>
            </a:r>
            <a:r>
              <a:rPr lang="it-IT" dirty="0">
                <a:latin typeface="GillSans"/>
              </a:rPr>
              <a:t> “Rendicontazione Spese vs </a:t>
            </a:r>
            <a:r>
              <a:rPr lang="it-IT" dirty="0" err="1">
                <a:latin typeface="GillSans"/>
              </a:rPr>
              <a:t>ARdi</a:t>
            </a:r>
            <a:r>
              <a:rPr lang="it-IT" dirty="0">
                <a:latin typeface="GillSans"/>
              </a:rPr>
              <a:t> – Creazione” e sono le seguenti:</a:t>
            </a:r>
          </a:p>
          <a:p>
            <a:pPr algn="just"/>
            <a:r>
              <a:rPr lang="it-IT" dirty="0">
                <a:latin typeface="GillSans"/>
              </a:rPr>
              <a:t>1. verifica della regolarità amministrativo-contabile;</a:t>
            </a:r>
          </a:p>
          <a:p>
            <a:pPr algn="just"/>
            <a:r>
              <a:rPr lang="it-IT" dirty="0">
                <a:latin typeface="GillSans"/>
              </a:rPr>
              <a:t>2. verifica sulla corretta individuazione del titolare effettivo;</a:t>
            </a:r>
          </a:p>
          <a:p>
            <a:pPr algn="just"/>
            <a:r>
              <a:rPr lang="it-IT" dirty="0">
                <a:latin typeface="GillSans"/>
              </a:rPr>
              <a:t>3. verifica sull’assenza di conflitto di interessi;</a:t>
            </a:r>
          </a:p>
          <a:p>
            <a:pPr algn="just"/>
            <a:r>
              <a:rPr lang="it-IT" dirty="0">
                <a:latin typeface="GillSans"/>
              </a:rPr>
              <a:t>4. verifica sull’assenza del doppio finanziamento;</a:t>
            </a:r>
          </a:p>
          <a:p>
            <a:pPr algn="just"/>
            <a:r>
              <a:rPr lang="it-IT" dirty="0">
                <a:latin typeface="GillSans"/>
              </a:rPr>
              <a:t>5. verifica del rispetto delle condizionalità previste nella CID e negli </a:t>
            </a:r>
            <a:r>
              <a:rPr lang="it-IT" dirty="0" err="1">
                <a:latin typeface="GillSans"/>
              </a:rPr>
              <a:t>Operational</a:t>
            </a:r>
            <a:r>
              <a:rPr lang="it-IT" dirty="0">
                <a:latin typeface="GillSans"/>
              </a:rPr>
              <a:t> </a:t>
            </a:r>
            <a:r>
              <a:rPr lang="it-IT" dirty="0" err="1">
                <a:latin typeface="GillSans"/>
              </a:rPr>
              <a:t>Arrangements</a:t>
            </a:r>
            <a:r>
              <a:rPr lang="it-IT" dirty="0">
                <a:latin typeface="GillSans"/>
              </a:rPr>
              <a:t>;</a:t>
            </a:r>
          </a:p>
          <a:p>
            <a:pPr algn="just"/>
            <a:r>
              <a:rPr lang="it-IT" sz="1800" b="0" i="0" u="none" strike="noStrike" baseline="0" dirty="0">
                <a:latin typeface="GillSans"/>
              </a:rPr>
              <a:t>6. verifica del rispetto degli ulteriori requisiti PNRR connessi alla misura a cui è associato</a:t>
            </a:r>
          </a:p>
          <a:p>
            <a:pPr algn="just"/>
            <a:r>
              <a:rPr lang="it-IT" sz="1800" b="0" i="0" u="none" strike="noStrike" baseline="0" dirty="0">
                <a:latin typeface="GillSans"/>
              </a:rPr>
              <a:t>il progetto;</a:t>
            </a:r>
          </a:p>
          <a:p>
            <a:pPr algn="just"/>
            <a:r>
              <a:rPr lang="it-IT" sz="1800" b="0" i="0" u="none" strike="noStrike" baseline="0" dirty="0">
                <a:latin typeface="GillSans"/>
              </a:rPr>
              <a:t>7. verifica del rispetto del principio del DNSH;</a:t>
            </a:r>
          </a:p>
          <a:p>
            <a:pPr algn="just"/>
            <a:r>
              <a:rPr lang="it-IT" sz="1800" b="0" i="0" u="none" strike="noStrike" baseline="0" dirty="0">
                <a:latin typeface="GillSans"/>
              </a:rPr>
              <a:t>8. verifica del rispetto dei principi trasversali del PNRR.</a:t>
            </a:r>
          </a:p>
        </p:txBody>
      </p:sp>
      <p:sp>
        <p:nvSpPr>
          <p:cNvPr id="6" name="Segnaposto piè di pagina 1">
            <a:extLst>
              <a:ext uri="{FF2B5EF4-FFF2-40B4-BE49-F238E27FC236}">
                <a16:creationId xmlns:a16="http://schemas.microsoft.com/office/drawing/2014/main" id="{A9CC901C-12B7-A07A-6173-4989F055555B}"/>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7" name="Segnaposto numero diapositiva 2">
            <a:extLst>
              <a:ext uri="{FF2B5EF4-FFF2-40B4-BE49-F238E27FC236}">
                <a16:creationId xmlns:a16="http://schemas.microsoft.com/office/drawing/2014/main" id="{7CC22D23-5C16-51E5-8762-D56DF31DDCC1}"/>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53</a:t>
            </a:fld>
            <a:endParaRPr lang="it-IT" sz="1400" dirty="0">
              <a:solidFill>
                <a:schemeClr val="bg1"/>
              </a:solidFill>
            </a:endParaRPr>
          </a:p>
        </p:txBody>
      </p:sp>
    </p:spTree>
    <p:extLst>
      <p:ext uri="{BB962C8B-B14F-4D97-AF65-F5344CB8AC3E}">
        <p14:creationId xmlns:p14="http://schemas.microsoft.com/office/powerpoint/2010/main" val="21166648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F17CF1C-649D-FD87-19A0-0216C8A8B87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3" name="Line 4">
            <a:extLst>
              <a:ext uri="{FF2B5EF4-FFF2-40B4-BE49-F238E27FC236}">
                <a16:creationId xmlns:a16="http://schemas.microsoft.com/office/drawing/2014/main" id="{DE0C9B3D-13C1-F781-4918-FE9EA0BB166C}"/>
              </a:ext>
            </a:extLst>
          </p:cNvPr>
          <p:cNvSpPr>
            <a:spLocks noChangeShapeType="1"/>
          </p:cNvSpPr>
          <p:nvPr/>
        </p:nvSpPr>
        <p:spPr bwMode="auto">
          <a:xfrm>
            <a:off x="609600" y="106045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pic>
        <p:nvPicPr>
          <p:cNvPr id="4" name="Immagine 3">
            <a:extLst>
              <a:ext uri="{FF2B5EF4-FFF2-40B4-BE49-F238E27FC236}">
                <a16:creationId xmlns:a16="http://schemas.microsoft.com/office/drawing/2014/main" id="{E656CFB7-B791-C05B-AC82-D6C0875DDE33}"/>
              </a:ext>
            </a:extLst>
          </p:cNvPr>
          <p:cNvPicPr>
            <a:picLocks noChangeAspect="1"/>
          </p:cNvPicPr>
          <p:nvPr/>
        </p:nvPicPr>
        <p:blipFill>
          <a:blip r:embed="rId2"/>
          <a:stretch>
            <a:fillRect/>
          </a:stretch>
        </p:blipFill>
        <p:spPr>
          <a:xfrm>
            <a:off x="4283967" y="116633"/>
            <a:ext cx="4828465" cy="1093420"/>
          </a:xfrm>
          <a:prstGeom prst="rect">
            <a:avLst/>
          </a:prstGeom>
        </p:spPr>
      </p:pic>
      <p:sp>
        <p:nvSpPr>
          <p:cNvPr id="5" name="CasellaDiTesto 4">
            <a:extLst>
              <a:ext uri="{FF2B5EF4-FFF2-40B4-BE49-F238E27FC236}">
                <a16:creationId xmlns:a16="http://schemas.microsoft.com/office/drawing/2014/main" id="{2427D130-086B-6320-CF8B-89FB2B8C14EF}"/>
              </a:ext>
            </a:extLst>
          </p:cNvPr>
          <p:cNvSpPr txBox="1"/>
          <p:nvPr/>
        </p:nvSpPr>
        <p:spPr>
          <a:xfrm>
            <a:off x="487299" y="1859339"/>
            <a:ext cx="8169402" cy="3139321"/>
          </a:xfrm>
          <a:prstGeom prst="rect">
            <a:avLst/>
          </a:prstGeom>
          <a:noFill/>
        </p:spPr>
        <p:txBody>
          <a:bodyPr wrap="square" rtlCol="0">
            <a:spAutoFit/>
          </a:bodyPr>
          <a:lstStyle/>
          <a:p>
            <a:pPr algn="just"/>
            <a:r>
              <a:rPr lang="it-IT" dirty="0">
                <a:latin typeface="GillSans"/>
              </a:rPr>
              <a:t>I punti di controllo per i quali il Soggetto attuatore è tenuto a dichiarare di aver effettuato la verifica sono quelli di cui ai punti 1-2-3-4-5 (che si trovano già flaggati a sistema in quanto obbligatori per tutti i Progetti PNRR) e anche quello di cui al punto 7. Inoltre, dovrà essere allegata apposita check list di “Verifica ammissibilità della spesa”, comprensiva dei punti di verifica da 1 a 6 e 8 (che dovrà essere compilata per le spese afferenti a ciascuna procedura). Ad esempio, nel caso di rendiconto di spese relative alla progettazione e ai lavori, andranno compilate due distinte check list contenenti indicazioni delle relative procedure di affidamento (CIG, importo dell’appalto, importo già rendicontato/validato dall’Amministrazione titolare).</a:t>
            </a:r>
          </a:p>
          <a:p>
            <a:pPr algn="just"/>
            <a:r>
              <a:rPr lang="it-IT" dirty="0">
                <a:latin typeface="GillSans"/>
              </a:rPr>
              <a:t>Le check list di verifica di ammissibilità della spesa dovranno essere datate e sottoscritte dal Responsabile unico del procedimento che ha effettuato le verifiche.</a:t>
            </a:r>
            <a:endParaRPr lang="it-IT" sz="1800" b="0" i="0" u="none" strike="noStrike" baseline="0" dirty="0">
              <a:latin typeface="GillSans"/>
            </a:endParaRPr>
          </a:p>
        </p:txBody>
      </p:sp>
      <p:sp>
        <p:nvSpPr>
          <p:cNvPr id="6" name="Segnaposto piè di pagina 1">
            <a:extLst>
              <a:ext uri="{FF2B5EF4-FFF2-40B4-BE49-F238E27FC236}">
                <a16:creationId xmlns:a16="http://schemas.microsoft.com/office/drawing/2014/main" id="{D1481F6B-F984-0CB9-8261-D23C833BDA74}"/>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7" name="Segnaposto numero diapositiva 2">
            <a:extLst>
              <a:ext uri="{FF2B5EF4-FFF2-40B4-BE49-F238E27FC236}">
                <a16:creationId xmlns:a16="http://schemas.microsoft.com/office/drawing/2014/main" id="{172A2C63-D4A0-15F2-B2AB-F2B566DF439E}"/>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54</a:t>
            </a:fld>
            <a:endParaRPr lang="it-IT" sz="1400" dirty="0">
              <a:solidFill>
                <a:schemeClr val="bg1"/>
              </a:solidFill>
            </a:endParaRPr>
          </a:p>
        </p:txBody>
      </p:sp>
    </p:spTree>
    <p:extLst>
      <p:ext uri="{BB962C8B-B14F-4D97-AF65-F5344CB8AC3E}">
        <p14:creationId xmlns:p14="http://schemas.microsoft.com/office/powerpoint/2010/main" val="24454374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81B35DF-6F58-E684-21C7-ADBABF78B8D2}"/>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3" name="Line 4">
            <a:extLst>
              <a:ext uri="{FF2B5EF4-FFF2-40B4-BE49-F238E27FC236}">
                <a16:creationId xmlns:a16="http://schemas.microsoft.com/office/drawing/2014/main" id="{2EF660D6-3B73-128F-81AB-E23A2D35EA65}"/>
              </a:ext>
            </a:extLst>
          </p:cNvPr>
          <p:cNvSpPr>
            <a:spLocks noChangeShapeType="1"/>
          </p:cNvSpPr>
          <p:nvPr/>
        </p:nvSpPr>
        <p:spPr bwMode="auto">
          <a:xfrm>
            <a:off x="609600" y="106045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pic>
        <p:nvPicPr>
          <p:cNvPr id="4" name="Immagine 3">
            <a:extLst>
              <a:ext uri="{FF2B5EF4-FFF2-40B4-BE49-F238E27FC236}">
                <a16:creationId xmlns:a16="http://schemas.microsoft.com/office/drawing/2014/main" id="{7D24941C-7CAA-E292-E6B8-BD4F62721D74}"/>
              </a:ext>
            </a:extLst>
          </p:cNvPr>
          <p:cNvPicPr>
            <a:picLocks noChangeAspect="1"/>
          </p:cNvPicPr>
          <p:nvPr/>
        </p:nvPicPr>
        <p:blipFill>
          <a:blip r:embed="rId2"/>
          <a:stretch>
            <a:fillRect/>
          </a:stretch>
        </p:blipFill>
        <p:spPr>
          <a:xfrm>
            <a:off x="4283967" y="116633"/>
            <a:ext cx="4828465" cy="1093420"/>
          </a:xfrm>
          <a:prstGeom prst="rect">
            <a:avLst/>
          </a:prstGeom>
        </p:spPr>
      </p:pic>
      <p:sp>
        <p:nvSpPr>
          <p:cNvPr id="5" name="CasellaDiTesto 4">
            <a:extLst>
              <a:ext uri="{FF2B5EF4-FFF2-40B4-BE49-F238E27FC236}">
                <a16:creationId xmlns:a16="http://schemas.microsoft.com/office/drawing/2014/main" id="{2AA91E9D-0520-D096-2D9F-BA9A5D12FD7E}"/>
              </a:ext>
            </a:extLst>
          </p:cNvPr>
          <p:cNvSpPr txBox="1"/>
          <p:nvPr/>
        </p:nvSpPr>
        <p:spPr>
          <a:xfrm>
            <a:off x="449263" y="1538433"/>
            <a:ext cx="8169402" cy="4247317"/>
          </a:xfrm>
          <a:prstGeom prst="rect">
            <a:avLst/>
          </a:prstGeom>
          <a:noFill/>
        </p:spPr>
        <p:txBody>
          <a:bodyPr wrap="square" rtlCol="0">
            <a:spAutoFit/>
          </a:bodyPr>
          <a:lstStyle/>
          <a:p>
            <a:pPr marL="285750" indent="-285750" algn="just">
              <a:buFont typeface="Arial" panose="020B0604020202020204" pitchFamily="34" charset="0"/>
              <a:buChar char="•"/>
            </a:pPr>
            <a:r>
              <a:rPr lang="it-IT" u="sng" dirty="0">
                <a:latin typeface="GillSans"/>
              </a:rPr>
              <a:t>OBBLIGO DI CONSERVAZIONE DEI DOCUMENTI</a:t>
            </a:r>
          </a:p>
          <a:p>
            <a:pPr marL="285750" indent="-285750" algn="just">
              <a:buFont typeface="Arial" panose="020B0604020202020204" pitchFamily="34" charset="0"/>
              <a:buChar char="•"/>
            </a:pPr>
            <a:endParaRPr lang="it-IT" u="sng" dirty="0">
              <a:latin typeface="GillSans"/>
            </a:endParaRPr>
          </a:p>
          <a:p>
            <a:pPr algn="just"/>
            <a:r>
              <a:rPr lang="it-IT" dirty="0">
                <a:latin typeface="GillSans"/>
              </a:rPr>
              <a:t>Il Soggetto attuatore deve conservare la documentazione in fascicoli cartacei o informatici per assicurare la completa tracciabilità delle operazioni, nel rispetto di quanto previsto all’art. 9, comma 4, del decreto-legge n. 77/2021, convertito, con modificazioni dalla legge n. 108/2021 e per i cinque anni successivi al pagamento del saldo o, in mancanza di tale pagamento, per i cinque anni successivi alla transazione, conformemente a quanto stabilito all’articolo 132 del Regolamento finanziario (UE. </a:t>
            </a:r>
            <a:r>
              <a:rPr lang="it-IT" dirty="0" err="1">
                <a:latin typeface="GillSans"/>
              </a:rPr>
              <a:t>Euratom</a:t>
            </a:r>
            <a:r>
              <a:rPr lang="it-IT" dirty="0">
                <a:latin typeface="GillSans"/>
              </a:rPr>
              <a:t>) n. 2018/1046 del Parlamento e del Consiglio. Tale periodo è di tre anni se il finanziamento è di importo pari o inferiore a60 mila euro.</a:t>
            </a:r>
          </a:p>
          <a:p>
            <a:pPr algn="just"/>
            <a:r>
              <a:rPr lang="it-IT" dirty="0">
                <a:latin typeface="GillSans"/>
              </a:rPr>
              <a:t>Tutta la documentazione archiviata dovrà, nelle diverse fasi di verifica e controllo, essere prontamente messa a disposizione su richiesta dell’Unità di Missione, del Servizio centrale per il PNRR, dell’Unità di Audit, della Commissione europea, dell’OLAF, della Corte dei Conti europea (ECA), della Procura europea (EPPO)e delle competenti Autorità giudiziarie nazionali.</a:t>
            </a:r>
            <a:endParaRPr lang="it-IT" sz="1800" b="0" i="0" u="none" strike="noStrike" baseline="0" dirty="0">
              <a:latin typeface="GillSans"/>
            </a:endParaRPr>
          </a:p>
        </p:txBody>
      </p:sp>
      <p:sp>
        <p:nvSpPr>
          <p:cNvPr id="6" name="Segnaposto piè di pagina 1">
            <a:extLst>
              <a:ext uri="{FF2B5EF4-FFF2-40B4-BE49-F238E27FC236}">
                <a16:creationId xmlns:a16="http://schemas.microsoft.com/office/drawing/2014/main" id="{0C49F8BD-4A12-4BB5-25BC-8CD3A1D0C618}"/>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7" name="Segnaposto numero diapositiva 2">
            <a:extLst>
              <a:ext uri="{FF2B5EF4-FFF2-40B4-BE49-F238E27FC236}">
                <a16:creationId xmlns:a16="http://schemas.microsoft.com/office/drawing/2014/main" id="{0FD5A276-3980-D0E6-0049-D8B0F105294B}"/>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55</a:t>
            </a:fld>
            <a:endParaRPr lang="it-IT" sz="1400" dirty="0">
              <a:solidFill>
                <a:schemeClr val="bg1"/>
              </a:solidFill>
            </a:endParaRPr>
          </a:p>
        </p:txBody>
      </p:sp>
    </p:spTree>
    <p:extLst>
      <p:ext uri="{BB962C8B-B14F-4D97-AF65-F5344CB8AC3E}">
        <p14:creationId xmlns:p14="http://schemas.microsoft.com/office/powerpoint/2010/main" val="36678952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EC9F3AF6-AA14-562A-B9C6-47A0A86B90B9}"/>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err="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3" name="Line 4">
            <a:extLst>
              <a:ext uri="{FF2B5EF4-FFF2-40B4-BE49-F238E27FC236}">
                <a16:creationId xmlns:a16="http://schemas.microsoft.com/office/drawing/2014/main" id="{5E5016D3-E9EB-12D9-F6FD-E29B74F9BB6F}"/>
              </a:ext>
            </a:extLst>
          </p:cNvPr>
          <p:cNvSpPr>
            <a:spLocks noChangeShapeType="1"/>
          </p:cNvSpPr>
          <p:nvPr/>
        </p:nvSpPr>
        <p:spPr bwMode="auto">
          <a:xfrm>
            <a:off x="609600" y="106045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pic>
        <p:nvPicPr>
          <p:cNvPr id="4" name="Immagine 3">
            <a:extLst>
              <a:ext uri="{FF2B5EF4-FFF2-40B4-BE49-F238E27FC236}">
                <a16:creationId xmlns:a16="http://schemas.microsoft.com/office/drawing/2014/main" id="{06F67A3E-06F0-77CA-BD59-DF2618D382F2}"/>
              </a:ext>
            </a:extLst>
          </p:cNvPr>
          <p:cNvPicPr>
            <a:picLocks noChangeAspect="1"/>
          </p:cNvPicPr>
          <p:nvPr/>
        </p:nvPicPr>
        <p:blipFill>
          <a:blip r:embed="rId2"/>
          <a:stretch>
            <a:fillRect/>
          </a:stretch>
        </p:blipFill>
        <p:spPr>
          <a:xfrm>
            <a:off x="4283967" y="116633"/>
            <a:ext cx="4828465" cy="1093420"/>
          </a:xfrm>
          <a:prstGeom prst="rect">
            <a:avLst/>
          </a:prstGeom>
        </p:spPr>
      </p:pic>
      <p:sp>
        <p:nvSpPr>
          <p:cNvPr id="5" name="CasellaDiTesto 4">
            <a:extLst>
              <a:ext uri="{FF2B5EF4-FFF2-40B4-BE49-F238E27FC236}">
                <a16:creationId xmlns:a16="http://schemas.microsoft.com/office/drawing/2014/main" id="{7ACF23A0-BE94-36A4-919A-FB908F4AFC6B}"/>
              </a:ext>
            </a:extLst>
          </p:cNvPr>
          <p:cNvSpPr txBox="1"/>
          <p:nvPr/>
        </p:nvSpPr>
        <p:spPr>
          <a:xfrm>
            <a:off x="487299" y="1973601"/>
            <a:ext cx="8169402" cy="2585323"/>
          </a:xfrm>
          <a:prstGeom prst="rect">
            <a:avLst/>
          </a:prstGeom>
          <a:noFill/>
        </p:spPr>
        <p:txBody>
          <a:bodyPr wrap="square" rtlCol="0">
            <a:spAutoFit/>
          </a:bodyPr>
          <a:lstStyle/>
          <a:p>
            <a:pPr algn="just"/>
            <a:r>
              <a:rPr lang="it-IT" dirty="0">
                <a:latin typeface="GillSans"/>
              </a:rPr>
              <a:t>I fascicoli di progetto devono essere archiviati seguendo una struttura base che si articola sistematicamente in n. 4 cartelle principali:</a:t>
            </a:r>
          </a:p>
          <a:p>
            <a:pPr algn="just"/>
            <a:r>
              <a:rPr lang="it-IT" dirty="0">
                <a:latin typeface="GillSans"/>
              </a:rPr>
              <a:t>1. documentazione di progetto (CUP, eventuali modifiche al progetto);</a:t>
            </a:r>
          </a:p>
          <a:p>
            <a:pPr algn="just"/>
            <a:r>
              <a:rPr lang="it-IT" dirty="0">
                <a:latin typeface="GillSans"/>
              </a:rPr>
              <a:t>2. documentazione amministrativo-contabile riferita alle singole procedure attuate</a:t>
            </a:r>
          </a:p>
          <a:p>
            <a:pPr algn="just"/>
            <a:r>
              <a:rPr lang="it-IT" dirty="0">
                <a:latin typeface="GillSans"/>
              </a:rPr>
              <a:t>dal Soggetto attuatore, suddivisa in due sottocartelle: procedura e spese. </a:t>
            </a:r>
          </a:p>
          <a:p>
            <a:pPr algn="just"/>
            <a:r>
              <a:rPr lang="it-IT" dirty="0">
                <a:latin typeface="GillSans"/>
              </a:rPr>
              <a:t>3. verifiche (Check list, Attestazioni);</a:t>
            </a:r>
          </a:p>
          <a:p>
            <a:pPr algn="just"/>
            <a:r>
              <a:rPr lang="it-IT" dirty="0">
                <a:latin typeface="GillSans"/>
              </a:rPr>
              <a:t>4. comunicazioni e scambio di informazioni con il Ministero dell’istruzione e del merito, che dovranno avvenire per posta elettronica istituzionale e/o poste elettronica certificata, ai sensi del d.lgs. n. 82/2005.</a:t>
            </a:r>
          </a:p>
        </p:txBody>
      </p:sp>
      <p:sp>
        <p:nvSpPr>
          <p:cNvPr id="6" name="Segnaposto piè di pagina 1">
            <a:extLst>
              <a:ext uri="{FF2B5EF4-FFF2-40B4-BE49-F238E27FC236}">
                <a16:creationId xmlns:a16="http://schemas.microsoft.com/office/drawing/2014/main" id="{7F70BEB2-8134-5773-96AC-8F0AB82F6248}"/>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7" name="Segnaposto numero diapositiva 2">
            <a:extLst>
              <a:ext uri="{FF2B5EF4-FFF2-40B4-BE49-F238E27FC236}">
                <a16:creationId xmlns:a16="http://schemas.microsoft.com/office/drawing/2014/main" id="{38A01099-708D-49B2-679E-51E9545837D6}"/>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56</a:t>
            </a:fld>
            <a:endParaRPr lang="it-IT" sz="1400" dirty="0">
              <a:solidFill>
                <a:schemeClr val="bg1"/>
              </a:solidFill>
            </a:endParaRPr>
          </a:p>
        </p:txBody>
      </p:sp>
    </p:spTree>
    <p:extLst>
      <p:ext uri="{BB962C8B-B14F-4D97-AF65-F5344CB8AC3E}">
        <p14:creationId xmlns:p14="http://schemas.microsoft.com/office/powerpoint/2010/main" val="29217525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a:solidFill>
                  <a:srgbClr val="FFFFFF"/>
                </a:solidFill>
                <a:latin typeface="Arial" panose="020B0604020202020204" pitchFamily="34" charset="0"/>
              </a:rPr>
              <a:t>ReGiS</a:t>
            </a:r>
            <a:endParaRPr lang="it-IT" altLang="it-IT" sz="2800" b="1" dirty="0">
              <a:solidFill>
                <a:srgbClr val="FFFFFF"/>
              </a:solidFill>
              <a:latin typeface="Arial" panose="020B0604020202020204" pitchFamily="34" charset="0"/>
            </a:endParaRP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21450"/>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57</a:t>
            </a:fld>
            <a:endParaRPr lang="it-IT" sz="1400" dirty="0">
              <a:solidFill>
                <a:schemeClr val="bg1"/>
              </a:solidFill>
            </a:endParaRPr>
          </a:p>
        </p:txBody>
      </p:sp>
      <p:pic>
        <p:nvPicPr>
          <p:cNvPr id="3" name="Immagine 2">
            <a:extLst>
              <a:ext uri="{FF2B5EF4-FFF2-40B4-BE49-F238E27FC236}">
                <a16:creationId xmlns:a16="http://schemas.microsoft.com/office/drawing/2014/main" id="{6E7D201E-EF11-2B34-8DA6-28B3A7F59E43}"/>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3086100" y="2793619"/>
            <a:ext cx="2857500" cy="1552575"/>
          </a:xfrm>
          <a:prstGeom prst="rect">
            <a:avLst/>
          </a:prstGeom>
        </p:spPr>
      </p:pic>
      <p:sp>
        <p:nvSpPr>
          <p:cNvPr id="5" name="CasellaDiTesto 4">
            <a:extLst>
              <a:ext uri="{FF2B5EF4-FFF2-40B4-BE49-F238E27FC236}">
                <a16:creationId xmlns:a16="http://schemas.microsoft.com/office/drawing/2014/main" id="{6CAF11A0-2F69-C3AC-D353-9BA326540AEC}"/>
              </a:ext>
            </a:extLst>
          </p:cNvPr>
          <p:cNvSpPr txBox="1"/>
          <p:nvPr/>
        </p:nvSpPr>
        <p:spPr>
          <a:xfrm>
            <a:off x="5894962" y="5066219"/>
            <a:ext cx="2627139" cy="584775"/>
          </a:xfrm>
          <a:prstGeom prst="rect">
            <a:avLst/>
          </a:prstGeom>
          <a:noFill/>
        </p:spPr>
        <p:txBody>
          <a:bodyPr wrap="square" rtlCol="0">
            <a:spAutoFit/>
          </a:bodyPr>
          <a:lstStyle/>
          <a:p>
            <a:r>
              <a:rPr lang="it-IT" dirty="0"/>
              <a:t>    Toriello dott. Donato</a:t>
            </a:r>
          </a:p>
          <a:p>
            <a:r>
              <a:rPr lang="it-IT" sz="1400" dirty="0"/>
              <a:t>     consulting@studiotoriello.net</a:t>
            </a:r>
          </a:p>
        </p:txBody>
      </p:sp>
      <p:pic>
        <p:nvPicPr>
          <p:cNvPr id="2" name="Immagine 1">
            <a:extLst>
              <a:ext uri="{FF2B5EF4-FFF2-40B4-BE49-F238E27FC236}">
                <a16:creationId xmlns:a16="http://schemas.microsoft.com/office/drawing/2014/main" id="{BD730FE8-0530-13BF-4CBF-A048B3569754}"/>
              </a:ext>
            </a:extLst>
          </p:cNvPr>
          <p:cNvPicPr>
            <a:picLocks noChangeAspect="1"/>
          </p:cNvPicPr>
          <p:nvPr/>
        </p:nvPicPr>
        <p:blipFill>
          <a:blip r:embed="rId5"/>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3017387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a:solidFill>
                  <a:srgbClr val="FFFFFF"/>
                </a:solidFill>
                <a:latin typeface="Arial" panose="020B0604020202020204" pitchFamily="34" charset="0"/>
              </a:rPr>
              <a:t>Circolari MEF RGS</a:t>
            </a: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0" y="6541435"/>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6</a:t>
            </a:fld>
            <a:endParaRPr lang="it-IT" sz="1400" dirty="0">
              <a:solidFill>
                <a:schemeClr val="bg1"/>
              </a:solidFill>
            </a:endParaRPr>
          </a:p>
        </p:txBody>
      </p:sp>
      <p:sp>
        <p:nvSpPr>
          <p:cNvPr id="5" name="CasellaDiTesto 4">
            <a:extLst>
              <a:ext uri="{FF2B5EF4-FFF2-40B4-BE49-F238E27FC236}">
                <a16:creationId xmlns:a16="http://schemas.microsoft.com/office/drawing/2014/main" id="{4D9A73E0-4FAC-A804-DE78-6F3086886F68}"/>
              </a:ext>
            </a:extLst>
          </p:cNvPr>
          <p:cNvSpPr txBox="1"/>
          <p:nvPr/>
        </p:nvSpPr>
        <p:spPr>
          <a:xfrm>
            <a:off x="1813370" y="2982739"/>
            <a:ext cx="5027168" cy="707886"/>
          </a:xfrm>
          <a:prstGeom prst="rect">
            <a:avLst/>
          </a:prstGeom>
          <a:noFill/>
        </p:spPr>
        <p:txBody>
          <a:bodyPr wrap="square">
            <a:spAutoFit/>
          </a:bodyPr>
          <a:lstStyle/>
          <a:p>
            <a:pPr algn="ctr" eaLnBrk="1" hangingPunct="1"/>
            <a:r>
              <a:rPr lang="it-IT" altLang="it-IT" sz="4000" i="1" dirty="0"/>
              <a:t>CIRCOLARI MEF RGS </a:t>
            </a:r>
          </a:p>
        </p:txBody>
      </p:sp>
      <p:pic>
        <p:nvPicPr>
          <p:cNvPr id="2" name="Immagine 1">
            <a:extLst>
              <a:ext uri="{FF2B5EF4-FFF2-40B4-BE49-F238E27FC236}">
                <a16:creationId xmlns:a16="http://schemas.microsoft.com/office/drawing/2014/main" id="{2C43B1A6-A20C-EC8D-B9DA-7E6D3C8AA957}"/>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1046486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a:solidFill>
                  <a:srgbClr val="FFFFFF"/>
                </a:solidFill>
                <a:latin typeface="Arial" panose="020B0604020202020204" pitchFamily="34" charset="0"/>
              </a:rPr>
              <a:t>Circolari MEF RGS</a:t>
            </a: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1" name="Segnaposto piè di pagina 1">
            <a:extLst>
              <a:ext uri="{FF2B5EF4-FFF2-40B4-BE49-F238E27FC236}">
                <a16:creationId xmlns:a16="http://schemas.microsoft.com/office/drawing/2014/main" id="{D1D79F7E-49C3-8E44-B529-3DE9AA235BB9}"/>
              </a:ext>
            </a:extLst>
          </p:cNvPr>
          <p:cNvSpPr txBox="1">
            <a:spLocks/>
          </p:cNvSpPr>
          <p:nvPr/>
        </p:nvSpPr>
        <p:spPr>
          <a:xfrm>
            <a:off x="-14287" y="6525344"/>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7</a:t>
            </a:fld>
            <a:endParaRPr lang="it-IT" sz="1400" dirty="0">
              <a:solidFill>
                <a:schemeClr val="bg1"/>
              </a:solidFill>
            </a:endParaRPr>
          </a:p>
        </p:txBody>
      </p:sp>
      <p:sp>
        <p:nvSpPr>
          <p:cNvPr id="3" name="CasellaDiTesto 2">
            <a:extLst>
              <a:ext uri="{FF2B5EF4-FFF2-40B4-BE49-F238E27FC236}">
                <a16:creationId xmlns:a16="http://schemas.microsoft.com/office/drawing/2014/main" id="{2A099BB0-5744-817B-0B77-A61E1598E845}"/>
              </a:ext>
            </a:extLst>
          </p:cNvPr>
          <p:cNvSpPr txBox="1"/>
          <p:nvPr/>
        </p:nvSpPr>
        <p:spPr>
          <a:xfrm>
            <a:off x="878210" y="1661760"/>
            <a:ext cx="7705080" cy="5078313"/>
          </a:xfrm>
          <a:prstGeom prst="rect">
            <a:avLst/>
          </a:prstGeom>
          <a:noFill/>
        </p:spPr>
        <p:txBody>
          <a:bodyPr wrap="square">
            <a:spAutoFit/>
          </a:bodyPr>
          <a:lstStyle/>
          <a:p>
            <a:pPr algn="ctr"/>
            <a:r>
              <a:rPr lang="it-IT" sz="1200" b="1" i="0" u="none" strike="noStrike" baseline="0" dirty="0">
                <a:solidFill>
                  <a:srgbClr val="0A2542"/>
                </a:solidFill>
                <a:latin typeface="Calibri-Bold"/>
              </a:rPr>
              <a:t>Link: https://www.rgs.mef.gov.it/VERSIONE-I/circolari/2022/</a:t>
            </a:r>
          </a:p>
          <a:p>
            <a:pPr algn="l"/>
            <a:endParaRPr lang="it-IT" sz="1200" b="1" i="0" u="none" strike="noStrike" baseline="0" dirty="0">
              <a:solidFill>
                <a:srgbClr val="0A2542"/>
              </a:solidFill>
              <a:latin typeface="Calibri-Bold"/>
            </a:endParaRPr>
          </a:p>
          <a:p>
            <a:pPr algn="l"/>
            <a:endParaRPr lang="it-IT" sz="1200" b="1" i="0" u="none" strike="noStrike" baseline="0" dirty="0">
              <a:solidFill>
                <a:srgbClr val="0A2542"/>
              </a:solidFill>
              <a:latin typeface="Calibri-Bold"/>
            </a:endParaRPr>
          </a:p>
          <a:p>
            <a:pPr algn="l"/>
            <a:r>
              <a:rPr lang="it-IT" sz="1200" b="1" i="0" u="none" strike="noStrike" baseline="0" dirty="0">
                <a:solidFill>
                  <a:srgbClr val="0A2542"/>
                </a:solidFill>
                <a:latin typeface="Calibri-Bold"/>
              </a:rPr>
              <a:t>Circolare RGS n. 21 del 14.10.21  </a:t>
            </a:r>
            <a:r>
              <a:rPr lang="it-IT" sz="1200" b="1" i="1" u="none" strike="noStrike" baseline="0" dirty="0">
                <a:solidFill>
                  <a:srgbClr val="254061"/>
                </a:solidFill>
                <a:latin typeface="Calibri-BoldItalic"/>
              </a:rPr>
              <a:t>Istruzioni tecniche per la selezione dei progetti PNRR</a:t>
            </a:r>
          </a:p>
          <a:p>
            <a:pPr algn="l"/>
            <a:endParaRPr lang="it-IT" sz="1200" b="1" i="0" u="none" strike="noStrike" baseline="0" dirty="0">
              <a:solidFill>
                <a:srgbClr val="0A2542"/>
              </a:solidFill>
              <a:latin typeface="Calibri-Bold"/>
            </a:endParaRPr>
          </a:p>
          <a:p>
            <a:pPr algn="l"/>
            <a:r>
              <a:rPr lang="it-IT" sz="1200" b="1" i="0" u="none" strike="noStrike" baseline="0" dirty="0">
                <a:solidFill>
                  <a:srgbClr val="0A2542"/>
                </a:solidFill>
                <a:latin typeface="Calibri-Bold"/>
              </a:rPr>
              <a:t>Circolare RGS n. 32 del 31.12.21 </a:t>
            </a:r>
            <a:r>
              <a:rPr lang="it-IT" sz="1200" b="1" i="1" u="none" strike="noStrike" baseline="0" dirty="0">
                <a:solidFill>
                  <a:srgbClr val="254061"/>
                </a:solidFill>
                <a:latin typeface="Calibri-BoldItalic"/>
              </a:rPr>
              <a:t>Guida operativa per il rispetto del principio di non arrecare danno significativo all’ambiente (DNSH)</a:t>
            </a:r>
          </a:p>
          <a:p>
            <a:pPr algn="l"/>
            <a:endParaRPr lang="it-IT" sz="1200" b="1" i="0" u="none" strike="noStrike" baseline="0" dirty="0">
              <a:solidFill>
                <a:srgbClr val="0A2542"/>
              </a:solidFill>
              <a:latin typeface="Calibri-Bold"/>
            </a:endParaRPr>
          </a:p>
          <a:p>
            <a:pPr algn="l"/>
            <a:r>
              <a:rPr lang="it-IT" sz="1200" b="1" i="0" u="none" strike="noStrike" baseline="0" dirty="0">
                <a:solidFill>
                  <a:srgbClr val="0A2542"/>
                </a:solidFill>
                <a:latin typeface="Calibri-Bold"/>
              </a:rPr>
              <a:t>Circolare RGS n. 33 del 31.12.21  </a:t>
            </a:r>
            <a:r>
              <a:rPr lang="it-IT" sz="1200" b="1" i="1" u="none" strike="noStrike" baseline="0" dirty="0">
                <a:solidFill>
                  <a:srgbClr val="254061"/>
                </a:solidFill>
                <a:latin typeface="Calibri-BoldItalic"/>
              </a:rPr>
              <a:t>Nota di chiarimento su addizionalità, finanziamento complementare e obbligo di</a:t>
            </a:r>
          </a:p>
          <a:p>
            <a:pPr algn="l"/>
            <a:r>
              <a:rPr lang="it-IT" sz="1200" b="1" i="1" u="none" strike="noStrike" baseline="0" dirty="0">
                <a:solidFill>
                  <a:srgbClr val="254061"/>
                </a:solidFill>
                <a:latin typeface="Calibri-BoldItalic"/>
              </a:rPr>
              <a:t>assenza del c.d. doppio finanziamento</a:t>
            </a:r>
          </a:p>
          <a:p>
            <a:pPr algn="l"/>
            <a:endParaRPr lang="it-IT" sz="1200" b="1" i="0" u="none" strike="noStrike" baseline="0" dirty="0">
              <a:solidFill>
                <a:srgbClr val="273D66"/>
              </a:solidFill>
              <a:latin typeface="Calibri-Bold"/>
            </a:endParaRPr>
          </a:p>
          <a:p>
            <a:pPr algn="l"/>
            <a:r>
              <a:rPr lang="it-IT" sz="1200" b="1" i="0" u="none" strike="noStrike" baseline="0" dirty="0">
                <a:solidFill>
                  <a:srgbClr val="273D66"/>
                </a:solidFill>
                <a:latin typeface="Calibri-Bold"/>
              </a:rPr>
              <a:t>Circolare RGS n. 4 del 18.01.22 </a:t>
            </a:r>
            <a:r>
              <a:rPr lang="it-IT" sz="1200" b="1" i="1" u="none" strike="noStrike" baseline="0" dirty="0">
                <a:solidFill>
                  <a:srgbClr val="254061"/>
                </a:solidFill>
                <a:latin typeface="Calibri-BoldItalic"/>
              </a:rPr>
              <a:t>Piano Nazionale di Ripresa e Resilienza (PNRR) - Indicazioni attuative</a:t>
            </a:r>
          </a:p>
          <a:p>
            <a:endParaRPr lang="it-IT" sz="1200" b="1" i="0" u="none" strike="noStrike" baseline="0" dirty="0">
              <a:solidFill>
                <a:srgbClr val="273D66"/>
              </a:solidFill>
              <a:latin typeface="Calibri-Bold"/>
            </a:endParaRPr>
          </a:p>
          <a:p>
            <a:r>
              <a:rPr lang="it-IT" sz="1200" b="1" i="0" u="none" strike="noStrike" baseline="0" dirty="0">
                <a:solidFill>
                  <a:srgbClr val="0A2542"/>
                </a:solidFill>
                <a:latin typeface="Calibri-Bold"/>
              </a:rPr>
              <a:t>Circolare RGS n. 6 del 24.01.22 </a:t>
            </a:r>
            <a:r>
              <a:rPr lang="it-IT" sz="1200" b="1" i="1" u="none" strike="noStrike" baseline="0" dirty="0">
                <a:solidFill>
                  <a:srgbClr val="254061"/>
                </a:solidFill>
                <a:latin typeface="Calibri-BoldItalic"/>
              </a:rPr>
              <a:t>Servizi di assistenza tecnica per le Amministrazioni titolari di interventi e soggetti</a:t>
            </a:r>
          </a:p>
          <a:p>
            <a:pPr algn="l"/>
            <a:r>
              <a:rPr lang="it-IT" sz="1200" b="1" i="1" u="none" strike="noStrike" baseline="0" dirty="0">
                <a:solidFill>
                  <a:srgbClr val="254061"/>
                </a:solidFill>
                <a:latin typeface="Calibri-BoldItalic"/>
              </a:rPr>
              <a:t>attuatori del PNRR </a:t>
            </a:r>
          </a:p>
          <a:p>
            <a:pPr algn="l"/>
            <a:endParaRPr lang="it-IT" sz="1200" b="1" i="0" u="none" strike="noStrike" baseline="0" dirty="0">
              <a:solidFill>
                <a:srgbClr val="273D66"/>
              </a:solidFill>
              <a:latin typeface="Calibri-Bold"/>
            </a:endParaRPr>
          </a:p>
          <a:p>
            <a:pPr algn="l"/>
            <a:r>
              <a:rPr lang="it-IT" sz="1200" b="1" i="0" u="none" strike="noStrike" baseline="0" dirty="0">
                <a:solidFill>
                  <a:srgbClr val="0A2542"/>
                </a:solidFill>
                <a:latin typeface="Calibri-Bold"/>
              </a:rPr>
              <a:t>Circolare RGS n. 09 del 10.02.22 </a:t>
            </a:r>
            <a:r>
              <a:rPr lang="it-IT" sz="1200" b="1" i="1" u="none" strike="noStrike" baseline="0" dirty="0">
                <a:solidFill>
                  <a:srgbClr val="254061"/>
                </a:solidFill>
                <a:latin typeface="Calibri-BoldItalic"/>
              </a:rPr>
              <a:t>Istruzioni tecniche per la redazione dei sistemi di gestione e controllo delle amministrazioni</a:t>
            </a:r>
          </a:p>
          <a:p>
            <a:endParaRPr lang="it-IT" sz="1200" b="1" i="0" u="none" strike="noStrike" baseline="0" dirty="0">
              <a:solidFill>
                <a:srgbClr val="0A2542"/>
              </a:solidFill>
              <a:latin typeface="Calibri-Bold"/>
            </a:endParaRPr>
          </a:p>
          <a:p>
            <a:r>
              <a:rPr lang="it-IT" sz="1200" b="1" i="0" u="none" strike="noStrike" baseline="0" dirty="0">
                <a:solidFill>
                  <a:srgbClr val="0A2542"/>
                </a:solidFill>
                <a:latin typeface="Calibri-Bold"/>
              </a:rPr>
              <a:t>Circolare RGS n. 21 del 29.04.22 </a:t>
            </a:r>
            <a:r>
              <a:rPr lang="it-IT" sz="1200" b="1" i="1" u="none" strike="noStrike" baseline="0" dirty="0">
                <a:solidFill>
                  <a:srgbClr val="254061"/>
                </a:solidFill>
                <a:latin typeface="Calibri-BoldItalic"/>
              </a:rPr>
              <a:t>Chiarimenti disciplina contratti pubblici- Autonomie speciali</a:t>
            </a:r>
          </a:p>
          <a:p>
            <a:endParaRPr lang="it-IT" sz="1200" b="1" i="1" dirty="0">
              <a:solidFill>
                <a:srgbClr val="254061"/>
              </a:solidFill>
              <a:latin typeface="Calibri-BoldItalic"/>
            </a:endParaRPr>
          </a:p>
          <a:p>
            <a:r>
              <a:rPr lang="it-IT" sz="1200" b="1" i="0" u="none" strike="noStrike" baseline="0" dirty="0">
                <a:solidFill>
                  <a:srgbClr val="0A2542"/>
                </a:solidFill>
                <a:latin typeface="Calibri-Bold"/>
              </a:rPr>
              <a:t>Circolare RGS n. 26 del 14.06.22</a:t>
            </a:r>
            <a:r>
              <a:rPr lang="it-IT" sz="1200" b="1" i="1" u="none" strike="noStrike" baseline="0" dirty="0">
                <a:solidFill>
                  <a:srgbClr val="254061"/>
                </a:solidFill>
                <a:latin typeface="Calibri-BoldItalic"/>
              </a:rPr>
              <a:t> </a:t>
            </a:r>
            <a:r>
              <a:rPr lang="it-IT" sz="1200" b="1" i="1" dirty="0">
                <a:solidFill>
                  <a:srgbClr val="254061"/>
                </a:solidFill>
                <a:latin typeface="Calibri-BoldItalic"/>
              </a:rPr>
              <a:t>R</a:t>
            </a:r>
            <a:r>
              <a:rPr lang="it-IT" sz="1200" b="1" i="1" u="none" strike="noStrike" baseline="0" dirty="0">
                <a:solidFill>
                  <a:srgbClr val="254061"/>
                </a:solidFill>
                <a:latin typeface="Calibri-BoldItalic"/>
              </a:rPr>
              <a:t>endicontazione Milestone/ target connessi alla seconda richiesta di pagamento </a:t>
            </a:r>
          </a:p>
          <a:p>
            <a:endParaRPr lang="it-IT" sz="1200" b="1" i="1" u="none" strike="noStrike" baseline="0" dirty="0">
              <a:solidFill>
                <a:srgbClr val="254061"/>
              </a:solidFill>
              <a:latin typeface="Calibri-BoldItalic"/>
            </a:endParaRPr>
          </a:p>
          <a:p>
            <a:endParaRPr lang="it-IT" sz="1200" b="1" i="1" u="none" strike="noStrike" baseline="0" dirty="0">
              <a:solidFill>
                <a:srgbClr val="254061"/>
              </a:solidFill>
              <a:latin typeface="Calibri-BoldItalic"/>
            </a:endParaRPr>
          </a:p>
          <a:p>
            <a:pPr algn="l"/>
            <a:endParaRPr lang="it-IT" sz="1200" b="1" i="1" u="none" strike="noStrike" baseline="0" dirty="0">
              <a:solidFill>
                <a:srgbClr val="254061"/>
              </a:solidFill>
              <a:latin typeface="Calibri-BoldItalic"/>
            </a:endParaRPr>
          </a:p>
          <a:p>
            <a:pPr algn="l"/>
            <a:endParaRPr lang="it-IT" sz="1200" b="1" i="1" dirty="0">
              <a:solidFill>
                <a:srgbClr val="254061"/>
              </a:solidFill>
              <a:latin typeface="Calibri-BoldItalic"/>
            </a:endParaRPr>
          </a:p>
        </p:txBody>
      </p:sp>
      <p:pic>
        <p:nvPicPr>
          <p:cNvPr id="2" name="Immagine 1">
            <a:extLst>
              <a:ext uri="{FF2B5EF4-FFF2-40B4-BE49-F238E27FC236}">
                <a16:creationId xmlns:a16="http://schemas.microsoft.com/office/drawing/2014/main" id="{1CDE1C99-8FA9-41CC-F0F4-CE427B5F6F5C}"/>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2818313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Line 4">
            <a:extLst>
              <a:ext uri="{FF2B5EF4-FFF2-40B4-BE49-F238E27FC236}">
                <a16:creationId xmlns:a16="http://schemas.microsoft.com/office/drawing/2014/main" id="{6A23602F-ABA9-014F-A425-C5C977F76971}"/>
              </a:ext>
            </a:extLst>
          </p:cNvPr>
          <p:cNvSpPr>
            <a:spLocks noChangeShapeType="1"/>
          </p:cNvSpPr>
          <p:nvPr/>
        </p:nvSpPr>
        <p:spPr bwMode="auto">
          <a:xfrm>
            <a:off x="609600" y="1066800"/>
            <a:ext cx="723423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8243" name="Rectangle 1052">
            <a:extLst>
              <a:ext uri="{FF2B5EF4-FFF2-40B4-BE49-F238E27FC236}">
                <a16:creationId xmlns:a16="http://schemas.microsoft.com/office/drawing/2014/main" id="{0B0C53BD-6C22-FD44-B5A5-AE89E50AE2BE}"/>
              </a:ext>
            </a:extLst>
          </p:cNvPr>
          <p:cNvSpPr>
            <a:spLocks noChangeArrowheads="1"/>
          </p:cNvSpPr>
          <p:nvPr/>
        </p:nvSpPr>
        <p:spPr bwMode="auto">
          <a:xfrm>
            <a:off x="7539038" y="747713"/>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4" name="Rectangle 1053">
            <a:extLst>
              <a:ext uri="{FF2B5EF4-FFF2-40B4-BE49-F238E27FC236}">
                <a16:creationId xmlns:a16="http://schemas.microsoft.com/office/drawing/2014/main" id="{96E5E210-D1D1-034F-B88C-56D5748803C5}"/>
              </a:ext>
            </a:extLst>
          </p:cNvPr>
          <p:cNvSpPr>
            <a:spLocks noChangeArrowheads="1"/>
          </p:cNvSpPr>
          <p:nvPr/>
        </p:nvSpPr>
        <p:spPr bwMode="auto">
          <a:xfrm>
            <a:off x="6840538" y="474663"/>
            <a:ext cx="1582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5" name="Rectangle 1054">
            <a:extLst>
              <a:ext uri="{FF2B5EF4-FFF2-40B4-BE49-F238E27FC236}">
                <a16:creationId xmlns:a16="http://schemas.microsoft.com/office/drawing/2014/main" id="{C5615B9D-90CD-7F42-8BBC-92E2948B0F17}"/>
              </a:ext>
            </a:extLst>
          </p:cNvPr>
          <p:cNvSpPr>
            <a:spLocks noChangeArrowheads="1"/>
          </p:cNvSpPr>
          <p:nvPr/>
        </p:nvSpPr>
        <p:spPr bwMode="auto">
          <a:xfrm>
            <a:off x="4730750" y="474663"/>
            <a:ext cx="1301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6" name="Rectangle 1055">
            <a:extLst>
              <a:ext uri="{FF2B5EF4-FFF2-40B4-BE49-F238E27FC236}">
                <a16:creationId xmlns:a16="http://schemas.microsoft.com/office/drawing/2014/main" id="{7F827FB2-9CF9-6C47-866B-870955DEC397}"/>
              </a:ext>
            </a:extLst>
          </p:cNvPr>
          <p:cNvSpPr>
            <a:spLocks noChangeArrowheads="1"/>
          </p:cNvSpPr>
          <p:nvPr/>
        </p:nvSpPr>
        <p:spPr bwMode="auto">
          <a:xfrm>
            <a:off x="3940175" y="474663"/>
            <a:ext cx="16779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7" name="Rectangle 1057">
            <a:extLst>
              <a:ext uri="{FF2B5EF4-FFF2-40B4-BE49-F238E27FC236}">
                <a16:creationId xmlns:a16="http://schemas.microsoft.com/office/drawing/2014/main" id="{02FF93D9-45D5-714E-90A5-5FAE759A2702}"/>
              </a:ext>
            </a:extLst>
          </p:cNvPr>
          <p:cNvSpPr>
            <a:spLocks noChangeArrowheads="1"/>
          </p:cNvSpPr>
          <p:nvPr/>
        </p:nvSpPr>
        <p:spPr bwMode="auto">
          <a:xfrm>
            <a:off x="4730750" y="474663"/>
            <a:ext cx="1582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1800">
              <a:solidFill>
                <a:srgbClr val="000000"/>
              </a:solidFill>
            </a:endParaRPr>
          </a:p>
        </p:txBody>
      </p:sp>
      <p:sp>
        <p:nvSpPr>
          <p:cNvPr id="138248" name="Text Box 1058">
            <a:extLst>
              <a:ext uri="{FF2B5EF4-FFF2-40B4-BE49-F238E27FC236}">
                <a16:creationId xmlns:a16="http://schemas.microsoft.com/office/drawing/2014/main" id="{F855E711-306C-B647-8961-61F7127F2ACF}"/>
              </a:ext>
            </a:extLst>
          </p:cNvPr>
          <p:cNvSpPr txBox="1">
            <a:spLocks noChangeArrowheads="1"/>
          </p:cNvSpPr>
          <p:nvPr/>
        </p:nvSpPr>
        <p:spPr bwMode="auto">
          <a:xfrm>
            <a:off x="7167563" y="10604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50000"/>
              </a:spcBef>
              <a:buFontTx/>
              <a:buNone/>
            </a:pPr>
            <a:endParaRPr lang="it-IT" altLang="it-IT" sz="2400" b="1">
              <a:solidFill>
                <a:srgbClr val="0000FF"/>
              </a:solidFill>
            </a:endParaRPr>
          </a:p>
        </p:txBody>
      </p:sp>
      <p:sp>
        <p:nvSpPr>
          <p:cNvPr id="138249" name="Rectangle 1053">
            <a:extLst>
              <a:ext uri="{FF2B5EF4-FFF2-40B4-BE49-F238E27FC236}">
                <a16:creationId xmlns:a16="http://schemas.microsoft.com/office/drawing/2014/main" id="{F1D38D5E-227E-6045-B85E-5FEB22AF87EE}"/>
              </a:ext>
            </a:extLst>
          </p:cNvPr>
          <p:cNvSpPr>
            <a:spLocks noChangeArrowheads="1"/>
          </p:cNvSpPr>
          <p:nvPr/>
        </p:nvSpPr>
        <p:spPr bwMode="auto">
          <a:xfrm>
            <a:off x="6840538" y="442913"/>
            <a:ext cx="1582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0" name="Rectangle 1054">
            <a:extLst>
              <a:ext uri="{FF2B5EF4-FFF2-40B4-BE49-F238E27FC236}">
                <a16:creationId xmlns:a16="http://schemas.microsoft.com/office/drawing/2014/main" id="{61AA7C21-8B8B-4740-9920-CACE990773D8}"/>
              </a:ext>
            </a:extLst>
          </p:cNvPr>
          <p:cNvSpPr>
            <a:spLocks noChangeArrowheads="1"/>
          </p:cNvSpPr>
          <p:nvPr/>
        </p:nvSpPr>
        <p:spPr bwMode="auto">
          <a:xfrm>
            <a:off x="5289550" y="5349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1" name="Rectangle 1057">
            <a:extLst>
              <a:ext uri="{FF2B5EF4-FFF2-40B4-BE49-F238E27FC236}">
                <a16:creationId xmlns:a16="http://schemas.microsoft.com/office/drawing/2014/main" id="{605A7809-8810-EA4D-9990-C473D6878AFD}"/>
              </a:ext>
            </a:extLst>
          </p:cNvPr>
          <p:cNvSpPr>
            <a:spLocks noChangeArrowheads="1"/>
          </p:cNvSpPr>
          <p:nvPr/>
        </p:nvSpPr>
        <p:spPr bwMode="auto">
          <a:xfrm>
            <a:off x="5429250" y="53498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it-IT" altLang="it-IT" sz="2000">
              <a:solidFill>
                <a:srgbClr val="000000"/>
              </a:solidFill>
            </a:endParaRPr>
          </a:p>
        </p:txBody>
      </p:sp>
      <p:sp>
        <p:nvSpPr>
          <p:cNvPr id="138252" name="Rectangle 2">
            <a:extLst>
              <a:ext uri="{FF2B5EF4-FFF2-40B4-BE49-F238E27FC236}">
                <a16:creationId xmlns:a16="http://schemas.microsoft.com/office/drawing/2014/main" id="{DF84A298-0001-DC4D-8933-62DC5439264A}"/>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a:solidFill>
                  <a:srgbClr val="FFFFFF"/>
                </a:solidFill>
                <a:latin typeface="Arial" panose="020B0604020202020204" pitchFamily="34" charset="0"/>
              </a:rPr>
              <a:t>Argomento</a:t>
            </a:r>
          </a:p>
        </p:txBody>
      </p:sp>
      <p:sp>
        <p:nvSpPr>
          <p:cNvPr id="138254" name="Rettangolo 18">
            <a:extLst>
              <a:ext uri="{FF2B5EF4-FFF2-40B4-BE49-F238E27FC236}">
                <a16:creationId xmlns:a16="http://schemas.microsoft.com/office/drawing/2014/main" id="{9D927A2A-1AF8-8544-9C73-A1808F0B9BD8}"/>
              </a:ext>
            </a:extLst>
          </p:cNvPr>
          <p:cNvSpPr>
            <a:spLocks noChangeArrowheads="1"/>
          </p:cNvSpPr>
          <p:nvPr/>
        </p:nvSpPr>
        <p:spPr bwMode="auto">
          <a:xfrm>
            <a:off x="609600" y="1542594"/>
            <a:ext cx="7940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it-IT" altLang="it-IT" sz="2000" dirty="0"/>
              <a:t> </a:t>
            </a:r>
          </a:p>
        </p:txBody>
      </p:sp>
      <p:sp>
        <p:nvSpPr>
          <p:cNvPr id="22" name="Segnaposto numero diapositiva 2">
            <a:extLst>
              <a:ext uri="{FF2B5EF4-FFF2-40B4-BE49-F238E27FC236}">
                <a16:creationId xmlns:a16="http://schemas.microsoft.com/office/drawing/2014/main" id="{32CDA3DF-2340-7248-9C5C-BCFF37D135F9}"/>
              </a:ext>
            </a:extLst>
          </p:cNvPr>
          <p:cNvSpPr txBox="1">
            <a:spLocks/>
          </p:cNvSpPr>
          <p:nvPr/>
        </p:nvSpPr>
        <p:spPr>
          <a:xfrm>
            <a:off x="6840538" y="6521450"/>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8C80F-5A62-4E0C-A035-C5D578CE957B}" type="slidenum">
              <a:rPr lang="it-IT" sz="1400" smtClean="0">
                <a:solidFill>
                  <a:schemeClr val="bg1"/>
                </a:solidFill>
              </a:rPr>
              <a:pPr/>
              <a:t>8</a:t>
            </a:fld>
            <a:endParaRPr lang="it-IT" sz="1400" dirty="0">
              <a:solidFill>
                <a:schemeClr val="bg1"/>
              </a:solidFill>
            </a:endParaRPr>
          </a:p>
        </p:txBody>
      </p:sp>
      <p:sp>
        <p:nvSpPr>
          <p:cNvPr id="3" name="CasellaDiTesto 2">
            <a:extLst>
              <a:ext uri="{FF2B5EF4-FFF2-40B4-BE49-F238E27FC236}">
                <a16:creationId xmlns:a16="http://schemas.microsoft.com/office/drawing/2014/main" id="{2A099BB0-5744-817B-0B77-A61E1598E845}"/>
              </a:ext>
            </a:extLst>
          </p:cNvPr>
          <p:cNvSpPr txBox="1"/>
          <p:nvPr/>
        </p:nvSpPr>
        <p:spPr>
          <a:xfrm>
            <a:off x="843127" y="1766432"/>
            <a:ext cx="7705080" cy="2492990"/>
          </a:xfrm>
          <a:prstGeom prst="rect">
            <a:avLst/>
          </a:prstGeom>
          <a:noFill/>
        </p:spPr>
        <p:txBody>
          <a:bodyPr wrap="square">
            <a:spAutoFit/>
          </a:bodyPr>
          <a:lstStyle/>
          <a:p>
            <a:pPr algn="l"/>
            <a:endParaRPr lang="it-IT" sz="1200" b="1" i="0" u="none" strike="noStrike" baseline="0" dirty="0">
              <a:solidFill>
                <a:srgbClr val="0A2542"/>
              </a:solidFill>
              <a:latin typeface="Calibri-Bold"/>
            </a:endParaRPr>
          </a:p>
          <a:p>
            <a:r>
              <a:rPr lang="it-IT" sz="1200" b="1" i="0" u="none" strike="noStrike" baseline="0" dirty="0">
                <a:solidFill>
                  <a:srgbClr val="0A2542"/>
                </a:solidFill>
                <a:latin typeface="Calibri-Bold"/>
              </a:rPr>
              <a:t>Circolare RGS n. 27 del 21.06.22</a:t>
            </a:r>
            <a:r>
              <a:rPr lang="it-IT" sz="1200" b="1" i="1" u="none" strike="noStrike" baseline="0" dirty="0">
                <a:solidFill>
                  <a:srgbClr val="254061"/>
                </a:solidFill>
                <a:latin typeface="Calibri-BoldItalic"/>
              </a:rPr>
              <a:t> Monitoraggio delle misure del PNRR </a:t>
            </a:r>
          </a:p>
          <a:p>
            <a:pPr algn="l"/>
            <a:endParaRPr lang="it-IT" sz="1200" b="1" dirty="0">
              <a:solidFill>
                <a:srgbClr val="0A2542"/>
              </a:solidFill>
              <a:latin typeface="Calibri-Bold"/>
            </a:endParaRPr>
          </a:p>
          <a:p>
            <a:r>
              <a:rPr lang="it-IT" sz="1200" b="1" i="0" u="none" strike="noStrike" baseline="0" dirty="0">
                <a:solidFill>
                  <a:srgbClr val="0A2542"/>
                </a:solidFill>
                <a:latin typeface="Calibri-Bold"/>
              </a:rPr>
              <a:t>Circolare RGS n. 28 del 04.07.22</a:t>
            </a:r>
            <a:r>
              <a:rPr lang="it-IT" sz="1200" b="1" i="1" u="none" strike="noStrike" baseline="0" dirty="0">
                <a:solidFill>
                  <a:srgbClr val="254061"/>
                </a:solidFill>
                <a:latin typeface="Calibri-BoldItalic"/>
              </a:rPr>
              <a:t> Controllo di regolarità amministrativ</a:t>
            </a:r>
            <a:r>
              <a:rPr lang="it-IT" sz="1200" b="1" i="1" dirty="0">
                <a:solidFill>
                  <a:srgbClr val="254061"/>
                </a:solidFill>
                <a:latin typeface="Calibri-BoldItalic"/>
              </a:rPr>
              <a:t>a contabile sugli atti di gestione delle risorse </a:t>
            </a:r>
            <a:r>
              <a:rPr lang="it-IT" sz="1200" b="1" i="1" u="none" strike="noStrike" baseline="0" dirty="0">
                <a:solidFill>
                  <a:srgbClr val="254061"/>
                </a:solidFill>
                <a:latin typeface="Calibri-BoldItalic"/>
              </a:rPr>
              <a:t>del PNRR – prime indicazioni operative</a:t>
            </a:r>
          </a:p>
          <a:p>
            <a:pPr algn="l"/>
            <a:endParaRPr lang="it-IT" sz="1200" b="1" i="0" u="none" strike="noStrike" baseline="0" dirty="0">
              <a:solidFill>
                <a:srgbClr val="0A2542"/>
              </a:solidFill>
              <a:latin typeface="Calibri-Bold"/>
            </a:endParaRPr>
          </a:p>
          <a:p>
            <a:pPr algn="l"/>
            <a:r>
              <a:rPr lang="it-IT" sz="1200" b="1" i="0" u="none" strike="noStrike" baseline="0" dirty="0">
                <a:solidFill>
                  <a:srgbClr val="0A2542"/>
                </a:solidFill>
                <a:latin typeface="Calibri-Bold"/>
              </a:rPr>
              <a:t>Circolare RGS n. 29 del 26.07.22  </a:t>
            </a:r>
            <a:r>
              <a:rPr lang="it-IT" sz="1200" b="1" i="1" u="none" strike="noStrike" baseline="0" dirty="0">
                <a:solidFill>
                  <a:srgbClr val="254061"/>
                </a:solidFill>
                <a:latin typeface="Calibri-BoldItalic"/>
              </a:rPr>
              <a:t>Procedure finanziarie PNRR ioni tecniche per la selezione dei progetti PNRR</a:t>
            </a:r>
          </a:p>
          <a:p>
            <a:pPr algn="l"/>
            <a:endParaRPr lang="it-IT" sz="1200" b="1" i="0" u="none" strike="noStrike" baseline="0" dirty="0">
              <a:solidFill>
                <a:srgbClr val="0A2542"/>
              </a:solidFill>
              <a:latin typeface="Calibri-Bold"/>
            </a:endParaRPr>
          </a:p>
          <a:p>
            <a:pPr algn="l"/>
            <a:r>
              <a:rPr lang="it-IT" sz="1200" b="1" i="0" u="none" strike="noStrike" baseline="0" dirty="0">
                <a:solidFill>
                  <a:srgbClr val="0A2542"/>
                </a:solidFill>
                <a:latin typeface="Calibri-Bold"/>
              </a:rPr>
              <a:t>Circolare RGS n. 30 del 11.08.22 </a:t>
            </a:r>
            <a:r>
              <a:rPr lang="it-IT" sz="1200" b="1" i="1" u="none" strike="noStrike" baseline="0" dirty="0">
                <a:solidFill>
                  <a:srgbClr val="254061"/>
                </a:solidFill>
                <a:latin typeface="Calibri-BoldItalic"/>
              </a:rPr>
              <a:t>Circolare sulle procedure di controllo e rendicontazione delle misure PNRR</a:t>
            </a:r>
          </a:p>
          <a:p>
            <a:pPr algn="l"/>
            <a:endParaRPr lang="it-IT" sz="1200" b="1" i="0" u="none" strike="noStrike" baseline="0" dirty="0">
              <a:solidFill>
                <a:srgbClr val="0A2542"/>
              </a:solidFill>
              <a:latin typeface="Calibri-Bold"/>
            </a:endParaRPr>
          </a:p>
          <a:p>
            <a:pPr algn="l"/>
            <a:r>
              <a:rPr lang="it-IT" sz="1200" b="1" i="0" u="none" strike="noStrike" baseline="0" dirty="0">
                <a:solidFill>
                  <a:srgbClr val="0A2542"/>
                </a:solidFill>
                <a:latin typeface="Calibri-Bold"/>
              </a:rPr>
              <a:t>Circolare RGS n. 34 del 17.10.22  </a:t>
            </a:r>
            <a:r>
              <a:rPr lang="it-IT" sz="1200" b="1" i="1" u="none" strike="noStrike" baseline="0" dirty="0">
                <a:solidFill>
                  <a:srgbClr val="254061"/>
                </a:solidFill>
                <a:latin typeface="Calibri-BoldItalic"/>
              </a:rPr>
              <a:t>Linee guida metodologiche per la rendicontazione degli indicatori comuni per il PNRR</a:t>
            </a:r>
          </a:p>
          <a:p>
            <a:pPr algn="l"/>
            <a:endParaRPr lang="it-IT" sz="1200" b="1" i="0" u="none" strike="noStrike" baseline="0" dirty="0">
              <a:solidFill>
                <a:srgbClr val="273D66"/>
              </a:solidFill>
              <a:latin typeface="Calibri-Bold"/>
            </a:endParaRPr>
          </a:p>
          <a:p>
            <a:pPr algn="l"/>
            <a:endParaRPr lang="it-IT" sz="1200" b="1" i="1" dirty="0">
              <a:solidFill>
                <a:srgbClr val="254061"/>
              </a:solidFill>
              <a:latin typeface="Calibri-BoldItalic"/>
            </a:endParaRPr>
          </a:p>
        </p:txBody>
      </p:sp>
      <p:sp>
        <p:nvSpPr>
          <p:cNvPr id="2" name="Segnaposto piè di pagina 1">
            <a:extLst>
              <a:ext uri="{FF2B5EF4-FFF2-40B4-BE49-F238E27FC236}">
                <a16:creationId xmlns:a16="http://schemas.microsoft.com/office/drawing/2014/main" id="{68B13630-18EA-7EB8-037E-15DC68B6361C}"/>
              </a:ext>
            </a:extLst>
          </p:cNvPr>
          <p:cNvSpPr txBox="1">
            <a:spLocks/>
          </p:cNvSpPr>
          <p:nvPr/>
        </p:nvSpPr>
        <p:spPr>
          <a:xfrm>
            <a:off x="-14287" y="6525344"/>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pic>
        <p:nvPicPr>
          <p:cNvPr id="4" name="Immagine 3">
            <a:extLst>
              <a:ext uri="{FF2B5EF4-FFF2-40B4-BE49-F238E27FC236}">
                <a16:creationId xmlns:a16="http://schemas.microsoft.com/office/drawing/2014/main" id="{A6F1986E-6F9D-A083-3A6E-9C91AB5C63E3}"/>
              </a:ext>
            </a:extLst>
          </p:cNvPr>
          <p:cNvPicPr>
            <a:picLocks noChangeAspect="1"/>
          </p:cNvPicPr>
          <p:nvPr/>
        </p:nvPicPr>
        <p:blipFill>
          <a:blip r:embed="rId3"/>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2300963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B473344D-91BB-9AB3-44B2-20F0A94954B7}"/>
              </a:ext>
            </a:extLst>
          </p:cNvPr>
          <p:cNvSpPr txBox="1"/>
          <p:nvPr/>
        </p:nvSpPr>
        <p:spPr>
          <a:xfrm>
            <a:off x="719572" y="1628800"/>
            <a:ext cx="7704856" cy="3951338"/>
          </a:xfrm>
          <a:prstGeom prst="rect">
            <a:avLst/>
          </a:prstGeom>
          <a:noFill/>
        </p:spPr>
        <p:txBody>
          <a:bodyPr wrap="square">
            <a:spAutoFit/>
          </a:bodyPr>
          <a:lstStyle/>
          <a:p>
            <a:pPr>
              <a:lnSpc>
                <a:spcPct val="150000"/>
              </a:lnSpc>
              <a:spcAft>
                <a:spcPts val="800"/>
              </a:spcAft>
            </a:pPr>
            <a:r>
              <a:rPr lang="it-IT" sz="1600" dirty="0">
                <a:latin typeface="Calibri" panose="020F0502020204030204" pitchFamily="34" charset="0"/>
                <a:cs typeface="Times New Roman" panose="02020603050405020304" pitchFamily="18" charset="0"/>
              </a:rPr>
              <a:t>La circolare 33 del 31.12.2021 fornisce specifici chiarimenti in relazione ai concetti di doppio finanziamento e di cumulo delle misure agevolative, al fine di scongiurare dubbi ed incertezze nell’attuazione degli interventi previsti all’interno del PNRR e finanziati dal Dispositivo per la ripresa e la resilienza (RRF), istituito con Regolamento (UE) 2021/241.</a:t>
            </a:r>
          </a:p>
          <a:p>
            <a:pPr>
              <a:lnSpc>
                <a:spcPct val="150000"/>
              </a:lnSpc>
              <a:spcAft>
                <a:spcPts val="800"/>
              </a:spcAft>
            </a:pPr>
            <a:endParaRPr lang="it-IT" sz="1600" dirty="0">
              <a:latin typeface="Calibri" panose="020F0502020204030204" pitchFamily="34" charset="0"/>
              <a:cs typeface="Times New Roman" panose="02020603050405020304" pitchFamily="18" charset="0"/>
            </a:endParaRPr>
          </a:p>
          <a:p>
            <a:pPr>
              <a:lnSpc>
                <a:spcPct val="150000"/>
              </a:lnSpc>
              <a:spcAft>
                <a:spcPts val="800"/>
              </a:spcAft>
            </a:pPr>
            <a:r>
              <a:rPr lang="it-IT" sz="1600" dirty="0">
                <a:latin typeface="Calibri" panose="020F0502020204030204" pitchFamily="34" charset="0"/>
                <a:cs typeface="Times New Roman" panose="02020603050405020304" pitchFamily="18" charset="0"/>
              </a:rPr>
              <a:t>È opportuno, in primo luogo, precisare che le due nozioni sopra richiamate si riferiscono a due principi distinti e non sovrapponibili. In particolare, il divieto di doppio finanziamento, previsto espressamente dalla normativa europea, prescrive che il medesimo costo di un intervento non possa essere rimborsato due volte a valere su fonti di finanziamento pubbliche anche di diversa natura.</a:t>
            </a:r>
            <a:r>
              <a:rPr lang="it-IT" sz="1600" b="0" i="0" u="none" strike="noStrike" baseline="0" dirty="0">
                <a:latin typeface="Times New Roman" panose="02020603050405020304" pitchFamily="18" charset="0"/>
              </a:rPr>
              <a:t> </a:t>
            </a:r>
            <a:endParaRPr lang="it-IT" sz="1600" dirty="0">
              <a:latin typeface="Calibri" panose="020F0502020204030204" pitchFamily="34" charset="0"/>
              <a:cs typeface="Times New Roman" panose="02020603050405020304" pitchFamily="18" charset="0"/>
            </a:endParaRPr>
          </a:p>
        </p:txBody>
      </p:sp>
      <p:sp>
        <p:nvSpPr>
          <p:cNvPr id="2" name="Rectangle 2">
            <a:extLst>
              <a:ext uri="{FF2B5EF4-FFF2-40B4-BE49-F238E27FC236}">
                <a16:creationId xmlns:a16="http://schemas.microsoft.com/office/drawing/2014/main" id="{0C32A66C-30FC-EC8D-BFAE-9731A6491944}"/>
              </a:ext>
            </a:extLst>
          </p:cNvPr>
          <p:cNvSpPr txBox="1">
            <a:spLocks noChangeArrowheads="1"/>
          </p:cNvSpPr>
          <p:nvPr/>
        </p:nvSpPr>
        <p:spPr bwMode="auto">
          <a:xfrm>
            <a:off x="449263" y="471488"/>
            <a:ext cx="68405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00" tIns="44450" rIns="88900" bIns="44450" anchor="b"/>
          <a:lstStyle>
            <a:lvl1pPr marL="93663" defTabSz="885825">
              <a:spcBef>
                <a:spcPct val="20000"/>
              </a:spcBef>
              <a:buFont typeface="Arial" panose="020B0604020202020204" pitchFamily="34" charset="0"/>
              <a:buChar char="•"/>
              <a:tabLst>
                <a:tab pos="6578600" algn="r"/>
              </a:tabLst>
              <a:defRPr sz="3200">
                <a:solidFill>
                  <a:schemeClr val="tx1"/>
                </a:solidFill>
                <a:latin typeface="Calibri" panose="020F0502020204030204" pitchFamily="34" charset="0"/>
                <a:ea typeface="MS PGothic" panose="020B0600070205080204" pitchFamily="34" charset="-128"/>
              </a:defRPr>
            </a:lvl1pPr>
            <a:lvl2pPr marL="742950" indent="-285750" defTabSz="885825">
              <a:spcBef>
                <a:spcPct val="20000"/>
              </a:spcBef>
              <a:buFont typeface="Arial" panose="020B0604020202020204" pitchFamily="34" charset="0"/>
              <a:buChar char="–"/>
              <a:tabLst>
                <a:tab pos="6578600" algn="r"/>
              </a:tabLst>
              <a:defRPr sz="2800">
                <a:solidFill>
                  <a:schemeClr val="tx1"/>
                </a:solidFill>
                <a:latin typeface="Calibri" panose="020F0502020204030204" pitchFamily="34" charset="0"/>
                <a:ea typeface="MS PGothic" panose="020B0600070205080204" pitchFamily="34" charset="-128"/>
              </a:defRPr>
            </a:lvl2pPr>
            <a:lvl3pPr marL="1143000" indent="-228600" defTabSz="885825">
              <a:spcBef>
                <a:spcPct val="20000"/>
              </a:spcBef>
              <a:buFont typeface="Arial" panose="020B0604020202020204" pitchFamily="34" charset="0"/>
              <a:buChar char="•"/>
              <a:tabLst>
                <a:tab pos="6578600" algn="r"/>
              </a:tabLst>
              <a:defRPr sz="2400">
                <a:solidFill>
                  <a:schemeClr val="tx1"/>
                </a:solidFill>
                <a:latin typeface="Calibri" panose="020F0502020204030204" pitchFamily="34" charset="0"/>
                <a:ea typeface="MS PGothic" panose="020B0600070205080204" pitchFamily="34" charset="-128"/>
              </a:defRPr>
            </a:lvl3pPr>
            <a:lvl4pPr marL="16002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4pPr>
            <a:lvl5pPr marL="2057400" indent="-228600" defTabSz="885825">
              <a:spcBef>
                <a:spcPct val="20000"/>
              </a:spcBef>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5pPr>
            <a:lvl6pPr marL="25146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6pPr>
            <a:lvl7pPr marL="29718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7pPr>
            <a:lvl8pPr marL="34290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8pPr>
            <a:lvl9pPr marL="3886200" indent="-228600" defTabSz="885825" eaLnBrk="0" fontAlgn="base" hangingPunct="0">
              <a:spcBef>
                <a:spcPct val="20000"/>
              </a:spcBef>
              <a:spcAft>
                <a:spcPct val="0"/>
              </a:spcAft>
              <a:buFont typeface="Arial" panose="020B0604020202020204" pitchFamily="34" charset="0"/>
              <a:buChar char="»"/>
              <a:tabLst>
                <a:tab pos="6578600" algn="r"/>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it-IT" altLang="it-IT" sz="2800" b="1" dirty="0">
                <a:solidFill>
                  <a:srgbClr val="FFFFFF"/>
                </a:solidFill>
                <a:latin typeface="Arial" panose="020B0604020202020204" pitchFamily="34" charset="0"/>
              </a:rPr>
              <a:t>Circolari MEF RGS</a:t>
            </a:r>
          </a:p>
        </p:txBody>
      </p:sp>
      <p:sp>
        <p:nvSpPr>
          <p:cNvPr id="4" name="Segnaposto piè di pagina 1">
            <a:extLst>
              <a:ext uri="{FF2B5EF4-FFF2-40B4-BE49-F238E27FC236}">
                <a16:creationId xmlns:a16="http://schemas.microsoft.com/office/drawing/2014/main" id="{2F383F95-F2FA-DD9A-CD9C-FDC36600D6A5}"/>
              </a:ext>
            </a:extLst>
          </p:cNvPr>
          <p:cNvSpPr txBox="1">
            <a:spLocks/>
          </p:cNvSpPr>
          <p:nvPr/>
        </p:nvSpPr>
        <p:spPr>
          <a:xfrm>
            <a:off x="-14287" y="6525344"/>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400" dirty="0">
                <a:solidFill>
                  <a:schemeClr val="bg1"/>
                </a:solidFill>
              </a:rPr>
              <a:t>Toriello dott. Donato</a:t>
            </a:r>
          </a:p>
        </p:txBody>
      </p:sp>
      <p:sp>
        <p:nvSpPr>
          <p:cNvPr id="5" name="CasellaDiTesto 4">
            <a:extLst>
              <a:ext uri="{FF2B5EF4-FFF2-40B4-BE49-F238E27FC236}">
                <a16:creationId xmlns:a16="http://schemas.microsoft.com/office/drawing/2014/main" id="{EBC1F61D-A08D-5E1F-5555-D777E30375FD}"/>
              </a:ext>
            </a:extLst>
          </p:cNvPr>
          <p:cNvSpPr txBox="1"/>
          <p:nvPr/>
        </p:nvSpPr>
        <p:spPr>
          <a:xfrm>
            <a:off x="8428617" y="6521137"/>
            <a:ext cx="576064" cy="338554"/>
          </a:xfrm>
          <a:prstGeom prst="rect">
            <a:avLst/>
          </a:prstGeom>
          <a:noFill/>
        </p:spPr>
        <p:txBody>
          <a:bodyPr wrap="square">
            <a:spAutoFit/>
          </a:bodyPr>
          <a:lstStyle/>
          <a:p>
            <a:fld id="{F478C80F-5A62-4E0C-A035-C5D578CE957B}" type="slidenum">
              <a:rPr lang="it-IT" sz="1600" smtClean="0">
                <a:solidFill>
                  <a:schemeClr val="bg1"/>
                </a:solidFill>
              </a:rPr>
              <a:pPr/>
              <a:t>9</a:t>
            </a:fld>
            <a:endParaRPr lang="it-IT" sz="1600" dirty="0"/>
          </a:p>
        </p:txBody>
      </p:sp>
      <p:pic>
        <p:nvPicPr>
          <p:cNvPr id="6" name="Immagine 5">
            <a:extLst>
              <a:ext uri="{FF2B5EF4-FFF2-40B4-BE49-F238E27FC236}">
                <a16:creationId xmlns:a16="http://schemas.microsoft.com/office/drawing/2014/main" id="{ABB176BE-B4F3-18B0-8C7B-5F117E665263}"/>
              </a:ext>
            </a:extLst>
          </p:cNvPr>
          <p:cNvPicPr>
            <a:picLocks noChangeAspect="1"/>
          </p:cNvPicPr>
          <p:nvPr/>
        </p:nvPicPr>
        <p:blipFill>
          <a:blip r:embed="rId2"/>
          <a:stretch>
            <a:fillRect/>
          </a:stretch>
        </p:blipFill>
        <p:spPr>
          <a:xfrm>
            <a:off x="4283967" y="116633"/>
            <a:ext cx="4828465" cy="1093420"/>
          </a:xfrm>
          <a:prstGeom prst="rect">
            <a:avLst/>
          </a:prstGeom>
        </p:spPr>
      </p:pic>
    </p:spTree>
    <p:extLst>
      <p:ext uri="{BB962C8B-B14F-4D97-AF65-F5344CB8AC3E}">
        <p14:creationId xmlns:p14="http://schemas.microsoft.com/office/powerpoint/2010/main" val="298656073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58803</TotalTime>
  <Words>5697</Words>
  <Application>Microsoft Office PowerPoint</Application>
  <PresentationFormat>Presentazione su schermo (4:3)</PresentationFormat>
  <Paragraphs>613</Paragraphs>
  <Slides>57</Slides>
  <Notes>30</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57</vt:i4>
      </vt:variant>
    </vt:vector>
  </HeadingPairs>
  <TitlesOfParts>
    <vt:vector size="69" baseType="lpstr">
      <vt:lpstr>MS PGothic</vt:lpstr>
      <vt:lpstr>Arial</vt:lpstr>
      <vt:lpstr>Calibri</vt:lpstr>
      <vt:lpstr>Calibri Light</vt:lpstr>
      <vt:lpstr>Calibri-Bold</vt:lpstr>
      <vt:lpstr>Calibri-BoldItalic</vt:lpstr>
      <vt:lpstr>Courier New</vt:lpstr>
      <vt:lpstr>GillSans</vt:lpstr>
      <vt:lpstr>GillSans-Bold</vt:lpstr>
      <vt:lpstr>Times New Roman</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per Giovani Curatori al primo incarico</dc:title>
  <dc:creator>Francesco Pozzi</dc:creator>
  <cp:lastModifiedBy>installazionetechpc@outlook.it</cp:lastModifiedBy>
  <cp:revision>225</cp:revision>
  <cp:lastPrinted>2024-11-19T09:29:10Z</cp:lastPrinted>
  <dcterms:created xsi:type="dcterms:W3CDTF">2013-09-26T16:02:20Z</dcterms:created>
  <dcterms:modified xsi:type="dcterms:W3CDTF">2024-12-08T21:58:34Z</dcterms:modified>
</cp:coreProperties>
</file>