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9" r:id="rId3"/>
    <p:sldId id="280" r:id="rId4"/>
    <p:sldId id="272" r:id="rId5"/>
    <p:sldId id="273" r:id="rId6"/>
    <p:sldId id="274" r:id="rId7"/>
    <p:sldId id="275" r:id="rId8"/>
    <p:sldId id="271" r:id="rId9"/>
    <p:sldId id="262" r:id="rId10"/>
    <p:sldId id="263" r:id="rId11"/>
    <p:sldId id="264" r:id="rId12"/>
    <p:sldId id="265" r:id="rId13"/>
    <p:sldId id="276" r:id="rId14"/>
    <p:sldId id="277" r:id="rId15"/>
    <p:sldId id="278"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803" autoAdjust="0"/>
  </p:normalViewPr>
  <p:slideViewPr>
    <p:cSldViewPr>
      <p:cViewPr>
        <p:scale>
          <a:sx n="100" d="100"/>
          <a:sy n="100" d="100"/>
        </p:scale>
        <p:origin x="142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8AAD2-DCD6-4EBC-9CEE-2D9B1C99F58C}" type="datetimeFigureOut">
              <a:rPr lang="it-IT" smtClean="0"/>
              <a:pPr/>
              <a:t>04/06/18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E99D57-B1C5-41BD-876D-A12AE753B4ED}" type="slidenum">
              <a:rPr lang="it-IT" smtClean="0"/>
              <a:pPr/>
              <a:t>‹n.›</a:t>
            </a:fld>
            <a:endParaRPr lang="it-IT"/>
          </a:p>
        </p:txBody>
      </p:sp>
    </p:spTree>
    <p:extLst>
      <p:ext uri="{BB962C8B-B14F-4D97-AF65-F5344CB8AC3E}">
        <p14:creationId xmlns:p14="http://schemas.microsoft.com/office/powerpoint/2010/main" val="258820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altLang="it-IT" dirty="0" smtClean="0"/>
          </a:p>
        </p:txBody>
      </p:sp>
      <p:sp>
        <p:nvSpPr>
          <p:cNvPr id="31748" name="Segnaposto numero diapositiva 3"/>
          <p:cNvSpPr>
            <a:spLocks noGrp="1"/>
          </p:cNvSpPr>
          <p:nvPr>
            <p:ph type="sldNum" sz="quarter" idx="5"/>
          </p:nvPr>
        </p:nvSpPr>
        <p:spPr>
          <a:noFill/>
        </p:spPr>
        <p:txBody>
          <a:bodyPr/>
          <a:lstStyle/>
          <a:p>
            <a:fld id="{47A03F89-A28A-46EF-A04D-063B8E9FF989}" type="slidenum">
              <a:rPr lang="it-IT" altLang="it-IT" smtClean="0">
                <a:latin typeface="Arial" charset="0"/>
              </a:rPr>
              <a:pPr/>
              <a:t>5</a:t>
            </a:fld>
            <a:endParaRPr lang="it-IT" altLang="it-IT" smtClean="0">
              <a:latin typeface="Arial" charset="0"/>
            </a:endParaRPr>
          </a:p>
        </p:txBody>
      </p:sp>
    </p:spTree>
    <p:extLst>
      <p:ext uri="{BB962C8B-B14F-4D97-AF65-F5344CB8AC3E}">
        <p14:creationId xmlns:p14="http://schemas.microsoft.com/office/powerpoint/2010/main" val="332353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altLang="it-IT" smtClean="0"/>
          </a:p>
        </p:txBody>
      </p:sp>
      <p:sp>
        <p:nvSpPr>
          <p:cNvPr id="31748" name="Segnaposto numero diapositiva 3"/>
          <p:cNvSpPr>
            <a:spLocks noGrp="1"/>
          </p:cNvSpPr>
          <p:nvPr>
            <p:ph type="sldNum" sz="quarter" idx="5"/>
          </p:nvPr>
        </p:nvSpPr>
        <p:spPr>
          <a:noFill/>
        </p:spPr>
        <p:txBody>
          <a:bodyPr/>
          <a:lstStyle/>
          <a:p>
            <a:fld id="{47A03F89-A28A-46EF-A04D-063B8E9FF989}" type="slidenum">
              <a:rPr lang="it-IT" altLang="it-IT" smtClean="0">
                <a:latin typeface="Arial" charset="0"/>
              </a:rPr>
              <a:pPr/>
              <a:t>15</a:t>
            </a:fld>
            <a:endParaRPr lang="it-IT" altLang="it-IT" smtClean="0">
              <a:latin typeface="Arial" charset="0"/>
            </a:endParaRPr>
          </a:p>
        </p:txBody>
      </p:sp>
    </p:spTree>
    <p:extLst>
      <p:ext uri="{BB962C8B-B14F-4D97-AF65-F5344CB8AC3E}">
        <p14:creationId xmlns:p14="http://schemas.microsoft.com/office/powerpoint/2010/main" val="332353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altLang="it-IT" dirty="0" smtClean="0"/>
          </a:p>
        </p:txBody>
      </p:sp>
      <p:sp>
        <p:nvSpPr>
          <p:cNvPr id="31748" name="Segnaposto numero diapositiva 3"/>
          <p:cNvSpPr>
            <a:spLocks noGrp="1"/>
          </p:cNvSpPr>
          <p:nvPr>
            <p:ph type="sldNum" sz="quarter" idx="5"/>
          </p:nvPr>
        </p:nvSpPr>
        <p:spPr>
          <a:noFill/>
        </p:spPr>
        <p:txBody>
          <a:bodyPr/>
          <a:lstStyle/>
          <a:p>
            <a:fld id="{47A03F89-A28A-46EF-A04D-063B8E9FF989}" type="slidenum">
              <a:rPr lang="it-IT" altLang="it-IT" smtClean="0">
                <a:latin typeface="Arial" charset="0"/>
              </a:rPr>
              <a:pPr/>
              <a:t>6</a:t>
            </a:fld>
            <a:endParaRPr lang="it-IT" altLang="it-IT" smtClean="0">
              <a:latin typeface="Arial" charset="0"/>
            </a:endParaRPr>
          </a:p>
        </p:txBody>
      </p:sp>
    </p:spTree>
    <p:extLst>
      <p:ext uri="{BB962C8B-B14F-4D97-AF65-F5344CB8AC3E}">
        <p14:creationId xmlns:p14="http://schemas.microsoft.com/office/powerpoint/2010/main" val="332353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altLang="it-IT" dirty="0" smtClean="0"/>
          </a:p>
        </p:txBody>
      </p:sp>
      <p:sp>
        <p:nvSpPr>
          <p:cNvPr id="31748" name="Segnaposto numero diapositiva 3"/>
          <p:cNvSpPr>
            <a:spLocks noGrp="1"/>
          </p:cNvSpPr>
          <p:nvPr>
            <p:ph type="sldNum" sz="quarter" idx="5"/>
          </p:nvPr>
        </p:nvSpPr>
        <p:spPr>
          <a:noFill/>
        </p:spPr>
        <p:txBody>
          <a:bodyPr/>
          <a:lstStyle/>
          <a:p>
            <a:fld id="{47A03F89-A28A-46EF-A04D-063B8E9FF989}" type="slidenum">
              <a:rPr lang="it-IT" altLang="it-IT" smtClean="0">
                <a:latin typeface="Arial" charset="0"/>
              </a:rPr>
              <a:pPr/>
              <a:t>7</a:t>
            </a:fld>
            <a:endParaRPr lang="it-IT" altLang="it-IT" smtClean="0">
              <a:latin typeface="Arial" charset="0"/>
            </a:endParaRPr>
          </a:p>
        </p:txBody>
      </p:sp>
    </p:spTree>
    <p:extLst>
      <p:ext uri="{BB962C8B-B14F-4D97-AF65-F5344CB8AC3E}">
        <p14:creationId xmlns:p14="http://schemas.microsoft.com/office/powerpoint/2010/main" val="332353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altLang="it-IT" smtClean="0"/>
          </a:p>
        </p:txBody>
      </p:sp>
      <p:sp>
        <p:nvSpPr>
          <p:cNvPr id="31748" name="Segnaposto numero diapositiva 3"/>
          <p:cNvSpPr>
            <a:spLocks noGrp="1"/>
          </p:cNvSpPr>
          <p:nvPr>
            <p:ph type="sldNum" sz="quarter" idx="5"/>
          </p:nvPr>
        </p:nvSpPr>
        <p:spPr>
          <a:noFill/>
        </p:spPr>
        <p:txBody>
          <a:bodyPr/>
          <a:lstStyle/>
          <a:p>
            <a:fld id="{47A03F89-A28A-46EF-A04D-063B8E9FF989}" type="slidenum">
              <a:rPr lang="it-IT" altLang="it-IT" smtClean="0">
                <a:latin typeface="Arial" charset="0"/>
              </a:rPr>
              <a:pPr/>
              <a:t>9</a:t>
            </a:fld>
            <a:endParaRPr lang="it-IT" altLang="it-IT" smtClean="0">
              <a:latin typeface="Arial" charset="0"/>
            </a:endParaRPr>
          </a:p>
        </p:txBody>
      </p:sp>
    </p:spTree>
    <p:extLst>
      <p:ext uri="{BB962C8B-B14F-4D97-AF65-F5344CB8AC3E}">
        <p14:creationId xmlns:p14="http://schemas.microsoft.com/office/powerpoint/2010/main" val="332353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altLang="it-IT" smtClean="0"/>
          </a:p>
        </p:txBody>
      </p:sp>
      <p:sp>
        <p:nvSpPr>
          <p:cNvPr id="31748" name="Segnaposto numero diapositiva 3"/>
          <p:cNvSpPr>
            <a:spLocks noGrp="1"/>
          </p:cNvSpPr>
          <p:nvPr>
            <p:ph type="sldNum" sz="quarter" idx="5"/>
          </p:nvPr>
        </p:nvSpPr>
        <p:spPr>
          <a:noFill/>
        </p:spPr>
        <p:txBody>
          <a:bodyPr/>
          <a:lstStyle/>
          <a:p>
            <a:fld id="{47A03F89-A28A-46EF-A04D-063B8E9FF989}" type="slidenum">
              <a:rPr lang="it-IT" altLang="it-IT" smtClean="0">
                <a:latin typeface="Arial" charset="0"/>
              </a:rPr>
              <a:pPr/>
              <a:t>10</a:t>
            </a:fld>
            <a:endParaRPr lang="it-IT" altLang="it-IT" smtClean="0">
              <a:latin typeface="Arial" charset="0"/>
            </a:endParaRPr>
          </a:p>
        </p:txBody>
      </p:sp>
    </p:spTree>
    <p:extLst>
      <p:ext uri="{BB962C8B-B14F-4D97-AF65-F5344CB8AC3E}">
        <p14:creationId xmlns:p14="http://schemas.microsoft.com/office/powerpoint/2010/main" val="332353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altLang="it-IT" smtClean="0"/>
          </a:p>
        </p:txBody>
      </p:sp>
      <p:sp>
        <p:nvSpPr>
          <p:cNvPr id="31748" name="Segnaposto numero diapositiva 3"/>
          <p:cNvSpPr>
            <a:spLocks noGrp="1"/>
          </p:cNvSpPr>
          <p:nvPr>
            <p:ph type="sldNum" sz="quarter" idx="5"/>
          </p:nvPr>
        </p:nvSpPr>
        <p:spPr>
          <a:noFill/>
        </p:spPr>
        <p:txBody>
          <a:bodyPr/>
          <a:lstStyle/>
          <a:p>
            <a:fld id="{47A03F89-A28A-46EF-A04D-063B8E9FF989}" type="slidenum">
              <a:rPr lang="it-IT" altLang="it-IT" smtClean="0">
                <a:latin typeface="Arial" charset="0"/>
              </a:rPr>
              <a:pPr/>
              <a:t>11</a:t>
            </a:fld>
            <a:endParaRPr lang="it-IT" altLang="it-IT" smtClean="0">
              <a:latin typeface="Arial" charset="0"/>
            </a:endParaRPr>
          </a:p>
        </p:txBody>
      </p:sp>
    </p:spTree>
    <p:extLst>
      <p:ext uri="{BB962C8B-B14F-4D97-AF65-F5344CB8AC3E}">
        <p14:creationId xmlns:p14="http://schemas.microsoft.com/office/powerpoint/2010/main" val="332353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altLang="it-IT" dirty="0" smtClean="0"/>
          </a:p>
        </p:txBody>
      </p:sp>
      <p:sp>
        <p:nvSpPr>
          <p:cNvPr id="31748" name="Segnaposto numero diapositiva 3"/>
          <p:cNvSpPr>
            <a:spLocks noGrp="1"/>
          </p:cNvSpPr>
          <p:nvPr>
            <p:ph type="sldNum" sz="quarter" idx="5"/>
          </p:nvPr>
        </p:nvSpPr>
        <p:spPr>
          <a:noFill/>
        </p:spPr>
        <p:txBody>
          <a:bodyPr/>
          <a:lstStyle/>
          <a:p>
            <a:fld id="{47A03F89-A28A-46EF-A04D-063B8E9FF989}" type="slidenum">
              <a:rPr lang="it-IT" altLang="it-IT" smtClean="0">
                <a:latin typeface="Arial" charset="0"/>
              </a:rPr>
              <a:pPr/>
              <a:t>12</a:t>
            </a:fld>
            <a:endParaRPr lang="it-IT" altLang="it-IT" smtClean="0">
              <a:latin typeface="Arial" charset="0"/>
            </a:endParaRPr>
          </a:p>
        </p:txBody>
      </p:sp>
    </p:spTree>
    <p:extLst>
      <p:ext uri="{BB962C8B-B14F-4D97-AF65-F5344CB8AC3E}">
        <p14:creationId xmlns:p14="http://schemas.microsoft.com/office/powerpoint/2010/main" val="332353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a:ln/>
        </p:spPr>
      </p:sp>
      <p:sp>
        <p:nvSpPr>
          <p:cNvPr id="37891" name="Segnaposto note 2"/>
          <p:cNvSpPr>
            <a:spLocks noGrp="1"/>
          </p:cNvSpPr>
          <p:nvPr>
            <p:ph type="body" idx="1"/>
          </p:nvPr>
        </p:nvSpPr>
        <p:spPr>
          <a:noFill/>
          <a:ln/>
        </p:spPr>
        <p:txBody>
          <a:bodyPr/>
          <a:lstStyle/>
          <a:p>
            <a:endParaRPr lang="it-IT" altLang="it-IT" dirty="0" smtClean="0"/>
          </a:p>
        </p:txBody>
      </p:sp>
      <p:sp>
        <p:nvSpPr>
          <p:cNvPr id="37892" name="Segnaposto numero diapositiva 3"/>
          <p:cNvSpPr>
            <a:spLocks noGrp="1"/>
          </p:cNvSpPr>
          <p:nvPr>
            <p:ph type="sldNum" sz="quarter" idx="5"/>
          </p:nvPr>
        </p:nvSpPr>
        <p:spPr>
          <a:noFill/>
        </p:spPr>
        <p:txBody>
          <a:bodyPr/>
          <a:lstStyle/>
          <a:p>
            <a:fld id="{B6CC58BF-2952-427D-93C8-A3BB614A5171}" type="slidenum">
              <a:rPr lang="it-IT" altLang="it-IT" smtClean="0">
                <a:latin typeface="Arial" charset="0"/>
              </a:rPr>
              <a:pPr/>
              <a:t>13</a:t>
            </a:fld>
            <a:endParaRPr lang="it-IT" altLang="it-IT" smtClean="0">
              <a:latin typeface="Arial" charset="0"/>
            </a:endParaRPr>
          </a:p>
        </p:txBody>
      </p:sp>
    </p:spTree>
    <p:extLst>
      <p:ext uri="{BB962C8B-B14F-4D97-AF65-F5344CB8AC3E}">
        <p14:creationId xmlns:p14="http://schemas.microsoft.com/office/powerpoint/2010/main" val="172435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altLang="it-IT" smtClean="0"/>
          </a:p>
        </p:txBody>
      </p:sp>
      <p:sp>
        <p:nvSpPr>
          <p:cNvPr id="31748" name="Segnaposto numero diapositiva 3"/>
          <p:cNvSpPr>
            <a:spLocks noGrp="1"/>
          </p:cNvSpPr>
          <p:nvPr>
            <p:ph type="sldNum" sz="quarter" idx="5"/>
          </p:nvPr>
        </p:nvSpPr>
        <p:spPr>
          <a:noFill/>
        </p:spPr>
        <p:txBody>
          <a:bodyPr/>
          <a:lstStyle/>
          <a:p>
            <a:fld id="{47A03F89-A28A-46EF-A04D-063B8E9FF989}" type="slidenum">
              <a:rPr lang="it-IT" altLang="it-IT" smtClean="0">
                <a:latin typeface="Arial" charset="0"/>
              </a:rPr>
              <a:pPr/>
              <a:t>14</a:t>
            </a:fld>
            <a:endParaRPr lang="it-IT" altLang="it-IT" smtClean="0">
              <a:latin typeface="Arial" charset="0"/>
            </a:endParaRPr>
          </a:p>
        </p:txBody>
      </p:sp>
    </p:spTree>
    <p:extLst>
      <p:ext uri="{BB962C8B-B14F-4D97-AF65-F5344CB8AC3E}">
        <p14:creationId xmlns:p14="http://schemas.microsoft.com/office/powerpoint/2010/main" val="332353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6/4/18</a:t>
            </a:fld>
            <a:endParaRPr lang="en-US" dirty="0"/>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‹n.›</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6F9B8CD-342D-4579-98EC-A8FD6B7370E1}" type="datetimeFigureOut">
              <a:rPr lang="en-US" smtClean="0"/>
              <a:pPr/>
              <a:t>6/4/18</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2BBB5E19-F10A-4C2F-BF6F-11C513378A2E}"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6F9B8CD-342D-4579-98EC-A8FD6B7370E1}" type="datetimeFigureOut">
              <a:rPr lang="en-US" smtClean="0"/>
              <a:pPr/>
              <a:t>6/4/18</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2BBB5E19-F10A-4C2F-BF6F-11C513378A2E}"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6/4/18</a:t>
            </a:fld>
            <a:endParaRPr lang="en-US"/>
          </a:p>
        </p:txBody>
      </p:sp>
      <p:sp>
        <p:nvSpPr>
          <p:cNvPr id="9" name="Segnaposto numero diapositiva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10" name="Segnaposto piè di pagina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6/4/18</a:t>
            </a:fld>
            <a:endParaRPr lang="en-US"/>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E6F9B8CD-342D-4579-98EC-A8FD6B7370E1}" type="datetimeFigureOut">
              <a:rPr lang="en-US" smtClean="0"/>
              <a:pPr/>
              <a:t>6/4/18</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fld id="{2BBB5E19-F10A-4C2F-BF6F-11C513378A2E}" type="slidenum">
              <a:rPr kumimoji="0" lang="en-US" smtClean="0"/>
              <a:pPr/>
              <a:t>‹n.›</a:t>
            </a:fld>
            <a:endParaRPr kumimoji="0" lang="en-US"/>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E6F9B8CD-342D-4579-98EC-A8FD6B7370E1}" type="datetimeFigureOut">
              <a:rPr lang="en-US" smtClean="0"/>
              <a:pPr/>
              <a:t>6/4/18</a:t>
            </a:fld>
            <a:endParaRPr lang="en-US"/>
          </a:p>
        </p:txBody>
      </p:sp>
      <p:sp>
        <p:nvSpPr>
          <p:cNvPr id="8" name="Segnaposto piè di pagina 7"/>
          <p:cNvSpPr>
            <a:spLocks noGrp="1"/>
          </p:cNvSpPr>
          <p:nvPr>
            <p:ph type="ftr" sz="quarter" idx="11"/>
          </p:nvPr>
        </p:nvSpPr>
        <p:spPr/>
        <p:txBody>
          <a:bodyPr/>
          <a:lstStyle/>
          <a:p>
            <a:endParaRPr kumimoji="0" lang="en-US"/>
          </a:p>
        </p:txBody>
      </p:sp>
      <p:sp>
        <p:nvSpPr>
          <p:cNvPr id="9" name="Segnaposto numero diapositiva 8"/>
          <p:cNvSpPr>
            <a:spLocks noGrp="1"/>
          </p:cNvSpPr>
          <p:nvPr>
            <p:ph type="sldNum" sz="quarter" idx="12"/>
          </p:nvPr>
        </p:nvSpPr>
        <p:spPr/>
        <p:txBody>
          <a:bodyPr/>
          <a:lstStyle/>
          <a:p>
            <a:fld id="{2BBB5E19-F10A-4C2F-BF6F-11C513378A2E}" type="slidenum">
              <a:rPr kumimoji="0" lang="en-US" smtClean="0"/>
              <a:pPr/>
              <a:t>‹n.›</a:t>
            </a:fld>
            <a:endParaRPr kumimoji="0" lang="en-US"/>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6/4/18</a:t>
            </a:fld>
            <a:endParaRPr lang="en-US"/>
          </a:p>
        </p:txBody>
      </p:sp>
      <p:sp>
        <p:nvSpPr>
          <p:cNvPr id="7" name="Segnaposto numero diapositiva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8" name="Segnaposto piè di pagina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6F9B8CD-342D-4579-98EC-A8FD6B7370E1}" type="datetimeFigureOut">
              <a:rPr lang="en-US" smtClean="0"/>
              <a:pPr/>
              <a:t>6/4/18</a:t>
            </a:fld>
            <a:endParaRPr lang="en-US"/>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fld id="{2BBB5E19-F10A-4C2F-BF6F-11C513378A2E}"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6/4/18</a:t>
            </a:fld>
            <a:endParaRPr lang="en-US" dirty="0"/>
          </a:p>
        </p:txBody>
      </p:sp>
      <p:sp>
        <p:nvSpPr>
          <p:cNvPr id="22" name="Segnaposto numero diapositiva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23" name="Segnaposto piè di pagina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6/4/18</a:t>
            </a:fld>
            <a:endParaRPr lang="en-US"/>
          </a:p>
        </p:txBody>
      </p:sp>
      <p:sp>
        <p:nvSpPr>
          <p:cNvPr id="18" name="Segnaposto numero diapositiva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a:t>
            </a:fld>
            <a:endParaRPr kumimoji="0" lang="en-US"/>
          </a:p>
        </p:txBody>
      </p:sp>
      <p:sp>
        <p:nvSpPr>
          <p:cNvPr id="21" name="Segnaposto piè di pagina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6/4/18</a:t>
            </a:fld>
            <a:endParaRPr lang="en-US" dirty="0">
              <a:solidFill>
                <a:schemeClr val="tx2"/>
              </a:solidFill>
            </a:endParaRPr>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emf"/><Relationship Id="rId14" Type="http://schemas.openxmlformats.org/officeDocument/2006/relationships/image" Target="../media/image20.emf"/><Relationship Id="rId15" Type="http://schemas.openxmlformats.org/officeDocument/2006/relationships/image" Target="../media/image21.emf"/><Relationship Id="rId16"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23728" y="1484784"/>
            <a:ext cx="6552728" cy="2088232"/>
          </a:xfrm>
        </p:spPr>
        <p:txBody>
          <a:bodyPr>
            <a:noAutofit/>
          </a:bodyPr>
          <a:lstStyle/>
          <a:p>
            <a:pPr algn="ctr"/>
            <a:r>
              <a:rPr lang="it-IT" altLang="it-IT" sz="35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LA GESTIONE  DELLA QUALITÀ DEI DATI: CONCETTI E MISURE</a:t>
            </a:r>
            <a:endParaRPr lang="it-IT" altLang="it-IT" sz="3500" b="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endParaRPr>
          </a:p>
        </p:txBody>
      </p:sp>
      <p:sp>
        <p:nvSpPr>
          <p:cNvPr id="4" name="CasellaDiTesto 3"/>
          <p:cNvSpPr txBox="1"/>
          <p:nvPr/>
        </p:nvSpPr>
        <p:spPr>
          <a:xfrm>
            <a:off x="2447256" y="4077072"/>
            <a:ext cx="6696744" cy="1508105"/>
          </a:xfrm>
          <a:prstGeom prst="rect">
            <a:avLst/>
          </a:prstGeom>
          <a:noFill/>
        </p:spPr>
        <p:txBody>
          <a:bodyPr wrap="square" rtlCol="0">
            <a:spAutoFit/>
          </a:bodyPr>
          <a:lstStyle/>
          <a:p>
            <a:pPr algn="ctr"/>
            <a:r>
              <a:rPr lang="it-IT" altLang="it-IT" sz="2800" i="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rPr>
              <a:t>dott. salvatore </a:t>
            </a:r>
            <a:r>
              <a:rPr lang="it-IT" altLang="it-IT" sz="2800" i="1" cap="small"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rPr>
              <a:t>filocamo</a:t>
            </a:r>
            <a:endParaRPr lang="it-IT" altLang="it-IT" sz="2800" i="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endParaRPr>
          </a:p>
          <a:p>
            <a:pPr algn="ctr"/>
            <a:r>
              <a:rPr lang="it-IT" altLang="it-IT" i="1" cap="small" spc="50" dirty="0" smtClean="0">
                <a:ln w="11430"/>
                <a:gradFill>
                  <a:gsLst>
                    <a:gs pos="25000">
                      <a:schemeClr val="accent2">
                        <a:satMod val="155000"/>
                      </a:schemeClr>
                    </a:gs>
                    <a:gs pos="100000">
                      <a:schemeClr val="accent2">
                        <a:shade val="45000"/>
                        <a:satMod val="165000"/>
                      </a:schemeClr>
                    </a:gs>
                  </a:gsLst>
                  <a:lin ang="5400000"/>
                </a:gradFill>
                <a:latin typeface="Arial Black" pitchFamily="34" charset="0"/>
                <a:ea typeface="+mj-ea"/>
                <a:cs typeface="Aharoni" pitchFamily="2" charset="-79"/>
              </a:rPr>
              <a:t>Direttore – Coordinatore Area Civile  del Tribunale di </a:t>
            </a:r>
            <a:r>
              <a:rPr lang="it-IT" altLang="it-IT" i="1" cap="small" spc="50" dirty="0" err="1" smtClean="0">
                <a:ln w="11430"/>
                <a:gradFill>
                  <a:gsLst>
                    <a:gs pos="25000">
                      <a:schemeClr val="accent2">
                        <a:satMod val="155000"/>
                      </a:schemeClr>
                    </a:gs>
                    <a:gs pos="100000">
                      <a:schemeClr val="accent2">
                        <a:shade val="45000"/>
                        <a:satMod val="165000"/>
                      </a:schemeClr>
                    </a:gs>
                  </a:gsLst>
                  <a:lin ang="5400000"/>
                </a:gradFill>
                <a:latin typeface="Arial Black" pitchFamily="34" charset="0"/>
                <a:ea typeface="+mj-ea"/>
                <a:cs typeface="Aharoni" pitchFamily="2" charset="-79"/>
              </a:rPr>
              <a:t>firenze</a:t>
            </a:r>
            <a:endParaRPr lang="it-IT" altLang="it-IT" i="1" cap="small" spc="50" dirty="0" smtClean="0">
              <a:ln w="11430"/>
              <a:gradFill>
                <a:gsLst>
                  <a:gs pos="25000">
                    <a:schemeClr val="accent2">
                      <a:satMod val="155000"/>
                    </a:schemeClr>
                  </a:gs>
                  <a:gs pos="100000">
                    <a:schemeClr val="accent2">
                      <a:shade val="45000"/>
                      <a:satMod val="165000"/>
                    </a:schemeClr>
                  </a:gs>
                </a:gsLst>
                <a:lin ang="5400000"/>
              </a:gradFill>
              <a:latin typeface="Arial Black" pitchFamily="34" charset="0"/>
              <a:ea typeface="+mj-ea"/>
              <a:cs typeface="Aharoni" pitchFamily="2" charset="-79"/>
            </a:endParaRPr>
          </a:p>
          <a:p>
            <a:endParaRPr lang="it-IT" altLang="it-IT" sz="2800" i="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828104" y="187995"/>
            <a:ext cx="8280400" cy="576709"/>
          </a:xfrm>
        </p:spPr>
        <p:txBody>
          <a:bodyPr>
            <a:normAutofit/>
          </a:bodyPr>
          <a:lstStyle/>
          <a:p>
            <a:pPr algn="r" eaLnBrk="1" hangingPunct="1"/>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LA </a:t>
            </a:r>
            <a:r>
              <a:rPr lang="it-IT" altLang="it-IT" sz="28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RAC</a:t>
            </a:r>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 SUI REGISTRI </a:t>
            </a:r>
            <a:r>
              <a:rPr lang="it-IT" altLang="it-IT" sz="28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DI</a:t>
            </a:r>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 CANCELLERIA</a:t>
            </a:r>
          </a:p>
        </p:txBody>
      </p:sp>
      <p:sp>
        <p:nvSpPr>
          <p:cNvPr id="12" name="CasellaDiTesto 11"/>
          <p:cNvSpPr txBox="1"/>
          <p:nvPr/>
        </p:nvSpPr>
        <p:spPr>
          <a:xfrm flipH="1">
            <a:off x="395536" y="908720"/>
            <a:ext cx="8379217" cy="1754326"/>
          </a:xfrm>
          <a:prstGeom prst="rect">
            <a:avLst/>
          </a:prstGeom>
          <a:noFill/>
        </p:spPr>
        <p:txBody>
          <a:bodyPr wrap="square" rtlCol="0">
            <a:spAutoFit/>
          </a:bodyPr>
          <a:lstStyle/>
          <a:p>
            <a:r>
              <a:rPr lang="it-IT" dirty="0" smtClean="0"/>
              <a:t>La data di deposito, se il deposito è correttamente lavorato,  è visibile anche dagli utenti esterni attraverso la consultazione dello storico del fascicolo.</a:t>
            </a:r>
          </a:p>
          <a:p>
            <a:endParaRPr lang="it-IT" dirty="0" smtClean="0"/>
          </a:p>
          <a:p>
            <a:r>
              <a:rPr lang="it-IT" dirty="0" smtClean="0"/>
              <a:t>Dallo Storico è inoltre possibile consultare la data di lavorazione della busta da parte della cancelleria e ciò permette sempre di confrontare </a:t>
            </a:r>
            <a:endParaRPr lang="it-IT" dirty="0" smtClean="0">
              <a:solidFill>
                <a:srgbClr val="FF0000"/>
              </a:solidFill>
            </a:endParaRPr>
          </a:p>
          <a:p>
            <a:pPr algn="ctr"/>
            <a:r>
              <a:rPr lang="it-IT" b="1" dirty="0" smtClean="0">
                <a:solidFill>
                  <a:srgbClr val="FF0000"/>
                </a:solidFill>
              </a:rPr>
              <a:t>DATA </a:t>
            </a:r>
            <a:r>
              <a:rPr lang="it-IT" b="1" dirty="0" err="1" smtClean="0">
                <a:solidFill>
                  <a:srgbClr val="FF0000"/>
                </a:solidFill>
              </a:rPr>
              <a:t>DI</a:t>
            </a:r>
            <a:r>
              <a:rPr lang="it-IT" b="1" dirty="0" smtClean="0">
                <a:solidFill>
                  <a:srgbClr val="FF0000"/>
                </a:solidFill>
              </a:rPr>
              <a:t> DEPOSITO</a:t>
            </a:r>
            <a:r>
              <a:rPr lang="it-IT" b="1" dirty="0" smtClean="0"/>
              <a:t>                                          </a:t>
            </a:r>
            <a:r>
              <a:rPr lang="it-IT" b="1" dirty="0" smtClean="0">
                <a:solidFill>
                  <a:srgbClr val="00B050"/>
                </a:solidFill>
              </a:rPr>
              <a:t>DATA </a:t>
            </a:r>
            <a:r>
              <a:rPr lang="it-IT" b="1" dirty="0" err="1" smtClean="0">
                <a:solidFill>
                  <a:srgbClr val="00B050"/>
                </a:solidFill>
              </a:rPr>
              <a:t>DI</a:t>
            </a:r>
            <a:r>
              <a:rPr lang="it-IT" b="1" dirty="0" smtClean="0">
                <a:solidFill>
                  <a:srgbClr val="00B050"/>
                </a:solidFill>
              </a:rPr>
              <a:t> LAVORAZIONE</a:t>
            </a:r>
            <a:endParaRPr lang="it-IT" b="1" dirty="0">
              <a:solidFill>
                <a:srgbClr val="00B050"/>
              </a:solidFill>
            </a:endParaRPr>
          </a:p>
        </p:txBody>
      </p:sp>
      <p:pic>
        <p:nvPicPr>
          <p:cNvPr id="10" name="Immagine 9" descr="Registro4.jpg"/>
          <p:cNvPicPr>
            <a:picLocks noChangeAspect="1"/>
          </p:cNvPicPr>
          <p:nvPr/>
        </p:nvPicPr>
        <p:blipFill>
          <a:blip r:embed="rId3" cstate="print"/>
          <a:srcRect t="32843" b="11324"/>
          <a:stretch>
            <a:fillRect/>
          </a:stretch>
        </p:blipFill>
        <p:spPr>
          <a:xfrm>
            <a:off x="164773" y="2708920"/>
            <a:ext cx="8979227" cy="3384376"/>
          </a:xfrm>
          <a:prstGeom prst="rect">
            <a:avLst/>
          </a:prstGeom>
        </p:spPr>
      </p:pic>
      <p:cxnSp>
        <p:nvCxnSpPr>
          <p:cNvPr id="14" name="Connettore 2 13"/>
          <p:cNvCxnSpPr/>
          <p:nvPr/>
        </p:nvCxnSpPr>
        <p:spPr>
          <a:xfrm>
            <a:off x="3563888" y="2492896"/>
            <a:ext cx="1440160"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331640" y="5373216"/>
            <a:ext cx="726481" cy="369332"/>
          </a:xfrm>
          <a:prstGeom prst="rect">
            <a:avLst/>
          </a:prstGeom>
          <a:noFill/>
          <a:ln w="31750">
            <a:solidFill>
              <a:srgbClr val="FF0000"/>
            </a:solidFill>
          </a:ln>
        </p:spPr>
        <p:txBody>
          <a:bodyPr wrap="none" rtlCol="0">
            <a:spAutoFit/>
          </a:bodyPr>
          <a:lstStyle/>
          <a:p>
            <a:r>
              <a:rPr lang="it-IT" b="1" dirty="0" err="1" smtClean="0">
                <a:solidFill>
                  <a:schemeClr val="accent2">
                    <a:lumMod val="75000"/>
                  </a:schemeClr>
                </a:solidFill>
              </a:rPr>
              <a:t>RAC</a:t>
            </a:r>
            <a:endParaRPr lang="it-IT" b="1" dirty="0">
              <a:solidFill>
                <a:schemeClr val="accent2">
                  <a:lumMod val="75000"/>
                </a:schemeClr>
              </a:solidFill>
            </a:endParaRPr>
          </a:p>
        </p:txBody>
      </p:sp>
      <p:cxnSp>
        <p:nvCxnSpPr>
          <p:cNvPr id="19" name="Connettore 2 18"/>
          <p:cNvCxnSpPr/>
          <p:nvPr/>
        </p:nvCxnSpPr>
        <p:spPr>
          <a:xfrm flipV="1">
            <a:off x="1907704" y="5013176"/>
            <a:ext cx="360040"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6588224" y="3429000"/>
            <a:ext cx="1584176" cy="338554"/>
          </a:xfrm>
          <a:prstGeom prst="rect">
            <a:avLst/>
          </a:prstGeom>
          <a:noFill/>
          <a:ln w="31750">
            <a:solidFill>
              <a:srgbClr val="00B050"/>
            </a:solidFill>
          </a:ln>
        </p:spPr>
        <p:txBody>
          <a:bodyPr wrap="square" rtlCol="0">
            <a:spAutoFit/>
          </a:bodyPr>
          <a:lstStyle/>
          <a:p>
            <a:r>
              <a:rPr lang="it-IT" sz="1600" b="1" dirty="0" smtClean="0">
                <a:solidFill>
                  <a:schemeClr val="accent2">
                    <a:lumMod val="75000"/>
                  </a:schemeClr>
                </a:solidFill>
              </a:rPr>
              <a:t>4 RICEVUTA</a:t>
            </a:r>
            <a:endParaRPr lang="it-IT" sz="1600" b="1" dirty="0">
              <a:solidFill>
                <a:schemeClr val="accent2">
                  <a:lumMod val="75000"/>
                </a:schemeClr>
              </a:solidFill>
            </a:endParaRPr>
          </a:p>
        </p:txBody>
      </p:sp>
      <p:cxnSp>
        <p:nvCxnSpPr>
          <p:cNvPr id="24" name="Connettore 2 23"/>
          <p:cNvCxnSpPr/>
          <p:nvPr/>
        </p:nvCxnSpPr>
        <p:spPr>
          <a:xfrm>
            <a:off x="7668344" y="3789040"/>
            <a:ext cx="0" cy="43204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0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500"/>
                                        <p:tgtEl>
                                          <p:spTgt spid="5">
                                            <p:bg/>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bg/>
                                          </p:spTgt>
                                        </p:tgtEl>
                                        <p:attrNameLst>
                                          <p:attrName>style.visibility</p:attrName>
                                        </p:attrNameLst>
                                      </p:cBhvr>
                                      <p:to>
                                        <p:strVal val="visible"/>
                                      </p:to>
                                    </p:set>
                                    <p:animEffect transition="in" filter="fade">
                                      <p:cBhvr>
                                        <p:cTn id="20" dur="1250"/>
                                        <p:tgtEl>
                                          <p:spTgt spid="23">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fade">
                                      <p:cBhvr>
                                        <p:cTn id="23" dur="2000"/>
                                        <p:tgtEl>
                                          <p:spTgt spid="23">
                                            <p:txEl>
                                              <p:pRg st="0" end="0"/>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3"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828104" y="187995"/>
            <a:ext cx="8280400" cy="576709"/>
          </a:xfrm>
        </p:spPr>
        <p:txBody>
          <a:bodyPr>
            <a:normAutofit/>
          </a:bodyPr>
          <a:lstStyle/>
          <a:p>
            <a:pPr algn="r" eaLnBrk="1" hangingPunct="1"/>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LA </a:t>
            </a:r>
            <a:r>
              <a:rPr lang="it-IT" altLang="it-IT" sz="28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RAC</a:t>
            </a:r>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 SUI REGISTRI </a:t>
            </a:r>
            <a:r>
              <a:rPr lang="it-IT" altLang="it-IT" sz="28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DI</a:t>
            </a:r>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 CANCELLERIA</a:t>
            </a:r>
          </a:p>
        </p:txBody>
      </p:sp>
      <p:pic>
        <p:nvPicPr>
          <p:cNvPr id="11" name="Immagine 10" descr="Registro1.jpg"/>
          <p:cNvPicPr>
            <a:picLocks noChangeAspect="1"/>
          </p:cNvPicPr>
          <p:nvPr/>
        </p:nvPicPr>
        <p:blipFill>
          <a:blip r:embed="rId3" cstate="print"/>
          <a:srcRect b="17187"/>
          <a:stretch>
            <a:fillRect/>
          </a:stretch>
        </p:blipFill>
        <p:spPr>
          <a:xfrm>
            <a:off x="251520" y="1340768"/>
            <a:ext cx="8640960" cy="4680520"/>
          </a:xfrm>
          <a:prstGeom prst="rect">
            <a:avLst/>
          </a:prstGeom>
        </p:spPr>
      </p:pic>
      <p:sp>
        <p:nvSpPr>
          <p:cNvPr id="23" name="CasellaDiTesto 22"/>
          <p:cNvSpPr txBox="1"/>
          <p:nvPr/>
        </p:nvSpPr>
        <p:spPr>
          <a:xfrm>
            <a:off x="7164288" y="3356992"/>
            <a:ext cx="1584176" cy="338554"/>
          </a:xfrm>
          <a:prstGeom prst="rect">
            <a:avLst/>
          </a:prstGeom>
          <a:noFill/>
          <a:ln w="31750">
            <a:solidFill>
              <a:srgbClr val="00B050"/>
            </a:solidFill>
          </a:ln>
        </p:spPr>
        <p:txBody>
          <a:bodyPr wrap="square" rtlCol="0">
            <a:spAutoFit/>
          </a:bodyPr>
          <a:lstStyle/>
          <a:p>
            <a:r>
              <a:rPr lang="it-IT" sz="1600" b="1" dirty="0" smtClean="0">
                <a:solidFill>
                  <a:schemeClr val="accent2">
                    <a:lumMod val="75000"/>
                  </a:schemeClr>
                </a:solidFill>
              </a:rPr>
              <a:t>4 RICEVUTA</a:t>
            </a:r>
            <a:endParaRPr lang="it-IT" sz="1600" b="1" dirty="0">
              <a:solidFill>
                <a:schemeClr val="accent2">
                  <a:lumMod val="75000"/>
                </a:schemeClr>
              </a:solidFill>
            </a:endParaRPr>
          </a:p>
        </p:txBody>
      </p:sp>
      <p:sp>
        <p:nvSpPr>
          <p:cNvPr id="5" name="CasellaDiTesto 4"/>
          <p:cNvSpPr txBox="1"/>
          <p:nvPr/>
        </p:nvSpPr>
        <p:spPr>
          <a:xfrm>
            <a:off x="1619672" y="3356992"/>
            <a:ext cx="726481" cy="369332"/>
          </a:xfrm>
          <a:prstGeom prst="rect">
            <a:avLst/>
          </a:prstGeom>
          <a:noFill/>
          <a:ln w="31750">
            <a:solidFill>
              <a:srgbClr val="FF0000"/>
            </a:solidFill>
          </a:ln>
        </p:spPr>
        <p:txBody>
          <a:bodyPr wrap="none" rtlCol="0">
            <a:spAutoFit/>
          </a:bodyPr>
          <a:lstStyle/>
          <a:p>
            <a:r>
              <a:rPr lang="it-IT" b="1" dirty="0" smtClean="0">
                <a:solidFill>
                  <a:schemeClr val="accent2">
                    <a:lumMod val="75000"/>
                  </a:schemeClr>
                </a:solidFill>
              </a:rPr>
              <a:t>RAC</a:t>
            </a:r>
            <a:endParaRPr lang="it-IT" b="1" dirty="0">
              <a:solidFill>
                <a:schemeClr val="accent2">
                  <a:lumMod val="75000"/>
                </a:schemeClr>
              </a:solidFill>
            </a:endParaRPr>
          </a:p>
        </p:txBody>
      </p:sp>
      <p:cxnSp>
        <p:nvCxnSpPr>
          <p:cNvPr id="15" name="Connettore 2 14"/>
          <p:cNvCxnSpPr/>
          <p:nvPr/>
        </p:nvCxnSpPr>
        <p:spPr>
          <a:xfrm>
            <a:off x="1835696" y="3789040"/>
            <a:ext cx="0"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8532440" y="3789040"/>
            <a:ext cx="0"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1043608" y="895502"/>
            <a:ext cx="6009274" cy="369332"/>
          </a:xfrm>
          <a:prstGeom prst="rect">
            <a:avLst/>
          </a:prstGeom>
          <a:noFill/>
        </p:spPr>
        <p:txBody>
          <a:bodyPr wrap="none" rtlCol="0">
            <a:spAutoFit/>
          </a:bodyPr>
          <a:lstStyle/>
          <a:p>
            <a:r>
              <a:rPr lang="it-IT"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rPr>
              <a:t>(Esempio </a:t>
            </a:r>
            <a:r>
              <a:rPr lang="it-IT"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rPr>
              <a:t>di gestione corretta di un </a:t>
            </a:r>
            <a:r>
              <a:rPr lang="it-IT"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rPr>
              <a:t>deposito)</a:t>
            </a:r>
            <a:endParaRPr lang="it-IT"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endParaRPr>
          </a:p>
        </p:txBody>
      </p:sp>
    </p:spTree>
    <p:extLst>
      <p:ext uri="{BB962C8B-B14F-4D97-AF65-F5344CB8AC3E}">
        <p14:creationId xmlns:p14="http://schemas.microsoft.com/office/powerpoint/2010/main" val="5400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25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bg/>
                                          </p:spTgt>
                                        </p:tgtEl>
                                        <p:attrNameLst>
                                          <p:attrName>style.visibility</p:attrName>
                                        </p:attrNameLst>
                                      </p:cBhvr>
                                      <p:to>
                                        <p:strVal val="visible"/>
                                      </p:to>
                                    </p:set>
                                    <p:animEffect transition="in" filter="fade">
                                      <p:cBhvr>
                                        <p:cTn id="19" dur="2000"/>
                                        <p:tgtEl>
                                          <p:spTgt spid="23">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2000"/>
                                        <p:tgtEl>
                                          <p:spTgt spid="23">
                                            <p:txEl>
                                              <p:pRg st="0" end="0"/>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animBg="1"/>
      <p:bldP spid="5"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828104" y="187995"/>
            <a:ext cx="8280400" cy="576709"/>
          </a:xfrm>
        </p:spPr>
        <p:txBody>
          <a:bodyPr>
            <a:normAutofit/>
          </a:bodyPr>
          <a:lstStyle/>
          <a:p>
            <a:pPr algn="r" eaLnBrk="1" hangingPunct="1"/>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LA </a:t>
            </a:r>
            <a:r>
              <a:rPr lang="it-IT" altLang="it-IT" sz="28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RAC</a:t>
            </a:r>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 SUI REGISTRI </a:t>
            </a:r>
            <a:r>
              <a:rPr lang="it-IT" altLang="it-IT" sz="28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DI</a:t>
            </a:r>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 CANCELLERIA</a:t>
            </a:r>
          </a:p>
        </p:txBody>
      </p:sp>
      <p:pic>
        <p:nvPicPr>
          <p:cNvPr id="10" name="Immagine 9" descr="Registro2.jpg"/>
          <p:cNvPicPr>
            <a:picLocks noChangeAspect="1"/>
          </p:cNvPicPr>
          <p:nvPr/>
        </p:nvPicPr>
        <p:blipFill>
          <a:blip r:embed="rId3" cstate="print"/>
          <a:stretch>
            <a:fillRect/>
          </a:stretch>
        </p:blipFill>
        <p:spPr>
          <a:xfrm>
            <a:off x="302202" y="1272846"/>
            <a:ext cx="8395582" cy="5184576"/>
          </a:xfrm>
          <a:prstGeom prst="rect">
            <a:avLst/>
          </a:prstGeom>
        </p:spPr>
      </p:pic>
      <p:sp>
        <p:nvSpPr>
          <p:cNvPr id="13" name="Rettangolo 12"/>
          <p:cNvSpPr/>
          <p:nvPr/>
        </p:nvSpPr>
        <p:spPr>
          <a:xfrm>
            <a:off x="6588224" y="3068960"/>
            <a:ext cx="45719"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1043608" y="903514"/>
            <a:ext cx="5699509" cy="369332"/>
          </a:xfrm>
          <a:prstGeom prst="rect">
            <a:avLst/>
          </a:prstGeom>
          <a:noFill/>
        </p:spPr>
        <p:txBody>
          <a:bodyPr wrap="none" rtlCol="0">
            <a:spAutoFit/>
          </a:bodyPr>
          <a:lstStyle/>
          <a:p>
            <a:r>
              <a:rPr lang="it-IT"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rPr>
              <a:t>(Esempio </a:t>
            </a:r>
            <a:r>
              <a:rPr lang="it-IT"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rPr>
              <a:t>di gestione errata di un </a:t>
            </a:r>
            <a:r>
              <a:rPr lang="it-IT"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rPr>
              <a:t>deposito)</a:t>
            </a:r>
            <a:endParaRPr lang="it-IT"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j-ea"/>
              <a:cs typeface="Aharoni" pitchFamily="2" charset="-79"/>
            </a:endParaRPr>
          </a:p>
        </p:txBody>
      </p:sp>
      <p:sp>
        <p:nvSpPr>
          <p:cNvPr id="4" name="Rettangolo 3"/>
          <p:cNvSpPr/>
          <p:nvPr/>
        </p:nvSpPr>
        <p:spPr>
          <a:xfrm>
            <a:off x="3779913" y="2708920"/>
            <a:ext cx="720080" cy="36933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it-IT" b="1" dirty="0">
                <a:solidFill>
                  <a:schemeClr val="accent2">
                    <a:lumMod val="75000"/>
                  </a:schemeClr>
                </a:solidFill>
              </a:rPr>
              <a:t>RAC</a:t>
            </a:r>
          </a:p>
        </p:txBody>
      </p:sp>
      <p:cxnSp>
        <p:nvCxnSpPr>
          <p:cNvPr id="6" name="Connettore 2 5"/>
          <p:cNvCxnSpPr/>
          <p:nvPr/>
        </p:nvCxnSpPr>
        <p:spPr>
          <a:xfrm>
            <a:off x="4499993" y="3068960"/>
            <a:ext cx="1994519" cy="18505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3779913" y="1900887"/>
            <a:ext cx="1584176" cy="338554"/>
          </a:xfrm>
          <a:prstGeom prst="rect">
            <a:avLst/>
          </a:prstGeom>
          <a:noFill/>
          <a:ln w="31750">
            <a:solidFill>
              <a:srgbClr val="00B050"/>
            </a:solidFill>
          </a:ln>
        </p:spPr>
        <p:txBody>
          <a:bodyPr wrap="square" rtlCol="0">
            <a:spAutoFit/>
          </a:bodyPr>
          <a:lstStyle/>
          <a:p>
            <a:r>
              <a:rPr lang="it-IT" sz="1600" b="1" dirty="0" smtClean="0">
                <a:solidFill>
                  <a:schemeClr val="accent2">
                    <a:lumMod val="75000"/>
                  </a:schemeClr>
                </a:solidFill>
              </a:rPr>
              <a:t>4 RICEVUTA</a:t>
            </a:r>
            <a:endParaRPr lang="it-IT" sz="1600" b="1" dirty="0">
              <a:solidFill>
                <a:schemeClr val="accent2">
                  <a:lumMod val="75000"/>
                </a:schemeClr>
              </a:solidFill>
            </a:endParaRPr>
          </a:p>
        </p:txBody>
      </p:sp>
      <p:cxnSp>
        <p:nvCxnSpPr>
          <p:cNvPr id="11" name="Connettore 2 10"/>
          <p:cNvCxnSpPr/>
          <p:nvPr/>
        </p:nvCxnSpPr>
        <p:spPr>
          <a:xfrm>
            <a:off x="5365093" y="2067556"/>
            <a:ext cx="863091" cy="2608"/>
          </a:xfrm>
          <a:prstGeom prst="straightConnector1">
            <a:avLst/>
          </a:prstGeom>
          <a:ln w="19050">
            <a:headEnd w="lg" len="sm"/>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0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1000"/>
                                        <p:tgtEl>
                                          <p:spTgt spid="14"/>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cstate="print">
            <a:clrChange>
              <a:clrFrom>
                <a:srgbClr val="FFFFFF"/>
              </a:clrFrom>
              <a:clrTo>
                <a:srgbClr val="FFFFFF">
                  <a:alpha val="0"/>
                </a:srgbClr>
              </a:clrTo>
            </a:clrChange>
            <a:lum bright="70000" contrast="-70000"/>
            <a:grayscl/>
          </a:blip>
          <a:srcRect/>
          <a:stretch>
            <a:fillRect/>
          </a:stretch>
        </p:blipFill>
        <p:spPr bwMode="auto">
          <a:xfrm>
            <a:off x="2051050" y="1052513"/>
            <a:ext cx="4994275" cy="4681537"/>
          </a:xfrm>
          <a:prstGeom prst="rect">
            <a:avLst/>
          </a:prstGeom>
          <a:noFill/>
          <a:ln w="9525">
            <a:noFill/>
            <a:miter lim="800000"/>
            <a:headEnd/>
            <a:tailEnd/>
          </a:ln>
        </p:spPr>
      </p:pic>
      <p:sp>
        <p:nvSpPr>
          <p:cNvPr id="14339" name="Titolo 1"/>
          <p:cNvSpPr>
            <a:spLocks noGrp="1"/>
          </p:cNvSpPr>
          <p:nvPr>
            <p:ph type="title"/>
          </p:nvPr>
        </p:nvSpPr>
        <p:spPr>
          <a:xfrm>
            <a:off x="251520" y="188640"/>
            <a:ext cx="8569325" cy="796925"/>
          </a:xfrm>
        </p:spPr>
        <p:txBody>
          <a:bodyPr/>
          <a:lstStyle/>
          <a:p>
            <a:pPr algn="r"/>
            <a:r>
              <a:rPr lang="it-IT" altLang="it-IT" sz="35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Il deposito degli atti </a:t>
            </a:r>
          </a:p>
        </p:txBody>
      </p:sp>
      <p:sp>
        <p:nvSpPr>
          <p:cNvPr id="4" name="Rounded Rectangle 2"/>
          <p:cNvSpPr/>
          <p:nvPr/>
        </p:nvSpPr>
        <p:spPr>
          <a:xfrm>
            <a:off x="395288" y="1412875"/>
            <a:ext cx="3357562" cy="4357688"/>
          </a:xfrm>
          <a:prstGeom prst="roundRect">
            <a:avLst>
              <a:gd name="adj" fmla="val 3331"/>
            </a:avLst>
          </a:prstGeom>
          <a:solidFill>
            <a:srgbClr val="FDFFD5">
              <a:alpha val="12549"/>
            </a:srgb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r">
              <a:defRPr/>
            </a:pPr>
            <a:r>
              <a:rPr lang="it-IT" sz="1600" b="1" i="1" dirty="0">
                <a:solidFill>
                  <a:schemeClr val="tx2">
                    <a:lumMod val="60000"/>
                    <a:lumOff val="40000"/>
                  </a:schemeClr>
                </a:solidFill>
              </a:rPr>
              <a:t>Dominio Giustizia</a:t>
            </a:r>
          </a:p>
        </p:txBody>
      </p:sp>
      <p:sp>
        <p:nvSpPr>
          <p:cNvPr id="6" name="Rounded Rectangle 5"/>
          <p:cNvSpPr/>
          <p:nvPr/>
        </p:nvSpPr>
        <p:spPr>
          <a:xfrm>
            <a:off x="714375" y="2127250"/>
            <a:ext cx="1951038" cy="3143250"/>
          </a:xfrm>
          <a:prstGeom prst="roundRect">
            <a:avLst>
              <a:gd name="adj" fmla="val 5973"/>
            </a:avLst>
          </a:prstGeom>
          <a:solidFill>
            <a:schemeClr val="accent2">
              <a:lumMod val="75000"/>
              <a:alpha val="1300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it-IT" sz="1400" i="1" dirty="0">
                <a:solidFill>
                  <a:schemeClr val="accent2">
                    <a:lumMod val="75000"/>
                  </a:schemeClr>
                </a:solidFill>
              </a:rPr>
              <a:t>Server distrettuale</a:t>
            </a:r>
          </a:p>
        </p:txBody>
      </p:sp>
      <p:pic>
        <p:nvPicPr>
          <p:cNvPr id="7" name="Picture 10"/>
          <p:cNvPicPr>
            <a:picLocks noChangeAspect="1" noChangeArrowheads="1"/>
          </p:cNvPicPr>
          <p:nvPr/>
        </p:nvPicPr>
        <p:blipFill>
          <a:blip r:embed="rId4" cstate="print"/>
          <a:srcRect/>
          <a:stretch>
            <a:fillRect/>
          </a:stretch>
        </p:blipFill>
        <p:spPr bwMode="auto">
          <a:xfrm>
            <a:off x="842963" y="2627313"/>
            <a:ext cx="1751012" cy="2262187"/>
          </a:xfrm>
          <a:prstGeom prst="rect">
            <a:avLst/>
          </a:prstGeom>
          <a:ln>
            <a:noFill/>
          </a:ln>
          <a:effectLst>
            <a:outerShdw blurRad="292100" dist="139700" dir="2700000" algn="tl" rotWithShape="0">
              <a:srgbClr val="333333">
                <a:alpha val="65000"/>
              </a:srgbClr>
            </a:outerShdw>
          </a:effectLst>
        </p:spPr>
      </p:pic>
      <p:sp>
        <p:nvSpPr>
          <p:cNvPr id="14343" name="CasellaDiTesto 7"/>
          <p:cNvSpPr txBox="1">
            <a:spLocks noChangeArrowheads="1"/>
          </p:cNvSpPr>
          <p:nvPr/>
        </p:nvSpPr>
        <p:spPr bwMode="auto">
          <a:xfrm>
            <a:off x="785813" y="2198688"/>
            <a:ext cx="1500187" cy="430212"/>
          </a:xfrm>
          <a:prstGeom prst="rect">
            <a:avLst/>
          </a:prstGeom>
          <a:noFill/>
          <a:ln w="9525">
            <a:noFill/>
            <a:miter lim="800000"/>
            <a:headEnd/>
            <a:tailEnd/>
          </a:ln>
        </p:spPr>
        <p:txBody>
          <a:bodyPr>
            <a:spAutoFit/>
          </a:bodyPr>
          <a:lstStyle/>
          <a:p>
            <a:pPr algn="ctr"/>
            <a:r>
              <a:rPr lang="it-IT" altLang="it-IT" sz="1100" b="1"/>
              <a:t>Gestore servizi telematici (GLPEC)</a:t>
            </a:r>
          </a:p>
        </p:txBody>
      </p:sp>
      <p:pic>
        <p:nvPicPr>
          <p:cNvPr id="9" name="Picture 2"/>
          <p:cNvPicPr>
            <a:picLocks noChangeAspect="1" noChangeArrowheads="1"/>
          </p:cNvPicPr>
          <p:nvPr/>
        </p:nvPicPr>
        <p:blipFill>
          <a:blip r:embed="rId5" cstate="print"/>
          <a:srcRect/>
          <a:stretch>
            <a:fillRect/>
          </a:stretch>
        </p:blipFill>
        <p:spPr bwMode="auto">
          <a:xfrm>
            <a:off x="5357813" y="1890713"/>
            <a:ext cx="1727200" cy="928687"/>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6" cstate="print"/>
          <a:srcRect/>
          <a:stretch>
            <a:fillRect/>
          </a:stretch>
        </p:blipFill>
        <p:spPr bwMode="auto">
          <a:xfrm>
            <a:off x="3143250" y="1555750"/>
            <a:ext cx="1460500" cy="1285875"/>
          </a:xfrm>
          <a:prstGeom prst="rect">
            <a:avLst/>
          </a:prstGeom>
          <a:ln>
            <a:noFill/>
          </a:ln>
          <a:effectLst>
            <a:outerShdw blurRad="292100" dist="139700" dir="2700000" algn="tl" rotWithShape="0">
              <a:srgbClr val="333333">
                <a:alpha val="65000"/>
              </a:srgbClr>
            </a:outerShdw>
          </a:effectLst>
        </p:spPr>
      </p:pic>
      <p:cxnSp>
        <p:nvCxnSpPr>
          <p:cNvPr id="11" name="Connettore 1 10"/>
          <p:cNvCxnSpPr/>
          <p:nvPr/>
        </p:nvCxnSpPr>
        <p:spPr>
          <a:xfrm rot="10800000" flipV="1">
            <a:off x="2143125" y="2341563"/>
            <a:ext cx="1285875" cy="500062"/>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Connettore 1 11"/>
          <p:cNvCxnSpPr/>
          <p:nvPr/>
        </p:nvCxnSpPr>
        <p:spPr>
          <a:xfrm>
            <a:off x="4175125" y="2270125"/>
            <a:ext cx="1143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Connettore 1 12"/>
          <p:cNvCxnSpPr>
            <a:stCxn id="9" idx="2"/>
          </p:cNvCxnSpPr>
          <p:nvPr/>
        </p:nvCxnSpPr>
        <p:spPr>
          <a:xfrm rot="16200000" flipH="1">
            <a:off x="6314282" y="2726531"/>
            <a:ext cx="522288" cy="708025"/>
          </a:xfrm>
          <a:prstGeom prst="line">
            <a:avLst/>
          </a:prstGeom>
        </p:spPr>
        <p:style>
          <a:lnRef idx="2">
            <a:schemeClr val="accent2"/>
          </a:lnRef>
          <a:fillRef idx="0">
            <a:schemeClr val="accent2"/>
          </a:fillRef>
          <a:effectRef idx="1">
            <a:schemeClr val="accent2"/>
          </a:effectRef>
          <a:fontRef idx="minor">
            <a:schemeClr val="tx1"/>
          </a:fontRef>
        </p:style>
      </p:cxnSp>
      <p:grpSp>
        <p:nvGrpSpPr>
          <p:cNvPr id="2" name="Gruppo 16"/>
          <p:cNvGrpSpPr>
            <a:grpSpLocks/>
          </p:cNvGrpSpPr>
          <p:nvPr/>
        </p:nvGrpSpPr>
        <p:grpSpPr bwMode="auto">
          <a:xfrm>
            <a:off x="2874963" y="3341688"/>
            <a:ext cx="1857375" cy="1209675"/>
            <a:chOff x="3018012" y="3647804"/>
            <a:chExt cx="1857388" cy="1209956"/>
          </a:xfrm>
        </p:grpSpPr>
        <p:pic>
          <p:nvPicPr>
            <p:cNvPr id="18" name="Picture 5"/>
            <p:cNvPicPr>
              <a:picLocks noChangeAspect="1" noChangeArrowheads="1"/>
            </p:cNvPicPr>
            <p:nvPr/>
          </p:nvPicPr>
          <p:blipFill>
            <a:blip r:embed="rId7" cstate="print"/>
            <a:srcRect/>
            <a:stretch>
              <a:fillRect/>
            </a:stretch>
          </p:blipFill>
          <p:spPr bwMode="auto">
            <a:xfrm>
              <a:off x="3587928" y="3647804"/>
              <a:ext cx="808044" cy="808225"/>
            </a:xfrm>
            <a:prstGeom prst="rect">
              <a:avLst/>
            </a:prstGeom>
            <a:ln>
              <a:noFill/>
            </a:ln>
            <a:effectLst>
              <a:outerShdw blurRad="292100" dist="139700" dir="2700000" algn="tl" rotWithShape="0">
                <a:srgbClr val="333333">
                  <a:alpha val="65000"/>
                </a:srgbClr>
              </a:outerShdw>
            </a:effectLst>
          </p:spPr>
        </p:pic>
        <p:sp>
          <p:nvSpPr>
            <p:cNvPr id="14388" name="CasellaDiTesto 18"/>
            <p:cNvSpPr txBox="1">
              <a:spLocks noChangeArrowheads="1"/>
            </p:cNvSpPr>
            <p:nvPr/>
          </p:nvSpPr>
          <p:spPr bwMode="auto">
            <a:xfrm>
              <a:off x="3018012" y="4396095"/>
              <a:ext cx="1857388" cy="461665"/>
            </a:xfrm>
            <a:prstGeom prst="rect">
              <a:avLst/>
            </a:prstGeom>
            <a:noFill/>
            <a:ln w="9525">
              <a:noFill/>
              <a:miter lim="800000"/>
              <a:headEnd/>
              <a:tailEnd/>
            </a:ln>
          </p:spPr>
          <p:txBody>
            <a:bodyPr>
              <a:spAutoFit/>
            </a:bodyPr>
            <a:lstStyle/>
            <a:p>
              <a:pPr algn="ctr"/>
              <a:r>
                <a:rPr lang="it-IT" altLang="it-IT" sz="1200" b="1"/>
                <a:t>Registro generale</a:t>
              </a:r>
            </a:p>
            <a:p>
              <a:pPr algn="ctr"/>
              <a:r>
                <a:rPr lang="it-IT" altLang="it-IT" sz="1200" b="1"/>
                <a:t>Indirizzi elettronici</a:t>
              </a:r>
            </a:p>
          </p:txBody>
        </p:sp>
      </p:grpSp>
      <p:cxnSp>
        <p:nvCxnSpPr>
          <p:cNvPr id="21" name="Connettore 1 20"/>
          <p:cNvCxnSpPr/>
          <p:nvPr/>
        </p:nvCxnSpPr>
        <p:spPr>
          <a:xfrm>
            <a:off x="2143125" y="3055938"/>
            <a:ext cx="1301750" cy="690562"/>
          </a:xfrm>
          <a:prstGeom prst="line">
            <a:avLst/>
          </a:prstGeom>
        </p:spPr>
        <p:style>
          <a:lnRef idx="2">
            <a:schemeClr val="dk1"/>
          </a:lnRef>
          <a:fillRef idx="0">
            <a:schemeClr val="dk1"/>
          </a:fillRef>
          <a:effectRef idx="1">
            <a:schemeClr val="dk1"/>
          </a:effectRef>
          <a:fontRef idx="minor">
            <a:schemeClr val="tx1"/>
          </a:fontRef>
        </p:style>
      </p:cxnSp>
      <p:pic>
        <p:nvPicPr>
          <p:cNvPr id="5123" name="Picture 3"/>
          <p:cNvPicPr>
            <a:picLocks noChangeAspect="1" noChangeArrowheads="1"/>
          </p:cNvPicPr>
          <p:nvPr/>
        </p:nvPicPr>
        <p:blipFill>
          <a:blip r:embed="rId8" cstate="print"/>
          <a:srcRect/>
          <a:stretch>
            <a:fillRect/>
          </a:stretch>
        </p:blipFill>
        <p:spPr bwMode="auto">
          <a:xfrm>
            <a:off x="6786563" y="3341688"/>
            <a:ext cx="1000125" cy="1000125"/>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9" cstate="print"/>
          <a:srcRect/>
          <a:stretch>
            <a:fillRect/>
          </a:stretch>
        </p:blipFill>
        <p:spPr bwMode="auto">
          <a:xfrm>
            <a:off x="6804248" y="3140968"/>
            <a:ext cx="609600" cy="6096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10" cstate="print"/>
          <a:srcRect/>
          <a:stretch>
            <a:fillRect/>
          </a:stretch>
        </p:blipFill>
        <p:spPr bwMode="auto">
          <a:xfrm>
            <a:off x="7358063" y="3413125"/>
            <a:ext cx="1439862" cy="1370013"/>
          </a:xfrm>
          <a:prstGeom prst="rect">
            <a:avLst/>
          </a:prstGeom>
          <a:ln>
            <a:noFill/>
          </a:ln>
          <a:effectLst>
            <a:outerShdw blurRad="292100" dist="139700" dir="2700000" algn="tl" rotWithShape="0">
              <a:srgbClr val="333333">
                <a:alpha val="65000"/>
              </a:srgbClr>
            </a:outerShdw>
          </a:effectLst>
        </p:spPr>
      </p:pic>
      <p:grpSp>
        <p:nvGrpSpPr>
          <p:cNvPr id="3" name="Group 56"/>
          <p:cNvGrpSpPr>
            <a:grpSpLocks/>
          </p:cNvGrpSpPr>
          <p:nvPr/>
        </p:nvGrpSpPr>
        <p:grpSpPr bwMode="auto">
          <a:xfrm>
            <a:off x="8001000" y="2627313"/>
            <a:ext cx="695325" cy="642937"/>
            <a:chOff x="7589876" y="629440"/>
            <a:chExt cx="980387" cy="867879"/>
          </a:xfrm>
        </p:grpSpPr>
        <p:pic>
          <p:nvPicPr>
            <p:cNvPr id="28" name="Picture 5"/>
            <p:cNvPicPr>
              <a:picLocks noChangeAspect="1" noChangeArrowheads="1"/>
            </p:cNvPicPr>
            <p:nvPr/>
          </p:nvPicPr>
          <p:blipFill>
            <a:blip r:embed="rId11" cstate="print">
              <a:clrChange>
                <a:clrFrom>
                  <a:srgbClr val="000000"/>
                </a:clrFrom>
                <a:clrTo>
                  <a:srgbClr val="000000">
                    <a:alpha val="0"/>
                  </a:srgbClr>
                </a:clrTo>
              </a:clrChange>
            </a:blip>
            <a:srcRect/>
            <a:stretch>
              <a:fillRect/>
            </a:stretch>
          </p:blipFill>
          <p:spPr bwMode="auto">
            <a:xfrm>
              <a:off x="7813709" y="710871"/>
              <a:ext cx="756554" cy="786448"/>
            </a:xfrm>
            <a:prstGeom prst="rect">
              <a:avLst/>
            </a:prstGeom>
            <a:ln>
              <a:noFill/>
            </a:ln>
            <a:effectLst>
              <a:outerShdw blurRad="292100" dist="139700" dir="2700000" algn="tl" rotWithShape="0">
                <a:srgbClr val="333333">
                  <a:alpha val="65000"/>
                </a:srgbClr>
              </a:outerShdw>
            </a:effectLst>
          </p:spPr>
        </p:pic>
        <p:pic>
          <p:nvPicPr>
            <p:cNvPr id="14386" name="Picture 4"/>
            <p:cNvPicPr>
              <a:picLocks noChangeAspect="1" noChangeArrowheads="1"/>
            </p:cNvPicPr>
            <p:nvPr/>
          </p:nvPicPr>
          <p:blipFill>
            <a:blip r:embed="rId12" cstate="print">
              <a:clrChange>
                <a:clrFrom>
                  <a:srgbClr val="000000"/>
                </a:clrFrom>
                <a:clrTo>
                  <a:srgbClr val="000000">
                    <a:alpha val="0"/>
                  </a:srgbClr>
                </a:clrTo>
              </a:clrChange>
            </a:blip>
            <a:srcRect/>
            <a:stretch>
              <a:fillRect/>
            </a:stretch>
          </p:blipFill>
          <p:spPr bwMode="auto">
            <a:xfrm>
              <a:off x="7589876" y="629440"/>
              <a:ext cx="756615" cy="785818"/>
            </a:xfrm>
            <a:prstGeom prst="rect">
              <a:avLst/>
            </a:prstGeom>
            <a:noFill/>
            <a:ln w="9525">
              <a:noFill/>
              <a:miter lim="800000"/>
              <a:headEnd/>
              <a:tailEnd/>
            </a:ln>
          </p:spPr>
        </p:pic>
      </p:grpSp>
      <p:cxnSp>
        <p:nvCxnSpPr>
          <p:cNvPr id="31" name="Connettore 2 30"/>
          <p:cNvCxnSpPr/>
          <p:nvPr/>
        </p:nvCxnSpPr>
        <p:spPr>
          <a:xfrm rot="10800000" flipV="1">
            <a:off x="7524750" y="2917825"/>
            <a:ext cx="476250" cy="3524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8" name="Gruppo 38"/>
          <p:cNvGrpSpPr>
            <a:grpSpLocks/>
          </p:cNvGrpSpPr>
          <p:nvPr/>
        </p:nvGrpSpPr>
        <p:grpSpPr bwMode="auto">
          <a:xfrm>
            <a:off x="5246688" y="1563688"/>
            <a:ext cx="1111250" cy="992187"/>
            <a:chOff x="5390092" y="1937301"/>
            <a:chExt cx="1110734" cy="991633"/>
          </a:xfrm>
        </p:grpSpPr>
        <p:pic>
          <p:nvPicPr>
            <p:cNvPr id="5124" name="Picture 4"/>
            <p:cNvPicPr>
              <a:picLocks noChangeAspect="1" noChangeArrowheads="1"/>
            </p:cNvPicPr>
            <p:nvPr/>
          </p:nvPicPr>
          <p:blipFill>
            <a:blip r:embed="rId13" cstate="print"/>
            <a:srcRect/>
            <a:stretch>
              <a:fillRect/>
            </a:stretch>
          </p:blipFill>
          <p:spPr bwMode="auto">
            <a:xfrm>
              <a:off x="5643974" y="2357753"/>
              <a:ext cx="571235" cy="571181"/>
            </a:xfrm>
            <a:prstGeom prst="rect">
              <a:avLst/>
            </a:prstGeom>
            <a:ln>
              <a:noFill/>
            </a:ln>
            <a:effectLst>
              <a:outerShdw blurRad="292100" dist="139700" dir="2700000" algn="tl" rotWithShape="0">
                <a:srgbClr val="333333">
                  <a:alpha val="65000"/>
                </a:srgbClr>
              </a:outerShdw>
            </a:effectLst>
          </p:spPr>
        </p:pic>
        <p:sp>
          <p:nvSpPr>
            <p:cNvPr id="14384" name="CasellaDiTesto 37"/>
            <p:cNvSpPr txBox="1">
              <a:spLocks noChangeArrowheads="1"/>
            </p:cNvSpPr>
            <p:nvPr/>
          </p:nvSpPr>
          <p:spPr bwMode="auto">
            <a:xfrm>
              <a:off x="5390092" y="1937301"/>
              <a:ext cx="1110734" cy="430887"/>
            </a:xfrm>
            <a:prstGeom prst="rect">
              <a:avLst/>
            </a:prstGeom>
            <a:noFill/>
            <a:ln w="9525">
              <a:noFill/>
              <a:miter lim="800000"/>
              <a:headEnd/>
              <a:tailEnd/>
            </a:ln>
          </p:spPr>
          <p:txBody>
            <a:bodyPr>
              <a:spAutoFit/>
            </a:bodyPr>
            <a:lstStyle/>
            <a:p>
              <a:pPr algn="ctr"/>
              <a:r>
                <a:rPr lang="it-IT" altLang="it-IT" sz="1100" b="1"/>
                <a:t>Ricevuta di</a:t>
              </a:r>
            </a:p>
            <a:p>
              <a:pPr algn="ctr"/>
              <a:r>
                <a:rPr lang="it-IT" altLang="it-IT" sz="1100" b="1"/>
                <a:t>accettazione</a:t>
              </a:r>
            </a:p>
          </p:txBody>
        </p:sp>
      </p:grpSp>
      <p:grpSp>
        <p:nvGrpSpPr>
          <p:cNvPr id="14" name="Gruppo 41"/>
          <p:cNvGrpSpPr>
            <a:grpSpLocks/>
          </p:cNvGrpSpPr>
          <p:nvPr/>
        </p:nvGrpSpPr>
        <p:grpSpPr bwMode="auto">
          <a:xfrm>
            <a:off x="3149600" y="1412875"/>
            <a:ext cx="1079500" cy="1143000"/>
            <a:chOff x="3357554" y="1785926"/>
            <a:chExt cx="1078460" cy="1143008"/>
          </a:xfrm>
        </p:grpSpPr>
        <p:pic>
          <p:nvPicPr>
            <p:cNvPr id="5125" name="Picture 5"/>
            <p:cNvPicPr>
              <a:picLocks noChangeAspect="1" noChangeArrowheads="1"/>
            </p:cNvPicPr>
            <p:nvPr/>
          </p:nvPicPr>
          <p:blipFill>
            <a:blip r:embed="rId14" cstate="print"/>
            <a:srcRect/>
            <a:stretch>
              <a:fillRect/>
            </a:stretch>
          </p:blipFill>
          <p:spPr bwMode="auto">
            <a:xfrm>
              <a:off x="3643029" y="2357430"/>
              <a:ext cx="572536" cy="571504"/>
            </a:xfrm>
            <a:prstGeom prst="rect">
              <a:avLst/>
            </a:prstGeom>
            <a:ln>
              <a:noFill/>
            </a:ln>
            <a:effectLst>
              <a:outerShdw blurRad="292100" dist="139700" dir="2700000" algn="tl" rotWithShape="0">
                <a:srgbClr val="333333">
                  <a:alpha val="65000"/>
                </a:srgbClr>
              </a:outerShdw>
            </a:effectLst>
          </p:spPr>
        </p:pic>
        <p:sp>
          <p:nvSpPr>
            <p:cNvPr id="14382" name="CasellaDiTesto 40"/>
            <p:cNvSpPr txBox="1">
              <a:spLocks noChangeArrowheads="1"/>
            </p:cNvSpPr>
            <p:nvPr/>
          </p:nvSpPr>
          <p:spPr bwMode="auto">
            <a:xfrm>
              <a:off x="3357554" y="1785926"/>
              <a:ext cx="1078460" cy="600164"/>
            </a:xfrm>
            <a:prstGeom prst="rect">
              <a:avLst/>
            </a:prstGeom>
            <a:noFill/>
            <a:ln w="9525">
              <a:noFill/>
              <a:miter lim="800000"/>
              <a:headEnd/>
              <a:tailEnd/>
            </a:ln>
          </p:spPr>
          <p:txBody>
            <a:bodyPr>
              <a:spAutoFit/>
            </a:bodyPr>
            <a:lstStyle/>
            <a:p>
              <a:pPr algn="ctr"/>
              <a:r>
                <a:rPr lang="it-IT" altLang="it-IT" sz="1100" b="1"/>
                <a:t>Ricevuta di</a:t>
              </a:r>
            </a:p>
            <a:p>
              <a:pPr algn="ctr"/>
              <a:r>
                <a:rPr lang="it-IT" altLang="it-IT" sz="1100" b="1"/>
                <a:t>Avvenuta</a:t>
              </a:r>
            </a:p>
            <a:p>
              <a:pPr algn="ctr"/>
              <a:r>
                <a:rPr lang="it-IT" altLang="it-IT" sz="1100" b="1"/>
                <a:t>consegna</a:t>
              </a:r>
            </a:p>
          </p:txBody>
        </p:sp>
      </p:grpSp>
      <p:sp>
        <p:nvSpPr>
          <p:cNvPr id="30" name="CasellaDiTesto 29"/>
          <p:cNvSpPr txBox="1">
            <a:spLocks noChangeArrowheads="1"/>
          </p:cNvSpPr>
          <p:nvPr/>
        </p:nvSpPr>
        <p:spPr bwMode="auto">
          <a:xfrm>
            <a:off x="6948488" y="2270125"/>
            <a:ext cx="2052637" cy="523875"/>
          </a:xfrm>
          <a:prstGeom prst="rect">
            <a:avLst/>
          </a:prstGeom>
          <a:noFill/>
          <a:ln w="9525">
            <a:noFill/>
            <a:miter lim="800000"/>
            <a:headEnd/>
            <a:tailEnd/>
          </a:ln>
        </p:spPr>
        <p:txBody>
          <a:bodyPr>
            <a:spAutoFit/>
          </a:bodyPr>
          <a:lstStyle/>
          <a:p>
            <a:pPr algn="ctr"/>
            <a:r>
              <a:rPr lang="it-IT" altLang="it-IT" sz="1400" b="1"/>
              <a:t>Atto e allegati firmati digitalmente</a:t>
            </a:r>
          </a:p>
        </p:txBody>
      </p:sp>
      <p:sp>
        <p:nvSpPr>
          <p:cNvPr id="32" name="CasellaDiTesto 31"/>
          <p:cNvSpPr txBox="1">
            <a:spLocks noChangeArrowheads="1"/>
          </p:cNvSpPr>
          <p:nvPr/>
        </p:nvSpPr>
        <p:spPr bwMode="auto">
          <a:xfrm>
            <a:off x="6228184" y="2564904"/>
            <a:ext cx="1214438" cy="523875"/>
          </a:xfrm>
          <a:prstGeom prst="rect">
            <a:avLst/>
          </a:prstGeom>
          <a:noFill/>
          <a:ln w="9525">
            <a:noFill/>
            <a:miter lim="800000"/>
            <a:headEnd/>
            <a:tailEnd/>
          </a:ln>
        </p:spPr>
        <p:txBody>
          <a:bodyPr>
            <a:spAutoFit/>
          </a:bodyPr>
          <a:lstStyle/>
          <a:p>
            <a:pPr algn="ctr"/>
            <a:r>
              <a:rPr lang="it-IT" altLang="it-IT" sz="1400" b="1" dirty="0"/>
              <a:t>Busta telematica</a:t>
            </a:r>
          </a:p>
        </p:txBody>
      </p:sp>
      <p:grpSp>
        <p:nvGrpSpPr>
          <p:cNvPr id="15" name="Gruppo 33"/>
          <p:cNvGrpSpPr>
            <a:grpSpLocks/>
          </p:cNvGrpSpPr>
          <p:nvPr/>
        </p:nvGrpSpPr>
        <p:grpSpPr bwMode="auto">
          <a:xfrm>
            <a:off x="1357313" y="2198688"/>
            <a:ext cx="928687" cy="1187450"/>
            <a:chOff x="5087306" y="4456670"/>
            <a:chExt cx="928694" cy="1186908"/>
          </a:xfrm>
        </p:grpSpPr>
        <p:pic>
          <p:nvPicPr>
            <p:cNvPr id="1026" name="Picture 2"/>
            <p:cNvPicPr>
              <a:picLocks noChangeAspect="1" noChangeArrowheads="1"/>
            </p:cNvPicPr>
            <p:nvPr/>
          </p:nvPicPr>
          <p:blipFill>
            <a:blip r:embed="rId15" cstate="print"/>
            <a:srcRect/>
            <a:stretch>
              <a:fillRect/>
            </a:stretch>
          </p:blipFill>
          <p:spPr bwMode="auto">
            <a:xfrm>
              <a:off x="5285744" y="5000933"/>
              <a:ext cx="642943" cy="642645"/>
            </a:xfrm>
            <a:prstGeom prst="rect">
              <a:avLst/>
            </a:prstGeom>
            <a:ln>
              <a:noFill/>
            </a:ln>
            <a:effectLst>
              <a:outerShdw blurRad="292100" dist="139700" dir="2700000" algn="tl" rotWithShape="0">
                <a:srgbClr val="333333">
                  <a:alpha val="65000"/>
                </a:srgbClr>
              </a:outerShdw>
            </a:effectLst>
          </p:spPr>
        </p:pic>
        <p:sp>
          <p:nvSpPr>
            <p:cNvPr id="14380" name="CasellaDiTesto 32"/>
            <p:cNvSpPr txBox="1">
              <a:spLocks noChangeArrowheads="1"/>
            </p:cNvSpPr>
            <p:nvPr/>
          </p:nvSpPr>
          <p:spPr bwMode="auto">
            <a:xfrm>
              <a:off x="5087306" y="4456670"/>
              <a:ext cx="928694" cy="600164"/>
            </a:xfrm>
            <a:prstGeom prst="rect">
              <a:avLst/>
            </a:prstGeom>
            <a:noFill/>
            <a:ln w="9525">
              <a:noFill/>
              <a:miter lim="800000"/>
              <a:headEnd/>
              <a:tailEnd/>
            </a:ln>
          </p:spPr>
          <p:txBody>
            <a:bodyPr>
              <a:spAutoFit/>
            </a:bodyPr>
            <a:lstStyle/>
            <a:p>
              <a:pPr algn="ctr"/>
              <a:r>
                <a:rPr lang="it-IT" altLang="it-IT" sz="1100" b="1"/>
                <a:t>Esito controlli automatici</a:t>
              </a:r>
            </a:p>
          </p:txBody>
        </p:sp>
      </p:grpSp>
      <p:cxnSp>
        <p:nvCxnSpPr>
          <p:cNvPr id="37" name="Connettore 2 36"/>
          <p:cNvCxnSpPr/>
          <p:nvPr/>
        </p:nvCxnSpPr>
        <p:spPr>
          <a:xfrm>
            <a:off x="2198688" y="3063875"/>
            <a:ext cx="1246187" cy="682625"/>
          </a:xfrm>
          <a:prstGeom prst="straightConnector1">
            <a:avLst/>
          </a:prstGeom>
          <a:ln>
            <a:prstDash val="sysDot"/>
            <a:headEnd type="arrow"/>
            <a:tailEnd type="arrow"/>
          </a:ln>
        </p:spPr>
        <p:style>
          <a:lnRef idx="3">
            <a:schemeClr val="accent6"/>
          </a:lnRef>
          <a:fillRef idx="0">
            <a:schemeClr val="accent6"/>
          </a:fillRef>
          <a:effectRef idx="2">
            <a:schemeClr val="accent6"/>
          </a:effectRef>
          <a:fontRef idx="minor">
            <a:schemeClr val="tx1"/>
          </a:fontRef>
        </p:style>
      </p:cxnSp>
      <p:sp>
        <p:nvSpPr>
          <p:cNvPr id="40" name="CasellaDiTesto 39"/>
          <p:cNvSpPr txBox="1"/>
          <p:nvPr/>
        </p:nvSpPr>
        <p:spPr>
          <a:xfrm>
            <a:off x="2500313" y="2951163"/>
            <a:ext cx="1214437" cy="461962"/>
          </a:xfrm>
          <a:prstGeom prst="rect">
            <a:avLst/>
          </a:prstGeom>
          <a:noFill/>
        </p:spPr>
        <p:txBody>
          <a:bodyPr>
            <a:spAutoFit/>
          </a:bodyPr>
          <a:lstStyle/>
          <a:p>
            <a:pPr algn="ctr">
              <a:defRPr/>
            </a:pPr>
            <a:r>
              <a:rPr lang="it-IT" sz="1200" b="1" dirty="0">
                <a:solidFill>
                  <a:schemeClr val="accent6">
                    <a:lumMod val="75000"/>
                  </a:schemeClr>
                </a:solidFill>
                <a:latin typeface="Arial" pitchFamily="34" charset="0"/>
                <a:cs typeface="Arial" pitchFamily="34" charset="0"/>
              </a:rPr>
              <a:t>Certificazione status</a:t>
            </a:r>
          </a:p>
        </p:txBody>
      </p:sp>
      <p:grpSp>
        <p:nvGrpSpPr>
          <p:cNvPr id="16" name="Gruppo 42"/>
          <p:cNvGrpSpPr>
            <a:grpSpLocks/>
          </p:cNvGrpSpPr>
          <p:nvPr/>
        </p:nvGrpSpPr>
        <p:grpSpPr bwMode="auto">
          <a:xfrm>
            <a:off x="1357313" y="2214563"/>
            <a:ext cx="928687" cy="1187450"/>
            <a:chOff x="5087306" y="4456670"/>
            <a:chExt cx="928694" cy="1186909"/>
          </a:xfrm>
        </p:grpSpPr>
        <p:pic>
          <p:nvPicPr>
            <p:cNvPr id="44" name="Picture 2"/>
            <p:cNvPicPr>
              <a:picLocks noChangeAspect="1" noChangeArrowheads="1"/>
            </p:cNvPicPr>
            <p:nvPr/>
          </p:nvPicPr>
          <p:blipFill>
            <a:blip r:embed="rId15" cstate="print"/>
            <a:srcRect/>
            <a:stretch>
              <a:fillRect/>
            </a:stretch>
          </p:blipFill>
          <p:spPr bwMode="auto">
            <a:xfrm>
              <a:off x="5285744" y="5000934"/>
              <a:ext cx="642943" cy="642645"/>
            </a:xfrm>
            <a:prstGeom prst="rect">
              <a:avLst/>
            </a:prstGeom>
            <a:ln>
              <a:noFill/>
            </a:ln>
            <a:effectLst>
              <a:outerShdw blurRad="292100" dist="139700" dir="2700000" algn="tl" rotWithShape="0">
                <a:srgbClr val="333333">
                  <a:alpha val="65000"/>
                </a:srgbClr>
              </a:outerShdw>
            </a:effectLst>
          </p:spPr>
        </p:pic>
        <p:sp>
          <p:nvSpPr>
            <p:cNvPr id="14378" name="CasellaDiTesto 44"/>
            <p:cNvSpPr txBox="1">
              <a:spLocks noChangeArrowheads="1"/>
            </p:cNvSpPr>
            <p:nvPr/>
          </p:nvSpPr>
          <p:spPr bwMode="auto">
            <a:xfrm>
              <a:off x="5087306" y="4456670"/>
              <a:ext cx="928694" cy="600164"/>
            </a:xfrm>
            <a:prstGeom prst="rect">
              <a:avLst/>
            </a:prstGeom>
            <a:noFill/>
            <a:ln w="9525">
              <a:noFill/>
              <a:miter lim="800000"/>
              <a:headEnd/>
              <a:tailEnd/>
            </a:ln>
          </p:spPr>
          <p:txBody>
            <a:bodyPr>
              <a:spAutoFit/>
            </a:bodyPr>
            <a:lstStyle/>
            <a:p>
              <a:pPr algn="ctr"/>
              <a:r>
                <a:rPr lang="it-IT" altLang="it-IT" sz="1100" b="1"/>
                <a:t>Esito controlli manuali</a:t>
              </a:r>
            </a:p>
          </p:txBody>
        </p:sp>
      </p:grpSp>
      <p:pic>
        <p:nvPicPr>
          <p:cNvPr id="1027" name="Picture 3"/>
          <p:cNvPicPr>
            <a:picLocks noChangeAspect="1" noChangeArrowheads="1"/>
          </p:cNvPicPr>
          <p:nvPr/>
        </p:nvPicPr>
        <p:blipFill>
          <a:blip r:embed="rId16" cstate="print"/>
          <a:srcRect/>
          <a:stretch>
            <a:fillRect/>
          </a:stretch>
        </p:blipFill>
        <p:spPr bwMode="auto">
          <a:xfrm>
            <a:off x="1470025" y="2643188"/>
            <a:ext cx="642938" cy="642937"/>
          </a:xfrm>
          <a:prstGeom prst="rect">
            <a:avLst/>
          </a:prstGeom>
          <a:noFill/>
          <a:ln w="9525">
            <a:noFill/>
            <a:miter lim="800000"/>
            <a:headEnd/>
            <a:tailEnd/>
          </a:ln>
        </p:spPr>
      </p:pic>
      <p:cxnSp>
        <p:nvCxnSpPr>
          <p:cNvPr id="47" name="Connettore 2 46"/>
          <p:cNvCxnSpPr/>
          <p:nvPr/>
        </p:nvCxnSpPr>
        <p:spPr>
          <a:xfrm rot="5400000">
            <a:off x="1143001" y="3413125"/>
            <a:ext cx="785812" cy="357187"/>
          </a:xfrm>
          <a:prstGeom prst="straightConnector1">
            <a:avLst/>
          </a:prstGeom>
          <a:ln>
            <a:prstDash val="sysDot"/>
            <a:tailEnd type="arrow"/>
          </a:ln>
        </p:spPr>
        <p:style>
          <a:lnRef idx="3">
            <a:schemeClr val="accent2"/>
          </a:lnRef>
          <a:fillRef idx="0">
            <a:schemeClr val="accent2"/>
          </a:fillRef>
          <a:effectRef idx="2">
            <a:schemeClr val="accent2"/>
          </a:effectRef>
          <a:fontRef idx="minor">
            <a:schemeClr val="tx1"/>
          </a:fontRef>
        </p:style>
      </p:cxnSp>
      <p:grpSp>
        <p:nvGrpSpPr>
          <p:cNvPr id="17" name="Group 56"/>
          <p:cNvGrpSpPr>
            <a:grpSpLocks/>
          </p:cNvGrpSpPr>
          <p:nvPr/>
        </p:nvGrpSpPr>
        <p:grpSpPr bwMode="auto">
          <a:xfrm>
            <a:off x="1500188" y="2770188"/>
            <a:ext cx="642937" cy="571500"/>
            <a:chOff x="7589876" y="629440"/>
            <a:chExt cx="980390" cy="867879"/>
          </a:xfrm>
        </p:grpSpPr>
        <p:pic>
          <p:nvPicPr>
            <p:cNvPr id="51" name="Picture 5"/>
            <p:cNvPicPr>
              <a:picLocks noChangeAspect="1" noChangeArrowheads="1"/>
            </p:cNvPicPr>
            <p:nvPr/>
          </p:nvPicPr>
          <p:blipFill>
            <a:blip r:embed="rId11" cstate="print">
              <a:clrChange>
                <a:clrFrom>
                  <a:srgbClr val="000000"/>
                </a:clrFrom>
                <a:clrTo>
                  <a:srgbClr val="000000">
                    <a:alpha val="0"/>
                  </a:srgbClr>
                </a:clrTo>
              </a:clrChange>
            </a:blip>
            <a:srcRect/>
            <a:stretch>
              <a:fillRect/>
            </a:stretch>
          </p:blipFill>
          <p:spPr bwMode="auto">
            <a:xfrm>
              <a:off x="7812582" y="711406"/>
              <a:ext cx="757684" cy="785913"/>
            </a:xfrm>
            <a:prstGeom prst="rect">
              <a:avLst/>
            </a:prstGeom>
            <a:ln>
              <a:noFill/>
            </a:ln>
            <a:effectLst>
              <a:outerShdw blurRad="292100" dist="139700" dir="2700000" algn="tl" rotWithShape="0">
                <a:srgbClr val="333333">
                  <a:alpha val="65000"/>
                </a:srgbClr>
              </a:outerShdw>
            </a:effectLst>
          </p:spPr>
        </p:pic>
        <p:pic>
          <p:nvPicPr>
            <p:cNvPr id="14376" name="Picture 4"/>
            <p:cNvPicPr>
              <a:picLocks noChangeAspect="1" noChangeArrowheads="1"/>
            </p:cNvPicPr>
            <p:nvPr/>
          </p:nvPicPr>
          <p:blipFill>
            <a:blip r:embed="rId12" cstate="print">
              <a:clrChange>
                <a:clrFrom>
                  <a:srgbClr val="000000"/>
                </a:clrFrom>
                <a:clrTo>
                  <a:srgbClr val="000000">
                    <a:alpha val="0"/>
                  </a:srgbClr>
                </a:clrTo>
              </a:clrChange>
            </a:blip>
            <a:srcRect/>
            <a:stretch>
              <a:fillRect/>
            </a:stretch>
          </p:blipFill>
          <p:spPr bwMode="auto">
            <a:xfrm>
              <a:off x="7589876" y="629440"/>
              <a:ext cx="756616" cy="785819"/>
            </a:xfrm>
            <a:prstGeom prst="rect">
              <a:avLst/>
            </a:prstGeom>
            <a:noFill/>
            <a:ln w="9525">
              <a:noFill/>
              <a:miter lim="800000"/>
              <a:headEnd/>
              <a:tailEnd/>
            </a:ln>
          </p:spPr>
        </p:pic>
      </p:grpSp>
    </p:spTree>
    <p:extLst>
      <p:ext uri="{BB962C8B-B14F-4D97-AF65-F5344CB8AC3E}">
        <p14:creationId xmlns:p14="http://schemas.microsoft.com/office/powerpoint/2010/main" val="1051007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par>
                                <p:cTn id="16" presetID="9"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dissolve">
                                      <p:cBhvr>
                                        <p:cTn id="18" dur="500"/>
                                        <p:tgtEl>
                                          <p:spTgt spid="512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nodeType="clickEffect">
                                  <p:stCondLst>
                                    <p:cond delay="0"/>
                                  </p:stCondLst>
                                  <p:childTnLst>
                                    <p:animEffect transition="out" filter="dissolv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31"/>
                                        </p:tgtEl>
                                      </p:cBhvr>
                                    </p:animEffect>
                                    <p:set>
                                      <p:cBhvr>
                                        <p:cTn id="29" dur="1" fill="hold">
                                          <p:stCondLst>
                                            <p:cond delay="499"/>
                                          </p:stCondLst>
                                        </p:cTn>
                                        <p:tgtEl>
                                          <p:spTgt spid="31"/>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par>
                          <p:cTn id="33" fill="hold" nodeType="afterGroup">
                            <p:stCondLst>
                              <p:cond delay="500"/>
                            </p:stCondLst>
                            <p:childTnLst>
                              <p:par>
                                <p:cTn id="34" presetID="0" presetClass="path" presetSubtype="0" accel="50000" decel="50000" fill="hold" nodeType="afterEffect">
                                  <p:stCondLst>
                                    <p:cond delay="0"/>
                                  </p:stCondLst>
                                  <p:childTnLst>
                                    <p:animMotion origin="layout" path="M 5.27778E-6 -6.79158E-6 L -0.15763 -0.16795 " pathEditMode="relative" ptsTypes="AA">
                                      <p:cBhvr>
                                        <p:cTn id="35" dur="1000" fill="hold"/>
                                        <p:tgtEl>
                                          <p:spTgt spid="5122"/>
                                        </p:tgtEl>
                                        <p:attrNameLst>
                                          <p:attrName>ppt_x</p:attrName>
                                          <p:attrName>ppt_y</p:attrName>
                                        </p:attrNameLst>
                                      </p:cBhvr>
                                    </p:animMotion>
                                  </p:childTnLst>
                                </p:cTn>
                              </p:par>
                              <p:par>
                                <p:cTn id="36" presetID="9" presetClass="exit" presetSubtype="0" fill="hold" grpId="1" nodeType="withEffect">
                                  <p:stCondLst>
                                    <p:cond delay="0"/>
                                  </p:stCondLst>
                                  <p:childTnLst>
                                    <p:animEffect transition="out" filter="dissolve">
                                      <p:cBhvr>
                                        <p:cTn id="37" dur="500"/>
                                        <p:tgtEl>
                                          <p:spTgt spid="32"/>
                                        </p:tgtEl>
                                      </p:cBhvr>
                                    </p:animEffect>
                                    <p:set>
                                      <p:cBhvr>
                                        <p:cTn id="38" dur="1" fill="hold">
                                          <p:stCondLst>
                                            <p:cond delay="499"/>
                                          </p:stCondLst>
                                        </p:cTn>
                                        <p:tgtEl>
                                          <p:spTgt spid="32"/>
                                        </p:tgtEl>
                                        <p:attrNameLst>
                                          <p:attrName>style.visibility</p:attrName>
                                        </p:attrNameLst>
                                      </p:cBhvr>
                                      <p:to>
                                        <p:strVal val="hidden"/>
                                      </p:to>
                                    </p:set>
                                  </p:childTnLst>
                                </p:cTn>
                              </p:par>
                            </p:childTnLst>
                          </p:cTn>
                        </p:par>
                        <p:par>
                          <p:cTn id="39" fill="hold" nodeType="afterGroup">
                            <p:stCondLst>
                              <p:cond delay="1500"/>
                            </p:stCondLst>
                            <p:childTnLst>
                              <p:par>
                                <p:cTn id="40" presetID="9"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0" presetClass="path" presetSubtype="0" accel="50000" decel="50000" fill="hold" nodeType="withEffect">
                                  <p:stCondLst>
                                    <p:cond delay="0"/>
                                  </p:stCondLst>
                                  <p:childTnLst>
                                    <p:animMotion origin="layout" path="M 1.66667E-6 4.44444E-6 L 0.20712 0.47013 " pathEditMode="relative" rAng="0" ptsTypes="AA">
                                      <p:cBhvr>
                                        <p:cTn id="44" dur="1000" fill="hold"/>
                                        <p:tgtEl>
                                          <p:spTgt spid="8"/>
                                        </p:tgtEl>
                                        <p:attrNameLst>
                                          <p:attrName>ppt_x</p:attrName>
                                          <p:attrName>ppt_y</p:attrName>
                                        </p:attrNameLst>
                                      </p:cBhvr>
                                      <p:rCtr x="103" y="23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15764 -0.16795 L -0.38611 -0.16795 " pathEditMode="relative" ptsTypes="AA">
                                      <p:cBhvr>
                                        <p:cTn id="48" dur="1000" fill="hold"/>
                                        <p:tgtEl>
                                          <p:spTgt spid="5122"/>
                                        </p:tgtEl>
                                        <p:attrNameLst>
                                          <p:attrName>ppt_x</p:attrName>
                                          <p:attrName>ppt_y</p:attrName>
                                        </p:attrNameLst>
                                      </p:cBhvr>
                                    </p:animMotion>
                                  </p:childTnLst>
                                </p:cTn>
                              </p:par>
                            </p:childTnLst>
                          </p:cTn>
                        </p:par>
                        <p:par>
                          <p:cTn id="49" fill="hold" nodeType="afterGroup">
                            <p:stCondLst>
                              <p:cond delay="1000"/>
                            </p:stCondLst>
                            <p:childTnLst>
                              <p:par>
                                <p:cTn id="50" presetID="9"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par>
                          <p:cTn id="53" fill="hold" nodeType="afterGroup">
                            <p:stCondLst>
                              <p:cond delay="1500"/>
                            </p:stCondLst>
                            <p:childTnLst>
                              <p:par>
                                <p:cTn id="54" presetID="0" presetClass="path" presetSubtype="0" accel="50000" decel="50000" fill="hold" nodeType="afterEffect">
                                  <p:stCondLst>
                                    <p:cond delay="0"/>
                                  </p:stCondLst>
                                  <p:childTnLst>
                                    <p:animMotion origin="layout" path="M 5.83333E-6 -3.0303E-6 L 0.18108 -3.0303E-6 " pathEditMode="relative" ptsTypes="AA">
                                      <p:cBhvr>
                                        <p:cTn id="55" dur="1000" fill="hold"/>
                                        <p:tgtEl>
                                          <p:spTgt spid="14"/>
                                        </p:tgtEl>
                                        <p:attrNameLst>
                                          <p:attrName>ppt_x</p:attrName>
                                          <p:attrName>ppt_y</p:attrName>
                                        </p:attrNameLst>
                                      </p:cBhvr>
                                    </p:animMotion>
                                  </p:childTnLst>
                                </p:cTn>
                              </p:par>
                            </p:childTnLst>
                          </p:cTn>
                        </p:par>
                        <p:par>
                          <p:cTn id="56" fill="hold" nodeType="afterGroup">
                            <p:stCondLst>
                              <p:cond delay="2500"/>
                            </p:stCondLst>
                            <p:childTnLst>
                              <p:par>
                                <p:cTn id="57" presetID="0" presetClass="path" presetSubtype="0" accel="50000" decel="50000" fill="hold" nodeType="afterEffect">
                                  <p:stCondLst>
                                    <p:cond delay="0"/>
                                  </p:stCondLst>
                                  <p:childTnLst>
                                    <p:animMotion origin="layout" path="M 0.18108 7.40741E-7 L 0.31719 0.48171 " pathEditMode="relative" rAng="0" ptsTypes="AA">
                                      <p:cBhvr>
                                        <p:cTn id="58" dur="1000" fill="hold"/>
                                        <p:tgtEl>
                                          <p:spTgt spid="14"/>
                                        </p:tgtEl>
                                        <p:attrNameLst>
                                          <p:attrName>ppt_x</p:attrName>
                                          <p:attrName>ppt_y</p:attrName>
                                        </p:attrNameLst>
                                      </p:cBhvr>
                                      <p:rCtr x="68" y="241"/>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0.38611 -0.16795 L -0.59861 -0.05252 " pathEditMode="relative" ptsTypes="AA">
                                      <p:cBhvr>
                                        <p:cTn id="62" dur="1000" fill="hold"/>
                                        <p:tgtEl>
                                          <p:spTgt spid="5122"/>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xit" presetSubtype="0" fill="hold" nodeType="clickEffect">
                                  <p:stCondLst>
                                    <p:cond delay="0"/>
                                  </p:stCondLst>
                                  <p:childTnLst>
                                    <p:animEffect transition="out" filter="dissolve">
                                      <p:cBhvr>
                                        <p:cTn id="66" dur="500"/>
                                        <p:tgtEl>
                                          <p:spTgt spid="5122"/>
                                        </p:tgtEl>
                                      </p:cBhvr>
                                    </p:animEffect>
                                    <p:set>
                                      <p:cBhvr>
                                        <p:cTn id="67" dur="1" fill="hold">
                                          <p:stCondLst>
                                            <p:cond delay="499"/>
                                          </p:stCondLst>
                                        </p:cTn>
                                        <p:tgtEl>
                                          <p:spTgt spid="5122"/>
                                        </p:tgtEl>
                                        <p:attrNameLst>
                                          <p:attrName>style.visibility</p:attrName>
                                        </p:attrNameLst>
                                      </p:cBhvr>
                                      <p:to>
                                        <p:strVal val="hidden"/>
                                      </p:to>
                                    </p:set>
                                  </p:childTnLst>
                                </p:cTn>
                              </p:par>
                              <p:par>
                                <p:cTn id="68" presetID="9" presetClass="entr" presetSubtype="0" fill="hold" nodeType="withEffect">
                                  <p:stCondLst>
                                    <p:cond delay="0"/>
                                  </p:stCondLst>
                                  <p:childTnLst>
                                    <p:set>
                                      <p:cBhvr>
                                        <p:cTn id="69" dur="1" fill="hold">
                                          <p:stCondLst>
                                            <p:cond delay="0"/>
                                          </p:stCondLst>
                                        </p:cTn>
                                        <p:tgtEl>
                                          <p:spTgt spid="1027"/>
                                        </p:tgtEl>
                                        <p:attrNameLst>
                                          <p:attrName>style.visibility</p:attrName>
                                        </p:attrNameLst>
                                      </p:cBhvr>
                                      <p:to>
                                        <p:strVal val="visible"/>
                                      </p:to>
                                    </p:set>
                                    <p:animEffect transition="in" filter="dissolve">
                                      <p:cBhvr>
                                        <p:cTn id="70" dur="500"/>
                                        <p:tgtEl>
                                          <p:spTgt spid="1027"/>
                                        </p:tgtEl>
                                      </p:cBhvr>
                                    </p:animEffect>
                                  </p:childTnLst>
                                </p:cTn>
                              </p:par>
                            </p:childTnLst>
                          </p:cTn>
                        </p:par>
                        <p:par>
                          <p:cTn id="71" fill="hold" nodeType="afterGroup">
                            <p:stCondLst>
                              <p:cond delay="500"/>
                            </p:stCondLst>
                            <p:childTnLst>
                              <p:par>
                                <p:cTn id="72" presetID="9" presetClass="entr" presetSubtype="0"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dissolve">
                                      <p:cBhvr>
                                        <p:cTn id="74" dur="500"/>
                                        <p:tgtEl>
                                          <p:spTgt spid="37"/>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dissolve">
                                      <p:cBhvr>
                                        <p:cTn id="77" dur="500"/>
                                        <p:tgtEl>
                                          <p:spTgt spid="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par>
                                <p:cTn id="83" presetID="9" presetClass="exit" presetSubtype="0" fill="hold" grpId="1" nodeType="withEffect">
                                  <p:stCondLst>
                                    <p:cond delay="0"/>
                                  </p:stCondLst>
                                  <p:childTnLst>
                                    <p:animEffect transition="out" filter="dissolve">
                                      <p:cBhvr>
                                        <p:cTn id="84" dur="500"/>
                                        <p:tgtEl>
                                          <p:spTgt spid="40"/>
                                        </p:tgtEl>
                                      </p:cBhvr>
                                    </p:animEffect>
                                    <p:set>
                                      <p:cBhvr>
                                        <p:cTn id="85" dur="1" fill="hold">
                                          <p:stCondLst>
                                            <p:cond delay="499"/>
                                          </p:stCondLst>
                                        </p:cTn>
                                        <p:tgtEl>
                                          <p:spTgt spid="40"/>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par>
                          <p:cTn id="89" fill="hold" nodeType="afterGroup">
                            <p:stCondLst>
                              <p:cond delay="500"/>
                            </p:stCondLst>
                            <p:childTnLst>
                              <p:par>
                                <p:cTn id="90" presetID="0" presetClass="path" presetSubtype="0" accel="50000" decel="50000" fill="hold" nodeType="afterEffect">
                                  <p:stCondLst>
                                    <p:cond delay="0"/>
                                  </p:stCondLst>
                                  <p:childTnLst>
                                    <p:animMotion origin="layout" path="M -3.61111E-6 4.07407E-6 L 0.20469 -0.11551 " pathEditMode="relative" ptsTypes="AA">
                                      <p:cBhvr>
                                        <p:cTn id="91" dur="1000" fill="hold"/>
                                        <p:tgtEl>
                                          <p:spTgt spid="15"/>
                                        </p:tgtEl>
                                        <p:attrNameLst>
                                          <p:attrName>ppt_x</p:attrName>
                                          <p:attrName>ppt_y</p:attrName>
                                        </p:attrNameLst>
                                      </p:cBhvr>
                                    </p:animMotion>
                                  </p:childTnLst>
                                </p:cTn>
                              </p:par>
                            </p:childTnLst>
                          </p:cTn>
                        </p:par>
                        <p:par>
                          <p:cTn id="92" fill="hold" nodeType="afterGroup">
                            <p:stCondLst>
                              <p:cond delay="1500"/>
                            </p:stCondLst>
                            <p:childTnLst>
                              <p:par>
                                <p:cTn id="93" presetID="0" presetClass="path" presetSubtype="0" accel="50000" decel="50000" fill="hold" nodeType="afterEffect">
                                  <p:stCondLst>
                                    <p:cond delay="0"/>
                                  </p:stCondLst>
                                  <p:childTnLst>
                                    <p:animMotion origin="layout" path="M 0.20469 -0.11551 L 0.39375 -0.11551 " pathEditMode="relative" rAng="0" ptsTypes="AA">
                                      <p:cBhvr>
                                        <p:cTn id="94" dur="1000" fill="hold"/>
                                        <p:tgtEl>
                                          <p:spTgt spid="15"/>
                                        </p:tgtEl>
                                        <p:attrNameLst>
                                          <p:attrName>ppt_x</p:attrName>
                                          <p:attrName>ppt_y</p:attrName>
                                        </p:attrNameLst>
                                      </p:cBhvr>
                                      <p:rCtr x="94" y="0"/>
                                    </p:animMotion>
                                  </p:childTnLst>
                                </p:cTn>
                              </p:par>
                            </p:childTnLst>
                          </p:cTn>
                        </p:par>
                        <p:par>
                          <p:cTn id="95" fill="hold" nodeType="afterGroup">
                            <p:stCondLst>
                              <p:cond delay="2500"/>
                            </p:stCondLst>
                            <p:childTnLst>
                              <p:par>
                                <p:cTn id="96" presetID="0" presetClass="path" presetSubtype="0" accel="50000" decel="50000" fill="hold" nodeType="afterEffect">
                                  <p:stCondLst>
                                    <p:cond delay="0"/>
                                  </p:stCondLst>
                                  <p:childTnLst>
                                    <p:animMotion origin="layout" path="M 0.38542 -0.11782 L 0.39341 0.36505 " pathEditMode="relative" rAng="0" ptsTypes="AA">
                                      <p:cBhvr>
                                        <p:cTn id="97" dur="1000" fill="hold"/>
                                        <p:tgtEl>
                                          <p:spTgt spid="15"/>
                                        </p:tgtEl>
                                        <p:attrNameLst>
                                          <p:attrName>ppt_x</p:attrName>
                                          <p:attrName>ppt_y</p:attrName>
                                        </p:attrNameLst>
                                      </p:cBhvr>
                                      <p:rCtr x="4" y="241"/>
                                    </p:animMotion>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dissolve">
                                      <p:cBhvr>
                                        <p:cTn id="102" dur="500"/>
                                        <p:tgtEl>
                                          <p:spTgt spid="47"/>
                                        </p:tgtEl>
                                      </p:cBhvr>
                                    </p:animEffect>
                                  </p:childTnLst>
                                </p:cTn>
                              </p:par>
                            </p:childTnLst>
                          </p:cTn>
                        </p:par>
                        <p:par>
                          <p:cTn id="103" fill="hold" nodeType="afterGroup">
                            <p:stCondLst>
                              <p:cond delay="500"/>
                            </p:stCondLst>
                            <p:childTnLst>
                              <p:par>
                                <p:cTn id="104" presetID="9" presetClass="entr" presetSubtype="0" fill="hold" nodeType="after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dissolve">
                                      <p:cBhvr>
                                        <p:cTn id="106" dur="500"/>
                                        <p:tgtEl>
                                          <p:spTgt spid="17"/>
                                        </p:tgtEl>
                                      </p:cBhvr>
                                    </p:animEffect>
                                  </p:childTnLst>
                                </p:cTn>
                              </p:par>
                            </p:childTnLst>
                          </p:cTn>
                        </p:par>
                        <p:par>
                          <p:cTn id="107" fill="hold" nodeType="afterGroup">
                            <p:stCondLst>
                              <p:cond delay="1000"/>
                            </p:stCondLst>
                            <p:childTnLst>
                              <p:par>
                                <p:cTn id="108" presetID="0" presetClass="path" presetSubtype="0" accel="50000" decel="50000" fill="hold" nodeType="afterEffect">
                                  <p:stCondLst>
                                    <p:cond delay="0"/>
                                  </p:stCondLst>
                                  <p:childTnLst>
                                    <p:animMotion origin="layout" path="M -3.61111E-6 0 L 0.03941 0.16806 " pathEditMode="relative" ptsTypes="AA">
                                      <p:cBhvr>
                                        <p:cTn id="109" dur="1000" fill="hold"/>
                                        <p:tgtEl>
                                          <p:spTgt spid="17"/>
                                        </p:tgtEl>
                                        <p:attrNameLst>
                                          <p:attrName>ppt_x</p:attrName>
                                          <p:attrName>ppt_y</p:attrName>
                                        </p:attrNameLst>
                                      </p:cBhvr>
                                    </p:animMotion>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dissolve">
                                      <p:cBhvr>
                                        <p:cTn id="114" dur="500"/>
                                        <p:tgtEl>
                                          <p:spTgt spid="16"/>
                                        </p:tgtEl>
                                      </p:cBhvr>
                                    </p:animEffect>
                                  </p:childTnLst>
                                </p:cTn>
                              </p:par>
                            </p:childTnLst>
                          </p:cTn>
                        </p:par>
                        <p:par>
                          <p:cTn id="115" fill="hold">
                            <p:stCondLst>
                              <p:cond delay="500"/>
                            </p:stCondLst>
                            <p:childTnLst>
                              <p:par>
                                <p:cTn id="116" presetID="0" presetClass="path" presetSubtype="0" accel="50000" decel="50000" fill="hold" nodeType="afterEffect">
                                  <p:stCondLst>
                                    <p:cond delay="0"/>
                                  </p:stCondLst>
                                  <p:childTnLst>
                                    <p:animMotion origin="layout" path="M -3.61111E-6 4.07407E-6 L 0.20469 -0.11551 " pathEditMode="relative" ptsTypes="AA">
                                      <p:cBhvr>
                                        <p:cTn id="117" dur="1000" fill="hold"/>
                                        <p:tgtEl>
                                          <p:spTgt spid="16"/>
                                        </p:tgtEl>
                                        <p:attrNameLst>
                                          <p:attrName>ppt_x</p:attrName>
                                          <p:attrName>ppt_y</p:attrName>
                                        </p:attrNameLst>
                                      </p:cBhvr>
                                    </p:animMotion>
                                  </p:childTnLst>
                                </p:cTn>
                              </p:par>
                            </p:childTnLst>
                          </p:cTn>
                        </p:par>
                        <p:par>
                          <p:cTn id="118" fill="hold">
                            <p:stCondLst>
                              <p:cond delay="1500"/>
                            </p:stCondLst>
                            <p:childTnLst>
                              <p:par>
                                <p:cTn id="119" presetID="0" presetClass="path" presetSubtype="0" accel="50000" decel="50000" fill="hold" nodeType="afterEffect">
                                  <p:stCondLst>
                                    <p:cond delay="0"/>
                                  </p:stCondLst>
                                  <p:childTnLst>
                                    <p:animMotion origin="layout" path="M 0.20469 -0.11551 L 0.39375 -0.11551 " pathEditMode="relative" rAng="0" ptsTypes="AA">
                                      <p:cBhvr>
                                        <p:cTn id="120" dur="1000" fill="hold"/>
                                        <p:tgtEl>
                                          <p:spTgt spid="16"/>
                                        </p:tgtEl>
                                        <p:attrNameLst>
                                          <p:attrName>ppt_x</p:attrName>
                                          <p:attrName>ppt_y</p:attrName>
                                        </p:attrNameLst>
                                      </p:cBhvr>
                                      <p:rCtr x="94" y="0"/>
                                    </p:animMotion>
                                  </p:childTnLst>
                                </p:cTn>
                              </p:par>
                            </p:childTnLst>
                          </p:cTn>
                        </p:par>
                        <p:par>
                          <p:cTn id="121" fill="hold">
                            <p:stCondLst>
                              <p:cond delay="2500"/>
                            </p:stCondLst>
                            <p:childTnLst>
                              <p:par>
                                <p:cTn id="122" presetID="0" presetClass="path" presetSubtype="0" accel="50000" decel="50000" fill="hold" nodeType="afterEffect">
                                  <p:stCondLst>
                                    <p:cond delay="0"/>
                                  </p:stCondLst>
                                  <p:childTnLst>
                                    <p:animMotion origin="layout" path="M 0.38542 -0.11782 L 0.26164 0.36389 " pathEditMode="relative" rAng="0" ptsTypes="AA">
                                      <p:cBhvr>
                                        <p:cTn id="123" dur="1000" fill="hold"/>
                                        <p:tgtEl>
                                          <p:spTgt spid="16"/>
                                        </p:tgtEl>
                                        <p:attrNameLst>
                                          <p:attrName>ppt_x</p:attrName>
                                          <p:attrName>ppt_y</p:attrName>
                                        </p:attrNameLst>
                                      </p:cBhvr>
                                      <p:rCtr x="-62"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2" grpId="0"/>
      <p:bldP spid="32" grpId="1"/>
      <p:bldP spid="40" grpId="0"/>
      <p:bldP spid="4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763688" y="204932"/>
            <a:ext cx="7056784" cy="720725"/>
          </a:xfrm>
        </p:spPr>
        <p:txBody>
          <a:bodyPr>
            <a:normAutofit/>
          </a:bodyPr>
          <a:lstStyle/>
          <a:p>
            <a:pPr algn="r" eaLnBrk="1" hangingPunct="1"/>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RICEVUTA AVVENUTA CONSEGNA</a:t>
            </a:r>
          </a:p>
        </p:txBody>
      </p:sp>
      <p:sp>
        <p:nvSpPr>
          <p:cNvPr id="8200" name="Rettangolo 10"/>
          <p:cNvSpPr>
            <a:spLocks noChangeArrowheads="1"/>
          </p:cNvSpPr>
          <p:nvPr/>
        </p:nvSpPr>
        <p:spPr bwMode="auto">
          <a:xfrm>
            <a:off x="2483768" y="1412776"/>
            <a:ext cx="6336704" cy="707886"/>
          </a:xfrm>
          <a:prstGeom prst="rect">
            <a:avLst/>
          </a:prstGeom>
          <a:noFill/>
          <a:ln w="9525">
            <a:noFill/>
            <a:miter lim="800000"/>
            <a:headEnd/>
            <a:tailEnd/>
          </a:ln>
        </p:spPr>
        <p:txBody>
          <a:bodyPr wrap="square">
            <a:spAutoFit/>
          </a:bodyPr>
          <a:lstStyle/>
          <a:p>
            <a:pPr marL="0" lvl="1"/>
            <a:r>
              <a:rPr lang="it-IT" altLang="it-IT" sz="2000" b="1" dirty="0">
                <a:latin typeface="Arial Black" pitchFamily="34" charset="0"/>
                <a:cs typeface="Tahoma" pitchFamily="34" charset="0"/>
              </a:rPr>
              <a:t>art. </a:t>
            </a:r>
            <a:r>
              <a:rPr lang="it-IT" altLang="it-IT" sz="2000" b="1" dirty="0" smtClean="0">
                <a:latin typeface="Arial Black" pitchFamily="34" charset="0"/>
                <a:cs typeface="Tahoma" pitchFamily="34" charset="0"/>
              </a:rPr>
              <a:t>13 c. 2  </a:t>
            </a:r>
            <a:r>
              <a:rPr lang="it-IT" altLang="it-IT" sz="2000" b="1" dirty="0" err="1" smtClean="0">
                <a:latin typeface="Arial Black" pitchFamily="34" charset="0"/>
                <a:cs typeface="Tahoma" pitchFamily="34" charset="0"/>
              </a:rPr>
              <a:t>D.M</a:t>
            </a:r>
            <a:r>
              <a:rPr lang="it-IT" altLang="it-IT" sz="2000" b="1" dirty="0" smtClean="0">
                <a:latin typeface="Arial Black" pitchFamily="34" charset="0"/>
                <a:cs typeface="Tahoma" pitchFamily="34" charset="0"/>
              </a:rPr>
              <a:t> 44/2011 </a:t>
            </a:r>
            <a:r>
              <a:rPr lang="it-IT" altLang="it-IT"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RAC</a:t>
            </a:r>
            <a:endParaRPr lang="it-IT" altLang="it-IT"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endParaRPr>
          </a:p>
          <a:p>
            <a:pPr marL="0" lvl="1"/>
            <a:endParaRPr lang="it-IT" altLang="it-IT" sz="2000" b="1" dirty="0">
              <a:latin typeface="Arial Black" pitchFamily="34" charset="0"/>
              <a:cs typeface="Tahoma" pitchFamily="34" charset="0"/>
            </a:endParaRPr>
          </a:p>
        </p:txBody>
      </p:sp>
      <p:sp>
        <p:nvSpPr>
          <p:cNvPr id="8203" name="Rettangolo 18"/>
          <p:cNvSpPr>
            <a:spLocks noChangeArrowheads="1"/>
          </p:cNvSpPr>
          <p:nvPr/>
        </p:nvSpPr>
        <p:spPr bwMode="auto">
          <a:xfrm>
            <a:off x="2555775" y="4293097"/>
            <a:ext cx="6048673" cy="984885"/>
          </a:xfrm>
          <a:prstGeom prst="rect">
            <a:avLst/>
          </a:prstGeom>
          <a:noFill/>
          <a:ln w="9525">
            <a:noFill/>
            <a:miter lim="800000"/>
            <a:headEnd/>
            <a:tailEnd/>
          </a:ln>
        </p:spPr>
        <p:txBody>
          <a:bodyPr wrap="square">
            <a:spAutoFit/>
          </a:bodyPr>
          <a:lstStyle/>
          <a:p>
            <a:pPr marL="0" lvl="1"/>
            <a:r>
              <a:rPr lang="it-IT" altLang="it-IT" sz="2000" b="1" dirty="0">
                <a:latin typeface="Arial Black" pitchFamily="34" charset="0"/>
                <a:cs typeface="Tahoma" pitchFamily="34" charset="0"/>
              </a:rPr>
              <a:t>art. </a:t>
            </a:r>
            <a:r>
              <a:rPr lang="it-IT" altLang="it-IT" sz="2000" b="1" dirty="0" smtClean="0">
                <a:latin typeface="Arial Black" pitchFamily="34" charset="0"/>
                <a:cs typeface="Tahoma" pitchFamily="34" charset="0"/>
              </a:rPr>
              <a:t>16 bis c. 7 </a:t>
            </a:r>
            <a:r>
              <a:rPr lang="it-IT" altLang="it-IT" sz="2000" b="1" dirty="0" err="1" smtClean="0">
                <a:latin typeface="Arial Black" pitchFamily="34" charset="0"/>
                <a:cs typeface="Tahoma" pitchFamily="34" charset="0"/>
              </a:rPr>
              <a:t>D.l.</a:t>
            </a:r>
            <a:r>
              <a:rPr lang="it-IT" altLang="it-IT" sz="2000" b="1" dirty="0" smtClean="0">
                <a:latin typeface="Arial Black" pitchFamily="34" charset="0"/>
                <a:cs typeface="Tahoma" pitchFamily="34" charset="0"/>
              </a:rPr>
              <a:t> 179/2012 </a:t>
            </a:r>
            <a:r>
              <a:rPr lang="it-IT" alt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RAC=DEPOSITATO</a:t>
            </a:r>
          </a:p>
          <a:p>
            <a:pPr marL="0" lvl="1"/>
            <a:endParaRPr lang="it-IT" altLang="it-IT" sz="2000" b="1" dirty="0">
              <a:latin typeface="Arial Black" pitchFamily="34" charset="0"/>
              <a:cs typeface="Tahoma" pitchFamily="34" charset="0"/>
            </a:endParaRPr>
          </a:p>
        </p:txBody>
      </p:sp>
      <p:sp>
        <p:nvSpPr>
          <p:cNvPr id="31" name="Rettangolo 4"/>
          <p:cNvSpPr>
            <a:spLocks noChangeArrowheads="1"/>
          </p:cNvSpPr>
          <p:nvPr/>
        </p:nvSpPr>
        <p:spPr bwMode="auto">
          <a:xfrm>
            <a:off x="2555776" y="1988840"/>
            <a:ext cx="6048672" cy="20621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600" dirty="0" smtClean="0"/>
              <a:t>[ I depositi ] … </a:t>
            </a:r>
            <a:r>
              <a:rPr lang="it-IT" sz="1600" i="1" dirty="0" smtClean="0"/>
              <a:t>si intendono ricevuti dal dominio giustizia nel momento in cui viene generata la ricevuta di avvenuta consegna da parte del gestore di posta elettronica certificata del Ministero della giustizia.</a:t>
            </a:r>
          </a:p>
          <a:p>
            <a:pPr algn="just"/>
            <a:endParaRPr lang="it-IT" altLang="it-IT" sz="1600" b="1" i="1" dirty="0" smtClean="0">
              <a:latin typeface="Arial" pitchFamily="34" charset="0"/>
              <a:cs typeface="Arial" pitchFamily="34" charset="0"/>
            </a:endParaRPr>
          </a:p>
          <a:p>
            <a:pPr algn="just"/>
            <a:r>
              <a:rPr lang="it-IT" altLang="it-IT" sz="1600" b="1" i="1" dirty="0" smtClean="0">
                <a:latin typeface="Arial" pitchFamily="34" charset="0"/>
                <a:cs typeface="Arial" pitchFamily="34" charset="0"/>
              </a:rPr>
              <a:t>N.B. L’EMISSIONE DELLA </a:t>
            </a:r>
            <a:r>
              <a:rPr lang="it-IT" altLang="it-IT" sz="1600" b="1" i="1" dirty="0" err="1" smtClean="0">
                <a:latin typeface="Arial" pitchFamily="34" charset="0"/>
                <a:cs typeface="Arial" pitchFamily="34" charset="0"/>
              </a:rPr>
              <a:t>RAC</a:t>
            </a:r>
            <a:r>
              <a:rPr lang="it-IT" altLang="it-IT" sz="1600" b="1" i="1" dirty="0" smtClean="0">
                <a:latin typeface="Arial" pitchFamily="34" charset="0"/>
                <a:cs typeface="Arial" pitchFamily="34" charset="0"/>
              </a:rPr>
              <a:t> NON DIPENDE IN ALCUN MODO DALL’INTERVENTO </a:t>
            </a:r>
            <a:r>
              <a:rPr lang="it-IT" altLang="it-IT" sz="1600" b="1" i="1" dirty="0" err="1" smtClean="0">
                <a:latin typeface="Arial" pitchFamily="34" charset="0"/>
                <a:cs typeface="Arial" pitchFamily="34" charset="0"/>
              </a:rPr>
              <a:t>DI</a:t>
            </a:r>
            <a:r>
              <a:rPr lang="it-IT" altLang="it-IT" sz="1600" b="1" i="1" dirty="0" smtClean="0">
                <a:latin typeface="Arial" pitchFamily="34" charset="0"/>
                <a:cs typeface="Arial" pitchFamily="34" charset="0"/>
              </a:rPr>
              <a:t> UN UTENTE UMANO MA È GENERATA IN AUTOMATICO DAL SISTEMA </a:t>
            </a:r>
            <a:endParaRPr lang="it-IT" altLang="it-IT" sz="1600" b="1" i="1" dirty="0">
              <a:latin typeface="Arial" pitchFamily="34" charset="0"/>
              <a:cs typeface="Arial" pitchFamily="34" charset="0"/>
            </a:endParaRPr>
          </a:p>
        </p:txBody>
      </p:sp>
      <p:sp>
        <p:nvSpPr>
          <p:cNvPr id="35" name="Rettangolo 4"/>
          <p:cNvSpPr>
            <a:spLocks noChangeArrowheads="1"/>
          </p:cNvSpPr>
          <p:nvPr/>
        </p:nvSpPr>
        <p:spPr bwMode="auto">
          <a:xfrm>
            <a:off x="2555776" y="4941168"/>
            <a:ext cx="6048672"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it-IT" sz="1600" i="1" dirty="0" smtClean="0"/>
              <a:t>Il deposito con modalità telematiche si ha per avvenuto al momento in cui viene generata la ricevuta di avvenuta consegna da parte del gestore di posta elettronica certificata del ministero della giustizia</a:t>
            </a:r>
          </a:p>
          <a:p>
            <a:pPr algn="just"/>
            <a:endParaRPr lang="it-IT" altLang="it-IT" sz="1600" b="1" i="1" dirty="0">
              <a:latin typeface="Arial" pitchFamily="34" charset="0"/>
              <a:cs typeface="Arial" pitchFamily="34" charset="0"/>
            </a:endParaRPr>
          </a:p>
        </p:txBody>
      </p:sp>
    </p:spTree>
    <p:extLst>
      <p:ext uri="{BB962C8B-B14F-4D97-AF65-F5344CB8AC3E}">
        <p14:creationId xmlns:p14="http://schemas.microsoft.com/office/powerpoint/2010/main" val="5400703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835696" y="228710"/>
            <a:ext cx="6552728" cy="862935"/>
          </a:xfrm>
        </p:spPr>
        <p:txBody>
          <a:bodyPr>
            <a:normAutofit fontScale="90000"/>
          </a:bodyPr>
          <a:lstStyle/>
          <a:p>
            <a:pPr eaLnBrk="1" hangingPunct="1"/>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
            </a:r>
            <a:b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br>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ESITO CONTROLLI </a:t>
            </a:r>
            <a:r>
              <a:rPr lang="it-IT" altLang="it-IT"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automatici </a:t>
            </a:r>
            <a:r>
              <a:rPr lang="it-IT" altLang="it-IT"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e</a:t>
            </a:r>
            <a:r>
              <a:rPr lang="it-IT" altLang="it-IT"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 </a:t>
            </a:r>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MANUALI</a:t>
            </a:r>
          </a:p>
        </p:txBody>
      </p:sp>
      <p:sp>
        <p:nvSpPr>
          <p:cNvPr id="8200" name="Rettangolo 10"/>
          <p:cNvSpPr>
            <a:spLocks noChangeArrowheads="1"/>
          </p:cNvSpPr>
          <p:nvPr/>
        </p:nvSpPr>
        <p:spPr bwMode="auto">
          <a:xfrm>
            <a:off x="2483768" y="1412776"/>
            <a:ext cx="6336704" cy="400110"/>
          </a:xfrm>
          <a:prstGeom prst="rect">
            <a:avLst/>
          </a:prstGeom>
          <a:noFill/>
          <a:ln w="9525">
            <a:noFill/>
            <a:miter lim="800000"/>
            <a:headEnd/>
            <a:tailEnd/>
          </a:ln>
        </p:spPr>
        <p:txBody>
          <a:bodyPr wrap="square">
            <a:spAutoFit/>
          </a:bodyPr>
          <a:lstStyle/>
          <a:p>
            <a:pPr marL="0" lvl="1"/>
            <a:r>
              <a:rPr lang="it-IT" altLang="it-IT" sz="2000" b="1" dirty="0">
                <a:latin typeface="Arial Black" pitchFamily="34" charset="0"/>
                <a:cs typeface="Tahoma" pitchFamily="34" charset="0"/>
              </a:rPr>
              <a:t>art. </a:t>
            </a:r>
            <a:r>
              <a:rPr lang="it-IT" altLang="it-IT" sz="2000" b="1" dirty="0" smtClean="0">
                <a:latin typeface="Arial Black" pitchFamily="34" charset="0"/>
                <a:cs typeface="Tahoma" pitchFamily="34" charset="0"/>
              </a:rPr>
              <a:t>13 c. 7  </a:t>
            </a:r>
            <a:r>
              <a:rPr lang="it-IT" altLang="it-IT" sz="2000" b="1" dirty="0" err="1" smtClean="0">
                <a:latin typeface="Arial Black" pitchFamily="34" charset="0"/>
                <a:cs typeface="Tahoma" pitchFamily="34" charset="0"/>
              </a:rPr>
              <a:t>D.M</a:t>
            </a:r>
            <a:r>
              <a:rPr lang="it-IT" altLang="it-IT" sz="2000" b="1" dirty="0" smtClean="0">
                <a:latin typeface="Arial Black" pitchFamily="34" charset="0"/>
                <a:cs typeface="Tahoma" pitchFamily="34" charset="0"/>
              </a:rPr>
              <a:t> 44/2011 </a:t>
            </a:r>
            <a:endParaRPr lang="it-IT" altLang="it-IT" sz="2000" b="1" dirty="0">
              <a:latin typeface="Arial Black" pitchFamily="34" charset="0"/>
              <a:cs typeface="Tahoma" pitchFamily="34" charset="0"/>
            </a:endParaRPr>
          </a:p>
        </p:txBody>
      </p:sp>
      <p:sp>
        <p:nvSpPr>
          <p:cNvPr id="31" name="Rettangolo 4"/>
          <p:cNvSpPr>
            <a:spLocks noChangeArrowheads="1"/>
          </p:cNvSpPr>
          <p:nvPr/>
        </p:nvSpPr>
        <p:spPr bwMode="auto">
          <a:xfrm>
            <a:off x="2555776" y="1844824"/>
            <a:ext cx="6048672"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600" i="1" dirty="0" smtClean="0"/>
              <a:t>Il gestore dei servizi telematici restituisce al mittente l'esito dei controlli effettuati dal dominio giustizia nonché dagli operatori della cancelleria</a:t>
            </a:r>
            <a:endParaRPr lang="it-IT" altLang="it-IT" sz="1600" b="1" i="1" dirty="0">
              <a:latin typeface="Arial" pitchFamily="34" charset="0"/>
              <a:cs typeface="Arial" pitchFamily="34" charset="0"/>
            </a:endParaRPr>
          </a:p>
        </p:txBody>
      </p:sp>
      <p:sp>
        <p:nvSpPr>
          <p:cNvPr id="35" name="Rettangolo 4"/>
          <p:cNvSpPr>
            <a:spLocks noChangeArrowheads="1"/>
          </p:cNvSpPr>
          <p:nvPr/>
        </p:nvSpPr>
        <p:spPr bwMode="auto">
          <a:xfrm>
            <a:off x="2555776" y="2996952"/>
            <a:ext cx="6048672" cy="35394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charset="0"/>
              <a:buChar char="•"/>
            </a:pPr>
            <a:r>
              <a:rPr lang="it-IT" sz="1600" dirty="0" smtClean="0"/>
              <a:t>La ricevuta contenente l’esito dei controlli automatici, da notizia all’utente abilitato esterno dell’avvenuta lavorazione della busta telematica da parte del gestore dei servizi telematici del dominio giustizia.</a:t>
            </a:r>
          </a:p>
          <a:p>
            <a:pPr algn="just"/>
            <a:endParaRPr lang="it-IT" sz="1600" dirty="0" smtClean="0"/>
          </a:p>
          <a:p>
            <a:pPr marL="285750" indent="-285750" algn="just">
              <a:buFont typeface="Arial" charset="0"/>
              <a:buChar char="•"/>
            </a:pPr>
            <a:r>
              <a:rPr lang="it-IT" sz="1600" dirty="0" smtClean="0"/>
              <a:t>La ricevuta contenete l’esito dei controlli manuali da notizia dell’avvenuta lavorazione da parte della cancelleria.</a:t>
            </a:r>
          </a:p>
          <a:p>
            <a:pPr algn="just"/>
            <a:endParaRPr lang="it-IT" sz="1600" dirty="0" smtClean="0"/>
          </a:p>
          <a:p>
            <a:pPr algn="just"/>
            <a:r>
              <a:rPr lang="it-IT" sz="1600" b="1" dirty="0" smtClean="0"/>
              <a:t>N.B. Solo successivamente al ricevimento della 4 ricevuta l’atto e i documenti contenuti nella busta telematica sono visibile al  Giudice e alle altre parti del procedimento</a:t>
            </a:r>
          </a:p>
          <a:p>
            <a:pPr algn="just"/>
            <a:endParaRPr lang="it-IT" altLang="it-IT" sz="1600" b="1" i="1" dirty="0">
              <a:latin typeface="Arial" pitchFamily="34" charset="0"/>
              <a:cs typeface="Arial" pitchFamily="34" charset="0"/>
            </a:endParaRPr>
          </a:p>
        </p:txBody>
      </p:sp>
    </p:spTree>
    <p:extLst>
      <p:ext uri="{BB962C8B-B14F-4D97-AF65-F5344CB8AC3E}">
        <p14:creationId xmlns:p14="http://schemas.microsoft.com/office/powerpoint/2010/main" val="5400703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u="sng" dirty="0" smtClean="0"/>
              <a:t>Anomalie all’esito dei controlli automatici: tipologie</a:t>
            </a:r>
            <a:endParaRPr lang="it-IT" u="sng" dirty="0"/>
          </a:p>
        </p:txBody>
      </p:sp>
      <p:sp>
        <p:nvSpPr>
          <p:cNvPr id="3" name="Segnaposto contenuto 2"/>
          <p:cNvSpPr>
            <a:spLocks noGrp="1"/>
          </p:cNvSpPr>
          <p:nvPr>
            <p:ph sz="quarter" idx="1"/>
          </p:nvPr>
        </p:nvSpPr>
        <p:spPr>
          <a:xfrm>
            <a:off x="457200" y="1600200"/>
            <a:ext cx="7467600" cy="4873752"/>
          </a:xfrm>
        </p:spPr>
        <p:style>
          <a:lnRef idx="2">
            <a:schemeClr val="accent1"/>
          </a:lnRef>
          <a:fillRef idx="1">
            <a:schemeClr val="lt1"/>
          </a:fillRef>
          <a:effectRef idx="0">
            <a:schemeClr val="accent1"/>
          </a:effectRef>
          <a:fontRef idx="minor">
            <a:schemeClr val="dk1"/>
          </a:fontRef>
        </p:style>
        <p:txBody>
          <a:bodyPr>
            <a:normAutofit/>
          </a:bodyPr>
          <a:lstStyle/>
          <a:p>
            <a:pPr lvl="1" algn="just"/>
            <a:r>
              <a:rPr lang="it-IT" sz="2200" dirty="0" smtClean="0"/>
              <a:t>a</a:t>
            </a:r>
            <a:r>
              <a:rPr lang="it-IT" sz="2200" dirty="0"/>
              <a:t>)  </a:t>
            </a:r>
            <a:r>
              <a:rPr lang="it-IT" sz="2200" dirty="0">
                <a:solidFill>
                  <a:srgbClr val="FF0000"/>
                </a:solidFill>
              </a:rPr>
              <a:t>WARN (WARNING):</a:t>
            </a:r>
            <a:r>
              <a:rPr lang="it-IT" sz="2200" dirty="0"/>
              <a:t> anomalia non bloccante; si tratta in sostanza di </a:t>
            </a:r>
            <a:r>
              <a:rPr lang="it-IT" sz="2200" dirty="0" smtClean="0"/>
              <a:t>segnalazioni</a:t>
            </a:r>
            <a:r>
              <a:rPr lang="it-IT" sz="2200" dirty="0"/>
              <a:t>, tipicamente di carattere giuridico (ad esempio manca la </a:t>
            </a:r>
            <a:r>
              <a:rPr lang="it-IT" sz="2200" dirty="0" smtClean="0"/>
              <a:t>procura </a:t>
            </a:r>
            <a:r>
              <a:rPr lang="it-IT" sz="2200" dirty="0"/>
              <a:t>alle liti allegata all’atto introduttivo); </a:t>
            </a:r>
          </a:p>
          <a:p>
            <a:pPr lvl="1" algn="just"/>
            <a:r>
              <a:rPr lang="it-IT" sz="2200" dirty="0"/>
              <a:t>b)  </a:t>
            </a:r>
            <a:r>
              <a:rPr lang="it-IT" sz="2200" dirty="0">
                <a:solidFill>
                  <a:srgbClr val="FF0000"/>
                </a:solidFill>
              </a:rPr>
              <a:t>ERROR:</a:t>
            </a:r>
            <a:r>
              <a:rPr lang="it-IT" sz="2200" dirty="0"/>
              <a:t> anomalia bloccante, ma lasciata alla determinazione dell’ufficio ricevente, che </a:t>
            </a:r>
            <a:r>
              <a:rPr lang="it-IT" sz="2200" dirty="0" err="1"/>
              <a:t>puo</a:t>
            </a:r>
            <a:r>
              <a:rPr lang="it-IT" sz="2200" dirty="0"/>
              <a:t>̀ decidere di intervenire forzando l’accettazione o </a:t>
            </a:r>
            <a:r>
              <a:rPr lang="it-IT" sz="2200" dirty="0" smtClean="0"/>
              <a:t>rifiutando </a:t>
            </a:r>
            <a:r>
              <a:rPr lang="it-IT" sz="2200" dirty="0"/>
              <a:t>il deposito (esempio: certificato di firma non valido o mittente non firmatario dell’atto); </a:t>
            </a:r>
          </a:p>
          <a:p>
            <a:pPr lvl="1" algn="just"/>
            <a:r>
              <a:rPr lang="it-IT" sz="2200" dirty="0"/>
              <a:t>c)  </a:t>
            </a:r>
            <a:r>
              <a:rPr lang="it-IT" sz="2200" dirty="0">
                <a:solidFill>
                  <a:srgbClr val="FF0000"/>
                </a:solidFill>
              </a:rPr>
              <a:t>FATAL:</a:t>
            </a:r>
            <a:r>
              <a:rPr lang="it-IT" sz="2200" dirty="0"/>
              <a:t> eccezione non gestita o non gestibile (esempio: impossibile </a:t>
            </a:r>
            <a:r>
              <a:rPr lang="it-IT" sz="2200" dirty="0" smtClean="0"/>
              <a:t>decifrare </a:t>
            </a:r>
            <a:r>
              <a:rPr lang="it-IT" sz="2200" dirty="0"/>
              <a:t>la busta depositata o elementi della busta mancanti ma </a:t>
            </a:r>
            <a:r>
              <a:rPr lang="it-IT" sz="2200" dirty="0" smtClean="0"/>
              <a:t>fondamentali </a:t>
            </a:r>
            <a:r>
              <a:rPr lang="it-IT" sz="2200" dirty="0"/>
              <a:t>per l’elaborazione). </a:t>
            </a:r>
          </a:p>
          <a:p>
            <a:endParaRPr lang="it-IT" dirty="0"/>
          </a:p>
        </p:txBody>
      </p:sp>
      <p:sp>
        <p:nvSpPr>
          <p:cNvPr id="4" name="CasellaDiTesto 3"/>
          <p:cNvSpPr txBox="1"/>
          <p:nvPr/>
        </p:nvSpPr>
        <p:spPr>
          <a:xfrm>
            <a:off x="6863411" y="188640"/>
            <a:ext cx="1952779" cy="276999"/>
          </a:xfrm>
          <a:prstGeom prst="rect">
            <a:avLst/>
          </a:prstGeom>
          <a:noFill/>
        </p:spPr>
        <p:txBody>
          <a:bodyPr wrap="none" rtlCol="0">
            <a:spAutoFit/>
          </a:bodyPr>
          <a:lstStyle/>
          <a:p>
            <a:r>
              <a:rPr lang="it-IT" sz="1200" dirty="0" smtClean="0">
                <a:ln w="0"/>
                <a:solidFill>
                  <a:schemeClr val="accent1"/>
                </a:solidFill>
                <a:effectLst>
                  <a:outerShdw blurRad="38100" dist="25400" dir="5400000" algn="ctr" rotWithShape="0">
                    <a:srgbClr val="6E747A">
                      <a:alpha val="43000"/>
                    </a:srgbClr>
                  </a:outerShdw>
                </a:effectLst>
              </a:rPr>
              <a:t>Dott. Salvatore Filocamo</a:t>
            </a:r>
            <a:endParaRPr lang="it-IT" sz="1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52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1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1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498778"/>
          </a:xfrm>
        </p:spPr>
        <p:txBody>
          <a:bodyPr>
            <a:noAutofit/>
          </a:bodyPr>
          <a:lstStyle/>
          <a:p>
            <a:r>
              <a:rPr lang="it-IT" b="1" u="sng" dirty="0" smtClean="0"/>
              <a:t>i vantaggi del </a:t>
            </a:r>
            <a:r>
              <a:rPr lang="it-IT" b="1" u="sng" dirty="0" err="1" smtClean="0"/>
              <a:t>pct</a:t>
            </a:r>
            <a:endParaRPr lang="it-IT" b="1" u="sng" dirty="0"/>
          </a:p>
        </p:txBody>
      </p:sp>
      <p:sp>
        <p:nvSpPr>
          <p:cNvPr id="3" name="Segnaposto contenuto 2"/>
          <p:cNvSpPr>
            <a:spLocks noGrp="1"/>
          </p:cNvSpPr>
          <p:nvPr>
            <p:ph sz="quarter" idx="1"/>
          </p:nvPr>
        </p:nvSpPr>
        <p:spPr>
          <a:xfrm>
            <a:off x="457200" y="1026022"/>
            <a:ext cx="7467600" cy="1117580"/>
          </a:xfrm>
        </p:spPr>
        <p:style>
          <a:lnRef idx="2">
            <a:schemeClr val="accent1"/>
          </a:lnRef>
          <a:fillRef idx="1">
            <a:schemeClr val="lt1"/>
          </a:fillRef>
          <a:effectRef idx="0">
            <a:schemeClr val="accent1"/>
          </a:effectRef>
          <a:fontRef idx="minor">
            <a:schemeClr val="dk1"/>
          </a:fontRef>
        </p:style>
        <p:txBody>
          <a:bodyPr>
            <a:noAutofit/>
          </a:bodyPr>
          <a:lstStyle/>
          <a:p>
            <a:pPr marL="274320" lvl="1" algn="just">
              <a:spcBef>
                <a:spcPts val="600"/>
              </a:spcBef>
              <a:buSzPct val="70000"/>
              <a:buFont typeface="Wingdings"/>
              <a:buChar char=""/>
            </a:pPr>
            <a:r>
              <a:rPr lang="it-IT" sz="2200" dirty="0"/>
              <a:t>Consultazione telematica degli atti contenuti nel fascicolo elettronico direttamente dallo studio di ogni singolo professionista;</a:t>
            </a:r>
          </a:p>
          <a:p>
            <a:pPr marL="274320" lvl="1">
              <a:spcBef>
                <a:spcPts val="600"/>
              </a:spcBef>
              <a:buSzPct val="70000"/>
              <a:buFont typeface="Wingdings"/>
              <a:buChar char=""/>
            </a:pPr>
            <a:endParaRPr lang="it-IT" sz="2200" dirty="0"/>
          </a:p>
        </p:txBody>
      </p:sp>
      <p:sp>
        <p:nvSpPr>
          <p:cNvPr id="4" name="Rettangolo 3"/>
          <p:cNvSpPr/>
          <p:nvPr/>
        </p:nvSpPr>
        <p:spPr>
          <a:xfrm>
            <a:off x="683568" y="2459504"/>
            <a:ext cx="7704856" cy="1329536"/>
          </a:xfrm>
          <a:prstGeom prst="rect">
            <a:avLst/>
          </a:prstGeom>
        </p:spPr>
        <p:txBody>
          <a:bodyPr wrap="square">
            <a:spAutoFit/>
          </a:bodyPr>
          <a:lstStyle/>
          <a:p>
            <a:pPr marL="274320" lvl="1">
              <a:spcBef>
                <a:spcPts val="600"/>
              </a:spcBef>
              <a:buSzPct val="70000"/>
              <a:buFont typeface="Wingdings"/>
              <a:buChar char=""/>
            </a:pPr>
            <a:endParaRPr lang="it-IT" sz="2000" dirty="0"/>
          </a:p>
        </p:txBody>
      </p:sp>
      <p:sp>
        <p:nvSpPr>
          <p:cNvPr id="5" name="CasellaDiTesto 4"/>
          <p:cNvSpPr txBox="1"/>
          <p:nvPr/>
        </p:nvSpPr>
        <p:spPr>
          <a:xfrm>
            <a:off x="457200" y="2353814"/>
            <a:ext cx="74676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74320" lvl="1" indent="-274320" algn="just">
              <a:spcBef>
                <a:spcPts val="600"/>
              </a:spcBef>
              <a:buClr>
                <a:schemeClr val="accent1"/>
              </a:buClr>
              <a:buSzPct val="70000"/>
              <a:buFont typeface="Wingdings"/>
              <a:buChar char=""/>
            </a:pPr>
            <a:r>
              <a:rPr lang="it-IT" sz="2200" dirty="0"/>
              <a:t>Conoscibilità, in tempo reale, dell’esistenza di nuovi </a:t>
            </a:r>
            <a:r>
              <a:rPr lang="it-IT" sz="2200" dirty="0" smtClean="0"/>
              <a:t>documenti </a:t>
            </a:r>
            <a:r>
              <a:rPr lang="it-IT" sz="2200" dirty="0"/>
              <a:t>nel fascicolo;</a:t>
            </a:r>
          </a:p>
        </p:txBody>
      </p:sp>
      <p:sp>
        <p:nvSpPr>
          <p:cNvPr id="6" name="Rettangolo 5"/>
          <p:cNvSpPr/>
          <p:nvPr/>
        </p:nvSpPr>
        <p:spPr>
          <a:xfrm>
            <a:off x="484113" y="3374116"/>
            <a:ext cx="7413773"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74320" lvl="1" indent="-274320" algn="just">
              <a:spcBef>
                <a:spcPts val="600"/>
              </a:spcBef>
              <a:buClr>
                <a:schemeClr val="accent1"/>
              </a:buClr>
              <a:buSzPct val="70000"/>
              <a:buFont typeface="Wingdings"/>
              <a:buChar char=""/>
            </a:pPr>
            <a:r>
              <a:rPr lang="it-IT" sz="2200" dirty="0"/>
              <a:t>Abbattimento drastico dei tempi di notifica attraverso le comunicazioni telematiche;</a:t>
            </a:r>
          </a:p>
        </p:txBody>
      </p:sp>
      <p:sp>
        <p:nvSpPr>
          <p:cNvPr id="8" name="CasellaDiTesto 7"/>
          <p:cNvSpPr txBox="1"/>
          <p:nvPr/>
        </p:nvSpPr>
        <p:spPr>
          <a:xfrm>
            <a:off x="457200" y="4424622"/>
            <a:ext cx="7413772"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74320" lvl="1" indent="-274320" algn="just">
              <a:spcBef>
                <a:spcPts val="600"/>
              </a:spcBef>
              <a:buClr>
                <a:schemeClr val="accent1"/>
              </a:buClr>
              <a:buSzPct val="70000"/>
              <a:buFont typeface="Wingdings"/>
              <a:buChar char=""/>
            </a:pPr>
            <a:r>
              <a:rPr lang="it-IT" sz="2200" dirty="0"/>
              <a:t>Abbreviazione dei tempi processuali per addivenire alla definizione </a:t>
            </a:r>
            <a:r>
              <a:rPr lang="it-IT" sz="2200" dirty="0" smtClean="0"/>
              <a:t>più celere dei </a:t>
            </a:r>
            <a:r>
              <a:rPr lang="it-IT" sz="2200" dirty="0"/>
              <a:t>procedimenti; </a:t>
            </a:r>
          </a:p>
        </p:txBody>
      </p:sp>
      <p:sp>
        <p:nvSpPr>
          <p:cNvPr id="9" name="CasellaDiTesto 8"/>
          <p:cNvSpPr txBox="1"/>
          <p:nvPr/>
        </p:nvSpPr>
        <p:spPr>
          <a:xfrm>
            <a:off x="457201" y="5475128"/>
            <a:ext cx="746760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74320" lvl="1" indent="-274320" algn="just">
              <a:spcBef>
                <a:spcPts val="600"/>
              </a:spcBef>
              <a:buClr>
                <a:schemeClr val="accent1"/>
              </a:buClr>
              <a:buSzPct val="70000"/>
              <a:buFont typeface="Wingdings"/>
              <a:buChar char=""/>
            </a:pPr>
            <a:r>
              <a:rPr lang="it-IT" sz="2200" dirty="0"/>
              <a:t>Limitazione degli accessi in Cancelleria.</a:t>
            </a:r>
          </a:p>
        </p:txBody>
      </p:sp>
      <p:sp>
        <p:nvSpPr>
          <p:cNvPr id="10" name="CasellaDiTesto 9"/>
          <p:cNvSpPr txBox="1"/>
          <p:nvPr/>
        </p:nvSpPr>
        <p:spPr>
          <a:xfrm>
            <a:off x="6863411" y="188640"/>
            <a:ext cx="1803699" cy="261610"/>
          </a:xfrm>
          <a:prstGeom prst="rect">
            <a:avLst/>
          </a:prstGeom>
          <a:noFill/>
        </p:spPr>
        <p:txBody>
          <a:bodyPr wrap="none" rtlCol="0">
            <a:spAutoFit/>
          </a:bodyPr>
          <a:lstStyle/>
          <a:p>
            <a:r>
              <a:rPr lang="it-IT" sz="1100" dirty="0" smtClean="0">
                <a:ln w="0"/>
                <a:solidFill>
                  <a:schemeClr val="accent1"/>
                </a:solidFill>
                <a:effectLst>
                  <a:outerShdw blurRad="38100" dist="25400" dir="5400000" algn="ctr" rotWithShape="0">
                    <a:srgbClr val="6E747A">
                      <a:alpha val="43000"/>
                    </a:srgbClr>
                  </a:outerShdw>
                </a:effectLst>
              </a:rPr>
              <a:t>Dott. Salvatore Filocamo</a:t>
            </a:r>
            <a:endParaRPr lang="it-IT" sz="11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531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dissolve">
                                      <p:cBhvr>
                                        <p:cTn id="14" dur="1250"/>
                                        <p:tgtEl>
                                          <p:spTgt spid="3">
                                            <p:bg/>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125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1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1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12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animBg="1"/>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634082"/>
          </a:xfrm>
        </p:spPr>
        <p:txBody>
          <a:bodyPr/>
          <a:lstStyle/>
          <a:p>
            <a:r>
              <a:rPr lang="it-IT" b="1" u="sng" dirty="0" smtClean="0"/>
              <a:t>Gli effetti </a:t>
            </a:r>
            <a:r>
              <a:rPr lang="it-IT" sz="2400" b="1" u="sng" dirty="0" smtClean="0"/>
              <a:t>POSITIVI</a:t>
            </a:r>
            <a:r>
              <a:rPr lang="it-IT" b="1" u="sng" dirty="0" smtClean="0"/>
              <a:t> del </a:t>
            </a:r>
            <a:r>
              <a:rPr lang="it-IT" b="1" u="sng" dirty="0" err="1" smtClean="0"/>
              <a:t>pct</a:t>
            </a:r>
            <a:endParaRPr lang="it-IT" b="1" u="sng" dirty="0"/>
          </a:p>
        </p:txBody>
      </p:sp>
      <p:sp>
        <p:nvSpPr>
          <p:cNvPr id="3" name="Segnaposto contenuto 2"/>
          <p:cNvSpPr>
            <a:spLocks noGrp="1"/>
          </p:cNvSpPr>
          <p:nvPr>
            <p:ph sz="quarter" idx="1"/>
          </p:nvPr>
        </p:nvSpPr>
        <p:spPr>
          <a:xfrm>
            <a:off x="457200" y="1600200"/>
            <a:ext cx="7467600" cy="1036712"/>
          </a:xfrm>
        </p:spPr>
        <p:style>
          <a:lnRef idx="2">
            <a:schemeClr val="accent1"/>
          </a:lnRef>
          <a:fillRef idx="1">
            <a:schemeClr val="lt1"/>
          </a:fillRef>
          <a:effectRef idx="0">
            <a:schemeClr val="accent1"/>
          </a:effectRef>
          <a:fontRef idx="minor">
            <a:schemeClr val="dk1"/>
          </a:fontRef>
        </p:style>
        <p:txBody>
          <a:bodyPr>
            <a:normAutofit/>
          </a:bodyPr>
          <a:lstStyle/>
          <a:p>
            <a:pPr algn="just"/>
            <a:r>
              <a:rPr lang="it-IT" dirty="0"/>
              <a:t>La sostituzione del fascicolo cartaceo con quello elettronico.</a:t>
            </a:r>
          </a:p>
        </p:txBody>
      </p:sp>
      <p:sp>
        <p:nvSpPr>
          <p:cNvPr id="4" name="CasellaDiTesto 3"/>
          <p:cNvSpPr txBox="1"/>
          <p:nvPr/>
        </p:nvSpPr>
        <p:spPr>
          <a:xfrm>
            <a:off x="457200" y="3645024"/>
            <a:ext cx="7467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74320" indent="-274320" algn="just">
              <a:spcBef>
                <a:spcPts val="600"/>
              </a:spcBef>
              <a:buClr>
                <a:schemeClr val="accent1"/>
              </a:buClr>
              <a:buSzPct val="70000"/>
              <a:buFont typeface="Wingdings"/>
              <a:buChar char=""/>
            </a:pPr>
            <a:r>
              <a:rPr lang="it-IT" sz="2400" dirty="0" smtClean="0"/>
              <a:t>Una </a:t>
            </a:r>
            <a:r>
              <a:rPr lang="it-IT" sz="2400" dirty="0"/>
              <a:t>migliore gestione degli uffici giudiziari con aumento dell’efficienza, efficacia e trasparenza degli </a:t>
            </a:r>
            <a:r>
              <a:rPr lang="it-IT" sz="2400" dirty="0" smtClean="0"/>
              <a:t>stessi.</a:t>
            </a:r>
            <a:endParaRPr lang="it-IT" sz="2400" dirty="0"/>
          </a:p>
        </p:txBody>
      </p:sp>
      <p:sp>
        <p:nvSpPr>
          <p:cNvPr id="5" name="CasellaDiTesto 4"/>
          <p:cNvSpPr txBox="1"/>
          <p:nvPr/>
        </p:nvSpPr>
        <p:spPr>
          <a:xfrm>
            <a:off x="6863411" y="188640"/>
            <a:ext cx="1803699" cy="261610"/>
          </a:xfrm>
          <a:prstGeom prst="rect">
            <a:avLst/>
          </a:prstGeom>
          <a:noFill/>
        </p:spPr>
        <p:txBody>
          <a:bodyPr wrap="none" rtlCol="0">
            <a:spAutoFit/>
          </a:bodyPr>
          <a:lstStyle/>
          <a:p>
            <a:r>
              <a:rPr lang="it-IT" sz="1100" dirty="0" smtClean="0">
                <a:ln w="0"/>
                <a:solidFill>
                  <a:schemeClr val="accent1"/>
                </a:solidFill>
                <a:effectLst>
                  <a:outerShdw blurRad="38100" dist="25400" dir="5400000" algn="ctr" rotWithShape="0">
                    <a:srgbClr val="6E747A">
                      <a:alpha val="43000"/>
                    </a:srgbClr>
                  </a:outerShdw>
                </a:effectLst>
              </a:rPr>
              <a:t>Dott. Salvatore Filocamo</a:t>
            </a:r>
            <a:endParaRPr lang="it-IT" sz="11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195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dissolve">
                                      <p:cBhvr>
                                        <p:cTn id="14" dur="1000"/>
                                        <p:tgtEl>
                                          <p:spTgt spid="3">
                                            <p:bg/>
                                          </p:spTgt>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1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35696" y="980728"/>
            <a:ext cx="6840760" cy="3600400"/>
          </a:xfrm>
        </p:spPr>
        <p:txBody>
          <a:bodyPr>
            <a:noAutofit/>
          </a:bodyPr>
          <a:lstStyle/>
          <a:p>
            <a:pPr algn="ctr"/>
            <a:r>
              <a:rPr lang="it-IT" altLang="it-IT" sz="35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QUALITÀ DEL DATO COME TRASPARENZA E FACILE INTERPRETAZIONE </a:t>
            </a:r>
            <a:r>
              <a:rPr lang="it-IT" altLang="it-IT" sz="35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DEI DATI PRESENTI NEI </a:t>
            </a:r>
            <a:r>
              <a:rPr lang="it-IT" altLang="it-IT" sz="35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REGISTRI DI CANCELLERIA</a:t>
            </a:r>
            <a:endParaRPr lang="it-IT" altLang="it-IT" sz="3500" b="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endParaRPr>
          </a:p>
        </p:txBody>
      </p:sp>
      <p:sp>
        <p:nvSpPr>
          <p:cNvPr id="3" name="CasellaDiTesto 2"/>
          <p:cNvSpPr txBox="1"/>
          <p:nvPr/>
        </p:nvSpPr>
        <p:spPr>
          <a:xfrm>
            <a:off x="6863411" y="188640"/>
            <a:ext cx="1952779" cy="276999"/>
          </a:xfrm>
          <a:prstGeom prst="rect">
            <a:avLst/>
          </a:prstGeom>
          <a:noFill/>
        </p:spPr>
        <p:txBody>
          <a:bodyPr wrap="none" rtlCol="0">
            <a:spAutoFit/>
          </a:bodyPr>
          <a:lstStyle/>
          <a:p>
            <a:r>
              <a:rPr lang="it-IT" sz="1200" dirty="0" smtClean="0">
                <a:ln w="0"/>
                <a:solidFill>
                  <a:schemeClr val="accent1"/>
                </a:solidFill>
                <a:effectLst>
                  <a:outerShdw blurRad="38100" dist="25400" dir="5400000" algn="ctr" rotWithShape="0">
                    <a:srgbClr val="6E747A">
                      <a:alpha val="43000"/>
                    </a:srgbClr>
                  </a:outerShdw>
                </a:effectLst>
              </a:rPr>
              <a:t>Dott. Salvatore Filocamo</a:t>
            </a:r>
            <a:endParaRPr lang="it-IT" sz="12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19256" cy="490066"/>
          </a:xfrm>
        </p:spPr>
        <p:txBody>
          <a:bodyPr>
            <a:normAutofit fontScale="90000"/>
          </a:bodyPr>
          <a:lstStyle/>
          <a:p>
            <a:pPr algn="r" eaLnBrk="1" hangingPunct="1"/>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UTILIZZO </a:t>
            </a:r>
            <a:r>
              <a:rPr lang="it-IT" altLang="it-IT" sz="28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DI</a:t>
            </a:r>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 EVENTI NON EVOCATIVI </a:t>
            </a:r>
          </a:p>
        </p:txBody>
      </p:sp>
      <p:pic>
        <p:nvPicPr>
          <p:cNvPr id="5" name="Immagine 4"/>
          <p:cNvPicPr/>
          <p:nvPr/>
        </p:nvPicPr>
        <p:blipFill rotWithShape="1">
          <a:blip r:embed="rId3" cstate="print">
            <a:extLst>
              <a:ext uri="{28A0092B-C50C-407E-A947-70E740481C1C}">
                <a14:useLocalDpi xmlns:a14="http://schemas.microsoft.com/office/drawing/2010/main" val="0"/>
              </a:ext>
            </a:extLst>
          </a:blip>
          <a:srcRect l="3614" t="43165" r="64982" b="13669"/>
          <a:stretch/>
        </p:blipFill>
        <p:spPr bwMode="auto">
          <a:xfrm>
            <a:off x="3203848" y="908720"/>
            <a:ext cx="5005659" cy="3869430"/>
          </a:xfrm>
          <a:prstGeom prst="rect">
            <a:avLst/>
          </a:prstGeom>
          <a:ln>
            <a:noFill/>
          </a:ln>
          <a:extLst>
            <a:ext uri="{53640926-AAD7-44D8-BBD7-CCE9431645EC}">
              <a14:shadowObscured xmlns:a14="http://schemas.microsoft.com/office/drawing/2010/main"/>
            </a:ext>
          </a:extLst>
        </p:spPr>
      </p:pic>
      <p:sp>
        <p:nvSpPr>
          <p:cNvPr id="6" name="Rettangolo 5"/>
          <p:cNvSpPr/>
          <p:nvPr/>
        </p:nvSpPr>
        <p:spPr>
          <a:xfrm>
            <a:off x="3491880" y="2996952"/>
            <a:ext cx="345638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79512" y="5013176"/>
            <a:ext cx="7200800" cy="1077218"/>
          </a:xfrm>
          <a:prstGeom prst="rect">
            <a:avLst/>
          </a:prstGeom>
          <a:noFill/>
        </p:spPr>
        <p:txBody>
          <a:bodyPr wrap="square" rtlCol="0">
            <a:spAutoFit/>
          </a:bodyPr>
          <a:lstStyle/>
          <a:p>
            <a:pPr algn="just"/>
            <a:r>
              <a:rPr lang="it-IT" sz="1600" dirty="0" smtClean="0"/>
              <a:t>L’eccessivo utilizzo dell’evento “ANNOTAZIONE” o “ATTO NON CODIFICATO” determina una storico poco trasparente e difficilmente comprensibile.</a:t>
            </a:r>
          </a:p>
          <a:p>
            <a:pPr algn="just"/>
            <a:endParaRPr lang="it-IT" sz="1600" dirty="0"/>
          </a:p>
        </p:txBody>
      </p:sp>
    </p:spTree>
    <p:extLst>
      <p:ext uri="{BB962C8B-B14F-4D97-AF65-F5344CB8AC3E}">
        <p14:creationId xmlns:p14="http://schemas.microsoft.com/office/powerpoint/2010/main" val="540070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19256" cy="490066"/>
          </a:xfrm>
        </p:spPr>
        <p:txBody>
          <a:bodyPr>
            <a:normAutofit fontScale="90000"/>
          </a:bodyPr>
          <a:lstStyle/>
          <a:p>
            <a:pPr algn="r" eaLnBrk="1" hangingPunct="1"/>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Mancato aggiornamento fascicoli </a:t>
            </a:r>
          </a:p>
        </p:txBody>
      </p:sp>
      <p:pic>
        <p:nvPicPr>
          <p:cNvPr id="8" name="Immagine 7" descr="Registro5.jpg"/>
          <p:cNvPicPr>
            <a:picLocks noChangeAspect="1"/>
          </p:cNvPicPr>
          <p:nvPr/>
        </p:nvPicPr>
        <p:blipFill>
          <a:blip r:embed="rId3" cstate="print"/>
          <a:stretch>
            <a:fillRect/>
          </a:stretch>
        </p:blipFill>
        <p:spPr>
          <a:xfrm>
            <a:off x="683568" y="980728"/>
            <a:ext cx="7765786" cy="3888432"/>
          </a:xfrm>
          <a:prstGeom prst="rect">
            <a:avLst/>
          </a:prstGeom>
        </p:spPr>
      </p:pic>
      <p:sp>
        <p:nvSpPr>
          <p:cNvPr id="9" name="CasellaDiTesto 8"/>
          <p:cNvSpPr txBox="1"/>
          <p:nvPr/>
        </p:nvSpPr>
        <p:spPr>
          <a:xfrm>
            <a:off x="251520" y="5013176"/>
            <a:ext cx="7848872" cy="707886"/>
          </a:xfrm>
          <a:prstGeom prst="rect">
            <a:avLst/>
          </a:prstGeom>
          <a:noFill/>
        </p:spPr>
        <p:txBody>
          <a:bodyPr wrap="square" rtlCol="0">
            <a:spAutoFit/>
          </a:bodyPr>
          <a:lstStyle/>
          <a:p>
            <a:r>
              <a:rPr lang="it-IT" sz="1400" dirty="0" smtClean="0"/>
              <a:t>IL FASCICOLO PRINCIPALE RISULTA DEFINITO, MA IL SUB PROCEDIMENTO APERTO SULLO STESSO NON RISULTA NE CHIUSO NE MAI MOVIMENTATO.</a:t>
            </a:r>
          </a:p>
          <a:p>
            <a:endParaRPr lang="it-IT" sz="1200" dirty="0"/>
          </a:p>
        </p:txBody>
      </p:sp>
    </p:spTree>
    <p:extLst>
      <p:ext uri="{BB962C8B-B14F-4D97-AF65-F5344CB8AC3E}">
        <p14:creationId xmlns:p14="http://schemas.microsoft.com/office/powerpoint/2010/main" val="540070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404664"/>
            <a:ext cx="8219256" cy="792088"/>
          </a:xfrm>
        </p:spPr>
        <p:txBody>
          <a:bodyPr>
            <a:normAutofit fontScale="90000"/>
          </a:bodyPr>
          <a:lstStyle/>
          <a:p>
            <a:pPr algn="r" eaLnBrk="1" hangingPunct="1"/>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Individuazione dell’atto depositato non evocativo  </a:t>
            </a:r>
          </a:p>
        </p:txBody>
      </p:sp>
      <p:pic>
        <p:nvPicPr>
          <p:cNvPr id="10" name="Immagine 9"/>
          <p:cNvPicPr/>
          <p:nvPr/>
        </p:nvPicPr>
        <p:blipFill rotWithShape="1">
          <a:blip r:embed="rId3" cstate="print"/>
          <a:srcRect l="6822" t="16611" r="45584" b="65728"/>
          <a:stretch/>
        </p:blipFill>
        <p:spPr bwMode="auto">
          <a:xfrm>
            <a:off x="971600" y="1772816"/>
            <a:ext cx="7344815" cy="2448271"/>
          </a:xfrm>
          <a:prstGeom prst="rect">
            <a:avLst/>
          </a:prstGeom>
          <a:ln>
            <a:noFill/>
          </a:ln>
          <a:extLst>
            <a:ext uri="{53640926-AAD7-44D8-BBD7-CCE9431645EC}">
              <a14:shadowObscured xmlns:a14="http://schemas.microsoft.com/office/drawing/2010/main"/>
            </a:ext>
          </a:extLst>
        </p:spPr>
      </p:pic>
      <p:sp>
        <p:nvSpPr>
          <p:cNvPr id="11" name="Rettangolo 10"/>
          <p:cNvSpPr/>
          <p:nvPr/>
        </p:nvSpPr>
        <p:spPr>
          <a:xfrm>
            <a:off x="4572000" y="2996952"/>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0070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23728" y="1196752"/>
            <a:ext cx="6552728" cy="3168352"/>
          </a:xfrm>
        </p:spPr>
        <p:txBody>
          <a:bodyPr>
            <a:noAutofit/>
          </a:bodyPr>
          <a:lstStyle/>
          <a:p>
            <a:pPr algn="ctr"/>
            <a:r>
              <a:rPr lang="it-IT" altLang="it-IT" sz="35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QUALITÀ DEL DATO COME VERIDICITÀ E CORRETTEZZA DEI DATI PRESENTI </a:t>
            </a:r>
            <a:r>
              <a:rPr lang="it-IT" altLang="it-IT" sz="35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NEI </a:t>
            </a:r>
            <a:r>
              <a:rPr lang="it-IT" altLang="it-IT" sz="3500" b="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REGISTRI DI CANCELLERIA</a:t>
            </a:r>
            <a:endParaRPr lang="it-IT" altLang="it-IT" sz="3500" b="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endParaRPr>
          </a:p>
        </p:txBody>
      </p:sp>
      <p:sp>
        <p:nvSpPr>
          <p:cNvPr id="4" name="CasellaDiTesto 3"/>
          <p:cNvSpPr txBox="1"/>
          <p:nvPr/>
        </p:nvSpPr>
        <p:spPr>
          <a:xfrm>
            <a:off x="6863411" y="188640"/>
            <a:ext cx="1952779" cy="276999"/>
          </a:xfrm>
          <a:prstGeom prst="rect">
            <a:avLst/>
          </a:prstGeom>
          <a:noFill/>
        </p:spPr>
        <p:txBody>
          <a:bodyPr wrap="none" rtlCol="0">
            <a:spAutoFit/>
          </a:bodyPr>
          <a:lstStyle/>
          <a:p>
            <a:r>
              <a:rPr lang="it-IT" sz="1200" dirty="0" smtClean="0">
                <a:ln w="0"/>
                <a:solidFill>
                  <a:schemeClr val="accent1"/>
                </a:solidFill>
                <a:effectLst>
                  <a:outerShdw blurRad="38100" dist="25400" dir="5400000" algn="ctr" rotWithShape="0">
                    <a:srgbClr val="6E747A">
                      <a:alpha val="43000"/>
                    </a:srgbClr>
                  </a:outerShdw>
                </a:effectLst>
              </a:rPr>
              <a:t>Dott. Salvatore Filocamo</a:t>
            </a:r>
            <a:endParaRPr lang="it-IT" sz="12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828104" y="187995"/>
            <a:ext cx="8280400" cy="576709"/>
          </a:xfrm>
        </p:spPr>
        <p:txBody>
          <a:bodyPr>
            <a:normAutofit/>
          </a:bodyPr>
          <a:lstStyle/>
          <a:p>
            <a:pPr algn="r" eaLnBrk="1" hangingPunct="1"/>
            <a:r>
              <a:rPr lang="it-IT" altLang="it-IT"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LA RAC SUI REGISTRI DI CANCELLERIA</a:t>
            </a:r>
          </a:p>
        </p:txBody>
      </p:sp>
      <p:pic>
        <p:nvPicPr>
          <p:cNvPr id="8" name="Immagine 7" descr="Registro3.jpg"/>
          <p:cNvPicPr>
            <a:picLocks noChangeAspect="1"/>
          </p:cNvPicPr>
          <p:nvPr/>
        </p:nvPicPr>
        <p:blipFill>
          <a:blip r:embed="rId3" cstate="print"/>
          <a:stretch>
            <a:fillRect/>
          </a:stretch>
        </p:blipFill>
        <p:spPr>
          <a:xfrm>
            <a:off x="179512" y="1628800"/>
            <a:ext cx="8686038" cy="5040560"/>
          </a:xfrm>
          <a:prstGeom prst="rect">
            <a:avLst/>
          </a:prstGeom>
        </p:spPr>
      </p:pic>
      <p:sp>
        <p:nvSpPr>
          <p:cNvPr id="9" name="Rettangolo 8"/>
          <p:cNvSpPr/>
          <p:nvPr/>
        </p:nvSpPr>
        <p:spPr>
          <a:xfrm>
            <a:off x="7020272" y="3789040"/>
            <a:ext cx="1728192" cy="3600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7020272" y="2996952"/>
            <a:ext cx="726481" cy="369332"/>
          </a:xfrm>
          <a:prstGeom prst="rect">
            <a:avLst/>
          </a:prstGeom>
          <a:noFill/>
          <a:ln w="31750">
            <a:solidFill>
              <a:srgbClr val="FF0000"/>
            </a:solidFill>
          </a:ln>
        </p:spPr>
        <p:txBody>
          <a:bodyPr wrap="none" rtlCol="0">
            <a:spAutoFit/>
          </a:bodyPr>
          <a:lstStyle/>
          <a:p>
            <a:r>
              <a:rPr lang="it-IT" b="1" dirty="0" err="1" smtClean="0">
                <a:solidFill>
                  <a:schemeClr val="accent2">
                    <a:lumMod val="75000"/>
                  </a:schemeClr>
                </a:solidFill>
              </a:rPr>
              <a:t>RAC</a:t>
            </a:r>
            <a:endParaRPr lang="it-IT" b="1" dirty="0">
              <a:solidFill>
                <a:schemeClr val="accent2">
                  <a:lumMod val="75000"/>
                </a:schemeClr>
              </a:solidFill>
            </a:endParaRPr>
          </a:p>
        </p:txBody>
      </p:sp>
      <p:cxnSp>
        <p:nvCxnSpPr>
          <p:cNvPr id="11" name="Connettore 2 10"/>
          <p:cNvCxnSpPr/>
          <p:nvPr/>
        </p:nvCxnSpPr>
        <p:spPr>
          <a:xfrm>
            <a:off x="7380312" y="3429000"/>
            <a:ext cx="288032"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flipH="1">
            <a:off x="395536" y="908720"/>
            <a:ext cx="8379217" cy="646331"/>
          </a:xfrm>
          <a:prstGeom prst="rect">
            <a:avLst/>
          </a:prstGeom>
          <a:noFill/>
        </p:spPr>
        <p:txBody>
          <a:bodyPr wrap="square" rtlCol="0">
            <a:spAutoFit/>
          </a:bodyPr>
          <a:lstStyle/>
          <a:p>
            <a:r>
              <a:rPr lang="it-IT" dirty="0" smtClean="0"/>
              <a:t>La data di deposito  è sempre consultabile dal Cancelliere dalla sezione Atti presente sui registi di cancelleria</a:t>
            </a:r>
            <a:endParaRPr lang="it-IT" dirty="0"/>
          </a:p>
        </p:txBody>
      </p:sp>
    </p:spTree>
    <p:extLst>
      <p:ext uri="{BB962C8B-B14F-4D97-AF65-F5344CB8AC3E}">
        <p14:creationId xmlns:p14="http://schemas.microsoft.com/office/powerpoint/2010/main" val="5400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1250"/>
                                        <p:tgtEl>
                                          <p:spTgt spid="5">
                                            <p:bg/>
                                          </p:spTgt>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250"/>
                                        <p:tgtEl>
                                          <p:spTgt spid="5">
                                            <p:txEl>
                                              <p:pRg st="0" end="0"/>
                                            </p:txEl>
                                          </p:spTgt>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uiExpand="1" build="allAtOnce"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TotalTime>
  <Words>614</Words>
  <Application>Microsoft Macintosh PowerPoint</Application>
  <PresentationFormat>Presentazione su schermo (4:3)</PresentationFormat>
  <Paragraphs>87</Paragraphs>
  <Slides>16</Slides>
  <Notes>10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Aharoni</vt:lpstr>
      <vt:lpstr>Arial Black</vt:lpstr>
      <vt:lpstr>Calibri</vt:lpstr>
      <vt:lpstr>Century Schoolbook</vt:lpstr>
      <vt:lpstr>Tahoma</vt:lpstr>
      <vt:lpstr>Wingdings</vt:lpstr>
      <vt:lpstr>Wingdings 2</vt:lpstr>
      <vt:lpstr>Arial</vt:lpstr>
      <vt:lpstr>Oriel</vt:lpstr>
      <vt:lpstr>LA GESTIONE  DELLA QUALITÀ DEI DATI: CONCETTI E MISURE</vt:lpstr>
      <vt:lpstr>i vantaggi del pct</vt:lpstr>
      <vt:lpstr>Gli effetti POSITIVI del pct</vt:lpstr>
      <vt:lpstr>QUALITÀ DEL DATO COME TRASPARENZA E FACILE INTERPRETAZIONE DEI DATI PRESENTI NEI REGISTRI DI CANCELLERIA</vt:lpstr>
      <vt:lpstr>UTILIZZO DI EVENTI NON EVOCATIVI </vt:lpstr>
      <vt:lpstr>Mancato aggiornamento fascicoli </vt:lpstr>
      <vt:lpstr>Individuazione dell’atto depositato non evocativo  </vt:lpstr>
      <vt:lpstr>QUALITÀ DEL DATO COME VERIDICITÀ E CORRETTEZZA DEI DATI PRESENTI NEI REGISTRI DI CANCELLERIA</vt:lpstr>
      <vt:lpstr>LA RAC SUI REGISTRI DI CANCELLERIA</vt:lpstr>
      <vt:lpstr>LA RAC SUI REGISTRI DI CANCELLERIA</vt:lpstr>
      <vt:lpstr>LA RAC SUI REGISTRI DI CANCELLERIA</vt:lpstr>
      <vt:lpstr>LA RAC SUI REGISTRI DI CANCELLERIA</vt:lpstr>
      <vt:lpstr>Il deposito degli atti </vt:lpstr>
      <vt:lpstr>RICEVUTA AVVENUTA CONSEGNA</vt:lpstr>
      <vt:lpstr> ESITO CONTROLLI automatici e MANUALI</vt:lpstr>
      <vt:lpstr>Anomalie all’esito dei controlli automatici: tipologie</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Alessandro</dc:creator>
  <cp:lastModifiedBy>Salvatore Filocamo</cp:lastModifiedBy>
  <cp:revision>66</cp:revision>
  <dcterms:created xsi:type="dcterms:W3CDTF">2017-09-20T16:47:19Z</dcterms:created>
  <dcterms:modified xsi:type="dcterms:W3CDTF">2018-06-03T22:53:25Z</dcterms:modified>
</cp:coreProperties>
</file>