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0"/>
  </p:notesMasterIdLst>
  <p:sldIdLst>
    <p:sldId id="257" r:id="rId2"/>
    <p:sldId id="261" r:id="rId3"/>
    <p:sldId id="258" r:id="rId4"/>
    <p:sldId id="259" r:id="rId5"/>
    <p:sldId id="260" r:id="rId6"/>
    <p:sldId id="262" r:id="rId7"/>
    <p:sldId id="295" r:id="rId8"/>
    <p:sldId id="296" r:id="rId9"/>
    <p:sldId id="297" r:id="rId10"/>
    <p:sldId id="298" r:id="rId11"/>
    <p:sldId id="299" r:id="rId12"/>
    <p:sldId id="300" r:id="rId13"/>
    <p:sldId id="306" r:id="rId14"/>
    <p:sldId id="307" r:id="rId15"/>
    <p:sldId id="264" r:id="rId16"/>
    <p:sldId id="269" r:id="rId17"/>
    <p:sldId id="301" r:id="rId18"/>
    <p:sldId id="265" r:id="rId19"/>
    <p:sldId id="304" r:id="rId20"/>
    <p:sldId id="270" r:id="rId21"/>
    <p:sldId id="271" r:id="rId22"/>
    <p:sldId id="266" r:id="rId23"/>
    <p:sldId id="267" r:id="rId24"/>
    <p:sldId id="272" r:id="rId25"/>
    <p:sldId id="273" r:id="rId26"/>
    <p:sldId id="274" r:id="rId27"/>
    <p:sldId id="275" r:id="rId28"/>
    <p:sldId id="276" r:id="rId29"/>
    <p:sldId id="277" r:id="rId30"/>
    <p:sldId id="278" r:id="rId31"/>
    <p:sldId id="305" r:id="rId32"/>
    <p:sldId id="302" r:id="rId33"/>
    <p:sldId id="279" r:id="rId34"/>
    <p:sldId id="280" r:id="rId35"/>
    <p:sldId id="281" r:id="rId36"/>
    <p:sldId id="268" r:id="rId37"/>
    <p:sldId id="282" r:id="rId38"/>
    <p:sldId id="283" r:id="rId39"/>
    <p:sldId id="284" r:id="rId40"/>
    <p:sldId id="285" r:id="rId41"/>
    <p:sldId id="286" r:id="rId42"/>
    <p:sldId id="287" r:id="rId43"/>
    <p:sldId id="288" r:id="rId44"/>
    <p:sldId id="290" r:id="rId45"/>
    <p:sldId id="291" r:id="rId46"/>
    <p:sldId id="292" r:id="rId47"/>
    <p:sldId id="293" r:id="rId48"/>
    <p:sldId id="308" r:id="rId4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67DBB4-9ED4-4618-80D5-49EBB4A7D32C}" type="datetimeFigureOut">
              <a:rPr lang="it-IT" smtClean="0"/>
              <a:t>25/09/2018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9A1349-2904-4C5C-92CE-75654DCA76C8}" type="slidenum">
              <a:rPr lang="it-IT" smtClean="0"/>
              <a:t>‹N›</a:t>
            </a:fld>
            <a:endParaRPr lang="it-IT"/>
          </a:p>
        </p:txBody>
      </p:sp>
    </p:spTree>
    <p:extLst>
      <p:ext uri="{BB962C8B-B14F-4D97-AF65-F5344CB8AC3E}">
        <p14:creationId xmlns:p14="http://schemas.microsoft.com/office/powerpoint/2010/main" val="3901220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a:t>
            </a:r>
          </a:p>
        </p:txBody>
      </p:sp>
      <p:sp>
        <p:nvSpPr>
          <p:cNvPr id="4" name="Segnaposto numero diapositiva 3"/>
          <p:cNvSpPr>
            <a:spLocks noGrp="1"/>
          </p:cNvSpPr>
          <p:nvPr>
            <p:ph type="sldNum" sz="quarter" idx="10"/>
          </p:nvPr>
        </p:nvSpPr>
        <p:spPr/>
        <p:txBody>
          <a:bodyPr/>
          <a:lstStyle/>
          <a:p>
            <a:fld id="{999A1349-2904-4C5C-92CE-75654DCA76C8}" type="slidenum">
              <a:rPr lang="it-IT" smtClean="0"/>
              <a:t>10</a:t>
            </a:fld>
            <a:endParaRPr lang="it-IT"/>
          </a:p>
        </p:txBody>
      </p:sp>
    </p:spTree>
    <p:extLst>
      <p:ext uri="{BB962C8B-B14F-4D97-AF65-F5344CB8AC3E}">
        <p14:creationId xmlns:p14="http://schemas.microsoft.com/office/powerpoint/2010/main" val="225370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a:t>
            </a:r>
          </a:p>
        </p:txBody>
      </p:sp>
      <p:sp>
        <p:nvSpPr>
          <p:cNvPr id="4" name="Segnaposto numero diapositiva 3"/>
          <p:cNvSpPr>
            <a:spLocks noGrp="1"/>
          </p:cNvSpPr>
          <p:nvPr>
            <p:ph type="sldNum" sz="quarter" idx="10"/>
          </p:nvPr>
        </p:nvSpPr>
        <p:spPr/>
        <p:txBody>
          <a:bodyPr/>
          <a:lstStyle/>
          <a:p>
            <a:fld id="{999A1349-2904-4C5C-92CE-75654DCA76C8}" type="slidenum">
              <a:rPr lang="it-IT" smtClean="0"/>
              <a:t>11</a:t>
            </a:fld>
            <a:endParaRPr lang="it-IT"/>
          </a:p>
        </p:txBody>
      </p:sp>
    </p:spTree>
    <p:extLst>
      <p:ext uri="{BB962C8B-B14F-4D97-AF65-F5344CB8AC3E}">
        <p14:creationId xmlns:p14="http://schemas.microsoft.com/office/powerpoint/2010/main" val="4244864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a:t>
            </a:r>
          </a:p>
        </p:txBody>
      </p:sp>
      <p:sp>
        <p:nvSpPr>
          <p:cNvPr id="4" name="Segnaposto numero diapositiva 3"/>
          <p:cNvSpPr>
            <a:spLocks noGrp="1"/>
          </p:cNvSpPr>
          <p:nvPr>
            <p:ph type="sldNum" sz="quarter" idx="10"/>
          </p:nvPr>
        </p:nvSpPr>
        <p:spPr/>
        <p:txBody>
          <a:bodyPr/>
          <a:lstStyle/>
          <a:p>
            <a:fld id="{999A1349-2904-4C5C-92CE-75654DCA76C8}" type="slidenum">
              <a:rPr lang="it-IT" smtClean="0"/>
              <a:t>12</a:t>
            </a:fld>
            <a:endParaRPr lang="it-IT"/>
          </a:p>
        </p:txBody>
      </p:sp>
    </p:spTree>
    <p:extLst>
      <p:ext uri="{BB962C8B-B14F-4D97-AF65-F5344CB8AC3E}">
        <p14:creationId xmlns:p14="http://schemas.microsoft.com/office/powerpoint/2010/main" val="2699000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a:t>
            </a:r>
          </a:p>
        </p:txBody>
      </p:sp>
      <p:sp>
        <p:nvSpPr>
          <p:cNvPr id="4" name="Segnaposto numero diapositiva 3"/>
          <p:cNvSpPr>
            <a:spLocks noGrp="1"/>
          </p:cNvSpPr>
          <p:nvPr>
            <p:ph type="sldNum" sz="quarter" idx="10"/>
          </p:nvPr>
        </p:nvSpPr>
        <p:spPr/>
        <p:txBody>
          <a:bodyPr/>
          <a:lstStyle/>
          <a:p>
            <a:fld id="{999A1349-2904-4C5C-92CE-75654DCA76C8}" type="slidenum">
              <a:rPr lang="it-IT" smtClean="0"/>
              <a:t>13</a:t>
            </a:fld>
            <a:endParaRPr lang="it-IT"/>
          </a:p>
        </p:txBody>
      </p:sp>
    </p:spTree>
    <p:extLst>
      <p:ext uri="{BB962C8B-B14F-4D97-AF65-F5344CB8AC3E}">
        <p14:creationId xmlns:p14="http://schemas.microsoft.com/office/powerpoint/2010/main" val="1517709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a:t>
            </a:r>
          </a:p>
        </p:txBody>
      </p:sp>
      <p:sp>
        <p:nvSpPr>
          <p:cNvPr id="4" name="Segnaposto numero diapositiva 3"/>
          <p:cNvSpPr>
            <a:spLocks noGrp="1"/>
          </p:cNvSpPr>
          <p:nvPr>
            <p:ph type="sldNum" sz="quarter" idx="10"/>
          </p:nvPr>
        </p:nvSpPr>
        <p:spPr/>
        <p:txBody>
          <a:bodyPr/>
          <a:lstStyle/>
          <a:p>
            <a:fld id="{999A1349-2904-4C5C-92CE-75654DCA76C8}" type="slidenum">
              <a:rPr lang="it-IT" smtClean="0"/>
              <a:t>14</a:t>
            </a:fld>
            <a:endParaRPr lang="it-IT"/>
          </a:p>
        </p:txBody>
      </p:sp>
    </p:spTree>
    <p:extLst>
      <p:ext uri="{BB962C8B-B14F-4D97-AF65-F5344CB8AC3E}">
        <p14:creationId xmlns:p14="http://schemas.microsoft.com/office/powerpoint/2010/main" val="4197304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4B623E8-982C-4A4E-AEE1-107A5E8A9873}" type="datetimeFigureOut">
              <a:rPr lang="it-IT" smtClean="0"/>
              <a:t>25/09/2018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8D179D-6608-42B5-9D5C-8A4FAD96C629}" type="slidenum">
              <a:rPr lang="it-IT" smtClean="0"/>
              <a:t>‹N›</a:t>
            </a:fld>
            <a:endParaRPr lang="it-IT"/>
          </a:p>
        </p:txBody>
      </p:sp>
    </p:spTree>
    <p:extLst>
      <p:ext uri="{BB962C8B-B14F-4D97-AF65-F5344CB8AC3E}">
        <p14:creationId xmlns:p14="http://schemas.microsoft.com/office/powerpoint/2010/main" val="47558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4B623E8-982C-4A4E-AEE1-107A5E8A9873}" type="datetimeFigureOut">
              <a:rPr lang="it-IT" smtClean="0"/>
              <a:t>25/09/2018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8D179D-6608-42B5-9D5C-8A4FAD96C629}" type="slidenum">
              <a:rPr lang="it-IT" smtClean="0"/>
              <a:t>‹N›</a:t>
            </a:fld>
            <a:endParaRPr lang="it-IT"/>
          </a:p>
        </p:txBody>
      </p:sp>
    </p:spTree>
    <p:extLst>
      <p:ext uri="{BB962C8B-B14F-4D97-AF65-F5344CB8AC3E}">
        <p14:creationId xmlns:p14="http://schemas.microsoft.com/office/powerpoint/2010/main" val="1512924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4B623E8-982C-4A4E-AEE1-107A5E8A9873}" type="datetimeFigureOut">
              <a:rPr lang="it-IT" smtClean="0"/>
              <a:t>25/09/2018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8D179D-6608-42B5-9D5C-8A4FAD96C629}" type="slidenum">
              <a:rPr lang="it-IT" smtClean="0"/>
              <a:t>‹N›</a:t>
            </a:fld>
            <a:endParaRPr lang="it-IT"/>
          </a:p>
        </p:txBody>
      </p:sp>
    </p:spTree>
    <p:extLst>
      <p:ext uri="{BB962C8B-B14F-4D97-AF65-F5344CB8AC3E}">
        <p14:creationId xmlns:p14="http://schemas.microsoft.com/office/powerpoint/2010/main" val="3807082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4B623E8-982C-4A4E-AEE1-107A5E8A9873}" type="datetimeFigureOut">
              <a:rPr lang="it-IT" smtClean="0"/>
              <a:t>25/09/2018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8D179D-6608-42B5-9D5C-8A4FAD96C629}" type="slidenum">
              <a:rPr lang="it-IT" smtClean="0"/>
              <a:t>‹N›</a:t>
            </a:fld>
            <a:endParaRPr lang="it-IT"/>
          </a:p>
        </p:txBody>
      </p:sp>
    </p:spTree>
    <p:extLst>
      <p:ext uri="{BB962C8B-B14F-4D97-AF65-F5344CB8AC3E}">
        <p14:creationId xmlns:p14="http://schemas.microsoft.com/office/powerpoint/2010/main" val="231308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24B623E8-982C-4A4E-AEE1-107A5E8A9873}" type="datetimeFigureOut">
              <a:rPr lang="it-IT" smtClean="0"/>
              <a:t>25/09/2018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8D179D-6608-42B5-9D5C-8A4FAD96C629}" type="slidenum">
              <a:rPr lang="it-IT" smtClean="0"/>
              <a:t>‹N›</a:t>
            </a:fld>
            <a:endParaRPr lang="it-IT"/>
          </a:p>
        </p:txBody>
      </p:sp>
    </p:spTree>
    <p:extLst>
      <p:ext uri="{BB962C8B-B14F-4D97-AF65-F5344CB8AC3E}">
        <p14:creationId xmlns:p14="http://schemas.microsoft.com/office/powerpoint/2010/main" val="1831205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4B623E8-982C-4A4E-AEE1-107A5E8A9873}" type="datetimeFigureOut">
              <a:rPr lang="it-IT" smtClean="0"/>
              <a:t>25/09/2018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28D179D-6608-42B5-9D5C-8A4FAD96C629}" type="slidenum">
              <a:rPr lang="it-IT" smtClean="0"/>
              <a:t>‹N›</a:t>
            </a:fld>
            <a:endParaRPr lang="it-IT"/>
          </a:p>
        </p:txBody>
      </p:sp>
    </p:spTree>
    <p:extLst>
      <p:ext uri="{BB962C8B-B14F-4D97-AF65-F5344CB8AC3E}">
        <p14:creationId xmlns:p14="http://schemas.microsoft.com/office/powerpoint/2010/main" val="136709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4B623E8-982C-4A4E-AEE1-107A5E8A9873}" type="datetimeFigureOut">
              <a:rPr lang="it-IT" smtClean="0"/>
              <a:t>25/09/2018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28D179D-6608-42B5-9D5C-8A4FAD96C629}" type="slidenum">
              <a:rPr lang="it-IT" smtClean="0"/>
              <a:t>‹N›</a:t>
            </a:fld>
            <a:endParaRPr lang="it-IT"/>
          </a:p>
        </p:txBody>
      </p:sp>
    </p:spTree>
    <p:extLst>
      <p:ext uri="{BB962C8B-B14F-4D97-AF65-F5344CB8AC3E}">
        <p14:creationId xmlns:p14="http://schemas.microsoft.com/office/powerpoint/2010/main" val="2256470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24B623E8-982C-4A4E-AEE1-107A5E8A9873}" type="datetimeFigureOut">
              <a:rPr lang="it-IT" smtClean="0"/>
              <a:t>25/09/2018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28D179D-6608-42B5-9D5C-8A4FAD96C629}" type="slidenum">
              <a:rPr lang="it-IT" smtClean="0"/>
              <a:t>‹N›</a:t>
            </a:fld>
            <a:endParaRPr lang="it-IT"/>
          </a:p>
        </p:txBody>
      </p:sp>
    </p:spTree>
    <p:extLst>
      <p:ext uri="{BB962C8B-B14F-4D97-AF65-F5344CB8AC3E}">
        <p14:creationId xmlns:p14="http://schemas.microsoft.com/office/powerpoint/2010/main" val="3593700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4B623E8-982C-4A4E-AEE1-107A5E8A9873}" type="datetimeFigureOut">
              <a:rPr lang="it-IT" smtClean="0"/>
              <a:t>25/09/2018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28D179D-6608-42B5-9D5C-8A4FAD96C629}" type="slidenum">
              <a:rPr lang="it-IT" smtClean="0"/>
              <a:t>‹N›</a:t>
            </a:fld>
            <a:endParaRPr lang="it-IT"/>
          </a:p>
        </p:txBody>
      </p:sp>
    </p:spTree>
    <p:extLst>
      <p:ext uri="{BB962C8B-B14F-4D97-AF65-F5344CB8AC3E}">
        <p14:creationId xmlns:p14="http://schemas.microsoft.com/office/powerpoint/2010/main" val="205139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24B623E8-982C-4A4E-AEE1-107A5E8A9873}" type="datetimeFigureOut">
              <a:rPr lang="it-IT" smtClean="0"/>
              <a:t>25/09/2018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28D179D-6608-42B5-9D5C-8A4FAD96C629}" type="slidenum">
              <a:rPr lang="it-IT" smtClean="0"/>
              <a:t>‹N›</a:t>
            </a:fld>
            <a:endParaRPr lang="it-IT"/>
          </a:p>
        </p:txBody>
      </p:sp>
    </p:spTree>
    <p:extLst>
      <p:ext uri="{BB962C8B-B14F-4D97-AF65-F5344CB8AC3E}">
        <p14:creationId xmlns:p14="http://schemas.microsoft.com/office/powerpoint/2010/main" val="2901284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24B623E8-982C-4A4E-AEE1-107A5E8A9873}" type="datetimeFigureOut">
              <a:rPr lang="it-IT" smtClean="0"/>
              <a:t>25/09/2018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28D179D-6608-42B5-9D5C-8A4FAD96C629}" type="slidenum">
              <a:rPr lang="it-IT" smtClean="0"/>
              <a:t>‹N›</a:t>
            </a:fld>
            <a:endParaRPr lang="it-IT"/>
          </a:p>
        </p:txBody>
      </p:sp>
    </p:spTree>
    <p:extLst>
      <p:ext uri="{BB962C8B-B14F-4D97-AF65-F5344CB8AC3E}">
        <p14:creationId xmlns:p14="http://schemas.microsoft.com/office/powerpoint/2010/main" val="3029513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B623E8-982C-4A4E-AEE1-107A5E8A9873}" type="datetimeFigureOut">
              <a:rPr lang="it-IT" smtClean="0"/>
              <a:t>25/09/2018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8D179D-6608-42B5-9D5C-8A4FAD96C629}" type="slidenum">
              <a:rPr lang="it-IT" smtClean="0"/>
              <a:t>‹N›</a:t>
            </a:fld>
            <a:endParaRPr lang="it-IT"/>
          </a:p>
        </p:txBody>
      </p:sp>
    </p:spTree>
    <p:extLst>
      <p:ext uri="{BB962C8B-B14F-4D97-AF65-F5344CB8AC3E}">
        <p14:creationId xmlns:p14="http://schemas.microsoft.com/office/powerpoint/2010/main" val="3665129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628800"/>
            <a:ext cx="8291264" cy="4497363"/>
          </a:xfrm>
        </p:spPr>
        <p:txBody>
          <a:bodyPr>
            <a:normAutofit fontScale="92500" lnSpcReduction="10000"/>
          </a:bodyPr>
          <a:lstStyle/>
          <a:p>
            <a:pPr marL="0" indent="0">
              <a:buNone/>
            </a:pPr>
            <a:endParaRPr lang="it-IT" sz="2000" dirty="0"/>
          </a:p>
          <a:p>
            <a:pPr marL="0" indent="0">
              <a:buNone/>
            </a:pPr>
            <a:endParaRPr lang="it-IT" sz="2000" dirty="0"/>
          </a:p>
          <a:p>
            <a:pPr marL="0" indent="0" algn="ctr">
              <a:buNone/>
            </a:pPr>
            <a:r>
              <a:rPr lang="it-IT" sz="4600" b="1" dirty="0"/>
              <a:t>CORSO DI FORMAZIONE </a:t>
            </a:r>
          </a:p>
          <a:p>
            <a:pPr marL="0" indent="0" algn="ctr">
              <a:buNone/>
            </a:pPr>
            <a:r>
              <a:rPr lang="it-IT" sz="4600" b="1" dirty="0"/>
              <a:t>TECNICO GIURIDICA PER CTU</a:t>
            </a:r>
          </a:p>
          <a:p>
            <a:pPr marL="0" indent="0" algn="ctr">
              <a:buNone/>
            </a:pPr>
            <a:endParaRPr lang="it-IT" sz="3600" dirty="0"/>
          </a:p>
          <a:p>
            <a:pPr marL="0" indent="0" algn="ctr">
              <a:buNone/>
            </a:pPr>
            <a:r>
              <a:rPr lang="it-IT" sz="2400" dirty="0"/>
              <a:t>Relatore</a:t>
            </a:r>
          </a:p>
          <a:p>
            <a:pPr marL="0" indent="0" algn="ctr">
              <a:buNone/>
            </a:pPr>
            <a:r>
              <a:rPr lang="it-IT" sz="2400" dirty="0"/>
              <a:t>Dott. Filippo Grassi</a:t>
            </a:r>
          </a:p>
          <a:p>
            <a:pPr marL="0" indent="0" algn="ctr">
              <a:buNone/>
            </a:pPr>
            <a:endParaRPr lang="it-IT" sz="2000" b="1" dirty="0"/>
          </a:p>
          <a:p>
            <a:pPr marL="0" indent="0" algn="ctr">
              <a:buNone/>
            </a:pPr>
            <a:r>
              <a:rPr lang="it-IT" sz="2000" b="1" dirty="0"/>
              <a:t>ODCEC FIRENZE</a:t>
            </a:r>
          </a:p>
          <a:p>
            <a:pPr marL="0" indent="0" algn="ctr">
              <a:buNone/>
            </a:pPr>
            <a:r>
              <a:rPr lang="it-IT" sz="2000" b="1" dirty="0"/>
              <a:t>24 SETTEMBRE 2018</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332656"/>
            <a:ext cx="2409825" cy="7429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8014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VALUTAZIONI</a:t>
            </a:r>
          </a:p>
        </p:txBody>
      </p:sp>
      <p:sp>
        <p:nvSpPr>
          <p:cNvPr id="5" name="Segnaposto contenuto 2"/>
          <p:cNvSpPr>
            <a:spLocks noGrp="1"/>
          </p:cNvSpPr>
          <p:nvPr>
            <p:ph idx="1"/>
          </p:nvPr>
        </p:nvSpPr>
        <p:spPr/>
        <p:txBody>
          <a:bodyPr>
            <a:normAutofit fontScale="25000" lnSpcReduction="20000"/>
          </a:bodyPr>
          <a:lstStyle/>
          <a:p>
            <a:pPr marL="0" indent="0" algn="just">
              <a:buNone/>
            </a:pPr>
            <a:r>
              <a:rPr lang="it-IT" sz="8000" dirty="0"/>
              <a:t>Il metodo misto più diffuso è quello dell’attualizzazione limitata del </a:t>
            </a:r>
            <a:r>
              <a:rPr lang="it-IT" sz="8000" dirty="0" err="1"/>
              <a:t>sovrareddito</a:t>
            </a:r>
            <a:r>
              <a:rPr lang="it-IT" sz="8000" dirty="0"/>
              <a:t> (noto come “U.E.C.” in quanto raccomandato </a:t>
            </a:r>
            <a:r>
              <a:rPr lang="it-IT" sz="8000" i="1" dirty="0"/>
              <a:t>dall’Union </a:t>
            </a:r>
            <a:r>
              <a:rPr lang="it-IT" sz="8000" i="1" dirty="0" err="1"/>
              <a:t>Europeenne</a:t>
            </a:r>
            <a:r>
              <a:rPr lang="it-IT" sz="8000" i="1" dirty="0"/>
              <a:t> </a:t>
            </a:r>
            <a:r>
              <a:rPr lang="it-IT" sz="8000" i="1" dirty="0" err="1"/>
              <a:t>des</a:t>
            </a:r>
            <a:r>
              <a:rPr lang="it-IT" sz="8000" i="1" dirty="0"/>
              <a:t> </a:t>
            </a:r>
            <a:r>
              <a:rPr lang="it-IT" sz="8000" i="1" dirty="0" err="1"/>
              <a:t>Experts</a:t>
            </a:r>
            <a:r>
              <a:rPr lang="it-IT" sz="8000" i="1" dirty="0"/>
              <a:t> </a:t>
            </a:r>
            <a:r>
              <a:rPr lang="it-IT" sz="8000" i="1" dirty="0" err="1"/>
              <a:t>Comptables</a:t>
            </a:r>
            <a:r>
              <a:rPr lang="it-IT" sz="8000" i="1" dirty="0"/>
              <a:t> </a:t>
            </a:r>
            <a:r>
              <a:rPr lang="it-IT" sz="8000" i="1" dirty="0" err="1"/>
              <a:t>Economiques</a:t>
            </a:r>
            <a:r>
              <a:rPr lang="it-IT" sz="8000" i="1" dirty="0"/>
              <a:t> et </a:t>
            </a:r>
            <a:r>
              <a:rPr lang="it-IT" sz="8000" i="1" dirty="0" err="1"/>
              <a:t>Financiers</a:t>
            </a:r>
            <a:r>
              <a:rPr lang="it-IT" sz="8000" dirty="0"/>
              <a:t>). In simboli:</a:t>
            </a:r>
          </a:p>
          <a:p>
            <a:pPr marL="0" indent="0" algn="just">
              <a:buNone/>
            </a:pPr>
            <a:endParaRPr lang="it-IT" sz="4300" dirty="0"/>
          </a:p>
          <a:p>
            <a:pPr marL="0" indent="0" algn="just">
              <a:buNone/>
            </a:pPr>
            <a:endParaRPr lang="it-IT" dirty="0"/>
          </a:p>
          <a:p>
            <a:pPr marL="0" indent="0" algn="just">
              <a:buNone/>
            </a:pPr>
            <a:r>
              <a:rPr lang="it-IT" sz="11200" dirty="0"/>
              <a:t>W = k + I  + an¬i’(R - </a:t>
            </a:r>
            <a:r>
              <a:rPr lang="it-IT" sz="11200" dirty="0" err="1"/>
              <a:t>iK</a:t>
            </a:r>
            <a:r>
              <a:rPr lang="it-IT" sz="11200" dirty="0"/>
              <a:t>’) + SA</a:t>
            </a:r>
          </a:p>
          <a:p>
            <a:pPr marL="0" indent="0" algn="just">
              <a:buNone/>
            </a:pPr>
            <a:endParaRPr lang="it-IT" dirty="0"/>
          </a:p>
          <a:p>
            <a:pPr marL="0" indent="0" algn="just">
              <a:buNone/>
            </a:pPr>
            <a:endParaRPr lang="it-IT" dirty="0"/>
          </a:p>
          <a:p>
            <a:pPr marL="0" indent="0" algn="just">
              <a:buNone/>
            </a:pPr>
            <a:r>
              <a:rPr lang="it-IT" sz="4800" dirty="0"/>
              <a:t>dove: </a:t>
            </a:r>
          </a:p>
          <a:p>
            <a:pPr marL="0" indent="0" algn="just">
              <a:buNone/>
            </a:pPr>
            <a:r>
              <a:rPr lang="it-IT" sz="4800" dirty="0"/>
              <a:t>W = Valore del capitale economico della società da valutare </a:t>
            </a:r>
          </a:p>
          <a:p>
            <a:pPr marL="0" indent="0" algn="just">
              <a:buNone/>
            </a:pPr>
            <a:r>
              <a:rPr lang="it-IT" sz="4800" dirty="0"/>
              <a:t>K  = Patrimonio netto rettificato “strumentale” </a:t>
            </a:r>
          </a:p>
          <a:p>
            <a:pPr marL="0" indent="0" algn="just">
              <a:buNone/>
            </a:pPr>
            <a:r>
              <a:rPr lang="it-IT" sz="4800" dirty="0"/>
              <a:t>I  = Valore degli </a:t>
            </a:r>
            <a:r>
              <a:rPr lang="it-IT" sz="4800" dirty="0" err="1"/>
              <a:t>Intangibles</a:t>
            </a:r>
            <a:r>
              <a:rPr lang="it-IT" sz="4800" dirty="0"/>
              <a:t> non iscritti a bilancio (separabili) </a:t>
            </a:r>
          </a:p>
          <a:p>
            <a:pPr marL="0" indent="0" algn="just">
              <a:buNone/>
            </a:pPr>
            <a:r>
              <a:rPr lang="it-IT" sz="4800" dirty="0"/>
              <a:t>R = Reddito medio normale atteso per la società da valutare </a:t>
            </a:r>
          </a:p>
          <a:p>
            <a:pPr marL="0" indent="0" algn="just">
              <a:buNone/>
            </a:pPr>
            <a:r>
              <a:rPr lang="it-IT" sz="4800" dirty="0"/>
              <a:t>i  = Tasso di rendimento “normale” (di settore) </a:t>
            </a:r>
          </a:p>
          <a:p>
            <a:pPr marL="0" indent="0" algn="just">
              <a:buNone/>
            </a:pPr>
            <a:r>
              <a:rPr lang="it-IT" sz="4800" dirty="0"/>
              <a:t>K’ = Patrimonio netto rettificato strumentale “complesso” </a:t>
            </a:r>
          </a:p>
          <a:p>
            <a:pPr marL="0" indent="0" algn="just">
              <a:buNone/>
            </a:pPr>
            <a:r>
              <a:rPr lang="it-IT" sz="4800" dirty="0"/>
              <a:t>(K’ = K + I) (R - </a:t>
            </a:r>
            <a:r>
              <a:rPr lang="it-IT" sz="4800" dirty="0" err="1"/>
              <a:t>iK</a:t>
            </a:r>
            <a:r>
              <a:rPr lang="it-IT" sz="4800" dirty="0"/>
              <a:t>’) = </a:t>
            </a:r>
            <a:r>
              <a:rPr lang="it-IT" sz="4800" dirty="0" err="1"/>
              <a:t>Sovrareddito</a:t>
            </a:r>
            <a:r>
              <a:rPr lang="it-IT" sz="4800" dirty="0"/>
              <a:t> (</a:t>
            </a:r>
            <a:r>
              <a:rPr lang="it-IT" sz="4800" dirty="0" err="1"/>
              <a:t>Sottoreddito</a:t>
            </a:r>
            <a:r>
              <a:rPr lang="it-IT" sz="4800" dirty="0"/>
              <a:t>) </a:t>
            </a:r>
          </a:p>
          <a:p>
            <a:pPr marL="0" indent="0" algn="just">
              <a:buNone/>
            </a:pPr>
            <a:r>
              <a:rPr lang="it-IT" sz="4800" dirty="0"/>
              <a:t>i’  = Tasso di attualizzazione </a:t>
            </a:r>
          </a:p>
          <a:p>
            <a:pPr marL="0" indent="0" algn="just">
              <a:buNone/>
            </a:pPr>
            <a:r>
              <a:rPr lang="it-IT" sz="4800" dirty="0"/>
              <a:t>n  = Periodo di attualizzazione </a:t>
            </a:r>
          </a:p>
          <a:p>
            <a:pPr marL="0" indent="0" algn="just">
              <a:buNone/>
            </a:pPr>
            <a:r>
              <a:rPr lang="it-IT" sz="4800" dirty="0"/>
              <a:t>an¬i’(R - </a:t>
            </a:r>
            <a:r>
              <a:rPr lang="it-IT" sz="4800" dirty="0" err="1"/>
              <a:t>iK</a:t>
            </a:r>
            <a:r>
              <a:rPr lang="it-IT" sz="4800" dirty="0"/>
              <a:t>’) = </a:t>
            </a:r>
            <a:r>
              <a:rPr lang="it-IT" sz="4800" dirty="0" err="1"/>
              <a:t>Goodwill</a:t>
            </a:r>
            <a:r>
              <a:rPr lang="it-IT" sz="4800" dirty="0"/>
              <a:t> (</a:t>
            </a:r>
            <a:r>
              <a:rPr lang="it-IT" sz="4800" dirty="0" err="1"/>
              <a:t>Badwill</a:t>
            </a:r>
            <a:r>
              <a:rPr lang="it-IT" sz="4800" dirty="0"/>
              <a:t>) </a:t>
            </a:r>
          </a:p>
          <a:p>
            <a:pPr marL="0" indent="0" algn="just">
              <a:buNone/>
            </a:pPr>
            <a:r>
              <a:rPr lang="it-IT" sz="4800" dirty="0"/>
              <a:t>SA  = Valore dei beni estranei alla gestione (Surplus </a:t>
            </a:r>
            <a:r>
              <a:rPr lang="it-IT" sz="4800" dirty="0" err="1"/>
              <a:t>Assets</a:t>
            </a:r>
            <a:r>
              <a:rPr lang="it-IT" sz="4800" dirty="0"/>
              <a:t>) </a:t>
            </a:r>
          </a:p>
          <a:p>
            <a:pPr marL="0" indent="0" algn="just">
              <a:buNone/>
            </a:pPr>
            <a:endParaRPr lang="it-IT" dirty="0"/>
          </a:p>
          <a:p>
            <a:pPr marL="0" indent="0" algn="just">
              <a:buNone/>
            </a:pPr>
            <a:r>
              <a:rPr lang="it-IT" dirty="0"/>
              <a:t>NOTE:</a:t>
            </a:r>
          </a:p>
          <a:p>
            <a:pPr marL="0" indent="0" algn="just">
              <a:buNone/>
            </a:pPr>
            <a:r>
              <a:rPr lang="it-IT" dirty="0"/>
              <a:t>Il tasso i esprime una misura di rendimento giudicata “soddisfacente”, vale a dire in linea con le aspettative di un generico investitore nel capitale di rischio di una azienda appartenente al medesimo settore di quella oggetto d’analisi.</a:t>
            </a:r>
          </a:p>
          <a:p>
            <a:pPr marL="0" indent="0" algn="just">
              <a:buNone/>
            </a:pPr>
            <a:r>
              <a:rPr lang="it-IT" dirty="0"/>
              <a:t>Il tasso i’ è da intendersi come la combinazione di più elementi:  a) la pura remunerazione finanziaria del capitale investito (tasso </a:t>
            </a:r>
            <a:r>
              <a:rPr lang="it-IT" dirty="0" err="1"/>
              <a:t>riskfree</a:t>
            </a:r>
            <a:r>
              <a:rPr lang="it-IT" dirty="0"/>
              <a:t>)  b) il rischio della specifica azienda (variabilità del suo rendimento atteso rispetto a quella del rendimento medio del mercato azionario)   Spesso solo (a) .</a:t>
            </a:r>
          </a:p>
        </p:txBody>
      </p:sp>
    </p:spTree>
    <p:extLst>
      <p:ext uri="{BB962C8B-B14F-4D97-AF65-F5344CB8AC3E}">
        <p14:creationId xmlns:p14="http://schemas.microsoft.com/office/powerpoint/2010/main" val="1929684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VALUTAZIONI</a:t>
            </a:r>
          </a:p>
        </p:txBody>
      </p:sp>
      <p:sp>
        <p:nvSpPr>
          <p:cNvPr id="5" name="Segnaposto contenuto 2"/>
          <p:cNvSpPr>
            <a:spLocks noGrp="1"/>
          </p:cNvSpPr>
          <p:nvPr>
            <p:ph idx="1"/>
          </p:nvPr>
        </p:nvSpPr>
        <p:spPr/>
        <p:txBody>
          <a:bodyPr>
            <a:normAutofit fontScale="70000" lnSpcReduction="20000"/>
          </a:bodyPr>
          <a:lstStyle/>
          <a:p>
            <a:pPr marL="0" indent="0" algn="just">
              <a:buNone/>
            </a:pPr>
            <a:r>
              <a:rPr lang="it-IT" u="sng" dirty="0"/>
              <a:t>METODO FINANZIARIO</a:t>
            </a:r>
          </a:p>
          <a:p>
            <a:pPr marL="0" indent="0" algn="just">
              <a:buNone/>
            </a:pPr>
            <a:r>
              <a:rPr lang="it-IT" dirty="0"/>
              <a:t>I metodi finanziari sono generalmente ritenuti i più razionali ai fini della valutazione di una azienda, in quanto fanno propria la logica con cui vengono “prezzate” le attività finanziarie </a:t>
            </a:r>
          </a:p>
          <a:p>
            <a:pPr marL="0" indent="0" algn="just">
              <a:buNone/>
            </a:pPr>
            <a:r>
              <a:rPr lang="it-IT" dirty="0"/>
              <a:t> </a:t>
            </a:r>
          </a:p>
          <a:p>
            <a:pPr marL="0" indent="0" algn="just">
              <a:buNone/>
            </a:pPr>
            <a:r>
              <a:rPr lang="it-IT" dirty="0"/>
              <a:t>La “</a:t>
            </a:r>
            <a:r>
              <a:rPr lang="it-IT" dirty="0" err="1"/>
              <a:t>Discounted</a:t>
            </a:r>
            <a:r>
              <a:rPr lang="it-IT" dirty="0"/>
              <a:t> Cash Flow Analysis” determina il valore di una azienda sulla base del valore attuale dei flussi di cassa che la medesima si presume possa generare negli esercizi futuri – Il pregio di tali metodi è quello di evidenziare la capacità dell’azienda oggetto di stima di mettere a disposizione degli investitori (i soli azionisti, nella valutazione </a:t>
            </a:r>
            <a:r>
              <a:rPr lang="it-IT" dirty="0" err="1"/>
              <a:t>equity</a:t>
            </a:r>
            <a:r>
              <a:rPr lang="it-IT" dirty="0"/>
              <a:t> side o </a:t>
            </a:r>
            <a:r>
              <a:rPr lang="it-IT" dirty="0" err="1"/>
              <a:t>levered</a:t>
            </a:r>
            <a:r>
              <a:rPr lang="it-IT" dirty="0"/>
              <a:t>, tutti i finanziatori, nella valutazione </a:t>
            </a:r>
            <a:r>
              <a:rPr lang="it-IT" dirty="0" err="1"/>
              <a:t>asset</a:t>
            </a:r>
            <a:r>
              <a:rPr lang="it-IT" dirty="0"/>
              <a:t> side o </a:t>
            </a:r>
            <a:r>
              <a:rPr lang="it-IT" dirty="0" err="1"/>
              <a:t>unlevered</a:t>
            </a:r>
            <a:r>
              <a:rPr lang="it-IT" dirty="0"/>
              <a:t>) quei flussi monetari che residuano dopo aver effettuato gli investimenti in capitale circolante e attività fisse necessari per garantire il perdurare della medesima in condizioni di economicità.</a:t>
            </a:r>
          </a:p>
          <a:p>
            <a:pPr marL="0" indent="0" algn="just">
              <a:buNone/>
            </a:pPr>
            <a:endParaRPr lang="it-IT" dirty="0"/>
          </a:p>
        </p:txBody>
      </p:sp>
    </p:spTree>
    <p:extLst>
      <p:ext uri="{BB962C8B-B14F-4D97-AF65-F5344CB8AC3E}">
        <p14:creationId xmlns:p14="http://schemas.microsoft.com/office/powerpoint/2010/main" val="635705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VALUTAZIONI</a:t>
            </a:r>
          </a:p>
        </p:txBody>
      </p:sp>
      <p:sp>
        <p:nvSpPr>
          <p:cNvPr id="5" name="Segnaposto contenuto 2"/>
          <p:cNvSpPr>
            <a:spLocks noGrp="1"/>
          </p:cNvSpPr>
          <p:nvPr>
            <p:ph idx="1"/>
          </p:nvPr>
        </p:nvSpPr>
        <p:spPr/>
        <p:txBody>
          <a:bodyPr>
            <a:normAutofit/>
          </a:bodyPr>
          <a:lstStyle/>
          <a:p>
            <a:pPr marL="0" indent="0" algn="just">
              <a:buNone/>
            </a:pPr>
            <a:r>
              <a:rPr lang="it-IT" sz="2400" u="sng" dirty="0"/>
              <a:t>EVA  (</a:t>
            </a:r>
            <a:r>
              <a:rPr lang="it-IT" sz="2400" u="sng" dirty="0" err="1"/>
              <a:t>Economic</a:t>
            </a:r>
            <a:r>
              <a:rPr lang="it-IT" sz="2400" u="sng" dirty="0"/>
              <a:t> Value </a:t>
            </a:r>
            <a:r>
              <a:rPr lang="it-IT" sz="2400" u="sng" dirty="0" err="1"/>
              <a:t>Added</a:t>
            </a:r>
            <a:r>
              <a:rPr lang="it-IT" sz="2400" u="sng" dirty="0"/>
              <a:t>) </a:t>
            </a:r>
          </a:p>
          <a:p>
            <a:pPr marL="0" indent="0" algn="just">
              <a:buNone/>
            </a:pPr>
            <a:r>
              <a:rPr lang="it-IT" sz="2400" dirty="0"/>
              <a:t>Il metodo EVA è un particolare criterio di determinazione e misura del valore che si fonda su due principi: </a:t>
            </a:r>
          </a:p>
          <a:p>
            <a:pPr marL="0" indent="0" algn="just">
              <a:buNone/>
            </a:pPr>
            <a:r>
              <a:rPr lang="it-IT" sz="2400" dirty="0"/>
              <a:t> </a:t>
            </a:r>
          </a:p>
          <a:p>
            <a:pPr marL="0" indent="0" algn="just">
              <a:buNone/>
            </a:pPr>
            <a:r>
              <a:rPr lang="it-IT" sz="2400" dirty="0"/>
              <a:t>1. Il capitale degli azionisti deve essere remunerato </a:t>
            </a:r>
          </a:p>
          <a:p>
            <a:pPr marL="0" indent="0" algn="just">
              <a:buNone/>
            </a:pPr>
            <a:r>
              <a:rPr lang="it-IT" sz="2400" dirty="0"/>
              <a:t> </a:t>
            </a:r>
          </a:p>
          <a:p>
            <a:pPr marL="0" indent="0" algn="just">
              <a:buNone/>
            </a:pPr>
            <a:r>
              <a:rPr lang="it-IT" sz="2400" dirty="0"/>
              <a:t>2. Un'azienda che produce utili contabili non necessariamente è in grado di creare valore economico per gli azionisti.</a:t>
            </a:r>
          </a:p>
        </p:txBody>
      </p:sp>
    </p:spTree>
    <p:extLst>
      <p:ext uri="{BB962C8B-B14F-4D97-AF65-F5344CB8AC3E}">
        <p14:creationId xmlns:p14="http://schemas.microsoft.com/office/powerpoint/2010/main" val="4142243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VALUTAZIONI</a:t>
            </a:r>
          </a:p>
        </p:txBody>
      </p:sp>
      <p:sp>
        <p:nvSpPr>
          <p:cNvPr id="5" name="Segnaposto contenuto 2"/>
          <p:cNvSpPr>
            <a:spLocks noGrp="1"/>
          </p:cNvSpPr>
          <p:nvPr>
            <p:ph idx="1"/>
          </p:nvPr>
        </p:nvSpPr>
        <p:spPr/>
        <p:txBody>
          <a:bodyPr>
            <a:normAutofit/>
          </a:bodyPr>
          <a:lstStyle/>
          <a:p>
            <a:pPr marL="0" indent="0" algn="just">
              <a:buNone/>
            </a:pPr>
            <a:r>
              <a:rPr lang="it-IT" sz="2400" u="sng" dirty="0"/>
              <a:t>EVA  (</a:t>
            </a:r>
            <a:r>
              <a:rPr lang="it-IT" sz="2400" u="sng" dirty="0" err="1"/>
              <a:t>Economic</a:t>
            </a:r>
            <a:r>
              <a:rPr lang="it-IT" sz="2400" u="sng" dirty="0"/>
              <a:t> Value </a:t>
            </a:r>
            <a:r>
              <a:rPr lang="it-IT" sz="2400" u="sng" dirty="0" err="1"/>
              <a:t>Added</a:t>
            </a:r>
            <a:r>
              <a:rPr lang="it-IT" sz="2400" u="sng" dirty="0"/>
              <a:t>) </a:t>
            </a:r>
          </a:p>
          <a:p>
            <a:pPr marL="0" indent="0" algn="just">
              <a:buNone/>
            </a:pPr>
            <a:r>
              <a:rPr lang="it-IT" sz="2000" dirty="0"/>
              <a:t>Il metodo EVA è un particolare criterio di determinazione e misura del valore che si fonda su due principi: </a:t>
            </a:r>
          </a:p>
          <a:p>
            <a:pPr marL="0" indent="0" algn="just">
              <a:buNone/>
            </a:pPr>
            <a:endParaRPr lang="it-IT" sz="2000" dirty="0"/>
          </a:p>
          <a:p>
            <a:pPr marL="457200" indent="-457200" algn="just">
              <a:buAutoNum type="arabicPeriod"/>
            </a:pPr>
            <a:r>
              <a:rPr lang="it-IT" sz="2000" dirty="0"/>
              <a:t>Il capitale degli azionisti deve essere remunerato </a:t>
            </a:r>
          </a:p>
          <a:p>
            <a:pPr marL="457200" indent="-457200" algn="just">
              <a:buAutoNum type="arabicPeriod"/>
            </a:pPr>
            <a:endParaRPr lang="it-IT" sz="2000" dirty="0"/>
          </a:p>
          <a:p>
            <a:pPr marL="0" indent="0" algn="just">
              <a:buNone/>
            </a:pPr>
            <a:r>
              <a:rPr lang="it-IT" sz="2000" dirty="0"/>
              <a:t>2. Un'azienda che produce utili contabili non necessariamente è in grado di creare valore economico per gli azionisti.</a:t>
            </a:r>
          </a:p>
        </p:txBody>
      </p:sp>
      <p:sp>
        <p:nvSpPr>
          <p:cNvPr id="3" name="Rettangolo 2"/>
          <p:cNvSpPr/>
          <p:nvPr/>
        </p:nvSpPr>
        <p:spPr>
          <a:xfrm>
            <a:off x="603176" y="4877543"/>
            <a:ext cx="2016224"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RENDIMENTO CAPITALE INVESTITO OPERATIVO</a:t>
            </a:r>
          </a:p>
        </p:txBody>
      </p:sp>
      <p:sp>
        <p:nvSpPr>
          <p:cNvPr id="6" name="Rettangolo 5"/>
          <p:cNvSpPr/>
          <p:nvPr/>
        </p:nvSpPr>
        <p:spPr>
          <a:xfrm>
            <a:off x="6960007" y="5293237"/>
            <a:ext cx="1152128" cy="3207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ZERO</a:t>
            </a:r>
          </a:p>
        </p:txBody>
      </p:sp>
      <p:sp>
        <p:nvSpPr>
          <p:cNvPr id="4" name="Meno 3"/>
          <p:cNvSpPr/>
          <p:nvPr/>
        </p:nvSpPr>
        <p:spPr>
          <a:xfrm>
            <a:off x="2776312" y="5335125"/>
            <a:ext cx="914400" cy="226945"/>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Meno 6"/>
          <p:cNvSpPr/>
          <p:nvPr/>
        </p:nvSpPr>
        <p:spPr>
          <a:xfrm rot="20212195">
            <a:off x="5938136" y="5515924"/>
            <a:ext cx="914400" cy="226945"/>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Meno 7"/>
          <p:cNvSpPr/>
          <p:nvPr/>
        </p:nvSpPr>
        <p:spPr>
          <a:xfrm rot="1870034">
            <a:off x="5956021" y="5137977"/>
            <a:ext cx="914400" cy="226945"/>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3932312" y="4877544"/>
            <a:ext cx="2016224"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COSTO DEL CAPITALE INVESTITO OPERATIVO</a:t>
            </a:r>
          </a:p>
        </p:txBody>
      </p:sp>
    </p:spTree>
    <p:extLst>
      <p:ext uri="{BB962C8B-B14F-4D97-AF65-F5344CB8AC3E}">
        <p14:creationId xmlns:p14="http://schemas.microsoft.com/office/powerpoint/2010/main" val="2818399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VALUTAZIONI</a:t>
            </a:r>
          </a:p>
        </p:txBody>
      </p:sp>
      <p:sp>
        <p:nvSpPr>
          <p:cNvPr id="5" name="Segnaposto contenuto 2"/>
          <p:cNvSpPr>
            <a:spLocks noGrp="1"/>
          </p:cNvSpPr>
          <p:nvPr>
            <p:ph idx="1"/>
          </p:nvPr>
        </p:nvSpPr>
        <p:spPr/>
        <p:txBody>
          <a:bodyPr>
            <a:normAutofit/>
          </a:bodyPr>
          <a:lstStyle/>
          <a:p>
            <a:pPr marL="0" indent="0" algn="just">
              <a:buNone/>
            </a:pPr>
            <a:r>
              <a:rPr lang="it-IT" sz="2400" u="sng" dirty="0"/>
              <a:t>EVA  (</a:t>
            </a:r>
            <a:r>
              <a:rPr lang="it-IT" sz="2400" u="sng" dirty="0" err="1"/>
              <a:t>Economic</a:t>
            </a:r>
            <a:r>
              <a:rPr lang="it-IT" sz="2400" u="sng" dirty="0"/>
              <a:t> Value </a:t>
            </a:r>
            <a:r>
              <a:rPr lang="it-IT" sz="2400" u="sng" dirty="0" err="1"/>
              <a:t>Added</a:t>
            </a:r>
            <a:r>
              <a:rPr lang="it-IT" sz="2400" u="sng" dirty="0"/>
              <a:t>) </a:t>
            </a:r>
          </a:p>
          <a:p>
            <a:pPr marL="0" indent="0" algn="just">
              <a:buNone/>
            </a:pPr>
            <a:r>
              <a:rPr lang="it-IT" sz="2400" u="sng" dirty="0"/>
              <a:t>FORMULA:</a:t>
            </a:r>
          </a:p>
          <a:p>
            <a:pPr marL="0" indent="0" algn="just">
              <a:buNone/>
            </a:pPr>
            <a:endParaRPr lang="it-IT" sz="2400" u="sng" dirty="0"/>
          </a:p>
          <a:p>
            <a:pPr marL="0" indent="0" algn="just">
              <a:buNone/>
            </a:pPr>
            <a:r>
              <a:rPr lang="it-IT" sz="2400" dirty="0"/>
              <a:t>NOPAT - (WACC x COIN) = EVA</a:t>
            </a:r>
          </a:p>
          <a:p>
            <a:pPr marL="0" indent="0" algn="just">
              <a:buNone/>
            </a:pPr>
            <a:endParaRPr lang="it-IT" sz="2400" dirty="0"/>
          </a:p>
          <a:p>
            <a:pPr marL="0" indent="0" algn="just">
              <a:buNone/>
            </a:pPr>
            <a:r>
              <a:rPr lang="it-IT" sz="1800" i="1" dirty="0"/>
              <a:t>dove:</a:t>
            </a:r>
          </a:p>
          <a:p>
            <a:pPr marL="0" indent="0" algn="just">
              <a:buNone/>
            </a:pPr>
            <a:r>
              <a:rPr lang="it-IT" sz="1800" i="1" dirty="0"/>
              <a:t>NOPAT (Net Operating Profit </a:t>
            </a:r>
            <a:r>
              <a:rPr lang="it-IT" sz="1800" i="1" dirty="0" err="1"/>
              <a:t>After</a:t>
            </a:r>
            <a:r>
              <a:rPr lang="it-IT" sz="1800" i="1" dirty="0"/>
              <a:t> </a:t>
            </a:r>
            <a:r>
              <a:rPr lang="it-IT" sz="1800" i="1" dirty="0" err="1"/>
              <a:t>Taxes</a:t>
            </a:r>
            <a:r>
              <a:rPr lang="it-IT" sz="1800" i="1" dirty="0"/>
              <a:t>)</a:t>
            </a:r>
          </a:p>
          <a:p>
            <a:pPr marL="0" indent="0" algn="just">
              <a:buNone/>
            </a:pPr>
            <a:r>
              <a:rPr lang="it-IT" sz="1800" i="1" dirty="0"/>
              <a:t>COIN (Capitale Operativo Investito Netto)</a:t>
            </a:r>
          </a:p>
          <a:p>
            <a:pPr marL="0" indent="0" algn="just">
              <a:buNone/>
            </a:pPr>
            <a:r>
              <a:rPr lang="it-IT" sz="1800" i="1" dirty="0"/>
              <a:t>WACC (</a:t>
            </a:r>
            <a:r>
              <a:rPr lang="en-US" sz="1800" i="1" dirty="0"/>
              <a:t>Weighted Average Cost of Capital)</a:t>
            </a:r>
            <a:endParaRPr lang="it-IT" sz="1800" i="1" dirty="0"/>
          </a:p>
        </p:txBody>
      </p:sp>
    </p:spTree>
    <p:extLst>
      <p:ext uri="{BB962C8B-B14F-4D97-AF65-F5344CB8AC3E}">
        <p14:creationId xmlns:p14="http://schemas.microsoft.com/office/powerpoint/2010/main" val="3572600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VALUTAZIONI</a:t>
            </a:r>
          </a:p>
        </p:txBody>
      </p:sp>
      <p:sp>
        <p:nvSpPr>
          <p:cNvPr id="6" name="Segnaposto contenuto 2"/>
          <p:cNvSpPr txBox="1">
            <a:spLocks/>
          </p:cNvSpPr>
          <p:nvPr/>
        </p:nvSpPr>
        <p:spPr>
          <a:xfrm>
            <a:off x="609600" y="1752600"/>
            <a:ext cx="8229600" cy="4525963"/>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5100" u="sng" dirty="0"/>
              <a:t>PROBLEMATICHE</a:t>
            </a:r>
          </a:p>
          <a:p>
            <a:pPr marL="0" indent="0">
              <a:buFont typeface="Arial" panose="020B0604020202020204" pitchFamily="34" charset="0"/>
              <a:buNone/>
            </a:pPr>
            <a:endParaRPr lang="it-IT" sz="2000" u="sng" dirty="0"/>
          </a:p>
          <a:p>
            <a:pPr>
              <a:buFont typeface="Wingdings" panose="05000000000000000000" pitchFamily="2" charset="2"/>
              <a:buChar char="Ø"/>
            </a:pPr>
            <a:r>
              <a:rPr lang="it-IT" u="sng" dirty="0"/>
              <a:t>PREMI DI MAGGIORANZA/MINORANZA</a:t>
            </a:r>
          </a:p>
          <a:p>
            <a:pPr marL="0" indent="0">
              <a:buNone/>
            </a:pPr>
            <a:endParaRPr lang="it-IT" dirty="0"/>
          </a:p>
          <a:p>
            <a:pPr marL="0" indent="0" algn="just">
              <a:lnSpc>
                <a:spcPct val="170000"/>
              </a:lnSpc>
              <a:buNone/>
            </a:pPr>
            <a:r>
              <a:rPr lang="it-IT" sz="2300" dirty="0"/>
              <a:t>Il cosiddetto premio di maggioranza, o il cosiddetto sconto di minoranza, dipendono dal gioco della domanda e dell’offerta, ma tale gioco, a sua volta, dipende dalla somma di poteri e benefici (anche privati) che la quota (azioni), oggetto di trasferimento, consente di ottenere, e, secondo prassi, solo la quota (azioni) che permette all’acquirente di assumere il controllo della società è quella che riveste l’interesse economico maggiore, essendo quella che attrae il più elevato numero di soggetti interessati a rilevarla. La quota (azioni) può essere già di controllo (ad esempio il trasferimento di una quota nella misura del 51,00% del capitale sociale che attribuisce la posizione di controllo), o di misura inferiore, ma tale da far acquisire all’acquirente una quota di controllo (ad esempio il trasferimento di una quota del 20,00% del capitale sociale in favore di un soggetto che già ne detiene il 35,00%).</a:t>
            </a:r>
          </a:p>
          <a:p>
            <a:pPr marL="0" indent="0">
              <a:buFont typeface="Arial" panose="020B0604020202020204" pitchFamily="34" charset="0"/>
              <a:buNone/>
            </a:pPr>
            <a:endParaRPr lang="it-IT" sz="2000" dirty="0"/>
          </a:p>
        </p:txBody>
      </p:sp>
    </p:spTree>
    <p:extLst>
      <p:ext uri="{BB962C8B-B14F-4D97-AF65-F5344CB8AC3E}">
        <p14:creationId xmlns:p14="http://schemas.microsoft.com/office/powerpoint/2010/main" val="3811887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VALUTAZIONI</a:t>
            </a:r>
          </a:p>
        </p:txBody>
      </p:sp>
      <p:sp>
        <p:nvSpPr>
          <p:cNvPr id="6" name="Segnaposto contenuto 2"/>
          <p:cNvSpPr txBox="1">
            <a:spLocks/>
          </p:cNvSpPr>
          <p:nvPr/>
        </p:nvSpPr>
        <p:spPr>
          <a:xfrm>
            <a:off x="609600" y="1752600"/>
            <a:ext cx="8229600" cy="4525963"/>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6700" u="sng" dirty="0"/>
              <a:t>PROBLEMATICHE</a:t>
            </a:r>
          </a:p>
          <a:p>
            <a:pPr marL="0" indent="0">
              <a:buFont typeface="Arial" panose="020B0604020202020204" pitchFamily="34" charset="0"/>
              <a:buNone/>
            </a:pPr>
            <a:endParaRPr lang="it-IT" sz="2000" u="sng" dirty="0"/>
          </a:p>
          <a:p>
            <a:pPr>
              <a:buFont typeface="Wingdings" panose="05000000000000000000" pitchFamily="2" charset="2"/>
              <a:buChar char="Ø"/>
            </a:pPr>
            <a:r>
              <a:rPr lang="it-IT" sz="4200" u="sng" dirty="0"/>
              <a:t>PREMI DI MAGGIORANZA/MINORANZA</a:t>
            </a:r>
          </a:p>
          <a:p>
            <a:pPr marL="0" indent="0">
              <a:buNone/>
            </a:pPr>
            <a:endParaRPr lang="it-IT" dirty="0"/>
          </a:p>
          <a:p>
            <a:pPr marL="0" indent="0">
              <a:lnSpc>
                <a:spcPct val="170000"/>
              </a:lnSpc>
              <a:buNone/>
            </a:pPr>
            <a:r>
              <a:rPr lang="it-IT" sz="2500" dirty="0"/>
              <a:t>E’ utile segnalare che le varie forme di controllo su indicazione della giurisprudenza prevalente e dell’art. 2359 Codice Civile, possono identificarsi in:</a:t>
            </a:r>
          </a:p>
          <a:p>
            <a:pPr lvl="0">
              <a:lnSpc>
                <a:spcPct val="170000"/>
              </a:lnSpc>
            </a:pPr>
            <a:r>
              <a:rPr lang="it-IT" sz="2500" dirty="0"/>
              <a:t>di diritto;</a:t>
            </a:r>
          </a:p>
          <a:p>
            <a:pPr lvl="0">
              <a:lnSpc>
                <a:spcPct val="170000"/>
              </a:lnSpc>
            </a:pPr>
            <a:r>
              <a:rPr lang="it-IT" sz="2500" dirty="0"/>
              <a:t>di fatto.</a:t>
            </a:r>
          </a:p>
          <a:p>
            <a:pPr marL="0" indent="0" algn="just">
              <a:lnSpc>
                <a:spcPct val="170000"/>
              </a:lnSpc>
              <a:buNone/>
            </a:pPr>
            <a:r>
              <a:rPr lang="it-IT" sz="2500" dirty="0"/>
              <a:t>Sono </a:t>
            </a:r>
            <a:r>
              <a:rPr lang="it-IT" sz="2500" u="sng" dirty="0"/>
              <a:t>quote (azioni) di controllo di diritto</a:t>
            </a:r>
            <a:r>
              <a:rPr lang="it-IT" sz="2500" dirty="0"/>
              <a:t> quelle che consentono la nomina degli amministratori dell’assemblea ordinaria dei soci in prima convocazione, durante la quale è richiesto un </a:t>
            </a:r>
            <a:r>
              <a:rPr lang="it-IT" sz="2500" i="1" dirty="0"/>
              <a:t>quorum</a:t>
            </a:r>
            <a:r>
              <a:rPr lang="it-IT" sz="2500" dirty="0"/>
              <a:t> costitutivo e deliberativo del 50,00% + 1.</a:t>
            </a:r>
          </a:p>
          <a:p>
            <a:pPr marL="0" indent="0" algn="just">
              <a:lnSpc>
                <a:spcPct val="170000"/>
              </a:lnSpc>
              <a:buNone/>
            </a:pPr>
            <a:endParaRPr lang="it-IT" sz="2500" dirty="0"/>
          </a:p>
          <a:p>
            <a:pPr marL="0" indent="0" algn="just">
              <a:lnSpc>
                <a:spcPct val="170000"/>
              </a:lnSpc>
              <a:buNone/>
            </a:pPr>
            <a:r>
              <a:rPr lang="it-IT" sz="2500" dirty="0"/>
              <a:t>Sono </a:t>
            </a:r>
            <a:r>
              <a:rPr lang="it-IT" sz="2500" u="sng" dirty="0"/>
              <a:t>quote (azioni) di controllo di fatto</a:t>
            </a:r>
            <a:r>
              <a:rPr lang="it-IT" sz="2500" dirty="0"/>
              <a:t>, quelle che consentono a chi possiede un quota inferiore al 50,00% di mantenere di fatto il controllo della società, e ciò grazie a varie situazioni (ad esempio la scarsa partecipazione dei soci alle assemblee o condivisione di alcuni soci di minoranza sulle scelte gestionali). Pertanto, ove venga negoziata la compravendita di una quota (azioni), che da sola, o integrandola con altre, consenta di conseguire una posizione di controllo, tale quota (azioni) è assegnataria di un premio.</a:t>
            </a:r>
          </a:p>
          <a:p>
            <a:pPr marL="0" indent="0" algn="just">
              <a:lnSpc>
                <a:spcPct val="170000"/>
              </a:lnSpc>
              <a:buNone/>
            </a:pPr>
            <a:endParaRPr lang="it-IT" sz="2000" dirty="0"/>
          </a:p>
        </p:txBody>
      </p:sp>
    </p:spTree>
    <p:extLst>
      <p:ext uri="{BB962C8B-B14F-4D97-AF65-F5344CB8AC3E}">
        <p14:creationId xmlns:p14="http://schemas.microsoft.com/office/powerpoint/2010/main" val="371934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VALUTAZIONI</a:t>
            </a:r>
          </a:p>
        </p:txBody>
      </p:sp>
      <p:sp>
        <p:nvSpPr>
          <p:cNvPr id="6" name="Segnaposto contenuto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70000"/>
              </a:lnSpc>
              <a:buNone/>
            </a:pPr>
            <a:endParaRPr lang="it-IT" sz="2000" dirty="0"/>
          </a:p>
        </p:txBody>
      </p:sp>
      <p:pic>
        <p:nvPicPr>
          <p:cNvPr id="2050" name="Picture 2" descr="IMG_157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628800"/>
            <a:ext cx="6696744" cy="4145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002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VALUTAZIONI</a:t>
            </a:r>
          </a:p>
        </p:txBody>
      </p:sp>
      <p:sp>
        <p:nvSpPr>
          <p:cNvPr id="5" name="Segnaposto contenuto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it-IT" sz="2000" dirty="0"/>
          </a:p>
        </p:txBody>
      </p:sp>
      <p:sp>
        <p:nvSpPr>
          <p:cNvPr id="4" name="Rettangolo 3"/>
          <p:cNvSpPr/>
          <p:nvPr/>
        </p:nvSpPr>
        <p:spPr>
          <a:xfrm>
            <a:off x="342256" y="1052736"/>
            <a:ext cx="8496944" cy="5909310"/>
          </a:xfrm>
          <a:prstGeom prst="rect">
            <a:avLst/>
          </a:prstGeom>
        </p:spPr>
        <p:txBody>
          <a:bodyPr wrap="square">
            <a:spAutoFit/>
          </a:bodyPr>
          <a:lstStyle/>
          <a:p>
            <a:pPr algn="just">
              <a:lnSpc>
                <a:spcPct val="200000"/>
              </a:lnSpc>
              <a:spcAft>
                <a:spcPts val="0"/>
              </a:spcAft>
            </a:pPr>
            <a:r>
              <a:rPr lang="it-IT" kern="50" dirty="0">
                <a:latin typeface="Calibri" panose="020F0502020204030204" pitchFamily="34" charset="0"/>
                <a:ea typeface="Times New Roman" panose="02020603050405020304" pitchFamily="18" charset="0"/>
                <a:cs typeface="Arial" panose="020B0604020202020204" pitchFamily="34" charset="0"/>
              </a:rPr>
              <a:t>Ad esempio considerando che:</a:t>
            </a:r>
            <a:endParaRPr lang="it-IT" sz="2000" kern="50" dirty="0">
              <a:latin typeface="Courier.......R"/>
              <a:ea typeface="Times New Roman" panose="02020603050405020304" pitchFamily="18" charset="0"/>
              <a:cs typeface="Courier.......R"/>
            </a:endParaRPr>
          </a:p>
          <a:p>
            <a:pPr algn="just">
              <a:lnSpc>
                <a:spcPct val="200000"/>
              </a:lnSpc>
              <a:spcAft>
                <a:spcPts val="0"/>
              </a:spcAft>
            </a:pPr>
            <a:r>
              <a:rPr lang="it-IT" kern="50" dirty="0">
                <a:latin typeface="Calibri" panose="020F0502020204030204" pitchFamily="34" charset="0"/>
                <a:ea typeface="Times New Roman" panose="02020603050405020304" pitchFamily="18" charset="0"/>
                <a:cs typeface="Arial" panose="020B0604020202020204" pitchFamily="34" charset="0"/>
              </a:rPr>
              <a:t>- </a:t>
            </a:r>
            <a:r>
              <a:rPr lang="it-IT" i="1" kern="50" dirty="0">
                <a:latin typeface="Calibri" panose="020F0502020204030204" pitchFamily="34" charset="0"/>
                <a:ea typeface="Times New Roman" panose="02020603050405020304" pitchFamily="18" charset="0"/>
                <a:cs typeface="Arial" panose="020B0604020202020204" pitchFamily="34" charset="0"/>
              </a:rPr>
              <a:t>l’</a:t>
            </a:r>
            <a:r>
              <a:rPr lang="it-IT" i="1" kern="50" dirty="0" err="1">
                <a:latin typeface="Calibri" panose="020F0502020204030204" pitchFamily="34" charset="0"/>
                <a:ea typeface="Times New Roman" panose="02020603050405020304" pitchFamily="18" charset="0"/>
                <a:cs typeface="Arial" panose="020B0604020202020204" pitchFamily="34" charset="0"/>
              </a:rPr>
              <a:t>Equity</a:t>
            </a:r>
            <a:r>
              <a:rPr lang="it-IT" i="1" kern="50" dirty="0">
                <a:latin typeface="Calibri" panose="020F0502020204030204" pitchFamily="34" charset="0"/>
                <a:ea typeface="Times New Roman" panose="02020603050405020304" pitchFamily="18" charset="0"/>
                <a:cs typeface="Arial" panose="020B0604020202020204" pitchFamily="34" charset="0"/>
              </a:rPr>
              <a:t> Value</a:t>
            </a:r>
            <a:r>
              <a:rPr lang="it-IT" kern="50" dirty="0">
                <a:latin typeface="Calibri" panose="020F0502020204030204" pitchFamily="34" charset="0"/>
                <a:ea typeface="Times New Roman" panose="02020603050405020304" pitchFamily="18" charset="0"/>
                <a:cs typeface="Arial" panose="020B0604020202020204" pitchFamily="34" charset="0"/>
              </a:rPr>
              <a:t> di una società sia pari a Euro 12.000.000;</a:t>
            </a:r>
            <a:endParaRPr lang="it-IT" sz="2000" kern="50" dirty="0">
              <a:latin typeface="Courier.......R"/>
              <a:ea typeface="Times New Roman" panose="02020603050405020304" pitchFamily="18" charset="0"/>
              <a:cs typeface="Courier.......R"/>
            </a:endParaRPr>
          </a:p>
          <a:p>
            <a:pPr algn="just">
              <a:lnSpc>
                <a:spcPct val="200000"/>
              </a:lnSpc>
              <a:spcAft>
                <a:spcPts val="0"/>
              </a:spcAft>
            </a:pPr>
            <a:r>
              <a:rPr lang="it-IT" kern="50" dirty="0">
                <a:latin typeface="Calibri" panose="020F0502020204030204" pitchFamily="34" charset="0"/>
                <a:ea typeface="Times New Roman" panose="02020603050405020304" pitchFamily="18" charset="0"/>
                <a:cs typeface="Arial" panose="020B0604020202020204" pitchFamily="34" charset="0"/>
              </a:rPr>
              <a:t>- il numero di azioni in circolazione sia pari a 3.000.000;</a:t>
            </a:r>
            <a:endParaRPr lang="it-IT" sz="2000" kern="50" dirty="0">
              <a:latin typeface="Courier.......R"/>
              <a:ea typeface="Times New Roman" panose="02020603050405020304" pitchFamily="18" charset="0"/>
              <a:cs typeface="Courier.......R"/>
            </a:endParaRPr>
          </a:p>
          <a:p>
            <a:pPr algn="just">
              <a:lnSpc>
                <a:spcPct val="200000"/>
              </a:lnSpc>
              <a:spcAft>
                <a:spcPts val="0"/>
              </a:spcAft>
            </a:pPr>
            <a:r>
              <a:rPr lang="it-IT" kern="50" dirty="0">
                <a:latin typeface="Calibri" panose="020F0502020204030204" pitchFamily="34" charset="0"/>
                <a:ea typeface="Times New Roman" panose="02020603050405020304" pitchFamily="18" charset="0"/>
                <a:cs typeface="Arial" panose="020B0604020202020204" pitchFamily="34" charset="0"/>
              </a:rPr>
              <a:t>il valore medio di un’azione risulta pari a Euro 4 (12.000.000 / 3.000.000).</a:t>
            </a:r>
            <a:endParaRPr lang="it-IT" sz="2000" kern="50" dirty="0">
              <a:latin typeface="Courier.......R"/>
              <a:ea typeface="Times New Roman" panose="02020603050405020304" pitchFamily="18" charset="0"/>
              <a:cs typeface="Courier.......R"/>
            </a:endParaRPr>
          </a:p>
          <a:p>
            <a:pPr algn="just"/>
            <a:r>
              <a:rPr lang="it-IT" kern="50" dirty="0">
                <a:latin typeface="Calibri" panose="020F0502020204030204" pitchFamily="34" charset="0"/>
                <a:ea typeface="Times New Roman" panose="02020603050405020304" pitchFamily="18" charset="0"/>
                <a:cs typeface="Arial" panose="020B0604020202020204" pitchFamily="34" charset="0"/>
              </a:rPr>
              <a:t>Ipotizzando che ad una parte dell’</a:t>
            </a:r>
            <a:r>
              <a:rPr lang="it-IT" i="1" kern="50" dirty="0" err="1">
                <a:latin typeface="Calibri" panose="020F0502020204030204" pitchFamily="34" charset="0"/>
                <a:ea typeface="Times New Roman" panose="02020603050405020304" pitchFamily="18" charset="0"/>
                <a:cs typeface="Arial" panose="020B0604020202020204" pitchFamily="34" charset="0"/>
              </a:rPr>
              <a:t>Equity</a:t>
            </a:r>
            <a:r>
              <a:rPr lang="it-IT" i="1" kern="50" dirty="0">
                <a:latin typeface="Calibri" panose="020F0502020204030204" pitchFamily="34" charset="0"/>
                <a:ea typeface="Times New Roman" panose="02020603050405020304" pitchFamily="18" charset="0"/>
                <a:cs typeface="Arial" panose="020B0604020202020204" pitchFamily="34" charset="0"/>
              </a:rPr>
              <a:t> Value</a:t>
            </a:r>
            <a:r>
              <a:rPr lang="it-IT" kern="50" dirty="0">
                <a:latin typeface="Calibri" panose="020F0502020204030204" pitchFamily="34" charset="0"/>
                <a:ea typeface="Times New Roman" panose="02020603050405020304" pitchFamily="18" charset="0"/>
                <a:cs typeface="Arial" panose="020B0604020202020204" pitchFamily="34" charset="0"/>
              </a:rPr>
              <a:t>, corrispondente</a:t>
            </a:r>
            <a:r>
              <a:rPr lang="it-IT" i="1" kern="50" dirty="0">
                <a:latin typeface="Calibri" panose="020F0502020204030204" pitchFamily="34" charset="0"/>
                <a:ea typeface="Times New Roman" panose="02020603050405020304" pitchFamily="18" charset="0"/>
                <a:cs typeface="Arial" panose="020B0604020202020204" pitchFamily="34" charset="0"/>
              </a:rPr>
              <a:t> </a:t>
            </a:r>
            <a:r>
              <a:rPr lang="it-IT" kern="50" dirty="0">
                <a:latin typeface="Calibri" panose="020F0502020204030204" pitchFamily="34" charset="0"/>
                <a:ea typeface="Times New Roman" panose="02020603050405020304" pitchFamily="18" charset="0"/>
                <a:cs typeface="Arial" panose="020B0604020202020204" pitchFamily="34" charset="0"/>
              </a:rPr>
              <a:t>ad Euro 2.000.000, sia attribuibile il controllo della società, questa parte sarà di pertinenza solamente del pacchetto azionario di controllo, quindi dal 51,00% a crescere fino al 100,00%. </a:t>
            </a:r>
            <a:r>
              <a:rPr lang="it-IT" dirty="0"/>
              <a:t>Poiché ad una parte dell’</a:t>
            </a:r>
            <a:r>
              <a:rPr lang="it-IT" i="1" dirty="0" err="1"/>
              <a:t>Equity</a:t>
            </a:r>
            <a:r>
              <a:rPr lang="it-IT" dirty="0"/>
              <a:t> </a:t>
            </a:r>
            <a:r>
              <a:rPr lang="it-IT" i="1" dirty="0"/>
              <a:t>Value</a:t>
            </a:r>
            <a:r>
              <a:rPr lang="it-IT" dirty="0"/>
              <a:t> è attribuibile il pacchetto di controllo, ne deriva che sarà interamente attribuibile al pacchetto del 51,00%, mentre al pacchetto del 49,00% non sarà attribuito alcun premio. Il valore del pacchetto del 51,00% sarà pari alla componente “base” dell’</a:t>
            </a:r>
            <a:r>
              <a:rPr lang="it-IT" i="1" dirty="0" err="1"/>
              <a:t>Equity</a:t>
            </a:r>
            <a:r>
              <a:rPr lang="it-IT" i="1" dirty="0"/>
              <a:t> Value</a:t>
            </a:r>
            <a:r>
              <a:rPr lang="it-IT" dirty="0"/>
              <a:t>, pari ad Euro 10.000.000 (12.000.000 - 2.000.000) moltiplicata per la percentuale di possesso del 51,00%, e quindi pari ad Euro 5.100.000 (10.000.000 x 51%), più l’intero valore del controllo, pari ad Euro 2.000.000; il valore in oggetto sarà quindi pari ad Euro 7.100.000 (5.100.000 + 2.000.000). Ognuna delle azioni relative alla pacchetto del 51,00% pari a 1.530.000 (3.000.000 x 51,00%) varrà pertanto Euro 4,64 (7.100.000 / 1.530.000).</a:t>
            </a:r>
          </a:p>
          <a:p>
            <a:pPr algn="just"/>
            <a:endParaRPr lang="it-IT" dirty="0"/>
          </a:p>
        </p:txBody>
      </p:sp>
    </p:spTree>
    <p:extLst>
      <p:ext uri="{BB962C8B-B14F-4D97-AF65-F5344CB8AC3E}">
        <p14:creationId xmlns:p14="http://schemas.microsoft.com/office/powerpoint/2010/main" val="993446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VALUTAZIONI</a:t>
            </a:r>
          </a:p>
        </p:txBody>
      </p:sp>
      <p:sp>
        <p:nvSpPr>
          <p:cNvPr id="5" name="Segnaposto contenuto 2"/>
          <p:cNvSpPr txBox="1">
            <a:spLocks/>
          </p:cNvSpPr>
          <p:nvPr/>
        </p:nvSpPr>
        <p:spPr>
          <a:xfrm>
            <a:off x="609600" y="1752600"/>
            <a:ext cx="8229600" cy="4525963"/>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3800" u="sng" dirty="0"/>
              <a:t>PROBLEMATICHE</a:t>
            </a:r>
          </a:p>
          <a:p>
            <a:pPr marL="0" indent="0">
              <a:buFont typeface="Arial" panose="020B0604020202020204" pitchFamily="34" charset="0"/>
              <a:buNone/>
            </a:pPr>
            <a:endParaRPr lang="it-IT" sz="2000" u="sng" dirty="0"/>
          </a:p>
          <a:p>
            <a:pPr>
              <a:buFont typeface="Wingdings" panose="05000000000000000000" pitchFamily="2" charset="2"/>
              <a:buChar char="Ø"/>
            </a:pPr>
            <a:r>
              <a:rPr lang="it-IT" sz="2400" u="sng" dirty="0"/>
              <a:t>PLUSVALENZE LATENTI</a:t>
            </a:r>
            <a:endParaRPr lang="it-IT" sz="2400" dirty="0"/>
          </a:p>
          <a:p>
            <a:pPr marL="0" indent="0">
              <a:buNone/>
            </a:pPr>
            <a:endParaRPr lang="it-IT" sz="2000" dirty="0"/>
          </a:p>
          <a:p>
            <a:pPr marL="0" indent="0" algn="just">
              <a:lnSpc>
                <a:spcPct val="160000"/>
              </a:lnSpc>
              <a:buNone/>
            </a:pPr>
            <a:r>
              <a:rPr lang="it-IT" sz="2000" dirty="0"/>
              <a:t>In sede di applicazione dei metodi che consentono di determinare il valore del capitale economico di una società, o patrimonio netto rettificato, vengono determinati maggiori valori delle immobilizzazioni che </a:t>
            </a:r>
            <a:r>
              <a:rPr lang="it-IT" sz="2000" u="sng" dirty="0"/>
              <a:t>nell’ambito della valutazione delle quote sociali vengono ridotti per tenere conto dei carichi fiscali latenti</a:t>
            </a:r>
            <a:r>
              <a:rPr lang="it-IT" sz="2000" dirty="0"/>
              <a:t>. Si tratta di carichi potenziali, come sono i maggiori valori delle immobilizzazioni a cui si riferiscono. E’ ritenuto corretto dalla prassi evidenziare tali elementi correttivi dal momento che, all’atto dell’eventuale realizzazione dei maggiori valori determinati dalla valutazione in caso di vendita, sorgono in modo automatico, e con preciso rapporto causa/effetto (anche se in genere con effetto differito). </a:t>
            </a:r>
          </a:p>
        </p:txBody>
      </p:sp>
    </p:spTree>
    <p:extLst>
      <p:ext uri="{BB962C8B-B14F-4D97-AF65-F5344CB8AC3E}">
        <p14:creationId xmlns:p14="http://schemas.microsoft.com/office/powerpoint/2010/main" val="2519101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CASI PRATICI </a:t>
            </a:r>
          </a:p>
        </p:txBody>
      </p:sp>
      <p:sp>
        <p:nvSpPr>
          <p:cNvPr id="3" name="Segnaposto contenuto 2"/>
          <p:cNvSpPr>
            <a:spLocks noGrp="1"/>
          </p:cNvSpPr>
          <p:nvPr>
            <p:ph idx="1"/>
          </p:nvPr>
        </p:nvSpPr>
        <p:spPr>
          <a:xfrm>
            <a:off x="395536" y="1628800"/>
            <a:ext cx="8291264" cy="4497363"/>
          </a:xfrm>
        </p:spPr>
        <p:txBody>
          <a:bodyPr/>
          <a:lstStyle/>
          <a:p>
            <a:pPr marL="0" indent="0">
              <a:buNone/>
            </a:pPr>
            <a:endParaRPr lang="it-IT" sz="2000" dirty="0"/>
          </a:p>
          <a:p>
            <a:pPr marL="0" indent="0">
              <a:buNone/>
            </a:pPr>
            <a:endParaRPr lang="it-IT" sz="2000" dirty="0"/>
          </a:p>
          <a:p>
            <a:pPr marL="0" indent="0">
              <a:buNone/>
            </a:pPr>
            <a:endParaRPr lang="it-IT" sz="2000" dirty="0"/>
          </a:p>
          <a:p>
            <a:pPr marL="0" indent="0">
              <a:buNone/>
            </a:pPr>
            <a:endParaRPr lang="it-IT" sz="2000" dirty="0"/>
          </a:p>
          <a:p>
            <a:pPr marL="0" indent="0">
              <a:buNone/>
            </a:pPr>
            <a:r>
              <a:rPr lang="it-IT" sz="2000" dirty="0"/>
              <a:t>	</a:t>
            </a:r>
          </a:p>
          <a:p>
            <a:pPr marL="0" indent="0">
              <a:buNone/>
            </a:pPr>
            <a:r>
              <a:rPr lang="it-IT" sz="2000" dirty="0"/>
              <a:t>	</a:t>
            </a:r>
          </a:p>
          <a:p>
            <a:pPr marL="0" indent="0">
              <a:buNone/>
            </a:pPr>
            <a:endParaRPr lang="it-IT" sz="2000" dirty="0"/>
          </a:p>
        </p:txBody>
      </p:sp>
      <p:sp>
        <p:nvSpPr>
          <p:cNvPr id="5" name="Ovale 4"/>
          <p:cNvSpPr/>
          <p:nvPr/>
        </p:nvSpPr>
        <p:spPr>
          <a:xfrm>
            <a:off x="5040829" y="4660954"/>
            <a:ext cx="3923064" cy="151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RESPONSABILITA’ ORGANI SOCIETARI</a:t>
            </a:r>
          </a:p>
        </p:txBody>
      </p:sp>
      <p:sp>
        <p:nvSpPr>
          <p:cNvPr id="10" name="Ovale 9"/>
          <p:cNvSpPr/>
          <p:nvPr/>
        </p:nvSpPr>
        <p:spPr>
          <a:xfrm>
            <a:off x="708933" y="4625121"/>
            <a:ext cx="3923064" cy="151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VALUTAZIONI</a:t>
            </a:r>
          </a:p>
        </p:txBody>
      </p:sp>
      <p:sp>
        <p:nvSpPr>
          <p:cNvPr id="11" name="Ovale 10"/>
          <p:cNvSpPr/>
          <p:nvPr/>
        </p:nvSpPr>
        <p:spPr>
          <a:xfrm>
            <a:off x="385529" y="1149564"/>
            <a:ext cx="3923064" cy="151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BANCARIA FINANZIARIA</a:t>
            </a:r>
          </a:p>
        </p:txBody>
      </p:sp>
      <p:sp>
        <p:nvSpPr>
          <p:cNvPr id="12" name="Ovale 11"/>
          <p:cNvSpPr/>
          <p:nvPr/>
        </p:nvSpPr>
        <p:spPr>
          <a:xfrm>
            <a:off x="4860032" y="1124341"/>
            <a:ext cx="3923064" cy="151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FAMIGLIA</a:t>
            </a:r>
          </a:p>
        </p:txBody>
      </p:sp>
      <p:sp>
        <p:nvSpPr>
          <p:cNvPr id="13" name="Ovale 12"/>
          <p:cNvSpPr/>
          <p:nvPr/>
        </p:nvSpPr>
        <p:spPr>
          <a:xfrm>
            <a:off x="936041" y="2854012"/>
            <a:ext cx="3923064" cy="151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VARIE ANALISI ECONOMICHE E CONTABILI</a:t>
            </a:r>
          </a:p>
        </p:txBody>
      </p:sp>
      <p:pic>
        <p:nvPicPr>
          <p:cNvPr id="14" name="Immagin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5401" y="2665871"/>
            <a:ext cx="2333625" cy="1962150"/>
          </a:xfrm>
          <a:prstGeom prst="rect">
            <a:avLst/>
          </a:prstGeom>
        </p:spPr>
      </p:pic>
    </p:spTree>
    <p:extLst>
      <p:ext uri="{BB962C8B-B14F-4D97-AF65-F5344CB8AC3E}">
        <p14:creationId xmlns:p14="http://schemas.microsoft.com/office/powerpoint/2010/main" val="264629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P spid="12" grpId="0" animBg="1"/>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VALUTAZIONI</a:t>
            </a:r>
          </a:p>
        </p:txBody>
      </p:sp>
      <p:sp>
        <p:nvSpPr>
          <p:cNvPr id="5" name="Segnaposto contenuto 2"/>
          <p:cNvSpPr txBox="1">
            <a:spLocks/>
          </p:cNvSpPr>
          <p:nvPr/>
        </p:nvSpPr>
        <p:spPr>
          <a:xfrm>
            <a:off x="609600" y="1752600"/>
            <a:ext cx="8229600" cy="452596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3500" u="sng" dirty="0"/>
              <a:t>PROBLEMATICHE</a:t>
            </a:r>
          </a:p>
          <a:p>
            <a:pPr marL="0" indent="0">
              <a:buFont typeface="Arial" panose="020B0604020202020204" pitchFamily="34" charset="0"/>
              <a:buNone/>
            </a:pPr>
            <a:endParaRPr lang="it-IT" sz="2000" u="sng" dirty="0"/>
          </a:p>
          <a:p>
            <a:pPr>
              <a:buFont typeface="Wingdings" panose="05000000000000000000" pitchFamily="2" charset="2"/>
              <a:buChar char="Ø"/>
            </a:pPr>
            <a:r>
              <a:rPr lang="it-IT" sz="2200" u="sng" dirty="0"/>
              <a:t>PLUSVALENZE LATENTI</a:t>
            </a:r>
            <a:endParaRPr lang="it-IT" sz="2200" dirty="0"/>
          </a:p>
          <a:p>
            <a:pPr marL="0" indent="0" algn="just">
              <a:lnSpc>
                <a:spcPct val="150000"/>
              </a:lnSpc>
              <a:buNone/>
            </a:pPr>
            <a:r>
              <a:rPr lang="it-IT" sz="2000" u="sng" dirty="0"/>
              <a:t>Tuttavia una serie di motivi induce peraltro, nella pratica realizzazione del calcolo, a considerare il carico fiscale in base ad aliquote non piene ma ridotte</a:t>
            </a:r>
            <a:r>
              <a:rPr lang="it-IT" sz="2000" dirty="0"/>
              <a:t>, dato che nella generalità dei casi il carico fiscale potenziale può ottenere varie possibili riduzioni. </a:t>
            </a:r>
            <a:r>
              <a:rPr lang="it-IT" sz="2000" u="sng" dirty="0"/>
              <a:t>Infatti vi sono vari fenomeni che possono influire sugli oneri fiscali latenti</a:t>
            </a:r>
            <a:r>
              <a:rPr lang="it-IT" sz="2000" dirty="0"/>
              <a:t>, ad esempio:</a:t>
            </a:r>
          </a:p>
          <a:p>
            <a:pPr algn="just">
              <a:lnSpc>
                <a:spcPct val="150000"/>
              </a:lnSpc>
            </a:pPr>
            <a:r>
              <a:rPr lang="it-IT" sz="2000" dirty="0"/>
              <a:t>le agevolazioni fiscali possono ridurre o evitare i relativi oneri;</a:t>
            </a:r>
          </a:p>
          <a:p>
            <a:pPr algn="just">
              <a:lnSpc>
                <a:spcPct val="150000"/>
              </a:lnSpc>
            </a:pPr>
            <a:r>
              <a:rPr lang="it-IT" sz="2000" dirty="0"/>
              <a:t>i provvedimenti legislativi di rivalutazione dei beni possono rendere, in tutto o in parte, non tassabili i maggiori valori. </a:t>
            </a:r>
          </a:p>
          <a:p>
            <a:pPr marL="0" indent="0">
              <a:buFont typeface="Arial" panose="020B0604020202020204" pitchFamily="34" charset="0"/>
              <a:buNone/>
            </a:pPr>
            <a:endParaRPr lang="it-IT" sz="2000" dirty="0"/>
          </a:p>
        </p:txBody>
      </p:sp>
    </p:spTree>
    <p:extLst>
      <p:ext uri="{BB962C8B-B14F-4D97-AF65-F5344CB8AC3E}">
        <p14:creationId xmlns:p14="http://schemas.microsoft.com/office/powerpoint/2010/main" val="3257845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VALUTAZIONI</a:t>
            </a:r>
          </a:p>
        </p:txBody>
      </p:sp>
      <p:sp>
        <p:nvSpPr>
          <p:cNvPr id="5" name="Segnaposto contenuto 2"/>
          <p:cNvSpPr txBox="1">
            <a:spLocks/>
          </p:cNvSpPr>
          <p:nvPr/>
        </p:nvSpPr>
        <p:spPr>
          <a:xfrm>
            <a:off x="683568" y="16288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3500" u="sng" dirty="0"/>
              <a:t>PROBLEMATICHE</a:t>
            </a:r>
          </a:p>
          <a:p>
            <a:pPr marL="0" indent="0">
              <a:buFont typeface="Arial" panose="020B0604020202020204" pitchFamily="34" charset="0"/>
              <a:buNone/>
            </a:pPr>
            <a:endParaRPr lang="it-IT" sz="2000" u="sng" dirty="0"/>
          </a:p>
          <a:p>
            <a:pPr>
              <a:buFont typeface="Wingdings" panose="05000000000000000000" pitchFamily="2" charset="2"/>
              <a:buChar char="Ø"/>
            </a:pPr>
            <a:r>
              <a:rPr lang="it-IT" sz="2200" u="sng" dirty="0"/>
              <a:t>PLUSVALENZE LATENTI</a:t>
            </a:r>
          </a:p>
          <a:p>
            <a:pPr>
              <a:buFont typeface="Wingdings" panose="05000000000000000000" pitchFamily="2" charset="2"/>
              <a:buChar char="Ø"/>
            </a:pPr>
            <a:endParaRPr lang="it-IT" sz="2200" u="sng" dirty="0"/>
          </a:p>
          <a:p>
            <a:pPr>
              <a:buFont typeface="Wingdings" panose="05000000000000000000" pitchFamily="2" charset="2"/>
              <a:buChar char="Ø"/>
            </a:pPr>
            <a:endParaRPr lang="it-IT" sz="2200" dirty="0"/>
          </a:p>
          <a:p>
            <a:pPr marL="0" indent="0" algn="just">
              <a:lnSpc>
                <a:spcPct val="150000"/>
              </a:lnSpc>
              <a:buNone/>
            </a:pPr>
            <a:endParaRPr lang="it-IT" sz="2000" dirty="0"/>
          </a:p>
        </p:txBody>
      </p:sp>
      <p:graphicFrame>
        <p:nvGraphicFramePr>
          <p:cNvPr id="4" name="Tabella 3"/>
          <p:cNvGraphicFramePr>
            <a:graphicFrameLocks noGrp="1"/>
          </p:cNvGraphicFramePr>
          <p:nvPr>
            <p:extLst>
              <p:ext uri="{D42A27DB-BD31-4B8C-83A1-F6EECF244321}">
                <p14:modId xmlns:p14="http://schemas.microsoft.com/office/powerpoint/2010/main" val="3574475075"/>
              </p:ext>
            </p:extLst>
          </p:nvPr>
        </p:nvGraphicFramePr>
        <p:xfrm>
          <a:off x="683568" y="3231009"/>
          <a:ext cx="8003233" cy="1084628"/>
        </p:xfrm>
        <a:graphic>
          <a:graphicData uri="http://schemas.openxmlformats.org/drawingml/2006/table">
            <a:tbl>
              <a:tblPr firstRow="1" firstCol="1" bandRow="1">
                <a:tableStyleId>{5C22544A-7EE6-4342-B048-85BDC9FD1C3A}</a:tableStyleId>
              </a:tblPr>
              <a:tblGrid>
                <a:gridCol w="744919">
                  <a:extLst>
                    <a:ext uri="{9D8B030D-6E8A-4147-A177-3AD203B41FA5}">
                      <a16:colId xmlns:a16="http://schemas.microsoft.com/office/drawing/2014/main" val="20000"/>
                    </a:ext>
                  </a:extLst>
                </a:gridCol>
                <a:gridCol w="1165545">
                  <a:extLst>
                    <a:ext uri="{9D8B030D-6E8A-4147-A177-3AD203B41FA5}">
                      <a16:colId xmlns:a16="http://schemas.microsoft.com/office/drawing/2014/main" val="20001"/>
                    </a:ext>
                  </a:extLst>
                </a:gridCol>
                <a:gridCol w="1297245">
                  <a:extLst>
                    <a:ext uri="{9D8B030D-6E8A-4147-A177-3AD203B41FA5}">
                      <a16:colId xmlns:a16="http://schemas.microsoft.com/office/drawing/2014/main" val="20002"/>
                    </a:ext>
                  </a:extLst>
                </a:gridCol>
                <a:gridCol w="910376">
                  <a:extLst>
                    <a:ext uri="{9D8B030D-6E8A-4147-A177-3AD203B41FA5}">
                      <a16:colId xmlns:a16="http://schemas.microsoft.com/office/drawing/2014/main" val="20003"/>
                    </a:ext>
                  </a:extLst>
                </a:gridCol>
                <a:gridCol w="1033845">
                  <a:extLst>
                    <a:ext uri="{9D8B030D-6E8A-4147-A177-3AD203B41FA5}">
                      <a16:colId xmlns:a16="http://schemas.microsoft.com/office/drawing/2014/main" val="20004"/>
                    </a:ext>
                  </a:extLst>
                </a:gridCol>
                <a:gridCol w="907083">
                  <a:extLst>
                    <a:ext uri="{9D8B030D-6E8A-4147-A177-3AD203B41FA5}">
                      <a16:colId xmlns:a16="http://schemas.microsoft.com/office/drawing/2014/main" val="20005"/>
                    </a:ext>
                  </a:extLst>
                </a:gridCol>
                <a:gridCol w="907083">
                  <a:extLst>
                    <a:ext uri="{9D8B030D-6E8A-4147-A177-3AD203B41FA5}">
                      <a16:colId xmlns:a16="http://schemas.microsoft.com/office/drawing/2014/main" val="20006"/>
                    </a:ext>
                  </a:extLst>
                </a:gridCol>
                <a:gridCol w="1037137">
                  <a:extLst>
                    <a:ext uri="{9D8B030D-6E8A-4147-A177-3AD203B41FA5}">
                      <a16:colId xmlns:a16="http://schemas.microsoft.com/office/drawing/2014/main" val="20007"/>
                    </a:ext>
                  </a:extLst>
                </a:gridCol>
              </a:tblGrid>
              <a:tr h="345057">
                <a:tc>
                  <a:txBody>
                    <a:bodyPr/>
                    <a:lstStyle/>
                    <a:p>
                      <a:pPr algn="ctr">
                        <a:spcAft>
                          <a:spcPts val="0"/>
                        </a:spcAft>
                      </a:pPr>
                      <a:r>
                        <a:rPr lang="it-IT" sz="800" kern="0" dirty="0">
                          <a:effectLst/>
                        </a:rPr>
                        <a:t>SOCIO</a:t>
                      </a:r>
                      <a:endParaRPr lang="it-IT" sz="1100" kern="50" dirty="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ctr">
                        <a:spcAft>
                          <a:spcPts val="0"/>
                        </a:spcAft>
                      </a:pPr>
                      <a:r>
                        <a:rPr lang="it-IT" sz="800" kern="0" dirty="0">
                          <a:effectLst/>
                        </a:rPr>
                        <a:t>% CAPITALE SOCIALE PRIMA DELL' ATTO 23/02/2004</a:t>
                      </a:r>
                      <a:endParaRPr lang="it-IT" sz="1100" kern="50" dirty="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ctr">
                        <a:spcAft>
                          <a:spcPts val="0"/>
                        </a:spcAft>
                      </a:pPr>
                      <a:r>
                        <a:rPr lang="it-IT" sz="800" kern="0" dirty="0">
                          <a:effectLst/>
                        </a:rPr>
                        <a:t>VALORE PARTECIPAZIONE VALUTATO PRIMA DELL'ATTO DEL 23/02/2004</a:t>
                      </a:r>
                      <a:endParaRPr lang="it-IT" sz="1100" kern="50" dirty="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ctr">
                        <a:spcAft>
                          <a:spcPts val="0"/>
                        </a:spcAft>
                      </a:pPr>
                      <a:r>
                        <a:rPr lang="it-IT" sz="800" kern="0">
                          <a:effectLst/>
                        </a:rPr>
                        <a:t>VALORE CONTABILE QUOTA </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ctr">
                        <a:spcAft>
                          <a:spcPts val="0"/>
                        </a:spcAft>
                      </a:pPr>
                      <a:r>
                        <a:rPr lang="it-IT" sz="800" kern="0">
                          <a:effectLst/>
                        </a:rPr>
                        <a:t>PLUSVALENZA</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ctr">
                        <a:spcAft>
                          <a:spcPts val="0"/>
                        </a:spcAft>
                      </a:pPr>
                      <a:r>
                        <a:rPr lang="it-IT" sz="800" kern="0">
                          <a:effectLst/>
                        </a:rPr>
                        <a:t>% IMPOSTA APPLICATA</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ctr">
                        <a:spcAft>
                          <a:spcPts val="0"/>
                        </a:spcAft>
                      </a:pPr>
                      <a:r>
                        <a:rPr lang="it-IT" sz="800" kern="0">
                          <a:effectLst/>
                        </a:rPr>
                        <a:t>IMPOSTA APPLICATA</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ctr">
                        <a:spcAft>
                          <a:spcPts val="0"/>
                        </a:spcAft>
                      </a:pPr>
                      <a:r>
                        <a:rPr lang="it-IT" sz="800" kern="0">
                          <a:effectLst/>
                        </a:rPr>
                        <a:t>(CONGRUO VALORE DI MERCATO)</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extLst>
                  <a:ext uri="{0D108BD9-81ED-4DB2-BD59-A6C34878D82A}">
                    <a16:rowId xmlns:a16="http://schemas.microsoft.com/office/drawing/2014/main" val="10000"/>
                  </a:ext>
                </a:extLst>
              </a:tr>
              <a:tr h="359434">
                <a:tc>
                  <a:txBody>
                    <a:bodyPr/>
                    <a:lstStyle/>
                    <a:p>
                      <a:pPr algn="ctr">
                        <a:spcAft>
                          <a:spcPts val="0"/>
                        </a:spcAft>
                      </a:pPr>
                      <a:r>
                        <a:rPr lang="it-IT" sz="800" kern="0" dirty="0">
                          <a:effectLst/>
                          <a:latin typeface="+mn-lt"/>
                          <a:ea typeface="+mn-ea"/>
                        </a:rPr>
                        <a:t>-----</a:t>
                      </a:r>
                      <a:endParaRPr lang="it-IT" sz="1100" kern="50" dirty="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r">
                        <a:spcAft>
                          <a:spcPts val="0"/>
                        </a:spcAft>
                      </a:pPr>
                      <a:r>
                        <a:rPr lang="it-IT" sz="800" kern="0">
                          <a:effectLst/>
                        </a:rPr>
                        <a:t>99,00%</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r">
                        <a:spcAft>
                          <a:spcPts val="0"/>
                        </a:spcAft>
                      </a:pPr>
                      <a:r>
                        <a:rPr lang="it-IT" sz="800" kern="0">
                          <a:effectLst/>
                        </a:rPr>
                        <a:t>4.665.870</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r">
                        <a:spcAft>
                          <a:spcPts val="0"/>
                        </a:spcAft>
                      </a:pPr>
                      <a:r>
                        <a:rPr lang="it-IT" sz="800" kern="0">
                          <a:effectLst/>
                        </a:rPr>
                        <a:t>79.774</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r">
                        <a:spcAft>
                          <a:spcPts val="0"/>
                        </a:spcAft>
                      </a:pPr>
                      <a:r>
                        <a:rPr lang="it-IT" sz="800" kern="0">
                          <a:effectLst/>
                        </a:rPr>
                        <a:t>4.586.096</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r">
                        <a:spcAft>
                          <a:spcPts val="0"/>
                        </a:spcAft>
                      </a:pPr>
                      <a:r>
                        <a:rPr lang="it-IT" sz="800" kern="0">
                          <a:effectLst/>
                        </a:rPr>
                        <a:t>13,50%</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r">
                        <a:spcAft>
                          <a:spcPts val="0"/>
                        </a:spcAft>
                      </a:pPr>
                      <a:r>
                        <a:rPr lang="it-IT" sz="800" kern="0">
                          <a:effectLst/>
                        </a:rPr>
                        <a:t>618.999</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r">
                        <a:spcAft>
                          <a:spcPts val="0"/>
                        </a:spcAft>
                      </a:pPr>
                      <a:r>
                        <a:rPr lang="it-IT" sz="800" kern="0" dirty="0">
                          <a:effectLst/>
                        </a:rPr>
                        <a:t>4.046.871</a:t>
                      </a:r>
                      <a:endParaRPr lang="it-IT" sz="1100" kern="50" dirty="0">
                        <a:effectLst/>
                        <a:latin typeface="Times New Roman" panose="02020603050405020304" pitchFamily="18" charset="0"/>
                        <a:ea typeface="Times New Roman" panose="02020603050405020304" pitchFamily="18" charset="0"/>
                      </a:endParaRPr>
                    </a:p>
                  </a:txBody>
                  <a:tcPr marL="41934" marR="41934" marT="0" marB="0" anchor="ctr"/>
                </a:tc>
                <a:extLst>
                  <a:ext uri="{0D108BD9-81ED-4DB2-BD59-A6C34878D82A}">
                    <a16:rowId xmlns:a16="http://schemas.microsoft.com/office/drawing/2014/main" val="10001"/>
                  </a:ext>
                </a:extLst>
              </a:tr>
              <a:tr h="179717">
                <a:tc>
                  <a:txBody>
                    <a:bodyPr/>
                    <a:lstStyle/>
                    <a:p>
                      <a:pPr algn="ctr">
                        <a:spcAft>
                          <a:spcPts val="0"/>
                        </a:spcAft>
                      </a:pPr>
                      <a:r>
                        <a:rPr lang="it-IT" sz="800" kern="0" dirty="0">
                          <a:effectLst/>
                          <a:latin typeface="+mn-lt"/>
                          <a:ea typeface="+mn-ea"/>
                        </a:rPr>
                        <a:t>-----</a:t>
                      </a:r>
                      <a:endParaRPr lang="it-IT" sz="1100" kern="50" dirty="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r">
                        <a:spcAft>
                          <a:spcPts val="0"/>
                        </a:spcAft>
                      </a:pPr>
                      <a:r>
                        <a:rPr lang="it-IT" sz="800" kern="0">
                          <a:effectLst/>
                        </a:rPr>
                        <a:t>1,00%</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r">
                        <a:spcAft>
                          <a:spcPts val="0"/>
                        </a:spcAft>
                      </a:pPr>
                      <a:r>
                        <a:rPr lang="it-IT" sz="800" kern="0">
                          <a:effectLst/>
                        </a:rPr>
                        <a:t>47.130</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r">
                        <a:spcAft>
                          <a:spcPts val="0"/>
                        </a:spcAft>
                      </a:pPr>
                      <a:r>
                        <a:rPr lang="it-IT" sz="800" kern="0">
                          <a:effectLst/>
                        </a:rPr>
                        <a:t>806</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r">
                        <a:spcAft>
                          <a:spcPts val="0"/>
                        </a:spcAft>
                      </a:pPr>
                      <a:r>
                        <a:rPr lang="it-IT" sz="800" kern="0">
                          <a:effectLst/>
                        </a:rPr>
                        <a:t>46.324</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r">
                        <a:spcAft>
                          <a:spcPts val="0"/>
                        </a:spcAft>
                      </a:pPr>
                      <a:r>
                        <a:rPr lang="it-IT" sz="800" kern="0">
                          <a:effectLst/>
                        </a:rPr>
                        <a:t>6,25%</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r">
                        <a:spcAft>
                          <a:spcPts val="0"/>
                        </a:spcAft>
                      </a:pPr>
                      <a:r>
                        <a:rPr lang="it-IT" sz="800" kern="0">
                          <a:effectLst/>
                        </a:rPr>
                        <a:t>2.895</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r">
                        <a:spcAft>
                          <a:spcPts val="0"/>
                        </a:spcAft>
                      </a:pPr>
                      <a:r>
                        <a:rPr lang="it-IT" sz="800" kern="0">
                          <a:effectLst/>
                        </a:rPr>
                        <a:t>44.235</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extLst>
                  <a:ext uri="{0D108BD9-81ED-4DB2-BD59-A6C34878D82A}">
                    <a16:rowId xmlns:a16="http://schemas.microsoft.com/office/drawing/2014/main" val="10002"/>
                  </a:ext>
                </a:extLst>
              </a:tr>
              <a:tr h="179717">
                <a:tc>
                  <a:txBody>
                    <a:bodyPr/>
                    <a:lstStyle/>
                    <a:p>
                      <a:pPr algn="ctr">
                        <a:spcAft>
                          <a:spcPts val="0"/>
                        </a:spcAft>
                      </a:pPr>
                      <a:r>
                        <a:rPr lang="it-IT" sz="800" kern="0">
                          <a:effectLst/>
                        </a:rPr>
                        <a:t>TOTALE</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r">
                        <a:spcAft>
                          <a:spcPts val="0"/>
                        </a:spcAft>
                      </a:pPr>
                      <a:r>
                        <a:rPr lang="it-IT" sz="800" kern="0">
                          <a:effectLst/>
                        </a:rPr>
                        <a:t>100,00%</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r">
                        <a:spcAft>
                          <a:spcPts val="0"/>
                        </a:spcAft>
                      </a:pPr>
                      <a:r>
                        <a:rPr lang="it-IT" sz="800" kern="0">
                          <a:effectLst/>
                        </a:rPr>
                        <a:t>4.713.000</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r">
                        <a:spcAft>
                          <a:spcPts val="0"/>
                        </a:spcAft>
                      </a:pPr>
                      <a:r>
                        <a:rPr lang="it-IT" sz="800" kern="0">
                          <a:effectLst/>
                        </a:rPr>
                        <a:t>80.580</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r">
                        <a:spcAft>
                          <a:spcPts val="0"/>
                        </a:spcAft>
                      </a:pPr>
                      <a:r>
                        <a:rPr lang="it-IT" sz="800" kern="0">
                          <a:effectLst/>
                        </a:rPr>
                        <a:t>4.632.420</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endParaRPr lang="it-IT" sz="900">
                        <a:effectLst/>
                        <a:latin typeface="Times New Roman" panose="02020603050405020304" pitchFamily="18" charset="0"/>
                      </a:endParaRPr>
                    </a:p>
                  </a:txBody>
                  <a:tcPr marL="41934" marR="41934" marT="0" marB="0" anchor="ctr"/>
                </a:tc>
                <a:tc>
                  <a:txBody>
                    <a:bodyPr/>
                    <a:lstStyle/>
                    <a:p>
                      <a:pPr algn="r">
                        <a:spcAft>
                          <a:spcPts val="0"/>
                        </a:spcAft>
                      </a:pPr>
                      <a:r>
                        <a:rPr lang="it-IT" sz="800" kern="0">
                          <a:effectLst/>
                        </a:rPr>
                        <a:t>621.894</a:t>
                      </a:r>
                      <a:endParaRPr lang="it-IT" sz="1100" kern="50">
                        <a:effectLst/>
                        <a:latin typeface="Times New Roman" panose="02020603050405020304" pitchFamily="18" charset="0"/>
                        <a:ea typeface="Times New Roman" panose="02020603050405020304" pitchFamily="18" charset="0"/>
                      </a:endParaRPr>
                    </a:p>
                  </a:txBody>
                  <a:tcPr marL="41934" marR="41934" marT="0" marB="0" anchor="ctr"/>
                </a:tc>
                <a:tc>
                  <a:txBody>
                    <a:bodyPr/>
                    <a:lstStyle/>
                    <a:p>
                      <a:pPr algn="r">
                        <a:spcAft>
                          <a:spcPts val="0"/>
                        </a:spcAft>
                      </a:pPr>
                      <a:r>
                        <a:rPr lang="it-IT" sz="800" kern="0" dirty="0">
                          <a:effectLst/>
                        </a:rPr>
                        <a:t>4.091.106</a:t>
                      </a:r>
                      <a:endParaRPr lang="it-IT" sz="1100" kern="50" dirty="0">
                        <a:effectLst/>
                        <a:latin typeface="Times New Roman" panose="02020603050405020304" pitchFamily="18" charset="0"/>
                        <a:ea typeface="Times New Roman" panose="02020603050405020304" pitchFamily="18" charset="0"/>
                      </a:endParaRPr>
                    </a:p>
                  </a:txBody>
                  <a:tcPr marL="41934" marR="41934"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18742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RESPONSABILITA’ ORGANI SOCIETARI</a:t>
            </a:r>
          </a:p>
        </p:txBody>
      </p:sp>
      <p:sp>
        <p:nvSpPr>
          <p:cNvPr id="4" name="Segnaposto contenuto 2"/>
          <p:cNvSpPr>
            <a:spLocks noGrp="1"/>
          </p:cNvSpPr>
          <p:nvPr>
            <p:ph idx="1"/>
          </p:nvPr>
        </p:nvSpPr>
        <p:spPr/>
        <p:txBody>
          <a:bodyPr/>
          <a:lstStyle/>
          <a:p>
            <a:pPr marL="0" indent="0">
              <a:buNone/>
            </a:pPr>
            <a:r>
              <a:rPr lang="it-IT" u="sng" dirty="0"/>
              <a:t>OBIETTIVI/FINALITA’</a:t>
            </a:r>
          </a:p>
          <a:p>
            <a:pPr marL="0" indent="0">
              <a:buNone/>
            </a:pPr>
            <a:r>
              <a:rPr lang="it-IT" dirty="0"/>
              <a:t>	               </a:t>
            </a:r>
            <a:r>
              <a:rPr lang="it-IT" sz="2000" dirty="0"/>
              <a:t>INDIVIDUAZIONE CONDOTTE NON CORRETTE 			        DELL’ORGANO AMMINISTRATIVO</a:t>
            </a:r>
          </a:p>
          <a:p>
            <a:pPr marL="0" indent="0">
              <a:buNone/>
            </a:pPr>
            <a:endParaRPr lang="it-IT" sz="2000" dirty="0"/>
          </a:p>
          <a:p>
            <a:pPr marL="0" indent="0">
              <a:buNone/>
            </a:pPr>
            <a:r>
              <a:rPr lang="it-IT" sz="2000" dirty="0"/>
              <a:t>                                         VERIFICA COMPORTAMENTO ORGANO DI CONTROLLO</a:t>
            </a:r>
          </a:p>
          <a:p>
            <a:pPr marL="0" indent="0">
              <a:lnSpc>
                <a:spcPct val="150000"/>
              </a:lnSpc>
              <a:buNone/>
            </a:pPr>
            <a:endParaRPr lang="it-IT" sz="2000" dirty="0"/>
          </a:p>
          <a:p>
            <a:pPr marL="0" indent="0">
              <a:buNone/>
            </a:pPr>
            <a:r>
              <a:rPr lang="it-IT" sz="2000" dirty="0"/>
              <a:t>                                         DANNO GENERATO</a:t>
            </a:r>
          </a:p>
          <a:p>
            <a:pPr marL="0" indent="0">
              <a:buNone/>
            </a:pPr>
            <a:r>
              <a:rPr lang="it-IT" sz="2000" dirty="0"/>
              <a:t>		</a:t>
            </a:r>
          </a:p>
        </p:txBody>
      </p:sp>
      <p:sp>
        <p:nvSpPr>
          <p:cNvPr id="5" name="Freccia a destra 4"/>
          <p:cNvSpPr/>
          <p:nvPr/>
        </p:nvSpPr>
        <p:spPr>
          <a:xfrm>
            <a:off x="1259632" y="241779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1249111" y="336282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a:off x="1240929" y="425886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41285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nodeType="after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3" dur="5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14" presetClass="entr" presetSubtype="10" fill="hold" nodeType="after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4" dur="500"/>
                                        <p:tgtEl>
                                          <p:spTgt spid="4">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childTnLst>
                          </p:cTn>
                        </p:par>
                        <p:par>
                          <p:cTn id="32" fill="hold">
                            <p:stCondLst>
                              <p:cond delay="1000"/>
                            </p:stCondLst>
                            <p:childTnLst>
                              <p:par>
                                <p:cTn id="33" presetID="14" presetClass="entr" presetSubtype="10" fill="hold" nodeType="after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randombar(horizontal)">
                                      <p:cBhvr>
                                        <p:cTn id="35"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RESPONSABILITA’ ORGANI SOCIETARI</a:t>
            </a:r>
          </a:p>
        </p:txBody>
      </p:sp>
      <p:sp>
        <p:nvSpPr>
          <p:cNvPr id="3" name="Segnaposto contenuto 2"/>
          <p:cNvSpPr>
            <a:spLocks noGrp="1"/>
          </p:cNvSpPr>
          <p:nvPr>
            <p:ph idx="1"/>
          </p:nvPr>
        </p:nvSpPr>
        <p:spPr/>
        <p:txBody>
          <a:bodyPr>
            <a:normAutofit/>
          </a:bodyPr>
          <a:lstStyle/>
          <a:p>
            <a:pPr marL="0" indent="0">
              <a:buNone/>
            </a:pPr>
            <a:endParaRPr lang="it-IT" sz="2000" dirty="0"/>
          </a:p>
          <a:p>
            <a:pPr marL="0" indent="0">
              <a:buNone/>
            </a:pPr>
            <a:endParaRPr lang="it-IT" sz="2000" dirty="0"/>
          </a:p>
        </p:txBody>
      </p:sp>
      <p:sp>
        <p:nvSpPr>
          <p:cNvPr id="4" name="Segnaposto contenuto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it-IT" sz="2000" dirty="0"/>
          </a:p>
        </p:txBody>
      </p:sp>
      <p:sp>
        <p:nvSpPr>
          <p:cNvPr id="5" name="Segnaposto contenuto 2"/>
          <p:cNvSpPr txBox="1">
            <a:spLocks/>
          </p:cNvSpPr>
          <p:nvPr/>
        </p:nvSpPr>
        <p:spPr>
          <a:xfrm>
            <a:off x="762000" y="19050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u="sng" dirty="0"/>
              <a:t>PROBLEMATICHE</a:t>
            </a:r>
          </a:p>
          <a:p>
            <a:pPr marL="0" indent="0">
              <a:buFont typeface="Arial" panose="020B0604020202020204" pitchFamily="34" charset="0"/>
              <a:buNone/>
            </a:pPr>
            <a:endParaRPr lang="it-IT" sz="2000" u="sng" dirty="0"/>
          </a:p>
          <a:p>
            <a:pPr>
              <a:buFont typeface="Wingdings" panose="05000000000000000000" pitchFamily="2" charset="2"/>
              <a:buChar char="Ø"/>
            </a:pPr>
            <a:r>
              <a:rPr lang="it-IT" sz="2000" u="sng" dirty="0"/>
              <a:t>DOCUMENTAZIONE DA UTILIZZARE</a:t>
            </a:r>
            <a:endParaRPr lang="it-IT" sz="2000" dirty="0"/>
          </a:p>
          <a:p>
            <a:pPr marL="0" indent="0">
              <a:buFont typeface="Arial" panose="020B0604020202020204" pitchFamily="34" charset="0"/>
              <a:buNone/>
            </a:pPr>
            <a:endParaRPr lang="it-IT" sz="2000" dirty="0"/>
          </a:p>
        </p:txBody>
      </p:sp>
      <p:sp>
        <p:nvSpPr>
          <p:cNvPr id="6" name="Ovale 5"/>
          <p:cNvSpPr/>
          <p:nvPr/>
        </p:nvSpPr>
        <p:spPr>
          <a:xfrm>
            <a:off x="806668" y="3288636"/>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PRESENTE O MENO AGLI ATTI</a:t>
            </a:r>
          </a:p>
        </p:txBody>
      </p:sp>
      <p:sp>
        <p:nvSpPr>
          <p:cNvPr id="7" name="Ovale 6"/>
          <p:cNvSpPr/>
          <p:nvPr/>
        </p:nvSpPr>
        <p:spPr>
          <a:xfrm>
            <a:off x="3487279" y="3280361"/>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ACCESSO AI VARI UFFICI (AE, INPS…) </a:t>
            </a:r>
          </a:p>
        </p:txBody>
      </p:sp>
      <p:sp>
        <p:nvSpPr>
          <p:cNvPr id="8" name="Ovale 7"/>
          <p:cNvSpPr/>
          <p:nvPr/>
        </p:nvSpPr>
        <p:spPr>
          <a:xfrm>
            <a:off x="5292080" y="1712100"/>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DATA /PERIODO DI RIFERIMENTO </a:t>
            </a:r>
          </a:p>
        </p:txBody>
      </p:sp>
      <p:sp>
        <p:nvSpPr>
          <p:cNvPr id="9" name="Ovale 8"/>
          <p:cNvSpPr/>
          <p:nvPr/>
        </p:nvSpPr>
        <p:spPr>
          <a:xfrm>
            <a:off x="6228184" y="3367509"/>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INFORMAZIONI DA TERZI</a:t>
            </a:r>
          </a:p>
        </p:txBody>
      </p:sp>
      <p:sp>
        <p:nvSpPr>
          <p:cNvPr id="11" name="Ovale 10"/>
          <p:cNvSpPr/>
          <p:nvPr/>
        </p:nvSpPr>
        <p:spPr>
          <a:xfrm>
            <a:off x="2174938" y="4807950"/>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ISTANZE ESIBIZIONE EX ART. 210 CPC</a:t>
            </a:r>
          </a:p>
        </p:txBody>
      </p:sp>
      <p:sp>
        <p:nvSpPr>
          <p:cNvPr id="12" name="Ovale 11"/>
          <p:cNvSpPr/>
          <p:nvPr/>
        </p:nvSpPr>
        <p:spPr>
          <a:xfrm>
            <a:off x="4735705" y="4641488"/>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VISIONE DELLA CAUSA DA PARTE AVVOCATI</a:t>
            </a:r>
          </a:p>
        </p:txBody>
      </p:sp>
    </p:spTree>
    <p:extLst>
      <p:ext uri="{BB962C8B-B14F-4D97-AF65-F5344CB8AC3E}">
        <p14:creationId xmlns:p14="http://schemas.microsoft.com/office/powerpoint/2010/main" val="3147530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RESPONSABILITA’ ORGANI SOCIETARI</a:t>
            </a:r>
          </a:p>
        </p:txBody>
      </p:sp>
      <p:sp>
        <p:nvSpPr>
          <p:cNvPr id="3" name="Segnaposto contenuto 2"/>
          <p:cNvSpPr>
            <a:spLocks noGrp="1"/>
          </p:cNvSpPr>
          <p:nvPr>
            <p:ph idx="1"/>
          </p:nvPr>
        </p:nvSpPr>
        <p:spPr/>
        <p:txBody>
          <a:bodyPr>
            <a:normAutofit/>
          </a:bodyPr>
          <a:lstStyle/>
          <a:p>
            <a:pPr marL="0" indent="0">
              <a:buNone/>
            </a:pPr>
            <a:endParaRPr lang="it-IT" sz="2000" dirty="0"/>
          </a:p>
          <a:p>
            <a:pPr marL="0" indent="0">
              <a:buNone/>
            </a:pPr>
            <a:endParaRPr lang="it-IT" sz="2000" dirty="0"/>
          </a:p>
        </p:txBody>
      </p:sp>
      <p:sp>
        <p:nvSpPr>
          <p:cNvPr id="4" name="Segnaposto contenuto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it-IT" sz="2000" dirty="0"/>
          </a:p>
        </p:txBody>
      </p:sp>
      <p:sp>
        <p:nvSpPr>
          <p:cNvPr id="5" name="Segnaposto contenuto 2"/>
          <p:cNvSpPr txBox="1">
            <a:spLocks/>
          </p:cNvSpPr>
          <p:nvPr/>
        </p:nvSpPr>
        <p:spPr>
          <a:xfrm>
            <a:off x="762000" y="19050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u="sng" dirty="0"/>
              <a:t>PROBLEMATICHE</a:t>
            </a:r>
          </a:p>
          <a:p>
            <a:pPr marL="0" indent="0">
              <a:buFont typeface="Arial" panose="020B0604020202020204" pitchFamily="34" charset="0"/>
              <a:buNone/>
            </a:pPr>
            <a:endParaRPr lang="it-IT" sz="2000" u="sng" dirty="0"/>
          </a:p>
          <a:p>
            <a:pPr>
              <a:buFont typeface="Wingdings" panose="05000000000000000000" pitchFamily="2" charset="2"/>
              <a:buChar char="Ø"/>
            </a:pPr>
            <a:r>
              <a:rPr lang="it-IT" sz="2000" u="sng" dirty="0"/>
              <a:t>DOCUMENTAZIONE DA UTILIZZARE</a:t>
            </a:r>
            <a:endParaRPr lang="it-IT" sz="2000" dirty="0"/>
          </a:p>
          <a:p>
            <a:pPr marL="0" indent="0">
              <a:buFont typeface="Arial" panose="020B0604020202020204" pitchFamily="34" charset="0"/>
              <a:buNone/>
            </a:pPr>
            <a:endParaRPr lang="it-IT" sz="2000" dirty="0"/>
          </a:p>
        </p:txBody>
      </p:sp>
      <p:sp>
        <p:nvSpPr>
          <p:cNvPr id="9" name="Ovale 8"/>
          <p:cNvSpPr/>
          <p:nvPr/>
        </p:nvSpPr>
        <p:spPr>
          <a:xfrm>
            <a:off x="899592" y="3717032"/>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RISULTATI DELLA CTU</a:t>
            </a:r>
          </a:p>
        </p:txBody>
      </p:sp>
      <p:sp>
        <p:nvSpPr>
          <p:cNvPr id="11" name="Ovale 10"/>
          <p:cNvSpPr/>
          <p:nvPr/>
        </p:nvSpPr>
        <p:spPr>
          <a:xfrm>
            <a:off x="5198604" y="3717032"/>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REALE ANDAMENTO DEI FATTI</a:t>
            </a:r>
          </a:p>
        </p:txBody>
      </p:sp>
      <p:sp>
        <p:nvSpPr>
          <p:cNvPr id="12" name="Freccia a destra 11"/>
          <p:cNvSpPr/>
          <p:nvPr/>
        </p:nvSpPr>
        <p:spPr>
          <a:xfrm>
            <a:off x="3904112" y="347471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Freccia a destra 12"/>
          <p:cNvSpPr/>
          <p:nvPr/>
        </p:nvSpPr>
        <p:spPr>
          <a:xfrm rot="10800000">
            <a:off x="3851920" y="487351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26" name="Picture 2" descr="Risultati immagini per PUNTO INTERROGATIVO PER SLI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9964" y="3927850"/>
            <a:ext cx="990364" cy="998798"/>
          </a:xfrm>
          <a:prstGeom prst="rect">
            <a:avLst/>
          </a:prstGeom>
          <a:noFill/>
          <a:extLst>
            <a:ext uri="{909E8E84-426E-40DD-AFC4-6F175D3DCCD1}">
              <a14:hiddenFill xmlns:a14="http://schemas.microsoft.com/office/drawing/2010/main">
                <a:solidFill>
                  <a:srgbClr val="FFFFFF"/>
                </a:solidFill>
              </a14:hiddenFill>
            </a:ext>
          </a:extLst>
        </p:spPr>
      </p:pic>
      <p:sp>
        <p:nvSpPr>
          <p:cNvPr id="14" name="Ovale 13"/>
          <p:cNvSpPr/>
          <p:nvPr/>
        </p:nvSpPr>
        <p:spPr>
          <a:xfrm>
            <a:off x="2362672" y="5589240"/>
            <a:ext cx="4024064" cy="499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«REALTA’ PROCESSUALE»</a:t>
            </a:r>
          </a:p>
        </p:txBody>
      </p:sp>
    </p:spTree>
    <p:extLst>
      <p:ext uri="{BB962C8B-B14F-4D97-AF65-F5344CB8AC3E}">
        <p14:creationId xmlns:p14="http://schemas.microsoft.com/office/powerpoint/2010/main" val="2878046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par>
                          <p:cTn id="17" fill="hold">
                            <p:stCondLst>
                              <p:cond delay="500"/>
                            </p:stCondLst>
                            <p:childTnLst>
                              <p:par>
                                <p:cTn id="18" presetID="26" presetClass="entr" presetSubtype="0"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580">
                                          <p:stCondLst>
                                            <p:cond delay="0"/>
                                          </p:stCondLst>
                                        </p:cTn>
                                        <p:tgtEl>
                                          <p:spTgt spid="12"/>
                                        </p:tgtEl>
                                      </p:cBhvr>
                                    </p:animEffect>
                                    <p:anim calcmode="lin" valueType="num">
                                      <p:cBhvr>
                                        <p:cTn id="21"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26" dur="26">
                                          <p:stCondLst>
                                            <p:cond delay="650"/>
                                          </p:stCondLst>
                                        </p:cTn>
                                        <p:tgtEl>
                                          <p:spTgt spid="12"/>
                                        </p:tgtEl>
                                      </p:cBhvr>
                                      <p:to x="100000" y="60000"/>
                                    </p:animScale>
                                    <p:animScale>
                                      <p:cBhvr>
                                        <p:cTn id="27" dur="166" decel="50000">
                                          <p:stCondLst>
                                            <p:cond delay="676"/>
                                          </p:stCondLst>
                                        </p:cTn>
                                        <p:tgtEl>
                                          <p:spTgt spid="12"/>
                                        </p:tgtEl>
                                      </p:cBhvr>
                                      <p:to x="100000" y="100000"/>
                                    </p:animScale>
                                    <p:animScale>
                                      <p:cBhvr>
                                        <p:cTn id="28" dur="26">
                                          <p:stCondLst>
                                            <p:cond delay="1312"/>
                                          </p:stCondLst>
                                        </p:cTn>
                                        <p:tgtEl>
                                          <p:spTgt spid="12"/>
                                        </p:tgtEl>
                                      </p:cBhvr>
                                      <p:to x="100000" y="80000"/>
                                    </p:animScale>
                                    <p:animScale>
                                      <p:cBhvr>
                                        <p:cTn id="29" dur="166" decel="50000">
                                          <p:stCondLst>
                                            <p:cond delay="1338"/>
                                          </p:stCondLst>
                                        </p:cTn>
                                        <p:tgtEl>
                                          <p:spTgt spid="12"/>
                                        </p:tgtEl>
                                      </p:cBhvr>
                                      <p:to x="100000" y="100000"/>
                                    </p:animScale>
                                    <p:animScale>
                                      <p:cBhvr>
                                        <p:cTn id="30" dur="26">
                                          <p:stCondLst>
                                            <p:cond delay="1642"/>
                                          </p:stCondLst>
                                        </p:cTn>
                                        <p:tgtEl>
                                          <p:spTgt spid="12"/>
                                        </p:tgtEl>
                                      </p:cBhvr>
                                      <p:to x="100000" y="90000"/>
                                    </p:animScale>
                                    <p:animScale>
                                      <p:cBhvr>
                                        <p:cTn id="31" dur="166" decel="50000">
                                          <p:stCondLst>
                                            <p:cond delay="1668"/>
                                          </p:stCondLst>
                                        </p:cTn>
                                        <p:tgtEl>
                                          <p:spTgt spid="12"/>
                                        </p:tgtEl>
                                      </p:cBhvr>
                                      <p:to x="100000" y="100000"/>
                                    </p:animScale>
                                    <p:animScale>
                                      <p:cBhvr>
                                        <p:cTn id="32" dur="26">
                                          <p:stCondLst>
                                            <p:cond delay="1808"/>
                                          </p:stCondLst>
                                        </p:cTn>
                                        <p:tgtEl>
                                          <p:spTgt spid="12"/>
                                        </p:tgtEl>
                                      </p:cBhvr>
                                      <p:to x="100000" y="95000"/>
                                    </p:animScale>
                                    <p:animScale>
                                      <p:cBhvr>
                                        <p:cTn id="33" dur="166" decel="50000">
                                          <p:stCondLst>
                                            <p:cond delay="1834"/>
                                          </p:stCondLst>
                                        </p:cTn>
                                        <p:tgtEl>
                                          <p:spTgt spid="12"/>
                                        </p:tgtEl>
                                      </p:cBhvr>
                                      <p:to x="100000" y="100000"/>
                                    </p:animScale>
                                  </p:childTnLst>
                                </p:cTn>
                              </p:par>
                            </p:childTnLst>
                          </p:cTn>
                        </p:par>
                        <p:par>
                          <p:cTn id="34" fill="hold">
                            <p:stCondLst>
                              <p:cond delay="2500"/>
                            </p:stCondLst>
                            <p:childTnLst>
                              <p:par>
                                <p:cTn id="35" presetID="26" presetClass="entr" presetSubtype="0"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down)">
                                      <p:cBhvr>
                                        <p:cTn id="37" dur="580">
                                          <p:stCondLst>
                                            <p:cond delay="0"/>
                                          </p:stCondLst>
                                        </p:cTn>
                                        <p:tgtEl>
                                          <p:spTgt spid="13"/>
                                        </p:tgtEl>
                                      </p:cBhvr>
                                    </p:animEffect>
                                    <p:anim calcmode="lin" valueType="num">
                                      <p:cBhvr>
                                        <p:cTn id="3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43" dur="26">
                                          <p:stCondLst>
                                            <p:cond delay="650"/>
                                          </p:stCondLst>
                                        </p:cTn>
                                        <p:tgtEl>
                                          <p:spTgt spid="13"/>
                                        </p:tgtEl>
                                      </p:cBhvr>
                                      <p:to x="100000" y="60000"/>
                                    </p:animScale>
                                    <p:animScale>
                                      <p:cBhvr>
                                        <p:cTn id="44" dur="166" decel="50000">
                                          <p:stCondLst>
                                            <p:cond delay="676"/>
                                          </p:stCondLst>
                                        </p:cTn>
                                        <p:tgtEl>
                                          <p:spTgt spid="13"/>
                                        </p:tgtEl>
                                      </p:cBhvr>
                                      <p:to x="100000" y="100000"/>
                                    </p:animScale>
                                    <p:animScale>
                                      <p:cBhvr>
                                        <p:cTn id="45" dur="26">
                                          <p:stCondLst>
                                            <p:cond delay="1312"/>
                                          </p:stCondLst>
                                        </p:cTn>
                                        <p:tgtEl>
                                          <p:spTgt spid="13"/>
                                        </p:tgtEl>
                                      </p:cBhvr>
                                      <p:to x="100000" y="80000"/>
                                    </p:animScale>
                                    <p:animScale>
                                      <p:cBhvr>
                                        <p:cTn id="46" dur="166" decel="50000">
                                          <p:stCondLst>
                                            <p:cond delay="1338"/>
                                          </p:stCondLst>
                                        </p:cTn>
                                        <p:tgtEl>
                                          <p:spTgt spid="13"/>
                                        </p:tgtEl>
                                      </p:cBhvr>
                                      <p:to x="100000" y="100000"/>
                                    </p:animScale>
                                    <p:animScale>
                                      <p:cBhvr>
                                        <p:cTn id="47" dur="26">
                                          <p:stCondLst>
                                            <p:cond delay="1642"/>
                                          </p:stCondLst>
                                        </p:cTn>
                                        <p:tgtEl>
                                          <p:spTgt spid="13"/>
                                        </p:tgtEl>
                                      </p:cBhvr>
                                      <p:to x="100000" y="90000"/>
                                    </p:animScale>
                                    <p:animScale>
                                      <p:cBhvr>
                                        <p:cTn id="48" dur="166" decel="50000">
                                          <p:stCondLst>
                                            <p:cond delay="1668"/>
                                          </p:stCondLst>
                                        </p:cTn>
                                        <p:tgtEl>
                                          <p:spTgt spid="13"/>
                                        </p:tgtEl>
                                      </p:cBhvr>
                                      <p:to x="100000" y="100000"/>
                                    </p:animScale>
                                    <p:animScale>
                                      <p:cBhvr>
                                        <p:cTn id="49" dur="26">
                                          <p:stCondLst>
                                            <p:cond delay="1808"/>
                                          </p:stCondLst>
                                        </p:cTn>
                                        <p:tgtEl>
                                          <p:spTgt spid="13"/>
                                        </p:tgtEl>
                                      </p:cBhvr>
                                      <p:to x="100000" y="95000"/>
                                    </p:animScale>
                                    <p:animScale>
                                      <p:cBhvr>
                                        <p:cTn id="50" dur="166" decel="50000">
                                          <p:stCondLst>
                                            <p:cond delay="1834"/>
                                          </p:stCondLst>
                                        </p:cTn>
                                        <p:tgtEl>
                                          <p:spTgt spid="13"/>
                                        </p:tgtEl>
                                      </p:cBhvr>
                                      <p:to x="100000" y="100000"/>
                                    </p:animScale>
                                  </p:childTnLst>
                                </p:cTn>
                              </p:par>
                            </p:childTnLst>
                          </p:cTn>
                        </p:par>
                        <p:par>
                          <p:cTn id="51" fill="hold">
                            <p:stCondLst>
                              <p:cond delay="4500"/>
                            </p:stCondLst>
                            <p:childTnLst>
                              <p:par>
                                <p:cTn id="52" presetID="45" presetClass="entr" presetSubtype="0" fill="hold" nodeType="afterEffect">
                                  <p:stCondLst>
                                    <p:cond delay="0"/>
                                  </p:stCondLst>
                                  <p:childTnLst>
                                    <p:set>
                                      <p:cBhvr>
                                        <p:cTn id="53" dur="1" fill="hold">
                                          <p:stCondLst>
                                            <p:cond delay="0"/>
                                          </p:stCondLst>
                                        </p:cTn>
                                        <p:tgtEl>
                                          <p:spTgt spid="1026"/>
                                        </p:tgtEl>
                                        <p:attrNameLst>
                                          <p:attrName>style.visibility</p:attrName>
                                        </p:attrNameLst>
                                      </p:cBhvr>
                                      <p:to>
                                        <p:strVal val="visible"/>
                                      </p:to>
                                    </p:set>
                                    <p:animEffect transition="in" filter="fade">
                                      <p:cBhvr>
                                        <p:cTn id="54" dur="2000"/>
                                        <p:tgtEl>
                                          <p:spTgt spid="1026"/>
                                        </p:tgtEl>
                                      </p:cBhvr>
                                    </p:animEffect>
                                    <p:anim calcmode="lin" valueType="num">
                                      <p:cBhvr>
                                        <p:cTn id="55" dur="2000" fill="hold"/>
                                        <p:tgtEl>
                                          <p:spTgt spid="1026"/>
                                        </p:tgtEl>
                                        <p:attrNameLst>
                                          <p:attrName>ppt_w</p:attrName>
                                        </p:attrNameLst>
                                      </p:cBhvr>
                                      <p:tavLst>
                                        <p:tav tm="0" fmla="#ppt_w*sin(2.5*pi*$)">
                                          <p:val>
                                            <p:fltVal val="0"/>
                                          </p:val>
                                        </p:tav>
                                        <p:tav tm="100000">
                                          <p:val>
                                            <p:fltVal val="1"/>
                                          </p:val>
                                        </p:tav>
                                      </p:tavLst>
                                    </p:anim>
                                    <p:anim calcmode="lin" valueType="num">
                                      <p:cBhvr>
                                        <p:cTn id="56" dur="2000" fill="hold"/>
                                        <p:tgtEl>
                                          <p:spTgt spid="1026"/>
                                        </p:tgtEl>
                                        <p:attrNameLst>
                                          <p:attrName>ppt_h</p:attrName>
                                        </p:attrNameLst>
                                      </p:cBhvr>
                                      <p:tavLst>
                                        <p:tav tm="0">
                                          <p:val>
                                            <p:strVal val="#ppt_h"/>
                                          </p:val>
                                        </p:tav>
                                        <p:tav tm="100000">
                                          <p:val>
                                            <p:strVal val="#ppt_h"/>
                                          </p:val>
                                        </p:tav>
                                      </p:tavLst>
                                    </p:anim>
                                  </p:childTnLst>
                                </p:cTn>
                              </p:par>
                            </p:childTnLst>
                          </p:cTn>
                        </p:par>
                        <p:par>
                          <p:cTn id="57" fill="hold">
                            <p:stCondLst>
                              <p:cond delay="6500"/>
                            </p:stCondLst>
                            <p:childTnLst>
                              <p:par>
                                <p:cTn id="58" presetID="53" presetClass="entr" presetSubtype="16" fill="hold" grpId="0" nodeType="afterEffect">
                                  <p:stCondLst>
                                    <p:cond delay="0"/>
                                  </p:stCondLst>
                                  <p:childTnLst>
                                    <p:set>
                                      <p:cBhvr>
                                        <p:cTn id="59" dur="1" fill="hold">
                                          <p:stCondLst>
                                            <p:cond delay="0"/>
                                          </p:stCondLst>
                                        </p:cTn>
                                        <p:tgtEl>
                                          <p:spTgt spid="14"/>
                                        </p:tgtEl>
                                        <p:attrNameLst>
                                          <p:attrName>style.visibility</p:attrName>
                                        </p:attrNameLst>
                                      </p:cBhvr>
                                      <p:to>
                                        <p:strVal val="visible"/>
                                      </p:to>
                                    </p:set>
                                    <p:anim calcmode="lin" valueType="num">
                                      <p:cBhvr>
                                        <p:cTn id="60" dur="500" fill="hold"/>
                                        <p:tgtEl>
                                          <p:spTgt spid="14"/>
                                        </p:tgtEl>
                                        <p:attrNameLst>
                                          <p:attrName>ppt_w</p:attrName>
                                        </p:attrNameLst>
                                      </p:cBhvr>
                                      <p:tavLst>
                                        <p:tav tm="0">
                                          <p:val>
                                            <p:fltVal val="0"/>
                                          </p:val>
                                        </p:tav>
                                        <p:tav tm="100000">
                                          <p:val>
                                            <p:strVal val="#ppt_w"/>
                                          </p:val>
                                        </p:tav>
                                      </p:tavLst>
                                    </p:anim>
                                    <p:anim calcmode="lin" valueType="num">
                                      <p:cBhvr>
                                        <p:cTn id="61" dur="500" fill="hold"/>
                                        <p:tgtEl>
                                          <p:spTgt spid="14"/>
                                        </p:tgtEl>
                                        <p:attrNameLst>
                                          <p:attrName>ppt_h</p:attrName>
                                        </p:attrNameLst>
                                      </p:cBhvr>
                                      <p:tavLst>
                                        <p:tav tm="0">
                                          <p:val>
                                            <p:fltVal val="0"/>
                                          </p:val>
                                        </p:tav>
                                        <p:tav tm="100000">
                                          <p:val>
                                            <p:strVal val="#ppt_h"/>
                                          </p:val>
                                        </p:tav>
                                      </p:tavLst>
                                    </p:anim>
                                    <p:animEffect transition="in" filter="fade">
                                      <p:cBhvr>
                                        <p:cTn id="6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RESPONSABILITA’ ORGANI SOCIETARI</a:t>
            </a:r>
          </a:p>
        </p:txBody>
      </p:sp>
      <p:sp>
        <p:nvSpPr>
          <p:cNvPr id="3" name="Segnaposto contenuto 2"/>
          <p:cNvSpPr>
            <a:spLocks noGrp="1"/>
          </p:cNvSpPr>
          <p:nvPr>
            <p:ph idx="1"/>
          </p:nvPr>
        </p:nvSpPr>
        <p:spPr/>
        <p:txBody>
          <a:bodyPr>
            <a:normAutofit/>
          </a:bodyPr>
          <a:lstStyle/>
          <a:p>
            <a:pPr marL="0" indent="0">
              <a:buNone/>
            </a:pPr>
            <a:endParaRPr lang="it-IT" sz="2000" dirty="0"/>
          </a:p>
          <a:p>
            <a:pPr marL="0" indent="0">
              <a:buNone/>
            </a:pPr>
            <a:endParaRPr lang="it-IT" sz="2000" dirty="0"/>
          </a:p>
        </p:txBody>
      </p:sp>
      <p:sp>
        <p:nvSpPr>
          <p:cNvPr id="4" name="Segnaposto contenuto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it-IT" sz="2000" dirty="0"/>
          </a:p>
        </p:txBody>
      </p:sp>
      <p:sp>
        <p:nvSpPr>
          <p:cNvPr id="5" name="Segnaposto contenuto 2"/>
          <p:cNvSpPr txBox="1">
            <a:spLocks/>
          </p:cNvSpPr>
          <p:nvPr/>
        </p:nvSpPr>
        <p:spPr>
          <a:xfrm>
            <a:off x="762000" y="19050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u="sng" dirty="0"/>
              <a:t>PROBLEMATICHE</a:t>
            </a:r>
          </a:p>
          <a:p>
            <a:pPr marL="0" indent="0">
              <a:buFont typeface="Arial" panose="020B0604020202020204" pitchFamily="34" charset="0"/>
              <a:buNone/>
            </a:pPr>
            <a:endParaRPr lang="it-IT" sz="2000" u="sng" dirty="0"/>
          </a:p>
          <a:p>
            <a:pPr>
              <a:buFont typeface="Wingdings" panose="05000000000000000000" pitchFamily="2" charset="2"/>
              <a:buChar char="Ø"/>
            </a:pPr>
            <a:r>
              <a:rPr lang="it-IT" sz="2000" u="sng" dirty="0"/>
              <a:t>TRANSAZIONE</a:t>
            </a:r>
          </a:p>
          <a:p>
            <a:pPr>
              <a:buFont typeface="Wingdings" panose="05000000000000000000" pitchFamily="2" charset="2"/>
              <a:buChar char="Ø"/>
            </a:pPr>
            <a:endParaRPr lang="it-IT" sz="2000" u="sng" dirty="0"/>
          </a:p>
          <a:p>
            <a:pPr marL="0" indent="0">
              <a:buNone/>
            </a:pPr>
            <a:r>
              <a:rPr lang="it-IT" sz="2000" dirty="0"/>
              <a:t>                   </a:t>
            </a:r>
          </a:p>
          <a:p>
            <a:pPr marL="0" indent="0">
              <a:buFont typeface="Arial" panose="020B0604020202020204" pitchFamily="34" charset="0"/>
              <a:buNone/>
            </a:pPr>
            <a:endParaRPr lang="it-IT" sz="2000" dirty="0"/>
          </a:p>
        </p:txBody>
      </p:sp>
      <p:sp>
        <p:nvSpPr>
          <p:cNvPr id="9" name="Ovale 8"/>
          <p:cNvSpPr/>
          <p:nvPr/>
        </p:nvSpPr>
        <p:spPr>
          <a:xfrm>
            <a:off x="4102135" y="2234805"/>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TEMPISTICHE CON PROCEDURE CONCORSUALI </a:t>
            </a:r>
          </a:p>
        </p:txBody>
      </p:sp>
      <p:sp>
        <p:nvSpPr>
          <p:cNvPr id="11" name="Ovale 10"/>
          <p:cNvSpPr/>
          <p:nvPr/>
        </p:nvSpPr>
        <p:spPr>
          <a:xfrm>
            <a:off x="1893735" y="3284984"/>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PROPOSTA DA PARTE DEL CTU (QUANDO???)</a:t>
            </a:r>
          </a:p>
        </p:txBody>
      </p:sp>
      <p:sp>
        <p:nvSpPr>
          <p:cNvPr id="14" name="Ovale 13"/>
          <p:cNvSpPr/>
          <p:nvPr/>
        </p:nvSpPr>
        <p:spPr>
          <a:xfrm>
            <a:off x="6071166" y="3260576"/>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 FINI DILATORI</a:t>
            </a:r>
          </a:p>
        </p:txBody>
      </p:sp>
      <p:sp>
        <p:nvSpPr>
          <p:cNvPr id="15" name="Ovale 14"/>
          <p:cNvSpPr/>
          <p:nvPr/>
        </p:nvSpPr>
        <p:spPr>
          <a:xfrm>
            <a:off x="3982451" y="4180484"/>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PRESENZA DI PIU’ PARTI</a:t>
            </a:r>
          </a:p>
        </p:txBody>
      </p:sp>
      <p:sp>
        <p:nvSpPr>
          <p:cNvPr id="16" name="Ovale 15"/>
          <p:cNvSpPr/>
          <p:nvPr/>
        </p:nvSpPr>
        <p:spPr>
          <a:xfrm>
            <a:off x="1043608" y="4705573"/>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ATTIVISMO DEGLI AVVOCATI E DEI CTP</a:t>
            </a:r>
          </a:p>
        </p:txBody>
      </p:sp>
    </p:spTree>
    <p:extLst>
      <p:ext uri="{BB962C8B-B14F-4D97-AF65-F5344CB8AC3E}">
        <p14:creationId xmlns:p14="http://schemas.microsoft.com/office/powerpoint/2010/main" val="53301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Effect transition="in" filter="fade">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Effect transition="in" filter="fade">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4" grpId="0" animBg="1"/>
      <p:bldP spid="15" grpId="0" animBg="1"/>
      <p:bldP spid="1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RESPONSABILITA’ ORGANI SOCIETARI</a:t>
            </a:r>
          </a:p>
        </p:txBody>
      </p:sp>
      <p:sp>
        <p:nvSpPr>
          <p:cNvPr id="3" name="Segnaposto contenuto 2"/>
          <p:cNvSpPr>
            <a:spLocks noGrp="1"/>
          </p:cNvSpPr>
          <p:nvPr>
            <p:ph idx="1"/>
          </p:nvPr>
        </p:nvSpPr>
        <p:spPr/>
        <p:txBody>
          <a:bodyPr>
            <a:normAutofit/>
          </a:bodyPr>
          <a:lstStyle/>
          <a:p>
            <a:pPr marL="0" indent="0">
              <a:buNone/>
            </a:pPr>
            <a:endParaRPr lang="it-IT" sz="2000" dirty="0"/>
          </a:p>
          <a:p>
            <a:pPr marL="0" indent="0">
              <a:buNone/>
            </a:pPr>
            <a:endParaRPr lang="it-IT" sz="2000" dirty="0"/>
          </a:p>
        </p:txBody>
      </p:sp>
      <p:sp>
        <p:nvSpPr>
          <p:cNvPr id="4" name="Segnaposto contenuto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it-IT" sz="2000" dirty="0"/>
          </a:p>
        </p:txBody>
      </p:sp>
      <p:sp>
        <p:nvSpPr>
          <p:cNvPr id="5" name="Segnaposto contenuto 2"/>
          <p:cNvSpPr txBox="1">
            <a:spLocks/>
          </p:cNvSpPr>
          <p:nvPr/>
        </p:nvSpPr>
        <p:spPr>
          <a:xfrm>
            <a:off x="762000" y="19050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u="sng" dirty="0"/>
              <a:t>PROBLEMATICHE</a:t>
            </a:r>
          </a:p>
          <a:p>
            <a:pPr marL="0" indent="0">
              <a:buFont typeface="Arial" panose="020B0604020202020204" pitchFamily="34" charset="0"/>
              <a:buNone/>
            </a:pPr>
            <a:endParaRPr lang="it-IT" sz="2000" u="sng" dirty="0"/>
          </a:p>
          <a:p>
            <a:pPr>
              <a:buFont typeface="Wingdings" panose="05000000000000000000" pitchFamily="2" charset="2"/>
              <a:buChar char="Ø"/>
            </a:pPr>
            <a:r>
              <a:rPr lang="it-IT" sz="2000" u="sng" dirty="0"/>
              <a:t>DANNO GENERATO</a:t>
            </a:r>
          </a:p>
          <a:p>
            <a:pPr>
              <a:buFont typeface="Wingdings" panose="05000000000000000000" pitchFamily="2" charset="2"/>
              <a:buChar char="Ø"/>
            </a:pPr>
            <a:endParaRPr lang="it-IT" sz="2000" u="sng" dirty="0"/>
          </a:p>
          <a:p>
            <a:pPr>
              <a:buFont typeface="Wingdings" panose="05000000000000000000" pitchFamily="2" charset="2"/>
              <a:buChar char="Ø"/>
            </a:pPr>
            <a:endParaRPr lang="it-IT" sz="2000" u="sng" dirty="0"/>
          </a:p>
          <a:p>
            <a:pPr>
              <a:buFont typeface="Wingdings" panose="05000000000000000000" pitchFamily="2" charset="2"/>
              <a:buChar char="Ø"/>
            </a:pPr>
            <a:endParaRPr lang="it-IT" sz="2000" u="sng" dirty="0"/>
          </a:p>
          <a:p>
            <a:pPr>
              <a:buFont typeface="Wingdings" panose="05000000000000000000" pitchFamily="2" charset="2"/>
              <a:buChar char="Ø"/>
            </a:pPr>
            <a:endParaRPr lang="it-IT" sz="2000" u="sng" dirty="0"/>
          </a:p>
          <a:p>
            <a:pPr marL="0" indent="0">
              <a:buNone/>
            </a:pPr>
            <a:r>
              <a:rPr lang="it-IT" sz="2000" u="sng" dirty="0"/>
              <a:t>   </a:t>
            </a:r>
          </a:p>
          <a:p>
            <a:pPr>
              <a:buFont typeface="Wingdings" panose="05000000000000000000" pitchFamily="2" charset="2"/>
              <a:buChar char="Ø"/>
            </a:pPr>
            <a:endParaRPr lang="it-IT" sz="2000" u="sng" dirty="0"/>
          </a:p>
          <a:p>
            <a:pPr marL="0" indent="0">
              <a:buNone/>
            </a:pPr>
            <a:r>
              <a:rPr lang="it-IT" sz="2000" dirty="0"/>
              <a:t>                   </a:t>
            </a:r>
          </a:p>
          <a:p>
            <a:pPr marL="0" indent="0">
              <a:buFont typeface="Arial" panose="020B0604020202020204" pitchFamily="34" charset="0"/>
              <a:buNone/>
            </a:pPr>
            <a:endParaRPr lang="it-IT" sz="2000" dirty="0"/>
          </a:p>
        </p:txBody>
      </p:sp>
      <p:sp>
        <p:nvSpPr>
          <p:cNvPr id="16" name="Ovale 15"/>
          <p:cNvSpPr/>
          <p:nvPr/>
        </p:nvSpPr>
        <p:spPr>
          <a:xfrm>
            <a:off x="4574150" y="2852243"/>
            <a:ext cx="257337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DEFICIT PATRIMONIALE</a:t>
            </a:r>
          </a:p>
        </p:txBody>
      </p:sp>
      <p:sp>
        <p:nvSpPr>
          <p:cNvPr id="13" name="Ovale 12"/>
          <p:cNvSpPr/>
          <p:nvPr/>
        </p:nvSpPr>
        <p:spPr>
          <a:xfrm>
            <a:off x="4572000" y="4562947"/>
            <a:ext cx="257552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AGGRAVAMENTO PASSIVO (MASSA DEBITORIA)</a:t>
            </a:r>
          </a:p>
        </p:txBody>
      </p:sp>
      <p:sp>
        <p:nvSpPr>
          <p:cNvPr id="17" name="Ovale 16"/>
          <p:cNvSpPr/>
          <p:nvPr/>
        </p:nvSpPr>
        <p:spPr>
          <a:xfrm>
            <a:off x="1846230" y="3310196"/>
            <a:ext cx="257337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DEFICIT FALLIMENTARE</a:t>
            </a:r>
          </a:p>
        </p:txBody>
      </p:sp>
      <p:sp>
        <p:nvSpPr>
          <p:cNvPr id="18" name="Ovale 17"/>
          <p:cNvSpPr/>
          <p:nvPr/>
        </p:nvSpPr>
        <p:spPr>
          <a:xfrm>
            <a:off x="1380315" y="4743840"/>
            <a:ext cx="257337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SPECIFICHE CONDOTTE</a:t>
            </a:r>
          </a:p>
        </p:txBody>
      </p:sp>
    </p:spTree>
    <p:extLst>
      <p:ext uri="{BB962C8B-B14F-4D97-AF65-F5344CB8AC3E}">
        <p14:creationId xmlns:p14="http://schemas.microsoft.com/office/powerpoint/2010/main" val="340750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500" fill="hold"/>
                                        <p:tgtEl>
                                          <p:spTgt spid="18"/>
                                        </p:tgtEl>
                                        <p:attrNameLst>
                                          <p:attrName>ppt_w</p:attrName>
                                        </p:attrNameLst>
                                      </p:cBhvr>
                                      <p:tavLst>
                                        <p:tav tm="0">
                                          <p:val>
                                            <p:fltVal val="0"/>
                                          </p:val>
                                        </p:tav>
                                        <p:tav tm="100000">
                                          <p:val>
                                            <p:strVal val="#ppt_w"/>
                                          </p:val>
                                        </p:tav>
                                      </p:tavLst>
                                    </p:anim>
                                    <p:anim calcmode="lin" valueType="num">
                                      <p:cBhvr>
                                        <p:cTn id="29" dur="500" fill="hold"/>
                                        <p:tgtEl>
                                          <p:spTgt spid="18"/>
                                        </p:tgtEl>
                                        <p:attrNameLst>
                                          <p:attrName>ppt_h</p:attrName>
                                        </p:attrNameLst>
                                      </p:cBhvr>
                                      <p:tavLst>
                                        <p:tav tm="0">
                                          <p:val>
                                            <p:fltVal val="0"/>
                                          </p:val>
                                        </p:tav>
                                        <p:tav tm="100000">
                                          <p:val>
                                            <p:strVal val="#ppt_h"/>
                                          </p:val>
                                        </p:tav>
                                      </p:tavLst>
                                    </p:anim>
                                    <p:animEffect transition="in" filter="fade">
                                      <p:cBhvr>
                                        <p:cTn id="3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3" grpId="0" animBg="1"/>
      <p:bldP spid="17" grpId="0" animBg="1"/>
      <p:bldP spid="1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RESPONSABILITA’ ORGANI SOCIETARI</a:t>
            </a:r>
          </a:p>
        </p:txBody>
      </p:sp>
      <p:sp>
        <p:nvSpPr>
          <p:cNvPr id="3" name="Segnaposto contenuto 2"/>
          <p:cNvSpPr>
            <a:spLocks noGrp="1"/>
          </p:cNvSpPr>
          <p:nvPr>
            <p:ph idx="1"/>
          </p:nvPr>
        </p:nvSpPr>
        <p:spPr/>
        <p:txBody>
          <a:bodyPr>
            <a:normAutofit/>
          </a:bodyPr>
          <a:lstStyle/>
          <a:p>
            <a:pPr marL="0" indent="0">
              <a:buNone/>
            </a:pPr>
            <a:endParaRPr lang="it-IT" sz="2000" dirty="0"/>
          </a:p>
          <a:p>
            <a:pPr marL="0" indent="0">
              <a:buNone/>
            </a:pPr>
            <a:endParaRPr lang="it-IT" sz="2000" dirty="0"/>
          </a:p>
        </p:txBody>
      </p:sp>
      <p:sp>
        <p:nvSpPr>
          <p:cNvPr id="4" name="Segnaposto contenuto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it-IT" sz="2000" dirty="0"/>
          </a:p>
        </p:txBody>
      </p:sp>
      <p:sp>
        <p:nvSpPr>
          <p:cNvPr id="5" name="Segnaposto contenuto 2"/>
          <p:cNvSpPr txBox="1">
            <a:spLocks/>
          </p:cNvSpPr>
          <p:nvPr/>
        </p:nvSpPr>
        <p:spPr>
          <a:xfrm>
            <a:off x="762000" y="1905000"/>
            <a:ext cx="8229600" cy="4525963"/>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3800" u="sng" dirty="0"/>
              <a:t>PROBLEMATICHE</a:t>
            </a:r>
          </a:p>
          <a:p>
            <a:pPr marL="0" indent="0">
              <a:buFont typeface="Arial" panose="020B0604020202020204" pitchFamily="34" charset="0"/>
              <a:buNone/>
            </a:pPr>
            <a:endParaRPr lang="it-IT" sz="2400" u="sng" dirty="0"/>
          </a:p>
          <a:p>
            <a:pPr>
              <a:buFont typeface="Wingdings" panose="05000000000000000000" pitchFamily="2" charset="2"/>
              <a:buChar char="Ø"/>
            </a:pPr>
            <a:r>
              <a:rPr lang="it-IT" sz="2400" u="sng" dirty="0"/>
              <a:t>DANNO GENERATO</a:t>
            </a:r>
          </a:p>
          <a:p>
            <a:pPr>
              <a:buFont typeface="Wingdings" panose="05000000000000000000" pitchFamily="2" charset="2"/>
              <a:buChar char="Ø"/>
            </a:pPr>
            <a:endParaRPr lang="it-IT" sz="2000" u="sng" dirty="0"/>
          </a:p>
          <a:p>
            <a:pPr>
              <a:buFont typeface="Wingdings" panose="05000000000000000000" pitchFamily="2" charset="2"/>
              <a:buChar char="Ø"/>
            </a:pPr>
            <a:endParaRPr lang="it-IT" sz="2000" u="sng" dirty="0"/>
          </a:p>
          <a:p>
            <a:pPr>
              <a:buFont typeface="Wingdings" panose="05000000000000000000" pitchFamily="2" charset="2"/>
              <a:buChar char="Ø"/>
            </a:pPr>
            <a:endParaRPr lang="it-IT" sz="2000" u="sng" dirty="0"/>
          </a:p>
          <a:p>
            <a:pPr marL="0" indent="0" algn="just">
              <a:lnSpc>
                <a:spcPct val="170000"/>
              </a:lnSpc>
              <a:buNone/>
            </a:pPr>
            <a:r>
              <a:rPr lang="it-IT" sz="2000" dirty="0"/>
              <a:t>INDIVIDUA IL PREGIUDIZIO RISARCIBILE IN UNA SOMMA DI DENARO COINCIDENTE NELLA DIFFERENZA TRA L’ATTIVO ED IL PASSIVO ACCERTATI IN SEDE FALLIMENTARE.</a:t>
            </a:r>
          </a:p>
          <a:p>
            <a:pPr marL="0" indent="0" algn="just">
              <a:lnSpc>
                <a:spcPct val="170000"/>
              </a:lnSpc>
              <a:buNone/>
            </a:pPr>
            <a:r>
              <a:rPr lang="it-IT" sz="2000" dirty="0"/>
              <a:t>QUESTO METODO E’ STATO UTILIZZATO IN MANCANZA O DI IRREGOLARITA’ NELLA TENUTA DELLA CONTABILITA’ SOCIALE. </a:t>
            </a:r>
          </a:p>
          <a:p>
            <a:pPr marL="0" indent="0" algn="just">
              <a:lnSpc>
                <a:spcPct val="170000"/>
              </a:lnSpc>
              <a:buNone/>
            </a:pPr>
            <a:r>
              <a:rPr lang="it-IT" sz="2000" dirty="0"/>
              <a:t>MEDOTO FORTEMENTE CENSURATO DALLA S.C. A SEZIONI UNITE N. 9100 DEL 2015.</a:t>
            </a:r>
          </a:p>
          <a:p>
            <a:pPr>
              <a:buFont typeface="Wingdings" panose="05000000000000000000" pitchFamily="2" charset="2"/>
              <a:buChar char="Ø"/>
            </a:pPr>
            <a:endParaRPr lang="it-IT" sz="2000" u="sng" dirty="0"/>
          </a:p>
          <a:p>
            <a:pPr marL="0" indent="0">
              <a:buNone/>
            </a:pPr>
            <a:r>
              <a:rPr lang="it-IT" sz="2000" dirty="0"/>
              <a:t>                   </a:t>
            </a:r>
          </a:p>
          <a:p>
            <a:pPr marL="0" indent="0">
              <a:buFont typeface="Arial" panose="020B0604020202020204" pitchFamily="34" charset="0"/>
              <a:buNone/>
            </a:pPr>
            <a:endParaRPr lang="it-IT" sz="2000" dirty="0"/>
          </a:p>
        </p:txBody>
      </p:sp>
      <p:sp>
        <p:nvSpPr>
          <p:cNvPr id="17" name="Ovale 16"/>
          <p:cNvSpPr/>
          <p:nvPr/>
        </p:nvSpPr>
        <p:spPr>
          <a:xfrm>
            <a:off x="4931018" y="1768408"/>
            <a:ext cx="257337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DEFICIT FALLIMENTARE</a:t>
            </a:r>
          </a:p>
        </p:txBody>
      </p:sp>
    </p:spTree>
    <p:extLst>
      <p:ext uri="{BB962C8B-B14F-4D97-AF65-F5344CB8AC3E}">
        <p14:creationId xmlns:p14="http://schemas.microsoft.com/office/powerpoint/2010/main" val="2697609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anim calcmode="lin" valueType="num">
                                      <p:cBhvr>
                                        <p:cTn id="8" dur="2000" fill="hold"/>
                                        <p:tgtEl>
                                          <p:spTgt spid="17"/>
                                        </p:tgtEl>
                                        <p:attrNameLst>
                                          <p:attrName>ppt_w</p:attrName>
                                        </p:attrNameLst>
                                      </p:cBhvr>
                                      <p:tavLst>
                                        <p:tav tm="0" fmla="#ppt_w*sin(2.5*pi*$)">
                                          <p:val>
                                            <p:fltVal val="0"/>
                                          </p:val>
                                        </p:tav>
                                        <p:tav tm="100000">
                                          <p:val>
                                            <p:fltVal val="1"/>
                                          </p:val>
                                        </p:tav>
                                      </p:tavLst>
                                    </p:anim>
                                    <p:anim calcmode="lin" valueType="num">
                                      <p:cBhvr>
                                        <p:cTn id="9" dur="20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RESPONSABILITA’ ORGANI SOCIETARI</a:t>
            </a:r>
          </a:p>
        </p:txBody>
      </p:sp>
      <p:sp>
        <p:nvSpPr>
          <p:cNvPr id="3" name="Segnaposto contenuto 2"/>
          <p:cNvSpPr>
            <a:spLocks noGrp="1"/>
          </p:cNvSpPr>
          <p:nvPr>
            <p:ph idx="1"/>
          </p:nvPr>
        </p:nvSpPr>
        <p:spPr/>
        <p:txBody>
          <a:bodyPr>
            <a:normAutofit/>
          </a:bodyPr>
          <a:lstStyle/>
          <a:p>
            <a:pPr marL="0" indent="0">
              <a:buNone/>
            </a:pPr>
            <a:endParaRPr lang="it-IT" sz="2000" dirty="0"/>
          </a:p>
          <a:p>
            <a:pPr marL="0" indent="0">
              <a:buNone/>
            </a:pPr>
            <a:endParaRPr lang="it-IT" sz="2000" dirty="0"/>
          </a:p>
        </p:txBody>
      </p:sp>
      <p:sp>
        <p:nvSpPr>
          <p:cNvPr id="4" name="Segnaposto contenuto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it-IT" sz="2000" dirty="0"/>
          </a:p>
        </p:txBody>
      </p:sp>
      <p:sp>
        <p:nvSpPr>
          <p:cNvPr id="5" name="Segnaposto contenuto 2"/>
          <p:cNvSpPr txBox="1">
            <a:spLocks/>
          </p:cNvSpPr>
          <p:nvPr/>
        </p:nvSpPr>
        <p:spPr>
          <a:xfrm>
            <a:off x="762000" y="1905000"/>
            <a:ext cx="8229600" cy="452596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3800" u="sng" dirty="0"/>
              <a:t>PROBLEMATICHE</a:t>
            </a:r>
          </a:p>
          <a:p>
            <a:pPr marL="0" indent="0">
              <a:buFont typeface="Arial" panose="020B0604020202020204" pitchFamily="34" charset="0"/>
              <a:buNone/>
            </a:pPr>
            <a:endParaRPr lang="it-IT" sz="2400" u="sng" dirty="0"/>
          </a:p>
          <a:p>
            <a:pPr>
              <a:buFont typeface="Wingdings" panose="05000000000000000000" pitchFamily="2" charset="2"/>
              <a:buChar char="Ø"/>
            </a:pPr>
            <a:r>
              <a:rPr lang="it-IT" sz="2400" u="sng" dirty="0"/>
              <a:t>DANNO GENERATO</a:t>
            </a:r>
          </a:p>
          <a:p>
            <a:pPr>
              <a:buFont typeface="Wingdings" panose="05000000000000000000" pitchFamily="2" charset="2"/>
              <a:buChar char="Ø"/>
            </a:pPr>
            <a:endParaRPr lang="it-IT" sz="2000" u="sng" dirty="0"/>
          </a:p>
          <a:p>
            <a:pPr>
              <a:buFont typeface="Wingdings" panose="05000000000000000000" pitchFamily="2" charset="2"/>
              <a:buChar char="Ø"/>
            </a:pPr>
            <a:endParaRPr lang="it-IT" sz="2000" u="sng" dirty="0"/>
          </a:p>
          <a:p>
            <a:pPr>
              <a:buFont typeface="Wingdings" panose="05000000000000000000" pitchFamily="2" charset="2"/>
              <a:buChar char="Ø"/>
            </a:pPr>
            <a:endParaRPr lang="it-IT" sz="2000" u="sng" dirty="0"/>
          </a:p>
          <a:p>
            <a:pPr marL="0" indent="0" algn="just">
              <a:lnSpc>
                <a:spcPct val="170000"/>
              </a:lnSpc>
              <a:buNone/>
            </a:pPr>
            <a:r>
              <a:rPr lang="it-IT" sz="2000" dirty="0"/>
              <a:t>INDIVIDUA IL PREGIUDIZIO RISARCIBILE IN UNA SOMMA DI DENARO COINCIDENTE NELLA DIFFERENZA TRA IL DEFICIT PATRIMONIALE GENERATOSI IN PERIODI DIFFERENTI</a:t>
            </a:r>
          </a:p>
          <a:p>
            <a:pPr>
              <a:buFont typeface="Wingdings" panose="05000000000000000000" pitchFamily="2" charset="2"/>
              <a:buChar char="Ø"/>
            </a:pPr>
            <a:endParaRPr lang="it-IT" sz="2000" u="sng" dirty="0"/>
          </a:p>
          <a:p>
            <a:pPr marL="0" indent="0">
              <a:buNone/>
            </a:pPr>
            <a:r>
              <a:rPr lang="it-IT" sz="2000" dirty="0"/>
              <a:t>                   </a:t>
            </a:r>
          </a:p>
          <a:p>
            <a:pPr marL="0" indent="0">
              <a:buFont typeface="Arial" panose="020B0604020202020204" pitchFamily="34" charset="0"/>
              <a:buNone/>
            </a:pPr>
            <a:endParaRPr lang="it-IT" sz="2000" dirty="0"/>
          </a:p>
        </p:txBody>
      </p:sp>
      <p:sp>
        <p:nvSpPr>
          <p:cNvPr id="17" name="Ovale 16"/>
          <p:cNvSpPr/>
          <p:nvPr/>
        </p:nvSpPr>
        <p:spPr>
          <a:xfrm>
            <a:off x="4724400" y="2348880"/>
            <a:ext cx="257337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DEFICIT PATRIMONIALE</a:t>
            </a:r>
          </a:p>
        </p:txBody>
      </p:sp>
    </p:spTree>
    <p:extLst>
      <p:ext uri="{BB962C8B-B14F-4D97-AF65-F5344CB8AC3E}">
        <p14:creationId xmlns:p14="http://schemas.microsoft.com/office/powerpoint/2010/main" val="277383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anim calcmode="lin" valueType="num">
                                      <p:cBhvr>
                                        <p:cTn id="8" dur="2000" fill="hold"/>
                                        <p:tgtEl>
                                          <p:spTgt spid="17"/>
                                        </p:tgtEl>
                                        <p:attrNameLst>
                                          <p:attrName>ppt_w</p:attrName>
                                        </p:attrNameLst>
                                      </p:cBhvr>
                                      <p:tavLst>
                                        <p:tav tm="0" fmla="#ppt_w*sin(2.5*pi*$)">
                                          <p:val>
                                            <p:fltVal val="0"/>
                                          </p:val>
                                        </p:tav>
                                        <p:tav tm="100000">
                                          <p:val>
                                            <p:fltVal val="1"/>
                                          </p:val>
                                        </p:tav>
                                      </p:tavLst>
                                    </p:anim>
                                    <p:anim calcmode="lin" valueType="num">
                                      <p:cBhvr>
                                        <p:cTn id="9" dur="20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RESPONSABILITA’ ORGANI SOCIETARI</a:t>
            </a:r>
          </a:p>
        </p:txBody>
      </p:sp>
      <p:sp>
        <p:nvSpPr>
          <p:cNvPr id="3" name="Segnaposto contenuto 2"/>
          <p:cNvSpPr>
            <a:spLocks noGrp="1"/>
          </p:cNvSpPr>
          <p:nvPr>
            <p:ph idx="1"/>
          </p:nvPr>
        </p:nvSpPr>
        <p:spPr/>
        <p:txBody>
          <a:bodyPr>
            <a:normAutofit/>
          </a:bodyPr>
          <a:lstStyle/>
          <a:p>
            <a:pPr marL="0" indent="0">
              <a:buNone/>
            </a:pPr>
            <a:endParaRPr lang="it-IT" sz="2000" dirty="0"/>
          </a:p>
          <a:p>
            <a:pPr marL="0" indent="0">
              <a:buNone/>
            </a:pPr>
            <a:endParaRPr lang="it-IT" sz="2000" dirty="0"/>
          </a:p>
        </p:txBody>
      </p:sp>
      <p:sp>
        <p:nvSpPr>
          <p:cNvPr id="4" name="Segnaposto contenuto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it-IT" sz="2000" dirty="0"/>
          </a:p>
        </p:txBody>
      </p:sp>
      <p:sp>
        <p:nvSpPr>
          <p:cNvPr id="5" name="Segnaposto contenuto 2"/>
          <p:cNvSpPr txBox="1">
            <a:spLocks/>
          </p:cNvSpPr>
          <p:nvPr/>
        </p:nvSpPr>
        <p:spPr>
          <a:xfrm>
            <a:off x="762000" y="1905000"/>
            <a:ext cx="8229600" cy="4525963"/>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3800" u="sng" dirty="0"/>
              <a:t>PROBLEMATICHE</a:t>
            </a:r>
          </a:p>
          <a:p>
            <a:pPr marL="0" indent="0">
              <a:buFont typeface="Arial" panose="020B0604020202020204" pitchFamily="34" charset="0"/>
              <a:buNone/>
            </a:pPr>
            <a:endParaRPr lang="it-IT" sz="2400" u="sng" dirty="0"/>
          </a:p>
          <a:p>
            <a:pPr>
              <a:buFont typeface="Wingdings" panose="05000000000000000000" pitchFamily="2" charset="2"/>
              <a:buChar char="Ø"/>
            </a:pPr>
            <a:r>
              <a:rPr lang="it-IT" sz="2400" u="sng" dirty="0"/>
              <a:t>DANNO GENERATO</a:t>
            </a:r>
          </a:p>
          <a:p>
            <a:pPr>
              <a:buFont typeface="Wingdings" panose="05000000000000000000" pitchFamily="2" charset="2"/>
              <a:buChar char="Ø"/>
            </a:pPr>
            <a:endParaRPr lang="it-IT" sz="2000" u="sng" dirty="0"/>
          </a:p>
          <a:p>
            <a:pPr>
              <a:buFont typeface="Wingdings" panose="05000000000000000000" pitchFamily="2" charset="2"/>
              <a:buChar char="Ø"/>
            </a:pPr>
            <a:endParaRPr lang="it-IT" sz="2000" u="sng" dirty="0"/>
          </a:p>
          <a:p>
            <a:pPr>
              <a:buFont typeface="Wingdings" panose="05000000000000000000" pitchFamily="2" charset="2"/>
              <a:buChar char="Ø"/>
            </a:pPr>
            <a:endParaRPr lang="it-IT" sz="2000" u="sng" dirty="0"/>
          </a:p>
          <a:p>
            <a:pPr marL="457200" indent="-457200" algn="just">
              <a:lnSpc>
                <a:spcPct val="170000"/>
              </a:lnSpc>
              <a:buAutoNum type="arabicParenR"/>
            </a:pPr>
            <a:r>
              <a:rPr lang="it-IT" sz="2000" dirty="0"/>
              <a:t>DETERMINARE IL MOMENTO A PARTIRE DAL QUALE L’ETTIVITA’ D’IMPRESA E’ PROSEGUITA INDEBITAMENTE, INDIVIDUATO NEL MOMENTO IN CUI L’AMMINISTRATORE O IL SINDACO CONVENUTO HA ACQUISITO CONSAPEVOLEZZA DELLO STATO DI DISSESTO O D’INSOLVENZA.</a:t>
            </a:r>
          </a:p>
          <a:p>
            <a:pPr marL="457200" indent="-457200" algn="just">
              <a:lnSpc>
                <a:spcPct val="170000"/>
              </a:lnSpc>
              <a:buAutoNum type="arabicParenR"/>
            </a:pPr>
            <a:r>
              <a:rPr lang="it-IT" sz="2000" dirty="0"/>
              <a:t>DETERMINARE IL MOMENTO DELLA DICHIARAZIONE DI FALLIMENTO.</a:t>
            </a:r>
          </a:p>
          <a:p>
            <a:pPr marL="457200" indent="-457200" algn="just">
              <a:lnSpc>
                <a:spcPct val="170000"/>
              </a:lnSpc>
              <a:buAutoNum type="arabicParenR"/>
            </a:pPr>
            <a:r>
              <a:rPr lang="it-IT" sz="2000" dirty="0"/>
              <a:t>CALCOLARE LA DIFFERENZA TRA IL VALORE DEL PATRIMONIO NETTO ALLA DATA INIZIALE ED IL VALORE DEL PATRIMONIO NETTO AL MOMENTO FINALE (OPPORTUNAMENTE RETTIFICATO IN CONSIDERAZIONE DELLA DIMINUZIONE CHE IL PATRIMONIO NETTO AVREBBE COMUNQUE SUBITO).</a:t>
            </a:r>
            <a:endParaRPr lang="it-IT" sz="2000" u="sng" dirty="0"/>
          </a:p>
          <a:p>
            <a:pPr marL="0" indent="0">
              <a:buNone/>
            </a:pPr>
            <a:r>
              <a:rPr lang="it-IT" sz="2000" dirty="0"/>
              <a:t>                   </a:t>
            </a:r>
          </a:p>
          <a:p>
            <a:pPr marL="0" indent="0">
              <a:buFont typeface="Arial" panose="020B0604020202020204" pitchFamily="34" charset="0"/>
              <a:buNone/>
            </a:pPr>
            <a:endParaRPr lang="it-IT" sz="2000" dirty="0"/>
          </a:p>
        </p:txBody>
      </p:sp>
      <p:sp>
        <p:nvSpPr>
          <p:cNvPr id="17" name="Ovale 16"/>
          <p:cNvSpPr/>
          <p:nvPr/>
        </p:nvSpPr>
        <p:spPr>
          <a:xfrm>
            <a:off x="4912168" y="1844824"/>
            <a:ext cx="257337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DEFICIT PATRIMONIALE</a:t>
            </a:r>
          </a:p>
        </p:txBody>
      </p:sp>
    </p:spTree>
    <p:extLst>
      <p:ext uri="{BB962C8B-B14F-4D97-AF65-F5344CB8AC3E}">
        <p14:creationId xmlns:p14="http://schemas.microsoft.com/office/powerpoint/2010/main" val="1662618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anim calcmode="lin" valueType="num">
                                      <p:cBhvr>
                                        <p:cTn id="8" dur="2000" fill="hold"/>
                                        <p:tgtEl>
                                          <p:spTgt spid="17"/>
                                        </p:tgtEl>
                                        <p:attrNameLst>
                                          <p:attrName>ppt_w</p:attrName>
                                        </p:attrNameLst>
                                      </p:cBhvr>
                                      <p:tavLst>
                                        <p:tav tm="0" fmla="#ppt_w*sin(2.5*pi*$)">
                                          <p:val>
                                            <p:fltVal val="0"/>
                                          </p:val>
                                        </p:tav>
                                        <p:tav tm="100000">
                                          <p:val>
                                            <p:fltVal val="1"/>
                                          </p:val>
                                        </p:tav>
                                      </p:tavLst>
                                    </p:anim>
                                    <p:anim calcmode="lin" valueType="num">
                                      <p:cBhvr>
                                        <p:cTn id="9" dur="20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VALUTAZIONI</a:t>
            </a:r>
          </a:p>
        </p:txBody>
      </p:sp>
      <p:sp>
        <p:nvSpPr>
          <p:cNvPr id="3" name="Segnaposto contenuto 2"/>
          <p:cNvSpPr>
            <a:spLocks noGrp="1"/>
          </p:cNvSpPr>
          <p:nvPr>
            <p:ph idx="1"/>
          </p:nvPr>
        </p:nvSpPr>
        <p:spPr/>
        <p:txBody>
          <a:bodyPr/>
          <a:lstStyle/>
          <a:p>
            <a:pPr marL="0" indent="0">
              <a:buNone/>
            </a:pPr>
            <a:r>
              <a:rPr lang="it-IT" u="sng" dirty="0"/>
              <a:t>OBIETTIVI/FINALITA’</a:t>
            </a:r>
          </a:p>
          <a:p>
            <a:pPr marL="0" indent="0">
              <a:buNone/>
            </a:pPr>
            <a:r>
              <a:rPr lang="it-IT" dirty="0"/>
              <a:t>	               </a:t>
            </a:r>
            <a:r>
              <a:rPr lang="it-IT" sz="2000" dirty="0"/>
              <a:t>VALUTAZIONE VALORE SOCIETA’ O RAMI D’AZIENDA</a:t>
            </a:r>
          </a:p>
          <a:p>
            <a:pPr marL="0" indent="0">
              <a:buNone/>
            </a:pPr>
            <a:endParaRPr lang="it-IT" sz="2000" dirty="0"/>
          </a:p>
          <a:p>
            <a:pPr marL="0" indent="0">
              <a:buNone/>
            </a:pPr>
            <a:r>
              <a:rPr lang="it-IT" sz="2000" dirty="0"/>
              <a:t>                                         VALUTAZIONE QUOTE O PARTECIPAZIONI</a:t>
            </a:r>
          </a:p>
          <a:p>
            <a:pPr marL="0" indent="0">
              <a:buNone/>
            </a:pPr>
            <a:endParaRPr lang="it-IT" sz="2000" dirty="0"/>
          </a:p>
          <a:p>
            <a:pPr marL="0" indent="0">
              <a:buNone/>
            </a:pPr>
            <a:r>
              <a:rPr lang="it-IT" sz="2000" dirty="0"/>
              <a:t>                                         ALTRI BENI/ATTIVITA’</a:t>
            </a:r>
          </a:p>
          <a:p>
            <a:pPr marL="0" indent="0">
              <a:buNone/>
            </a:pPr>
            <a:r>
              <a:rPr lang="it-IT" sz="2000" dirty="0"/>
              <a:t>		</a:t>
            </a:r>
          </a:p>
        </p:txBody>
      </p:sp>
      <p:sp>
        <p:nvSpPr>
          <p:cNvPr id="4" name="Freccia a destra 3"/>
          <p:cNvSpPr/>
          <p:nvPr/>
        </p:nvSpPr>
        <p:spPr>
          <a:xfrm>
            <a:off x="1506631" y="233144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1506631" y="308981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1506631" y="384817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69416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14" presetClass="entr" presetSubtype="10"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par>
                          <p:cTn id="32" fill="hold">
                            <p:stCondLst>
                              <p:cond delay="1000"/>
                            </p:stCondLst>
                            <p:childTnLst>
                              <p:par>
                                <p:cTn id="33" presetID="14" presetClass="entr" presetSubtype="10" fill="hold"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RESPONSABILITA’ ORGANI SOCIETARI</a:t>
            </a:r>
          </a:p>
        </p:txBody>
      </p:sp>
      <p:sp>
        <p:nvSpPr>
          <p:cNvPr id="3" name="Segnaposto contenuto 2"/>
          <p:cNvSpPr>
            <a:spLocks noGrp="1"/>
          </p:cNvSpPr>
          <p:nvPr>
            <p:ph idx="1"/>
          </p:nvPr>
        </p:nvSpPr>
        <p:spPr/>
        <p:txBody>
          <a:bodyPr>
            <a:normAutofit/>
          </a:bodyPr>
          <a:lstStyle/>
          <a:p>
            <a:pPr marL="0" indent="0">
              <a:buNone/>
            </a:pPr>
            <a:endParaRPr lang="it-IT" sz="2000" dirty="0"/>
          </a:p>
          <a:p>
            <a:pPr marL="0" indent="0">
              <a:buNone/>
            </a:pPr>
            <a:endParaRPr lang="it-IT" sz="2000" dirty="0"/>
          </a:p>
        </p:txBody>
      </p:sp>
      <p:sp>
        <p:nvSpPr>
          <p:cNvPr id="4" name="Segnaposto contenuto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it-IT" sz="2000" dirty="0"/>
          </a:p>
        </p:txBody>
      </p:sp>
      <p:sp>
        <p:nvSpPr>
          <p:cNvPr id="5" name="Segnaposto contenuto 2"/>
          <p:cNvSpPr txBox="1">
            <a:spLocks/>
          </p:cNvSpPr>
          <p:nvPr/>
        </p:nvSpPr>
        <p:spPr>
          <a:xfrm>
            <a:off x="762000" y="1905000"/>
            <a:ext cx="8229600" cy="4525963"/>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3800" u="sng" dirty="0"/>
              <a:t>PROBLEMATICHE</a:t>
            </a:r>
          </a:p>
          <a:p>
            <a:pPr marL="0" indent="0">
              <a:buFont typeface="Arial" panose="020B0604020202020204" pitchFamily="34" charset="0"/>
              <a:buNone/>
            </a:pPr>
            <a:endParaRPr lang="it-IT" sz="2400" u="sng" dirty="0"/>
          </a:p>
          <a:p>
            <a:pPr>
              <a:buFont typeface="Wingdings" panose="05000000000000000000" pitchFamily="2" charset="2"/>
              <a:buChar char="Ø"/>
            </a:pPr>
            <a:r>
              <a:rPr lang="it-IT" sz="2400" u="sng" dirty="0"/>
              <a:t>DANNO GENERATO</a:t>
            </a:r>
          </a:p>
          <a:p>
            <a:pPr>
              <a:buFont typeface="Wingdings" panose="05000000000000000000" pitchFamily="2" charset="2"/>
              <a:buChar char="Ø"/>
            </a:pPr>
            <a:endParaRPr lang="it-IT" sz="2000" u="sng" dirty="0"/>
          </a:p>
          <a:p>
            <a:pPr>
              <a:buFont typeface="Wingdings" panose="05000000000000000000" pitchFamily="2" charset="2"/>
              <a:buChar char="Ø"/>
            </a:pPr>
            <a:endParaRPr lang="it-IT" sz="2000" u="sng" dirty="0"/>
          </a:p>
          <a:p>
            <a:pPr marL="0" indent="0" algn="just">
              <a:lnSpc>
                <a:spcPct val="170000"/>
              </a:lnSpc>
              <a:buNone/>
            </a:pPr>
            <a:r>
              <a:rPr lang="it-IT" sz="2000" dirty="0"/>
              <a:t>NON TUTTA LA PERDITA RISCONTRATA DOPO IL VERIFICARSI DELLA CAUSA DI SCIOGLIMETO E’ SEMPRE RIFERIBILE ALLA PROSECUZIONE DELL’ATTIVITA’ MEDESIMA, POTENDO IN PARTE PRODURSI ANCHE IN PENDENZA DELLA LIQUIDAZIONE O DURANTE IL FALLIMENTO, PER IL SOLO FATTO DELLA SVALUTAZIONE DEI CESPITI AZIENDALI, A CAUSA DEL VENIR MENO DELL’EFFICIENZA PRODUTTIVA E DELL’OPERATIVITA’ DELL’IMPRESA.</a:t>
            </a:r>
          </a:p>
          <a:p>
            <a:pPr marL="0" indent="0" algn="just">
              <a:lnSpc>
                <a:spcPct val="170000"/>
              </a:lnSpc>
              <a:buNone/>
            </a:pPr>
            <a:r>
              <a:rPr lang="it-IT" sz="2000" dirty="0"/>
              <a:t>DOVRANNO ESSERE ESCLUSI DAL DEFICIT I COSTI CHE SAREBBERO STATI UGUALMENTE SOSTENUTI OPPURE GLI EFFETTI DI OPERAZIONI NON IMPUTABILI AI CONVENUTI, COME AD ESEMPIO LA SVALUTAZIONE DI PARTECIPAZIONI CONSEGUENTE ALL’APPROVAZIONE DEI BILANCI DELLE CONTROLLATE E/O CREDITI. </a:t>
            </a:r>
          </a:p>
        </p:txBody>
      </p:sp>
      <p:sp>
        <p:nvSpPr>
          <p:cNvPr id="17" name="Ovale 16"/>
          <p:cNvSpPr/>
          <p:nvPr/>
        </p:nvSpPr>
        <p:spPr>
          <a:xfrm>
            <a:off x="4912168" y="1844824"/>
            <a:ext cx="257337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DEFICIT PATRIMONIALE</a:t>
            </a:r>
          </a:p>
        </p:txBody>
      </p:sp>
    </p:spTree>
    <p:extLst>
      <p:ext uri="{BB962C8B-B14F-4D97-AF65-F5344CB8AC3E}">
        <p14:creationId xmlns:p14="http://schemas.microsoft.com/office/powerpoint/2010/main" val="337804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anim calcmode="lin" valueType="num">
                                      <p:cBhvr>
                                        <p:cTn id="8" dur="2000" fill="hold"/>
                                        <p:tgtEl>
                                          <p:spTgt spid="17"/>
                                        </p:tgtEl>
                                        <p:attrNameLst>
                                          <p:attrName>ppt_w</p:attrName>
                                        </p:attrNameLst>
                                      </p:cBhvr>
                                      <p:tavLst>
                                        <p:tav tm="0" fmla="#ppt_w*sin(2.5*pi*$)">
                                          <p:val>
                                            <p:fltVal val="0"/>
                                          </p:val>
                                        </p:tav>
                                        <p:tav tm="100000">
                                          <p:val>
                                            <p:fltVal val="1"/>
                                          </p:val>
                                        </p:tav>
                                      </p:tavLst>
                                    </p:anim>
                                    <p:anim calcmode="lin" valueType="num">
                                      <p:cBhvr>
                                        <p:cTn id="9" dur="20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RESPONSABILITA’ ORGANI SOCIETARI</a:t>
            </a:r>
          </a:p>
        </p:txBody>
      </p:sp>
      <p:sp>
        <p:nvSpPr>
          <p:cNvPr id="3" name="Segnaposto contenuto 2"/>
          <p:cNvSpPr>
            <a:spLocks noGrp="1"/>
          </p:cNvSpPr>
          <p:nvPr>
            <p:ph idx="1"/>
          </p:nvPr>
        </p:nvSpPr>
        <p:spPr/>
        <p:txBody>
          <a:bodyPr>
            <a:normAutofit/>
          </a:bodyPr>
          <a:lstStyle/>
          <a:p>
            <a:pPr marL="0" indent="0">
              <a:buNone/>
            </a:pPr>
            <a:endParaRPr lang="it-IT" sz="2000" dirty="0"/>
          </a:p>
          <a:p>
            <a:pPr marL="0" indent="0">
              <a:buNone/>
            </a:pPr>
            <a:endParaRPr lang="it-IT" sz="2000" dirty="0"/>
          </a:p>
        </p:txBody>
      </p:sp>
      <p:sp>
        <p:nvSpPr>
          <p:cNvPr id="4" name="Segnaposto contenuto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it-IT" sz="2000" dirty="0"/>
          </a:p>
        </p:txBody>
      </p:sp>
      <p:sp>
        <p:nvSpPr>
          <p:cNvPr id="5" name="Segnaposto contenuto 2"/>
          <p:cNvSpPr txBox="1">
            <a:spLocks/>
          </p:cNvSpPr>
          <p:nvPr/>
        </p:nvSpPr>
        <p:spPr>
          <a:xfrm>
            <a:off x="762000" y="19050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3800" u="sng" dirty="0"/>
              <a:t>PROBLEMATICHE</a:t>
            </a:r>
          </a:p>
          <a:p>
            <a:pPr marL="0" indent="0">
              <a:buFont typeface="Arial" panose="020B0604020202020204" pitchFamily="34" charset="0"/>
              <a:buNone/>
            </a:pPr>
            <a:endParaRPr lang="it-IT" sz="2400" u="sng" dirty="0"/>
          </a:p>
          <a:p>
            <a:pPr>
              <a:buFont typeface="Wingdings" panose="05000000000000000000" pitchFamily="2" charset="2"/>
              <a:buChar char="Ø"/>
            </a:pPr>
            <a:r>
              <a:rPr lang="it-IT" sz="2400" u="sng" dirty="0"/>
              <a:t>DANNO GENERATO</a:t>
            </a:r>
          </a:p>
          <a:p>
            <a:pPr marL="0" indent="0">
              <a:buNone/>
            </a:pPr>
            <a:endParaRPr lang="it-IT" sz="2000" u="sng" dirty="0"/>
          </a:p>
          <a:p>
            <a:pPr>
              <a:buFont typeface="Wingdings" panose="05000000000000000000" pitchFamily="2" charset="2"/>
              <a:buChar char="Ø"/>
            </a:pPr>
            <a:endParaRPr lang="it-IT" sz="2000" u="sng" dirty="0"/>
          </a:p>
          <a:p>
            <a:pPr marL="0" indent="0" algn="just">
              <a:lnSpc>
                <a:spcPct val="170000"/>
              </a:lnSpc>
              <a:buNone/>
            </a:pPr>
            <a:endParaRPr lang="it-IT" sz="2000" u="sng" dirty="0"/>
          </a:p>
          <a:p>
            <a:pPr marL="0" indent="0" algn="just">
              <a:lnSpc>
                <a:spcPct val="170000"/>
              </a:lnSpc>
              <a:buNone/>
            </a:pPr>
            <a:endParaRPr lang="it-IT" sz="2000" dirty="0"/>
          </a:p>
        </p:txBody>
      </p:sp>
      <p:sp>
        <p:nvSpPr>
          <p:cNvPr id="17" name="Ovale 16"/>
          <p:cNvSpPr/>
          <p:nvPr/>
        </p:nvSpPr>
        <p:spPr>
          <a:xfrm>
            <a:off x="4912168" y="1844824"/>
            <a:ext cx="257337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DEFICIT PATRIMONIALE</a:t>
            </a:r>
          </a:p>
        </p:txBody>
      </p:sp>
      <p:graphicFrame>
        <p:nvGraphicFramePr>
          <p:cNvPr id="6" name="Tabella 5"/>
          <p:cNvGraphicFramePr>
            <a:graphicFrameLocks noGrp="1"/>
          </p:cNvGraphicFramePr>
          <p:nvPr>
            <p:extLst>
              <p:ext uri="{D42A27DB-BD31-4B8C-83A1-F6EECF244321}">
                <p14:modId xmlns:p14="http://schemas.microsoft.com/office/powerpoint/2010/main" val="2363789106"/>
              </p:ext>
            </p:extLst>
          </p:nvPr>
        </p:nvGraphicFramePr>
        <p:xfrm>
          <a:off x="1043608" y="4016376"/>
          <a:ext cx="6838518" cy="1768272"/>
        </p:xfrm>
        <a:graphic>
          <a:graphicData uri="http://schemas.openxmlformats.org/drawingml/2006/table">
            <a:tbl>
              <a:tblPr firstRow="1" firstCol="1" bandRow="1">
                <a:tableStyleId>{5C22544A-7EE6-4342-B048-85BDC9FD1C3A}</a:tableStyleId>
              </a:tblPr>
              <a:tblGrid>
                <a:gridCol w="2642230">
                  <a:extLst>
                    <a:ext uri="{9D8B030D-6E8A-4147-A177-3AD203B41FA5}">
                      <a16:colId xmlns:a16="http://schemas.microsoft.com/office/drawing/2014/main" val="20000"/>
                    </a:ext>
                  </a:extLst>
                </a:gridCol>
                <a:gridCol w="1290659">
                  <a:extLst>
                    <a:ext uri="{9D8B030D-6E8A-4147-A177-3AD203B41FA5}">
                      <a16:colId xmlns:a16="http://schemas.microsoft.com/office/drawing/2014/main" val="20001"/>
                    </a:ext>
                  </a:extLst>
                </a:gridCol>
                <a:gridCol w="241998">
                  <a:extLst>
                    <a:ext uri="{9D8B030D-6E8A-4147-A177-3AD203B41FA5}">
                      <a16:colId xmlns:a16="http://schemas.microsoft.com/office/drawing/2014/main" val="20002"/>
                    </a:ext>
                  </a:extLst>
                </a:gridCol>
                <a:gridCol w="1290659">
                  <a:extLst>
                    <a:ext uri="{9D8B030D-6E8A-4147-A177-3AD203B41FA5}">
                      <a16:colId xmlns:a16="http://schemas.microsoft.com/office/drawing/2014/main" val="20003"/>
                    </a:ext>
                  </a:extLst>
                </a:gridCol>
                <a:gridCol w="302910">
                  <a:extLst>
                    <a:ext uri="{9D8B030D-6E8A-4147-A177-3AD203B41FA5}">
                      <a16:colId xmlns:a16="http://schemas.microsoft.com/office/drawing/2014/main" val="20004"/>
                    </a:ext>
                  </a:extLst>
                </a:gridCol>
                <a:gridCol w="1070062">
                  <a:extLst>
                    <a:ext uri="{9D8B030D-6E8A-4147-A177-3AD203B41FA5}">
                      <a16:colId xmlns:a16="http://schemas.microsoft.com/office/drawing/2014/main" val="20005"/>
                    </a:ext>
                  </a:extLst>
                </a:gridCol>
              </a:tblGrid>
              <a:tr h="348728">
                <a:tc>
                  <a:txBody>
                    <a:bodyPr/>
                    <a:lstStyle/>
                    <a:p>
                      <a:pPr algn="ctr">
                        <a:spcAft>
                          <a:spcPts val="0"/>
                        </a:spcAft>
                      </a:pPr>
                      <a:r>
                        <a:rPr lang="it-IT" sz="800" kern="0" dirty="0">
                          <a:effectLst/>
                        </a:rPr>
                        <a:t>PERIODO</a:t>
                      </a:r>
                      <a:endParaRPr lang="it-IT" sz="1200" kern="5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it-IT" sz="800" kern="0" dirty="0">
                          <a:effectLst/>
                        </a:rPr>
                        <a:t>31/12/2013</a:t>
                      </a:r>
                      <a:endParaRPr lang="it-IT" sz="1200" kern="5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endParaRPr lang="it-IT" sz="1000">
                        <a:effectLst/>
                        <a:latin typeface="Times New Roman" panose="02020603050405020304" pitchFamily="18" charset="0"/>
                      </a:endParaRPr>
                    </a:p>
                  </a:txBody>
                  <a:tcPr marL="44450" marR="44450" marT="0" marB="0" anchor="b"/>
                </a:tc>
                <a:tc>
                  <a:txBody>
                    <a:bodyPr/>
                    <a:lstStyle/>
                    <a:p>
                      <a:pPr algn="ctr">
                        <a:spcAft>
                          <a:spcPts val="0"/>
                        </a:spcAft>
                      </a:pPr>
                      <a:r>
                        <a:rPr lang="it-IT" sz="800" kern="0">
                          <a:effectLst/>
                        </a:rPr>
                        <a:t>31/12/2014</a:t>
                      </a:r>
                      <a:endParaRPr lang="it-IT" sz="1200" kern="5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endParaRPr lang="it-IT" sz="1000">
                        <a:effectLst/>
                        <a:latin typeface="Times New Roman" panose="02020603050405020304" pitchFamily="18" charset="0"/>
                      </a:endParaRPr>
                    </a:p>
                  </a:txBody>
                  <a:tcPr marL="44450" marR="44450" marT="0" marB="0" anchor="b"/>
                </a:tc>
                <a:tc>
                  <a:txBody>
                    <a:bodyPr/>
                    <a:lstStyle/>
                    <a:p>
                      <a:pPr algn="ctr">
                        <a:spcAft>
                          <a:spcPts val="0"/>
                        </a:spcAft>
                      </a:pPr>
                      <a:r>
                        <a:rPr lang="it-IT" sz="800" kern="0">
                          <a:effectLst/>
                        </a:rPr>
                        <a:t>01/07/2015</a:t>
                      </a:r>
                      <a:endParaRPr lang="it-IT" sz="1200" kern="5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10000"/>
                  </a:ext>
                </a:extLst>
              </a:tr>
              <a:tr h="412352">
                <a:tc>
                  <a:txBody>
                    <a:bodyPr/>
                    <a:lstStyle/>
                    <a:p>
                      <a:pPr>
                        <a:spcAft>
                          <a:spcPts val="0"/>
                        </a:spcAft>
                      </a:pPr>
                      <a:r>
                        <a:rPr lang="it-IT" sz="800" kern="0">
                          <a:effectLst/>
                        </a:rPr>
                        <a:t>DEFICIT PATRIMONIALE</a:t>
                      </a:r>
                      <a:endParaRPr lang="it-IT" sz="1200" kern="5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r">
                        <a:spcAft>
                          <a:spcPts val="0"/>
                        </a:spcAft>
                      </a:pPr>
                      <a:r>
                        <a:rPr lang="it-IT" sz="800" kern="0">
                          <a:effectLst/>
                        </a:rPr>
                        <a:t>-6.203</a:t>
                      </a:r>
                      <a:endParaRPr lang="it-IT" sz="1200" kern="5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endParaRPr lang="it-IT" sz="1000">
                        <a:effectLst/>
                        <a:latin typeface="Times New Roman" panose="02020603050405020304" pitchFamily="18" charset="0"/>
                      </a:endParaRPr>
                    </a:p>
                  </a:txBody>
                  <a:tcPr marL="44450" marR="44450" marT="0" marB="0" anchor="b"/>
                </a:tc>
                <a:tc>
                  <a:txBody>
                    <a:bodyPr/>
                    <a:lstStyle/>
                    <a:p>
                      <a:pPr algn="r">
                        <a:spcAft>
                          <a:spcPts val="0"/>
                        </a:spcAft>
                      </a:pPr>
                      <a:r>
                        <a:rPr lang="it-IT" sz="800" kern="0">
                          <a:effectLst/>
                        </a:rPr>
                        <a:t>-246.177</a:t>
                      </a:r>
                      <a:endParaRPr lang="it-IT" sz="1200" kern="5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endParaRPr lang="it-IT" sz="1000">
                        <a:effectLst/>
                        <a:latin typeface="Times New Roman" panose="02020603050405020304" pitchFamily="18" charset="0"/>
                      </a:endParaRPr>
                    </a:p>
                  </a:txBody>
                  <a:tcPr marL="44450" marR="44450" marT="0" marB="0" anchor="b"/>
                </a:tc>
                <a:tc>
                  <a:txBody>
                    <a:bodyPr/>
                    <a:lstStyle/>
                    <a:p>
                      <a:pPr algn="r">
                        <a:spcAft>
                          <a:spcPts val="0"/>
                        </a:spcAft>
                      </a:pPr>
                      <a:r>
                        <a:rPr lang="it-IT" sz="800" kern="0">
                          <a:effectLst/>
                        </a:rPr>
                        <a:t>-391.122</a:t>
                      </a:r>
                      <a:endParaRPr lang="it-IT" sz="1200" kern="5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10001"/>
                  </a:ext>
                </a:extLst>
              </a:tr>
              <a:tr h="538459">
                <a:tc>
                  <a:txBody>
                    <a:bodyPr/>
                    <a:lstStyle/>
                    <a:p>
                      <a:pPr>
                        <a:spcAft>
                          <a:spcPts val="0"/>
                        </a:spcAft>
                      </a:pPr>
                      <a:r>
                        <a:rPr lang="it-IT" sz="800" kern="0">
                          <a:effectLst/>
                        </a:rPr>
                        <a:t>Variazione assoluta rispetto all'esercizio precedente</a:t>
                      </a:r>
                      <a:endParaRPr lang="it-IT" sz="1200" kern="5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endParaRPr lang="it-IT" sz="1000">
                        <a:effectLst/>
                        <a:latin typeface="Times New Roman" panose="02020603050405020304" pitchFamily="18" charset="0"/>
                      </a:endParaRPr>
                    </a:p>
                  </a:txBody>
                  <a:tcPr marL="44450" marR="44450" marT="0" marB="0" anchor="ctr"/>
                </a:tc>
                <a:tc>
                  <a:txBody>
                    <a:bodyPr/>
                    <a:lstStyle/>
                    <a:p>
                      <a:endParaRPr lang="it-IT" sz="1000">
                        <a:effectLst/>
                        <a:latin typeface="Times New Roman" panose="02020603050405020304" pitchFamily="18" charset="0"/>
                      </a:endParaRPr>
                    </a:p>
                  </a:txBody>
                  <a:tcPr marL="44450" marR="44450" marT="0" marB="0" anchor="b"/>
                </a:tc>
                <a:tc>
                  <a:txBody>
                    <a:bodyPr/>
                    <a:lstStyle/>
                    <a:p>
                      <a:pPr algn="r">
                        <a:spcAft>
                          <a:spcPts val="0"/>
                        </a:spcAft>
                      </a:pPr>
                      <a:r>
                        <a:rPr lang="it-IT" sz="800" kern="0">
                          <a:effectLst/>
                        </a:rPr>
                        <a:t>-239.974</a:t>
                      </a:r>
                      <a:endParaRPr lang="it-IT" sz="1200" kern="5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endParaRPr lang="it-IT" sz="1000">
                        <a:effectLst/>
                        <a:latin typeface="Times New Roman" panose="02020603050405020304" pitchFamily="18" charset="0"/>
                      </a:endParaRPr>
                    </a:p>
                  </a:txBody>
                  <a:tcPr marL="44450" marR="44450" marT="0" marB="0" anchor="b"/>
                </a:tc>
                <a:tc>
                  <a:txBody>
                    <a:bodyPr/>
                    <a:lstStyle/>
                    <a:p>
                      <a:pPr algn="r">
                        <a:spcAft>
                          <a:spcPts val="0"/>
                        </a:spcAft>
                      </a:pPr>
                      <a:r>
                        <a:rPr lang="it-IT" sz="800" kern="0">
                          <a:effectLst/>
                        </a:rPr>
                        <a:t>-144.945</a:t>
                      </a:r>
                      <a:endParaRPr lang="it-IT" sz="1200" kern="5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10002"/>
                  </a:ext>
                </a:extLst>
              </a:tr>
              <a:tr h="468733">
                <a:tc>
                  <a:txBody>
                    <a:bodyPr/>
                    <a:lstStyle/>
                    <a:p>
                      <a:pPr>
                        <a:spcAft>
                          <a:spcPts val="0"/>
                        </a:spcAft>
                      </a:pPr>
                      <a:r>
                        <a:rPr lang="it-IT" sz="800" kern="0" dirty="0">
                          <a:effectLst/>
                        </a:rPr>
                        <a:t>Variazione assoluta rispetto all'esercizio 31/12/2013</a:t>
                      </a:r>
                      <a:endParaRPr lang="it-IT" sz="1200" kern="5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endParaRPr lang="it-IT" sz="1000" dirty="0">
                        <a:effectLst/>
                        <a:latin typeface="Times New Roman" panose="02020603050405020304" pitchFamily="18" charset="0"/>
                      </a:endParaRPr>
                    </a:p>
                  </a:txBody>
                  <a:tcPr marL="44450" marR="44450" marT="0" marB="0" anchor="ctr"/>
                </a:tc>
                <a:tc>
                  <a:txBody>
                    <a:bodyPr/>
                    <a:lstStyle/>
                    <a:p>
                      <a:endParaRPr lang="it-IT" sz="1000">
                        <a:effectLst/>
                        <a:latin typeface="Times New Roman" panose="02020603050405020304" pitchFamily="18" charset="0"/>
                      </a:endParaRPr>
                    </a:p>
                  </a:txBody>
                  <a:tcPr marL="44450" marR="44450" marT="0" marB="0" anchor="b"/>
                </a:tc>
                <a:tc>
                  <a:txBody>
                    <a:bodyPr/>
                    <a:lstStyle/>
                    <a:p>
                      <a:pPr algn="r">
                        <a:spcAft>
                          <a:spcPts val="0"/>
                        </a:spcAft>
                      </a:pPr>
                      <a:r>
                        <a:rPr lang="it-IT" sz="800" kern="0">
                          <a:effectLst/>
                        </a:rPr>
                        <a:t>-239.974</a:t>
                      </a:r>
                      <a:endParaRPr lang="it-IT" sz="1200" kern="5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endParaRPr lang="it-IT" sz="1000">
                        <a:effectLst/>
                        <a:latin typeface="Times New Roman" panose="02020603050405020304" pitchFamily="18" charset="0"/>
                      </a:endParaRPr>
                    </a:p>
                  </a:txBody>
                  <a:tcPr marL="44450" marR="44450" marT="0" marB="0" anchor="b"/>
                </a:tc>
                <a:tc>
                  <a:txBody>
                    <a:bodyPr/>
                    <a:lstStyle/>
                    <a:p>
                      <a:pPr algn="r">
                        <a:spcAft>
                          <a:spcPts val="0"/>
                        </a:spcAft>
                      </a:pPr>
                      <a:r>
                        <a:rPr lang="it-IT" sz="800" kern="0" dirty="0">
                          <a:effectLst/>
                        </a:rPr>
                        <a:t>-384.919</a:t>
                      </a:r>
                      <a:endParaRPr lang="it-IT" sz="1200" kern="50" dirty="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3268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anim calcmode="lin" valueType="num">
                                      <p:cBhvr>
                                        <p:cTn id="8" dur="2000" fill="hold"/>
                                        <p:tgtEl>
                                          <p:spTgt spid="17"/>
                                        </p:tgtEl>
                                        <p:attrNameLst>
                                          <p:attrName>ppt_w</p:attrName>
                                        </p:attrNameLst>
                                      </p:cBhvr>
                                      <p:tavLst>
                                        <p:tav tm="0" fmla="#ppt_w*sin(2.5*pi*$)">
                                          <p:val>
                                            <p:fltVal val="0"/>
                                          </p:val>
                                        </p:tav>
                                        <p:tav tm="100000">
                                          <p:val>
                                            <p:fltVal val="1"/>
                                          </p:val>
                                        </p:tav>
                                      </p:tavLst>
                                    </p:anim>
                                    <p:anim calcmode="lin" valueType="num">
                                      <p:cBhvr>
                                        <p:cTn id="9" dur="20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RESPONSABILITA’ ORGANI SOCIETARI</a:t>
            </a:r>
          </a:p>
        </p:txBody>
      </p:sp>
      <p:sp>
        <p:nvSpPr>
          <p:cNvPr id="3" name="Segnaposto contenuto 2"/>
          <p:cNvSpPr>
            <a:spLocks noGrp="1"/>
          </p:cNvSpPr>
          <p:nvPr>
            <p:ph idx="1"/>
          </p:nvPr>
        </p:nvSpPr>
        <p:spPr/>
        <p:txBody>
          <a:bodyPr>
            <a:normAutofit/>
          </a:bodyPr>
          <a:lstStyle/>
          <a:p>
            <a:pPr marL="0" indent="0">
              <a:buNone/>
            </a:pPr>
            <a:endParaRPr lang="it-IT" sz="2000" dirty="0"/>
          </a:p>
          <a:p>
            <a:pPr marL="0" indent="0">
              <a:buNone/>
            </a:pPr>
            <a:endParaRPr lang="it-IT" sz="2000" dirty="0"/>
          </a:p>
        </p:txBody>
      </p:sp>
      <p:sp>
        <p:nvSpPr>
          <p:cNvPr id="4" name="Segnaposto contenuto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it-IT" sz="2000" dirty="0"/>
          </a:p>
        </p:txBody>
      </p:sp>
      <p:sp>
        <p:nvSpPr>
          <p:cNvPr id="5" name="Segnaposto contenuto 2"/>
          <p:cNvSpPr txBox="1">
            <a:spLocks/>
          </p:cNvSpPr>
          <p:nvPr/>
        </p:nvSpPr>
        <p:spPr>
          <a:xfrm>
            <a:off x="762000" y="19050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3800" u="sng" dirty="0"/>
              <a:t>PROBLEMATICHE</a:t>
            </a:r>
          </a:p>
          <a:p>
            <a:pPr marL="0" indent="0">
              <a:buFont typeface="Arial" panose="020B0604020202020204" pitchFamily="34" charset="0"/>
              <a:buNone/>
            </a:pPr>
            <a:endParaRPr lang="it-IT" sz="2400" u="sng" dirty="0"/>
          </a:p>
          <a:p>
            <a:pPr>
              <a:buFont typeface="Wingdings" panose="05000000000000000000" pitchFamily="2" charset="2"/>
              <a:buChar char="Ø"/>
            </a:pPr>
            <a:r>
              <a:rPr lang="it-IT" sz="2400" u="sng" dirty="0"/>
              <a:t>DANNO GENERATO</a:t>
            </a:r>
          </a:p>
          <a:p>
            <a:pPr marL="0" indent="0" algn="just">
              <a:lnSpc>
                <a:spcPct val="170000"/>
              </a:lnSpc>
              <a:buNone/>
            </a:pPr>
            <a:r>
              <a:rPr lang="it-IT" sz="2000" dirty="0"/>
              <a:t>INDIVIDUA IL PREGIUDIZIO RISARCIBILE IN UNA SOMMA DI DENARO COINCIDENTE NELLA DIFFERENZA TRA LA MASSA DEBITORIA GENERATASI IN PERIODI DIFFERENTI.</a:t>
            </a:r>
          </a:p>
          <a:p>
            <a:pPr marL="0" indent="0" algn="just">
              <a:lnSpc>
                <a:spcPct val="170000"/>
              </a:lnSpc>
              <a:buNone/>
            </a:pPr>
            <a:r>
              <a:rPr lang="it-IT" sz="2000" dirty="0"/>
              <a:t>CONSIDERAZIONI ANALOGHE AL CRITERIO DEL DEFICIT PATRIMONIALE.</a:t>
            </a:r>
          </a:p>
          <a:p>
            <a:pPr marL="0" indent="0" algn="just">
              <a:lnSpc>
                <a:spcPct val="170000"/>
              </a:lnSpc>
              <a:buNone/>
            </a:pPr>
            <a:endParaRPr lang="it-IT" sz="2000" u="sng" dirty="0"/>
          </a:p>
        </p:txBody>
      </p:sp>
      <p:sp>
        <p:nvSpPr>
          <p:cNvPr id="17" name="Ovale 16"/>
          <p:cNvSpPr/>
          <p:nvPr/>
        </p:nvSpPr>
        <p:spPr>
          <a:xfrm>
            <a:off x="4912168" y="1844824"/>
            <a:ext cx="257337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AGGRAVAMENTO PASSIVO (MASSA DEBITORIA</a:t>
            </a:r>
          </a:p>
        </p:txBody>
      </p:sp>
    </p:spTree>
    <p:extLst>
      <p:ext uri="{BB962C8B-B14F-4D97-AF65-F5344CB8AC3E}">
        <p14:creationId xmlns:p14="http://schemas.microsoft.com/office/powerpoint/2010/main" val="127042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anim calcmode="lin" valueType="num">
                                      <p:cBhvr>
                                        <p:cTn id="8" dur="2000" fill="hold"/>
                                        <p:tgtEl>
                                          <p:spTgt spid="17"/>
                                        </p:tgtEl>
                                        <p:attrNameLst>
                                          <p:attrName>ppt_w</p:attrName>
                                        </p:attrNameLst>
                                      </p:cBhvr>
                                      <p:tavLst>
                                        <p:tav tm="0" fmla="#ppt_w*sin(2.5*pi*$)">
                                          <p:val>
                                            <p:fltVal val="0"/>
                                          </p:val>
                                        </p:tav>
                                        <p:tav tm="100000">
                                          <p:val>
                                            <p:fltVal val="1"/>
                                          </p:val>
                                        </p:tav>
                                      </p:tavLst>
                                    </p:anim>
                                    <p:anim calcmode="lin" valueType="num">
                                      <p:cBhvr>
                                        <p:cTn id="9" dur="20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RESPONSABILITA’ ORGANI SOCIETARI</a:t>
            </a:r>
          </a:p>
        </p:txBody>
      </p:sp>
      <p:sp>
        <p:nvSpPr>
          <p:cNvPr id="3" name="Segnaposto contenuto 2"/>
          <p:cNvSpPr>
            <a:spLocks noGrp="1"/>
          </p:cNvSpPr>
          <p:nvPr>
            <p:ph idx="1"/>
          </p:nvPr>
        </p:nvSpPr>
        <p:spPr/>
        <p:txBody>
          <a:bodyPr>
            <a:normAutofit/>
          </a:bodyPr>
          <a:lstStyle/>
          <a:p>
            <a:pPr marL="0" indent="0">
              <a:buNone/>
            </a:pPr>
            <a:endParaRPr lang="it-IT" sz="2000" dirty="0"/>
          </a:p>
          <a:p>
            <a:pPr marL="0" indent="0">
              <a:buNone/>
            </a:pPr>
            <a:endParaRPr lang="it-IT" sz="2000" dirty="0"/>
          </a:p>
        </p:txBody>
      </p:sp>
      <p:sp>
        <p:nvSpPr>
          <p:cNvPr id="4" name="Segnaposto contenuto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it-IT" sz="2000" dirty="0"/>
          </a:p>
        </p:txBody>
      </p:sp>
      <p:sp>
        <p:nvSpPr>
          <p:cNvPr id="5" name="Segnaposto contenuto 2"/>
          <p:cNvSpPr txBox="1">
            <a:spLocks/>
          </p:cNvSpPr>
          <p:nvPr/>
        </p:nvSpPr>
        <p:spPr>
          <a:xfrm>
            <a:off x="762000" y="19050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3800" u="sng" dirty="0"/>
              <a:t>PROBLEMATICHE</a:t>
            </a:r>
          </a:p>
          <a:p>
            <a:pPr marL="0" indent="0">
              <a:buFont typeface="Arial" panose="020B0604020202020204" pitchFamily="34" charset="0"/>
              <a:buNone/>
            </a:pPr>
            <a:endParaRPr lang="it-IT" sz="2400" u="sng" dirty="0"/>
          </a:p>
          <a:p>
            <a:pPr>
              <a:buFont typeface="Wingdings" panose="05000000000000000000" pitchFamily="2" charset="2"/>
              <a:buChar char="Ø"/>
            </a:pPr>
            <a:r>
              <a:rPr lang="it-IT" sz="2400" u="sng" dirty="0"/>
              <a:t>DANNO GENERATO</a:t>
            </a:r>
          </a:p>
          <a:p>
            <a:pPr marL="0" indent="0" algn="just">
              <a:lnSpc>
                <a:spcPct val="170000"/>
              </a:lnSpc>
              <a:buNone/>
            </a:pPr>
            <a:r>
              <a:rPr lang="it-IT" sz="2000" dirty="0"/>
              <a:t>CRITERIO INCENTRATO SULLA MINUZIOSA RICOSTRUZIONE DELLE SINGOLE OPERAZIONI E SUI SINGOLI PREGIUDIZI CAGIONATI DA OGNI SINGOLA VIOLAZIONE.</a:t>
            </a:r>
          </a:p>
        </p:txBody>
      </p:sp>
      <p:sp>
        <p:nvSpPr>
          <p:cNvPr id="17" name="Ovale 16"/>
          <p:cNvSpPr/>
          <p:nvPr/>
        </p:nvSpPr>
        <p:spPr>
          <a:xfrm>
            <a:off x="4912168" y="1844824"/>
            <a:ext cx="257337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SPECIFICHE CONDOTTE</a:t>
            </a:r>
          </a:p>
        </p:txBody>
      </p:sp>
    </p:spTree>
    <p:extLst>
      <p:ext uri="{BB962C8B-B14F-4D97-AF65-F5344CB8AC3E}">
        <p14:creationId xmlns:p14="http://schemas.microsoft.com/office/powerpoint/2010/main" val="1146883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anim calcmode="lin" valueType="num">
                                      <p:cBhvr>
                                        <p:cTn id="8" dur="2000" fill="hold"/>
                                        <p:tgtEl>
                                          <p:spTgt spid="17"/>
                                        </p:tgtEl>
                                        <p:attrNameLst>
                                          <p:attrName>ppt_w</p:attrName>
                                        </p:attrNameLst>
                                      </p:cBhvr>
                                      <p:tavLst>
                                        <p:tav tm="0" fmla="#ppt_w*sin(2.5*pi*$)">
                                          <p:val>
                                            <p:fltVal val="0"/>
                                          </p:val>
                                        </p:tav>
                                        <p:tav tm="100000">
                                          <p:val>
                                            <p:fltVal val="1"/>
                                          </p:val>
                                        </p:tav>
                                      </p:tavLst>
                                    </p:anim>
                                    <p:anim calcmode="lin" valueType="num">
                                      <p:cBhvr>
                                        <p:cTn id="9" dur="20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RESPONSABILITA’ ORGANI SOCIETARI</a:t>
            </a:r>
          </a:p>
        </p:txBody>
      </p:sp>
      <p:sp>
        <p:nvSpPr>
          <p:cNvPr id="3" name="Segnaposto contenuto 2"/>
          <p:cNvSpPr>
            <a:spLocks noGrp="1"/>
          </p:cNvSpPr>
          <p:nvPr>
            <p:ph idx="1"/>
          </p:nvPr>
        </p:nvSpPr>
        <p:spPr/>
        <p:txBody>
          <a:bodyPr>
            <a:normAutofit/>
          </a:bodyPr>
          <a:lstStyle/>
          <a:p>
            <a:pPr marL="0" indent="0">
              <a:buNone/>
            </a:pPr>
            <a:endParaRPr lang="it-IT" sz="2000" dirty="0"/>
          </a:p>
          <a:p>
            <a:pPr marL="0" indent="0">
              <a:buNone/>
            </a:pPr>
            <a:endParaRPr lang="it-IT" sz="2000" dirty="0"/>
          </a:p>
        </p:txBody>
      </p:sp>
      <p:sp>
        <p:nvSpPr>
          <p:cNvPr id="4" name="Segnaposto contenuto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it-IT" sz="2000" dirty="0"/>
          </a:p>
        </p:txBody>
      </p:sp>
      <p:sp>
        <p:nvSpPr>
          <p:cNvPr id="5" name="Segnaposto contenuto 2"/>
          <p:cNvSpPr txBox="1">
            <a:spLocks/>
          </p:cNvSpPr>
          <p:nvPr/>
        </p:nvSpPr>
        <p:spPr>
          <a:xfrm>
            <a:off x="762000" y="1905000"/>
            <a:ext cx="8229600" cy="4525963"/>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4100" u="sng" dirty="0"/>
              <a:t>PROBLEMATICHE</a:t>
            </a:r>
          </a:p>
          <a:p>
            <a:pPr marL="0" indent="0">
              <a:buFont typeface="Arial" panose="020B0604020202020204" pitchFamily="34" charset="0"/>
              <a:buNone/>
            </a:pPr>
            <a:endParaRPr lang="it-IT" sz="2600" u="sng" dirty="0"/>
          </a:p>
          <a:p>
            <a:pPr>
              <a:buFont typeface="Wingdings" panose="05000000000000000000" pitchFamily="2" charset="2"/>
              <a:buChar char="Ø"/>
            </a:pPr>
            <a:r>
              <a:rPr lang="it-IT" sz="2600" u="sng" dirty="0"/>
              <a:t>DANNO GENERATO</a:t>
            </a:r>
          </a:p>
          <a:p>
            <a:pPr>
              <a:buFont typeface="Wingdings" panose="05000000000000000000" pitchFamily="2" charset="2"/>
              <a:buChar char="Ø"/>
            </a:pPr>
            <a:endParaRPr lang="it-IT" sz="2000" u="sng" dirty="0"/>
          </a:p>
          <a:p>
            <a:pPr marL="0" indent="0" algn="just">
              <a:lnSpc>
                <a:spcPct val="170000"/>
              </a:lnSpc>
              <a:buNone/>
            </a:pPr>
            <a:r>
              <a:rPr lang="it-IT" sz="2000" dirty="0"/>
              <a:t> </a:t>
            </a:r>
            <a:r>
              <a:rPr lang="it-IT" sz="2000" u="sng" dirty="0"/>
              <a:t>CASSAZIONE CIVILE SEZIONI UNITE 05/05/2015 N. 9100</a:t>
            </a:r>
            <a:r>
              <a:rPr lang="it-IT" sz="2000" dirty="0"/>
              <a:t> </a:t>
            </a:r>
          </a:p>
          <a:p>
            <a:pPr marL="0" indent="0" algn="just">
              <a:lnSpc>
                <a:spcPct val="170000"/>
              </a:lnSpc>
              <a:buNone/>
            </a:pPr>
            <a:r>
              <a:rPr lang="it-IT" sz="2000" i="1" dirty="0"/>
              <a:t>«NELL’AZIONE DI RESPONSABILITA’ PROMOSSA DAL CURATORE DEL FALLIMENTO DI UNA SOCIETA’ DI CAPITALI NEI CONFRONTI DELL’AMMINISTRATORE DELLA STESSA L’INDIVIDUAZIONE E LA LIQUIDAZIONE DEL DANNO RISARCIBILE DEV’ESSERE OPERATA AVENDO RIGUARDO AGLI SPECIFICI INANDEMPIMENTI DELL’AMMINISTRATORE, CHE L’ATTORE HA L’ONERE DI ALLEGARE, ONDE POSSA ESSERE VERIFICATA </a:t>
            </a:r>
            <a:r>
              <a:rPr lang="it-IT" sz="2000" i="1" u="sng" dirty="0"/>
              <a:t>L’ESISTENZA DI UN RAPPORTO DI CAUSALITA’ TRA TALI INADEMPIMENTI ED IL DANNO DI CUI SI PRETENDE IL RISARCIMENTO</a:t>
            </a:r>
            <a:r>
              <a:rPr lang="it-IT" sz="2000" i="1" dirty="0"/>
              <a:t>» </a:t>
            </a:r>
          </a:p>
        </p:txBody>
      </p:sp>
      <p:sp>
        <p:nvSpPr>
          <p:cNvPr id="17" name="Ovale 16"/>
          <p:cNvSpPr/>
          <p:nvPr/>
        </p:nvSpPr>
        <p:spPr>
          <a:xfrm>
            <a:off x="4912168" y="1844824"/>
            <a:ext cx="257337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SPECIFICHE CONDOTTE</a:t>
            </a:r>
          </a:p>
        </p:txBody>
      </p:sp>
    </p:spTree>
    <p:extLst>
      <p:ext uri="{BB962C8B-B14F-4D97-AF65-F5344CB8AC3E}">
        <p14:creationId xmlns:p14="http://schemas.microsoft.com/office/powerpoint/2010/main" val="82086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anim calcmode="lin" valueType="num">
                                      <p:cBhvr>
                                        <p:cTn id="8" dur="2000" fill="hold"/>
                                        <p:tgtEl>
                                          <p:spTgt spid="17"/>
                                        </p:tgtEl>
                                        <p:attrNameLst>
                                          <p:attrName>ppt_w</p:attrName>
                                        </p:attrNameLst>
                                      </p:cBhvr>
                                      <p:tavLst>
                                        <p:tav tm="0" fmla="#ppt_w*sin(2.5*pi*$)">
                                          <p:val>
                                            <p:fltVal val="0"/>
                                          </p:val>
                                        </p:tav>
                                        <p:tav tm="100000">
                                          <p:val>
                                            <p:fltVal val="1"/>
                                          </p:val>
                                        </p:tav>
                                      </p:tavLst>
                                    </p:anim>
                                    <p:anim calcmode="lin" valueType="num">
                                      <p:cBhvr>
                                        <p:cTn id="9" dur="20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RESPONSABILITA’ ORGANI SOCIETARI</a:t>
            </a:r>
          </a:p>
        </p:txBody>
      </p:sp>
      <p:sp>
        <p:nvSpPr>
          <p:cNvPr id="3" name="Segnaposto contenuto 2"/>
          <p:cNvSpPr>
            <a:spLocks noGrp="1"/>
          </p:cNvSpPr>
          <p:nvPr>
            <p:ph idx="1"/>
          </p:nvPr>
        </p:nvSpPr>
        <p:spPr/>
        <p:txBody>
          <a:bodyPr>
            <a:normAutofit/>
          </a:bodyPr>
          <a:lstStyle/>
          <a:p>
            <a:pPr marL="0" indent="0">
              <a:buNone/>
            </a:pPr>
            <a:endParaRPr lang="it-IT" sz="2000" dirty="0"/>
          </a:p>
          <a:p>
            <a:pPr marL="0" indent="0">
              <a:buNone/>
            </a:pPr>
            <a:endParaRPr lang="it-IT" sz="2000" dirty="0"/>
          </a:p>
        </p:txBody>
      </p:sp>
      <p:sp>
        <p:nvSpPr>
          <p:cNvPr id="4" name="Segnaposto contenuto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it-IT" sz="2000" dirty="0"/>
          </a:p>
        </p:txBody>
      </p:sp>
      <p:sp>
        <p:nvSpPr>
          <p:cNvPr id="5" name="Segnaposto contenuto 2"/>
          <p:cNvSpPr txBox="1">
            <a:spLocks/>
          </p:cNvSpPr>
          <p:nvPr/>
        </p:nvSpPr>
        <p:spPr>
          <a:xfrm>
            <a:off x="762000" y="19050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3800" u="sng" dirty="0"/>
              <a:t>PROBLEMATICHE</a:t>
            </a:r>
          </a:p>
          <a:p>
            <a:pPr marL="0" indent="0">
              <a:buFont typeface="Arial" panose="020B0604020202020204" pitchFamily="34" charset="0"/>
              <a:buNone/>
            </a:pPr>
            <a:endParaRPr lang="it-IT" sz="2400" u="sng" dirty="0"/>
          </a:p>
          <a:p>
            <a:pPr>
              <a:buFont typeface="Wingdings" panose="05000000000000000000" pitchFamily="2" charset="2"/>
              <a:buChar char="Ø"/>
            </a:pPr>
            <a:r>
              <a:rPr lang="it-IT" sz="2400" u="sng" dirty="0"/>
              <a:t>DANNO GENERATO</a:t>
            </a:r>
          </a:p>
          <a:p>
            <a:pPr>
              <a:buFont typeface="Wingdings" panose="05000000000000000000" pitchFamily="2" charset="2"/>
              <a:buChar char="Ø"/>
            </a:pPr>
            <a:endParaRPr lang="it-IT" sz="2000" u="sng" dirty="0"/>
          </a:p>
          <a:p>
            <a:pPr algn="just">
              <a:lnSpc>
                <a:spcPct val="170000"/>
              </a:lnSpc>
            </a:pPr>
            <a:r>
              <a:rPr lang="it-IT" sz="2000" dirty="0"/>
              <a:t> VERIFICA SE IL COMPORTAMENTO TENUTO SIA STATO CAUSA DEL DANNO, O SE QUEST’ULTIMO SI SAREBBE GENERATO COMUNQUE.</a:t>
            </a:r>
          </a:p>
          <a:p>
            <a:pPr algn="just">
              <a:lnSpc>
                <a:spcPct val="170000"/>
              </a:lnSpc>
            </a:pPr>
            <a:r>
              <a:rPr lang="it-IT" sz="2000" dirty="0"/>
              <a:t>STRETTA RELAZIONE </a:t>
            </a:r>
            <a:r>
              <a:rPr lang="it-IT" sz="2000" u="sng" dirty="0"/>
              <a:t>CAUSA/EFFETTO</a:t>
            </a:r>
          </a:p>
        </p:txBody>
      </p:sp>
      <p:sp>
        <p:nvSpPr>
          <p:cNvPr id="17" name="Ovale 16"/>
          <p:cNvSpPr/>
          <p:nvPr/>
        </p:nvSpPr>
        <p:spPr>
          <a:xfrm>
            <a:off x="4912168" y="1844824"/>
            <a:ext cx="257337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SPECIFICHE CONDOTTE</a:t>
            </a:r>
          </a:p>
        </p:txBody>
      </p:sp>
    </p:spTree>
    <p:extLst>
      <p:ext uri="{BB962C8B-B14F-4D97-AF65-F5344CB8AC3E}">
        <p14:creationId xmlns:p14="http://schemas.microsoft.com/office/powerpoint/2010/main" val="237940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anim calcmode="lin" valueType="num">
                                      <p:cBhvr>
                                        <p:cTn id="8" dur="2000" fill="hold"/>
                                        <p:tgtEl>
                                          <p:spTgt spid="17"/>
                                        </p:tgtEl>
                                        <p:attrNameLst>
                                          <p:attrName>ppt_w</p:attrName>
                                        </p:attrNameLst>
                                      </p:cBhvr>
                                      <p:tavLst>
                                        <p:tav tm="0" fmla="#ppt_w*sin(2.5*pi*$)">
                                          <p:val>
                                            <p:fltVal val="0"/>
                                          </p:val>
                                        </p:tav>
                                        <p:tav tm="100000">
                                          <p:val>
                                            <p:fltVal val="1"/>
                                          </p:val>
                                        </p:tav>
                                      </p:tavLst>
                                    </p:anim>
                                    <p:anim calcmode="lin" valueType="num">
                                      <p:cBhvr>
                                        <p:cTn id="9" dur="20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BANCARIA/FINANZIARIA</a:t>
            </a:r>
          </a:p>
        </p:txBody>
      </p:sp>
      <p:sp>
        <p:nvSpPr>
          <p:cNvPr id="7" name="Segnaposto contenuto 2"/>
          <p:cNvSpPr>
            <a:spLocks noGrp="1"/>
          </p:cNvSpPr>
          <p:nvPr>
            <p:ph idx="1"/>
          </p:nvPr>
        </p:nvSpPr>
        <p:spPr/>
        <p:txBody>
          <a:bodyPr/>
          <a:lstStyle/>
          <a:p>
            <a:pPr marL="0" indent="0">
              <a:buNone/>
            </a:pPr>
            <a:r>
              <a:rPr lang="it-IT" u="sng" dirty="0"/>
              <a:t>OBIETTIVI/FINALITA’</a:t>
            </a:r>
          </a:p>
          <a:p>
            <a:pPr marL="0" indent="0">
              <a:buNone/>
            </a:pPr>
            <a:r>
              <a:rPr lang="it-IT" dirty="0"/>
              <a:t>	               </a:t>
            </a:r>
            <a:r>
              <a:rPr lang="it-IT" sz="2000" dirty="0"/>
              <a:t>VERIFICA USURA</a:t>
            </a:r>
          </a:p>
          <a:p>
            <a:pPr marL="0" indent="0">
              <a:buNone/>
            </a:pPr>
            <a:endParaRPr lang="it-IT" sz="2000" dirty="0"/>
          </a:p>
          <a:p>
            <a:pPr marL="0" indent="0">
              <a:buNone/>
            </a:pPr>
            <a:r>
              <a:rPr lang="it-IT" sz="2000" dirty="0"/>
              <a:t>                                         VERIFICA CONDIZIONI APPLICATE</a:t>
            </a:r>
          </a:p>
          <a:p>
            <a:pPr marL="0" indent="0">
              <a:buNone/>
            </a:pPr>
            <a:endParaRPr lang="it-IT" sz="2000" dirty="0"/>
          </a:p>
          <a:p>
            <a:pPr marL="0" indent="0">
              <a:buNone/>
            </a:pPr>
            <a:r>
              <a:rPr lang="it-IT" sz="2000" dirty="0"/>
              <a:t>                                         ANATOCISMO</a:t>
            </a:r>
          </a:p>
          <a:p>
            <a:pPr marL="0" indent="0">
              <a:buNone/>
            </a:pPr>
            <a:endParaRPr lang="it-IT" sz="2000" dirty="0"/>
          </a:p>
          <a:p>
            <a:pPr marL="0" indent="0">
              <a:buNone/>
            </a:pPr>
            <a:r>
              <a:rPr lang="it-IT" sz="2000" dirty="0"/>
              <a:t>		         EFFETTO DELL’ADDEBITO D’IMPORTI ILLEGITTIMI</a:t>
            </a:r>
          </a:p>
        </p:txBody>
      </p:sp>
      <p:sp>
        <p:nvSpPr>
          <p:cNvPr id="8" name="Freccia a destra 7"/>
          <p:cNvSpPr/>
          <p:nvPr/>
        </p:nvSpPr>
        <p:spPr>
          <a:xfrm>
            <a:off x="1506631" y="233144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p:cNvSpPr/>
          <p:nvPr/>
        </p:nvSpPr>
        <p:spPr>
          <a:xfrm>
            <a:off x="1506631" y="38501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a destra 9"/>
          <p:cNvSpPr/>
          <p:nvPr/>
        </p:nvSpPr>
        <p:spPr>
          <a:xfrm>
            <a:off x="1506631" y="455885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a destra 10"/>
          <p:cNvSpPr/>
          <p:nvPr/>
        </p:nvSpPr>
        <p:spPr>
          <a:xfrm>
            <a:off x="1499098" y="307952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7875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nodeType="after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3" dur="500"/>
                                        <p:tgtEl>
                                          <p:spTgt spid="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1000" fill="hold"/>
                                        <p:tgtEl>
                                          <p:spTgt spid="11"/>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14" presetClass="entr" presetSubtype="10" fill="hold" nodeType="after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randombar(horizontal)">
                                      <p:cBhvr>
                                        <p:cTn id="24" dur="500"/>
                                        <p:tgtEl>
                                          <p:spTgt spid="7">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par>
                          <p:cTn id="32" fill="hold">
                            <p:stCondLst>
                              <p:cond delay="1000"/>
                            </p:stCondLst>
                            <p:childTnLst>
                              <p:par>
                                <p:cTn id="33" presetID="14" presetClass="entr" presetSubtype="10" fill="hold" nodeType="after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Effect transition="in" filter="randombar(horizontal)">
                                      <p:cBhvr>
                                        <p:cTn id="35" dur="500"/>
                                        <p:tgtEl>
                                          <p:spTgt spid="7">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par>
                          <p:cTn id="43" fill="hold">
                            <p:stCondLst>
                              <p:cond delay="1000"/>
                            </p:stCondLst>
                            <p:childTnLst>
                              <p:par>
                                <p:cTn id="44" presetID="14" presetClass="entr" presetSubtype="10" fill="hold" nodeType="afterEffect">
                                  <p:stCondLst>
                                    <p:cond delay="0"/>
                                  </p:stCondLst>
                                  <p:childTnLst>
                                    <p:set>
                                      <p:cBhvr>
                                        <p:cTn id="45" dur="1" fill="hold">
                                          <p:stCondLst>
                                            <p:cond delay="0"/>
                                          </p:stCondLst>
                                        </p:cTn>
                                        <p:tgtEl>
                                          <p:spTgt spid="7">
                                            <p:txEl>
                                              <p:pRg st="7" end="7"/>
                                            </p:txEl>
                                          </p:spTgt>
                                        </p:tgtEl>
                                        <p:attrNameLst>
                                          <p:attrName>style.visibility</p:attrName>
                                        </p:attrNameLst>
                                      </p:cBhvr>
                                      <p:to>
                                        <p:strVal val="visible"/>
                                      </p:to>
                                    </p:set>
                                    <p:animEffect transition="in" filter="randombar(horizontal)">
                                      <p:cBhvr>
                                        <p:cTn id="46"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BANCARIA/FINANZIARIA</a:t>
            </a:r>
          </a:p>
        </p:txBody>
      </p:sp>
      <p:sp>
        <p:nvSpPr>
          <p:cNvPr id="12" name="Segnaposto contenuto 2"/>
          <p:cNvSpPr txBox="1">
            <a:spLocks noGrp="1"/>
          </p:cNvSpPr>
          <p:nvPr>
            <p:ph idx="1"/>
          </p:nvPr>
        </p:nvSpPr>
        <p:spPr>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u="sng" dirty="0"/>
              <a:t>PROBLEMATICHE</a:t>
            </a:r>
          </a:p>
          <a:p>
            <a:pPr marL="0" indent="0">
              <a:buFont typeface="Arial" panose="020B0604020202020204" pitchFamily="34" charset="0"/>
              <a:buNone/>
            </a:pPr>
            <a:endParaRPr lang="it-IT" u="sng" dirty="0"/>
          </a:p>
          <a:p>
            <a:pPr>
              <a:buFont typeface="Wingdings" panose="05000000000000000000" pitchFamily="2" charset="2"/>
              <a:buChar char="ü"/>
            </a:pPr>
            <a:r>
              <a:rPr lang="it-IT" sz="1800" dirty="0"/>
              <a:t>DOCUMENTAZIONE PRESENTE / UTILIZZABILE.</a:t>
            </a:r>
          </a:p>
          <a:p>
            <a:pPr marL="0" indent="0">
              <a:buNone/>
            </a:pPr>
            <a:endParaRPr lang="it-IT" sz="1800" dirty="0"/>
          </a:p>
          <a:p>
            <a:pPr algn="just">
              <a:buFont typeface="Wingdings" panose="05000000000000000000" pitchFamily="2" charset="2"/>
              <a:buChar char="ü"/>
            </a:pPr>
            <a:r>
              <a:rPr lang="it-IT" sz="1800" dirty="0"/>
              <a:t>QUESITI SPECIFICI (SPESSO GENERICI CHE CAUSANO DIFFICOLTA’ INTERPRETATIVE NEL CORSO DELLA CTU).</a:t>
            </a:r>
          </a:p>
          <a:p>
            <a:pPr marL="0" indent="0">
              <a:buNone/>
            </a:pPr>
            <a:endParaRPr lang="it-IT" sz="1800" dirty="0"/>
          </a:p>
          <a:p>
            <a:pPr algn="just">
              <a:buFont typeface="Wingdings" panose="05000000000000000000" pitchFamily="2" charset="2"/>
              <a:buChar char="ü"/>
            </a:pPr>
            <a:r>
              <a:rPr lang="it-IT" sz="1800" dirty="0"/>
              <a:t>EVOLUZIONE NORMATIVA IN CORSO DI CAUSA (CASS. 24675/2017 «usura sopravvenuta»), (CASS. 898/2018 e 1653/2018 «contratti </a:t>
            </a:r>
            <a:r>
              <a:rPr lang="it-IT" sz="1800" dirty="0" err="1"/>
              <a:t>monofirma</a:t>
            </a:r>
            <a:r>
              <a:rPr lang="it-IT" sz="1800" dirty="0"/>
              <a:t>»), (CASS. 16303/2018 «applicazione CMS»)</a:t>
            </a:r>
          </a:p>
          <a:p>
            <a:pPr marL="0" indent="0">
              <a:buNone/>
            </a:pPr>
            <a:endParaRPr lang="it-IT" dirty="0"/>
          </a:p>
          <a:p>
            <a:pPr marL="0" indent="0">
              <a:buNone/>
            </a:pPr>
            <a:endParaRPr lang="it-IT" u="sng" dirty="0"/>
          </a:p>
        </p:txBody>
      </p:sp>
    </p:spTree>
    <p:extLst>
      <p:ext uri="{BB962C8B-B14F-4D97-AF65-F5344CB8AC3E}">
        <p14:creationId xmlns:p14="http://schemas.microsoft.com/office/powerpoint/2010/main" val="27874881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BANCARIA/FINANZIARIA</a:t>
            </a:r>
          </a:p>
        </p:txBody>
      </p:sp>
      <p:sp>
        <p:nvSpPr>
          <p:cNvPr id="12" name="Segnaposto contenuto 2"/>
          <p:cNvSpPr txBox="1">
            <a:spLocks noGrp="1"/>
          </p:cNvSpPr>
          <p:nvPr>
            <p:ph idx="1"/>
          </p:nvPr>
        </p:nvSpPr>
        <p:spPr>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200" i="1" dirty="0"/>
              <a:t>QUESITO DOTT. SSA  L. BREGGIA (2008)</a:t>
            </a:r>
          </a:p>
          <a:p>
            <a:pPr marL="0" indent="0">
              <a:buNone/>
            </a:pPr>
            <a:endParaRPr lang="it-IT" sz="1200" i="1" dirty="0"/>
          </a:p>
          <a:p>
            <a:pPr marL="0" indent="0" algn="just">
              <a:buNone/>
            </a:pPr>
            <a:r>
              <a:rPr lang="it-IT" sz="1200" i="1" dirty="0">
                <a:ea typeface="Times New Roman" charset="0"/>
                <a:cs typeface="Times New Roman" charset="0"/>
              </a:rPr>
              <a:t>“il consulente ricostruisca i movimenti del conto corrente indicato in citazione determinando il saldo debitore con riferimento: all’ipotesi in cui sia applicata </a:t>
            </a:r>
          </a:p>
          <a:p>
            <a:pPr marL="0" indent="0" algn="just">
              <a:buNone/>
            </a:pPr>
            <a:r>
              <a:rPr lang="it-IT" sz="1200" i="1" dirty="0">
                <a:ea typeface="Times New Roman" charset="0"/>
                <a:cs typeface="Times New Roman" charset="0"/>
              </a:rPr>
              <a:t>a) la capitalizzazione degli interessi annuale; </a:t>
            </a:r>
          </a:p>
          <a:p>
            <a:pPr marL="0" indent="0" algn="just">
              <a:buNone/>
            </a:pPr>
            <a:r>
              <a:rPr lang="it-IT" sz="1200" i="1" dirty="0">
                <a:ea typeface="Times New Roman" charset="0"/>
                <a:cs typeface="Times New Roman" charset="0"/>
              </a:rPr>
              <a:t>b) la capitalizzazione degli interessi semestrale; 	</a:t>
            </a:r>
          </a:p>
          <a:p>
            <a:pPr marL="0" indent="0" algn="just">
              <a:buNone/>
            </a:pPr>
            <a:r>
              <a:rPr lang="it-IT" sz="1200" i="1" dirty="0">
                <a:ea typeface="Times New Roman" charset="0"/>
                <a:cs typeface="Times New Roman" charset="0"/>
              </a:rPr>
              <a:t>c) senza capitalizzazione degli interessi”</a:t>
            </a:r>
            <a:endParaRPr lang="it-IT" sz="1200" dirty="0">
              <a:ea typeface="Times New Roman" charset="0"/>
              <a:cs typeface="Times New Roman" charset="0"/>
            </a:endParaRPr>
          </a:p>
          <a:p>
            <a:pPr marL="0" indent="0" algn="just">
              <a:lnSpc>
                <a:spcPct val="170000"/>
              </a:lnSpc>
              <a:buNone/>
            </a:pPr>
            <a:endParaRPr lang="it-IT" u="sng" dirty="0"/>
          </a:p>
        </p:txBody>
      </p:sp>
    </p:spTree>
    <p:extLst>
      <p:ext uri="{BB962C8B-B14F-4D97-AF65-F5344CB8AC3E}">
        <p14:creationId xmlns:p14="http://schemas.microsoft.com/office/powerpoint/2010/main" val="855351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BANCARIA/FINANZIARIA</a:t>
            </a:r>
          </a:p>
        </p:txBody>
      </p:sp>
      <p:sp>
        <p:nvSpPr>
          <p:cNvPr id="12" name="Segnaposto contenuto 2"/>
          <p:cNvSpPr txBox="1">
            <a:spLocks noGrp="1"/>
          </p:cNvSpPr>
          <p:nvPr>
            <p:ph idx="1"/>
          </p:nvPr>
        </p:nvSpPr>
        <p:spPr>
          <a:xfrm>
            <a:off x="474238" y="1196752"/>
            <a:ext cx="8229600" cy="4525963"/>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it-IT" sz="1800" dirty="0"/>
          </a:p>
          <a:p>
            <a:pPr>
              <a:buFont typeface="Wingdings" panose="05000000000000000000" pitchFamily="2" charset="2"/>
              <a:buChar char="ü"/>
            </a:pPr>
            <a:endParaRPr lang="it-IT" dirty="0"/>
          </a:p>
          <a:p>
            <a:pPr marL="0" indent="0">
              <a:buNone/>
            </a:pPr>
            <a:r>
              <a:rPr lang="it-IT" sz="4800" i="1" dirty="0"/>
              <a:t>QUESITO DOTT. SSA  E. CARLONI (2018)</a:t>
            </a:r>
          </a:p>
          <a:p>
            <a:pPr marL="0" indent="0">
              <a:buNone/>
            </a:pPr>
            <a:endParaRPr lang="it-IT" sz="4800" i="1" dirty="0"/>
          </a:p>
          <a:p>
            <a:pPr marL="0" indent="0" algn="just">
              <a:lnSpc>
                <a:spcPct val="170000"/>
              </a:lnSpc>
              <a:buNone/>
            </a:pPr>
            <a:r>
              <a:rPr lang="it-IT" sz="3600" i="1" dirty="0"/>
              <a:t>«Il CTU, esaminati gli atti di causa ed acquisiti gli eventuali ulteriori documenti presso le parti, col loro consenso, avuto riguardo al rapporto bancario dedotto in giudizio e alla successiva convenzione cambiaria</a:t>
            </a:r>
            <a:endParaRPr lang="it-IT" sz="3600" dirty="0"/>
          </a:p>
          <a:p>
            <a:pPr marL="0" indent="0" algn="just">
              <a:lnSpc>
                <a:spcPct val="170000"/>
              </a:lnSpc>
              <a:buNone/>
            </a:pPr>
            <a:r>
              <a:rPr lang="it-IT" sz="3600" i="1" dirty="0"/>
              <a:t>a) per il periodo anteriore all’entrata in vigore dell’art. 2-bis D.L. nr. 185 del 2008 (convertito con L. 28/01/2009, nr. 2), verifichi se la Commissione di Massimo Scoperto è stata approvata per iscritto con specifica clausola risultante dai documenti contrattuali in atti. Per il periodo successivo verifichi se sia stata pattuita per iscritto nel rispetto dei criteri indicati nella disposizione legislativa richiamata. Nell’ipotesi in cui non sia stata approvata per iscritto o sia stata applicata in modo difforme dal citato art. 2-bis D.L. 185/08, proceda il CTU a ricalcolare il saldo del conto previa sua totale eliminazione. b) esegua, altresì, il CTU i seguenti accertamenti alternativi. Verifichi se la Commissione di Massimo Scoperto è stata calcolata dalla Banca sull’intera somma messa a disposizione del correntista (importo del fido accordato), oppure sulla somma rimasta disponibile in quel dato momento e non utilizzata dal cliente (differenza tra fido accordato e fido utilizzato), o al contrario, come nella prassi bancaria seguita, la commissione sia stata invece calcolata, per ciascun trimestre, applicando una percentuale fissa (non rapportata ai giorni di durata dello scoperto) sulla somma utilizzata dal correntista nel trimestre. In questo ultimo caso provveda il CTU al ricalcolo del rapporto previa sua totale eliminazione. c) Verifichi il CTU se i tassi risultanti dalla documentazione contrattuale in atti siano stati pattuiti nel rispetto delle soglie oggettive di usura. In caso contrario ricalcoli il rapporto dare-avere tra le parti escludendo ogni forma di remunerazione, a qualsiasi titolo percepita, riferita al rapporto in questione. d) calcoli il TEG applicato in concreto al rapporto per cui è causa tenuto conto del concorso di tutte le commissioni, remunerazioni a qualsiasi titolo percepite e le spese, escluse quelle per imposte e tasse, utilizzando per la determinazione del TEG la formula di Banca di Italia pro-rata tempore vigente e seguendo le relative istruzioni. Per il periodo successivo all’entrata in visore del D.L. nr. 185/2008, convertito con L. nr. 2/2009 e successive modificazioni, tenga conto della nuova normativa e delle Istruzioni diramate da Banca di Italia successivamente ad essa. Nello specifico, ai fini della verifica dell’</a:t>
            </a:r>
            <a:r>
              <a:rPr lang="it-IT" sz="3600" i="1" dirty="0" err="1"/>
              <a:t>usurarietà</a:t>
            </a:r>
            <a:r>
              <a:rPr lang="it-IT" sz="3600" i="1" dirty="0"/>
              <a:t> o meno del rapporto, applichi il CTU i principi contenuti nella Sentenza della Cassazione nr. 12965/16, punto 13, ultimo capoverso. Qualora risulti che il TEG del trimestre considerato così calcolato risulti superiore al tasso-soglia rilevato dal Ministero del Tesoro, ricalcoli il rapporto dare-avere tra le parti escludendo, per il trimestre in questione, ogni forma di remunerazione riferita all’affidamento in questione, a qualsiasi titolo percepita. Nell’ipotesi in cui la CMS sia stata calcolata applicando una percentuale sulla massima esposizione trimestrale, esegua altresì il CTU un calcolo alternativo considerando la CMS al primo addendo della formula di calcolo, considerandola una componente aggiuntiva dell’interesse.</a:t>
            </a:r>
            <a:endParaRPr lang="it-IT" sz="3600" dirty="0"/>
          </a:p>
          <a:p>
            <a:pPr marL="0" indent="0" algn="just">
              <a:lnSpc>
                <a:spcPct val="170000"/>
              </a:lnSpc>
              <a:buNone/>
            </a:pPr>
            <a:r>
              <a:rPr lang="it-IT" sz="3600" i="1" dirty="0"/>
              <a:t>e) determini il saldo debitore del c/c sopra indicato, eliminando completamente gli interessi ed ogni altro onere accessorio ove risultino superati i tassi-soglia vigenti al momento della pattuizione e riportando tali interessi nei limiti delle soglie con riguardo ai singoli periodi di riferimento”.</a:t>
            </a:r>
            <a:endParaRPr lang="it-IT" sz="3600" u="sng" dirty="0"/>
          </a:p>
        </p:txBody>
      </p:sp>
    </p:spTree>
    <p:extLst>
      <p:ext uri="{BB962C8B-B14F-4D97-AF65-F5344CB8AC3E}">
        <p14:creationId xmlns:p14="http://schemas.microsoft.com/office/powerpoint/2010/main" val="3854078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VALUTAZIONI</a:t>
            </a:r>
          </a:p>
        </p:txBody>
      </p:sp>
      <p:sp>
        <p:nvSpPr>
          <p:cNvPr id="3" name="Segnaposto contenuto 2"/>
          <p:cNvSpPr>
            <a:spLocks noGrp="1"/>
          </p:cNvSpPr>
          <p:nvPr>
            <p:ph idx="1"/>
          </p:nvPr>
        </p:nvSpPr>
        <p:spPr/>
        <p:txBody>
          <a:bodyPr/>
          <a:lstStyle/>
          <a:p>
            <a:pPr marL="0" indent="0">
              <a:buNone/>
            </a:pPr>
            <a:r>
              <a:rPr lang="it-IT" u="sng" dirty="0"/>
              <a:t>PROBLEMATICHE</a:t>
            </a:r>
          </a:p>
          <a:p>
            <a:pPr marL="0" indent="0">
              <a:buNone/>
            </a:pPr>
            <a:endParaRPr lang="it-IT" sz="2000" u="sng" dirty="0"/>
          </a:p>
          <a:p>
            <a:pPr>
              <a:buFont typeface="Wingdings" panose="05000000000000000000" pitchFamily="2" charset="2"/>
              <a:buChar char="Ø"/>
            </a:pPr>
            <a:r>
              <a:rPr lang="it-IT" sz="2000" u="sng" dirty="0"/>
              <a:t>DOCUMENTAZIONE DA UTILIZZARE</a:t>
            </a:r>
            <a:endParaRPr lang="it-IT" sz="2000" dirty="0"/>
          </a:p>
          <a:p>
            <a:pPr marL="0" indent="0">
              <a:buNone/>
            </a:pPr>
            <a:endParaRPr lang="it-IT" sz="2000" dirty="0"/>
          </a:p>
        </p:txBody>
      </p:sp>
      <p:sp>
        <p:nvSpPr>
          <p:cNvPr id="4" name="Ovale 3"/>
          <p:cNvSpPr/>
          <p:nvPr/>
        </p:nvSpPr>
        <p:spPr>
          <a:xfrm>
            <a:off x="1115616" y="3717032"/>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PRESENTE O MENO AGLI ATTI</a:t>
            </a:r>
          </a:p>
        </p:txBody>
      </p:sp>
      <p:sp>
        <p:nvSpPr>
          <p:cNvPr id="5" name="Ovale 4"/>
          <p:cNvSpPr/>
          <p:nvPr/>
        </p:nvSpPr>
        <p:spPr>
          <a:xfrm>
            <a:off x="5724128" y="2204864"/>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DATA DI RIFERIMENTO </a:t>
            </a:r>
          </a:p>
        </p:txBody>
      </p:sp>
      <p:sp>
        <p:nvSpPr>
          <p:cNvPr id="6" name="Ovale 5"/>
          <p:cNvSpPr/>
          <p:nvPr/>
        </p:nvSpPr>
        <p:spPr>
          <a:xfrm>
            <a:off x="3713076" y="3284984"/>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ACCESSO AI VARI UFFICI (AE, INPS…) </a:t>
            </a:r>
          </a:p>
        </p:txBody>
      </p:sp>
      <p:sp>
        <p:nvSpPr>
          <p:cNvPr id="7" name="Ovale 6"/>
          <p:cNvSpPr/>
          <p:nvPr/>
        </p:nvSpPr>
        <p:spPr>
          <a:xfrm>
            <a:off x="6199938" y="3933056"/>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INFORMAZIONI DA TERZI</a:t>
            </a:r>
          </a:p>
        </p:txBody>
      </p:sp>
    </p:spTree>
    <p:extLst>
      <p:ext uri="{BB962C8B-B14F-4D97-AF65-F5344CB8AC3E}">
        <p14:creationId xmlns:p14="http://schemas.microsoft.com/office/powerpoint/2010/main" val="2857990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BANCARIA/FINANZIARIA</a:t>
            </a:r>
          </a:p>
        </p:txBody>
      </p:sp>
      <p:sp>
        <p:nvSpPr>
          <p:cNvPr id="12" name="Segnaposto contenuto 2"/>
          <p:cNvSpPr txBox="1">
            <a:spLocks noGrp="1"/>
          </p:cNvSpPr>
          <p:nvPr>
            <p:ph idx="1"/>
          </p:nvPr>
        </p:nvSpPr>
        <p:spPr>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t-IT" sz="2900" dirty="0"/>
              <a:t>ESEMPI FORMULE PER LA VERIFICA DELL’USURA  SUI CONTI CORRENTI IN BASE ALLE DISPOSIZIONI DELLA BANCA D’ITALIA</a:t>
            </a:r>
          </a:p>
          <a:p>
            <a:pPr lvl="0">
              <a:buFont typeface="Wingdings" panose="05000000000000000000" pitchFamily="2" charset="2"/>
              <a:buChar char="Ø"/>
            </a:pPr>
            <a:endParaRPr lang="it-IT" u="sng" dirty="0">
              <a:cs typeface="Times New Roman" panose="02020603050405020304" pitchFamily="18" charset="0"/>
            </a:endParaRPr>
          </a:p>
          <a:p>
            <a:pPr lvl="0">
              <a:buFont typeface="Wingdings" panose="05000000000000000000" pitchFamily="2" charset="2"/>
              <a:buChar char="Ø"/>
            </a:pPr>
            <a:r>
              <a:rPr lang="it-IT" u="sng" dirty="0">
                <a:cs typeface="Times New Roman" panose="02020603050405020304" pitchFamily="18" charset="0"/>
              </a:rPr>
              <a:t>Formula Settembre 1996</a:t>
            </a:r>
            <a:r>
              <a:rPr lang="it-IT" dirty="0">
                <a:cs typeface="Times New Roman" panose="02020603050405020304" pitchFamily="18" charset="0"/>
              </a:rPr>
              <a:t> B. I. (prima applicazione II° Trim 1997):</a:t>
            </a:r>
          </a:p>
          <a:p>
            <a:pPr lvl="0">
              <a:buFont typeface="Wingdings" panose="05000000000000000000" pitchFamily="2" charset="2"/>
              <a:buChar char="Ø"/>
            </a:pPr>
            <a:endParaRPr lang="it-IT" sz="2000" dirty="0">
              <a:cs typeface="Times New Roman" panose="02020603050405020304" pitchFamily="18" charset="0"/>
            </a:endParaRPr>
          </a:p>
          <a:p>
            <a:pPr marL="0" indent="0">
              <a:buNone/>
            </a:pPr>
            <a:r>
              <a:rPr lang="it-IT" b="1" dirty="0">
                <a:cs typeface="Times New Roman" panose="02020603050405020304" pitchFamily="18" charset="0"/>
              </a:rPr>
              <a:t>       TEG</a:t>
            </a:r>
            <a:r>
              <a:rPr lang="it-IT" dirty="0">
                <a:cs typeface="Times New Roman" panose="02020603050405020304" pitchFamily="18" charset="0"/>
              </a:rPr>
              <a:t>     =      </a:t>
            </a:r>
            <a:r>
              <a:rPr lang="it-IT" u="sng" dirty="0">
                <a:cs typeface="Times New Roman" panose="02020603050405020304" pitchFamily="18" charset="0"/>
              </a:rPr>
              <a:t> Interessi x 36.500 </a:t>
            </a:r>
            <a:r>
              <a:rPr lang="it-IT" dirty="0">
                <a:cs typeface="Times New Roman" panose="02020603050405020304" pitchFamily="18" charset="0"/>
              </a:rPr>
              <a:t>     +     </a:t>
            </a:r>
            <a:r>
              <a:rPr lang="it-IT" u="sng" dirty="0">
                <a:cs typeface="Times New Roman" panose="02020603050405020304" pitchFamily="18" charset="0"/>
              </a:rPr>
              <a:t>Oneri x 100</a:t>
            </a:r>
            <a:endParaRPr lang="it-IT" sz="2000" dirty="0">
              <a:cs typeface="Times New Roman" panose="02020603050405020304" pitchFamily="18" charset="0"/>
            </a:endParaRPr>
          </a:p>
          <a:p>
            <a:pPr marL="0" indent="0">
              <a:buNone/>
            </a:pPr>
            <a:r>
              <a:rPr lang="it-IT" dirty="0">
                <a:cs typeface="Times New Roman" panose="02020603050405020304" pitchFamily="18" charset="0"/>
              </a:rPr>
              <a:t>                              Numeri Debitori                Accordato</a:t>
            </a:r>
          </a:p>
          <a:p>
            <a:pPr marL="314325" indent="0">
              <a:buNone/>
            </a:pPr>
            <a:endParaRPr lang="it-IT" sz="2000" dirty="0">
              <a:cs typeface="Times New Roman" panose="02020603050405020304" pitchFamily="18" charset="0"/>
            </a:endParaRPr>
          </a:p>
          <a:p>
            <a:pPr marL="314325" indent="0" algn="just">
              <a:buNone/>
            </a:pPr>
            <a:r>
              <a:rPr lang="it-IT" sz="2400" dirty="0">
                <a:cs typeface="Times New Roman" panose="02020603050405020304" pitchFamily="18" charset="0"/>
              </a:rPr>
              <a:t>Oneri: C.4 Commissioni, remunerazioni a qualsiasi titolo, spese escluse quelle per imposte e tasse </a:t>
            </a:r>
            <a:r>
              <a:rPr lang="it-IT" sz="2400" u="sng" dirty="0">
                <a:cs typeface="Times New Roman" panose="02020603050405020304" pitchFamily="18" charset="0"/>
              </a:rPr>
              <a:t>collegate alla erogazione del credito.</a:t>
            </a:r>
          </a:p>
          <a:p>
            <a:pPr marL="0" indent="0">
              <a:buNone/>
            </a:pPr>
            <a:endParaRPr lang="it-IT" sz="2000" dirty="0">
              <a:cs typeface="Times New Roman" panose="02020603050405020304" pitchFamily="18" charset="0"/>
            </a:endParaRPr>
          </a:p>
          <a:p>
            <a:pPr lvl="0" algn="just">
              <a:buFont typeface="Wingdings" panose="05000000000000000000" pitchFamily="2" charset="2"/>
              <a:buChar char="Ø"/>
            </a:pPr>
            <a:r>
              <a:rPr lang="it-IT" u="sng" dirty="0">
                <a:cs typeface="Times New Roman" panose="02020603050405020304" pitchFamily="18" charset="0"/>
              </a:rPr>
              <a:t>Formula dell’Agosto 2009 </a:t>
            </a:r>
            <a:r>
              <a:rPr lang="it-IT" dirty="0">
                <a:cs typeface="Times New Roman" panose="02020603050405020304" pitchFamily="18" charset="0"/>
              </a:rPr>
              <a:t>B. I. (in vigore dal I° trim 2010):</a:t>
            </a:r>
            <a:endParaRPr lang="it-IT" sz="2000" dirty="0">
              <a:cs typeface="Times New Roman" panose="02020603050405020304" pitchFamily="18" charset="0"/>
            </a:endParaRPr>
          </a:p>
          <a:p>
            <a:pPr marL="0" indent="0">
              <a:buNone/>
            </a:pPr>
            <a:r>
              <a:rPr lang="it-IT" b="1" dirty="0">
                <a:cs typeface="Times New Roman" panose="02020603050405020304" pitchFamily="18" charset="0"/>
              </a:rPr>
              <a:t> </a:t>
            </a:r>
            <a:endParaRPr lang="it-IT" sz="2000" dirty="0">
              <a:cs typeface="Times New Roman" panose="02020603050405020304" pitchFamily="18" charset="0"/>
            </a:endParaRPr>
          </a:p>
          <a:p>
            <a:pPr marL="0" indent="0">
              <a:buNone/>
            </a:pPr>
            <a:r>
              <a:rPr lang="it-IT" b="1" dirty="0">
                <a:cs typeface="Times New Roman" panose="02020603050405020304" pitchFamily="18" charset="0"/>
              </a:rPr>
              <a:t>       TEG</a:t>
            </a:r>
            <a:r>
              <a:rPr lang="it-IT" dirty="0">
                <a:cs typeface="Times New Roman" panose="02020603050405020304" pitchFamily="18" charset="0"/>
              </a:rPr>
              <a:t>     =      </a:t>
            </a:r>
            <a:r>
              <a:rPr lang="it-IT" u="sng" dirty="0">
                <a:cs typeface="Times New Roman" panose="02020603050405020304" pitchFamily="18" charset="0"/>
              </a:rPr>
              <a:t> Interessi x 36.500 </a:t>
            </a:r>
            <a:r>
              <a:rPr lang="it-IT" dirty="0">
                <a:cs typeface="Times New Roman" panose="02020603050405020304" pitchFamily="18" charset="0"/>
              </a:rPr>
              <a:t>     +    </a:t>
            </a:r>
            <a:r>
              <a:rPr lang="it-IT" u="sng" dirty="0">
                <a:cs typeface="Times New Roman" panose="02020603050405020304" pitchFamily="18" charset="0"/>
              </a:rPr>
              <a:t>Oneri </a:t>
            </a:r>
            <a:r>
              <a:rPr lang="it-IT" b="1" u="sng" dirty="0">
                <a:cs typeface="Times New Roman" panose="02020603050405020304" pitchFamily="18" charset="0"/>
              </a:rPr>
              <a:t>su base annua </a:t>
            </a:r>
            <a:r>
              <a:rPr lang="it-IT" u="sng" dirty="0">
                <a:cs typeface="Times New Roman" panose="02020603050405020304" pitchFamily="18" charset="0"/>
              </a:rPr>
              <a:t>x 100</a:t>
            </a:r>
            <a:endParaRPr lang="it-IT" sz="2000" dirty="0">
              <a:cs typeface="Times New Roman" panose="02020603050405020304" pitchFamily="18" charset="0"/>
            </a:endParaRPr>
          </a:p>
          <a:p>
            <a:pPr marL="0" indent="0">
              <a:buNone/>
            </a:pPr>
            <a:r>
              <a:rPr lang="it-IT" dirty="0">
                <a:cs typeface="Times New Roman" panose="02020603050405020304" pitchFamily="18" charset="0"/>
              </a:rPr>
              <a:t>                              Numeri Debitori                         Accordato</a:t>
            </a:r>
          </a:p>
          <a:p>
            <a:pPr marL="314325" indent="0">
              <a:buNone/>
            </a:pPr>
            <a:endParaRPr lang="it-IT" sz="2000" dirty="0">
              <a:cs typeface="Times New Roman" panose="02020603050405020304" pitchFamily="18" charset="0"/>
            </a:endParaRPr>
          </a:p>
          <a:p>
            <a:pPr marL="314325" indent="0" algn="just">
              <a:buNone/>
            </a:pPr>
            <a:r>
              <a:rPr lang="it-IT" sz="2400" dirty="0">
                <a:cs typeface="Times New Roman" panose="02020603050405020304" pitchFamily="18" charset="0"/>
              </a:rPr>
              <a:t>Oneri </a:t>
            </a:r>
            <a:r>
              <a:rPr lang="it-IT" sz="2400" u="sng" dirty="0">
                <a:cs typeface="Times New Roman" panose="02020603050405020304" pitchFamily="18" charset="0"/>
              </a:rPr>
              <a:t>su base annua</a:t>
            </a:r>
            <a:r>
              <a:rPr lang="it-IT" sz="2400" dirty="0">
                <a:cs typeface="Times New Roman" panose="02020603050405020304" pitchFamily="18" charset="0"/>
              </a:rPr>
              <a:t>: C.4 Tutte le spese sostenute nei 12 mesi precedenti il trimestre di rilevazione, collegate alla erogazione del credito, </a:t>
            </a:r>
            <a:r>
              <a:rPr lang="it-IT" sz="2400" u="sng" dirty="0">
                <a:cs typeface="Times New Roman" panose="02020603050405020304" pitchFamily="18" charset="0"/>
              </a:rPr>
              <a:t>a meno che queste siano connesse con eventi occasionali</a:t>
            </a:r>
            <a:r>
              <a:rPr lang="it-IT" sz="2400" b="1" u="sng" dirty="0">
                <a:cs typeface="Times New Roman" panose="02020603050405020304" pitchFamily="18" charset="0"/>
              </a:rPr>
              <a:t>.</a:t>
            </a:r>
            <a:r>
              <a:rPr lang="it-IT" sz="2400" b="1" dirty="0">
                <a:cs typeface="Times New Roman" panose="02020603050405020304" pitchFamily="18" charset="0"/>
              </a:rPr>
              <a:t> </a:t>
            </a:r>
            <a:r>
              <a:rPr lang="it-IT" sz="2400" dirty="0">
                <a:cs typeface="Times New Roman" panose="02020603050405020304" pitchFamily="18" charset="0"/>
              </a:rPr>
              <a:t>Ricomprese assicurazioni o garanzie a tutela del creditore contestuali al finanziamento o necessarie ad ottenere le condizioni pattuite, C.M.S.</a:t>
            </a:r>
          </a:p>
          <a:p>
            <a:pPr>
              <a:buFont typeface="Wingdings" panose="05000000000000000000" pitchFamily="2" charset="2"/>
              <a:buChar char="ü"/>
            </a:pPr>
            <a:endParaRPr lang="it-IT" dirty="0"/>
          </a:p>
        </p:txBody>
      </p:sp>
    </p:spTree>
    <p:extLst>
      <p:ext uri="{BB962C8B-B14F-4D97-AF65-F5344CB8AC3E}">
        <p14:creationId xmlns:p14="http://schemas.microsoft.com/office/powerpoint/2010/main" val="1243669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BANCARIA/FINANZIARIA</a:t>
            </a:r>
          </a:p>
        </p:txBody>
      </p:sp>
      <p:sp>
        <p:nvSpPr>
          <p:cNvPr id="12" name="Segnaposto contenuto 2"/>
          <p:cNvSpPr txBox="1">
            <a:spLocks noGrp="1"/>
          </p:cNvSpPr>
          <p:nvPr>
            <p:ph idx="1"/>
          </p:nvPr>
        </p:nvSpPr>
        <p:spPr>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800" dirty="0"/>
              <a:t>ESEMPIO FORMULA «FINANZIARIA» PER LA VERIFICA DELL’USURA SUI CONTI CORRENTI</a:t>
            </a:r>
          </a:p>
          <a:p>
            <a:pPr marL="0" indent="0">
              <a:buFont typeface="Arial" panose="020B0604020202020204" pitchFamily="34" charset="0"/>
              <a:buNone/>
            </a:pPr>
            <a:endParaRPr lang="it-IT" sz="1800" dirty="0"/>
          </a:p>
          <a:p>
            <a:pPr marL="0" indent="0">
              <a:buNone/>
            </a:pPr>
            <a:r>
              <a:rPr lang="it-IT" sz="2400" b="1" dirty="0">
                <a:cs typeface="Times New Roman" panose="02020603050405020304" pitchFamily="18" charset="0"/>
              </a:rPr>
              <a:t>TEG</a:t>
            </a:r>
            <a:r>
              <a:rPr lang="it-IT" sz="2400" dirty="0">
                <a:cs typeface="Times New Roman" panose="02020603050405020304" pitchFamily="18" charset="0"/>
              </a:rPr>
              <a:t>     =    </a:t>
            </a:r>
            <a:r>
              <a:rPr lang="it-IT" sz="2400" u="sng" dirty="0">
                <a:cs typeface="Times New Roman" panose="02020603050405020304" pitchFamily="18" charset="0"/>
              </a:rPr>
              <a:t>(Interessi + Oneri) x 36.500</a:t>
            </a:r>
            <a:endParaRPr lang="it-IT" sz="2400" dirty="0">
              <a:cs typeface="Times New Roman" panose="02020603050405020304" pitchFamily="18" charset="0"/>
            </a:endParaRPr>
          </a:p>
          <a:p>
            <a:pPr marL="0" indent="0">
              <a:buNone/>
            </a:pPr>
            <a:r>
              <a:rPr lang="it-IT" sz="2400" dirty="0">
                <a:cs typeface="Times New Roman" panose="02020603050405020304" pitchFamily="18" charset="0"/>
              </a:rPr>
              <a:t>                           Numeri Debitori            </a:t>
            </a:r>
          </a:p>
          <a:p>
            <a:pPr marL="0" indent="0">
              <a:buNone/>
            </a:pPr>
            <a:endParaRPr lang="it-IT" dirty="0"/>
          </a:p>
        </p:txBody>
      </p:sp>
    </p:spTree>
    <p:extLst>
      <p:ext uri="{BB962C8B-B14F-4D97-AF65-F5344CB8AC3E}">
        <p14:creationId xmlns:p14="http://schemas.microsoft.com/office/powerpoint/2010/main" val="31997115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BANCARIA/FINANZIARIA</a:t>
            </a:r>
          </a:p>
        </p:txBody>
      </p:sp>
      <p:sp>
        <p:nvSpPr>
          <p:cNvPr id="12" name="Segnaposto contenuto 2"/>
          <p:cNvSpPr txBox="1">
            <a:spLocks noGrp="1"/>
          </p:cNvSpPr>
          <p:nvPr>
            <p:ph idx="1"/>
          </p:nvPr>
        </p:nvSpPr>
        <p:spPr>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it-IT" sz="1800" dirty="0"/>
          </a:p>
          <a:p>
            <a:pPr marL="0" indent="0">
              <a:buNone/>
            </a:pPr>
            <a:r>
              <a:rPr lang="it-IT" sz="4000" dirty="0"/>
              <a:t>ESEMPIO FORMULA PER LA VERIFICA DELL’USURA NEI CONTRATTI DI MUTUO</a:t>
            </a:r>
          </a:p>
          <a:p>
            <a:pPr marL="0" lvl="0" indent="0">
              <a:buNone/>
            </a:pPr>
            <a:endParaRPr lang="it-IT" sz="3300" dirty="0">
              <a:cs typeface="Times New Roman" panose="02020603050405020304" pitchFamily="18" charset="0"/>
            </a:endParaRPr>
          </a:p>
          <a:p>
            <a:pPr lvl="0" algn="just">
              <a:buFont typeface="Wingdings" panose="05000000000000000000" pitchFamily="2" charset="2"/>
              <a:buChar char="Ø"/>
            </a:pPr>
            <a:r>
              <a:rPr lang="it-IT" sz="3800" dirty="0">
                <a:cs typeface="Times New Roman" panose="02020603050405020304" pitchFamily="18" charset="0"/>
              </a:rPr>
              <a:t>Verifica calcolo ISC (Indicatore Sintetico di Costo obbligatoria delibera CICR 04/03/2003)</a:t>
            </a:r>
          </a:p>
          <a:p>
            <a:pPr lvl="0" algn="just">
              <a:buFont typeface="Wingdings" panose="05000000000000000000" pitchFamily="2" charset="2"/>
              <a:buChar char="Ø"/>
            </a:pPr>
            <a:r>
              <a:rPr lang="it-IT" sz="3800" dirty="0">
                <a:cs typeface="Times New Roman" panose="02020603050405020304" pitchFamily="18" charset="0"/>
              </a:rPr>
              <a:t>Cassazione n. 350/2013: No a sommatoria interessi corrispettivi con moratori.</a:t>
            </a:r>
          </a:p>
          <a:p>
            <a:pPr lvl="0">
              <a:buFont typeface="Wingdings" panose="05000000000000000000" pitchFamily="2" charset="2"/>
              <a:buChar char="Ø"/>
            </a:pPr>
            <a:endParaRPr lang="it-IT" sz="3800" dirty="0">
              <a:cs typeface="Times New Roman" panose="02020603050405020304" pitchFamily="18" charset="0"/>
            </a:endParaRPr>
          </a:p>
          <a:p>
            <a:pPr lvl="0">
              <a:buFont typeface="Wingdings" panose="05000000000000000000" pitchFamily="2" charset="2"/>
              <a:buChar char="Ø"/>
            </a:pPr>
            <a:r>
              <a:rPr lang="it-IT" sz="3800" dirty="0">
                <a:cs typeface="Times New Roman" panose="02020603050405020304" pitchFamily="18" charset="0"/>
              </a:rPr>
              <a:t>Formula matematica:</a:t>
            </a:r>
          </a:p>
          <a:p>
            <a:pPr marL="0" indent="0">
              <a:buNone/>
            </a:pPr>
            <a:endParaRPr lang="it-IT" dirty="0">
              <a:cs typeface="Times New Roman" panose="02020603050405020304" pitchFamily="18" charset="0"/>
            </a:endParaRPr>
          </a:p>
          <a:p>
            <a:pPr marL="0" indent="0">
              <a:buNone/>
            </a:pPr>
            <a:endParaRPr lang="it-IT" dirty="0">
              <a:cs typeface="Times New Roman" panose="02020603050405020304" pitchFamily="18" charset="0"/>
            </a:endParaRPr>
          </a:p>
          <a:p>
            <a:pPr marL="0" indent="0">
              <a:buNone/>
            </a:pPr>
            <a:endParaRPr lang="it-IT" dirty="0">
              <a:cs typeface="Times New Roman" panose="02020603050405020304" pitchFamily="18" charset="0"/>
            </a:endParaRPr>
          </a:p>
          <a:p>
            <a:pPr marL="0" indent="0">
              <a:buNone/>
            </a:pPr>
            <a:endParaRPr lang="it-IT" dirty="0">
              <a:cs typeface="Times New Roman" panose="02020603050405020304" pitchFamily="18" charset="0"/>
            </a:endParaRPr>
          </a:p>
          <a:p>
            <a:pPr marL="0" indent="0">
              <a:buNone/>
            </a:pPr>
            <a:endParaRPr lang="it-IT" dirty="0">
              <a:cs typeface="Times New Roman" panose="02020603050405020304" pitchFamily="18" charset="0"/>
            </a:endParaRPr>
          </a:p>
          <a:p>
            <a:pPr marL="0" indent="0">
              <a:buNone/>
            </a:pPr>
            <a:endParaRPr lang="it-IT" dirty="0">
              <a:cs typeface="Times New Roman" panose="02020603050405020304" pitchFamily="18" charset="0"/>
            </a:endParaRPr>
          </a:p>
          <a:p>
            <a:pPr marL="0" indent="0">
              <a:buNone/>
            </a:pPr>
            <a:endParaRPr lang="it-IT" dirty="0">
              <a:cs typeface="Times New Roman" panose="02020603050405020304" pitchFamily="18" charset="0"/>
            </a:endParaRPr>
          </a:p>
          <a:p>
            <a:pPr marL="0" indent="0">
              <a:buNone/>
            </a:pPr>
            <a:endParaRPr lang="it-IT" sz="3300" dirty="0">
              <a:cs typeface="Times New Roman" panose="02020603050405020304" pitchFamily="18" charset="0"/>
            </a:endParaRPr>
          </a:p>
          <a:p>
            <a:pPr marL="0" indent="0">
              <a:buNone/>
            </a:pPr>
            <a:r>
              <a:rPr lang="it-IT" sz="3800" dirty="0">
                <a:cs typeface="Times New Roman" panose="02020603050405020304" pitchFamily="18" charset="0"/>
              </a:rPr>
              <a:t>E’ basata sull’attualizzazione dei flussi attesi al netto delle spese relative al mutuo.</a:t>
            </a:r>
          </a:p>
          <a:p>
            <a:pPr marL="0" indent="0">
              <a:buNone/>
            </a:pPr>
            <a:endParaRPr lang="it-IT"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717032"/>
            <a:ext cx="4230687"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88386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FAMIGLIA</a:t>
            </a:r>
          </a:p>
        </p:txBody>
      </p:sp>
      <p:sp>
        <p:nvSpPr>
          <p:cNvPr id="6" name="Rettangolo 5"/>
          <p:cNvSpPr/>
          <p:nvPr/>
        </p:nvSpPr>
        <p:spPr>
          <a:xfrm>
            <a:off x="251520" y="1928590"/>
            <a:ext cx="8208912" cy="3985706"/>
          </a:xfrm>
          <a:prstGeom prst="rect">
            <a:avLst/>
          </a:prstGeom>
        </p:spPr>
        <p:txBody>
          <a:bodyPr wrap="square">
            <a:spAutoFit/>
          </a:bodyPr>
          <a:lstStyle/>
          <a:p>
            <a:r>
              <a:rPr lang="it-IT" sz="3200" u="sng" dirty="0"/>
              <a:t>OBIETTIVI/FINALITA’</a:t>
            </a:r>
          </a:p>
          <a:p>
            <a:endParaRPr lang="it-IT" sz="3200" u="sng" dirty="0"/>
          </a:p>
          <a:p>
            <a:r>
              <a:rPr lang="it-IT" dirty="0"/>
              <a:t>	                 DETERMINAZIONE SITUAZIONE PATRIMONIALE E/O ECONOMICA    		AD UNA DETERMINATA DATA</a:t>
            </a:r>
          </a:p>
          <a:p>
            <a:r>
              <a:rPr lang="it-IT" dirty="0"/>
              <a:t>			</a:t>
            </a:r>
          </a:p>
          <a:p>
            <a:r>
              <a:rPr lang="it-IT" dirty="0"/>
              <a:t>		EVOLUZIONE SITUAZIONE PATRIMONIALE E/O ECONOMICA NEL 		TEMPO</a:t>
            </a:r>
          </a:p>
          <a:p>
            <a:endParaRPr lang="it-IT" dirty="0"/>
          </a:p>
          <a:p>
            <a:r>
              <a:rPr lang="it-IT" dirty="0"/>
              <a:t> </a:t>
            </a:r>
          </a:p>
          <a:p>
            <a:r>
              <a:rPr lang="it-IT" dirty="0"/>
              <a:t>                                         </a:t>
            </a:r>
          </a:p>
          <a:p>
            <a:pPr>
              <a:lnSpc>
                <a:spcPct val="150000"/>
              </a:lnSpc>
            </a:pPr>
            <a:endParaRPr lang="it-IT" dirty="0"/>
          </a:p>
          <a:p>
            <a:r>
              <a:rPr lang="it-IT" dirty="0"/>
              <a:t>		</a:t>
            </a:r>
          </a:p>
        </p:txBody>
      </p:sp>
      <p:sp>
        <p:nvSpPr>
          <p:cNvPr id="8" name="Freccia a destra 7"/>
          <p:cNvSpPr/>
          <p:nvPr/>
        </p:nvSpPr>
        <p:spPr>
          <a:xfrm>
            <a:off x="765203" y="30041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p:cNvSpPr/>
          <p:nvPr/>
        </p:nvSpPr>
        <p:spPr>
          <a:xfrm>
            <a:off x="765203" y="385701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92656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nodeType="after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14" presetClass="entr" presetSubtype="10" fill="hold" nodeType="after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randombar(horizontal)">
                                      <p:cBhvr>
                                        <p:cTn id="2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FAMIGLIA</a:t>
            </a:r>
          </a:p>
        </p:txBody>
      </p:sp>
      <p:sp>
        <p:nvSpPr>
          <p:cNvPr id="6" name="Rettangolo 5"/>
          <p:cNvSpPr/>
          <p:nvPr/>
        </p:nvSpPr>
        <p:spPr>
          <a:xfrm>
            <a:off x="251520" y="1928590"/>
            <a:ext cx="8208912" cy="4601260"/>
          </a:xfrm>
          <a:prstGeom prst="rect">
            <a:avLst/>
          </a:prstGeom>
        </p:spPr>
        <p:txBody>
          <a:bodyPr wrap="square">
            <a:spAutoFit/>
          </a:bodyPr>
          <a:lstStyle/>
          <a:p>
            <a:r>
              <a:rPr lang="it-IT" dirty="0"/>
              <a:t> </a:t>
            </a:r>
            <a:r>
              <a:rPr lang="it-IT" sz="3200" u="sng" dirty="0"/>
              <a:t>PROBLEMATICHE</a:t>
            </a:r>
          </a:p>
          <a:p>
            <a:endParaRPr lang="it-IT" u="sng" dirty="0"/>
          </a:p>
          <a:p>
            <a:pPr lvl="7">
              <a:buFont typeface="Wingdings" panose="05000000000000000000" pitchFamily="2" charset="2"/>
              <a:buChar char="Ø"/>
            </a:pPr>
            <a:r>
              <a:rPr lang="it-IT" dirty="0"/>
              <a:t>VALUTAZIONI IMMOBILI E TERRENI</a:t>
            </a:r>
          </a:p>
          <a:p>
            <a:pPr lvl="7"/>
            <a:endParaRPr lang="it-IT" dirty="0"/>
          </a:p>
          <a:p>
            <a:pPr lvl="7">
              <a:buFont typeface="Wingdings" panose="05000000000000000000" pitchFamily="2" charset="2"/>
              <a:buChar char="Ø"/>
            </a:pPr>
            <a:r>
              <a:rPr lang="it-IT" dirty="0"/>
              <a:t>VALUTAZIONI OGGETTI D’ARTE</a:t>
            </a:r>
          </a:p>
          <a:p>
            <a:pPr lvl="7">
              <a:buFont typeface="Wingdings" panose="05000000000000000000" pitchFamily="2" charset="2"/>
              <a:buChar char="Ø"/>
            </a:pPr>
            <a:endParaRPr lang="it-IT" dirty="0"/>
          </a:p>
          <a:p>
            <a:pPr lvl="7">
              <a:buFont typeface="Wingdings" panose="05000000000000000000" pitchFamily="2" charset="2"/>
              <a:buChar char="Ø"/>
            </a:pPr>
            <a:r>
              <a:rPr lang="it-IT" dirty="0"/>
              <a:t>VALUTAZIONI BENI PARTICOLARI (ES. NAVI, AEREI)</a:t>
            </a:r>
          </a:p>
          <a:p>
            <a:pPr lvl="7"/>
            <a:endParaRPr lang="it-IT" dirty="0"/>
          </a:p>
          <a:p>
            <a:pPr lvl="7"/>
            <a:endParaRPr lang="it-IT" dirty="0"/>
          </a:p>
          <a:p>
            <a:pPr lvl="7"/>
            <a:endParaRPr lang="it-IT" dirty="0"/>
          </a:p>
          <a:p>
            <a:pPr lvl="7"/>
            <a:r>
              <a:rPr lang="it-IT" u="sng" dirty="0"/>
              <a:t>NECESSARIA LA NOMINA DI UN ESPERTO</a:t>
            </a:r>
            <a:r>
              <a:rPr lang="it-IT" dirty="0"/>
              <a:t> </a:t>
            </a:r>
          </a:p>
          <a:p>
            <a:endParaRPr lang="it-IT" dirty="0"/>
          </a:p>
          <a:p>
            <a:r>
              <a:rPr lang="it-IT" dirty="0"/>
              <a:t>                   </a:t>
            </a:r>
          </a:p>
          <a:p>
            <a:pPr>
              <a:lnSpc>
                <a:spcPct val="150000"/>
              </a:lnSpc>
            </a:pPr>
            <a:endParaRPr lang="it-IT" dirty="0"/>
          </a:p>
          <a:p>
            <a:r>
              <a:rPr lang="it-IT" dirty="0"/>
              <a:t>		</a:t>
            </a:r>
          </a:p>
        </p:txBody>
      </p:sp>
      <p:sp>
        <p:nvSpPr>
          <p:cNvPr id="7" name="Ovale 6"/>
          <p:cNvSpPr/>
          <p:nvPr/>
        </p:nvSpPr>
        <p:spPr>
          <a:xfrm>
            <a:off x="653864" y="2775236"/>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VALUTAZIONI NON DI COMPETENZA</a:t>
            </a:r>
          </a:p>
        </p:txBody>
      </p:sp>
      <p:sp>
        <p:nvSpPr>
          <p:cNvPr id="8" name="Freccia a destra 7"/>
          <p:cNvSpPr/>
          <p:nvPr/>
        </p:nvSpPr>
        <p:spPr>
          <a:xfrm>
            <a:off x="2051720" y="479715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2561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4" dur="500"/>
                                        <p:tgtEl>
                                          <p:spTgt spid="6">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randombar(horizontal)">
                                      <p:cBhvr>
                                        <p:cTn id="19" dur="500"/>
                                        <p:tgtEl>
                                          <p:spTgt spid="6">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6">
                                            <p:txEl>
                                              <p:pRg st="6" end="6"/>
                                            </p:txEl>
                                          </p:spTgt>
                                        </p:tgtEl>
                                        <p:attrNameLst>
                                          <p:attrName>style.visibility</p:attrName>
                                        </p:attrNameLst>
                                      </p:cBhvr>
                                      <p:to>
                                        <p:strVal val="visible"/>
                                      </p:to>
                                    </p:set>
                                    <p:animEffect transition="in" filter="randombar(horizontal)">
                                      <p:cBhvr>
                                        <p:cTn id="24" dur="500"/>
                                        <p:tgtEl>
                                          <p:spTgt spid="6">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2000"/>
                                        <p:tgtEl>
                                          <p:spTgt spid="8"/>
                                        </p:tgtEl>
                                      </p:cBhvr>
                                    </p:animEffect>
                                  </p:childTnLst>
                                </p:cTn>
                              </p:par>
                            </p:childTnLst>
                          </p:cTn>
                        </p:par>
                        <p:par>
                          <p:cTn id="30" fill="hold">
                            <p:stCondLst>
                              <p:cond delay="2000"/>
                            </p:stCondLst>
                            <p:childTnLst>
                              <p:par>
                                <p:cTn id="31" presetID="14" presetClass="entr" presetSubtype="10" fill="hold" nodeType="afterEffect">
                                  <p:stCondLst>
                                    <p:cond delay="0"/>
                                  </p:stCondLst>
                                  <p:childTnLst>
                                    <p:set>
                                      <p:cBhvr>
                                        <p:cTn id="32" dur="1" fill="hold">
                                          <p:stCondLst>
                                            <p:cond delay="0"/>
                                          </p:stCondLst>
                                        </p:cTn>
                                        <p:tgtEl>
                                          <p:spTgt spid="6">
                                            <p:txEl>
                                              <p:pRg st="10" end="10"/>
                                            </p:txEl>
                                          </p:spTgt>
                                        </p:tgtEl>
                                        <p:attrNameLst>
                                          <p:attrName>style.visibility</p:attrName>
                                        </p:attrNameLst>
                                      </p:cBhvr>
                                      <p:to>
                                        <p:strVal val="visible"/>
                                      </p:to>
                                    </p:set>
                                    <p:animEffect transition="in" filter="randombar(horizontal)">
                                      <p:cBhvr>
                                        <p:cTn id="33"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FAMIGLIA</a:t>
            </a:r>
          </a:p>
        </p:txBody>
      </p:sp>
      <p:sp>
        <p:nvSpPr>
          <p:cNvPr id="6" name="Rettangolo 5"/>
          <p:cNvSpPr/>
          <p:nvPr/>
        </p:nvSpPr>
        <p:spPr>
          <a:xfrm>
            <a:off x="251520" y="1928590"/>
            <a:ext cx="8208912" cy="5155257"/>
          </a:xfrm>
          <a:prstGeom prst="rect">
            <a:avLst/>
          </a:prstGeom>
        </p:spPr>
        <p:txBody>
          <a:bodyPr wrap="square">
            <a:spAutoFit/>
          </a:bodyPr>
          <a:lstStyle/>
          <a:p>
            <a:r>
              <a:rPr lang="it-IT" dirty="0"/>
              <a:t> </a:t>
            </a:r>
            <a:r>
              <a:rPr lang="it-IT" sz="3200" u="sng" dirty="0"/>
              <a:t>PROBLEMATICHE</a:t>
            </a:r>
          </a:p>
          <a:p>
            <a:endParaRPr lang="it-IT" u="sng" dirty="0"/>
          </a:p>
          <a:p>
            <a:pPr lvl="7">
              <a:buFont typeface="Wingdings" panose="05000000000000000000" pitchFamily="2" charset="2"/>
              <a:buChar char="Ø"/>
            </a:pPr>
            <a:r>
              <a:rPr lang="it-IT" dirty="0"/>
              <a:t>CONTRATTI C/C, LIBRETTI DEPOSITO, ALTRI</a:t>
            </a:r>
          </a:p>
          <a:p>
            <a:pPr lvl="7"/>
            <a:endParaRPr lang="it-IT" dirty="0"/>
          </a:p>
          <a:p>
            <a:pPr lvl="7">
              <a:buFont typeface="Wingdings" panose="05000000000000000000" pitchFamily="2" charset="2"/>
              <a:buChar char="Ø"/>
            </a:pPr>
            <a:r>
              <a:rPr lang="it-IT" dirty="0"/>
              <a:t>BENI INTESTATI (PUBBLICI REGISTRI)</a:t>
            </a:r>
          </a:p>
          <a:p>
            <a:pPr lvl="7">
              <a:buFont typeface="Wingdings" panose="05000000000000000000" pitchFamily="2" charset="2"/>
              <a:buChar char="Ø"/>
            </a:pPr>
            <a:endParaRPr lang="it-IT" dirty="0"/>
          </a:p>
          <a:p>
            <a:pPr lvl="7">
              <a:buFont typeface="Wingdings" panose="05000000000000000000" pitchFamily="2" charset="2"/>
              <a:buChar char="Ø"/>
            </a:pPr>
            <a:r>
              <a:rPr lang="it-IT" dirty="0"/>
              <a:t>POLIZZE, PIANI D’INVESTIMENTO, MUTUI</a:t>
            </a:r>
          </a:p>
          <a:p>
            <a:pPr lvl="7">
              <a:buFont typeface="Wingdings" panose="05000000000000000000" pitchFamily="2" charset="2"/>
              <a:buChar char="Ø"/>
            </a:pPr>
            <a:endParaRPr lang="it-IT" dirty="0"/>
          </a:p>
          <a:p>
            <a:pPr lvl="7">
              <a:buFont typeface="Wingdings" panose="05000000000000000000" pitchFamily="2" charset="2"/>
              <a:buChar char="Ø"/>
            </a:pPr>
            <a:r>
              <a:rPr lang="it-IT" dirty="0"/>
              <a:t>DICHIARAZIONI REDDITI</a:t>
            </a:r>
          </a:p>
          <a:p>
            <a:pPr lvl="7">
              <a:buFont typeface="Wingdings" panose="05000000000000000000" pitchFamily="2" charset="2"/>
              <a:buChar char="Ø"/>
            </a:pPr>
            <a:endParaRPr lang="it-IT" dirty="0"/>
          </a:p>
          <a:p>
            <a:pPr lvl="7">
              <a:buFont typeface="Wingdings" panose="05000000000000000000" pitchFamily="2" charset="2"/>
              <a:buChar char="Ø"/>
            </a:pPr>
            <a:r>
              <a:rPr lang="it-IT" dirty="0"/>
              <a:t>DERIVANTI DA PUBBLICI UFFICI (ES. AE, INPS)</a:t>
            </a:r>
          </a:p>
          <a:p>
            <a:pPr lvl="7">
              <a:buFont typeface="Wingdings" panose="05000000000000000000" pitchFamily="2" charset="2"/>
              <a:buChar char="Ø"/>
            </a:pPr>
            <a:endParaRPr lang="it-IT" dirty="0"/>
          </a:p>
          <a:p>
            <a:pPr lvl="7">
              <a:buFont typeface="Wingdings" panose="05000000000000000000" pitchFamily="2" charset="2"/>
              <a:buChar char="Ø"/>
            </a:pPr>
            <a:r>
              <a:rPr lang="it-IT" dirty="0"/>
              <a:t>CONTRATTI DI LEASING, MUTUI</a:t>
            </a:r>
          </a:p>
          <a:p>
            <a:endParaRPr lang="it-IT" dirty="0"/>
          </a:p>
          <a:p>
            <a:r>
              <a:rPr lang="it-IT" dirty="0"/>
              <a:t>                   </a:t>
            </a:r>
          </a:p>
          <a:p>
            <a:pPr>
              <a:lnSpc>
                <a:spcPct val="150000"/>
              </a:lnSpc>
            </a:pPr>
            <a:endParaRPr lang="it-IT" dirty="0"/>
          </a:p>
          <a:p>
            <a:r>
              <a:rPr lang="it-IT" dirty="0"/>
              <a:t>		</a:t>
            </a:r>
          </a:p>
        </p:txBody>
      </p:sp>
      <p:sp>
        <p:nvSpPr>
          <p:cNvPr id="7" name="Ovale 6"/>
          <p:cNvSpPr/>
          <p:nvPr/>
        </p:nvSpPr>
        <p:spPr>
          <a:xfrm>
            <a:off x="477091" y="3017714"/>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DOCUMENTI UTILIZZABILI </a:t>
            </a:r>
          </a:p>
        </p:txBody>
      </p:sp>
    </p:spTree>
    <p:extLst>
      <p:ext uri="{BB962C8B-B14F-4D97-AF65-F5344CB8AC3E}">
        <p14:creationId xmlns:p14="http://schemas.microsoft.com/office/powerpoint/2010/main" val="38431438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FAMIGLIA</a:t>
            </a:r>
          </a:p>
        </p:txBody>
      </p:sp>
      <p:sp>
        <p:nvSpPr>
          <p:cNvPr id="6" name="Rettangolo 5"/>
          <p:cNvSpPr/>
          <p:nvPr/>
        </p:nvSpPr>
        <p:spPr>
          <a:xfrm>
            <a:off x="251520" y="1928590"/>
            <a:ext cx="8208912" cy="5709255"/>
          </a:xfrm>
          <a:prstGeom prst="rect">
            <a:avLst/>
          </a:prstGeom>
        </p:spPr>
        <p:txBody>
          <a:bodyPr wrap="square">
            <a:spAutoFit/>
          </a:bodyPr>
          <a:lstStyle/>
          <a:p>
            <a:r>
              <a:rPr lang="it-IT" dirty="0"/>
              <a:t> </a:t>
            </a:r>
            <a:r>
              <a:rPr lang="it-IT" sz="3200" u="sng" dirty="0"/>
              <a:t>PROBLEMATICHE</a:t>
            </a:r>
          </a:p>
          <a:p>
            <a:endParaRPr lang="it-IT" u="sng" dirty="0"/>
          </a:p>
          <a:p>
            <a:pPr lvl="7">
              <a:buFont typeface="Wingdings" panose="05000000000000000000" pitchFamily="2" charset="2"/>
              <a:buChar char="Ø"/>
            </a:pPr>
            <a:r>
              <a:rPr lang="it-IT" dirty="0"/>
              <a:t>TITOLARE QUOTE E/O AZIONI </a:t>
            </a:r>
          </a:p>
          <a:p>
            <a:pPr lvl="7"/>
            <a:endParaRPr lang="it-IT" dirty="0"/>
          </a:p>
          <a:p>
            <a:pPr lvl="7">
              <a:buFont typeface="Wingdings" panose="05000000000000000000" pitchFamily="2" charset="2"/>
              <a:buChar char="Ø"/>
            </a:pPr>
            <a:r>
              <a:rPr lang="it-IT" dirty="0"/>
              <a:t>CAMBIO TITOLARE/CONTRAENTE</a:t>
            </a:r>
          </a:p>
          <a:p>
            <a:pPr lvl="7">
              <a:buFont typeface="Wingdings" panose="05000000000000000000" pitchFamily="2" charset="2"/>
              <a:buChar char="Ø"/>
            </a:pPr>
            <a:endParaRPr lang="it-IT" dirty="0"/>
          </a:p>
          <a:p>
            <a:pPr lvl="7">
              <a:buFont typeface="Wingdings" panose="05000000000000000000" pitchFamily="2" charset="2"/>
              <a:buChar char="Ø"/>
            </a:pPr>
            <a:r>
              <a:rPr lang="it-IT" dirty="0"/>
              <a:t>PROPORZIONE REDDITI E SPESE</a:t>
            </a:r>
          </a:p>
          <a:p>
            <a:pPr lvl="7">
              <a:buFont typeface="Wingdings" panose="05000000000000000000" pitchFamily="2" charset="2"/>
              <a:buChar char="Ø"/>
            </a:pPr>
            <a:endParaRPr lang="it-IT" dirty="0"/>
          </a:p>
          <a:p>
            <a:pPr lvl="7">
              <a:buFont typeface="Wingdings" panose="05000000000000000000" pitchFamily="2" charset="2"/>
              <a:buChar char="Ø"/>
            </a:pPr>
            <a:r>
              <a:rPr lang="it-IT" dirty="0"/>
              <a:t>DISINVESTIMENTI EFFETTUATI</a:t>
            </a:r>
          </a:p>
          <a:p>
            <a:pPr lvl="7">
              <a:buFont typeface="Wingdings" panose="05000000000000000000" pitchFamily="2" charset="2"/>
              <a:buChar char="Ø"/>
            </a:pPr>
            <a:endParaRPr lang="it-IT" dirty="0"/>
          </a:p>
          <a:p>
            <a:pPr lvl="7">
              <a:buFont typeface="Wingdings" panose="05000000000000000000" pitchFamily="2" charset="2"/>
              <a:buChar char="Ø"/>
            </a:pPr>
            <a:r>
              <a:rPr lang="it-IT" dirty="0"/>
              <a:t>UTILI DISTRIBUITI E NON INCASSATI</a:t>
            </a:r>
          </a:p>
          <a:p>
            <a:pPr lvl="7">
              <a:buFont typeface="Wingdings" panose="05000000000000000000" pitchFamily="2" charset="2"/>
              <a:buChar char="Ø"/>
            </a:pPr>
            <a:endParaRPr lang="it-IT" dirty="0"/>
          </a:p>
          <a:p>
            <a:pPr lvl="7"/>
            <a:endParaRPr lang="it-IT" dirty="0"/>
          </a:p>
          <a:p>
            <a:pPr lvl="7">
              <a:buFont typeface="Wingdings" panose="05000000000000000000" pitchFamily="2" charset="2"/>
              <a:buChar char="Ø"/>
            </a:pPr>
            <a:endParaRPr lang="it-IT" dirty="0"/>
          </a:p>
          <a:p>
            <a:pPr lvl="7">
              <a:buFont typeface="Wingdings" panose="05000000000000000000" pitchFamily="2" charset="2"/>
              <a:buChar char="Ø"/>
            </a:pPr>
            <a:endParaRPr lang="it-IT" dirty="0"/>
          </a:p>
          <a:p>
            <a:endParaRPr lang="it-IT" dirty="0"/>
          </a:p>
          <a:p>
            <a:r>
              <a:rPr lang="it-IT" dirty="0"/>
              <a:t>                   </a:t>
            </a:r>
          </a:p>
          <a:p>
            <a:pPr>
              <a:lnSpc>
                <a:spcPct val="150000"/>
              </a:lnSpc>
            </a:pPr>
            <a:endParaRPr lang="it-IT" dirty="0"/>
          </a:p>
          <a:p>
            <a:r>
              <a:rPr lang="it-IT" dirty="0"/>
              <a:t>		</a:t>
            </a:r>
          </a:p>
        </p:txBody>
      </p:sp>
      <p:pic>
        <p:nvPicPr>
          <p:cNvPr id="3" name="Immagin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2708920"/>
            <a:ext cx="1858183" cy="2952328"/>
          </a:xfrm>
          <a:prstGeom prst="rect">
            <a:avLst/>
          </a:prstGeom>
        </p:spPr>
      </p:pic>
    </p:spTree>
    <p:extLst>
      <p:ext uri="{BB962C8B-B14F-4D97-AF65-F5344CB8AC3E}">
        <p14:creationId xmlns:p14="http://schemas.microsoft.com/office/powerpoint/2010/main" val="338718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4" dur="500"/>
                                        <p:tgtEl>
                                          <p:spTgt spid="6">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randombar(horizontal)">
                                      <p:cBhvr>
                                        <p:cTn id="19" dur="500"/>
                                        <p:tgtEl>
                                          <p:spTgt spid="6">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6">
                                            <p:txEl>
                                              <p:pRg st="6" end="6"/>
                                            </p:txEl>
                                          </p:spTgt>
                                        </p:tgtEl>
                                        <p:attrNameLst>
                                          <p:attrName>style.visibility</p:attrName>
                                        </p:attrNameLst>
                                      </p:cBhvr>
                                      <p:to>
                                        <p:strVal val="visible"/>
                                      </p:to>
                                    </p:set>
                                    <p:animEffect transition="in" filter="randombar(horizontal)">
                                      <p:cBhvr>
                                        <p:cTn id="24" dur="500"/>
                                        <p:tgtEl>
                                          <p:spTgt spid="6">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animEffect transition="in" filter="randombar(horizontal)">
                                      <p:cBhvr>
                                        <p:cTn id="29" dur="500"/>
                                        <p:tgtEl>
                                          <p:spTgt spid="6">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nodeType="clickEffect">
                                  <p:stCondLst>
                                    <p:cond delay="0"/>
                                  </p:stCondLst>
                                  <p:childTnLst>
                                    <p:set>
                                      <p:cBhvr>
                                        <p:cTn id="33" dur="1" fill="hold">
                                          <p:stCondLst>
                                            <p:cond delay="0"/>
                                          </p:stCondLst>
                                        </p:cTn>
                                        <p:tgtEl>
                                          <p:spTgt spid="6">
                                            <p:txEl>
                                              <p:pRg st="10" end="10"/>
                                            </p:txEl>
                                          </p:spTgt>
                                        </p:tgtEl>
                                        <p:attrNameLst>
                                          <p:attrName>style.visibility</p:attrName>
                                        </p:attrNameLst>
                                      </p:cBhvr>
                                      <p:to>
                                        <p:strVal val="visible"/>
                                      </p:to>
                                    </p:set>
                                    <p:animEffect transition="in" filter="randombar(horizontal)">
                                      <p:cBhvr>
                                        <p:cTn id="34"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FAMIGLIA</a:t>
            </a:r>
          </a:p>
        </p:txBody>
      </p:sp>
      <p:sp>
        <p:nvSpPr>
          <p:cNvPr id="6" name="Rettangolo 5"/>
          <p:cNvSpPr/>
          <p:nvPr/>
        </p:nvSpPr>
        <p:spPr>
          <a:xfrm>
            <a:off x="491520" y="1340768"/>
            <a:ext cx="8208912" cy="9017853"/>
          </a:xfrm>
          <a:prstGeom prst="rect">
            <a:avLst/>
          </a:prstGeom>
        </p:spPr>
        <p:txBody>
          <a:bodyPr wrap="square">
            <a:spAutoFit/>
          </a:bodyPr>
          <a:lstStyle/>
          <a:p>
            <a:r>
              <a:rPr lang="it-IT" dirty="0"/>
              <a:t> </a:t>
            </a:r>
            <a:r>
              <a:rPr lang="it-IT" sz="2400" u="sng" dirty="0"/>
              <a:t>DETERMINAZIONE SITUAZIONE PATRIMONIALE</a:t>
            </a:r>
          </a:p>
          <a:p>
            <a:endParaRPr lang="it-IT" sz="800" dirty="0"/>
          </a:p>
          <a:p>
            <a:pPr marL="285750" lvl="7" indent="-285750">
              <a:lnSpc>
                <a:spcPct val="150000"/>
              </a:lnSpc>
              <a:buFont typeface="Wingdings" panose="05000000000000000000" pitchFamily="2" charset="2"/>
              <a:buChar char="Ø"/>
            </a:pPr>
            <a:r>
              <a:rPr lang="it-IT" dirty="0"/>
              <a:t>TOTALITA’ DEI BENI VALUTATI AD UNA DETERMINATA DATA</a:t>
            </a:r>
          </a:p>
          <a:p>
            <a:pPr marL="0" lvl="7">
              <a:lnSpc>
                <a:spcPct val="150000"/>
              </a:lnSpc>
            </a:pPr>
            <a:endParaRPr lang="it-IT" u="sng" dirty="0"/>
          </a:p>
          <a:p>
            <a:pPr marL="0" lvl="7">
              <a:lnSpc>
                <a:spcPct val="150000"/>
              </a:lnSpc>
            </a:pPr>
            <a:r>
              <a:rPr lang="it-IT" sz="2400" u="sng" dirty="0"/>
              <a:t>DETERMINAZIONE DEL REDDITO DISPONIBILE </a:t>
            </a:r>
          </a:p>
          <a:p>
            <a:pPr marL="0" lvl="7">
              <a:lnSpc>
                <a:spcPct val="150000"/>
              </a:lnSpc>
            </a:pPr>
            <a:endParaRPr lang="it-IT" sz="800" dirty="0"/>
          </a:p>
          <a:p>
            <a:pPr marL="285750" lvl="7" indent="-285750">
              <a:lnSpc>
                <a:spcPct val="150000"/>
              </a:lnSpc>
              <a:buFont typeface="Wingdings" panose="05000000000000000000" pitchFamily="2" charset="2"/>
              <a:buChar char="Ø"/>
            </a:pPr>
            <a:r>
              <a:rPr lang="it-IT" dirty="0"/>
              <a:t>+ </a:t>
            </a:r>
            <a:r>
              <a:rPr lang="it-IT"/>
              <a:t>REDDITO NETTO PERSONA FISICA</a:t>
            </a:r>
            <a:endParaRPr lang="it-IT" dirty="0"/>
          </a:p>
          <a:p>
            <a:pPr marL="285750" lvl="7" indent="-285750">
              <a:lnSpc>
                <a:spcPct val="150000"/>
              </a:lnSpc>
              <a:buFont typeface="Wingdings" panose="05000000000000000000" pitchFamily="2" charset="2"/>
              <a:buChar char="Ø"/>
            </a:pPr>
            <a:r>
              <a:rPr lang="it-IT" dirty="0"/>
              <a:t>- SPESE NECESSARIE NON RICOMPRESE (ES. CANONI AFFITTO ABITAZIONE        PRINCIPALE)</a:t>
            </a:r>
          </a:p>
          <a:p>
            <a:pPr marL="285750" lvl="7" indent="-285750">
              <a:lnSpc>
                <a:spcPct val="150000"/>
              </a:lnSpc>
              <a:buFont typeface="Wingdings" panose="05000000000000000000" pitchFamily="2" charset="2"/>
              <a:buChar char="Ø"/>
            </a:pPr>
            <a:r>
              <a:rPr lang="it-IT" dirty="0"/>
              <a:t>- ASSEGNI MANTENIMENTO FIGLI</a:t>
            </a:r>
          </a:p>
          <a:p>
            <a:pPr marL="285750" lvl="7" indent="-285750">
              <a:lnSpc>
                <a:spcPct val="150000"/>
              </a:lnSpc>
              <a:buFont typeface="Wingdings" panose="05000000000000000000" pitchFamily="2" charset="2"/>
              <a:buChar char="Ø"/>
            </a:pPr>
            <a:r>
              <a:rPr lang="it-IT" dirty="0"/>
              <a:t>- CANONE LEASING/NOLEGGIO BENI (ES. AUTO)</a:t>
            </a:r>
          </a:p>
          <a:p>
            <a:pPr marL="285750" lvl="7" indent="-285750">
              <a:lnSpc>
                <a:spcPct val="150000"/>
              </a:lnSpc>
              <a:buFont typeface="Wingdings" panose="05000000000000000000" pitchFamily="2" charset="2"/>
              <a:buChar char="Ø"/>
            </a:pPr>
            <a:r>
              <a:rPr lang="it-IT" dirty="0"/>
              <a:t>- PARTE NON DEDUCIBILE SPESE (ES. SPESE MEDICHE, CAPITALE MUTUO)</a:t>
            </a:r>
          </a:p>
          <a:p>
            <a:pPr marL="285750" lvl="7" indent="-285750">
              <a:lnSpc>
                <a:spcPct val="150000"/>
              </a:lnSpc>
              <a:buFont typeface="Wingdings" panose="05000000000000000000" pitchFamily="2" charset="2"/>
              <a:buChar char="Ø"/>
            </a:pPr>
            <a:r>
              <a:rPr lang="it-IT" dirty="0"/>
              <a:t>= REDDITO EFFETTIVAMENTE DISPONIBILE (NELLA PRASSI MEDIA ULTIMI 3/5 ANNI)</a:t>
            </a:r>
          </a:p>
          <a:p>
            <a:pPr marL="0" lvl="7"/>
            <a:endParaRPr lang="it-IT" dirty="0"/>
          </a:p>
          <a:p>
            <a:pPr marL="0" lvl="7"/>
            <a:endParaRPr lang="it-IT" dirty="0"/>
          </a:p>
          <a:p>
            <a:pPr marL="285750" lvl="7" indent="-285750">
              <a:buFont typeface="Wingdings" panose="05000000000000000000" pitchFamily="2" charset="2"/>
              <a:buChar char="Ø"/>
            </a:pPr>
            <a:endParaRPr lang="it-IT" dirty="0"/>
          </a:p>
          <a:p>
            <a:pPr marL="285750" lvl="7" indent="-285750">
              <a:buFont typeface="Wingdings" panose="05000000000000000000" pitchFamily="2" charset="2"/>
              <a:buChar char="Ø"/>
            </a:pPr>
            <a:endParaRPr lang="it-IT" dirty="0"/>
          </a:p>
          <a:p>
            <a:endParaRPr lang="it-IT" sz="3200" u="sng" dirty="0"/>
          </a:p>
          <a:p>
            <a:pPr lvl="7"/>
            <a:endParaRPr lang="it-IT" dirty="0"/>
          </a:p>
          <a:p>
            <a:pPr lvl="7"/>
            <a:endParaRPr lang="it-IT" dirty="0"/>
          </a:p>
          <a:p>
            <a:pPr lvl="7">
              <a:buFont typeface="Wingdings" panose="05000000000000000000" pitchFamily="2" charset="2"/>
              <a:buChar char="Ø"/>
            </a:pPr>
            <a:endParaRPr lang="it-IT" dirty="0"/>
          </a:p>
          <a:p>
            <a:pPr lvl="7">
              <a:buFont typeface="Wingdings" panose="05000000000000000000" pitchFamily="2" charset="2"/>
              <a:buChar char="Ø"/>
            </a:pPr>
            <a:endParaRPr lang="it-IT" dirty="0"/>
          </a:p>
          <a:p>
            <a:endParaRPr lang="it-IT" dirty="0"/>
          </a:p>
          <a:p>
            <a:r>
              <a:rPr lang="it-IT" dirty="0"/>
              <a:t>                   </a:t>
            </a:r>
          </a:p>
          <a:p>
            <a:pPr>
              <a:lnSpc>
                <a:spcPct val="150000"/>
              </a:lnSpc>
            </a:pPr>
            <a:endParaRPr lang="it-IT" dirty="0"/>
          </a:p>
          <a:p>
            <a:r>
              <a:rPr lang="it-IT" dirty="0"/>
              <a:t>		</a:t>
            </a:r>
          </a:p>
        </p:txBody>
      </p:sp>
    </p:spTree>
    <p:extLst>
      <p:ext uri="{BB962C8B-B14F-4D97-AF65-F5344CB8AC3E}">
        <p14:creationId xmlns:p14="http://schemas.microsoft.com/office/powerpoint/2010/main" val="383923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randombar(horizontal)">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randombar(horizontal)">
                                      <p:cBhvr>
                                        <p:cTn id="22" dur="50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randombar(horizontal)">
                                      <p:cBhvr>
                                        <p:cTn id="27" dur="500"/>
                                        <p:tgtEl>
                                          <p:spTgt spid="6">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randombar(horizontal)">
                                      <p:cBhvr>
                                        <p:cTn id="32" dur="500"/>
                                        <p:tgtEl>
                                          <p:spTgt spid="6">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animEffect transition="in" filter="randombar(horizontal)">
                                      <p:cBhvr>
                                        <p:cTn id="37" dur="500"/>
                                        <p:tgtEl>
                                          <p:spTgt spid="6">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6">
                                            <p:txEl>
                                              <p:pRg st="10" end="10"/>
                                            </p:txEl>
                                          </p:spTgt>
                                        </p:tgtEl>
                                        <p:attrNameLst>
                                          <p:attrName>style.visibility</p:attrName>
                                        </p:attrNameLst>
                                      </p:cBhvr>
                                      <p:to>
                                        <p:strVal val="visible"/>
                                      </p:to>
                                    </p:set>
                                    <p:animEffect transition="in" filter="randombar(horizontal)">
                                      <p:cBhvr>
                                        <p:cTn id="42" dur="500"/>
                                        <p:tgtEl>
                                          <p:spTgt spid="6">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nodeType="clickEffect">
                                  <p:stCondLst>
                                    <p:cond delay="0"/>
                                  </p:stCondLst>
                                  <p:childTnLst>
                                    <p:set>
                                      <p:cBhvr>
                                        <p:cTn id="46" dur="1" fill="hold">
                                          <p:stCondLst>
                                            <p:cond delay="0"/>
                                          </p:stCondLst>
                                        </p:cTn>
                                        <p:tgtEl>
                                          <p:spTgt spid="6">
                                            <p:txEl>
                                              <p:pRg st="11" end="11"/>
                                            </p:txEl>
                                          </p:spTgt>
                                        </p:tgtEl>
                                        <p:attrNameLst>
                                          <p:attrName>style.visibility</p:attrName>
                                        </p:attrNameLst>
                                      </p:cBhvr>
                                      <p:to>
                                        <p:strVal val="visible"/>
                                      </p:to>
                                    </p:set>
                                    <p:animEffect transition="in" filter="randombar(horizontal)">
                                      <p:cBhvr>
                                        <p:cTn id="47"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a:t>
            </a:r>
          </a:p>
        </p:txBody>
      </p:sp>
      <p:sp>
        <p:nvSpPr>
          <p:cNvPr id="6" name="Rettangolo 5"/>
          <p:cNvSpPr/>
          <p:nvPr/>
        </p:nvSpPr>
        <p:spPr>
          <a:xfrm>
            <a:off x="491520" y="1340768"/>
            <a:ext cx="8208912" cy="7048083"/>
          </a:xfrm>
          <a:prstGeom prst="rect">
            <a:avLst/>
          </a:prstGeom>
        </p:spPr>
        <p:txBody>
          <a:bodyPr wrap="square">
            <a:spAutoFit/>
          </a:bodyPr>
          <a:lstStyle/>
          <a:p>
            <a:pPr marL="0" lvl="7">
              <a:lnSpc>
                <a:spcPct val="150000"/>
              </a:lnSpc>
            </a:pPr>
            <a:endParaRPr lang="it-IT" dirty="0"/>
          </a:p>
          <a:p>
            <a:pPr marL="0" lvl="7">
              <a:lnSpc>
                <a:spcPct val="150000"/>
              </a:lnSpc>
            </a:pPr>
            <a:endParaRPr lang="it-IT" dirty="0"/>
          </a:p>
          <a:p>
            <a:pPr marL="0" lvl="7">
              <a:lnSpc>
                <a:spcPct val="150000"/>
              </a:lnSpc>
            </a:pPr>
            <a:endParaRPr lang="it-IT" dirty="0"/>
          </a:p>
          <a:p>
            <a:pPr marL="0" lvl="7" algn="ctr">
              <a:lnSpc>
                <a:spcPct val="150000"/>
              </a:lnSpc>
            </a:pPr>
            <a:r>
              <a:rPr lang="it-IT" i="1" dirty="0"/>
              <a:t>«</a:t>
            </a:r>
            <a:r>
              <a:rPr lang="it-IT" sz="2000" i="1" dirty="0"/>
              <a:t>CHI POCO PENSA MOLTO ERRA»</a:t>
            </a:r>
          </a:p>
          <a:p>
            <a:pPr marL="0" lvl="7">
              <a:lnSpc>
                <a:spcPct val="150000"/>
              </a:lnSpc>
            </a:pPr>
            <a:r>
              <a:rPr lang="it-IT" sz="2000" dirty="0"/>
              <a:t>						</a:t>
            </a:r>
            <a:r>
              <a:rPr lang="it-IT" sz="2000" i="1"/>
              <a:t>Leonardo Da </a:t>
            </a:r>
            <a:r>
              <a:rPr lang="it-IT" sz="2000" i="1" dirty="0"/>
              <a:t>Vinci</a:t>
            </a:r>
          </a:p>
          <a:p>
            <a:pPr marL="0" lvl="7">
              <a:lnSpc>
                <a:spcPct val="150000"/>
              </a:lnSpc>
            </a:pPr>
            <a:endParaRPr lang="it-IT" dirty="0"/>
          </a:p>
          <a:p>
            <a:pPr marL="0" lvl="7" algn="ctr">
              <a:lnSpc>
                <a:spcPct val="150000"/>
              </a:lnSpc>
            </a:pPr>
            <a:endParaRPr lang="it-IT" i="1" dirty="0"/>
          </a:p>
          <a:p>
            <a:pPr marL="0" lvl="7"/>
            <a:endParaRPr lang="it-IT" dirty="0"/>
          </a:p>
          <a:p>
            <a:pPr marL="0" lvl="7"/>
            <a:endParaRPr lang="it-IT" dirty="0"/>
          </a:p>
          <a:p>
            <a:pPr marL="285750" lvl="7" indent="-285750">
              <a:buFont typeface="Wingdings" panose="05000000000000000000" pitchFamily="2" charset="2"/>
              <a:buChar char="Ø"/>
            </a:pPr>
            <a:endParaRPr lang="it-IT" dirty="0"/>
          </a:p>
          <a:p>
            <a:pPr marL="285750" lvl="7" indent="-285750">
              <a:buFont typeface="Wingdings" panose="05000000000000000000" pitchFamily="2" charset="2"/>
              <a:buChar char="Ø"/>
            </a:pPr>
            <a:endParaRPr lang="it-IT" dirty="0"/>
          </a:p>
          <a:p>
            <a:endParaRPr lang="it-IT" sz="3200" u="sng" dirty="0"/>
          </a:p>
          <a:p>
            <a:pPr lvl="7"/>
            <a:endParaRPr lang="it-IT" dirty="0"/>
          </a:p>
          <a:p>
            <a:pPr lvl="7"/>
            <a:endParaRPr lang="it-IT" dirty="0"/>
          </a:p>
          <a:p>
            <a:pPr lvl="7">
              <a:buFont typeface="Wingdings" panose="05000000000000000000" pitchFamily="2" charset="2"/>
              <a:buChar char="Ø"/>
            </a:pPr>
            <a:endParaRPr lang="it-IT" dirty="0"/>
          </a:p>
          <a:p>
            <a:pPr lvl="7">
              <a:buFont typeface="Wingdings" panose="05000000000000000000" pitchFamily="2" charset="2"/>
              <a:buChar char="Ø"/>
            </a:pPr>
            <a:endParaRPr lang="it-IT" dirty="0"/>
          </a:p>
          <a:p>
            <a:endParaRPr lang="it-IT" dirty="0"/>
          </a:p>
          <a:p>
            <a:r>
              <a:rPr lang="it-IT" dirty="0"/>
              <a:t>                   </a:t>
            </a:r>
          </a:p>
          <a:p>
            <a:pPr>
              <a:lnSpc>
                <a:spcPct val="150000"/>
              </a:lnSpc>
            </a:pPr>
            <a:endParaRPr lang="it-IT" dirty="0"/>
          </a:p>
          <a:p>
            <a:r>
              <a:rPr lang="it-IT" dirty="0"/>
              <a:t>		</a:t>
            </a:r>
          </a:p>
        </p:txBody>
      </p:sp>
    </p:spTree>
    <p:extLst>
      <p:ext uri="{BB962C8B-B14F-4D97-AF65-F5344CB8AC3E}">
        <p14:creationId xmlns:p14="http://schemas.microsoft.com/office/powerpoint/2010/main" val="2529829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VALUTAZIONI</a:t>
            </a:r>
          </a:p>
        </p:txBody>
      </p:sp>
      <p:sp>
        <p:nvSpPr>
          <p:cNvPr id="5" name="Segnaposto contenuto 2"/>
          <p:cNvSpPr>
            <a:spLocks noGrp="1"/>
          </p:cNvSpPr>
          <p:nvPr>
            <p:ph idx="1"/>
          </p:nvPr>
        </p:nvSpPr>
        <p:spPr/>
        <p:txBody>
          <a:bodyPr/>
          <a:lstStyle/>
          <a:p>
            <a:pPr marL="0" indent="0">
              <a:buNone/>
            </a:pPr>
            <a:r>
              <a:rPr lang="it-IT" u="sng" dirty="0"/>
              <a:t>PROBLEMATICHE</a:t>
            </a:r>
          </a:p>
          <a:p>
            <a:pPr marL="0" indent="0">
              <a:buNone/>
            </a:pPr>
            <a:endParaRPr lang="it-IT" sz="2000" u="sng" dirty="0"/>
          </a:p>
          <a:p>
            <a:pPr>
              <a:buFont typeface="Wingdings" panose="05000000000000000000" pitchFamily="2" charset="2"/>
              <a:buChar char="Ø"/>
            </a:pPr>
            <a:r>
              <a:rPr lang="it-IT" sz="2000" u="sng" dirty="0"/>
              <a:t>TIPOLOGIA METODO VALUTATIVO</a:t>
            </a:r>
            <a:endParaRPr lang="it-IT" sz="2000" dirty="0"/>
          </a:p>
          <a:p>
            <a:pPr marL="0" indent="0">
              <a:buNone/>
            </a:pPr>
            <a:endParaRPr lang="it-IT" sz="2000" dirty="0"/>
          </a:p>
        </p:txBody>
      </p:sp>
      <p:sp>
        <p:nvSpPr>
          <p:cNvPr id="6" name="Ovale 5"/>
          <p:cNvSpPr/>
          <p:nvPr/>
        </p:nvSpPr>
        <p:spPr>
          <a:xfrm>
            <a:off x="311047" y="3257871"/>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METODO PATRIMONIALE</a:t>
            </a:r>
          </a:p>
        </p:txBody>
      </p:sp>
      <p:sp>
        <p:nvSpPr>
          <p:cNvPr id="7" name="Ovale 6"/>
          <p:cNvSpPr/>
          <p:nvPr/>
        </p:nvSpPr>
        <p:spPr>
          <a:xfrm>
            <a:off x="5557120" y="2190564"/>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METODO REDDITUALE</a:t>
            </a:r>
          </a:p>
        </p:txBody>
      </p:sp>
      <p:sp>
        <p:nvSpPr>
          <p:cNvPr id="9" name="Ovale 8"/>
          <p:cNvSpPr/>
          <p:nvPr/>
        </p:nvSpPr>
        <p:spPr>
          <a:xfrm>
            <a:off x="6196819" y="4077072"/>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METODI MISTI REDDITUALI -PATRIMONIALI</a:t>
            </a:r>
          </a:p>
        </p:txBody>
      </p:sp>
      <p:sp>
        <p:nvSpPr>
          <p:cNvPr id="10" name="Ovale 9"/>
          <p:cNvSpPr/>
          <p:nvPr/>
        </p:nvSpPr>
        <p:spPr>
          <a:xfrm>
            <a:off x="3180856" y="3227276"/>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METODO FINANZIARIO</a:t>
            </a:r>
          </a:p>
        </p:txBody>
      </p:sp>
      <p:sp>
        <p:nvSpPr>
          <p:cNvPr id="11" name="Ovale 10"/>
          <p:cNvSpPr/>
          <p:nvPr/>
        </p:nvSpPr>
        <p:spPr>
          <a:xfrm>
            <a:off x="837087" y="4906219"/>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METODO EVA</a:t>
            </a:r>
          </a:p>
        </p:txBody>
      </p:sp>
      <p:pic>
        <p:nvPicPr>
          <p:cNvPr id="12" name="Immagin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3844" y="4554015"/>
            <a:ext cx="2143125" cy="1873938"/>
          </a:xfrm>
          <a:prstGeom prst="rect">
            <a:avLst/>
          </a:prstGeom>
        </p:spPr>
      </p:pic>
    </p:spTree>
    <p:extLst>
      <p:ext uri="{BB962C8B-B14F-4D97-AF65-F5344CB8AC3E}">
        <p14:creationId xmlns:p14="http://schemas.microsoft.com/office/powerpoint/2010/main" val="3937536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ppt_w</p:attrName>
                                        </p:attrNameLst>
                                      </p:cBhvr>
                                      <p:tavLst>
                                        <p:tav tm="0">
                                          <p:val>
                                            <p:fltVal val="0"/>
                                          </p:val>
                                        </p:tav>
                                        <p:tav tm="100000">
                                          <p:val>
                                            <p:strVal val="#ppt_w"/>
                                          </p:val>
                                        </p:tav>
                                      </p:tavLst>
                                    </p:anim>
                                    <p:anim calcmode="lin" valueType="num">
                                      <p:cBhvr>
                                        <p:cTn id="24" dur="1000" fill="hold"/>
                                        <p:tgtEl>
                                          <p:spTgt spid="9"/>
                                        </p:tgtEl>
                                        <p:attrNameLst>
                                          <p:attrName>ppt_h</p:attrName>
                                        </p:attrNameLst>
                                      </p:cBhvr>
                                      <p:tavLst>
                                        <p:tav tm="0">
                                          <p:val>
                                            <p:fltVal val="0"/>
                                          </p:val>
                                        </p:tav>
                                        <p:tav tm="100000">
                                          <p:val>
                                            <p:strVal val="#ppt_h"/>
                                          </p:val>
                                        </p:tav>
                                      </p:tavLst>
                                    </p:anim>
                                    <p:anim calcmode="lin" valueType="num">
                                      <p:cBhvr>
                                        <p:cTn id="25" dur="1000" fill="hold"/>
                                        <p:tgtEl>
                                          <p:spTgt spid="9"/>
                                        </p:tgtEl>
                                        <p:attrNameLst>
                                          <p:attrName>style.rotation</p:attrName>
                                        </p:attrNameLst>
                                      </p:cBhvr>
                                      <p:tavLst>
                                        <p:tav tm="0">
                                          <p:val>
                                            <p:fltVal val="90"/>
                                          </p:val>
                                        </p:tav>
                                        <p:tav tm="100000">
                                          <p:val>
                                            <p:fltVal val="0"/>
                                          </p:val>
                                        </p:tav>
                                      </p:tavLst>
                                    </p:anim>
                                    <p:animEffect transition="in" filter="fade">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1000" fill="hold"/>
                                        <p:tgtEl>
                                          <p:spTgt spid="10"/>
                                        </p:tgtEl>
                                        <p:attrNameLst>
                                          <p:attrName>ppt_w</p:attrName>
                                        </p:attrNameLst>
                                      </p:cBhvr>
                                      <p:tavLst>
                                        <p:tav tm="0">
                                          <p:val>
                                            <p:fltVal val="0"/>
                                          </p:val>
                                        </p:tav>
                                        <p:tav tm="100000">
                                          <p:val>
                                            <p:strVal val="#ppt_w"/>
                                          </p:val>
                                        </p:tav>
                                      </p:tavLst>
                                    </p:anim>
                                    <p:anim calcmode="lin" valueType="num">
                                      <p:cBhvr>
                                        <p:cTn id="32" dur="1000" fill="hold"/>
                                        <p:tgtEl>
                                          <p:spTgt spid="10"/>
                                        </p:tgtEl>
                                        <p:attrNameLst>
                                          <p:attrName>ppt_h</p:attrName>
                                        </p:attrNameLst>
                                      </p:cBhvr>
                                      <p:tavLst>
                                        <p:tav tm="0">
                                          <p:val>
                                            <p:fltVal val="0"/>
                                          </p:val>
                                        </p:tav>
                                        <p:tav tm="100000">
                                          <p:val>
                                            <p:strVal val="#ppt_h"/>
                                          </p:val>
                                        </p:tav>
                                      </p:tavLst>
                                    </p:anim>
                                    <p:anim calcmode="lin" valueType="num">
                                      <p:cBhvr>
                                        <p:cTn id="33" dur="1000" fill="hold"/>
                                        <p:tgtEl>
                                          <p:spTgt spid="10"/>
                                        </p:tgtEl>
                                        <p:attrNameLst>
                                          <p:attrName>style.rotation</p:attrName>
                                        </p:attrNameLst>
                                      </p:cBhvr>
                                      <p:tavLst>
                                        <p:tav tm="0">
                                          <p:val>
                                            <p:fltVal val="90"/>
                                          </p:val>
                                        </p:tav>
                                        <p:tav tm="100000">
                                          <p:val>
                                            <p:fltVal val="0"/>
                                          </p:val>
                                        </p:tav>
                                      </p:tavLst>
                                    </p:anim>
                                    <p:animEffect transition="in" filter="fade">
                                      <p:cBhvr>
                                        <p:cTn id="34" dur="1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1000" fill="hold"/>
                                        <p:tgtEl>
                                          <p:spTgt spid="11"/>
                                        </p:tgtEl>
                                        <p:attrNameLst>
                                          <p:attrName>ppt_w</p:attrName>
                                        </p:attrNameLst>
                                      </p:cBhvr>
                                      <p:tavLst>
                                        <p:tav tm="0">
                                          <p:val>
                                            <p:fltVal val="0"/>
                                          </p:val>
                                        </p:tav>
                                        <p:tav tm="100000">
                                          <p:val>
                                            <p:strVal val="#ppt_w"/>
                                          </p:val>
                                        </p:tav>
                                      </p:tavLst>
                                    </p:anim>
                                    <p:anim calcmode="lin" valueType="num">
                                      <p:cBhvr>
                                        <p:cTn id="40" dur="1000" fill="hold"/>
                                        <p:tgtEl>
                                          <p:spTgt spid="11"/>
                                        </p:tgtEl>
                                        <p:attrNameLst>
                                          <p:attrName>ppt_h</p:attrName>
                                        </p:attrNameLst>
                                      </p:cBhvr>
                                      <p:tavLst>
                                        <p:tav tm="0">
                                          <p:val>
                                            <p:fltVal val="0"/>
                                          </p:val>
                                        </p:tav>
                                        <p:tav tm="100000">
                                          <p:val>
                                            <p:strVal val="#ppt_h"/>
                                          </p:val>
                                        </p:tav>
                                      </p:tavLst>
                                    </p:anim>
                                    <p:anim calcmode="lin" valueType="num">
                                      <p:cBhvr>
                                        <p:cTn id="41" dur="1000" fill="hold"/>
                                        <p:tgtEl>
                                          <p:spTgt spid="11"/>
                                        </p:tgtEl>
                                        <p:attrNameLst>
                                          <p:attrName>style.rotation</p:attrName>
                                        </p:attrNameLst>
                                      </p:cBhvr>
                                      <p:tavLst>
                                        <p:tav tm="0">
                                          <p:val>
                                            <p:fltVal val="90"/>
                                          </p:val>
                                        </p:tav>
                                        <p:tav tm="100000">
                                          <p:val>
                                            <p:fltVal val="0"/>
                                          </p:val>
                                        </p:tav>
                                      </p:tavLst>
                                    </p:anim>
                                    <p:animEffect transition="in" filter="fade">
                                      <p:cBhvr>
                                        <p:cTn id="42" dur="1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2000"/>
                                        <p:tgtEl>
                                          <p:spTgt spid="12"/>
                                        </p:tgtEl>
                                      </p:cBhvr>
                                    </p:animEffect>
                                    <p:anim calcmode="lin" valueType="num">
                                      <p:cBhvr>
                                        <p:cTn id="48" dur="2000" fill="hold"/>
                                        <p:tgtEl>
                                          <p:spTgt spid="12"/>
                                        </p:tgtEl>
                                        <p:attrNameLst>
                                          <p:attrName>ppt_w</p:attrName>
                                        </p:attrNameLst>
                                      </p:cBhvr>
                                      <p:tavLst>
                                        <p:tav tm="0" fmla="#ppt_w*sin(2.5*pi*$)">
                                          <p:val>
                                            <p:fltVal val="0"/>
                                          </p:val>
                                        </p:tav>
                                        <p:tav tm="100000">
                                          <p:val>
                                            <p:fltVal val="1"/>
                                          </p:val>
                                        </p:tav>
                                      </p:tavLst>
                                    </p:anim>
                                    <p:anim calcmode="lin" valueType="num">
                                      <p:cBhvr>
                                        <p:cTn id="49"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VALUTAZIONI</a:t>
            </a:r>
          </a:p>
        </p:txBody>
      </p:sp>
      <p:sp>
        <p:nvSpPr>
          <p:cNvPr id="5" name="Segnaposto contenuto 2"/>
          <p:cNvSpPr>
            <a:spLocks noGrp="1"/>
          </p:cNvSpPr>
          <p:nvPr>
            <p:ph idx="1"/>
          </p:nvPr>
        </p:nvSpPr>
        <p:spPr/>
        <p:txBody>
          <a:bodyPr/>
          <a:lstStyle/>
          <a:p>
            <a:pPr marL="0" indent="0" algn="just">
              <a:buNone/>
            </a:pPr>
            <a:r>
              <a:rPr lang="it-IT" sz="2400" i="1" dirty="0"/>
              <a:t>«La determinazione del valore corrente di un’azienda può avvenire seguendo metodologie operative tra loro alternative modellate sulla base degli aspetti ai quali può essere ricondotta la gestione aziendale; si hanno così metodologie orientate a privilegiare o a modellare l’aspetto patrimoniale, economico o finanziario».</a:t>
            </a:r>
          </a:p>
          <a:p>
            <a:pPr marL="0" indent="0">
              <a:buNone/>
            </a:pPr>
            <a:r>
              <a:rPr lang="it-IT" sz="2400" i="1" dirty="0"/>
              <a:t>                                    (Linee guida per le valutazioni economiche)</a:t>
            </a:r>
          </a:p>
          <a:p>
            <a:pPr marL="0" indent="0">
              <a:buNone/>
            </a:pPr>
            <a:r>
              <a:rPr lang="it-IT" sz="2400" i="1" dirty="0"/>
              <a:t>                                                                                  Prof. Luigi </a:t>
            </a:r>
            <a:r>
              <a:rPr lang="it-IT" sz="2400" i="1" dirty="0" err="1"/>
              <a:t>Guatri</a:t>
            </a:r>
            <a:endParaRPr lang="it-IT" sz="2400" i="1" dirty="0"/>
          </a:p>
          <a:p>
            <a:pPr marL="0" indent="0">
              <a:buNone/>
            </a:pPr>
            <a:r>
              <a:rPr lang="it-IT" sz="2400" i="1" dirty="0"/>
              <a:t>                                                                             Prof. Victor </a:t>
            </a:r>
            <a:r>
              <a:rPr lang="it-IT" sz="2400" i="1" dirty="0" err="1"/>
              <a:t>Uckmar</a:t>
            </a:r>
            <a:endParaRPr lang="it-IT" sz="2400" i="1" dirty="0"/>
          </a:p>
          <a:p>
            <a:pPr marL="0" indent="0">
              <a:buNone/>
            </a:pPr>
            <a:r>
              <a:rPr lang="it-IT" sz="2400" i="1" dirty="0"/>
              <a:t>                                      </a:t>
            </a:r>
            <a:endParaRPr lang="it-IT" dirty="0"/>
          </a:p>
        </p:txBody>
      </p:sp>
    </p:spTree>
    <p:extLst>
      <p:ext uri="{BB962C8B-B14F-4D97-AF65-F5344CB8AC3E}">
        <p14:creationId xmlns:p14="http://schemas.microsoft.com/office/powerpoint/2010/main" val="2240043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VALUTAZIONI</a:t>
            </a:r>
          </a:p>
        </p:txBody>
      </p:sp>
      <p:sp>
        <p:nvSpPr>
          <p:cNvPr id="5" name="Segnaposto contenuto 2"/>
          <p:cNvSpPr>
            <a:spLocks noGrp="1"/>
          </p:cNvSpPr>
          <p:nvPr>
            <p:ph idx="1"/>
          </p:nvPr>
        </p:nvSpPr>
        <p:spPr/>
        <p:txBody>
          <a:bodyPr>
            <a:normAutofit/>
          </a:bodyPr>
          <a:lstStyle/>
          <a:p>
            <a:pPr marL="0" indent="0" algn="just">
              <a:buNone/>
            </a:pPr>
            <a:r>
              <a:rPr lang="it-IT" sz="2400" u="sng" dirty="0"/>
              <a:t>METODO PATRIMONIALE</a:t>
            </a:r>
          </a:p>
          <a:p>
            <a:pPr marL="0" indent="0" algn="just">
              <a:buNone/>
            </a:pPr>
            <a:r>
              <a:rPr lang="it-IT" sz="2400" dirty="0"/>
              <a:t>Il metodo patrimoniale esprime il valore dell’azienda in funzione del valore del suo patrimonio, quantificandone il valore come valore di ricostituzione del patrimonio nella prospettiva di funzionamento aziendale. </a:t>
            </a:r>
          </a:p>
          <a:p>
            <a:pPr marL="0" indent="0" algn="just">
              <a:buNone/>
            </a:pPr>
            <a:r>
              <a:rPr lang="it-IT" sz="2400" dirty="0"/>
              <a:t>Il valore coincide con l’investimento netto che sarebbe astrattamente necessario per avviare una nuova impresa con una struttura patrimoniale identica a quella oggetto di valutazione.</a:t>
            </a:r>
          </a:p>
        </p:txBody>
      </p:sp>
    </p:spTree>
    <p:extLst>
      <p:ext uri="{BB962C8B-B14F-4D97-AF65-F5344CB8AC3E}">
        <p14:creationId xmlns:p14="http://schemas.microsoft.com/office/powerpoint/2010/main" val="1772772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VALUTAZIONI</a:t>
            </a:r>
          </a:p>
        </p:txBody>
      </p:sp>
      <p:sp>
        <p:nvSpPr>
          <p:cNvPr id="5" name="Segnaposto contenuto 2"/>
          <p:cNvSpPr>
            <a:spLocks noGrp="1"/>
          </p:cNvSpPr>
          <p:nvPr>
            <p:ph idx="1"/>
          </p:nvPr>
        </p:nvSpPr>
        <p:spPr/>
        <p:txBody>
          <a:bodyPr>
            <a:normAutofit/>
          </a:bodyPr>
          <a:lstStyle/>
          <a:p>
            <a:pPr marL="0" indent="0" algn="just">
              <a:buNone/>
            </a:pPr>
            <a:r>
              <a:rPr lang="it-IT" sz="2400" u="sng" dirty="0"/>
              <a:t>METODO REDDITUALE</a:t>
            </a:r>
          </a:p>
          <a:p>
            <a:pPr marL="0" indent="0" algn="just">
              <a:buNone/>
            </a:pPr>
            <a:r>
              <a:rPr lang="it-IT" sz="2400" dirty="0"/>
              <a:t>Il metodo reddituale determina il valore dell’azienda sulla base della capacità della stessa di generare reddito. </a:t>
            </a:r>
          </a:p>
          <a:p>
            <a:pPr marL="0" indent="0" algn="just">
              <a:buNone/>
            </a:pPr>
            <a:r>
              <a:rPr lang="it-IT" sz="2400" dirty="0"/>
              <a:t>L’obiettivo del metodo è valutare l’azienda come complesso unitario sulla base della relazione:    </a:t>
            </a:r>
          </a:p>
          <a:p>
            <a:pPr marL="0" indent="0" algn="just">
              <a:buNone/>
            </a:pPr>
            <a:endParaRPr lang="it-IT" sz="2400" dirty="0"/>
          </a:p>
          <a:p>
            <a:pPr marL="0" indent="0" algn="just">
              <a:buNone/>
            </a:pPr>
            <a:r>
              <a:rPr lang="it-IT" sz="2400" dirty="0"/>
              <a:t>Redditività              Valore </a:t>
            </a:r>
          </a:p>
          <a:p>
            <a:pPr marL="0" indent="0" algn="just">
              <a:buNone/>
            </a:pPr>
            <a:r>
              <a:rPr lang="it-IT" sz="2400" dirty="0"/>
              <a:t> </a:t>
            </a:r>
          </a:p>
          <a:p>
            <a:pPr marL="0" indent="0" algn="just">
              <a:buNone/>
            </a:pPr>
            <a:r>
              <a:rPr lang="it-IT" sz="2400" dirty="0"/>
              <a:t>Il valore dell’azienda viene determinato mediante l’attualizzazione dei risultati economici attesi </a:t>
            </a:r>
          </a:p>
        </p:txBody>
      </p:sp>
      <p:sp>
        <p:nvSpPr>
          <p:cNvPr id="3" name="Freccia a destra 2"/>
          <p:cNvSpPr/>
          <p:nvPr/>
        </p:nvSpPr>
        <p:spPr>
          <a:xfrm>
            <a:off x="1979712" y="4149080"/>
            <a:ext cx="72008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44837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a:solidFill>
            <a:srgbClr val="FFFF00"/>
          </a:solidFill>
          <a:ln>
            <a:solidFill>
              <a:schemeClr val="tx1"/>
            </a:solidFill>
          </a:ln>
        </p:spPr>
        <p:txBody>
          <a:bodyPr>
            <a:normAutofit/>
          </a:bodyPr>
          <a:lstStyle/>
          <a:p>
            <a:r>
              <a:rPr lang="it-IT" sz="2400" dirty="0"/>
              <a:t>CTU - VALUTAZIONI</a:t>
            </a:r>
          </a:p>
        </p:txBody>
      </p:sp>
      <p:sp>
        <p:nvSpPr>
          <p:cNvPr id="5" name="Segnaposto contenuto 2"/>
          <p:cNvSpPr>
            <a:spLocks noGrp="1"/>
          </p:cNvSpPr>
          <p:nvPr>
            <p:ph idx="1"/>
          </p:nvPr>
        </p:nvSpPr>
        <p:spPr/>
        <p:txBody>
          <a:bodyPr>
            <a:normAutofit fontScale="70000" lnSpcReduction="20000"/>
          </a:bodyPr>
          <a:lstStyle/>
          <a:p>
            <a:pPr marL="0" indent="0" algn="just">
              <a:buNone/>
            </a:pPr>
            <a:r>
              <a:rPr lang="it-IT" sz="4000" u="sng" dirty="0"/>
              <a:t>METODI MISTI REDDITUALE/PATRIMONIALE</a:t>
            </a:r>
          </a:p>
          <a:p>
            <a:pPr marL="0" indent="0" algn="just">
              <a:buNone/>
            </a:pPr>
            <a:r>
              <a:rPr lang="it-IT" dirty="0"/>
              <a:t>I metodi misti cercano di tener conto contemporaneamente dell’aspetto patrimoniale, che introduce nella valutazione elementi di obiettività e verificabilità, e dell’aspetto reddituale, essenziale ai fini della determinazione del capitale economico. </a:t>
            </a:r>
          </a:p>
          <a:p>
            <a:pPr marL="0" indent="0" algn="just">
              <a:buNone/>
            </a:pPr>
            <a:r>
              <a:rPr lang="it-IT" dirty="0"/>
              <a:t>Tali metodi apportano una “correzione reddituale” al valore risultante dall’applicazione dei metodi patrimoniali, così da tenere nella dovuta considerazione la capacità della società oggetto di stima di generare profitti in misura tale da garantire la remunerazione del capitale investito. </a:t>
            </a:r>
          </a:p>
          <a:p>
            <a:pPr marL="0" indent="0" algn="just">
              <a:buNone/>
            </a:pPr>
            <a:r>
              <a:rPr lang="it-IT" dirty="0"/>
              <a:t>In pratica, il confronto tra redditività prospettica e redditività giudicata “soddisfacente” per l’azienda da valutare consente la quantificazione di un </a:t>
            </a:r>
            <a:r>
              <a:rPr lang="it-IT" i="1" dirty="0" err="1"/>
              <a:t>goodwill</a:t>
            </a:r>
            <a:r>
              <a:rPr lang="it-IT" i="1" dirty="0"/>
              <a:t> (</a:t>
            </a:r>
            <a:r>
              <a:rPr lang="it-IT" i="1" dirty="0" err="1"/>
              <a:t>badwill</a:t>
            </a:r>
            <a:r>
              <a:rPr lang="it-IT" i="1" dirty="0"/>
              <a:t>)</a:t>
            </a:r>
            <a:r>
              <a:rPr lang="it-IT" dirty="0"/>
              <a:t> da portare ad incremento (decremento) del patrimonio netto rettificato. </a:t>
            </a:r>
          </a:p>
        </p:txBody>
      </p:sp>
    </p:spTree>
    <p:extLst>
      <p:ext uri="{BB962C8B-B14F-4D97-AF65-F5344CB8AC3E}">
        <p14:creationId xmlns:p14="http://schemas.microsoft.com/office/powerpoint/2010/main" val="382994641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3012</TotalTime>
  <Words>3642</Words>
  <Application>Microsoft Office PowerPoint</Application>
  <PresentationFormat>Presentazione su schermo (4:3)</PresentationFormat>
  <Paragraphs>538</Paragraphs>
  <Slides>48</Slides>
  <Notes>5</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48</vt:i4>
      </vt:variant>
    </vt:vector>
  </HeadingPairs>
  <TitlesOfParts>
    <vt:vector size="54" baseType="lpstr">
      <vt:lpstr>Arial</vt:lpstr>
      <vt:lpstr>Calibri</vt:lpstr>
      <vt:lpstr>Courier.......R</vt:lpstr>
      <vt:lpstr>Times New Roman</vt:lpstr>
      <vt:lpstr>Wingdings</vt:lpstr>
      <vt:lpstr>Tema di Office</vt:lpstr>
      <vt:lpstr>Presentazione standard di PowerPoint</vt:lpstr>
      <vt:lpstr>CASI PRATICI </vt:lpstr>
      <vt:lpstr>CTU - VALUTAZIONI</vt:lpstr>
      <vt:lpstr>CTU - VALUTAZIONI</vt:lpstr>
      <vt:lpstr>CTU - VALUTAZIONI</vt:lpstr>
      <vt:lpstr>CTU - VALUTAZIONI</vt:lpstr>
      <vt:lpstr>CTU - VALUTAZIONI</vt:lpstr>
      <vt:lpstr>CTU - VALUTAZIONI</vt:lpstr>
      <vt:lpstr>CTU - VALUTAZIONI</vt:lpstr>
      <vt:lpstr>CTU - VALUTAZIONI</vt:lpstr>
      <vt:lpstr>CTU - VALUTAZIONI</vt:lpstr>
      <vt:lpstr>CTU - VALUTAZIONI</vt:lpstr>
      <vt:lpstr>CTU - VALUTAZIONI</vt:lpstr>
      <vt:lpstr>CTU - VALUTAZIONI</vt:lpstr>
      <vt:lpstr>CTU - VALUTAZIONI</vt:lpstr>
      <vt:lpstr>CTU - VALUTAZIONI</vt:lpstr>
      <vt:lpstr>CTU - VALUTAZIONI</vt:lpstr>
      <vt:lpstr>CTU - VALUTAZIONI</vt:lpstr>
      <vt:lpstr>CTU - VALUTAZIONI</vt:lpstr>
      <vt:lpstr>CTU - VALUTAZIONI</vt:lpstr>
      <vt:lpstr>CTU - VALUTAZIONI</vt:lpstr>
      <vt:lpstr>CTU - RESPONSABILITA’ ORGANI SOCIETARI</vt:lpstr>
      <vt:lpstr>CTU - RESPONSABILITA’ ORGANI SOCIETARI</vt:lpstr>
      <vt:lpstr>CTU - RESPONSABILITA’ ORGANI SOCIETARI</vt:lpstr>
      <vt:lpstr>CTU - RESPONSABILITA’ ORGANI SOCIETARI</vt:lpstr>
      <vt:lpstr>CTU - RESPONSABILITA’ ORGANI SOCIETARI</vt:lpstr>
      <vt:lpstr>CTU - RESPONSABILITA’ ORGANI SOCIETARI</vt:lpstr>
      <vt:lpstr>CTU - RESPONSABILITA’ ORGANI SOCIETARI</vt:lpstr>
      <vt:lpstr>CTU - RESPONSABILITA’ ORGANI SOCIETARI</vt:lpstr>
      <vt:lpstr>RESPONSABILITA’ ORGANI SOCIETARI</vt:lpstr>
      <vt:lpstr>RESPONSABILITA’ ORGANI SOCIETARI</vt:lpstr>
      <vt:lpstr>CTU - RESPONSABILITA’ ORGANI SOCIETARI</vt:lpstr>
      <vt:lpstr>CTU - RESPONSABILITA’ ORGANI SOCIETARI</vt:lpstr>
      <vt:lpstr>CTU - RESPONSABILITA’ ORGANI SOCIETARI</vt:lpstr>
      <vt:lpstr>CTU - RESPONSABILITA’ ORGANI SOCIETARI</vt:lpstr>
      <vt:lpstr>CTU - BANCARIA/FINANZIARIA</vt:lpstr>
      <vt:lpstr>CTU - BANCARIA/FINANZIARIA</vt:lpstr>
      <vt:lpstr>CTU - BANCARIA/FINANZIARIA</vt:lpstr>
      <vt:lpstr>CTU - BANCARIA/FINANZIARIA</vt:lpstr>
      <vt:lpstr>CTU - BANCARIA/FINANZIARIA</vt:lpstr>
      <vt:lpstr>CTU - BANCARIA/FINANZIARIA</vt:lpstr>
      <vt:lpstr>CTU - BANCARIA/FINANZIARIA</vt:lpstr>
      <vt:lpstr>CTU - FAMIGLIA</vt:lpstr>
      <vt:lpstr>CTU - FAMIGLIA</vt:lpstr>
      <vt:lpstr>CTU - FAMIGLIA</vt:lpstr>
      <vt:lpstr>CTU - FAMIGLIA</vt:lpstr>
      <vt:lpstr>CTU - FAMIGLIA</vt:lpstr>
      <vt:lpstr>CTU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CONFERIMENTO DELL’INCARICO, L’UDIENZA DI PRECISAZIONE DEL QUESITO, LA NOMINA DEI CTP</dc:title>
  <dc:creator>Dario</dc:creator>
  <cp:lastModifiedBy>Irene Martini</cp:lastModifiedBy>
  <cp:revision>120</cp:revision>
  <dcterms:created xsi:type="dcterms:W3CDTF">2014-12-11T20:12:53Z</dcterms:created>
  <dcterms:modified xsi:type="dcterms:W3CDTF">2018-09-25T08:28:52Z</dcterms:modified>
</cp:coreProperties>
</file>