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3" r:id="rId4"/>
    <p:sldId id="279" r:id="rId5"/>
    <p:sldId id="259" r:id="rId6"/>
    <p:sldId id="267" r:id="rId7"/>
    <p:sldId id="262" r:id="rId8"/>
    <p:sldId id="274" r:id="rId9"/>
    <p:sldId id="263" r:id="rId10"/>
    <p:sldId id="276" r:id="rId11"/>
    <p:sldId id="277" r:id="rId12"/>
    <p:sldId id="265" r:id="rId13"/>
    <p:sldId id="268" r:id="rId14"/>
    <p:sldId id="269" r:id="rId15"/>
    <p:sldId id="260" r:id="rId16"/>
    <p:sldId id="264" r:id="rId17"/>
    <p:sldId id="266" r:id="rId18"/>
    <p:sldId id="281" r:id="rId19"/>
    <p:sldId id="280" r:id="rId20"/>
    <p:sldId id="278" r:id="rId21"/>
    <p:sldId id="270" r:id="rId22"/>
    <p:sldId id="272" r:id="rId23"/>
    <p:sldId id="275" r:id="rId24"/>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Rettangolo arrotondato 14"/>
          <p:cNvSpPr/>
          <p:nvPr/>
        </p:nvSpPr>
        <p:spPr>
          <a:xfrm>
            <a:off x="304796" y="329184"/>
            <a:ext cx="8532056" cy="6196815"/>
          </a:xfrm>
          <a:custGeom>
            <a:avLst>
              <a:gd name="f0" fmla="val 449"/>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adFill>
            <a:gsLst>
              <a:gs pos="0">
                <a:srgbClr val="FFFFFF"/>
              </a:gs>
              <a:gs pos="100000">
                <a:srgbClr val="FFFFFF"/>
              </a:gs>
            </a:gsLst>
            <a:lin ang="5400000"/>
          </a:gradFill>
          <a:ln w="2002">
            <a:solidFill>
              <a:srgbClr val="A4A3A3"/>
            </a:solidFill>
            <a:prstDash val="solid"/>
          </a:ln>
          <a:effectLst>
            <a:outerShdw dist="50804" dir="5400000" algn="tl">
              <a:srgbClr val="000000">
                <a:alpha val="25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Verdana"/>
            </a:endParaRPr>
          </a:p>
        </p:txBody>
      </p:sp>
      <p:sp>
        <p:nvSpPr>
          <p:cNvPr id="3" name="Rettangolo arrotondato 9"/>
          <p:cNvSpPr/>
          <p:nvPr/>
        </p:nvSpPr>
        <p:spPr>
          <a:xfrm>
            <a:off x="418594" y="434166"/>
            <a:ext cx="8306811" cy="3108960"/>
          </a:xfrm>
          <a:custGeom>
            <a:avLst>
              <a:gd name="f0" fmla="val 989"/>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adFill>
            <a:gsLst>
              <a:gs pos="0">
                <a:srgbClr val="FFFFFF"/>
              </a:gs>
              <a:gs pos="100000">
                <a:srgbClr val="E1E1E1"/>
              </a:gs>
            </a:gsLst>
            <a:path path="circle">
              <a:fillToRect l="50000" t="175000" r="50000" b="-75000"/>
            </a:path>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Verdana"/>
            </a:endParaRPr>
          </a:p>
        </p:txBody>
      </p:sp>
      <p:sp>
        <p:nvSpPr>
          <p:cNvPr id="4" name="Titolo 4"/>
          <p:cNvSpPr txBox="1">
            <a:spLocks noGrp="1"/>
          </p:cNvSpPr>
          <p:nvPr>
            <p:ph type="ctrTitle"/>
          </p:nvPr>
        </p:nvSpPr>
        <p:spPr>
          <a:xfrm>
            <a:off x="722376" y="1820204"/>
            <a:ext cx="7772400" cy="1828800"/>
          </a:xfrm>
        </p:spPr>
        <p:txBody>
          <a:bodyPr lIns="45720" rIns="45720"/>
          <a:lstStyle>
            <a:lvl1pPr algn="r">
              <a:defRPr sz="4500"/>
            </a:lvl1pPr>
          </a:lstStyle>
          <a:p>
            <a:pPr lvl="0"/>
            <a:r>
              <a:rPr lang="it-IT"/>
              <a:t>Fare clic per modificare lo stile del titolo</a:t>
            </a:r>
            <a:endParaRPr lang="en-US"/>
          </a:p>
        </p:txBody>
      </p:sp>
      <p:sp>
        <p:nvSpPr>
          <p:cNvPr id="5" name="Sottotitolo 19"/>
          <p:cNvSpPr txBox="1">
            <a:spLocks noGrp="1"/>
          </p:cNvSpPr>
          <p:nvPr>
            <p:ph type="subTitle" idx="1"/>
          </p:nvPr>
        </p:nvSpPr>
        <p:spPr>
          <a:xfrm>
            <a:off x="722376" y="3685032"/>
            <a:ext cx="7772400" cy="914400"/>
          </a:xfrm>
        </p:spPr>
        <p:txBody>
          <a:bodyPr tIns="0"/>
          <a:lstStyle>
            <a:lvl1pPr marL="36576" indent="0" algn="r">
              <a:spcBef>
                <a:spcPts val="0"/>
              </a:spcBef>
              <a:buNone/>
              <a:defRPr sz="2000">
                <a:solidFill>
                  <a:srgbClr val="877F6B"/>
                </a:solidFill>
              </a:defRPr>
            </a:lvl1pPr>
          </a:lstStyle>
          <a:p>
            <a:pPr lvl="0"/>
            <a:r>
              <a:rPr lang="it-IT"/>
              <a:t>Fare clic per modificare lo stile del sottotitolo dello schema</a:t>
            </a:r>
            <a:endParaRPr lang="en-US"/>
          </a:p>
        </p:txBody>
      </p:sp>
      <p:sp>
        <p:nvSpPr>
          <p:cNvPr id="6" name="Segnaposto data 18"/>
          <p:cNvSpPr txBox="1">
            <a:spLocks noGrp="1"/>
          </p:cNvSpPr>
          <p:nvPr>
            <p:ph type="dt" sz="half" idx="7"/>
          </p:nvPr>
        </p:nvSpPr>
        <p:spPr/>
        <p:txBody>
          <a:bodyPr/>
          <a:lstStyle>
            <a:lvl1pPr>
              <a:defRPr/>
            </a:lvl1pPr>
          </a:lstStyle>
          <a:p>
            <a:pPr lvl="0"/>
            <a:fld id="{1C142E56-175E-4B01-AC29-F1BA78846856}" type="datetime1">
              <a:rPr lang="it-IT"/>
              <a:pPr lvl="0"/>
              <a:t>24/09/2019</a:t>
            </a:fld>
            <a:endParaRPr lang="it-IT"/>
          </a:p>
        </p:txBody>
      </p:sp>
      <p:sp>
        <p:nvSpPr>
          <p:cNvPr id="7" name="Segnaposto piè di pagina 7"/>
          <p:cNvSpPr txBox="1">
            <a:spLocks noGrp="1"/>
          </p:cNvSpPr>
          <p:nvPr>
            <p:ph type="ftr" sz="quarter" idx="9"/>
          </p:nvPr>
        </p:nvSpPr>
        <p:spPr/>
        <p:txBody>
          <a:bodyPr/>
          <a:lstStyle>
            <a:lvl1pPr>
              <a:defRPr/>
            </a:lvl1pPr>
          </a:lstStyle>
          <a:p>
            <a:pPr lvl="0"/>
            <a:endParaRPr lang="it-IT"/>
          </a:p>
        </p:txBody>
      </p:sp>
      <p:sp>
        <p:nvSpPr>
          <p:cNvPr id="8" name="Segnaposto numero diapositiva 10"/>
          <p:cNvSpPr txBox="1">
            <a:spLocks noGrp="1"/>
          </p:cNvSpPr>
          <p:nvPr>
            <p:ph type="sldNum" sz="quarter" idx="8"/>
          </p:nvPr>
        </p:nvSpPr>
        <p:spPr/>
        <p:txBody>
          <a:bodyPr/>
          <a:lstStyle>
            <a:lvl1pPr>
              <a:defRPr/>
            </a:lvl1pPr>
          </a:lstStyle>
          <a:p>
            <a:pPr lvl="0"/>
            <a:fld id="{3E5CA0AC-70D2-49E4-AAD5-0AF1060161ED}" type="slidenum">
              <a:rPr/>
              <a:pPr lvl="0"/>
              <a:t>‹N›</a:t>
            </a:fld>
            <a:endParaRPr lang="it-IT"/>
          </a:p>
        </p:txBody>
      </p:sp>
    </p:spTree>
    <p:extLst>
      <p:ext uri="{BB962C8B-B14F-4D97-AF65-F5344CB8AC3E}">
        <p14:creationId xmlns:p14="http://schemas.microsoft.com/office/powerpoint/2010/main" val="1995976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txBox="1">
            <a:spLocks noGrp="1"/>
          </p:cNvSpPr>
          <p:nvPr>
            <p:ph type="title"/>
          </p:nvPr>
        </p:nvSpPr>
        <p:spPr>
          <a:xfrm>
            <a:off x="502920" y="4983480"/>
            <a:ext cx="8183880" cy="1051560"/>
          </a:xfrm>
        </p:spPr>
        <p:txBody>
          <a:bodyPr/>
          <a:lstStyle>
            <a:lvl1pPr>
              <a:defRPr/>
            </a:lvl1pPr>
          </a:lstStyle>
          <a:p>
            <a:pPr lvl="0"/>
            <a:r>
              <a:rPr lang="it-IT"/>
              <a:t>Fare clic per modificare lo stile del titolo</a:t>
            </a:r>
            <a:endParaRPr lang="en-US"/>
          </a:p>
        </p:txBody>
      </p:sp>
      <p:sp>
        <p:nvSpPr>
          <p:cNvPr id="3" name="Segnaposto testo verticale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txBox="1">
            <a:spLocks noGrp="1"/>
          </p:cNvSpPr>
          <p:nvPr>
            <p:ph type="dt" sz="half" idx="7"/>
          </p:nvPr>
        </p:nvSpPr>
        <p:spPr/>
        <p:txBody>
          <a:bodyPr/>
          <a:lstStyle>
            <a:lvl1pPr>
              <a:defRPr/>
            </a:lvl1pPr>
          </a:lstStyle>
          <a:p>
            <a:pPr lvl="0"/>
            <a:fld id="{25DD8219-5F3B-4531-8C33-AE9B1EC5EAA4}" type="datetime1">
              <a:rPr lang="it-IT"/>
              <a:pPr lvl="0"/>
              <a:t>24/09/2019</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488DA2C0-6E40-417D-AAD2-9268E49DC395}" type="slidenum">
              <a:rPr/>
              <a:pPr lvl="0"/>
              <a:t>‹N›</a:t>
            </a:fld>
            <a:endParaRPr lang="it-IT"/>
          </a:p>
        </p:txBody>
      </p:sp>
    </p:spTree>
    <p:extLst>
      <p:ext uri="{BB962C8B-B14F-4D97-AF65-F5344CB8AC3E}">
        <p14:creationId xmlns:p14="http://schemas.microsoft.com/office/powerpoint/2010/main" val="797675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txBox="1">
            <a:spLocks noGrp="1"/>
          </p:cNvSpPr>
          <p:nvPr>
            <p:ph type="title" orient="vert"/>
          </p:nvPr>
        </p:nvSpPr>
        <p:spPr>
          <a:xfrm>
            <a:off x="6629400" y="533406"/>
            <a:ext cx="1981203" cy="5257800"/>
          </a:xfrm>
        </p:spPr>
        <p:txBody>
          <a:bodyPr vert="eaVert"/>
          <a:lstStyle>
            <a:lvl1pPr>
              <a:defRPr/>
            </a:lvl1pPr>
          </a:lstStyle>
          <a:p>
            <a:pPr lvl="0"/>
            <a:r>
              <a:rPr lang="it-IT"/>
              <a:t>Fare clic per modificare lo stile del titolo</a:t>
            </a:r>
            <a:endParaRPr lang="en-US"/>
          </a:p>
        </p:txBody>
      </p:sp>
      <p:sp>
        <p:nvSpPr>
          <p:cNvPr id="3" name="Segnaposto testo verticale 2"/>
          <p:cNvSpPr txBox="1">
            <a:spLocks noGrp="1"/>
          </p:cNvSpPr>
          <p:nvPr>
            <p:ph type="body" orient="vert" idx="1"/>
          </p:nvPr>
        </p:nvSpPr>
        <p:spPr>
          <a:xfrm>
            <a:off x="533396" y="533406"/>
            <a:ext cx="5943600" cy="5257800"/>
          </a:xfrm>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txBox="1">
            <a:spLocks noGrp="1"/>
          </p:cNvSpPr>
          <p:nvPr>
            <p:ph type="dt" sz="half" idx="7"/>
          </p:nvPr>
        </p:nvSpPr>
        <p:spPr/>
        <p:txBody>
          <a:bodyPr/>
          <a:lstStyle>
            <a:lvl1pPr>
              <a:defRPr/>
            </a:lvl1pPr>
          </a:lstStyle>
          <a:p>
            <a:pPr lvl="0"/>
            <a:fld id="{23B4DBF3-720D-4E57-9710-F284473FBCC3}" type="datetime1">
              <a:rPr lang="it-IT"/>
              <a:pPr lvl="0"/>
              <a:t>24/09/2019</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AE52E6F2-133D-453F-B6DF-9C4420D67B92}" type="slidenum">
              <a:rPr/>
              <a:pPr lvl="0"/>
              <a:t>‹N›</a:t>
            </a:fld>
            <a:endParaRPr lang="it-IT"/>
          </a:p>
        </p:txBody>
      </p:sp>
    </p:spTree>
    <p:extLst>
      <p:ext uri="{BB962C8B-B14F-4D97-AF65-F5344CB8AC3E}">
        <p14:creationId xmlns:p14="http://schemas.microsoft.com/office/powerpoint/2010/main" val="1029007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txBox="1">
            <a:spLocks noGrp="1"/>
          </p:cNvSpPr>
          <p:nvPr>
            <p:ph type="title"/>
          </p:nvPr>
        </p:nvSpPr>
        <p:spPr>
          <a:xfrm>
            <a:off x="502920" y="4983480"/>
            <a:ext cx="8183880" cy="1051560"/>
          </a:xfrm>
        </p:spPr>
        <p:txBody>
          <a:bodyPr/>
          <a:lstStyle>
            <a:lvl1pPr>
              <a:defRPr/>
            </a:lvl1pPr>
          </a:lstStyle>
          <a:p>
            <a:pPr lvl="0"/>
            <a:r>
              <a:rPr lang="it-IT"/>
              <a:t>Fare clic per modificare lo stile del titolo</a:t>
            </a:r>
            <a:endParaRPr lang="en-US"/>
          </a:p>
        </p:txBody>
      </p:sp>
      <p:sp>
        <p:nvSpPr>
          <p:cNvPr id="3" name="Segnaposto contenuto 2"/>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txBox="1">
            <a:spLocks noGrp="1"/>
          </p:cNvSpPr>
          <p:nvPr>
            <p:ph type="dt" sz="half" idx="7"/>
          </p:nvPr>
        </p:nvSpPr>
        <p:spPr/>
        <p:txBody>
          <a:bodyPr/>
          <a:lstStyle>
            <a:lvl1pPr>
              <a:defRPr/>
            </a:lvl1pPr>
          </a:lstStyle>
          <a:p>
            <a:pPr lvl="0"/>
            <a:fld id="{6FAAD73D-62A5-4E83-A2EC-A0A0EE99CB84}" type="datetime1">
              <a:rPr lang="it-IT"/>
              <a:pPr lvl="0"/>
              <a:t>24/09/2019</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6499CDBF-AC1C-418E-A56D-1E01EF328FCD}" type="slidenum">
              <a:rPr/>
              <a:pPr lvl="0"/>
              <a:t>‹N›</a:t>
            </a:fld>
            <a:endParaRPr lang="it-IT"/>
          </a:p>
        </p:txBody>
      </p:sp>
    </p:spTree>
    <p:extLst>
      <p:ext uri="{BB962C8B-B14F-4D97-AF65-F5344CB8AC3E}">
        <p14:creationId xmlns:p14="http://schemas.microsoft.com/office/powerpoint/2010/main" val="217619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Rettangolo arrotondato 13"/>
          <p:cNvSpPr/>
          <p:nvPr/>
        </p:nvSpPr>
        <p:spPr>
          <a:xfrm>
            <a:off x="304796" y="329184"/>
            <a:ext cx="8532056" cy="6196815"/>
          </a:xfrm>
          <a:custGeom>
            <a:avLst>
              <a:gd name="f0" fmla="val 449"/>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adFill>
            <a:gsLst>
              <a:gs pos="0">
                <a:srgbClr val="FFFFFF"/>
              </a:gs>
              <a:gs pos="100000">
                <a:srgbClr val="FFFFFF"/>
              </a:gs>
            </a:gsLst>
            <a:lin ang="5400000"/>
          </a:gradFill>
          <a:ln w="2002">
            <a:solidFill>
              <a:srgbClr val="A4A3A3"/>
            </a:solidFill>
            <a:prstDash val="solid"/>
          </a:ln>
          <a:effectLst>
            <a:outerShdw dist="50804" dir="5400000" algn="tl">
              <a:srgbClr val="000000">
                <a:alpha val="25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Verdana"/>
            </a:endParaRPr>
          </a:p>
        </p:txBody>
      </p:sp>
      <p:sp>
        <p:nvSpPr>
          <p:cNvPr id="3" name="Rettangolo arrotondato 10"/>
          <p:cNvSpPr/>
          <p:nvPr/>
        </p:nvSpPr>
        <p:spPr>
          <a:xfrm>
            <a:off x="418594" y="434166"/>
            <a:ext cx="8306811" cy="4341333"/>
          </a:xfrm>
          <a:custGeom>
            <a:avLst>
              <a:gd name="f0" fmla="val 459"/>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adFill>
            <a:gsLst>
              <a:gs pos="0">
                <a:srgbClr val="FFFFFF"/>
              </a:gs>
              <a:gs pos="100000">
                <a:srgbClr val="E1E1E1"/>
              </a:gs>
            </a:gsLst>
            <a:path path="circle">
              <a:fillToRect l="50000" t="175000" r="50000" b="-75000"/>
            </a:path>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Verdana"/>
            </a:endParaRPr>
          </a:p>
        </p:txBody>
      </p:sp>
      <p:sp>
        <p:nvSpPr>
          <p:cNvPr id="4" name="Titolo 1"/>
          <p:cNvSpPr txBox="1">
            <a:spLocks noGrp="1"/>
          </p:cNvSpPr>
          <p:nvPr>
            <p:ph type="title"/>
          </p:nvPr>
        </p:nvSpPr>
        <p:spPr>
          <a:xfrm>
            <a:off x="468346" y="4928616"/>
            <a:ext cx="8183880" cy="676656"/>
          </a:xfrm>
        </p:spPr>
        <p:txBody>
          <a:bodyPr bIns="0"/>
          <a:lstStyle>
            <a:lvl1pPr>
              <a:defRPr b="0">
                <a:solidFill>
                  <a:srgbClr val="877F6B"/>
                </a:solidFill>
              </a:defRPr>
            </a:lvl1pPr>
          </a:lstStyle>
          <a:p>
            <a:pPr lvl="0"/>
            <a:r>
              <a:rPr lang="it-IT"/>
              <a:t>Fare clic per modificare lo stile del titolo</a:t>
            </a:r>
            <a:endParaRPr lang="en-US"/>
          </a:p>
        </p:txBody>
      </p:sp>
      <p:sp>
        <p:nvSpPr>
          <p:cNvPr id="5" name="Segnaposto testo 2"/>
          <p:cNvSpPr txBox="1">
            <a:spLocks noGrp="1"/>
          </p:cNvSpPr>
          <p:nvPr>
            <p:ph type="body" idx="1"/>
          </p:nvPr>
        </p:nvSpPr>
        <p:spPr>
          <a:xfrm>
            <a:off x="468346" y="5624483"/>
            <a:ext cx="8183880" cy="420624"/>
          </a:xfrm>
        </p:spPr>
        <p:txBody>
          <a:bodyPr lIns="118872" tIns="0"/>
          <a:lstStyle>
            <a:lvl1pPr marL="0" marR="36576" indent="0">
              <a:spcBef>
                <a:spcPts val="0"/>
              </a:spcBef>
              <a:buNone/>
              <a:defRPr sz="1800">
                <a:solidFill>
                  <a:srgbClr val="B87718"/>
                </a:solidFill>
              </a:defRPr>
            </a:lvl1pPr>
          </a:lstStyle>
          <a:p>
            <a:pPr lvl="0"/>
            <a:r>
              <a:rPr lang="it-IT"/>
              <a:t>Fare clic per modificare stili del testo dello schema</a:t>
            </a:r>
          </a:p>
        </p:txBody>
      </p:sp>
      <p:sp>
        <p:nvSpPr>
          <p:cNvPr id="6" name="Segnaposto data 3"/>
          <p:cNvSpPr txBox="1">
            <a:spLocks noGrp="1"/>
          </p:cNvSpPr>
          <p:nvPr>
            <p:ph type="dt" sz="half" idx="7"/>
          </p:nvPr>
        </p:nvSpPr>
        <p:spPr/>
        <p:txBody>
          <a:bodyPr/>
          <a:lstStyle>
            <a:lvl1pPr>
              <a:defRPr/>
            </a:lvl1pPr>
          </a:lstStyle>
          <a:p>
            <a:pPr lvl="0"/>
            <a:fld id="{68718628-1913-4B64-970D-47F48E91D7E7}" type="datetime1">
              <a:rPr lang="it-IT"/>
              <a:pPr lvl="0"/>
              <a:t>24/09/2019</a:t>
            </a:fld>
            <a:endParaRPr lang="it-IT"/>
          </a:p>
        </p:txBody>
      </p:sp>
      <p:sp>
        <p:nvSpPr>
          <p:cNvPr id="7" name="Segnaposto piè di pagina 4"/>
          <p:cNvSpPr txBox="1">
            <a:spLocks noGrp="1"/>
          </p:cNvSpPr>
          <p:nvPr>
            <p:ph type="ftr" sz="quarter" idx="9"/>
          </p:nvPr>
        </p:nvSpPr>
        <p:spPr/>
        <p:txBody>
          <a:bodyPr/>
          <a:lstStyle>
            <a:lvl1pPr>
              <a:defRPr/>
            </a:lvl1pPr>
          </a:lstStyle>
          <a:p>
            <a:pPr lvl="0"/>
            <a:endParaRPr lang="it-IT"/>
          </a:p>
        </p:txBody>
      </p:sp>
      <p:sp>
        <p:nvSpPr>
          <p:cNvPr id="8" name="Segnaposto numero diapositiva 5"/>
          <p:cNvSpPr txBox="1">
            <a:spLocks noGrp="1"/>
          </p:cNvSpPr>
          <p:nvPr>
            <p:ph type="sldNum" sz="quarter" idx="8"/>
          </p:nvPr>
        </p:nvSpPr>
        <p:spPr/>
        <p:txBody>
          <a:bodyPr/>
          <a:lstStyle>
            <a:lvl1pPr>
              <a:defRPr/>
            </a:lvl1pPr>
          </a:lstStyle>
          <a:p>
            <a:pPr lvl="0"/>
            <a:fld id="{85F1ED43-BBAB-423A-A8F5-CAE63472C541}" type="slidenum">
              <a:rPr/>
              <a:pPr lvl="0"/>
              <a:t>‹N›</a:t>
            </a:fld>
            <a:endParaRPr lang="it-IT"/>
          </a:p>
        </p:txBody>
      </p:sp>
    </p:spTree>
    <p:extLst>
      <p:ext uri="{BB962C8B-B14F-4D97-AF65-F5344CB8AC3E}">
        <p14:creationId xmlns:p14="http://schemas.microsoft.com/office/powerpoint/2010/main" val="1506967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Segnaposto contenuto 2"/>
          <p:cNvSpPr txBox="1">
            <a:spLocks noGrp="1"/>
          </p:cNvSpPr>
          <p:nvPr>
            <p:ph idx="1"/>
          </p:nvPr>
        </p:nvSpPr>
        <p:spPr>
          <a:xfrm>
            <a:off x="514350" y="530352"/>
            <a:ext cx="3931920" cy="4389120"/>
          </a:xfrm>
        </p:spPr>
        <p:txBody>
          <a:bodyPr/>
          <a:lstStyle>
            <a:lvl1pPr>
              <a:defRPr sz="2600"/>
            </a:lvl1pPr>
            <a:lvl2pPr>
              <a:defRPr sz="2200"/>
            </a:lvl2pPr>
            <a:lvl3pPr>
              <a:defRPr sz="2000"/>
            </a:lvl3pPr>
            <a:lvl4pPr>
              <a:defRPr sz="1800"/>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txBox="1">
            <a:spLocks noGrp="1"/>
          </p:cNvSpPr>
          <p:nvPr>
            <p:ph idx="2"/>
          </p:nvPr>
        </p:nvSpPr>
        <p:spPr>
          <a:xfrm>
            <a:off x="4755355" y="530352"/>
            <a:ext cx="3931920" cy="4389120"/>
          </a:xfrm>
        </p:spPr>
        <p:txBody>
          <a:bodyPr/>
          <a:lstStyle>
            <a:lvl1pPr>
              <a:defRPr sz="2600"/>
            </a:lvl1pPr>
            <a:lvl2pPr>
              <a:defRPr sz="2200"/>
            </a:lvl2pPr>
            <a:lvl3pPr>
              <a:defRPr sz="2000"/>
            </a:lvl3pPr>
            <a:lvl4pPr>
              <a:defRPr sz="1800"/>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txBox="1">
            <a:spLocks noGrp="1"/>
          </p:cNvSpPr>
          <p:nvPr>
            <p:ph type="dt" sz="half" idx="7"/>
          </p:nvPr>
        </p:nvSpPr>
        <p:spPr/>
        <p:txBody>
          <a:bodyPr/>
          <a:lstStyle>
            <a:lvl1pPr>
              <a:defRPr/>
            </a:lvl1pPr>
          </a:lstStyle>
          <a:p>
            <a:pPr lvl="0"/>
            <a:fld id="{B93B02F3-12F3-41C3-ADD6-2CD8D0E474A2}" type="datetime1">
              <a:rPr lang="it-IT"/>
              <a:pPr lvl="0"/>
              <a:t>24/09/2019</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F2F0795E-E6E4-4F74-9BFF-F4AC5A3D0FB1}" type="slidenum">
              <a:rPr/>
              <a:pPr lvl="0"/>
              <a:t>‹N›</a:t>
            </a:fld>
            <a:endParaRPr lang="it-IT"/>
          </a:p>
        </p:txBody>
      </p:sp>
    </p:spTree>
    <p:extLst>
      <p:ext uri="{BB962C8B-B14F-4D97-AF65-F5344CB8AC3E}">
        <p14:creationId xmlns:p14="http://schemas.microsoft.com/office/powerpoint/2010/main" val="1658234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txBox="1">
            <a:spLocks noGrp="1"/>
          </p:cNvSpPr>
          <p:nvPr>
            <p:ph type="title"/>
          </p:nvPr>
        </p:nvSpPr>
        <p:spPr>
          <a:xfrm>
            <a:off x="502920" y="4983480"/>
            <a:ext cx="8183880" cy="1051560"/>
          </a:xfrm>
        </p:spPr>
        <p:txBody>
          <a:bodyPr/>
          <a:lstStyle>
            <a:lvl1pPr>
              <a:defRPr/>
            </a:lvl1pPr>
          </a:lstStyle>
          <a:p>
            <a:pPr lvl="0"/>
            <a:r>
              <a:rPr lang="it-IT"/>
              <a:t>Fare clic per modificare lo stile del titolo</a:t>
            </a:r>
            <a:endParaRPr lang="en-US"/>
          </a:p>
        </p:txBody>
      </p:sp>
      <p:sp>
        <p:nvSpPr>
          <p:cNvPr id="3" name="Segnaposto testo 2"/>
          <p:cNvSpPr txBox="1">
            <a:spLocks noGrp="1"/>
          </p:cNvSpPr>
          <p:nvPr>
            <p:ph type="body" idx="1"/>
          </p:nvPr>
        </p:nvSpPr>
        <p:spPr>
          <a:xfrm>
            <a:off x="607225" y="579436"/>
            <a:ext cx="3931920" cy="792163"/>
          </a:xfrm>
        </p:spPr>
        <p:txBody>
          <a:bodyPr lIns="146304" anchor="ctr"/>
          <a:lstStyle>
            <a:lvl1pPr marL="0" indent="0">
              <a:buNone/>
              <a:defRPr sz="2400" b="1"/>
            </a:lvl1pPr>
          </a:lstStyle>
          <a:p>
            <a:pPr lvl="0"/>
            <a:r>
              <a:rPr lang="it-IT"/>
              <a:t>Fare clic per modificare stili del testo dello schema</a:t>
            </a:r>
          </a:p>
        </p:txBody>
      </p:sp>
      <p:sp>
        <p:nvSpPr>
          <p:cNvPr id="4" name="Segnaposto testo 3"/>
          <p:cNvSpPr txBox="1">
            <a:spLocks noGrp="1"/>
          </p:cNvSpPr>
          <p:nvPr>
            <p:ph type="body" idx="3"/>
          </p:nvPr>
        </p:nvSpPr>
        <p:spPr>
          <a:xfrm>
            <a:off x="4652165" y="579436"/>
            <a:ext cx="3931920" cy="792163"/>
          </a:xfrm>
        </p:spPr>
        <p:txBody>
          <a:bodyPr lIns="137160" anchor="ctr"/>
          <a:lstStyle>
            <a:lvl1pPr marL="0" indent="0">
              <a:buNone/>
              <a:defRPr sz="2400" b="1"/>
            </a:lvl1pPr>
          </a:lstStyle>
          <a:p>
            <a:pPr lvl="0"/>
            <a:r>
              <a:rPr lang="it-IT"/>
              <a:t>Fare clic per modificare stili del testo dello schema</a:t>
            </a:r>
          </a:p>
        </p:txBody>
      </p:sp>
      <p:sp>
        <p:nvSpPr>
          <p:cNvPr id="5" name="Segnaposto contenuto 4"/>
          <p:cNvSpPr txBox="1">
            <a:spLocks noGrp="1"/>
          </p:cNvSpPr>
          <p:nvPr>
            <p:ph idx="2"/>
          </p:nvPr>
        </p:nvSpPr>
        <p:spPr>
          <a:xfrm>
            <a:off x="607225" y="1447796"/>
            <a:ext cx="3931920" cy="3489963"/>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contenuto 5"/>
          <p:cNvSpPr txBox="1">
            <a:spLocks noGrp="1"/>
          </p:cNvSpPr>
          <p:nvPr>
            <p:ph idx="4"/>
          </p:nvPr>
        </p:nvSpPr>
        <p:spPr>
          <a:xfrm>
            <a:off x="4652165" y="1447796"/>
            <a:ext cx="3931920" cy="3489963"/>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txBox="1">
            <a:spLocks noGrp="1"/>
          </p:cNvSpPr>
          <p:nvPr>
            <p:ph type="dt" sz="half" idx="7"/>
          </p:nvPr>
        </p:nvSpPr>
        <p:spPr/>
        <p:txBody>
          <a:bodyPr/>
          <a:lstStyle>
            <a:lvl1pPr>
              <a:defRPr/>
            </a:lvl1pPr>
          </a:lstStyle>
          <a:p>
            <a:pPr lvl="0"/>
            <a:fld id="{71A47EF1-B28E-4C0C-897D-D1ED4C452D3F}" type="datetime1">
              <a:rPr lang="it-IT"/>
              <a:pPr lvl="0"/>
              <a:t>24/09/2019</a:t>
            </a:fld>
            <a:endParaRPr lang="it-IT"/>
          </a:p>
        </p:txBody>
      </p:sp>
      <p:sp>
        <p:nvSpPr>
          <p:cNvPr id="8" name="Segnaposto piè di pagina 7"/>
          <p:cNvSpPr txBox="1">
            <a:spLocks noGrp="1"/>
          </p:cNvSpPr>
          <p:nvPr>
            <p:ph type="ftr" sz="quarter" idx="9"/>
          </p:nvPr>
        </p:nvSpPr>
        <p:spPr/>
        <p:txBody>
          <a:bodyPr/>
          <a:lstStyle>
            <a:lvl1pPr>
              <a:defRPr/>
            </a:lvl1pPr>
          </a:lstStyle>
          <a:p>
            <a:pPr lvl="0"/>
            <a:endParaRPr lang="it-IT"/>
          </a:p>
        </p:txBody>
      </p:sp>
      <p:sp>
        <p:nvSpPr>
          <p:cNvPr id="9" name="Segnaposto numero diapositiva 8"/>
          <p:cNvSpPr txBox="1">
            <a:spLocks noGrp="1"/>
          </p:cNvSpPr>
          <p:nvPr>
            <p:ph type="sldNum" sz="quarter" idx="8"/>
          </p:nvPr>
        </p:nvSpPr>
        <p:spPr/>
        <p:txBody>
          <a:bodyPr/>
          <a:lstStyle>
            <a:lvl1pPr>
              <a:defRPr/>
            </a:lvl1pPr>
          </a:lstStyle>
          <a:p>
            <a:pPr lvl="0"/>
            <a:fld id="{56D64F28-A37D-4CAC-AB21-4A85599F7F04}" type="slidenum">
              <a:rPr/>
              <a:pPr lvl="0"/>
              <a:t>‹N›</a:t>
            </a:fld>
            <a:endParaRPr lang="it-IT"/>
          </a:p>
        </p:txBody>
      </p:sp>
    </p:spTree>
    <p:extLst>
      <p:ext uri="{BB962C8B-B14F-4D97-AF65-F5344CB8AC3E}">
        <p14:creationId xmlns:p14="http://schemas.microsoft.com/office/powerpoint/2010/main" val="2446749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Segnaposto data 2"/>
          <p:cNvSpPr txBox="1">
            <a:spLocks noGrp="1"/>
          </p:cNvSpPr>
          <p:nvPr>
            <p:ph type="dt" sz="half" idx="7"/>
          </p:nvPr>
        </p:nvSpPr>
        <p:spPr/>
        <p:txBody>
          <a:bodyPr/>
          <a:lstStyle>
            <a:lvl1pPr>
              <a:defRPr/>
            </a:lvl1pPr>
          </a:lstStyle>
          <a:p>
            <a:pPr lvl="0"/>
            <a:fld id="{FAFC4C54-0A4C-4D52-8243-7F52A6DFC54E}" type="datetime1">
              <a:rPr lang="it-IT"/>
              <a:pPr lvl="0"/>
              <a:t>24/09/2019</a:t>
            </a:fld>
            <a:endParaRPr lang="it-IT"/>
          </a:p>
        </p:txBody>
      </p:sp>
      <p:sp>
        <p:nvSpPr>
          <p:cNvPr id="4" name="Segnaposto piè di pagina 3"/>
          <p:cNvSpPr txBox="1">
            <a:spLocks noGrp="1"/>
          </p:cNvSpPr>
          <p:nvPr>
            <p:ph type="ftr" sz="quarter" idx="9"/>
          </p:nvPr>
        </p:nvSpPr>
        <p:spPr/>
        <p:txBody>
          <a:bodyPr/>
          <a:lstStyle>
            <a:lvl1pPr>
              <a:defRPr/>
            </a:lvl1pPr>
          </a:lstStyle>
          <a:p>
            <a:pPr lvl="0"/>
            <a:endParaRPr lang="it-IT"/>
          </a:p>
        </p:txBody>
      </p:sp>
      <p:sp>
        <p:nvSpPr>
          <p:cNvPr id="5" name="Segnaposto numero diapositiva 4"/>
          <p:cNvSpPr txBox="1">
            <a:spLocks noGrp="1"/>
          </p:cNvSpPr>
          <p:nvPr>
            <p:ph type="sldNum" sz="quarter" idx="8"/>
          </p:nvPr>
        </p:nvSpPr>
        <p:spPr/>
        <p:txBody>
          <a:bodyPr/>
          <a:lstStyle>
            <a:lvl1pPr>
              <a:defRPr/>
            </a:lvl1pPr>
          </a:lstStyle>
          <a:p>
            <a:pPr lvl="0"/>
            <a:fld id="{ADED830A-2D94-4901-AF00-4C5EBEB46264}" type="slidenum">
              <a:rPr/>
              <a:pPr lvl="0"/>
              <a:t>‹N›</a:t>
            </a:fld>
            <a:endParaRPr lang="it-IT"/>
          </a:p>
        </p:txBody>
      </p:sp>
    </p:spTree>
    <p:extLst>
      <p:ext uri="{BB962C8B-B14F-4D97-AF65-F5344CB8AC3E}">
        <p14:creationId xmlns:p14="http://schemas.microsoft.com/office/powerpoint/2010/main" val="799570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ttangolo arrotondato 6"/>
          <p:cNvSpPr/>
          <p:nvPr/>
        </p:nvSpPr>
        <p:spPr>
          <a:xfrm>
            <a:off x="304796" y="329184"/>
            <a:ext cx="8532056" cy="6196815"/>
          </a:xfrm>
          <a:custGeom>
            <a:avLst>
              <a:gd name="f0" fmla="val 449"/>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adFill>
            <a:gsLst>
              <a:gs pos="0">
                <a:srgbClr val="FFFFFF"/>
              </a:gs>
              <a:gs pos="100000">
                <a:srgbClr val="FFFFFF"/>
              </a:gs>
            </a:gsLst>
            <a:lin ang="5400000"/>
          </a:gradFill>
          <a:ln w="2002">
            <a:solidFill>
              <a:srgbClr val="A4A3A3"/>
            </a:solidFill>
            <a:prstDash val="solid"/>
          </a:ln>
          <a:effectLst>
            <a:outerShdw dist="50804" dir="5400000" algn="tl">
              <a:srgbClr val="000000">
                <a:alpha val="25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Verdana"/>
            </a:endParaRPr>
          </a:p>
        </p:txBody>
      </p:sp>
      <p:sp>
        <p:nvSpPr>
          <p:cNvPr id="3" name="Segnaposto data 1"/>
          <p:cNvSpPr txBox="1">
            <a:spLocks noGrp="1"/>
          </p:cNvSpPr>
          <p:nvPr>
            <p:ph type="dt" sz="half" idx="7"/>
          </p:nvPr>
        </p:nvSpPr>
        <p:spPr/>
        <p:txBody>
          <a:bodyPr/>
          <a:lstStyle>
            <a:lvl1pPr>
              <a:defRPr/>
            </a:lvl1pPr>
          </a:lstStyle>
          <a:p>
            <a:pPr lvl="0"/>
            <a:fld id="{8964A4A9-8492-46DA-AB76-98DD42B89AED}" type="datetime1">
              <a:rPr lang="it-IT"/>
              <a:pPr lvl="0"/>
              <a:t>24/09/2019</a:t>
            </a:fld>
            <a:endParaRPr lang="it-IT"/>
          </a:p>
        </p:txBody>
      </p:sp>
      <p:sp>
        <p:nvSpPr>
          <p:cNvPr id="4" name="Segnaposto piè di pagina 2"/>
          <p:cNvSpPr txBox="1">
            <a:spLocks noGrp="1"/>
          </p:cNvSpPr>
          <p:nvPr>
            <p:ph type="ftr" sz="quarter" idx="9"/>
          </p:nvPr>
        </p:nvSpPr>
        <p:spPr/>
        <p:txBody>
          <a:bodyPr/>
          <a:lstStyle>
            <a:lvl1pPr>
              <a:defRPr/>
            </a:lvl1pPr>
          </a:lstStyle>
          <a:p>
            <a:pPr lvl="0"/>
            <a:endParaRPr lang="it-IT"/>
          </a:p>
        </p:txBody>
      </p:sp>
      <p:sp>
        <p:nvSpPr>
          <p:cNvPr id="5" name="Segnaposto numero diapositiva 3"/>
          <p:cNvSpPr txBox="1">
            <a:spLocks noGrp="1"/>
          </p:cNvSpPr>
          <p:nvPr>
            <p:ph type="sldNum" sz="quarter" idx="8"/>
          </p:nvPr>
        </p:nvSpPr>
        <p:spPr/>
        <p:txBody>
          <a:bodyPr/>
          <a:lstStyle>
            <a:lvl1pPr>
              <a:defRPr/>
            </a:lvl1pPr>
          </a:lstStyle>
          <a:p>
            <a:pPr lvl="0"/>
            <a:fld id="{9D3F2F65-36B3-4CAB-9828-B205B4F449EB}" type="slidenum">
              <a:rPr/>
              <a:pPr lvl="0"/>
              <a:t>‹N›</a:t>
            </a:fld>
            <a:endParaRPr lang="it-IT"/>
          </a:p>
        </p:txBody>
      </p:sp>
    </p:spTree>
    <p:extLst>
      <p:ext uri="{BB962C8B-B14F-4D97-AF65-F5344CB8AC3E}">
        <p14:creationId xmlns:p14="http://schemas.microsoft.com/office/powerpoint/2010/main" val="1069843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5538785" y="533396"/>
            <a:ext cx="2971800" cy="914400"/>
          </a:xfrm>
        </p:spPr>
        <p:txBody>
          <a:bodyPr/>
          <a:lstStyle>
            <a:lvl1pPr>
              <a:defRPr sz="2200">
                <a:solidFill>
                  <a:srgbClr val="F0A22E"/>
                </a:solidFill>
              </a:defRPr>
            </a:lvl1pPr>
          </a:lstStyle>
          <a:p>
            <a:pPr lvl="0"/>
            <a:r>
              <a:rPr lang="it-IT"/>
              <a:t>Fare clic per modificare lo stile del titolo</a:t>
            </a:r>
            <a:endParaRPr lang="en-US"/>
          </a:p>
        </p:txBody>
      </p:sp>
      <p:sp>
        <p:nvSpPr>
          <p:cNvPr id="3" name="Segnaposto testo 2"/>
          <p:cNvSpPr txBox="1">
            <a:spLocks noGrp="1"/>
          </p:cNvSpPr>
          <p:nvPr>
            <p:ph type="body" idx="2"/>
          </p:nvPr>
        </p:nvSpPr>
        <p:spPr>
          <a:xfrm>
            <a:off x="5538849" y="1447806"/>
            <a:ext cx="2971800" cy="4206111"/>
          </a:xfrm>
        </p:spPr>
        <p:txBody>
          <a:bodyPr lIns="91440"/>
          <a:lstStyle>
            <a:lvl1pPr marL="18288" marR="18288" indent="0">
              <a:spcBef>
                <a:spcPts val="0"/>
              </a:spcBef>
              <a:buNone/>
              <a:defRPr sz="1400"/>
            </a:lvl1pPr>
            <a:lvl2pPr>
              <a:buNone/>
              <a:defRPr sz="1200"/>
            </a:lvl2pPr>
            <a:lvl3pPr>
              <a:buNone/>
              <a:defRPr sz="1000"/>
            </a:lvl3pPr>
            <a:lvl4pPr>
              <a:buNone/>
              <a:defRPr sz="900"/>
            </a:lvl4pPr>
            <a:lvl5pPr>
              <a:buNone/>
              <a:defRPr sz="9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txBox="1">
            <a:spLocks noGrp="1"/>
          </p:cNvSpPr>
          <p:nvPr>
            <p:ph idx="1"/>
          </p:nvPr>
        </p:nvSpPr>
        <p:spPr>
          <a:xfrm>
            <a:off x="761375" y="930145"/>
            <a:ext cx="4626159" cy="4724403"/>
          </a:xfrm>
        </p:spPr>
        <p:txBody>
          <a:bodyPr/>
          <a:lstStyle>
            <a:lvl1pPr>
              <a:defRPr/>
            </a:lvl1pPr>
            <a:lvl2pPr>
              <a:defRPr sz="2600"/>
            </a:lvl2pPr>
            <a:lvl3pPr>
              <a:defRPr sz="2400"/>
            </a:lvl3pPr>
            <a:lvl4pPr>
              <a:defRPr sz="2000"/>
            </a:lvl4pPr>
            <a:lvl5pPr>
              <a:defRPr sz="20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txBox="1">
            <a:spLocks noGrp="1"/>
          </p:cNvSpPr>
          <p:nvPr>
            <p:ph type="dt" sz="half" idx="7"/>
          </p:nvPr>
        </p:nvSpPr>
        <p:spPr/>
        <p:txBody>
          <a:bodyPr/>
          <a:lstStyle>
            <a:lvl1pPr>
              <a:defRPr/>
            </a:lvl1pPr>
          </a:lstStyle>
          <a:p>
            <a:pPr lvl="0"/>
            <a:fld id="{E5A8E9BF-1122-4860-80EB-A7458C3325B3}" type="datetime1">
              <a:rPr lang="it-IT"/>
              <a:pPr lvl="0"/>
              <a:t>24/09/2019</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7F934BAE-05E3-4F75-8DE4-886B4EF45421}" type="slidenum">
              <a:rPr/>
              <a:pPr lvl="0"/>
              <a:t>‹N›</a:t>
            </a:fld>
            <a:endParaRPr lang="it-IT"/>
          </a:p>
        </p:txBody>
      </p:sp>
    </p:spTree>
    <p:extLst>
      <p:ext uri="{BB962C8B-B14F-4D97-AF65-F5344CB8AC3E}">
        <p14:creationId xmlns:p14="http://schemas.microsoft.com/office/powerpoint/2010/main" val="938922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Rettangolo arrotondato 14"/>
          <p:cNvSpPr/>
          <p:nvPr/>
        </p:nvSpPr>
        <p:spPr>
          <a:xfrm>
            <a:off x="304796" y="329184"/>
            <a:ext cx="8532056" cy="6196815"/>
          </a:xfrm>
          <a:custGeom>
            <a:avLst>
              <a:gd name="f0" fmla="val 449"/>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adFill>
            <a:gsLst>
              <a:gs pos="0">
                <a:srgbClr val="FFFFFF"/>
              </a:gs>
              <a:gs pos="100000">
                <a:srgbClr val="FFFFFF"/>
              </a:gs>
            </a:gsLst>
            <a:lin ang="5400000"/>
          </a:gradFill>
          <a:ln w="2002">
            <a:solidFill>
              <a:srgbClr val="A4A3A3"/>
            </a:solidFill>
            <a:prstDash val="solid"/>
          </a:ln>
          <a:effectLst>
            <a:outerShdw dist="50804" dir="5400000" algn="tl">
              <a:srgbClr val="000000">
                <a:alpha val="25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Verdana"/>
            </a:endParaRPr>
          </a:p>
        </p:txBody>
      </p:sp>
      <p:sp>
        <p:nvSpPr>
          <p:cNvPr id="3" name="Rettangolo con singolo angolo arrotondato 10"/>
          <p:cNvSpPr/>
          <p:nvPr/>
        </p:nvSpPr>
        <p:spPr>
          <a:xfrm>
            <a:off x="6400800" y="434166"/>
            <a:ext cx="2324605" cy="4343400"/>
          </a:xfrm>
          <a:custGeom>
            <a:avLst>
              <a:gd name="f7" fmla="val 2748"/>
            </a:avLst>
            <a:gdLst>
              <a:gd name="f1" fmla="val 5400000"/>
              <a:gd name="f2" fmla="val 16200000"/>
              <a:gd name="f3" fmla="val w"/>
              <a:gd name="f4" fmla="val h"/>
              <a:gd name="f5" fmla="val ss"/>
              <a:gd name="f6" fmla="val 0"/>
              <a:gd name="f7" fmla="val 2748"/>
              <a:gd name="f8" fmla="abs f3"/>
              <a:gd name="f9" fmla="abs f4"/>
              <a:gd name="f10" fmla="abs f5"/>
              <a:gd name="f11" fmla="val f6"/>
              <a:gd name="f12" fmla="val f7"/>
              <a:gd name="f13" fmla="?: f8 f3 1"/>
              <a:gd name="f14" fmla="?: f9 f4 1"/>
              <a:gd name="f15" fmla="?: f10 f5 1"/>
              <a:gd name="f16" fmla="*/ f13 1 21600"/>
              <a:gd name="f17" fmla="*/ f14 1 21600"/>
              <a:gd name="f18" fmla="*/ 21600 f13 1"/>
              <a:gd name="f19" fmla="*/ 21600 f14 1"/>
              <a:gd name="f20" fmla="min f17 f16"/>
              <a:gd name="f21" fmla="*/ f18 1 f15"/>
              <a:gd name="f22" fmla="*/ f19 1 f15"/>
              <a:gd name="f23" fmla="val f21"/>
              <a:gd name="f24" fmla="val f22"/>
              <a:gd name="f25" fmla="*/ f11 f20 1"/>
              <a:gd name="f26" fmla="+- f24 0 f11"/>
              <a:gd name="f27" fmla="+- f23 0 f11"/>
              <a:gd name="f28" fmla="*/ f24 f20 1"/>
              <a:gd name="f29" fmla="*/ f23 f20 1"/>
              <a:gd name="f30" fmla="min f27 f26"/>
              <a:gd name="f31" fmla="*/ f30 f12 1"/>
              <a:gd name="f32" fmla="*/ f31 1 100000"/>
              <a:gd name="f33" fmla="+- f23 0 f32"/>
              <a:gd name="f34" fmla="*/ f32 29289 1"/>
              <a:gd name="f35" fmla="*/ f32 f20 1"/>
              <a:gd name="f36" fmla="*/ f34 1 100000"/>
              <a:gd name="f37" fmla="*/ f33 f20 1"/>
              <a:gd name="f38" fmla="+- f23 0 f36"/>
              <a:gd name="f39" fmla="*/ f38 f20 1"/>
            </a:gdLst>
            <a:ahLst/>
            <a:cxnLst>
              <a:cxn ang="3cd4">
                <a:pos x="hc" y="t"/>
              </a:cxn>
              <a:cxn ang="0">
                <a:pos x="r" y="vc"/>
              </a:cxn>
              <a:cxn ang="cd4">
                <a:pos x="hc" y="b"/>
              </a:cxn>
              <a:cxn ang="cd2">
                <a:pos x="l" y="vc"/>
              </a:cxn>
            </a:cxnLst>
            <a:rect l="f25" t="f25" r="f39" b="f28"/>
            <a:pathLst>
              <a:path>
                <a:moveTo>
                  <a:pt x="f25" y="f25"/>
                </a:moveTo>
                <a:lnTo>
                  <a:pt x="f37" y="f25"/>
                </a:lnTo>
                <a:arcTo wR="f35" hR="f35" stAng="f2" swAng="f1"/>
                <a:lnTo>
                  <a:pt x="f29" y="f28"/>
                </a:lnTo>
                <a:lnTo>
                  <a:pt x="f25" y="f28"/>
                </a:lnTo>
                <a:close/>
              </a:path>
            </a:pathLst>
          </a:custGeom>
          <a:solidFill>
            <a:srgbClr val="1C1C1C"/>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Verdana"/>
            </a:endParaRPr>
          </a:p>
        </p:txBody>
      </p:sp>
      <p:sp>
        <p:nvSpPr>
          <p:cNvPr id="4" name="Titolo 1"/>
          <p:cNvSpPr txBox="1">
            <a:spLocks noGrp="1"/>
          </p:cNvSpPr>
          <p:nvPr>
            <p:ph type="title"/>
          </p:nvPr>
        </p:nvSpPr>
        <p:spPr>
          <a:xfrm>
            <a:off x="457200" y="5012055"/>
            <a:ext cx="8229600" cy="1051560"/>
          </a:xfrm>
        </p:spPr>
        <p:txBody>
          <a:bodyPr anchor="t"/>
          <a:lstStyle>
            <a:lvl1pPr>
              <a:defRPr b="0">
                <a:solidFill>
                  <a:srgbClr val="877F6B"/>
                </a:solidFill>
              </a:defRPr>
            </a:lvl1pPr>
          </a:lstStyle>
          <a:p>
            <a:pPr lvl="0"/>
            <a:r>
              <a:rPr lang="it-IT"/>
              <a:t>Fare clic per modificare lo stile del titolo</a:t>
            </a:r>
            <a:endParaRPr lang="en-US"/>
          </a:p>
        </p:txBody>
      </p:sp>
      <p:sp>
        <p:nvSpPr>
          <p:cNvPr id="5" name="Segnaposto testo 3"/>
          <p:cNvSpPr txBox="1">
            <a:spLocks noGrp="1"/>
          </p:cNvSpPr>
          <p:nvPr>
            <p:ph type="body" idx="2"/>
          </p:nvPr>
        </p:nvSpPr>
        <p:spPr>
          <a:xfrm>
            <a:off x="6462714" y="533396"/>
            <a:ext cx="2240279" cy="4211479"/>
          </a:xfrm>
        </p:spPr>
        <p:txBody>
          <a:bodyPr lIns="91440"/>
          <a:lstStyle>
            <a:lvl1pPr marL="45720" indent="0">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data 4"/>
          <p:cNvSpPr txBox="1">
            <a:spLocks noGrp="1"/>
          </p:cNvSpPr>
          <p:nvPr>
            <p:ph type="dt" sz="half" idx="7"/>
          </p:nvPr>
        </p:nvSpPr>
        <p:spPr/>
        <p:txBody>
          <a:bodyPr/>
          <a:lstStyle>
            <a:lvl1pPr>
              <a:defRPr/>
            </a:lvl1pPr>
          </a:lstStyle>
          <a:p>
            <a:pPr lvl="0"/>
            <a:fld id="{1D114717-03EB-4F05-AF0E-D92FEF182BC1}" type="datetime1">
              <a:rPr lang="it-IT"/>
              <a:pPr lvl="0"/>
              <a:t>24/09/2019</a:t>
            </a:fld>
            <a:endParaRPr lang="it-IT"/>
          </a:p>
        </p:txBody>
      </p:sp>
      <p:sp>
        <p:nvSpPr>
          <p:cNvPr id="7" name="Segnaposto piè di pagina 5"/>
          <p:cNvSpPr txBox="1">
            <a:spLocks noGrp="1"/>
          </p:cNvSpPr>
          <p:nvPr>
            <p:ph type="ftr" sz="quarter" idx="9"/>
          </p:nvPr>
        </p:nvSpPr>
        <p:spPr/>
        <p:txBody>
          <a:bodyPr/>
          <a:lstStyle>
            <a:lvl1pPr>
              <a:defRPr/>
            </a:lvl1pPr>
          </a:lstStyle>
          <a:p>
            <a:pPr lvl="0"/>
            <a:endParaRPr lang="it-IT"/>
          </a:p>
        </p:txBody>
      </p:sp>
      <p:sp>
        <p:nvSpPr>
          <p:cNvPr id="8" name="Segnaposto numero diapositiva 6"/>
          <p:cNvSpPr txBox="1">
            <a:spLocks noGrp="1"/>
          </p:cNvSpPr>
          <p:nvPr>
            <p:ph type="sldNum" sz="quarter" idx="8"/>
          </p:nvPr>
        </p:nvSpPr>
        <p:spPr/>
        <p:txBody>
          <a:bodyPr/>
          <a:lstStyle>
            <a:lvl1pPr>
              <a:defRPr/>
            </a:lvl1pPr>
          </a:lstStyle>
          <a:p>
            <a:pPr lvl="0"/>
            <a:fld id="{0C92E09A-731A-4A07-B1A9-DEC72FF221C8}" type="slidenum">
              <a:rPr/>
              <a:pPr lvl="0"/>
              <a:t>‹N›</a:t>
            </a:fld>
            <a:endParaRPr lang="it-IT"/>
          </a:p>
        </p:txBody>
      </p:sp>
      <p:sp>
        <p:nvSpPr>
          <p:cNvPr id="9" name="Segnaposto immagine 2"/>
          <p:cNvSpPr txBox="1">
            <a:spLocks noGrp="1"/>
          </p:cNvSpPr>
          <p:nvPr>
            <p:ph type="pic" idx="1"/>
          </p:nvPr>
        </p:nvSpPr>
        <p:spPr>
          <a:xfrm>
            <a:off x="421483" y="435766"/>
            <a:ext cx="5925312" cy="4343400"/>
          </a:xfrm>
          <a:solidFill>
            <a:srgbClr val="585344"/>
          </a:solidFill>
        </p:spPr>
        <p:txBody>
          <a:bodyPr/>
          <a:lstStyle>
            <a:lvl1pPr marL="0" indent="0">
              <a:buNone/>
              <a:defRPr sz="3200"/>
            </a:lvl1pPr>
          </a:lstStyle>
          <a:p>
            <a:pPr lvl="0"/>
            <a:r>
              <a:rPr lang="it-IT"/>
              <a:t>Fare clic sull'icona per inserire un'immagine</a:t>
            </a:r>
            <a:endParaRPr lang="en-US"/>
          </a:p>
        </p:txBody>
      </p:sp>
    </p:spTree>
    <p:extLst>
      <p:ext uri="{BB962C8B-B14F-4D97-AF65-F5344CB8AC3E}">
        <p14:creationId xmlns:p14="http://schemas.microsoft.com/office/powerpoint/2010/main" val="3214211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EC9"/>
        </a:solidFill>
        <a:effectLst/>
      </p:bgPr>
    </p:bg>
    <p:spTree>
      <p:nvGrpSpPr>
        <p:cNvPr id="1" name=""/>
        <p:cNvGrpSpPr/>
        <p:nvPr/>
      </p:nvGrpSpPr>
      <p:grpSpPr>
        <a:xfrm>
          <a:off x="0" y="0"/>
          <a:ext cx="0" cy="0"/>
          <a:chOff x="0" y="0"/>
          <a:chExt cx="0" cy="0"/>
        </a:xfrm>
      </p:grpSpPr>
      <p:sp>
        <p:nvSpPr>
          <p:cNvPr id="2" name="Rettangolo arrotondato 6"/>
          <p:cNvSpPr/>
          <p:nvPr/>
        </p:nvSpPr>
        <p:spPr>
          <a:xfrm>
            <a:off x="304796" y="329184"/>
            <a:ext cx="8532056" cy="6196815"/>
          </a:xfrm>
          <a:custGeom>
            <a:avLst>
              <a:gd name="f0" fmla="val 449"/>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adFill>
            <a:gsLst>
              <a:gs pos="0">
                <a:srgbClr val="FFFFFF"/>
              </a:gs>
              <a:gs pos="100000">
                <a:srgbClr val="FFFFFF"/>
              </a:gs>
            </a:gsLst>
            <a:lin ang="5400000"/>
          </a:gradFill>
          <a:ln w="2002">
            <a:solidFill>
              <a:srgbClr val="A4A3A3"/>
            </a:solidFill>
            <a:prstDash val="solid"/>
          </a:ln>
          <a:effectLst>
            <a:outerShdw dist="50804" dir="5400000" algn="tl">
              <a:srgbClr val="000000">
                <a:alpha val="25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Verdana"/>
            </a:endParaRPr>
          </a:p>
        </p:txBody>
      </p:sp>
      <p:sp>
        <p:nvSpPr>
          <p:cNvPr id="3" name="Rettangolo arrotondato 8"/>
          <p:cNvSpPr/>
          <p:nvPr/>
        </p:nvSpPr>
        <p:spPr>
          <a:xfrm>
            <a:off x="418594" y="434166"/>
            <a:ext cx="8306811" cy="5486400"/>
          </a:xfrm>
          <a:custGeom>
            <a:avLst>
              <a:gd name="f0" fmla="val 459"/>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adFill>
            <a:gsLst>
              <a:gs pos="0">
                <a:srgbClr val="FFFFFF"/>
              </a:gs>
              <a:gs pos="100000">
                <a:srgbClr val="E1E1E1"/>
              </a:gs>
            </a:gsLst>
            <a:path path="circle">
              <a:fillToRect l="50000" t="175000" r="50000" b="-75000"/>
            </a:path>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Verdana"/>
            </a:endParaRPr>
          </a:p>
        </p:txBody>
      </p:sp>
      <p:sp>
        <p:nvSpPr>
          <p:cNvPr id="4" name="Segnaposto titolo 12"/>
          <p:cNvSpPr txBox="1">
            <a:spLocks noGrp="1"/>
          </p:cNvSpPr>
          <p:nvPr>
            <p:ph type="title"/>
          </p:nvPr>
        </p:nvSpPr>
        <p:spPr>
          <a:xfrm>
            <a:off x="502920" y="4985592"/>
            <a:ext cx="8183880" cy="1051560"/>
          </a:xfrm>
          <a:prstGeom prst="rect">
            <a:avLst/>
          </a:prstGeom>
          <a:noFill/>
          <a:ln>
            <a:noFill/>
          </a:ln>
        </p:spPr>
        <p:txBody>
          <a:bodyPr vert="horz" wrap="square" lIns="91440" tIns="45720" rIns="91440" bIns="45720" anchor="b" anchorCtr="0" compatLnSpc="1"/>
          <a:lstStyle/>
          <a:p>
            <a:pPr lvl="0"/>
            <a:r>
              <a:rPr lang="it-IT"/>
              <a:t>Fare clic per modificare lo stile del titolo</a:t>
            </a:r>
            <a:endParaRPr lang="en-US"/>
          </a:p>
        </p:txBody>
      </p:sp>
      <p:sp>
        <p:nvSpPr>
          <p:cNvPr id="5" name="Segnaposto testo 3"/>
          <p:cNvSpPr txBox="1">
            <a:spLocks noGrp="1"/>
          </p:cNvSpPr>
          <p:nvPr>
            <p:ph type="body" idx="1"/>
          </p:nvPr>
        </p:nvSpPr>
        <p:spPr>
          <a:xfrm>
            <a:off x="502920" y="530352"/>
            <a:ext cx="8183880" cy="4187952"/>
          </a:xfrm>
          <a:prstGeom prst="rect">
            <a:avLst/>
          </a:prstGeom>
          <a:noFill/>
          <a:ln>
            <a:noFill/>
          </a:ln>
        </p:spPr>
        <p:txBody>
          <a:bodyPr vert="horz" wrap="square" lIns="182880" tIns="91440" rIns="91440" bIns="45720" anchor="t" anchorCtr="0" compatLnSpc="1"/>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data 24"/>
          <p:cNvSpPr txBox="1">
            <a:spLocks noGrp="1"/>
          </p:cNvSpPr>
          <p:nvPr>
            <p:ph type="dt" sz="half" idx="2"/>
          </p:nvPr>
        </p:nvSpPr>
        <p:spPr>
          <a:xfrm>
            <a:off x="3776325" y="6111877"/>
            <a:ext cx="2286000" cy="365129"/>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it-IT" sz="1000" b="0" i="0" u="none" strike="noStrike" kern="1200" cap="none" spc="0" baseline="0">
                <a:solidFill>
                  <a:srgbClr val="B9AF93"/>
                </a:solidFill>
                <a:uFillTx/>
                <a:latin typeface="Verdana"/>
              </a:defRPr>
            </a:lvl1pPr>
          </a:lstStyle>
          <a:p>
            <a:pPr lvl="0"/>
            <a:fld id="{4101E9C4-A439-4623-8167-29C9761698F9}" type="datetime1">
              <a:rPr lang="it-IT"/>
              <a:pPr lvl="0"/>
              <a:t>24/09/2019</a:t>
            </a:fld>
            <a:endParaRPr lang="it-IT"/>
          </a:p>
        </p:txBody>
      </p:sp>
      <p:sp>
        <p:nvSpPr>
          <p:cNvPr id="7" name="Segnaposto piè di pagina 17"/>
          <p:cNvSpPr txBox="1">
            <a:spLocks noGrp="1"/>
          </p:cNvSpPr>
          <p:nvPr>
            <p:ph type="ftr" sz="quarter" idx="3"/>
          </p:nvPr>
        </p:nvSpPr>
        <p:spPr>
          <a:xfrm>
            <a:off x="6062325" y="6111877"/>
            <a:ext cx="2286000" cy="365129"/>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it-IT" sz="1000" b="0" i="0" u="none" strike="noStrike" kern="1200" cap="none" spc="0" baseline="0">
                <a:solidFill>
                  <a:srgbClr val="B9AF93"/>
                </a:solidFill>
                <a:uFillTx/>
                <a:latin typeface="Verdana"/>
              </a:defRPr>
            </a:lvl1pPr>
          </a:lstStyle>
          <a:p>
            <a:pPr lvl="0"/>
            <a:endParaRPr lang="it-IT"/>
          </a:p>
        </p:txBody>
      </p:sp>
      <p:sp>
        <p:nvSpPr>
          <p:cNvPr id="8" name="Segnaposto numero diapositiva 4"/>
          <p:cNvSpPr txBox="1">
            <a:spLocks noGrp="1"/>
          </p:cNvSpPr>
          <p:nvPr>
            <p:ph type="sldNum" sz="quarter" idx="4"/>
          </p:nvPr>
        </p:nvSpPr>
        <p:spPr>
          <a:xfrm>
            <a:off x="8348325" y="6111877"/>
            <a:ext cx="457200" cy="365129"/>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it-IT" sz="1000" b="0" i="0" u="none" strike="noStrike" kern="1200" cap="none" spc="0" baseline="0">
                <a:solidFill>
                  <a:srgbClr val="B9AF93"/>
                </a:solidFill>
                <a:uFillTx/>
                <a:latin typeface="Verdana"/>
              </a:defRPr>
            </a:lvl1pPr>
          </a:lstStyle>
          <a:p>
            <a:pPr lvl="0"/>
            <a:fld id="{BCE6BC82-39B7-4E9D-91CA-3CF2ACAB5B11}" type="slidenum">
              <a:rPr/>
              <a:pPr lvl="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1">
        <a:lnSpc>
          <a:spcPct val="100000"/>
        </a:lnSpc>
        <a:spcBef>
          <a:spcPts val="0"/>
        </a:spcBef>
        <a:spcAft>
          <a:spcPts val="0"/>
        </a:spcAft>
        <a:buNone/>
        <a:tabLst/>
        <a:defRPr lang="it-IT" sz="3600" b="1" i="0" u="none" strike="noStrike" kern="1200" cap="none" spc="0" baseline="0">
          <a:solidFill>
            <a:srgbClr val="FFB248"/>
          </a:solidFill>
          <a:effectLst>
            <a:outerShdw dist="22860" dir="5400000">
              <a:srgbClr val="000000"/>
            </a:outerShdw>
          </a:effectLst>
          <a:uFillTx/>
          <a:latin typeface="Verdana"/>
        </a:defRPr>
      </a:lvl1pPr>
    </p:titleStyle>
    <p:bodyStyle>
      <a:lvl1pPr marL="265176" marR="0" lvl="0" indent="-265176" algn="l" defTabSz="914400" rtl="0" fontAlgn="auto" hangingPunct="1">
        <a:lnSpc>
          <a:spcPct val="100000"/>
        </a:lnSpc>
        <a:spcBef>
          <a:spcPts val="250"/>
        </a:spcBef>
        <a:spcAft>
          <a:spcPts val="0"/>
        </a:spcAft>
        <a:buClr>
          <a:srgbClr val="F0A22E"/>
        </a:buClr>
        <a:buSzPct val="80000"/>
        <a:buFont typeface="Wingdings 2"/>
        <a:buChar char=""/>
        <a:tabLst/>
        <a:defRPr lang="it-IT" sz="2800" b="0" i="0" u="none" strike="noStrike" kern="1200" cap="none" spc="0" baseline="0">
          <a:solidFill>
            <a:srgbClr val="000000"/>
          </a:solidFill>
          <a:uFillTx/>
          <a:latin typeface="Verdana"/>
        </a:defRPr>
      </a:lvl1pPr>
      <a:lvl2pPr marL="548640" marR="0" lvl="1" indent="-201168" algn="l" defTabSz="914400" rtl="0" fontAlgn="auto" hangingPunct="1">
        <a:lnSpc>
          <a:spcPct val="100000"/>
        </a:lnSpc>
        <a:spcBef>
          <a:spcPts val="250"/>
        </a:spcBef>
        <a:spcAft>
          <a:spcPts val="0"/>
        </a:spcAft>
        <a:buClr>
          <a:srgbClr val="F0A22E"/>
        </a:buClr>
        <a:buSzPct val="100000"/>
        <a:buFont typeface="Verdana"/>
        <a:buChar char="◦"/>
        <a:tabLst/>
        <a:defRPr lang="it-IT" sz="2400" b="0" i="0" u="none" strike="noStrike" kern="1200" cap="none" spc="0" baseline="0">
          <a:solidFill>
            <a:srgbClr val="000000"/>
          </a:solidFill>
          <a:uFillTx/>
          <a:latin typeface="Verdana"/>
        </a:defRPr>
      </a:lvl2pPr>
      <a:lvl3pPr marL="786384" marR="0" lvl="2" indent="-182880" algn="l" defTabSz="914400" rtl="0" fontAlgn="auto" hangingPunct="1">
        <a:lnSpc>
          <a:spcPct val="100000"/>
        </a:lnSpc>
        <a:spcBef>
          <a:spcPts val="250"/>
        </a:spcBef>
        <a:spcAft>
          <a:spcPts val="0"/>
        </a:spcAft>
        <a:buClr>
          <a:srgbClr val="E96D4D"/>
        </a:buClr>
        <a:buSzPct val="100000"/>
        <a:buFont typeface="Wingdings 2"/>
        <a:buChar char=""/>
        <a:tabLst/>
        <a:defRPr lang="it-IT" sz="2200" b="0" i="0" u="none" strike="noStrike" kern="1200" cap="none" spc="0" baseline="0">
          <a:solidFill>
            <a:srgbClr val="000000"/>
          </a:solidFill>
          <a:uFillTx/>
          <a:latin typeface="Verdana"/>
        </a:defRPr>
      </a:lvl3pPr>
      <a:lvl4pPr marL="1024128" marR="0" lvl="3" indent="-182880" algn="l" defTabSz="914400" rtl="0" fontAlgn="auto" hangingPunct="1">
        <a:lnSpc>
          <a:spcPct val="100000"/>
        </a:lnSpc>
        <a:spcBef>
          <a:spcPts val="230"/>
        </a:spcBef>
        <a:spcAft>
          <a:spcPts val="0"/>
        </a:spcAft>
        <a:buClr>
          <a:srgbClr val="E96D4D"/>
        </a:buClr>
        <a:buSzPct val="112000"/>
        <a:buFont typeface="Verdana"/>
        <a:buChar char="◦"/>
        <a:tabLst/>
        <a:defRPr lang="it-IT" sz="1900" b="0" i="0" u="none" strike="noStrike" kern="1200" cap="none" spc="0" baseline="0">
          <a:solidFill>
            <a:srgbClr val="000000"/>
          </a:solidFill>
          <a:uFillTx/>
          <a:latin typeface="Verdana"/>
        </a:defRPr>
      </a:lvl4pPr>
      <a:lvl5pPr marL="1280160" marR="0" lvl="4" indent="-182880" algn="l" defTabSz="914400" rtl="0" fontAlgn="auto" hangingPunct="1">
        <a:lnSpc>
          <a:spcPct val="100000"/>
        </a:lnSpc>
        <a:spcBef>
          <a:spcPts val="250"/>
        </a:spcBef>
        <a:spcAft>
          <a:spcPts val="0"/>
        </a:spcAft>
        <a:buClr>
          <a:srgbClr val="E48F7B"/>
        </a:buClr>
        <a:buSzPct val="100000"/>
        <a:buFont typeface="Wingdings 2"/>
        <a:buChar char=""/>
        <a:tabLst/>
        <a:defRPr lang="it-IT" sz="1800" b="0" i="0" u="none" strike="noStrike" kern="1200" cap="none" spc="0" baseline="0">
          <a:solidFill>
            <a:srgbClr val="000000"/>
          </a:solidFill>
          <a:uFillTx/>
          <a:latin typeface="Verdana"/>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3" name="Rettangolo 2"/>
          <p:cNvSpPr/>
          <p:nvPr/>
        </p:nvSpPr>
        <p:spPr>
          <a:xfrm>
            <a:off x="1619672" y="1268760"/>
            <a:ext cx="6192688" cy="4392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latin typeface="Verdana" panose="020B0604030504040204" pitchFamily="34" charset="0"/>
                <a:ea typeface="Verdana" panose="020B0604030504040204" pitchFamily="34" charset="0"/>
              </a:rPr>
              <a:t>MASTER IN AGRICOLTURA</a:t>
            </a:r>
          </a:p>
          <a:p>
            <a:pPr algn="ctr"/>
            <a:r>
              <a:rPr lang="it-IT" sz="1600" dirty="0" smtClean="0">
                <a:latin typeface="Verdana" panose="020B0604030504040204" pitchFamily="34" charset="0"/>
                <a:ea typeface="Verdana" panose="020B0604030504040204" pitchFamily="34" charset="0"/>
              </a:rPr>
              <a:t>Ordine dei Dottori Commercialisti e degli Esperti Contabili</a:t>
            </a:r>
          </a:p>
          <a:p>
            <a:pPr algn="ctr"/>
            <a:r>
              <a:rPr lang="it-IT" sz="1600" dirty="0" smtClean="0">
                <a:latin typeface="Verdana" panose="020B0604030504040204" pitchFamily="34" charset="0"/>
                <a:ea typeface="Verdana" panose="020B0604030504040204" pitchFamily="34" charset="0"/>
              </a:rPr>
              <a:t>di Mantova</a:t>
            </a:r>
          </a:p>
          <a:p>
            <a:pPr algn="ctr"/>
            <a:endParaRPr lang="it-IT" sz="1600" dirty="0">
              <a:latin typeface="Verdana" panose="020B0604030504040204" pitchFamily="34" charset="0"/>
              <a:ea typeface="Verdana" panose="020B0604030504040204" pitchFamily="34" charset="0"/>
            </a:endParaRPr>
          </a:p>
          <a:p>
            <a:pPr algn="ctr"/>
            <a:r>
              <a:rPr lang="it-IT" sz="1600" dirty="0" smtClean="0">
                <a:latin typeface="Verdana" panose="020B0604030504040204" pitchFamily="34" charset="0"/>
                <a:ea typeface="Verdana" panose="020B0604030504040204" pitchFamily="34" charset="0"/>
              </a:rPr>
              <a:t>TERZA GIORNATA</a:t>
            </a:r>
          </a:p>
          <a:p>
            <a:pPr algn="ctr"/>
            <a:r>
              <a:rPr lang="it-IT" sz="1600" dirty="0" smtClean="0">
                <a:latin typeface="Verdana" panose="020B0604030504040204" pitchFamily="34" charset="0"/>
                <a:ea typeface="Verdana" panose="020B0604030504040204" pitchFamily="34" charset="0"/>
              </a:rPr>
              <a:t>24.9.2019</a:t>
            </a:r>
          </a:p>
          <a:p>
            <a:pPr algn="ctr"/>
            <a:endParaRPr lang="it-IT" sz="1600" dirty="0">
              <a:latin typeface="Verdana" panose="020B0604030504040204" pitchFamily="34" charset="0"/>
              <a:ea typeface="Verdana" panose="020B0604030504040204" pitchFamily="34" charset="0"/>
            </a:endParaRPr>
          </a:p>
          <a:p>
            <a:pPr marL="285750" indent="-285750" algn="ctr">
              <a:buFont typeface="Arial" panose="020B0604020202020204" pitchFamily="34" charset="0"/>
              <a:buChar char="•"/>
            </a:pPr>
            <a:r>
              <a:rPr lang="it-IT" sz="1400" dirty="0" smtClean="0">
                <a:latin typeface="Verdana" panose="020B0604030504040204" pitchFamily="34" charset="0"/>
                <a:ea typeface="Verdana" panose="020B0604030504040204" pitchFamily="34" charset="0"/>
              </a:rPr>
              <a:t>Imposta di registro, di successione e donazione in agricoltura</a:t>
            </a:r>
          </a:p>
          <a:p>
            <a:pPr marL="285750" indent="-285750" algn="ctr">
              <a:buFont typeface="Arial" panose="020B0604020202020204" pitchFamily="34" charset="0"/>
              <a:buChar char="•"/>
            </a:pPr>
            <a:r>
              <a:rPr lang="it-IT" sz="1400" dirty="0" smtClean="0">
                <a:latin typeface="Verdana" panose="020B0604030504040204" pitchFamily="34" charset="0"/>
                <a:ea typeface="Verdana" panose="020B0604030504040204" pitchFamily="34" charset="0"/>
              </a:rPr>
              <a:t>Il passaggio generazionale</a:t>
            </a:r>
          </a:p>
          <a:p>
            <a:pPr marL="285750" indent="-285750" algn="ctr">
              <a:buFont typeface="Arial" panose="020B0604020202020204" pitchFamily="34" charset="0"/>
              <a:buChar char="•"/>
            </a:pPr>
            <a:endParaRPr lang="it-IT" sz="1400" dirty="0" smtClean="0">
              <a:latin typeface="Verdana" panose="020B0604030504040204" pitchFamily="34" charset="0"/>
              <a:ea typeface="Verdana" panose="020B0604030504040204" pitchFamily="34" charset="0"/>
            </a:endParaRPr>
          </a:p>
          <a:p>
            <a:pPr marL="285750" indent="-285750" algn="ctr">
              <a:buFont typeface="Arial" panose="020B0604020202020204" pitchFamily="34" charset="0"/>
              <a:buChar char="•"/>
            </a:pPr>
            <a:endParaRPr lang="it-IT" sz="1600" dirty="0">
              <a:latin typeface="Verdana" panose="020B0604030504040204" pitchFamily="34" charset="0"/>
              <a:ea typeface="Verdana" panose="020B0604030504040204" pitchFamily="34" charset="0"/>
            </a:endParaRPr>
          </a:p>
          <a:p>
            <a:pPr marL="285750" indent="-285750" algn="ctr">
              <a:buFont typeface="Wingdings" panose="05000000000000000000" pitchFamily="2" charset="2"/>
              <a:buChar char="Ø"/>
            </a:pPr>
            <a:r>
              <a:rPr lang="it-IT" sz="1400" dirty="0" smtClean="0">
                <a:latin typeface="Verdana" panose="020B0604030504040204" pitchFamily="34" charset="0"/>
                <a:ea typeface="Verdana" panose="020B0604030504040204" pitchFamily="34" charset="0"/>
              </a:rPr>
              <a:t>Relatori dott. Sandro </a:t>
            </a:r>
            <a:r>
              <a:rPr lang="it-IT" sz="1400" dirty="0" err="1" smtClean="0">
                <a:latin typeface="Verdana" panose="020B0604030504040204" pitchFamily="34" charset="0"/>
                <a:ea typeface="Verdana" panose="020B0604030504040204" pitchFamily="34" charset="0"/>
              </a:rPr>
              <a:t>Garrò</a:t>
            </a:r>
            <a:r>
              <a:rPr lang="it-IT" sz="1400" dirty="0" smtClean="0">
                <a:latin typeface="Verdana" panose="020B0604030504040204" pitchFamily="34" charset="0"/>
                <a:ea typeface="Verdana" panose="020B0604030504040204" pitchFamily="34" charset="0"/>
              </a:rPr>
              <a:t> – notaio Cristiano Casalini</a:t>
            </a:r>
            <a:endParaRPr lang="it-IT" sz="1400" dirty="0">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500034" y="571480"/>
            <a:ext cx="8143932"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IMPOSTA </a:t>
            </a:r>
            <a:r>
              <a:rPr kumimoji="0" lang="it-IT" sz="1400" b="1"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DI</a:t>
            </a: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REGISTRO</a:t>
            </a:r>
          </a:p>
          <a:p>
            <a:pPr marL="0" marR="0" lvl="0" indent="0" algn="l"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Art. 4. Tariffa Parte Prima D.P.R. 131/1986 </a:t>
            </a: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1. Atti propri delle società di qualunque tipo ed oggetto e degli enti diversi dalle società, compresi i consorzi, le associazioni e le altre organizzazioni di persone o di beni, con o senza personalità giuridica, aventi per oggetto esclusivo o principale l'esercizio di attività commerciali o agricole:</a:t>
            </a: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a)</a:t>
            </a: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costituzione e aumento del capitale o patrimonio </a:t>
            </a: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 con conferimento di proprietà o diritto reale di godimento su beni immobili, salvo il successivo n. 2) le stesse aliquote di cui all'art. 1 …</a:t>
            </a: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it-IT" sz="1400" i="0" u="none" strike="noStrike" cap="none" normalizeH="0" baseline="0" dirty="0" smtClean="0">
                <a:ln>
                  <a:noFill/>
                </a:ln>
                <a:solidFill>
                  <a:srgbClr val="FF0000"/>
                </a:solidFill>
                <a:effectLst/>
                <a:latin typeface="Verdana" pitchFamily="34" charset="0"/>
                <a:ea typeface="Verdana" pitchFamily="34" charset="0"/>
                <a:cs typeface="Verdana" pitchFamily="34" charset="0"/>
              </a:rPr>
              <a:t>3) con conferimento di proprietà o diritto reale di godimento su aziende o su complessi aziendali relativi a singoli rami dell'impresa IMPOSTA FISSA euro 200</a:t>
            </a: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5) con conferimento di denaro, di beni mobili, esclusi quelli di cui all'articolo 11-bis della tabella, e di diritti diversi da quelli indicati nei numeri precedenti IMPOSTA FISSA euro 200 </a:t>
            </a:r>
            <a:r>
              <a:rPr kumimoji="0" lang="it-IT" sz="1400"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a:t>
            </a:r>
            <a:endPar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d)</a:t>
            </a: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assegnazione ai soci, associati o partecipanti: …</a:t>
            </a: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2) in ogni altro caso le stesse aliquote di cui alla lett. a)</a:t>
            </a: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e)</a:t>
            </a: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regolarizzazione di società di fatto, derivanti da comunione ereditaria di azienda, tra eredi che continuano in forma societaria l'esercizio dell'impresa IMPOSTA FISSA euro 200 </a:t>
            </a:r>
            <a:r>
              <a:rPr kumimoji="0" lang="it-IT" sz="1400" i="0" u="none" strike="noStrike" cap="none" normalizeH="0" baseline="0" dirty="0" smtClean="0">
                <a:ln>
                  <a:noFill/>
                </a:ln>
                <a:solidFill>
                  <a:schemeClr val="tx1"/>
                </a:solidFill>
                <a:effectLst/>
                <a:latin typeface="Verdana" pitchFamily="34" charset="0"/>
                <a:ea typeface="Verdana" pitchFamily="34" charset="0"/>
                <a:cs typeface="Verdana" pitchFamily="34" charset="0"/>
              </a:rPr>
              <a:t>(Nota II) </a:t>
            </a:r>
            <a:r>
              <a:rPr kumimoji="0" lang="it-IT" sz="1400" i="1" u="none" strike="noStrike" cap="none" normalizeH="0" baseline="0" dirty="0" smtClean="0">
                <a:ln>
                  <a:noFill/>
                </a:ln>
                <a:solidFill>
                  <a:schemeClr val="tx1"/>
                </a:solidFill>
                <a:effectLst/>
                <a:latin typeface="Verdana" pitchFamily="34" charset="0"/>
                <a:ea typeface="Verdana" pitchFamily="34" charset="0"/>
                <a:cs typeface="Verdana" pitchFamily="34" charset="0"/>
              </a:rPr>
              <a:t>L'imposta di cui alla  lettera  e)  si  applica  se  l'atto  di regolarizzazione è registrato  entro  un  anno  dall'apertura  della successione. In ogni altro caso di regolarizzazione  di  società di fatto, ancorché derivanti  da  comunioni  ereditarie,  l'imposta si applica a norma dell'articolo 22 del testo Unico. </a:t>
            </a:r>
            <a:endParaRPr kumimoji="0" lang="it-IT" sz="140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28596" y="500042"/>
            <a:ext cx="814393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400" b="1" i="0" u="none" strike="noStrike" cap="none" normalizeH="0" baseline="0" dirty="0" smtClean="0">
                <a:ln>
                  <a:noFill/>
                </a:ln>
                <a:solidFill>
                  <a:srgbClr val="0070C0"/>
                </a:solidFill>
                <a:effectLst/>
                <a:latin typeface="Verdana" pitchFamily="34" charset="0"/>
                <a:ea typeface="Verdana" pitchFamily="34" charset="0"/>
                <a:cs typeface="Verdana" pitchFamily="34" charset="0"/>
              </a:rPr>
              <a:t>IMPOSTA CATASTALE</a:t>
            </a: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E </a:t>
            </a:r>
            <a:r>
              <a:rPr kumimoji="0" lang="it-IT" sz="1400" b="1" i="0" u="none" strike="noStrike" cap="none" normalizeH="0" baseline="0" dirty="0" smtClean="0">
                <a:ln>
                  <a:noFill/>
                </a:ln>
                <a:solidFill>
                  <a:schemeClr val="accent6">
                    <a:lumMod val="75000"/>
                  </a:schemeClr>
                </a:solidFill>
                <a:effectLst/>
                <a:latin typeface="Verdana" pitchFamily="34" charset="0"/>
                <a:ea typeface="Verdana" pitchFamily="34" charset="0"/>
                <a:cs typeface="Verdana" pitchFamily="34" charset="0"/>
              </a:rPr>
              <a:t>IMPOSTA IPOTECARIA</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r>
            <a:b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br>
            <a:r>
              <a:rPr kumimoji="0" lang="it-IT" sz="1400" b="0" i="0" u="none" strike="noStrike" cap="none" normalizeH="0" baseline="0" dirty="0" smtClean="0">
                <a:ln>
                  <a:noFill/>
                </a:ln>
                <a:solidFill>
                  <a:srgbClr val="0070C0"/>
                </a:solidFill>
                <a:effectLst/>
                <a:latin typeface="Verdana" pitchFamily="34" charset="0"/>
                <a:ea typeface="Verdana" pitchFamily="34" charset="0"/>
                <a:cs typeface="Verdana" pitchFamily="34" charset="0"/>
              </a:rPr>
              <a:t>Art. 10 </a:t>
            </a:r>
            <a:r>
              <a:rPr kumimoji="0" lang="it-IT" sz="1400" b="0" i="0" u="none" strike="noStrike" cap="none" normalizeH="0" baseline="0" dirty="0" err="1" smtClean="0">
                <a:ln>
                  <a:noFill/>
                </a:ln>
                <a:solidFill>
                  <a:srgbClr val="0070C0"/>
                </a:solidFill>
                <a:effectLst/>
                <a:latin typeface="Verdana" pitchFamily="34" charset="0"/>
                <a:ea typeface="Verdana" pitchFamily="34" charset="0"/>
                <a:cs typeface="Verdana" pitchFamily="34" charset="0"/>
              </a:rPr>
              <a:t>D.Lgs.</a:t>
            </a:r>
            <a:r>
              <a:rPr kumimoji="0" lang="it-IT" sz="1400" b="0" i="0" u="none" strike="noStrike" cap="none" normalizeH="0" baseline="0" dirty="0" smtClean="0">
                <a:ln>
                  <a:noFill/>
                </a:ln>
                <a:solidFill>
                  <a:srgbClr val="0070C0"/>
                </a:solidFill>
                <a:effectLst/>
                <a:latin typeface="Verdana" pitchFamily="34" charset="0"/>
                <a:ea typeface="Verdana" pitchFamily="34" charset="0"/>
                <a:cs typeface="Verdana" pitchFamily="34" charset="0"/>
              </a:rPr>
              <a:t> 347/1990</a:t>
            </a: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Oggetto e misura dell'imposta </a:t>
            </a: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Le volture catastali sono soggette all'imposta del 10 per mille sul valore dei beni immobili o dei diritti reali immobiliari determinato a norma dell'art. 2, anche se relative a immobili strumentali, ancorché assoggettati all'imposta sul valore aggiunto, di cui all'articolo 10, primo comma, numero 8-ter), del decreto del Presidente della Repubblica 26 ottobre 1972, n. 633. 2. L'imposta è dovuta nella </a:t>
            </a: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misura fissa di euro 200</a:t>
            </a: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per le volture eseguite in dipendenza di atti che non importano trasferimento di beni immobili né costituzione o trasferimento di diritti reali immobiliari, di atti soggetti all'imposta sul valore aggiunto, di fusioni di e di scissioni società di qualunque tipo e di </a:t>
            </a: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conferimenti di aziende o di complessi aziendali relativi a singoli rami dell’impresa</a:t>
            </a: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per quelle eseguite in dipendenza di atti di regolarizzazione di società di fatto, derivanti da comunione ereditaria di azienda registrati entro un anno dall'apertura della successione, nonché per quelle eseguite in dipendenza degli atti di cui all'articolo 1, comma 1, </a:t>
            </a:r>
            <a:r>
              <a:rPr kumimoji="0" lang="it-IT" sz="1400" b="1" i="1"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it-IT" sz="1400" u="none" strike="noStrike" cap="none" normalizeH="0" baseline="0" dirty="0" smtClean="0">
                <a:ln>
                  <a:noFill/>
                </a:ln>
                <a:solidFill>
                  <a:schemeClr val="tx1"/>
                </a:solidFill>
                <a:effectLst/>
                <a:latin typeface="Verdana" pitchFamily="34" charset="0"/>
                <a:ea typeface="Verdana" pitchFamily="34" charset="0"/>
                <a:cs typeface="Verdana" pitchFamily="34" charset="0"/>
              </a:rPr>
              <a:t>quarto, quinto e nono periodo, </a:t>
            </a:r>
            <a:r>
              <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della tariffa, parte prima, allegata al testo unico delle disposizioni concernenti l'imposta di registro, approvato con decreto del Presidente della Repubblica 26 aprile 1986, n. 131.</a:t>
            </a: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400" dirty="0" smtClean="0">
              <a:latin typeface="Verdana" pitchFamily="34" charset="0"/>
              <a:ea typeface="Verdana" pitchFamily="34" charset="0"/>
              <a:cs typeface="Verdana" pitchFamily="34" charset="0"/>
            </a:endParaRPr>
          </a:p>
          <a:p>
            <a:pPr marL="342900" lvl="0" indent="-342900" algn="just" fontAlgn="base">
              <a:spcBef>
                <a:spcPct val="0"/>
              </a:spcBef>
              <a:spcAft>
                <a:spcPct val="0"/>
              </a:spcAft>
            </a:pPr>
            <a:r>
              <a:rPr lang="it-IT" sz="1400" b="1" dirty="0" smtClean="0">
                <a:solidFill>
                  <a:schemeClr val="accent6">
                    <a:lumMod val="75000"/>
                  </a:schemeClr>
                </a:solidFill>
              </a:rPr>
              <a:t>Art. 4 Tariffa </a:t>
            </a:r>
            <a:r>
              <a:rPr lang="it-IT" sz="1400" b="1" dirty="0" err="1" smtClean="0">
                <a:solidFill>
                  <a:schemeClr val="accent6">
                    <a:lumMod val="75000"/>
                  </a:schemeClr>
                </a:solidFill>
              </a:rPr>
              <a:t>D.Lgs.</a:t>
            </a:r>
            <a:r>
              <a:rPr lang="it-IT" sz="1400" b="1" dirty="0" smtClean="0">
                <a:solidFill>
                  <a:schemeClr val="accent6">
                    <a:lumMod val="75000"/>
                  </a:schemeClr>
                </a:solidFill>
              </a:rPr>
              <a:t> 347/1990 </a:t>
            </a:r>
            <a:r>
              <a:rPr lang="it-IT" sz="1400" dirty="0" smtClean="0"/>
              <a:t>Trascrizione di atti o sentenze che non importano trasferimento di proprietà di beni immobili né costituzione o trasferimento di diritti reali immobiliari </a:t>
            </a:r>
            <a:r>
              <a:rPr lang="it-IT" sz="1400" dirty="0" err="1" smtClean="0"/>
              <a:t>……</a:t>
            </a:r>
            <a:r>
              <a:rPr lang="it-IT" sz="1400" dirty="0" smtClean="0"/>
              <a:t> di atti di fusione di società di qualunque tipo e di atti di </a:t>
            </a:r>
            <a:r>
              <a:rPr lang="it-IT" sz="1400" b="1" dirty="0" smtClean="0"/>
              <a:t>conferimento di aziende o di complessi aziendali relativi a singoli rami dell'impresa,</a:t>
            </a:r>
            <a:r>
              <a:rPr lang="it-IT" sz="1400" dirty="0" smtClean="0"/>
              <a:t> nonché di atti di regolarizzazione di società di fatto derivanti da comunione ereditaria di azienda registrati entro un anno dall'apertura della successione IMPOSTA FISSA euro 200 NOTE: Se gli atti di regolarizzazione di cui sopra sono registrati dopo un anno dall'apertura della successione si applica l'imposta proporzionale  indicata all'art. 1. </a:t>
            </a:r>
            <a:endPar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Rettangolo 1"/>
          <p:cNvSpPr/>
          <p:nvPr/>
        </p:nvSpPr>
        <p:spPr>
          <a:xfrm>
            <a:off x="1259631" y="1196748"/>
            <a:ext cx="6408709" cy="2677656"/>
          </a:xfrm>
          <a:prstGeom prst="rect">
            <a:avLst/>
          </a:prstGeom>
          <a:noFill/>
          <a:ln>
            <a:noFill/>
            <a:prstDash val="solid"/>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dirty="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Al tempo stesso, però, il conferimento di azienda si presta ad essere utilizzato quale momento di una più articolata operazione </a:t>
            </a:r>
            <a:r>
              <a:rPr lang="it-IT" sz="1400" b="0" i="0" u="none" strike="noStrike" kern="1200" cap="none" spc="0" baseline="0" dirty="0" err="1">
                <a:solidFill>
                  <a:srgbClr val="000000"/>
                </a:solidFill>
                <a:uFillTx/>
                <a:latin typeface="Verdana"/>
              </a:rPr>
              <a:t>giuridico-economica</a:t>
            </a:r>
            <a:r>
              <a:rPr lang="it-IT" sz="1400" b="0" i="0" u="none" strike="noStrike" kern="1200" cap="none" spc="0" baseline="0" dirty="0">
                <a:solidFill>
                  <a:srgbClr val="000000"/>
                </a:solidFill>
                <a:uFillTx/>
                <a:latin typeface="Verdana"/>
              </a:rPr>
              <a:t>, mediante la quale pianificare il passaggio generazionale.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342900" marR="0" lvl="0" indent="-342900" algn="just" defTabSz="914400" rtl="0" fontAlgn="auto" hangingPunct="1">
              <a:lnSpc>
                <a:spcPct val="100000"/>
              </a:lnSpc>
              <a:spcBef>
                <a:spcPts val="0"/>
              </a:spcBef>
              <a:spcAft>
                <a:spcPts val="0"/>
              </a:spcAft>
              <a:buSzPct val="100000"/>
              <a:buAutoNum type="alphaUcParenR"/>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conferimento dell’azienda (comprensiva di immobili o meno) in società con successiva donazione delle partecipazioni </a:t>
            </a:r>
            <a:endParaRPr lang="it-IT" sz="1400" b="0" i="0" u="none" strike="noStrike" kern="1200" cap="none" spc="0" baseline="0" dirty="0" smtClean="0">
              <a:solidFill>
                <a:srgbClr val="000000"/>
              </a:solidFill>
              <a:uFillTx/>
              <a:latin typeface="Verdana"/>
            </a:endParaRPr>
          </a:p>
          <a:p>
            <a:pPr marL="342900" marR="0" lvl="0" indent="-342900" algn="just" defTabSz="914400" rtl="0" fontAlgn="auto" hangingPunct="1">
              <a:lnSpc>
                <a:spcPct val="100000"/>
              </a:lnSpc>
              <a:spcBef>
                <a:spcPts val="0"/>
              </a:spcBef>
              <a:spcAft>
                <a:spcPts val="0"/>
              </a:spcAft>
              <a:buSzPct val="100000"/>
              <a:buAutoNum type="alphaUcParenR"/>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342900" marR="0" lvl="0" indent="-342900" algn="just" defTabSz="914400" rtl="0" fontAlgn="auto" hangingPunct="1">
              <a:lnSpc>
                <a:spcPct val="100000"/>
              </a:lnSpc>
              <a:spcBef>
                <a:spcPts val="0"/>
              </a:spcBef>
              <a:spcAft>
                <a:spcPts val="0"/>
              </a:spcAft>
              <a:buSzPct val="100000"/>
              <a:buAutoNum type="alphaUcParenR"/>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donazione dell’azienda ai familiari e successivo conferimento dell’azienda in società</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Rettangolo 2"/>
          <p:cNvSpPr/>
          <p:nvPr/>
        </p:nvSpPr>
        <p:spPr>
          <a:xfrm>
            <a:off x="1043604" y="836712"/>
            <a:ext cx="6984772" cy="3108543"/>
          </a:xfrm>
          <a:prstGeom prst="rect">
            <a:avLst/>
          </a:prstGeom>
          <a:noFill/>
          <a:ln>
            <a:noFill/>
            <a:prstDash val="solid"/>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Il conferimento in società</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con successiva donazione delle partecipazioni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L’imprenditore individuale potrebbe scegliere di conferire l’azienda nella società già esistente e, successivamente, di donare agli altri soci le partecipazioni ricevute in cambio.</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smtClean="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All’imposizione </a:t>
            </a:r>
            <a:r>
              <a:rPr lang="it-IT" sz="1400" b="0" i="0" u="none" strike="noStrike" kern="1200" cap="none" spc="0" baseline="0" dirty="0">
                <a:solidFill>
                  <a:srgbClr val="000000"/>
                </a:solidFill>
                <a:uFillTx/>
                <a:latin typeface="Verdana"/>
              </a:rPr>
              <a:t>fissa di registro (e nelle imposte ipo-catastali) per l’operazione di conferimento, si </a:t>
            </a:r>
            <a:r>
              <a:rPr lang="it-IT" sz="1400" b="0" i="0" u="none" strike="noStrike" kern="1200" cap="none" spc="0" baseline="0" dirty="0" smtClean="0">
                <a:solidFill>
                  <a:srgbClr val="000000"/>
                </a:solidFill>
                <a:uFillTx/>
                <a:latin typeface="Verdana"/>
              </a:rPr>
              <a:t>accompagna </a:t>
            </a:r>
            <a:r>
              <a:rPr lang="it-IT" sz="1400" b="0" i="0" u="none" strike="noStrike" kern="1200" cap="none" spc="0" baseline="0" dirty="0">
                <a:solidFill>
                  <a:srgbClr val="000000"/>
                </a:solidFill>
                <a:uFillTx/>
                <a:latin typeface="Verdana"/>
              </a:rPr>
              <a:t>il possibile godimento dell’esenzione ex art. 3, comma 4-ter, </a:t>
            </a:r>
            <a:r>
              <a:rPr lang="it-IT" sz="1400" b="0" i="0" u="none" strike="noStrike" kern="1200" cap="none" spc="0" baseline="0" dirty="0" err="1" smtClean="0">
                <a:solidFill>
                  <a:srgbClr val="000000"/>
                </a:solidFill>
                <a:uFillTx/>
                <a:latin typeface="Verdana"/>
              </a:rPr>
              <a:t>D.Lgs</a:t>
            </a:r>
            <a:r>
              <a:rPr lang="it-IT" sz="1400" b="0" i="0" u="none" strike="noStrike" kern="1200" cap="none" spc="0" baseline="0" dirty="0" err="1">
                <a:solidFill>
                  <a:srgbClr val="000000"/>
                </a:solidFill>
                <a:uFillTx/>
                <a:latin typeface="Verdana"/>
              </a:rPr>
              <a:t>.</a:t>
            </a:r>
            <a:r>
              <a:rPr lang="it-IT" sz="1400" b="0" i="0" u="none" strike="noStrike" kern="1200" cap="none" spc="0" baseline="0" dirty="0">
                <a:solidFill>
                  <a:srgbClr val="000000"/>
                </a:solidFill>
                <a:uFillTx/>
                <a:latin typeface="Verdana"/>
              </a:rPr>
              <a:t> n. 346/1990 per la donazione delle partecipazioni ai </a:t>
            </a:r>
            <a:r>
              <a:rPr lang="it-IT" sz="1400" b="0" i="0" u="none" strike="noStrike" kern="1200" cap="none" spc="0" baseline="0" dirty="0" smtClean="0">
                <a:solidFill>
                  <a:srgbClr val="000000"/>
                </a:solidFill>
                <a:uFillTx/>
                <a:latin typeface="Verdana"/>
              </a:rPr>
              <a:t>familiari</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a:t>
            </a:r>
            <a:r>
              <a:rPr lang="it-IT" sz="1400" b="0" i="0" u="none" strike="noStrike" kern="1200" cap="none" spc="0" baseline="0" dirty="0">
                <a:solidFill>
                  <a:srgbClr val="000000"/>
                </a:solidFill>
                <a:uFillTx/>
                <a:latin typeface="Verdana"/>
              </a:rPr>
              <a:t>o, comunque, qualora non si realizzassero i requisiti agevolativi, la tassazione avverrebbe considerando le [basse] aliquote e le [alte] franchigie previste per i trasferimenti gratuiti ai familiari</a:t>
            </a:r>
            <a:r>
              <a:rPr lang="it-IT" sz="1400" b="0" i="0" u="none" strike="noStrike" kern="1200" cap="none" spc="0" baseline="0" dirty="0" smtClean="0">
                <a:solidFill>
                  <a:srgbClr val="000000"/>
                </a:solidFill>
                <a:uFillTx/>
                <a:latin typeface="Verdana"/>
              </a:rPr>
              <a:t>)</a:t>
            </a:r>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Rettangolo 4"/>
          <p:cNvSpPr/>
          <p:nvPr/>
        </p:nvSpPr>
        <p:spPr>
          <a:xfrm>
            <a:off x="857224" y="908721"/>
            <a:ext cx="7488835" cy="4616648"/>
          </a:xfrm>
          <a:prstGeom prst="rect">
            <a:avLst/>
          </a:prstGeom>
          <a:noFill/>
          <a:ln>
            <a:noFill/>
            <a:prstDash val="solid"/>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La donazione dell’azienda ai familiari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ed il successivo conferimento dell’azienda in società</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Ai fini delle imposte indirette, si potrebbe ipotizzare applicazione del regime di esenzione previsto per le donazioni di azienda, mentre il conferimento dell’azienda sarebbe assoggettato ad imposizione fissa di registro (oltre che, eventualmente, nelle ipo-catastali). Occorre però osservare che il successivo conferimento dell’azienda in società potrebbe essere </a:t>
            </a:r>
            <a:r>
              <a:rPr lang="it-IT" sz="1400" b="0" i="0" u="none" strike="noStrike" kern="1200" cap="none" spc="0" baseline="0" dirty="0" smtClean="0">
                <a:solidFill>
                  <a:srgbClr val="000000"/>
                </a:solidFill>
                <a:uFillTx/>
                <a:latin typeface="Verdana"/>
              </a:rPr>
              <a:t>considerato – ove ne ricorrano i presupposti - </a:t>
            </a:r>
            <a:r>
              <a:rPr lang="it-IT" sz="1400" b="0" i="0" u="none" strike="noStrike" kern="1200" cap="none" spc="0" baseline="0" dirty="0">
                <a:solidFill>
                  <a:srgbClr val="000000"/>
                </a:solidFill>
                <a:uFillTx/>
                <a:latin typeface="Verdana"/>
              </a:rPr>
              <a:t>quale fattispecie realizzativa, in grado cioè di comportare l’emersione e la tassazione delle plusvalenze non tassate in occasione della donazione, per effetto dell’art. 58 </a:t>
            </a:r>
            <a:r>
              <a:rPr lang="it-IT" sz="1400" b="0" i="0" u="none" strike="noStrike" kern="1200" cap="none" spc="0" baseline="0" dirty="0" err="1">
                <a:solidFill>
                  <a:srgbClr val="000000"/>
                </a:solidFill>
                <a:uFillTx/>
                <a:latin typeface="Verdana"/>
              </a:rPr>
              <a:t>Tuir</a:t>
            </a:r>
            <a:r>
              <a:rPr lang="it-IT" sz="1400" b="0" i="0" u="none" strike="noStrike" kern="1200" cap="none" spc="0" baseline="0" dirty="0">
                <a:solidFill>
                  <a:srgbClr val="000000"/>
                </a:solidFill>
                <a:uFillTx/>
                <a:latin typeface="Verdana"/>
              </a:rPr>
              <a:t>. </a:t>
            </a:r>
            <a:r>
              <a:rPr lang="it-IT" sz="1400" b="0" i="0" u="none" strike="noStrike" kern="1200" cap="none" spc="0" baseline="0" dirty="0" smtClean="0">
                <a:solidFill>
                  <a:srgbClr val="000000"/>
                </a:solidFill>
                <a:uFillTx/>
                <a:latin typeface="Verdana"/>
              </a:rPr>
              <a:t>[Infatti</a:t>
            </a:r>
            <a:r>
              <a:rPr lang="it-IT" sz="1400" b="0" i="0" u="none" strike="noStrike" kern="1200" cap="none" spc="0" baseline="0" dirty="0">
                <a:solidFill>
                  <a:srgbClr val="000000"/>
                </a:solidFill>
                <a:uFillTx/>
                <a:latin typeface="Verdana"/>
              </a:rPr>
              <a:t>, l’art. 67, lett. h-bis), </a:t>
            </a:r>
            <a:r>
              <a:rPr lang="it-IT" sz="1400" b="0" i="0" u="none" strike="noStrike" kern="1200" cap="none" spc="0" baseline="0" dirty="0" err="1">
                <a:solidFill>
                  <a:srgbClr val="000000"/>
                </a:solidFill>
                <a:uFillTx/>
                <a:latin typeface="Verdana"/>
              </a:rPr>
              <a:t>Tuir</a:t>
            </a:r>
            <a:r>
              <a:rPr lang="it-IT" sz="1400" b="0" i="0" u="none" strike="noStrike" kern="1200" cap="none" spc="0" baseline="0" dirty="0">
                <a:solidFill>
                  <a:srgbClr val="000000"/>
                </a:solidFill>
                <a:uFillTx/>
                <a:latin typeface="Verdana"/>
              </a:rPr>
              <a:t>, assoggetta a tassazione, in capo alle persone fisiche, le “plusvalenze realizzate in caso di successiva cessione anche parziale, delle aziende acquisite ai sensi dell’art. 58”; nel nostro sistema, il conferimento è equiparato ad una cessione onerosa dall’art. 9, ultimo comma, </a:t>
            </a:r>
            <a:r>
              <a:rPr lang="it-IT" sz="1400" b="0" i="0" u="none" strike="noStrike" kern="1200" cap="none" spc="0" baseline="0" dirty="0" err="1" smtClean="0">
                <a:solidFill>
                  <a:srgbClr val="000000"/>
                </a:solidFill>
                <a:uFillTx/>
                <a:latin typeface="Verdana"/>
              </a:rPr>
              <a:t>Tuir</a:t>
            </a:r>
            <a:r>
              <a:rPr lang="it-IT" sz="1400" b="0" i="0" u="none" strike="noStrike" kern="1200" cap="none" spc="0" baseline="0" dirty="0" smtClean="0">
                <a:solidFill>
                  <a:srgbClr val="000000"/>
                </a:solidFill>
                <a:uFillTx/>
                <a:latin typeface="Verdana"/>
              </a:rPr>
              <a:t>].</a:t>
            </a: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smtClean="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La </a:t>
            </a:r>
            <a:r>
              <a:rPr lang="it-IT" sz="1400" b="0" i="0" u="none" strike="noStrike" kern="1200" cap="none" spc="0" baseline="0" dirty="0">
                <a:solidFill>
                  <a:srgbClr val="000000"/>
                </a:solidFill>
                <a:uFillTx/>
                <a:latin typeface="Verdana"/>
              </a:rPr>
              <a:t>stessa Agenzia delle Entrate ha in passato fatto ricorso ad un più generale principio di neutralità, quando ha ritenuto non </a:t>
            </a:r>
            <a:r>
              <a:rPr lang="it-IT" sz="1400" b="0" i="0" u="none" strike="noStrike" kern="1200" cap="none" spc="0" baseline="0" dirty="0" err="1">
                <a:solidFill>
                  <a:srgbClr val="000000"/>
                </a:solidFill>
                <a:uFillTx/>
                <a:latin typeface="Verdana"/>
              </a:rPr>
              <a:t>realizzativa</a:t>
            </a:r>
            <a:r>
              <a:rPr lang="it-IT" sz="1400" b="0" i="0" u="none" strike="noStrike" kern="1200" cap="none" spc="0" baseline="0" dirty="0">
                <a:solidFill>
                  <a:srgbClr val="000000"/>
                </a:solidFill>
                <a:uFillTx/>
                <a:latin typeface="Verdana"/>
              </a:rPr>
              <a:t> la fattispecie di donazione di azienda effettuata da un imprenditore individuale ai propri figli (non imprenditori) che, contestualmente, davano vita ad una società di fatto, successivamente “regolarizzata” in una delle società tipiche del codice civile.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Rettangolo 1"/>
          <p:cNvSpPr/>
          <p:nvPr/>
        </p:nvSpPr>
        <p:spPr>
          <a:xfrm>
            <a:off x="971595" y="836712"/>
            <a:ext cx="7344817" cy="4832092"/>
          </a:xfrm>
          <a:prstGeom prst="rect">
            <a:avLst/>
          </a:prstGeom>
          <a:noFill/>
          <a:ln>
            <a:noFill/>
            <a:prstDash val="solid"/>
          </a:ln>
        </p:spPr>
        <p:txBody>
          <a:bodyPr vert="horz" wrap="square" lIns="91440" tIns="45720" rIns="91440" bIns="45720" anchor="t" anchorCtr="0" compatLnSpc="1">
            <a:spAutoFit/>
          </a:bodyPr>
          <a:lstStyle/>
          <a:p>
            <a:pPr lvl="0" algn="just">
              <a:defRPr sz="1800" b="0" i="0" u="none" strike="noStrike" kern="0" cap="none" spc="0" baseline="0">
                <a:solidFill>
                  <a:srgbClr val="000000"/>
                </a:solidFill>
                <a:uFillTx/>
              </a:defRPr>
            </a:pPr>
            <a:r>
              <a:rPr lang="it-IT" sz="1400" b="1" i="0" u="none" strike="noStrike" kern="1200" cap="none" spc="0" baseline="0" dirty="0" smtClean="0">
                <a:solidFill>
                  <a:srgbClr val="000000"/>
                </a:solidFill>
                <a:uFillTx/>
                <a:latin typeface="Verdana"/>
              </a:rPr>
              <a:t>La donazione </a:t>
            </a:r>
            <a:r>
              <a:rPr lang="it-IT" sz="1400" b="1" i="0" u="none" strike="noStrike" kern="1200" cap="none" spc="0" baseline="0" dirty="0">
                <a:solidFill>
                  <a:srgbClr val="000000"/>
                </a:solidFill>
                <a:uFillTx/>
                <a:latin typeface="Verdana"/>
              </a:rPr>
              <a:t>dell’azienda </a:t>
            </a:r>
            <a:r>
              <a:rPr lang="it-IT" sz="1400" b="1" i="0" u="none" strike="noStrike" kern="1200" cap="none" spc="0" baseline="0" dirty="0" smtClean="0">
                <a:solidFill>
                  <a:srgbClr val="000000"/>
                </a:solidFill>
                <a:uFillTx/>
                <a:latin typeface="Verdana"/>
              </a:rPr>
              <a:t>da parte dell’imprenditore </a:t>
            </a:r>
            <a:r>
              <a:rPr lang="it-IT" sz="1400" b="1" i="0" u="none" strike="noStrike" kern="1200" cap="none" spc="0" baseline="0" dirty="0">
                <a:solidFill>
                  <a:srgbClr val="000000"/>
                </a:solidFill>
                <a:uFillTx/>
                <a:latin typeface="Verdana"/>
              </a:rPr>
              <a:t>individuale alla società costituita dai propri </a:t>
            </a:r>
            <a:r>
              <a:rPr lang="it-IT" sz="1400" b="1" i="0" u="none" strike="noStrike" kern="1200" cap="none" spc="0" baseline="0" dirty="0" smtClean="0">
                <a:solidFill>
                  <a:srgbClr val="000000"/>
                </a:solidFill>
                <a:uFillTx/>
                <a:latin typeface="Verdana"/>
              </a:rPr>
              <a:t>figli</a:t>
            </a:r>
          </a:p>
          <a:p>
            <a:pPr lvl="0" algn="just">
              <a:defRPr sz="1800" b="0" i="0" u="none" strike="noStrike" kern="0" cap="none" spc="0" baseline="0">
                <a:solidFill>
                  <a:srgbClr val="000000"/>
                </a:solidFill>
                <a:uFillTx/>
              </a:defRPr>
            </a:pPr>
            <a:endParaRPr lang="it-IT" sz="1400" b="1" i="0" u="none" strike="noStrike" kern="1200" cap="none" spc="0" baseline="0" dirty="0" smtClean="0">
              <a:solidFill>
                <a:srgbClr val="000000"/>
              </a:solidFill>
              <a:uFillTx/>
              <a:latin typeface="Verdana"/>
            </a:endParaRPr>
          </a:p>
          <a:p>
            <a:pPr lvl="0" algn="just">
              <a:defRPr sz="1800" b="0" i="0" u="none" strike="noStrike" kern="0" cap="none" spc="0" baseline="0">
                <a:solidFill>
                  <a:srgbClr val="000000"/>
                </a:solidFill>
                <a:uFillTx/>
              </a:defRPr>
            </a:pPr>
            <a:r>
              <a:rPr lang="it-IT" sz="1400" dirty="0" smtClean="0">
                <a:solidFill>
                  <a:srgbClr val="000000"/>
                </a:solidFill>
                <a:latin typeface="Verdana"/>
              </a:rPr>
              <a:t>Pur frequente nella pratica è </a:t>
            </a:r>
            <a:r>
              <a:rPr lang="it-IT" sz="1400" i="0" u="none" strike="noStrike" kern="1200" cap="none" spc="0" baseline="0" dirty="0">
                <a:solidFill>
                  <a:srgbClr val="000000"/>
                </a:solidFill>
                <a:uFillTx/>
                <a:latin typeface="Verdana"/>
              </a:rPr>
              <a:t>sicuramente da sconsigliare, se si considerano </a:t>
            </a:r>
            <a:r>
              <a:rPr lang="it-IT" sz="1400" i="0" u="none" strike="noStrike" kern="1200" cap="none" spc="0" baseline="0" dirty="0" smtClean="0">
                <a:solidFill>
                  <a:srgbClr val="000000"/>
                </a:solidFill>
                <a:uFillTx/>
                <a:latin typeface="Verdana"/>
              </a:rPr>
              <a:t>g</a:t>
            </a:r>
            <a:r>
              <a:rPr lang="it-IT" sz="1400" b="0" i="0" u="none" strike="noStrike" kern="1200" cap="none" spc="0" baseline="0" dirty="0" smtClean="0">
                <a:solidFill>
                  <a:srgbClr val="000000"/>
                </a:solidFill>
                <a:uFillTx/>
                <a:latin typeface="Verdana"/>
              </a:rPr>
              <a:t>li </a:t>
            </a:r>
            <a:r>
              <a:rPr lang="it-IT" sz="1400" b="0" i="0" u="none" strike="noStrike" kern="1200" cap="none" spc="0" baseline="0" dirty="0">
                <a:solidFill>
                  <a:srgbClr val="000000"/>
                </a:solidFill>
                <a:uFillTx/>
                <a:latin typeface="Verdana"/>
              </a:rPr>
              <a:t>alti costi fiscali nelle imposte sui redditi «rilevazione di sopravvenienze attive» (e anche quelli nella imposizione indiretta).</a:t>
            </a:r>
            <a:r>
              <a:rPr lang="it-IT" sz="1400" b="1" i="0" u="none" strike="noStrike" kern="1200" cap="none" spc="0" baseline="0" dirty="0">
                <a:solidFill>
                  <a:srgbClr val="000000"/>
                </a:solidFill>
                <a:uFillTx/>
                <a:latin typeface="Verdana"/>
              </a:rPr>
              <a:t> </a:t>
            </a:r>
            <a:endParaRPr lang="it-IT" sz="1400" b="1" i="0" u="none" strike="noStrike" kern="1200" cap="none" spc="0" baseline="0" dirty="0" smtClean="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dirty="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regime </a:t>
            </a:r>
            <a:r>
              <a:rPr lang="it-IT" sz="1400" b="0" i="0" u="none" strike="noStrike" kern="1200" cap="none" spc="0" baseline="0" dirty="0">
                <a:solidFill>
                  <a:srgbClr val="000000"/>
                </a:solidFill>
                <a:uFillTx/>
                <a:latin typeface="Verdana"/>
              </a:rPr>
              <a:t>fiscale particolarmente </a:t>
            </a:r>
            <a:r>
              <a:rPr lang="it-IT" sz="1400" b="0" i="0" u="none" strike="noStrike" kern="1200" cap="none" spc="0" baseline="0" dirty="0" smtClean="0">
                <a:solidFill>
                  <a:srgbClr val="000000"/>
                </a:solidFill>
                <a:uFillTx/>
                <a:latin typeface="Verdana"/>
              </a:rPr>
              <a:t>gravoso: </a:t>
            </a: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smtClean="0">
                <a:solidFill>
                  <a:srgbClr val="000000"/>
                </a:solidFill>
                <a:uFillTx/>
                <a:latin typeface="Verdana"/>
              </a:rPr>
              <a:t>imposte </a:t>
            </a:r>
            <a:r>
              <a:rPr lang="it-IT" sz="1400" b="1" i="0" u="none" strike="noStrike" kern="1200" cap="none" spc="0" baseline="0" dirty="0">
                <a:solidFill>
                  <a:srgbClr val="000000"/>
                </a:solidFill>
                <a:uFillTx/>
                <a:latin typeface="Verdana"/>
              </a:rPr>
              <a:t>sui redditi</a:t>
            </a:r>
            <a:r>
              <a:rPr lang="it-IT" sz="1400" b="0" i="0" u="none" strike="noStrike" kern="1200" cap="none" spc="0" baseline="0" dirty="0">
                <a:solidFill>
                  <a:srgbClr val="000000"/>
                </a:solidFill>
                <a:uFillTx/>
                <a:latin typeface="Verdana"/>
              </a:rPr>
              <a:t>, </a:t>
            </a:r>
            <a:r>
              <a:rPr lang="it-IT" sz="1400" b="0" i="0" u="none" strike="noStrike" kern="1200" cap="none" spc="0" baseline="0" dirty="0" smtClean="0">
                <a:solidFill>
                  <a:srgbClr val="000000"/>
                </a:solidFill>
                <a:uFillTx/>
                <a:latin typeface="Verdana"/>
              </a:rPr>
              <a:t>a </a:t>
            </a:r>
            <a:r>
              <a:rPr lang="it-IT" sz="1400" b="0" i="0" u="none" strike="noStrike" kern="1200" cap="none" spc="0" baseline="0" dirty="0">
                <a:solidFill>
                  <a:srgbClr val="000000"/>
                </a:solidFill>
                <a:uFillTx/>
                <a:latin typeface="Verdana"/>
              </a:rPr>
              <a:t>fronte della neutralità del passaggio (a favore del donante), la società dovrebbe rilevare una sopravvenienza attiva pari al valore di mercato dell’azienda donata</a:t>
            </a:r>
            <a:r>
              <a:rPr lang="it-IT" sz="1400" b="0" i="0" u="none" strike="noStrike" kern="1200" cap="none" spc="0" baseline="0" dirty="0" smtClean="0">
                <a:solidFill>
                  <a:srgbClr val="000000"/>
                </a:solidFill>
                <a:uFillTx/>
                <a:latin typeface="Verdana"/>
              </a:rPr>
              <a: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dirty="0" smtClean="0">
                <a:solidFill>
                  <a:srgbClr val="000000"/>
                </a:solidFill>
                <a:latin typeface="Verdana"/>
              </a:rPr>
              <a:t>imposta </a:t>
            </a:r>
            <a:r>
              <a:rPr lang="it-IT" sz="1400" b="1" i="0" u="none" strike="noStrike" kern="1200" cap="none" spc="0" baseline="0" dirty="0" smtClean="0">
                <a:solidFill>
                  <a:srgbClr val="000000"/>
                </a:solidFill>
                <a:uFillTx/>
                <a:latin typeface="Verdana"/>
              </a:rPr>
              <a:t>sulle </a:t>
            </a:r>
            <a:r>
              <a:rPr lang="it-IT" sz="1400" b="1" i="0" u="none" strike="noStrike" kern="1200" cap="none" spc="0" baseline="0" dirty="0">
                <a:solidFill>
                  <a:srgbClr val="000000"/>
                </a:solidFill>
                <a:uFillTx/>
                <a:latin typeface="Verdana"/>
              </a:rPr>
              <a:t>successioni e donazioni</a:t>
            </a:r>
            <a:r>
              <a:rPr lang="it-IT" sz="1400" b="0" i="0" u="none" strike="noStrike" kern="1200" cap="none" spc="0" baseline="0" dirty="0">
                <a:solidFill>
                  <a:srgbClr val="000000"/>
                </a:solidFill>
                <a:uFillTx/>
                <a:latin typeface="Verdana"/>
              </a:rPr>
              <a:t>, </a:t>
            </a:r>
            <a:r>
              <a:rPr lang="it-IT" sz="1400" b="0" i="0" u="none" strike="noStrike" kern="1200" cap="none" spc="0" baseline="0" dirty="0" smtClean="0">
                <a:solidFill>
                  <a:srgbClr val="000000"/>
                </a:solidFill>
                <a:uFillTx/>
                <a:latin typeface="Verdana"/>
              </a:rPr>
              <a:t>la </a:t>
            </a:r>
            <a:r>
              <a:rPr lang="it-IT" sz="1400" b="0" i="0" u="none" strike="noStrike" kern="1200" cap="none" spc="0" baseline="0" dirty="0">
                <a:solidFill>
                  <a:srgbClr val="000000"/>
                </a:solidFill>
                <a:uFillTx/>
                <a:latin typeface="Verdana"/>
              </a:rPr>
              <a:t>donazione di azienda ad un soggetto societario non può in nessun modo godere della agevolazione di cui all’art. 3, comma 4-</a:t>
            </a:r>
            <a:r>
              <a:rPr lang="it-IT" sz="1400" b="0" i="1" u="none" strike="noStrike" kern="1200" cap="none" spc="0" baseline="0" dirty="0">
                <a:solidFill>
                  <a:srgbClr val="000000"/>
                </a:solidFill>
                <a:uFillTx/>
                <a:latin typeface="Verdana"/>
              </a:rPr>
              <a:t>ter, </a:t>
            </a:r>
            <a:r>
              <a:rPr lang="it-IT" sz="1400" b="0" i="0" u="none" strike="noStrike" kern="1200" cap="none" spc="0" baseline="0" dirty="0" err="1" smtClean="0">
                <a:solidFill>
                  <a:srgbClr val="000000"/>
                </a:solidFill>
                <a:uFillTx/>
                <a:latin typeface="Verdana"/>
              </a:rPr>
              <a:t>D.Lgs</a:t>
            </a:r>
            <a:r>
              <a:rPr lang="it-IT" sz="1400" b="0" i="0" u="none" strike="noStrike" kern="1200" cap="none" spc="0" baseline="0" dirty="0" err="1">
                <a:solidFill>
                  <a:srgbClr val="000000"/>
                </a:solidFill>
                <a:uFillTx/>
                <a:latin typeface="Verdana"/>
              </a:rPr>
              <a:t>.</a:t>
            </a:r>
            <a:r>
              <a:rPr lang="it-IT" sz="1400" b="0" i="0" u="none" strike="noStrike" kern="1200" cap="none" spc="0" baseline="0" dirty="0">
                <a:solidFill>
                  <a:srgbClr val="000000"/>
                </a:solidFill>
                <a:uFillTx/>
                <a:latin typeface="Verdana"/>
              </a:rPr>
              <a:t> n. 346/1990, dovendo quindi essere tassata con l’aliquota più elevata</a:t>
            </a:r>
            <a:r>
              <a:rPr lang="it-IT" sz="1400" b="0" i="0" u="none" strike="noStrike" kern="1200" cap="none" spc="0" baseline="0" dirty="0" smtClean="0">
                <a:solidFill>
                  <a:srgbClr val="000000"/>
                </a:solidFill>
                <a:uFillTx/>
                <a:latin typeface="Verdana"/>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dirty="0" smtClean="0">
              <a:solidFill>
                <a:srgbClr val="000000"/>
              </a:solidFill>
              <a:latin typeface="Verdana"/>
            </a:endParaRPr>
          </a:p>
          <a:p>
            <a:pPr algn="just">
              <a:defRPr sz="1800" b="0" i="0" u="none" strike="noStrike" kern="0" cap="none" spc="0" baseline="0">
                <a:solidFill>
                  <a:srgbClr val="000000"/>
                </a:solidFill>
                <a:uFillTx/>
              </a:defRPr>
            </a:pPr>
            <a:r>
              <a:rPr lang="it-IT" sz="1400" dirty="0" smtClean="0">
                <a:solidFill>
                  <a:srgbClr val="000000"/>
                </a:solidFill>
                <a:latin typeface="Verdana"/>
              </a:rPr>
              <a:t>Potrebbero però essere percorribili strade giuridicamente alternative, come quella del conferimento di azienda in società con successiva donazione delle partecipazione agli altri soci oppure della donazione dell’azienda direttamente ai soci.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Rettangolo 1"/>
          <p:cNvSpPr/>
          <p:nvPr/>
        </p:nvSpPr>
        <p:spPr>
          <a:xfrm>
            <a:off x="971595" y="1216680"/>
            <a:ext cx="7200799" cy="3970318"/>
          </a:xfrm>
          <a:prstGeom prst="rect">
            <a:avLst/>
          </a:prstGeom>
          <a:noFill/>
          <a:ln>
            <a:noFill/>
            <a:prstDash val="solid"/>
          </a:ln>
        </p:spPr>
        <p:txBody>
          <a:bodyPr vert="horz" wrap="square" lIns="91440" tIns="45720" rIns="91440" bIns="45720" anchor="ctr"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DONAZIONE </a:t>
            </a:r>
            <a:r>
              <a:rPr lang="it-IT" sz="1400" b="1" i="0" u="none" strike="noStrike" kern="1200" cap="none" spc="0" baseline="0" dirty="0" err="1">
                <a:solidFill>
                  <a:srgbClr val="000000"/>
                </a:solidFill>
                <a:uFillTx/>
                <a:latin typeface="Verdana"/>
              </a:rPr>
              <a:t>DI</a:t>
            </a:r>
            <a:r>
              <a:rPr lang="it-IT" sz="1400" b="1" i="0" u="none" strike="noStrike" kern="1200" cap="none" spc="0" baseline="0" dirty="0">
                <a:solidFill>
                  <a:srgbClr val="000000"/>
                </a:solidFill>
                <a:uFillTx/>
                <a:latin typeface="Verdana"/>
              </a:rPr>
              <a:t> PARTECIPAZIONI SOCIETARIE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Anche </a:t>
            </a:r>
            <a:r>
              <a:rPr lang="it-IT" sz="1400" b="0" i="0" u="none" strike="noStrike" kern="1200" cap="none" spc="0" baseline="0" dirty="0">
                <a:solidFill>
                  <a:srgbClr val="000000"/>
                </a:solidFill>
                <a:uFillTx/>
                <a:latin typeface="Verdana"/>
              </a:rPr>
              <a:t>la cessione gratuita di partecipazioni societarie, al pari della cessione gratuita di azienda, gode del regime di favore nell’imposta sulle successioni e donazioni, ai sensi del già visto </a:t>
            </a:r>
            <a:r>
              <a:rPr lang="it-IT" sz="1400" b="0" i="0" u="none" strike="noStrike" kern="1200" cap="none" spc="0" baseline="0" dirty="0">
                <a:solidFill>
                  <a:srgbClr val="FF0000"/>
                </a:solidFill>
                <a:uFillTx/>
                <a:latin typeface="Verdana"/>
              </a:rPr>
              <a:t>art. 3, comma 4-</a:t>
            </a:r>
            <a:r>
              <a:rPr lang="it-IT" sz="1400" b="0" i="1" u="none" strike="noStrike" kern="1200" cap="none" spc="0" baseline="0" dirty="0">
                <a:solidFill>
                  <a:srgbClr val="FF0000"/>
                </a:solidFill>
                <a:uFillTx/>
                <a:latin typeface="Verdana"/>
              </a:rPr>
              <a:t>ter, </a:t>
            </a:r>
            <a:r>
              <a:rPr lang="it-IT" sz="1400" b="0" i="0" u="none" strike="noStrike" kern="1200" cap="none" spc="0" baseline="0" dirty="0" err="1" smtClean="0">
                <a:solidFill>
                  <a:srgbClr val="FF0000"/>
                </a:solidFill>
                <a:uFillTx/>
                <a:latin typeface="Verdana"/>
              </a:rPr>
              <a:t>D.Lgs</a:t>
            </a:r>
            <a:r>
              <a:rPr lang="it-IT" sz="1400" b="0" i="0" u="none" strike="noStrike" kern="1200" cap="none" spc="0" baseline="0" dirty="0" err="1">
                <a:solidFill>
                  <a:srgbClr val="FF0000"/>
                </a:solidFill>
                <a:uFillTx/>
                <a:latin typeface="Verdana"/>
              </a:rPr>
              <a:t>.</a:t>
            </a:r>
            <a:r>
              <a:rPr lang="it-IT" sz="1400" b="0" i="0" u="none" strike="noStrike" kern="1200" cap="none" spc="0" baseline="0" dirty="0">
                <a:solidFill>
                  <a:srgbClr val="FF0000"/>
                </a:solidFill>
                <a:uFillTx/>
                <a:latin typeface="Verdana"/>
              </a:rPr>
              <a:t> n. 346/1990</a:t>
            </a:r>
            <a:r>
              <a:rPr lang="it-IT" sz="1400" b="0" i="0" u="none" strike="noStrike" kern="1200" cap="none" spc="0" baseline="0" dirty="0">
                <a:solidFill>
                  <a:srgbClr val="000000"/>
                </a:solidFill>
                <a:uFillTx/>
                <a:latin typeface="Verdana"/>
              </a:rPr>
              <a: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Qualora invece la donazione delle partecipazioni non integri, fin dall’inizio, i requisiti agevolativi, l’imposizione ordinaria dovrà tenere conto dell’art. 2, comma 49, TUS per la individuazione delle aliquote e dell’art. 16 (applicabile anche ai fini dell’imposta sulle donazioni, in virtù del richiamo contenuto all’art. 56, comma 4) per la determinazione della base </a:t>
            </a:r>
            <a:r>
              <a:rPr lang="it-IT" sz="1400" b="0" i="0" u="none" strike="noStrike" kern="1200" cap="none" spc="0" baseline="0" dirty="0" smtClean="0">
                <a:solidFill>
                  <a:srgbClr val="000000"/>
                </a:solidFill>
                <a:uFillTx/>
                <a:latin typeface="Verdana"/>
              </a:rPr>
              <a:t>imponibile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dirty="0" smtClean="0">
              <a:solidFill>
                <a:srgbClr val="000000"/>
              </a:solidFill>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smtClean="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determinazione del valore delle quote di s.s. agricola</a:t>
            </a:r>
            <a:r>
              <a:rPr lang="it-IT" sz="1400" b="0" i="0" u="none" strike="noStrike" kern="1200" cap="none" spc="0" dirty="0" smtClean="0">
                <a:solidFill>
                  <a:srgbClr val="000000"/>
                </a:solidFill>
                <a:uFillTx/>
                <a:latin typeface="Verdana"/>
              </a:rPr>
              <a:t> titolare di immobili, in assenza di bilancio o inventario (valore immobili = valore reale da perizia o valutazione automatica in base al reddito dominicale?) </a:t>
            </a:r>
            <a:endParaRPr lang="it-IT" sz="1400" b="0" i="0" u="none" strike="noStrike" kern="1200" cap="none" spc="0" baseline="0" dirty="0">
              <a:solidFill>
                <a:srgbClr val="000000"/>
              </a:solidFill>
              <a:uFillTx/>
              <a:latin typeface="Verdana"/>
            </a:endParaRPr>
          </a:p>
        </p:txBody>
      </p:sp>
      <p:sp>
        <p:nvSpPr>
          <p:cNvPr id="3" name="Freccia a destra 2"/>
          <p:cNvSpPr/>
          <p:nvPr/>
        </p:nvSpPr>
        <p:spPr>
          <a:xfrm rot="5400000">
            <a:off x="4026810" y="3963588"/>
            <a:ext cx="576064" cy="205765"/>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t-IT"/>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Rettangolo 2"/>
          <p:cNvSpPr/>
          <p:nvPr/>
        </p:nvSpPr>
        <p:spPr>
          <a:xfrm>
            <a:off x="755577" y="571480"/>
            <a:ext cx="7776862" cy="5909310"/>
          </a:xfrm>
          <a:prstGeom prst="rect">
            <a:avLst/>
          </a:prstGeom>
          <a:noFill/>
          <a:ln>
            <a:noFill/>
            <a:prstDash val="solid"/>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PATTO </a:t>
            </a:r>
            <a:r>
              <a:rPr lang="it-IT" sz="1400" b="1" i="0" u="none" strike="noStrike" kern="1200" cap="none" spc="0" baseline="0" dirty="0" err="1">
                <a:solidFill>
                  <a:srgbClr val="000000"/>
                </a:solidFill>
                <a:uFillTx/>
                <a:latin typeface="Verdana"/>
              </a:rPr>
              <a:t>DI</a:t>
            </a:r>
            <a:r>
              <a:rPr lang="it-IT" sz="1400" b="1" i="0" u="none" strike="noStrike" kern="1200" cap="none" spc="0" baseline="0" dirty="0">
                <a:solidFill>
                  <a:srgbClr val="000000"/>
                </a:solidFill>
                <a:uFillTx/>
                <a:latin typeface="Verdana"/>
              </a:rPr>
              <a:t> FAMIGLIA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Art. 768-bis Cod. Civ. (</a:t>
            </a:r>
            <a:r>
              <a:rPr lang="it-IT" sz="1400" b="0" i="1" u="none" strike="noStrike" kern="1200" cap="none" spc="0" baseline="0" dirty="0">
                <a:solidFill>
                  <a:srgbClr val="000000"/>
                </a:solidFill>
                <a:uFillTx/>
                <a:latin typeface="Verdana"/>
              </a:rPr>
              <a:t>Nozione) -</a:t>
            </a:r>
            <a:r>
              <a:rPr lang="it-IT" sz="1400" b="0" i="0" u="none" strike="noStrike" kern="1200" cap="none" spc="0" baseline="0" dirty="0">
                <a:solidFill>
                  <a:srgbClr val="000000"/>
                </a:solidFill>
                <a:uFillTx/>
                <a:latin typeface="Verdana"/>
              </a:rPr>
              <a:t> </a:t>
            </a:r>
            <a:r>
              <a:rPr lang="it-IT" sz="1400" b="0" i="1" u="none" strike="noStrike" kern="1200" cap="none" spc="0" baseline="0" dirty="0">
                <a:solidFill>
                  <a:srgbClr val="000000"/>
                </a:solidFill>
                <a:uFillTx/>
                <a:latin typeface="Verdana"/>
              </a:rPr>
              <a:t>E' patto di famiglia il contratto con cui, compatibilmente con le disposizioni in materia di impresa familiare e nel rispetto delle differenti tipologie societarie, l'imprenditore trasferisce, in tutto o in parte, l'azienda, e il titolare di partecipazioni societarie trasferisce, in tutto o in parte, le proprie quote, ad uno o </a:t>
            </a:r>
            <a:r>
              <a:rPr lang="it-IT" sz="1400" b="0" i="1" u="none" strike="noStrike" kern="1200" cap="none" spc="0" baseline="0" dirty="0" smtClean="0">
                <a:solidFill>
                  <a:srgbClr val="000000"/>
                </a:solidFill>
                <a:uFillTx/>
                <a:latin typeface="Verdana"/>
              </a:rPr>
              <a:t>più </a:t>
            </a:r>
            <a:r>
              <a:rPr lang="it-IT" sz="1400" b="0" i="1" u="none" strike="noStrike" kern="1200" cap="none" spc="0" baseline="0" dirty="0">
                <a:solidFill>
                  <a:srgbClr val="000000"/>
                </a:solidFill>
                <a:uFillTx/>
                <a:latin typeface="Verdana"/>
              </a:rPr>
              <a:t>discendenti.</a:t>
            </a:r>
            <a:r>
              <a:rPr lang="it-IT" sz="1400" b="0" i="0" u="none" strike="noStrike" kern="1200" cap="none" spc="0" baseline="0" dirty="0">
                <a:solidFill>
                  <a:srgbClr val="000000"/>
                </a:solidFill>
                <a:uFillTx/>
                <a:latin typeface="Verdana"/>
              </a:rPr>
              <a:t>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dirty="0" smtClean="0">
                <a:solidFill>
                  <a:srgbClr val="000000"/>
                </a:solidFill>
                <a:latin typeface="Verdana"/>
              </a:rPr>
              <a:t>L. 55/2006, in attuazione di indirizzi di politica legislativa comunitaria in tema di trasmissione delle imprese produttive, mira a disciplinare il passaggio generazionale dell’azienda e a garantirne la stabilità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dirty="0" smtClean="0">
                <a:solidFill>
                  <a:srgbClr val="000000"/>
                </a:solidFill>
                <a:latin typeface="Verdana"/>
              </a:rPr>
              <a:t>L’istituto consente all’imprenditore (disponente) - il quale teme che alla propria morte si determini la frammentazione dell’impresa - di stipulare un contratto in virtù del quale trasferisce l’azienda o le quote o le azioni («bene produttivo») a uno o più discendenti (assegnatario o assegnatari)</a:t>
            </a: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dirty="0" smtClean="0">
              <a:solidFill>
                <a:srgbClr val="000000"/>
              </a:solidFill>
              <a:latin typeface="Verdana"/>
            </a:endParaRPr>
          </a:p>
          <a:p>
            <a:pPr lvl="0"/>
            <a:r>
              <a:rPr lang="it-IT" sz="1400" b="1" i="0" u="none" strike="noStrike" kern="1200" cap="none" spc="0" baseline="0" dirty="0" smtClean="0">
                <a:solidFill>
                  <a:srgbClr val="000000"/>
                </a:solidFill>
                <a:uFillTx/>
                <a:latin typeface="Verdana" pitchFamily="34" charset="0"/>
                <a:ea typeface="Verdana" pitchFamily="34" charset="0"/>
                <a:cs typeface="Verdana" pitchFamily="34" charset="0"/>
              </a:rPr>
              <a:t>FINALITA’ </a:t>
            </a:r>
            <a:r>
              <a:rPr lang="it-IT" sz="1400" i="0" u="none" strike="noStrike" kern="1200" cap="none" spc="0" baseline="0" dirty="0" smtClean="0">
                <a:solidFill>
                  <a:srgbClr val="000000"/>
                </a:solidFill>
                <a:uFillTx/>
                <a:latin typeface="Verdana" pitchFamily="34" charset="0"/>
                <a:ea typeface="Verdana" pitchFamily="34" charset="0"/>
                <a:cs typeface="Verdana" pitchFamily="34" charset="0"/>
              </a:rPr>
              <a:t>essenzialmente divisoria</a:t>
            </a:r>
          </a:p>
          <a:p>
            <a:pPr lvl="0"/>
            <a:r>
              <a:rPr lang="it-IT" sz="1400" b="1" dirty="0" smtClean="0">
                <a:solidFill>
                  <a:srgbClr val="000000"/>
                </a:solidFill>
                <a:latin typeface="Verdana" pitchFamily="34" charset="0"/>
                <a:ea typeface="Verdana" pitchFamily="34" charset="0"/>
                <a:cs typeface="Verdana" pitchFamily="34" charset="0"/>
              </a:rPr>
              <a:t>SOGGETTI ED OGGETTO</a:t>
            </a:r>
            <a:endParaRPr lang="it-IT" sz="1400" b="1" i="0" u="none" strike="noStrike" kern="1200" cap="none" spc="0" baseline="0" dirty="0" smtClean="0">
              <a:solidFill>
                <a:srgbClr val="000000"/>
              </a:solidFill>
              <a:uFillTx/>
              <a:latin typeface="Verdana" pitchFamily="34" charset="0"/>
              <a:ea typeface="Verdana" pitchFamily="34" charset="0"/>
              <a:cs typeface="Verdana" pitchFamily="34" charset="0"/>
            </a:endParaRPr>
          </a:p>
          <a:p>
            <a:pPr lvl="0"/>
            <a:r>
              <a:rPr lang="it-IT" sz="1400" b="1" i="0" u="none" strike="noStrike" kern="1200" cap="none" spc="0" baseline="0" dirty="0" smtClean="0">
                <a:solidFill>
                  <a:srgbClr val="000000"/>
                </a:solidFill>
                <a:uFillTx/>
                <a:latin typeface="Verdana" pitchFamily="34" charset="0"/>
                <a:ea typeface="Verdana" pitchFamily="34" charset="0"/>
                <a:cs typeface="Verdana" pitchFamily="34" charset="0"/>
              </a:rPr>
              <a:t>VANTAGGI: </a:t>
            </a:r>
            <a:r>
              <a:rPr lang="it-IT" sz="1400" i="0" u="none" strike="noStrike" kern="1200" cap="none" spc="0" baseline="0" dirty="0" smtClean="0">
                <a:solidFill>
                  <a:srgbClr val="000000"/>
                </a:solidFill>
                <a:uFillTx/>
                <a:latin typeface="Verdana" pitchFamily="34" charset="0"/>
                <a:ea typeface="Verdana" pitchFamily="34" charset="0"/>
                <a:cs typeface="Verdana" pitchFamily="34" charset="0"/>
              </a:rPr>
              <a:t>c</a:t>
            </a:r>
            <a:r>
              <a:rPr lang="it-IT" sz="1400" dirty="0" smtClean="0">
                <a:latin typeface="Verdana" pitchFamily="34" charset="0"/>
                <a:ea typeface="Verdana" pitchFamily="34" charset="0"/>
                <a:cs typeface="Verdana" pitchFamily="34" charset="0"/>
              </a:rPr>
              <a:t>ristallizzazione dei valori alla data del “Patto di Famiglia”; inibizione o impedimento dell’esercizio delle azioni di riduzione e collazione (sia con riferimento al «bene produttivo» sia alle attribuzioni effettuate ai legittimari non assegnatari ex art. 768-quater comma 3 c.c.)</a:t>
            </a:r>
          </a:p>
          <a:p>
            <a:pPr lvl="0"/>
            <a:endParaRPr lang="it-IT" sz="1400" b="1" dirty="0">
              <a:solidFill>
                <a:srgbClr val="000000"/>
              </a:solidFill>
              <a:latin typeface="Verdana" pitchFamily="34" charset="0"/>
              <a:ea typeface="Verdana" pitchFamily="34" charset="0"/>
            </a:endParaRPr>
          </a:p>
          <a:p>
            <a:pPr lvl="0"/>
            <a:r>
              <a:rPr lang="it-IT" sz="1400" b="1" dirty="0" smtClean="0">
                <a:solidFill>
                  <a:srgbClr val="000000"/>
                </a:solidFill>
                <a:latin typeface="Verdana"/>
              </a:rPr>
              <a:t>imposizione </a:t>
            </a:r>
            <a:r>
              <a:rPr lang="it-IT" sz="1400" b="1" dirty="0">
                <a:solidFill>
                  <a:srgbClr val="000000"/>
                </a:solidFill>
                <a:latin typeface="Verdana"/>
              </a:rPr>
              <a:t>indiretta</a:t>
            </a:r>
            <a:r>
              <a:rPr lang="it-IT" sz="1400" dirty="0">
                <a:solidFill>
                  <a:srgbClr val="3333CC"/>
                </a:solidFill>
                <a:latin typeface="Verdana"/>
              </a:rPr>
              <a:t> </a:t>
            </a:r>
            <a:r>
              <a:rPr lang="it-IT" sz="1400" dirty="0">
                <a:solidFill>
                  <a:srgbClr val="FF0000"/>
                </a:solidFill>
                <a:latin typeface="Verdana"/>
              </a:rPr>
              <a:t>art. 3, c. 4-ter, </a:t>
            </a:r>
            <a:r>
              <a:rPr lang="it-IT" sz="1400" dirty="0" err="1">
                <a:solidFill>
                  <a:srgbClr val="FF0000"/>
                </a:solidFill>
                <a:latin typeface="Verdana"/>
              </a:rPr>
              <a:t>D.Lgs.</a:t>
            </a:r>
            <a:r>
              <a:rPr lang="it-IT" sz="1400" dirty="0">
                <a:solidFill>
                  <a:srgbClr val="FF0000"/>
                </a:solidFill>
                <a:latin typeface="Verdana"/>
              </a:rPr>
              <a:t> 346/1990</a:t>
            </a:r>
            <a:r>
              <a:rPr lang="it-IT" sz="1400" dirty="0">
                <a:solidFill>
                  <a:srgbClr val="000000"/>
                </a:solidFill>
                <a:latin typeface="Verdana"/>
              </a:rPr>
              <a:t>, </a:t>
            </a:r>
            <a:r>
              <a:rPr lang="it-IT" sz="1400" i="1" dirty="0">
                <a:solidFill>
                  <a:srgbClr val="000000"/>
                </a:solidFill>
                <a:latin typeface="Verdana"/>
              </a:rPr>
              <a:t>“anche tramite i patti di famiglia di cui agli artt. 768-bis e seguenti del codice civile”</a:t>
            </a:r>
          </a:p>
          <a:p>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692697"/>
            <a:ext cx="7632848" cy="2893100"/>
          </a:xfrm>
          <a:prstGeom prst="rect">
            <a:avLst/>
          </a:prstGeom>
        </p:spPr>
        <p:txBody>
          <a:bodyPr wrap="square">
            <a:spAutoFit/>
          </a:bodyPr>
          <a:lstStyle/>
          <a:p>
            <a:pPr lvl="0" algn="just">
              <a:defRPr sz="1800" b="0" i="0" u="none" strike="noStrike" kern="0" cap="none" spc="0" baseline="0">
                <a:solidFill>
                  <a:srgbClr val="000000"/>
                </a:solidFill>
                <a:uFillTx/>
              </a:defRPr>
            </a:pPr>
            <a:r>
              <a:rPr lang="it-IT" sz="1400" u="sng" dirty="0">
                <a:solidFill>
                  <a:srgbClr val="000000"/>
                </a:solidFill>
                <a:latin typeface="Verdana"/>
              </a:rPr>
              <a:t>rinunzia da parte partecipanti (non assegnatari)</a:t>
            </a:r>
            <a:r>
              <a:rPr lang="it-IT" sz="1400" dirty="0">
                <a:solidFill>
                  <a:srgbClr val="000000"/>
                </a:solidFill>
                <a:latin typeface="Verdana"/>
              </a:rPr>
              <a:t> all’attribuzione in denaro o in natura loro spettante secondo A.E. non ha effetti traslativi ed è, quindi, soggetta alla sola imposta di registro in misura fissa, dovuta per gli atti privi di contenuto patrimoniale ex art. 11, tariffa, parte prima, allegata D.P.R. 131/1986</a:t>
            </a:r>
          </a:p>
          <a:p>
            <a:pPr lvl="0" algn="just">
              <a:defRPr sz="1800" b="0" i="0" u="none" strike="noStrike" kern="0" cap="none" spc="0" baseline="0">
                <a:solidFill>
                  <a:srgbClr val="000000"/>
                </a:solidFill>
                <a:uFillTx/>
              </a:defRPr>
            </a:pPr>
            <a:endParaRPr lang="it-IT" sz="1400" dirty="0">
              <a:solidFill>
                <a:srgbClr val="000000"/>
              </a:solidFill>
              <a:latin typeface="Verdana"/>
            </a:endParaRPr>
          </a:p>
          <a:p>
            <a:pPr lvl="0" algn="just">
              <a:defRPr sz="1800" b="0" i="0" u="none" strike="noStrike" kern="0" cap="none" spc="0" baseline="0">
                <a:solidFill>
                  <a:srgbClr val="000000"/>
                </a:solidFill>
                <a:uFillTx/>
              </a:defRPr>
            </a:pPr>
            <a:r>
              <a:rPr lang="it-IT" sz="1400" dirty="0">
                <a:solidFill>
                  <a:srgbClr val="000000"/>
                </a:solidFill>
                <a:latin typeface="Verdana"/>
              </a:rPr>
              <a:t>Sempre secondo A.E., quando, nei diversi passaggi, si dà luogo al trasferimento di beni immobili o di diritti reali immobiliari, devono essere applicate le imposte ipotecaria e catastale con le aliquote ordinarie del 2% (art. 1, tariffa, </a:t>
            </a:r>
            <a:r>
              <a:rPr lang="it-IT" sz="1400" dirty="0" err="1">
                <a:solidFill>
                  <a:srgbClr val="000000"/>
                </a:solidFill>
                <a:latin typeface="Verdana"/>
              </a:rPr>
              <a:t>D.Lgs.</a:t>
            </a:r>
            <a:r>
              <a:rPr lang="it-IT" sz="1400" dirty="0">
                <a:solidFill>
                  <a:srgbClr val="000000"/>
                </a:solidFill>
                <a:latin typeface="Verdana"/>
              </a:rPr>
              <a:t> 347/1990) e 1% (art. 10, </a:t>
            </a:r>
            <a:r>
              <a:rPr lang="it-IT" sz="1400" dirty="0" err="1">
                <a:solidFill>
                  <a:srgbClr val="000000"/>
                </a:solidFill>
                <a:latin typeface="Verdana"/>
              </a:rPr>
              <a:t>D.Lgs.</a:t>
            </a:r>
            <a:r>
              <a:rPr lang="it-IT" sz="1400" dirty="0">
                <a:solidFill>
                  <a:srgbClr val="000000"/>
                </a:solidFill>
                <a:latin typeface="Verdana"/>
              </a:rPr>
              <a:t> 347/1990). Nell’ipotesi di trasferimento di azienda agevolato ai fini dell’imposta sulle successioni e donazioni, comprendente beni immobili, l’imposizione non si realizza, per effetto del rinvio contenuto nell’art. 1, co. 2 e art. 10, co. 3, </a:t>
            </a:r>
            <a:r>
              <a:rPr lang="it-IT" sz="1400" dirty="0" err="1">
                <a:solidFill>
                  <a:srgbClr val="000000"/>
                </a:solidFill>
                <a:latin typeface="Verdana"/>
              </a:rPr>
              <a:t>D.Lgs.</a:t>
            </a:r>
            <a:r>
              <a:rPr lang="it-IT" sz="1400" dirty="0">
                <a:solidFill>
                  <a:srgbClr val="000000"/>
                </a:solidFill>
                <a:latin typeface="Verdana"/>
              </a:rPr>
              <a:t> 347/1990 alle volture e le formalità relative ai trasferimenti di cui all’art. 3, </a:t>
            </a:r>
            <a:r>
              <a:rPr lang="it-IT" sz="1400" dirty="0" err="1">
                <a:solidFill>
                  <a:srgbClr val="000000"/>
                </a:solidFill>
                <a:latin typeface="Verdana"/>
              </a:rPr>
              <a:t>D.Lgs.</a:t>
            </a:r>
            <a:r>
              <a:rPr lang="it-IT" sz="1400" dirty="0">
                <a:solidFill>
                  <a:srgbClr val="000000"/>
                </a:solidFill>
                <a:latin typeface="Verdana"/>
              </a:rPr>
              <a:t> 346/1990.</a:t>
            </a:r>
            <a:r>
              <a:rPr lang="it-IT" sz="1400" b="1" dirty="0">
                <a:solidFill>
                  <a:srgbClr val="000000"/>
                </a:solidFill>
                <a:latin typeface="Verdana"/>
              </a:rPr>
              <a:t> </a:t>
            </a:r>
          </a:p>
        </p:txBody>
      </p:sp>
    </p:spTree>
    <p:extLst>
      <p:ext uri="{BB962C8B-B14F-4D97-AF65-F5344CB8AC3E}">
        <p14:creationId xmlns:p14="http://schemas.microsoft.com/office/powerpoint/2010/main" val="632737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764704"/>
            <a:ext cx="7560840" cy="4185761"/>
          </a:xfrm>
          <a:prstGeom prst="rect">
            <a:avLst/>
          </a:prstGeom>
        </p:spPr>
        <p:txBody>
          <a:bodyPr wrap="square">
            <a:spAutoFit/>
          </a:bodyPr>
          <a:lstStyle/>
          <a:p>
            <a:pPr algn="ctr"/>
            <a:r>
              <a:rPr lang="it-IT" sz="1400" b="1" dirty="0" smtClean="0">
                <a:solidFill>
                  <a:srgbClr val="000000"/>
                </a:solidFill>
                <a:latin typeface="Verdana"/>
              </a:rPr>
              <a:t>MODI DI ATTUAZIONE</a:t>
            </a:r>
          </a:p>
          <a:p>
            <a:pPr algn="ctr"/>
            <a:endParaRPr lang="it-IT" sz="1400" b="1" dirty="0">
              <a:solidFill>
                <a:srgbClr val="000000"/>
              </a:solidFill>
              <a:latin typeface="Verdana"/>
            </a:endParaRPr>
          </a:p>
          <a:p>
            <a:pPr marL="285750" indent="-285750" algn="just">
              <a:buFont typeface="Wingdings" panose="05000000000000000000" pitchFamily="2" charset="2"/>
              <a:buChar char="§"/>
            </a:pPr>
            <a:r>
              <a:rPr lang="it-IT" sz="1400" dirty="0" smtClean="0">
                <a:solidFill>
                  <a:srgbClr val="000000"/>
                </a:solidFill>
                <a:latin typeface="Verdana"/>
              </a:rPr>
              <a:t>La rinuncia da parte dei legittimari non assegnatari/beneficiari alla liquidazione</a:t>
            </a:r>
          </a:p>
          <a:p>
            <a:pPr algn="just"/>
            <a:endParaRPr lang="it-IT" sz="1400" dirty="0">
              <a:solidFill>
                <a:srgbClr val="000000"/>
              </a:solidFill>
              <a:latin typeface="Verdana"/>
            </a:endParaRPr>
          </a:p>
          <a:p>
            <a:pPr marL="285750" indent="-285750" algn="just">
              <a:buFont typeface="Wingdings" panose="05000000000000000000" pitchFamily="2" charset="2"/>
              <a:buChar char="§"/>
            </a:pPr>
            <a:r>
              <a:rPr lang="it-IT" sz="1400" dirty="0" smtClean="0">
                <a:solidFill>
                  <a:srgbClr val="000000"/>
                </a:solidFill>
                <a:latin typeface="Verdana"/>
              </a:rPr>
              <a:t>La liquidazione dei legittimari da parte dell’assegnatario</a:t>
            </a:r>
          </a:p>
          <a:p>
            <a:pPr algn="just"/>
            <a:endParaRPr lang="it-IT" sz="1400" dirty="0">
              <a:solidFill>
                <a:srgbClr val="000000"/>
              </a:solidFill>
              <a:latin typeface="Verdana"/>
            </a:endParaRPr>
          </a:p>
          <a:p>
            <a:pPr marL="285750" indent="-285750" algn="just">
              <a:buFont typeface="Wingdings" panose="05000000000000000000" pitchFamily="2" charset="2"/>
              <a:buChar char="§"/>
            </a:pPr>
            <a:r>
              <a:rPr lang="it-IT" sz="1400" dirty="0" smtClean="0">
                <a:solidFill>
                  <a:srgbClr val="000000"/>
                </a:solidFill>
                <a:latin typeface="Verdana"/>
              </a:rPr>
              <a:t>1) La donazione di «beni non produttivi» dal disponente a tutti i legittimari (pro indiviso ed in proporzione alla quota di legittima a ciascuno spettante) e 2) il patto di famiglia con attribuzione del «bene produttivo» al solo beneficiario e contestuale liquidazione da parte di quest’ultimo degli altri legittimari mediante attribuzione ai medesimi, sempre in proporzione alle rispettive quote di legittima, della quota indivisa ricevuta per donazione dal disponente (atto 1); 3) eventuale divisione della massa tra i legittimari non assegnatari</a:t>
            </a:r>
          </a:p>
          <a:p>
            <a:pPr algn="just"/>
            <a:endParaRPr lang="it-IT" sz="1400" dirty="0">
              <a:solidFill>
                <a:srgbClr val="000000"/>
              </a:solidFill>
              <a:latin typeface="Verdana"/>
            </a:endParaRPr>
          </a:p>
          <a:p>
            <a:pPr marL="285750" indent="-285750" algn="just">
              <a:buFont typeface="Wingdings" panose="05000000000000000000" pitchFamily="2" charset="2"/>
              <a:buChar char="§"/>
            </a:pPr>
            <a:r>
              <a:rPr lang="it-IT" sz="1400" dirty="0" smtClean="0">
                <a:solidFill>
                  <a:srgbClr val="000000"/>
                </a:solidFill>
                <a:latin typeface="Verdana"/>
              </a:rPr>
              <a:t>La liquidazione dei non assegnatari ad opera del disponente:</a:t>
            </a:r>
          </a:p>
          <a:p>
            <a:pPr marL="800100" lvl="1" indent="-342900" algn="just">
              <a:buAutoNum type="alphaLcParenR"/>
            </a:pPr>
            <a:r>
              <a:rPr lang="it-IT" sz="1400" dirty="0" smtClean="0">
                <a:latin typeface="Verdana" panose="020B0604030504040204" pitchFamily="34" charset="0"/>
                <a:ea typeface="Verdana" panose="020B0604030504040204" pitchFamily="34" charset="0"/>
              </a:rPr>
              <a:t>adempimento del debito altrui</a:t>
            </a:r>
          </a:p>
          <a:p>
            <a:pPr marL="800100" lvl="1" indent="-342900" algn="just">
              <a:buAutoNum type="alphaLcParenR"/>
            </a:pPr>
            <a:r>
              <a:rPr lang="it-IT" sz="1400" dirty="0" smtClean="0">
                <a:latin typeface="Verdana" panose="020B0604030504040204" pitchFamily="34" charset="0"/>
                <a:ea typeface="Verdana" panose="020B0604030504040204" pitchFamily="34" charset="0"/>
              </a:rPr>
              <a:t>liquidazione dei partecipanti ed assegnazioni provenienti dal disponente con fine diverso </a:t>
            </a:r>
            <a:r>
              <a:rPr lang="it-IT" sz="1400" dirty="0" smtClean="0">
                <a:solidFill>
                  <a:srgbClr val="FF0000"/>
                </a:solidFill>
                <a:latin typeface="Verdana" panose="020B0604030504040204" pitchFamily="34" charset="0"/>
                <a:ea typeface="Verdana" panose="020B0604030504040204" pitchFamily="34" charset="0"/>
              </a:rPr>
              <a:t>(PATTO DI FAMIGLIA VERTICALE) </a:t>
            </a:r>
            <a:endParaRPr lang="it-IT" sz="1400"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5365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Rettangolo 1"/>
          <p:cNvSpPr/>
          <p:nvPr/>
        </p:nvSpPr>
        <p:spPr>
          <a:xfrm>
            <a:off x="1115613" y="680030"/>
            <a:ext cx="6768754" cy="5478423"/>
          </a:xfrm>
          <a:prstGeom prst="rect">
            <a:avLst/>
          </a:prstGeom>
          <a:noFill/>
          <a:ln>
            <a:noFill/>
            <a:prstDash val="solid"/>
          </a:ln>
        </p:spPr>
        <p:txBody>
          <a:bodyPr vert="horz" wrap="square" lIns="91440" tIns="45720" rIns="91440" bIns="45720" anchor="ctr"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IL PASSAGGIO GENERAZIONALE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Con l’espressione “passaggio generazionale d’impresa”, si indica, nel linguaggio economico-giuridico, una serie di operazioni, idonee a garantire la successione, </a:t>
            </a:r>
            <a:r>
              <a:rPr lang="it-IT" sz="1400" b="0" i="1" u="none" strike="noStrike" kern="1200" cap="none" spc="0" baseline="0" dirty="0" err="1">
                <a:solidFill>
                  <a:srgbClr val="000000"/>
                </a:solidFill>
                <a:uFillTx/>
                <a:latin typeface="Verdana"/>
              </a:rPr>
              <a:t>inter</a:t>
            </a:r>
            <a:r>
              <a:rPr lang="it-IT" sz="1400" b="0" i="1" u="none" strike="noStrike" kern="1200" cap="none" spc="0" baseline="0" dirty="0">
                <a:solidFill>
                  <a:srgbClr val="000000"/>
                </a:solidFill>
                <a:uFillTx/>
                <a:latin typeface="Verdana"/>
              </a:rPr>
              <a:t> </a:t>
            </a:r>
            <a:r>
              <a:rPr lang="it-IT" sz="1400" b="0" i="1" u="none" strike="noStrike" kern="1200" cap="none" spc="0" baseline="0" dirty="0" err="1">
                <a:solidFill>
                  <a:srgbClr val="000000"/>
                </a:solidFill>
                <a:uFillTx/>
                <a:latin typeface="Verdana"/>
              </a:rPr>
              <a:t>vivos</a:t>
            </a:r>
            <a:r>
              <a:rPr lang="it-IT" sz="1400" b="0" i="0" u="none" strike="noStrike" kern="1200" cap="none" spc="0" baseline="0" dirty="0">
                <a:solidFill>
                  <a:srgbClr val="000000"/>
                </a:solidFill>
                <a:uFillTx/>
                <a:latin typeface="Verdana"/>
              </a:rPr>
              <a:t> o </a:t>
            </a:r>
            <a:r>
              <a:rPr lang="it-IT" sz="1400" b="0" i="1" u="none" strike="noStrike" kern="1200" cap="none" spc="0" baseline="0" dirty="0" err="1">
                <a:solidFill>
                  <a:srgbClr val="000000"/>
                </a:solidFill>
                <a:uFillTx/>
                <a:latin typeface="Verdana"/>
              </a:rPr>
              <a:t>mortis</a:t>
            </a:r>
            <a:r>
              <a:rPr lang="it-IT" sz="1400" b="0" i="1" u="none" strike="noStrike" kern="1200" cap="none" spc="0" baseline="0" dirty="0">
                <a:solidFill>
                  <a:srgbClr val="000000"/>
                </a:solidFill>
                <a:uFillTx/>
                <a:latin typeface="Verdana"/>
              </a:rPr>
              <a:t> causa</a:t>
            </a:r>
            <a:r>
              <a:rPr lang="it-IT" sz="1400" b="0" i="0" u="none" strike="noStrike" kern="1200" cap="none" spc="0" baseline="0" dirty="0">
                <a:solidFill>
                  <a:srgbClr val="000000"/>
                </a:solidFill>
                <a:uFillTx/>
                <a:latin typeface="Verdana"/>
              </a:rPr>
              <a:t>, nell’esercizio, diretto o indiretto, dell’impresa.</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Il perimetro delle fattispecie giuridiche interessate è assai ampio, comprendendo:</a:t>
            </a:r>
          </a:p>
          <a:p>
            <a:pPr marL="285750" marR="0" lvl="0" indent="-28575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circolazione dell’azienda</a:t>
            </a:r>
          </a:p>
          <a:p>
            <a:pPr marL="285750" marR="0" lvl="0" indent="-28575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circolazione delle partecipazioni societarie</a:t>
            </a:r>
          </a:p>
          <a:p>
            <a:pPr marL="285750" marR="0" lvl="0" indent="-285750" algn="just"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con finalità della trasmissione:</a:t>
            </a:r>
          </a:p>
          <a:p>
            <a:pPr marL="285750" marR="0" lvl="0" indent="-285750" algn="just" defTabSz="914400" rtl="0" fontAlgn="auto" hangingPunct="1">
              <a:lnSpc>
                <a:spcPct val="100000"/>
              </a:lnSpc>
              <a:spcBef>
                <a:spcPts val="0"/>
              </a:spcBef>
              <a:spcAft>
                <a:spcPts val="0"/>
              </a:spcAft>
              <a:buSzPct val="100000"/>
              <a:buFont typeface="Wingdings" pitchFamily="2"/>
              <a:buChar char="v"/>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solitamente non corrispettiva o non onerosa dei beni di primo o di secondo grado</a:t>
            </a:r>
          </a:p>
          <a:p>
            <a:pPr marL="285750" marR="0" lvl="0" indent="-285750" algn="just" defTabSz="914400" rtl="0" fontAlgn="auto" hangingPunct="1">
              <a:lnSpc>
                <a:spcPct val="100000"/>
              </a:lnSpc>
              <a:spcBef>
                <a:spcPts val="0"/>
              </a:spcBef>
              <a:spcAft>
                <a:spcPts val="0"/>
              </a:spcAft>
              <a:buSzPct val="100000"/>
              <a:buFont typeface="Wingdings" pitchFamily="2"/>
              <a:buChar char="v"/>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talvolta </a:t>
            </a:r>
            <a:r>
              <a:rPr lang="it-IT" sz="1400" b="0" i="0" u="none" strike="noStrike" kern="1200" cap="none" spc="0" baseline="0" dirty="0" smtClean="0">
                <a:solidFill>
                  <a:srgbClr val="000000"/>
                </a:solidFill>
                <a:uFillTx/>
                <a:latin typeface="Verdana"/>
              </a:rPr>
              <a:t>onerosa (punto di debolezza: necessità di procurarsi</a:t>
            </a:r>
            <a:r>
              <a:rPr lang="it-IT" sz="1400" b="0" i="0" u="none" strike="noStrike" kern="1200" cap="none" spc="0" dirty="0" smtClean="0">
                <a:solidFill>
                  <a:srgbClr val="000000"/>
                </a:solidFill>
                <a:uFillTx/>
                <a:latin typeface="Verdana"/>
              </a:rPr>
              <a:t> risorse finanziarie adeguate)</a:t>
            </a:r>
            <a:endParaRPr lang="it-IT" sz="1400" b="0" i="0" u="none" strike="noStrike" kern="1200" cap="none" spc="0" baseline="0" dirty="0">
              <a:solidFill>
                <a:srgbClr val="000000"/>
              </a:solidFill>
              <a:uFillTx/>
              <a:latin typeface="Verdana"/>
            </a:endParaRPr>
          </a:p>
          <a:p>
            <a:pPr marL="285750" marR="0" lvl="0" indent="-285750" algn="just" defTabSz="914400" rtl="0" fontAlgn="auto" hangingPunct="1">
              <a:lnSpc>
                <a:spcPct val="100000"/>
              </a:lnSpc>
              <a:spcBef>
                <a:spcPts val="0"/>
              </a:spcBef>
              <a:spcAft>
                <a:spcPts val="0"/>
              </a:spcAft>
              <a:buSzPct val="100000"/>
              <a:buFont typeface="Wingdings" pitchFamily="2"/>
              <a:buChar char="v"/>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a favore di coniuge e/o </a:t>
            </a:r>
            <a:r>
              <a:rPr lang="it-IT" sz="1400" b="0" i="0" u="none" strike="noStrike" kern="1200" cap="none" spc="0" baseline="0" dirty="0">
                <a:solidFill>
                  <a:srgbClr val="000000"/>
                </a:solidFill>
                <a:uFillTx/>
                <a:latin typeface="Verdana"/>
              </a:rPr>
              <a:t>discendenti: </a:t>
            </a:r>
          </a:p>
          <a:p>
            <a:pPr marL="857250" marR="0" lvl="1" indent="-400050" algn="just" defTabSz="914400" rtl="0" fontAlgn="auto" hangingPunct="1">
              <a:lnSpc>
                <a:spcPct val="100000"/>
              </a:lnSpc>
              <a:spcBef>
                <a:spcPts val="0"/>
              </a:spcBef>
              <a:spcAft>
                <a:spcPts val="0"/>
              </a:spcAft>
              <a:buSzPct val="100000"/>
              <a:buFont typeface="Verdana"/>
              <a:buAutoNum type="romanUcPeriod"/>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un </a:t>
            </a:r>
            <a:r>
              <a:rPr lang="it-IT" sz="1400" b="0" i="0" u="none" strike="noStrike" kern="1200" cap="none" spc="0" baseline="0" dirty="0">
                <a:solidFill>
                  <a:srgbClr val="000000"/>
                </a:solidFill>
                <a:uFillTx/>
                <a:latin typeface="Verdana"/>
              </a:rPr>
              <a:t>figlio</a:t>
            </a:r>
          </a:p>
          <a:p>
            <a:pPr marL="857250" marR="0" lvl="1" indent="-400050" algn="just" defTabSz="914400" rtl="0" fontAlgn="auto" hangingPunct="1">
              <a:lnSpc>
                <a:spcPct val="100000"/>
              </a:lnSpc>
              <a:spcBef>
                <a:spcPts val="0"/>
              </a:spcBef>
              <a:spcAft>
                <a:spcPts val="0"/>
              </a:spcAft>
              <a:buSzPct val="100000"/>
              <a:buFont typeface="Verdana"/>
              <a:buAutoNum type="romanUcPeriod"/>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più </a:t>
            </a:r>
            <a:r>
              <a:rPr lang="it-IT" sz="1400" b="0" i="0" u="none" strike="noStrike" kern="1200" cap="none" spc="0" baseline="0" dirty="0">
                <a:solidFill>
                  <a:srgbClr val="000000"/>
                </a:solidFill>
                <a:uFillTx/>
                <a:latin typeface="Verdana"/>
              </a:rPr>
              <a:t>figli</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quindi realizzazione </a:t>
            </a:r>
            <a:r>
              <a:rPr lang="it-IT" sz="1400" b="0" i="0" u="none" strike="noStrike" kern="1200" cap="none" spc="0" baseline="0" dirty="0">
                <a:solidFill>
                  <a:srgbClr val="000000"/>
                </a:solidFill>
                <a:uFillTx/>
                <a:latin typeface="Verdana"/>
              </a:rPr>
              <a:t>attraverso diversi strumenti giuridici, tra loro anche variamente </a:t>
            </a:r>
            <a:r>
              <a:rPr lang="it-IT" sz="1400" b="0" i="0" u="none" strike="noStrike" kern="1200" cap="none" spc="0" baseline="0" dirty="0" smtClean="0">
                <a:solidFill>
                  <a:srgbClr val="000000"/>
                </a:solidFill>
                <a:uFillTx/>
                <a:latin typeface="Verdana"/>
              </a:rPr>
              <a:t>combinati,</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dirty="0" smtClean="0">
                <a:solidFill>
                  <a:srgbClr val="000000"/>
                </a:solidFill>
                <a:latin typeface="Verdana"/>
              </a:rPr>
              <a:t>da armonizzare con le vigenti disposizioni civilistiche e fiscali </a:t>
            </a:r>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620688"/>
            <a:ext cx="7920880" cy="5047536"/>
          </a:xfrm>
          <a:prstGeom prst="rect">
            <a:avLst/>
          </a:prstGeom>
        </p:spPr>
        <p:txBody>
          <a:bodyPr wrap="square">
            <a:spAutoFit/>
          </a:bodyPr>
          <a:lstStyle/>
          <a:p>
            <a:pPr algn="just"/>
            <a:r>
              <a:rPr lang="it-IT" sz="1400" dirty="0" smtClean="0">
                <a:solidFill>
                  <a:srgbClr val="000000"/>
                </a:solidFill>
                <a:latin typeface="Verdana"/>
              </a:rPr>
              <a:t>Secondo </a:t>
            </a:r>
            <a:r>
              <a:rPr lang="it-IT" sz="1400" dirty="0" err="1" smtClean="0">
                <a:solidFill>
                  <a:srgbClr val="000000"/>
                </a:solidFill>
                <a:latin typeface="Verdana"/>
              </a:rPr>
              <a:t>Cass</a:t>
            </a:r>
            <a:r>
              <a:rPr lang="it-IT" sz="1400" dirty="0" smtClean="0">
                <a:solidFill>
                  <a:srgbClr val="000000"/>
                </a:solidFill>
                <a:latin typeface="Verdana"/>
              </a:rPr>
              <a:t>. (ordinanza 32823 del 19 dicembre 2018) «il patto di famiglia di cui agli artt. 768 bis c.c. e ss. è assoggettato all’imposta sulle donazioni per quanto concerne sia il trasferimento dell’azienda o della partecipazione dal disponente al discendente (fatto salvo il ricorso delle condizioni di esenzione di cui al </a:t>
            </a:r>
            <a:r>
              <a:rPr lang="it-IT" sz="1400" dirty="0" err="1" smtClean="0">
                <a:solidFill>
                  <a:srgbClr val="000000"/>
                </a:solidFill>
                <a:latin typeface="Verdana"/>
              </a:rPr>
              <a:t>D.Lgs.</a:t>
            </a:r>
            <a:r>
              <a:rPr lang="it-IT" sz="1400" dirty="0" smtClean="0">
                <a:solidFill>
                  <a:srgbClr val="000000"/>
                </a:solidFill>
                <a:latin typeface="Verdana"/>
              </a:rPr>
              <a:t> n. 346 del 1990, art. 3, comma 4 ter), sia la corresponsione di somma compensativa della quota di legittima dall’assegnatario dell’azienda o della partecipazione ai legittimari non assegnatari; quest’ultima corresponsione è assoggettata ad imposta in base all’aliquota ed alla franchigia relative non al rapporto tra disponente e assegnatario, e nemmeno a quello tra disponente e legittimario, bensì a quello tra assegnatario e legittimario». </a:t>
            </a:r>
          </a:p>
          <a:p>
            <a:pPr algn="just"/>
            <a:endParaRPr lang="it-IT" sz="1400" dirty="0">
              <a:solidFill>
                <a:srgbClr val="000000"/>
              </a:solidFill>
              <a:latin typeface="Verdana"/>
            </a:endParaRPr>
          </a:p>
          <a:p>
            <a:pPr algn="just"/>
            <a:r>
              <a:rPr lang="it-IT" sz="1400" dirty="0" smtClean="0">
                <a:solidFill>
                  <a:srgbClr val="000000"/>
                </a:solidFill>
                <a:latin typeface="Verdana"/>
              </a:rPr>
              <a:t>Quindi il trasferimento di beni/denaro dall’assegnatario al legittimario (fratello/sorella) va tassato come donazione tra parenti in linea collaterale (franchigia 100mila euro e aliquota 6%)</a:t>
            </a:r>
          </a:p>
          <a:p>
            <a:pPr algn="just"/>
            <a:r>
              <a:rPr lang="it-IT" sz="1400" dirty="0" smtClean="0">
                <a:solidFill>
                  <a:srgbClr val="000000"/>
                </a:solidFill>
                <a:latin typeface="Verdana"/>
              </a:rPr>
              <a:t>anziché come donazione modale (art. 58 co. 1 TUS) del disponente al figlio non assegnatario (franchigia 1milione euro e aliquota 4%)</a:t>
            </a:r>
          </a:p>
          <a:p>
            <a:pPr algn="just"/>
            <a:endParaRPr lang="it-IT" sz="1400" dirty="0" smtClean="0">
              <a:solidFill>
                <a:srgbClr val="000000"/>
              </a:solidFill>
              <a:latin typeface="Verdana"/>
            </a:endParaRPr>
          </a:p>
          <a:p>
            <a:pPr algn="just"/>
            <a:endParaRPr lang="it-IT" sz="1400" dirty="0">
              <a:solidFill>
                <a:srgbClr val="000000"/>
              </a:solidFill>
              <a:latin typeface="Verdana"/>
            </a:endParaRPr>
          </a:p>
          <a:p>
            <a:pPr algn="just"/>
            <a:endParaRPr lang="it-IT" sz="1400" dirty="0" smtClean="0">
              <a:solidFill>
                <a:srgbClr val="000000"/>
              </a:solidFill>
              <a:latin typeface="Verdana"/>
            </a:endParaRPr>
          </a:p>
          <a:p>
            <a:pPr algn="just"/>
            <a:r>
              <a:rPr lang="it-IT" sz="1400" dirty="0" smtClean="0">
                <a:solidFill>
                  <a:srgbClr val="000000"/>
                </a:solidFill>
                <a:latin typeface="Verdana"/>
              </a:rPr>
              <a:t>esemplificando la tesi con donazione modale/donazione indiretta: Tizio dona 100 a Caio con onere di trasferire 30 a </a:t>
            </a:r>
            <a:r>
              <a:rPr lang="it-IT" sz="1400" dirty="0" err="1" smtClean="0">
                <a:solidFill>
                  <a:srgbClr val="000000"/>
                </a:solidFill>
                <a:latin typeface="Verdana"/>
              </a:rPr>
              <a:t>Mevio</a:t>
            </a:r>
            <a:r>
              <a:rPr lang="it-IT" sz="1400" dirty="0" smtClean="0">
                <a:solidFill>
                  <a:srgbClr val="000000"/>
                </a:solidFill>
                <a:latin typeface="Verdana"/>
              </a:rPr>
              <a:t>. La prima donazione (da Tizio a Caio) sarà tassata su un valore di 70; la seconda (da Tizio a </a:t>
            </a:r>
            <a:r>
              <a:rPr lang="it-IT" sz="1400" dirty="0" err="1" smtClean="0">
                <a:solidFill>
                  <a:srgbClr val="000000"/>
                </a:solidFill>
                <a:latin typeface="Verdana"/>
              </a:rPr>
              <a:t>Mevio</a:t>
            </a:r>
            <a:r>
              <a:rPr lang="it-IT" sz="1400" dirty="0" smtClean="0">
                <a:solidFill>
                  <a:srgbClr val="000000"/>
                </a:solidFill>
                <a:latin typeface="Verdana"/>
              </a:rPr>
              <a:t>) avrà una base imponibile di 30.   </a:t>
            </a:r>
            <a:endParaRPr lang="it-IT" sz="1400" dirty="0"/>
          </a:p>
        </p:txBody>
      </p:sp>
      <p:sp>
        <p:nvSpPr>
          <p:cNvPr id="3" name="Freccia a destra 2"/>
          <p:cNvSpPr/>
          <p:nvPr/>
        </p:nvSpPr>
        <p:spPr>
          <a:xfrm rot="5400000">
            <a:off x="6107026" y="4198230"/>
            <a:ext cx="618368" cy="242316"/>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96538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Rettangolo 1"/>
          <p:cNvSpPr/>
          <p:nvPr/>
        </p:nvSpPr>
        <p:spPr>
          <a:xfrm>
            <a:off x="899595" y="925993"/>
            <a:ext cx="7488835" cy="4185761"/>
          </a:xfrm>
          <a:prstGeom prst="rect">
            <a:avLst/>
          </a:prstGeom>
          <a:noFill/>
          <a:ln>
            <a:noFill/>
            <a:prstDash val="solid"/>
          </a:ln>
        </p:spPr>
        <p:txBody>
          <a:bodyPr vert="horz" wrap="square" lIns="91440" tIns="45720" rIns="91440" bIns="45720" anchor="ctr"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1" u="none" strike="noStrike" kern="1200" cap="none" spc="0" baseline="0" dirty="0">
              <a:solidFill>
                <a:srgbClr val="000000"/>
              </a:solidFill>
              <a:uFillTx/>
              <a:latin typeface="Verdana"/>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u="none" strike="noStrike" kern="1200" cap="none" spc="0" baseline="0" dirty="0">
                <a:solidFill>
                  <a:srgbClr val="000000"/>
                </a:solidFill>
                <a:uFillTx/>
                <a:latin typeface="Verdana"/>
              </a:rPr>
              <a:t>SUCCESSIONE MORTIS CAUSA DELL’AZIENDA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1"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smtClean="0">
                <a:solidFill>
                  <a:srgbClr val="000000"/>
                </a:solidFill>
                <a:uFillTx/>
                <a:latin typeface="Verdana"/>
              </a:rPr>
              <a:t>Imposizione </a:t>
            </a:r>
            <a:r>
              <a:rPr lang="it-IT" sz="1400" b="1" i="0" u="none" strike="noStrike" kern="1200" cap="none" spc="0" baseline="0" dirty="0">
                <a:solidFill>
                  <a:srgbClr val="000000"/>
                </a:solidFill>
                <a:uFillTx/>
                <a:latin typeface="Verdana"/>
              </a:rPr>
              <a:t>indiretta</a:t>
            </a:r>
            <a:r>
              <a:rPr lang="it-IT" sz="1400" b="0" i="0" u="none" strike="noStrike" kern="1200" cap="none" spc="0" baseline="0" dirty="0">
                <a:solidFill>
                  <a:srgbClr val="000000"/>
                </a:solidFill>
                <a:uFillTx/>
                <a:latin typeface="Verdana"/>
              </a:rPr>
              <a:t>: posta l’esclusione ai fini Iva, ritorna applicabile l’art. 3, comma 4-</a:t>
            </a:r>
            <a:r>
              <a:rPr lang="it-IT" sz="1400" b="0" i="1" u="none" strike="noStrike" kern="1200" cap="none" spc="0" baseline="0" dirty="0">
                <a:solidFill>
                  <a:srgbClr val="000000"/>
                </a:solidFill>
                <a:uFillTx/>
                <a:latin typeface="Verdana"/>
              </a:rPr>
              <a:t>ter, </a:t>
            </a:r>
            <a:r>
              <a:rPr lang="it-IT" sz="1400" b="0" i="0" u="none" strike="noStrike" kern="1200" cap="none" spc="0" baseline="0" dirty="0">
                <a:solidFill>
                  <a:srgbClr val="000000"/>
                </a:solidFill>
                <a:uFillTx/>
                <a:latin typeface="Verdana"/>
              </a:rPr>
              <a:t>D.lgs. n. 346/1990, e quindi il regime di esenzione, nelle imposte sulle successioni, ipotecarie e catastali, alle condizioni legislativamente previste. </a:t>
            </a:r>
            <a:endParaRPr lang="it-IT" sz="1400" b="0" i="0" u="none" strike="noStrike" kern="1200" cap="none" spc="0" baseline="0" dirty="0" smtClean="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dirty="0">
              <a:solidFill>
                <a:srgbClr val="000000"/>
              </a:solidFill>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smtClean="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dirty="0">
              <a:solidFill>
                <a:srgbClr val="000000"/>
              </a:solidFill>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smtClean="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dirty="0">
              <a:solidFill>
                <a:srgbClr val="000000"/>
              </a:solidFill>
              <a:latin typeface="Verdana"/>
            </a:endParaRPr>
          </a:p>
          <a:p>
            <a:pPr lvl="0" algn="ctr">
              <a:defRPr sz="1800" b="0" i="0" u="none" strike="noStrike" kern="0" cap="none" spc="0" baseline="0">
                <a:solidFill>
                  <a:srgbClr val="000000"/>
                </a:solidFill>
                <a:uFillTx/>
              </a:defRPr>
            </a:pPr>
            <a:r>
              <a:rPr lang="it-IT" sz="1400" b="1" dirty="0">
                <a:solidFill>
                  <a:srgbClr val="000000"/>
                </a:solidFill>
                <a:latin typeface="Verdana"/>
              </a:rPr>
              <a:t>SUCCESSIONE MORTIS CAUSA DELLE PARTECIPAZIONI SOCIETARIE</a:t>
            </a:r>
          </a:p>
          <a:p>
            <a:pPr lvl="0">
              <a:defRPr sz="1800" b="0" i="0" u="none" strike="noStrike" kern="0" cap="none" spc="0" baseline="0">
                <a:solidFill>
                  <a:srgbClr val="000000"/>
                </a:solidFill>
                <a:uFillTx/>
              </a:defRPr>
            </a:pPr>
            <a:endParaRPr lang="it-IT" sz="1400" b="1" dirty="0">
              <a:solidFill>
                <a:srgbClr val="000000"/>
              </a:solidFill>
              <a:latin typeface="Verdana"/>
            </a:endParaRPr>
          </a:p>
          <a:p>
            <a:pPr lvl="0" algn="just">
              <a:defRPr sz="1800" b="0" i="0" u="none" strike="noStrike" kern="0" cap="none" spc="0" baseline="0">
                <a:solidFill>
                  <a:srgbClr val="000000"/>
                </a:solidFill>
                <a:uFillTx/>
              </a:defRPr>
            </a:pPr>
            <a:r>
              <a:rPr lang="it-IT" sz="1400" dirty="0">
                <a:solidFill>
                  <a:srgbClr val="000000"/>
                </a:solidFill>
                <a:latin typeface="Verdana"/>
              </a:rPr>
              <a:t>Art. 2284 Cod. </a:t>
            </a:r>
            <a:r>
              <a:rPr lang="it-IT" sz="1400" dirty="0" err="1">
                <a:solidFill>
                  <a:srgbClr val="000000"/>
                </a:solidFill>
                <a:latin typeface="Verdana"/>
              </a:rPr>
              <a:t>Civ</a:t>
            </a:r>
            <a:r>
              <a:rPr lang="it-IT" sz="1400" dirty="0">
                <a:solidFill>
                  <a:srgbClr val="000000"/>
                </a:solidFill>
                <a:latin typeface="Verdana"/>
              </a:rPr>
              <a:t>.</a:t>
            </a:r>
            <a:r>
              <a:rPr lang="it-IT" sz="1400" b="1" dirty="0">
                <a:solidFill>
                  <a:srgbClr val="000000"/>
                </a:solidFill>
                <a:latin typeface="Verdana"/>
              </a:rPr>
              <a:t> </a:t>
            </a:r>
            <a:r>
              <a:rPr lang="it-IT" sz="1400" i="1" dirty="0">
                <a:solidFill>
                  <a:srgbClr val="000000"/>
                </a:solidFill>
                <a:latin typeface="Verdana"/>
              </a:rPr>
              <a:t>(Morte del socio) - Salvo contraria disposizione del contratto sociale, in caso di morte di uno dei soci, gli altri devono liquidare la quota agli eredi, a meno che preferiscano sciogliere la società, ovvero continuarla con gli eredi stessi e questi vi acconsentano. </a:t>
            </a:r>
          </a:p>
          <a:p>
            <a:pPr lvl="0" algn="just">
              <a:defRPr sz="1800" b="0" i="0" u="none" strike="noStrike" kern="0" cap="none" spc="0" baseline="0">
                <a:solidFill>
                  <a:srgbClr val="000000"/>
                </a:solidFill>
                <a:uFillTx/>
              </a:defRPr>
            </a:pPr>
            <a:endParaRPr lang="it-IT" sz="1400" b="1" i="1" dirty="0">
              <a:solidFill>
                <a:srgbClr val="000000"/>
              </a:solidFill>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Rettangolo 1"/>
          <p:cNvSpPr/>
          <p:nvPr/>
        </p:nvSpPr>
        <p:spPr>
          <a:xfrm>
            <a:off x="1043604" y="764703"/>
            <a:ext cx="7200799" cy="4832092"/>
          </a:xfrm>
          <a:prstGeom prst="rect">
            <a:avLst/>
          </a:prstGeom>
          <a:noFill/>
          <a:ln>
            <a:noFill/>
            <a:prstDash val="solid"/>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ALTRE IPOTESI</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dirty="0">
              <a:solidFill>
                <a:srgbClr val="000000"/>
              </a:solidFill>
              <a:uFillTx/>
              <a:latin typeface="Verdana"/>
            </a:endParaRPr>
          </a:p>
          <a:p>
            <a:pPr marL="342900" marR="0" lvl="0" indent="-342900" algn="just"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scioglimento </a:t>
            </a:r>
            <a:r>
              <a:rPr lang="it-IT" sz="1400" b="0" i="0" u="none" strike="noStrike" kern="1200" cap="none" spc="0" baseline="0" dirty="0">
                <a:solidFill>
                  <a:srgbClr val="000000"/>
                </a:solidFill>
                <a:uFillTx/>
                <a:latin typeface="Verdana"/>
              </a:rPr>
              <a:t>della società costituitasi tra eredi o beneficiari dell’azienda con assegnazione ad uno dei soci</a:t>
            </a:r>
          </a:p>
          <a:p>
            <a:pPr marL="342900" marR="0" lvl="0" indent="-342900" algn="just"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donazione </a:t>
            </a:r>
            <a:r>
              <a:rPr lang="it-IT" sz="1400" b="0" i="0" u="none" strike="noStrike" kern="1200" cap="none" spc="0" baseline="0" dirty="0">
                <a:solidFill>
                  <a:srgbClr val="000000"/>
                </a:solidFill>
                <a:uFillTx/>
                <a:latin typeface="Verdana"/>
              </a:rPr>
              <a:t>o </a:t>
            </a:r>
            <a:r>
              <a:rPr lang="it-IT" sz="1400" b="0" i="0" u="none" strike="noStrike" kern="1200" cap="none" spc="0" baseline="0" dirty="0" smtClean="0">
                <a:solidFill>
                  <a:srgbClr val="000000"/>
                </a:solidFill>
                <a:uFillTx/>
                <a:latin typeface="Verdana"/>
              </a:rPr>
              <a:t>successione </a:t>
            </a:r>
            <a:r>
              <a:rPr lang="it-IT" sz="1400" b="0" i="1" u="none" strike="noStrike" kern="1200" cap="none" spc="0" baseline="0" dirty="0" err="1">
                <a:solidFill>
                  <a:srgbClr val="000000"/>
                </a:solidFill>
                <a:uFillTx/>
                <a:latin typeface="Verdana"/>
              </a:rPr>
              <a:t>mortis</a:t>
            </a:r>
            <a:r>
              <a:rPr lang="it-IT" sz="1400" b="0" i="1" u="none" strike="noStrike" kern="1200" cap="none" spc="0" baseline="0" dirty="0">
                <a:solidFill>
                  <a:srgbClr val="000000"/>
                </a:solidFill>
                <a:uFillTx/>
                <a:latin typeface="Verdana"/>
              </a:rPr>
              <a:t> causa </a:t>
            </a:r>
            <a:r>
              <a:rPr lang="it-IT" sz="1400" b="0" i="0" u="none" strike="noStrike" kern="1200" cap="none" spc="0" baseline="0" dirty="0">
                <a:solidFill>
                  <a:srgbClr val="000000"/>
                </a:solidFill>
                <a:uFillTx/>
                <a:latin typeface="Verdana"/>
              </a:rPr>
              <a:t>dell’azienda </a:t>
            </a:r>
            <a:r>
              <a:rPr lang="it-IT" sz="1400" b="0" i="0" u="none" strike="noStrike" kern="1200" cap="none" spc="0" baseline="0" dirty="0" smtClean="0">
                <a:solidFill>
                  <a:srgbClr val="000000"/>
                </a:solidFill>
                <a:uFillTx/>
                <a:latin typeface="Verdana"/>
              </a:rPr>
              <a:t>a favore</a:t>
            </a:r>
            <a:r>
              <a:rPr lang="it-IT" sz="1400" b="0" i="0" u="none" strike="noStrike" kern="1200" cap="none" spc="0" dirty="0" smtClean="0">
                <a:solidFill>
                  <a:srgbClr val="000000"/>
                </a:solidFill>
                <a:uFillTx/>
                <a:latin typeface="Verdana"/>
              </a:rPr>
              <a:t> di </a:t>
            </a:r>
            <a:r>
              <a:rPr lang="it-IT" sz="1400" b="0" i="0" u="none" strike="noStrike" kern="1200" cap="none" spc="0" baseline="0" dirty="0" smtClean="0">
                <a:solidFill>
                  <a:srgbClr val="000000"/>
                </a:solidFill>
                <a:uFillTx/>
                <a:latin typeface="Verdana"/>
              </a:rPr>
              <a:t>una </a:t>
            </a:r>
            <a:r>
              <a:rPr lang="it-IT" sz="1400" b="0" i="0" u="none" strike="noStrike" kern="1200" cap="none" spc="0" baseline="0" dirty="0">
                <a:solidFill>
                  <a:srgbClr val="000000"/>
                </a:solidFill>
                <a:uFillTx/>
                <a:latin typeface="Verdana"/>
              </a:rPr>
              <a:t>pluralità di soggetti e </a:t>
            </a:r>
            <a:r>
              <a:rPr lang="it-IT" sz="1400" b="0" i="0" u="none" strike="noStrike" kern="1200" cap="none" spc="0" baseline="0" dirty="0" smtClean="0">
                <a:solidFill>
                  <a:srgbClr val="000000"/>
                </a:solidFill>
                <a:uFillTx/>
                <a:latin typeface="Verdana"/>
              </a:rPr>
              <a:t>successiva </a:t>
            </a:r>
            <a:r>
              <a:rPr lang="it-IT" sz="1400" b="0" i="0" u="none" strike="noStrike" kern="1200" cap="none" spc="0" baseline="0" dirty="0">
                <a:solidFill>
                  <a:srgbClr val="000000"/>
                </a:solidFill>
                <a:uFillTx/>
                <a:latin typeface="Verdana"/>
              </a:rPr>
              <a:t>regolarizzazione della società di fatto </a:t>
            </a:r>
            <a:r>
              <a:rPr lang="it-IT" sz="1400" b="0" i="0" u="none" strike="noStrike" kern="1200" cap="none" spc="0" baseline="0" dirty="0" smtClean="0">
                <a:solidFill>
                  <a:srgbClr val="000000"/>
                </a:solidFill>
                <a:uFillTx/>
                <a:latin typeface="Verdana"/>
              </a:rPr>
              <a:t> (con espresso riferimento alla imposizione della regolarizzazione della società di fatto, derivante</a:t>
            </a:r>
            <a:r>
              <a:rPr lang="it-IT" sz="1400" b="0" i="0" u="none" strike="noStrike" kern="1200" cap="none" spc="0" dirty="0" smtClean="0">
                <a:solidFill>
                  <a:srgbClr val="000000"/>
                </a:solidFill>
                <a:uFillTx/>
                <a:latin typeface="Verdana"/>
              </a:rPr>
              <a:t> da </a:t>
            </a:r>
            <a:r>
              <a:rPr lang="it-IT" sz="1400" b="1" i="0" u="none" strike="noStrike" kern="1200" cap="none" spc="0" dirty="0" smtClean="0">
                <a:solidFill>
                  <a:srgbClr val="000000"/>
                </a:solidFill>
                <a:uFillTx/>
                <a:latin typeface="Verdana"/>
              </a:rPr>
              <a:t>comunione ereditaria di azienda</a:t>
            </a:r>
            <a:r>
              <a:rPr lang="it-IT" sz="1400" b="0" i="0" u="none" strike="noStrike" kern="1200" cap="none" spc="0" dirty="0" smtClean="0">
                <a:solidFill>
                  <a:srgbClr val="000000"/>
                </a:solidFill>
                <a:uFillTx/>
                <a:latin typeface="Verdana"/>
              </a:rPr>
              <a:t>, tra eredi che continuano in forma societaria l’esercizio dell’impresa v. art. 4 lett. e) Tariffa D.P.R. 131/1986, art. 10 comma 2 e art. 4 Tariffa </a:t>
            </a:r>
            <a:r>
              <a:rPr lang="it-IT" sz="1400" b="0" i="0" u="none" strike="noStrike" kern="1200" cap="none" spc="0" dirty="0" err="1" smtClean="0">
                <a:solidFill>
                  <a:srgbClr val="000000"/>
                </a:solidFill>
                <a:uFillTx/>
                <a:latin typeface="Verdana"/>
              </a:rPr>
              <a:t>D.Lgs.</a:t>
            </a:r>
            <a:r>
              <a:rPr lang="it-IT" sz="1400" b="0" i="0" u="none" strike="noStrike" kern="1200" cap="none" spc="0" dirty="0" smtClean="0">
                <a:solidFill>
                  <a:srgbClr val="000000"/>
                </a:solidFill>
                <a:uFillTx/>
                <a:latin typeface="Verdana"/>
              </a:rPr>
              <a:t> 347/1990)</a:t>
            </a:r>
            <a:endParaRPr lang="it-IT" sz="1400" b="0" i="0" u="none" strike="noStrike" kern="1200" cap="none" spc="0" baseline="0" dirty="0">
              <a:solidFill>
                <a:srgbClr val="000000"/>
              </a:solidFill>
              <a:uFillTx/>
              <a:latin typeface="Verdana"/>
            </a:endParaRPr>
          </a:p>
          <a:p>
            <a:pPr marL="342900" marR="0" lvl="0" indent="-342900" algn="just" defTabSz="914400" rtl="0" fontAlgn="auto" hangingPunct="1">
              <a:lnSpc>
                <a:spcPct val="100000"/>
              </a:lnSpc>
              <a:spcBef>
                <a:spcPts val="0"/>
              </a:spcBef>
              <a:spcAft>
                <a:spcPts val="0"/>
              </a:spcAft>
              <a:buSzPct val="100000"/>
              <a:buFont typeface="Verdana"/>
              <a:buAutoNum type="alphaLcParenR"/>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a:t>
            </a:r>
            <a:r>
              <a:rPr lang="it-IT" sz="1400" b="0" i="0" u="none" strike="noStrike" kern="1200" cap="none" spc="0" baseline="0" dirty="0">
                <a:solidFill>
                  <a:srgbClr val="000000"/>
                </a:solidFill>
                <a:uFillTx/>
                <a:latin typeface="Verdana"/>
              </a:rPr>
              <a:t>trasformazione” di società in impresa </a:t>
            </a:r>
            <a:r>
              <a:rPr lang="it-IT" sz="1400" b="0" i="0" u="none" strike="noStrike" kern="1200" cap="none" spc="0" baseline="0" dirty="0" smtClean="0">
                <a:solidFill>
                  <a:srgbClr val="000000"/>
                </a:solidFill>
                <a:uFillTx/>
                <a:latin typeface="Verdana"/>
              </a:rPr>
              <a:t>individuale =</a:t>
            </a:r>
            <a:r>
              <a:rPr lang="it-IT" sz="1400" b="0" i="0" u="none" strike="noStrike" kern="1200" cap="none" spc="0" dirty="0" smtClean="0">
                <a:solidFill>
                  <a:srgbClr val="000000"/>
                </a:solidFill>
                <a:uFillTx/>
                <a:latin typeface="Verdana"/>
              </a:rPr>
              <a:t> morte cessione quota e recesso/scioglimento/assegnazione azienda al socio superstite  (imposta fissa di registro; </a:t>
            </a:r>
            <a:r>
              <a:rPr lang="it-IT" sz="1400" b="0" i="0" u="sng" strike="noStrike" kern="1200" cap="none" spc="0" dirty="0" smtClean="0">
                <a:solidFill>
                  <a:srgbClr val="000000"/>
                </a:solidFill>
                <a:uFillTx/>
                <a:latin typeface="Verdana"/>
              </a:rPr>
              <a:t>imposte ipo-catastali proporzionali </a:t>
            </a:r>
            <a:r>
              <a:rPr lang="it-IT" sz="1400" b="0" i="0" u="none" strike="noStrike" kern="1200" cap="none" spc="0" dirty="0" smtClean="0">
                <a:solidFill>
                  <a:srgbClr val="000000"/>
                </a:solidFill>
                <a:uFillTx/>
                <a:latin typeface="Verdana"/>
              </a:rPr>
              <a:t>perché la previsione dell’imposizione fissa per tali imposte riguarda solo il caso del conferimento di azienda e non anche dell’assegnazione) cfr. </a:t>
            </a:r>
            <a:r>
              <a:rPr lang="it-IT" sz="1400" b="0" i="0" u="none" strike="noStrike" kern="1200" cap="none" spc="0" dirty="0" err="1" smtClean="0">
                <a:solidFill>
                  <a:srgbClr val="000000"/>
                </a:solidFill>
                <a:uFillTx/>
                <a:latin typeface="Verdana"/>
              </a:rPr>
              <a:t>Ris</a:t>
            </a:r>
            <a:r>
              <a:rPr lang="it-IT" sz="1400" b="0" i="0" u="none" strike="noStrike" kern="1200" cap="none" spc="0" dirty="0" smtClean="0">
                <a:solidFill>
                  <a:srgbClr val="000000"/>
                </a:solidFill>
                <a:uFillTx/>
                <a:latin typeface="Verdana"/>
              </a:rPr>
              <a:t>. </a:t>
            </a:r>
            <a:r>
              <a:rPr lang="it-IT" sz="1400" b="0" i="0" u="none" strike="noStrike" kern="1200" cap="none" spc="0" dirty="0" err="1" smtClean="0">
                <a:solidFill>
                  <a:srgbClr val="000000"/>
                </a:solidFill>
                <a:uFillTx/>
                <a:latin typeface="Verdana"/>
              </a:rPr>
              <a:t>A.E.</a:t>
            </a:r>
            <a:r>
              <a:rPr lang="it-IT" sz="1400" b="0" i="0" u="none" strike="noStrike" kern="1200" cap="none" spc="0" dirty="0" smtClean="0">
                <a:solidFill>
                  <a:srgbClr val="000000"/>
                </a:solidFill>
                <a:uFillTx/>
                <a:latin typeface="Verdana"/>
              </a:rPr>
              <a:t> n. 47/E del 3.4.2006 </a:t>
            </a:r>
            <a:endParaRPr lang="it-IT" sz="1400" b="0" i="0" u="none" strike="noStrike" kern="1200" cap="none" spc="0" baseline="0" dirty="0">
              <a:solidFill>
                <a:srgbClr val="000000"/>
              </a:solidFill>
              <a:uFillTx/>
              <a:latin typeface="Verdana"/>
            </a:endParaRPr>
          </a:p>
          <a:p>
            <a:pPr marL="342900" marR="0" lvl="0" indent="-342900" algn="just" defTabSz="914400" rtl="0" fontAlgn="auto" hangingPunct="1">
              <a:lnSpc>
                <a:spcPct val="100000"/>
              </a:lnSpc>
              <a:spcBef>
                <a:spcPts val="0"/>
              </a:spcBef>
              <a:spcAft>
                <a:spcPts val="0"/>
              </a:spcAft>
              <a:buSzPct val="100000"/>
              <a:buFont typeface="Verdana"/>
              <a:buAutoNum type="alphaLcParenR"/>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trasformazione </a:t>
            </a:r>
            <a:r>
              <a:rPr lang="it-IT" sz="1400" b="0" i="0" u="none" strike="noStrike" kern="1200" cap="none" spc="0" baseline="0" dirty="0">
                <a:solidFill>
                  <a:srgbClr val="000000"/>
                </a:solidFill>
                <a:uFillTx/>
                <a:latin typeface="Verdana"/>
              </a:rPr>
              <a:t>di impresa individuale in </a:t>
            </a:r>
            <a:r>
              <a:rPr lang="it-IT" sz="1400" b="0" i="0" u="none" strike="noStrike" kern="1200" cap="none" spc="0" baseline="0" dirty="0" smtClean="0">
                <a:solidFill>
                  <a:srgbClr val="000000"/>
                </a:solidFill>
                <a:uFillTx/>
                <a:latin typeface="Verdana"/>
              </a:rPr>
              <a:t>società = conferimento di azienda</a:t>
            </a:r>
            <a:endParaRPr lang="it-IT" sz="1400" b="0" i="0" u="none" strike="noStrike" kern="1200" cap="none" spc="0" baseline="0" dirty="0">
              <a:solidFill>
                <a:srgbClr val="000000"/>
              </a:solidFill>
              <a:uFillTx/>
              <a:latin typeface="Verdana"/>
            </a:endParaRPr>
          </a:p>
          <a:p>
            <a:pPr marL="342900" marR="0" lvl="0" indent="-342900" algn="just"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 </a:t>
            </a:r>
          </a:p>
          <a:p>
            <a:pPr marL="342900" marR="0" lvl="0" indent="-342900" algn="just"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1619672" y="714356"/>
            <a:ext cx="5904656" cy="504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rgbClr val="000000"/>
                </a:solidFill>
                <a:latin typeface="Verdana"/>
              </a:rPr>
              <a:t>GRAZIE DELL’ATTENZIONE</a:t>
            </a:r>
          </a:p>
          <a:p>
            <a:pPr algn="ctr"/>
            <a:endParaRPr lang="it-IT" sz="2800" dirty="0" smtClean="0">
              <a:solidFill>
                <a:srgbClr val="000000"/>
              </a:solidFill>
              <a:latin typeface="Verdana"/>
            </a:endParaRPr>
          </a:p>
          <a:p>
            <a:pPr algn="ctr"/>
            <a:r>
              <a:rPr lang="it-IT" sz="2400" dirty="0" smtClean="0">
                <a:solidFill>
                  <a:srgbClr val="000000"/>
                </a:solidFill>
                <a:latin typeface="Verdana"/>
              </a:rPr>
              <a:t>c.casalini@veronanotai.it</a:t>
            </a:r>
            <a:endParaRPr lang="it-IT"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909" y="4433420"/>
            <a:ext cx="1472182" cy="1231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sz="2000" cap="small" smtClean="0">
                <a:latin typeface="Verdana" pitchFamily="34" charset="0"/>
                <a:ea typeface="Verdana" pitchFamily="34" charset="0"/>
                <a:cs typeface="Verdana" pitchFamily="34" charset="0"/>
              </a:rPr>
              <a:t>				</a:t>
            </a:r>
            <a:endParaRPr lang="it-IT" sz="2000" dirty="0">
              <a:latin typeface="Verdana" pitchFamily="34" charset="0"/>
              <a:ea typeface="Verdana" pitchFamily="34" charset="0"/>
              <a:cs typeface="Verdana" pitchFamily="34" charset="0"/>
            </a:endParaRPr>
          </a:p>
        </p:txBody>
      </p:sp>
      <p:sp>
        <p:nvSpPr>
          <p:cNvPr id="4" name="Segnaposto testo 3"/>
          <p:cNvSpPr>
            <a:spLocks noGrp="1"/>
          </p:cNvSpPr>
          <p:nvPr>
            <p:ph type="body" idx="1"/>
          </p:nvPr>
        </p:nvSpPr>
        <p:spPr>
          <a:xfrm>
            <a:off x="607224" y="579437"/>
            <a:ext cx="7750989" cy="492110"/>
          </a:xfrm>
        </p:spPr>
        <p:txBody>
          <a:bodyPr/>
          <a:lstStyle/>
          <a:p>
            <a:pPr algn="ctr"/>
            <a:r>
              <a:rPr lang="it-IT" sz="1400" cap="small" dirty="0" smtClean="0">
                <a:solidFill>
                  <a:srgbClr val="7030A0"/>
                </a:solidFill>
                <a:latin typeface="Verdana" pitchFamily="34" charset="0"/>
                <a:ea typeface="Verdana" pitchFamily="34" charset="0"/>
                <a:cs typeface="Verdana" pitchFamily="34" charset="0"/>
              </a:rPr>
              <a:t>IMPOSTE SUCCESSIONE E DONAZIONE </a:t>
            </a:r>
            <a:r>
              <a:rPr sz="1400" cap="small" smtClean="0">
                <a:solidFill>
                  <a:srgbClr val="7030A0"/>
                </a:solidFill>
                <a:latin typeface="Verdana" pitchFamily="34" charset="0"/>
                <a:ea typeface="Verdana" pitchFamily="34" charset="0"/>
                <a:cs typeface="Verdana" pitchFamily="34" charset="0"/>
              </a:rPr>
              <a:t/>
            </a:r>
            <a:br>
              <a:rPr sz="1400" cap="small" smtClean="0">
                <a:solidFill>
                  <a:srgbClr val="7030A0"/>
                </a:solidFill>
                <a:latin typeface="Verdana" pitchFamily="34" charset="0"/>
                <a:ea typeface="Verdana" pitchFamily="34" charset="0"/>
                <a:cs typeface="Verdana" pitchFamily="34" charset="0"/>
              </a:rPr>
            </a:br>
            <a:endParaRPr lang="it-IT" sz="1400" dirty="0">
              <a:solidFill>
                <a:srgbClr val="7030A0"/>
              </a:solidFill>
            </a:endParaRPr>
          </a:p>
        </p:txBody>
      </p:sp>
      <p:graphicFrame>
        <p:nvGraphicFramePr>
          <p:cNvPr id="8" name="Segnaposto contenuto 7"/>
          <p:cNvGraphicFramePr>
            <a:graphicFrameLocks noGrp="1"/>
          </p:cNvGraphicFramePr>
          <p:nvPr>
            <p:ph idx="2"/>
            <p:extLst>
              <p:ext uri="{D42A27DB-BD31-4B8C-83A1-F6EECF244321}">
                <p14:modId xmlns:p14="http://schemas.microsoft.com/office/powerpoint/2010/main" val="4255442597"/>
              </p:ext>
            </p:extLst>
          </p:nvPr>
        </p:nvGraphicFramePr>
        <p:xfrm>
          <a:off x="1187624" y="1124744"/>
          <a:ext cx="6643734" cy="4643472"/>
        </p:xfrm>
        <a:graphic>
          <a:graphicData uri="http://schemas.openxmlformats.org/drawingml/2006/table">
            <a:tbl>
              <a:tblPr>
                <a:tableStyleId>{69C7853C-536D-4A76-A0AE-DD22124D55A5}</a:tableStyleId>
              </a:tblPr>
              <a:tblGrid>
                <a:gridCol w="2935247"/>
                <a:gridCol w="1339308"/>
                <a:gridCol w="2369179"/>
              </a:tblGrid>
              <a:tr h="647582">
                <a:tc>
                  <a:txBody>
                    <a:bodyPr/>
                    <a:lstStyle/>
                    <a:p>
                      <a:pPr algn="ctr">
                        <a:lnSpc>
                          <a:spcPct val="115000"/>
                        </a:lnSpc>
                        <a:spcAft>
                          <a:spcPts val="0"/>
                        </a:spcAft>
                      </a:pPr>
                      <a:r>
                        <a:rPr lang="fr-FR" sz="1400" dirty="0" smtClean="0">
                          <a:latin typeface="Verdana" pitchFamily="34" charset="0"/>
                          <a:ea typeface="Verdana" pitchFamily="34" charset="0"/>
                          <a:cs typeface="Verdana" pitchFamily="34" charset="0"/>
                        </a:rPr>
                        <a:t>GRADO</a:t>
                      </a:r>
                      <a:r>
                        <a:rPr lang="fr-FR" sz="1400" baseline="0" dirty="0" smtClean="0">
                          <a:latin typeface="Verdana" pitchFamily="34" charset="0"/>
                          <a:ea typeface="Verdana" pitchFamily="34" charset="0"/>
                          <a:cs typeface="Verdana" pitchFamily="34" charset="0"/>
                        </a:rPr>
                        <a:t> DI PARENTELA</a:t>
                      </a:r>
                      <a:endParaRPr lang="fr-FR" sz="1400" dirty="0">
                        <a:latin typeface="Verdana" pitchFamily="34" charset="0"/>
                        <a:ea typeface="Verdana" pitchFamily="34" charset="0"/>
                        <a:cs typeface="Verdana" pitchFamily="34" charset="0"/>
                      </a:endParaRPr>
                    </a:p>
                  </a:txBody>
                  <a:tcPr marL="37954" marR="37954" marT="0" marB="0"/>
                </a:tc>
                <a:tc>
                  <a:txBody>
                    <a:bodyPr/>
                    <a:lstStyle/>
                    <a:p>
                      <a:pPr algn="ctr">
                        <a:lnSpc>
                          <a:spcPct val="115000"/>
                        </a:lnSpc>
                        <a:spcAft>
                          <a:spcPts val="0"/>
                        </a:spcAft>
                      </a:pPr>
                      <a:r>
                        <a:rPr lang="it-IT" sz="1400" dirty="0" smtClean="0">
                          <a:latin typeface="Verdana" pitchFamily="34" charset="0"/>
                          <a:ea typeface="Verdana" pitchFamily="34" charset="0"/>
                          <a:cs typeface="Verdana" pitchFamily="34" charset="0"/>
                        </a:rPr>
                        <a:t>ALIQUOTE</a:t>
                      </a:r>
                      <a:endParaRPr lang="fr-FR" sz="1400" dirty="0">
                        <a:latin typeface="Verdana" pitchFamily="34" charset="0"/>
                        <a:ea typeface="Verdana" pitchFamily="34" charset="0"/>
                        <a:cs typeface="Verdana" pitchFamily="34" charset="0"/>
                      </a:endParaRPr>
                    </a:p>
                  </a:txBody>
                  <a:tcPr marL="37954" marR="37954" marT="0" marB="0"/>
                </a:tc>
                <a:tc>
                  <a:txBody>
                    <a:bodyPr/>
                    <a:lstStyle/>
                    <a:p>
                      <a:pPr algn="ctr">
                        <a:lnSpc>
                          <a:spcPct val="115000"/>
                        </a:lnSpc>
                        <a:spcAft>
                          <a:spcPts val="0"/>
                        </a:spcAft>
                      </a:pPr>
                      <a:r>
                        <a:rPr lang="it-IT" sz="1400" dirty="0" smtClean="0">
                          <a:latin typeface="Verdana" pitchFamily="34" charset="0"/>
                          <a:ea typeface="Verdana" pitchFamily="34" charset="0"/>
                          <a:cs typeface="Verdana" pitchFamily="34" charset="0"/>
                        </a:rPr>
                        <a:t>FRANCHIGIA</a:t>
                      </a:r>
                      <a:endParaRPr lang="fr-FR" sz="1400" dirty="0">
                        <a:latin typeface="Verdana" pitchFamily="34" charset="0"/>
                        <a:ea typeface="Verdana" pitchFamily="34" charset="0"/>
                        <a:cs typeface="Verdana" pitchFamily="34" charset="0"/>
                      </a:endParaRPr>
                    </a:p>
                  </a:txBody>
                  <a:tcPr marL="37954" marR="37954" marT="0" marB="0"/>
                </a:tc>
              </a:tr>
              <a:tr h="1263453">
                <a:tc>
                  <a:txBody>
                    <a:bodyPr/>
                    <a:lstStyle/>
                    <a:p>
                      <a:pPr>
                        <a:lnSpc>
                          <a:spcPct val="115000"/>
                        </a:lnSpc>
                        <a:spcAft>
                          <a:spcPts val="0"/>
                        </a:spcAft>
                      </a:pPr>
                      <a:r>
                        <a:rPr lang="fr-FR" sz="1600" dirty="0" err="1" smtClean="0">
                          <a:latin typeface="Verdana" pitchFamily="34" charset="0"/>
                          <a:ea typeface="Verdana" pitchFamily="34" charset="0"/>
                          <a:cs typeface="Verdana" pitchFamily="34" charset="0"/>
                        </a:rPr>
                        <a:t>Coniuge</a:t>
                      </a:r>
                      <a:r>
                        <a:rPr lang="fr-FR" sz="1600" dirty="0" smtClean="0">
                          <a:latin typeface="Verdana" pitchFamily="34" charset="0"/>
                          <a:ea typeface="Verdana" pitchFamily="34" charset="0"/>
                          <a:cs typeface="Verdana" pitchFamily="34" charset="0"/>
                        </a:rPr>
                        <a:t>, </a:t>
                      </a:r>
                      <a:r>
                        <a:rPr lang="fr-FR" sz="1600" dirty="0" err="1" smtClean="0">
                          <a:latin typeface="Verdana" pitchFamily="34" charset="0"/>
                          <a:ea typeface="Verdana" pitchFamily="34" charset="0"/>
                          <a:cs typeface="Verdana" pitchFamily="34" charset="0"/>
                        </a:rPr>
                        <a:t>figli</a:t>
                      </a:r>
                      <a:r>
                        <a:rPr lang="fr-FR" sz="1600" dirty="0" smtClean="0">
                          <a:latin typeface="Verdana" pitchFamily="34" charset="0"/>
                          <a:ea typeface="Verdana" pitchFamily="34" charset="0"/>
                          <a:cs typeface="Verdana" pitchFamily="34" charset="0"/>
                        </a:rPr>
                        <a:t>, </a:t>
                      </a:r>
                      <a:r>
                        <a:rPr lang="fr-FR" sz="1600" dirty="0" err="1" smtClean="0">
                          <a:latin typeface="Verdana" pitchFamily="34" charset="0"/>
                          <a:ea typeface="Verdana" pitchFamily="34" charset="0"/>
                          <a:cs typeface="Verdana" pitchFamily="34" charset="0"/>
                        </a:rPr>
                        <a:t>parenti</a:t>
                      </a:r>
                      <a:r>
                        <a:rPr lang="fr-FR" sz="1600" dirty="0" smtClean="0">
                          <a:latin typeface="Verdana" pitchFamily="34" charset="0"/>
                          <a:ea typeface="Verdana" pitchFamily="34" charset="0"/>
                          <a:cs typeface="Verdana" pitchFamily="34" charset="0"/>
                        </a:rPr>
                        <a:t> in </a:t>
                      </a:r>
                      <a:r>
                        <a:rPr lang="fr-FR" sz="1600" dirty="0" err="1" smtClean="0">
                          <a:latin typeface="Verdana" pitchFamily="34" charset="0"/>
                          <a:ea typeface="Verdana" pitchFamily="34" charset="0"/>
                          <a:cs typeface="Verdana" pitchFamily="34" charset="0"/>
                        </a:rPr>
                        <a:t>linea</a:t>
                      </a:r>
                      <a:r>
                        <a:rPr lang="fr-FR" sz="1600" dirty="0" smtClean="0">
                          <a:latin typeface="Verdana" pitchFamily="34" charset="0"/>
                          <a:ea typeface="Verdana" pitchFamily="34" charset="0"/>
                          <a:cs typeface="Verdana" pitchFamily="34" charset="0"/>
                        </a:rPr>
                        <a:t> </a:t>
                      </a:r>
                      <a:r>
                        <a:rPr lang="fr-FR" sz="1600" dirty="0" err="1" smtClean="0">
                          <a:latin typeface="Verdana" pitchFamily="34" charset="0"/>
                          <a:ea typeface="Verdana" pitchFamily="34" charset="0"/>
                          <a:cs typeface="Verdana" pitchFamily="34" charset="0"/>
                        </a:rPr>
                        <a:t>retta</a:t>
                      </a:r>
                      <a:endParaRPr lang="fr-FR" sz="1600" dirty="0">
                        <a:latin typeface="Verdana" pitchFamily="34" charset="0"/>
                        <a:ea typeface="Verdana" pitchFamily="34" charset="0"/>
                        <a:cs typeface="Verdana" pitchFamily="34" charset="0"/>
                      </a:endParaRPr>
                    </a:p>
                  </a:txBody>
                  <a:tcPr marL="37954" marR="37954" marT="0" marB="0"/>
                </a:tc>
                <a:tc>
                  <a:txBody>
                    <a:bodyPr/>
                    <a:lstStyle/>
                    <a:p>
                      <a:pPr algn="ctr">
                        <a:lnSpc>
                          <a:spcPct val="115000"/>
                        </a:lnSpc>
                        <a:spcAft>
                          <a:spcPts val="0"/>
                        </a:spcAft>
                      </a:pPr>
                      <a:r>
                        <a:rPr lang="fr-FR" sz="1600" dirty="0" smtClean="0">
                          <a:latin typeface="Verdana" pitchFamily="34" charset="0"/>
                          <a:ea typeface="Verdana" pitchFamily="34" charset="0"/>
                          <a:cs typeface="Verdana" pitchFamily="34" charset="0"/>
                        </a:rPr>
                        <a:t>4%</a:t>
                      </a:r>
                      <a:endParaRPr lang="fr-FR" sz="1600" dirty="0">
                        <a:latin typeface="Verdana" pitchFamily="34" charset="0"/>
                        <a:ea typeface="Verdana" pitchFamily="34" charset="0"/>
                        <a:cs typeface="Verdana" pitchFamily="34" charset="0"/>
                      </a:endParaRPr>
                    </a:p>
                  </a:txBody>
                  <a:tcPr marL="37954" marR="37954" marT="0" marB="0"/>
                </a:tc>
                <a:tc>
                  <a:txBody>
                    <a:bodyPr/>
                    <a:lstStyle/>
                    <a:p>
                      <a:pPr>
                        <a:lnSpc>
                          <a:spcPct val="115000"/>
                        </a:lnSpc>
                        <a:spcAft>
                          <a:spcPts val="0"/>
                        </a:spcAft>
                      </a:pPr>
                      <a:r>
                        <a:rPr lang="fr-FR" sz="1600" dirty="0" smtClean="0">
                          <a:latin typeface="Verdana" pitchFamily="34" charset="0"/>
                          <a:ea typeface="Verdana" pitchFamily="34" charset="0"/>
                          <a:cs typeface="Verdana" pitchFamily="34" charset="0"/>
                        </a:rPr>
                        <a:t>1 mln di €</a:t>
                      </a:r>
                      <a:endParaRPr lang="fr-FR" sz="1600" dirty="0">
                        <a:latin typeface="Verdana" pitchFamily="34" charset="0"/>
                        <a:ea typeface="Verdana" pitchFamily="34" charset="0"/>
                        <a:cs typeface="Verdana" pitchFamily="34" charset="0"/>
                      </a:endParaRPr>
                    </a:p>
                  </a:txBody>
                  <a:tcPr marL="37954" marR="37954" marT="0" marB="0"/>
                </a:tc>
              </a:tr>
              <a:tr h="948675">
                <a:tc>
                  <a:txBody>
                    <a:bodyPr/>
                    <a:lstStyle/>
                    <a:p>
                      <a:pPr>
                        <a:lnSpc>
                          <a:spcPct val="115000"/>
                        </a:lnSpc>
                        <a:spcAft>
                          <a:spcPts val="0"/>
                        </a:spcAft>
                      </a:pPr>
                      <a:r>
                        <a:rPr lang="fr-FR" sz="1600" dirty="0" err="1" smtClean="0">
                          <a:latin typeface="Verdana" pitchFamily="34" charset="0"/>
                          <a:ea typeface="Verdana" pitchFamily="34" charset="0"/>
                          <a:cs typeface="Verdana" pitchFamily="34" charset="0"/>
                        </a:rPr>
                        <a:t>Fratello</a:t>
                      </a:r>
                      <a:r>
                        <a:rPr lang="fr-FR" sz="1600" baseline="0" dirty="0" smtClean="0">
                          <a:latin typeface="Verdana" pitchFamily="34" charset="0"/>
                          <a:ea typeface="Verdana" pitchFamily="34" charset="0"/>
                          <a:cs typeface="Verdana" pitchFamily="34" charset="0"/>
                        </a:rPr>
                        <a:t> o </a:t>
                      </a:r>
                      <a:r>
                        <a:rPr lang="fr-FR" sz="1600" baseline="0" dirty="0" err="1" smtClean="0">
                          <a:latin typeface="Verdana" pitchFamily="34" charset="0"/>
                          <a:ea typeface="Verdana" pitchFamily="34" charset="0"/>
                          <a:cs typeface="Verdana" pitchFamily="34" charset="0"/>
                        </a:rPr>
                        <a:t>sorella</a:t>
                      </a:r>
                      <a:endParaRPr lang="fr-FR" sz="1600" dirty="0">
                        <a:latin typeface="Verdana" pitchFamily="34" charset="0"/>
                        <a:ea typeface="Verdana" pitchFamily="34" charset="0"/>
                        <a:cs typeface="Verdana" pitchFamily="34" charset="0"/>
                      </a:endParaRPr>
                    </a:p>
                  </a:txBody>
                  <a:tcPr marL="37954" marR="37954" marT="0" marB="0"/>
                </a:tc>
                <a:tc>
                  <a:txBody>
                    <a:bodyPr/>
                    <a:lstStyle/>
                    <a:p>
                      <a:pPr algn="ctr">
                        <a:lnSpc>
                          <a:spcPct val="115000"/>
                        </a:lnSpc>
                        <a:spcAft>
                          <a:spcPts val="0"/>
                        </a:spcAft>
                      </a:pPr>
                      <a:r>
                        <a:rPr lang="fr-FR" sz="1600" dirty="0" smtClean="0">
                          <a:latin typeface="Verdana" pitchFamily="34" charset="0"/>
                          <a:ea typeface="Verdana" pitchFamily="34" charset="0"/>
                          <a:cs typeface="Verdana" pitchFamily="34" charset="0"/>
                        </a:rPr>
                        <a:t>6%</a:t>
                      </a:r>
                      <a:endParaRPr lang="fr-FR" sz="1600" dirty="0">
                        <a:latin typeface="Verdana" pitchFamily="34" charset="0"/>
                        <a:ea typeface="Verdana" pitchFamily="34" charset="0"/>
                        <a:cs typeface="Verdana" pitchFamily="34" charset="0"/>
                      </a:endParaRPr>
                    </a:p>
                  </a:txBody>
                  <a:tcPr marL="37954" marR="37954"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600" dirty="0" smtClean="0">
                          <a:latin typeface="Verdana" pitchFamily="34" charset="0"/>
                          <a:ea typeface="Verdana" pitchFamily="34" charset="0"/>
                          <a:cs typeface="Verdana" pitchFamily="34" charset="0"/>
                        </a:rPr>
                        <a:t>100.000 €</a:t>
                      </a:r>
                    </a:p>
                    <a:p>
                      <a:pPr>
                        <a:lnSpc>
                          <a:spcPct val="115000"/>
                        </a:lnSpc>
                        <a:spcAft>
                          <a:spcPts val="0"/>
                        </a:spcAft>
                      </a:pPr>
                      <a:endParaRPr lang="fr-FR" sz="1600" dirty="0">
                        <a:latin typeface="Verdana" pitchFamily="34" charset="0"/>
                        <a:ea typeface="Verdana" pitchFamily="34" charset="0"/>
                        <a:cs typeface="Verdana" pitchFamily="34" charset="0"/>
                      </a:endParaRPr>
                    </a:p>
                  </a:txBody>
                  <a:tcPr marL="37954" marR="37954" marT="0" marB="0"/>
                </a:tc>
              </a:tr>
              <a:tr h="1123358">
                <a:tc>
                  <a:txBody>
                    <a:bodyPr/>
                    <a:lstStyle/>
                    <a:p>
                      <a:pPr>
                        <a:lnSpc>
                          <a:spcPct val="115000"/>
                        </a:lnSpc>
                        <a:spcAft>
                          <a:spcPts val="0"/>
                        </a:spcAft>
                      </a:pPr>
                      <a:r>
                        <a:rPr lang="fr-FR" sz="1600" dirty="0" err="1" smtClean="0">
                          <a:latin typeface="Verdana" pitchFamily="34" charset="0"/>
                          <a:ea typeface="Verdana" pitchFamily="34" charset="0"/>
                          <a:cs typeface="Verdana" pitchFamily="34" charset="0"/>
                        </a:rPr>
                        <a:t>Altri</a:t>
                      </a:r>
                      <a:r>
                        <a:rPr lang="fr-FR" sz="1600" dirty="0" smtClean="0">
                          <a:latin typeface="Verdana" pitchFamily="34" charset="0"/>
                          <a:ea typeface="Verdana" pitchFamily="34" charset="0"/>
                          <a:cs typeface="Verdana" pitchFamily="34" charset="0"/>
                        </a:rPr>
                        <a:t> </a:t>
                      </a:r>
                      <a:r>
                        <a:rPr lang="fr-FR" sz="1600" dirty="0" err="1" smtClean="0">
                          <a:latin typeface="Verdana" pitchFamily="34" charset="0"/>
                          <a:ea typeface="Verdana" pitchFamily="34" charset="0"/>
                          <a:cs typeface="Verdana" pitchFamily="34" charset="0"/>
                        </a:rPr>
                        <a:t>parenti</a:t>
                      </a:r>
                      <a:r>
                        <a:rPr lang="fr-FR" sz="1600" dirty="0" smtClean="0">
                          <a:latin typeface="Verdana" pitchFamily="34" charset="0"/>
                          <a:ea typeface="Verdana" pitchFamily="34" charset="0"/>
                          <a:cs typeface="Verdana" pitchFamily="34" charset="0"/>
                        </a:rPr>
                        <a:t> sino al 4^ </a:t>
                      </a:r>
                      <a:r>
                        <a:rPr lang="fr-FR" sz="1600" dirty="0" err="1" smtClean="0">
                          <a:latin typeface="Verdana" pitchFamily="34" charset="0"/>
                          <a:ea typeface="Verdana" pitchFamily="34" charset="0"/>
                          <a:cs typeface="Verdana" pitchFamily="34" charset="0"/>
                        </a:rPr>
                        <a:t>grado</a:t>
                      </a:r>
                      <a:endParaRPr lang="fr-FR" sz="1600" dirty="0">
                        <a:latin typeface="Verdana" pitchFamily="34" charset="0"/>
                        <a:ea typeface="Verdana" pitchFamily="34" charset="0"/>
                        <a:cs typeface="Verdana" pitchFamily="34" charset="0"/>
                      </a:endParaRPr>
                    </a:p>
                  </a:txBody>
                  <a:tcPr marL="37954" marR="37954" marT="0" marB="0"/>
                </a:tc>
                <a:tc>
                  <a:txBody>
                    <a:bodyPr/>
                    <a:lstStyle/>
                    <a:p>
                      <a:pPr algn="ctr">
                        <a:lnSpc>
                          <a:spcPct val="115000"/>
                        </a:lnSpc>
                        <a:spcAft>
                          <a:spcPts val="0"/>
                        </a:spcAft>
                      </a:pPr>
                      <a:r>
                        <a:rPr lang="fr-FR" sz="1600" dirty="0" smtClean="0">
                          <a:latin typeface="Verdana" pitchFamily="34" charset="0"/>
                          <a:ea typeface="Verdana" pitchFamily="34" charset="0"/>
                          <a:cs typeface="Verdana" pitchFamily="34" charset="0"/>
                        </a:rPr>
                        <a:t>6%</a:t>
                      </a:r>
                      <a:endParaRPr lang="fr-FR" sz="1600" dirty="0">
                        <a:latin typeface="Verdana" pitchFamily="34" charset="0"/>
                        <a:ea typeface="Verdana" pitchFamily="34" charset="0"/>
                        <a:cs typeface="Verdana" pitchFamily="34" charset="0"/>
                      </a:endParaRPr>
                    </a:p>
                  </a:txBody>
                  <a:tcPr marL="37954" marR="37954" marT="0" marB="0"/>
                </a:tc>
                <a:tc>
                  <a:txBody>
                    <a:bodyPr/>
                    <a:lstStyle/>
                    <a:p>
                      <a:pPr>
                        <a:lnSpc>
                          <a:spcPct val="115000"/>
                        </a:lnSpc>
                        <a:spcAft>
                          <a:spcPts val="0"/>
                        </a:spcAft>
                      </a:pPr>
                      <a:r>
                        <a:rPr lang="fr-FR" sz="1600" dirty="0" err="1" smtClean="0">
                          <a:latin typeface="Verdana" pitchFamily="34" charset="0"/>
                          <a:ea typeface="Verdana" pitchFamily="34" charset="0"/>
                          <a:cs typeface="Verdana" pitchFamily="34" charset="0"/>
                        </a:rPr>
                        <a:t>Nessuna</a:t>
                      </a:r>
                      <a:endParaRPr lang="fr-FR" sz="1600" dirty="0">
                        <a:latin typeface="Verdana" pitchFamily="34" charset="0"/>
                        <a:ea typeface="Verdana" pitchFamily="34" charset="0"/>
                        <a:cs typeface="Verdana" pitchFamily="34" charset="0"/>
                      </a:endParaRPr>
                    </a:p>
                  </a:txBody>
                  <a:tcPr marL="37954" marR="37954" marT="0" marB="0"/>
                </a:tc>
              </a:tr>
              <a:tr h="660404">
                <a:tc>
                  <a:txBody>
                    <a:bodyPr/>
                    <a:lstStyle/>
                    <a:p>
                      <a:pPr>
                        <a:lnSpc>
                          <a:spcPct val="115000"/>
                        </a:lnSpc>
                        <a:spcAft>
                          <a:spcPts val="0"/>
                        </a:spcAft>
                      </a:pPr>
                      <a:r>
                        <a:rPr lang="fr-FR" sz="1600" dirty="0" err="1" smtClean="0">
                          <a:latin typeface="Verdana" pitchFamily="34" charset="0"/>
                          <a:ea typeface="Verdana" pitchFamily="34" charset="0"/>
                          <a:cs typeface="Verdana" pitchFamily="34" charset="0"/>
                        </a:rPr>
                        <a:t>Altri</a:t>
                      </a:r>
                      <a:r>
                        <a:rPr lang="fr-FR" sz="1600" dirty="0" smtClean="0">
                          <a:latin typeface="Verdana" pitchFamily="34" charset="0"/>
                          <a:ea typeface="Verdana" pitchFamily="34" charset="0"/>
                          <a:cs typeface="Verdana" pitchFamily="34" charset="0"/>
                        </a:rPr>
                        <a:t> </a:t>
                      </a:r>
                      <a:r>
                        <a:rPr lang="fr-FR" sz="1600" dirty="0" err="1" smtClean="0">
                          <a:latin typeface="Verdana" pitchFamily="34" charset="0"/>
                          <a:ea typeface="Verdana" pitchFamily="34" charset="0"/>
                          <a:cs typeface="Verdana" pitchFamily="34" charset="0"/>
                        </a:rPr>
                        <a:t>eredi</a:t>
                      </a:r>
                      <a:endParaRPr lang="fr-FR" sz="1600" dirty="0">
                        <a:latin typeface="Verdana" pitchFamily="34" charset="0"/>
                        <a:ea typeface="Verdana" pitchFamily="34" charset="0"/>
                        <a:cs typeface="Verdana" pitchFamily="34" charset="0"/>
                      </a:endParaRPr>
                    </a:p>
                  </a:txBody>
                  <a:tcPr marL="37954" marR="37954" marT="0" marB="0"/>
                </a:tc>
                <a:tc>
                  <a:txBody>
                    <a:bodyPr/>
                    <a:lstStyle/>
                    <a:p>
                      <a:pPr algn="ctr">
                        <a:lnSpc>
                          <a:spcPct val="115000"/>
                        </a:lnSpc>
                        <a:spcAft>
                          <a:spcPts val="0"/>
                        </a:spcAft>
                      </a:pPr>
                      <a:r>
                        <a:rPr lang="fr-FR" sz="1600" dirty="0" smtClean="0">
                          <a:latin typeface="Verdana" pitchFamily="34" charset="0"/>
                          <a:ea typeface="Verdana" pitchFamily="34" charset="0"/>
                          <a:cs typeface="Verdana" pitchFamily="34" charset="0"/>
                        </a:rPr>
                        <a:t>8%</a:t>
                      </a:r>
                      <a:endParaRPr lang="fr-FR" sz="1600" dirty="0">
                        <a:latin typeface="Verdana" pitchFamily="34" charset="0"/>
                        <a:ea typeface="Verdana" pitchFamily="34" charset="0"/>
                        <a:cs typeface="Verdana" pitchFamily="34" charset="0"/>
                      </a:endParaRPr>
                    </a:p>
                  </a:txBody>
                  <a:tcPr marL="37954" marR="37954" marT="0" marB="0"/>
                </a:tc>
                <a:tc>
                  <a:txBody>
                    <a:bodyPr/>
                    <a:lstStyle/>
                    <a:p>
                      <a:pPr>
                        <a:lnSpc>
                          <a:spcPct val="115000"/>
                        </a:lnSpc>
                        <a:spcAft>
                          <a:spcPts val="0"/>
                        </a:spcAft>
                      </a:pPr>
                      <a:r>
                        <a:rPr lang="fr-FR" sz="1600" dirty="0" err="1" smtClean="0">
                          <a:latin typeface="Verdana" pitchFamily="34" charset="0"/>
                          <a:ea typeface="Verdana" pitchFamily="34" charset="0"/>
                          <a:cs typeface="Verdana" pitchFamily="34" charset="0"/>
                        </a:rPr>
                        <a:t>Nessuna</a:t>
                      </a:r>
                      <a:endParaRPr lang="fr-FR" sz="1600" dirty="0">
                        <a:latin typeface="Verdana" pitchFamily="34" charset="0"/>
                        <a:ea typeface="Verdana" pitchFamily="34" charset="0"/>
                        <a:cs typeface="Verdana" pitchFamily="34" charset="0"/>
                      </a:endParaRPr>
                    </a:p>
                  </a:txBody>
                  <a:tcPr marL="37954" marR="37954" marT="0" marB="0"/>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827584" y="836712"/>
            <a:ext cx="7488832" cy="5400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defRPr sz="1800" b="0" i="0" u="none" strike="noStrike" kern="0" cap="none" spc="0" baseline="0">
                <a:solidFill>
                  <a:srgbClr val="000000"/>
                </a:solidFill>
                <a:uFillTx/>
              </a:defRPr>
            </a:pPr>
            <a:r>
              <a:rPr lang="it-IT" sz="1400" b="1" dirty="0" smtClean="0">
                <a:solidFill>
                  <a:srgbClr val="000000"/>
                </a:solidFill>
                <a:latin typeface="Verdana"/>
              </a:rPr>
              <a:t>BENI IMMOBILI</a:t>
            </a:r>
          </a:p>
          <a:p>
            <a:pPr lvl="0" algn="just">
              <a:defRPr sz="1800" b="0" i="0" u="none" strike="noStrike" kern="0" cap="none" spc="0" baseline="0">
                <a:solidFill>
                  <a:srgbClr val="000000"/>
                </a:solidFill>
                <a:uFillTx/>
              </a:defRPr>
            </a:pPr>
            <a:endParaRPr lang="it-IT" sz="1400" dirty="0" smtClean="0">
              <a:solidFill>
                <a:srgbClr val="000000"/>
              </a:solidFill>
              <a:latin typeface="Verdana"/>
            </a:endParaRPr>
          </a:p>
          <a:p>
            <a:pPr lvl="0" algn="just">
              <a:defRPr sz="1800" b="0" i="0" u="none" strike="noStrike" kern="0" cap="none" spc="0" baseline="0">
                <a:solidFill>
                  <a:srgbClr val="000000"/>
                </a:solidFill>
                <a:uFillTx/>
              </a:defRPr>
            </a:pPr>
            <a:r>
              <a:rPr lang="it-IT" sz="1400" dirty="0" smtClean="0">
                <a:solidFill>
                  <a:srgbClr val="000000"/>
                </a:solidFill>
                <a:latin typeface="Verdana"/>
              </a:rPr>
              <a:t>Imposte ipotecarie (2%) e catastali (1%)</a:t>
            </a:r>
          </a:p>
          <a:p>
            <a:pPr lvl="0" algn="just">
              <a:defRPr sz="1800" b="0" i="0" u="none" strike="noStrike" kern="0" cap="none" spc="0" baseline="0">
                <a:solidFill>
                  <a:srgbClr val="000000"/>
                </a:solidFill>
                <a:uFillTx/>
              </a:defRPr>
            </a:pPr>
            <a:r>
              <a:rPr lang="it-IT" sz="1400" dirty="0" smtClean="0">
                <a:solidFill>
                  <a:srgbClr val="000000"/>
                </a:solidFill>
                <a:latin typeface="Verdana"/>
              </a:rPr>
              <a:t>Tassa ipotecaria, imposta di bollo e tributi speciali</a:t>
            </a:r>
          </a:p>
          <a:p>
            <a:pPr lvl="0" algn="just">
              <a:defRPr sz="1800" b="0" i="0" u="none" strike="noStrike" kern="0" cap="none" spc="0" baseline="0">
                <a:solidFill>
                  <a:srgbClr val="000000"/>
                </a:solidFill>
                <a:uFillTx/>
              </a:defRPr>
            </a:pPr>
            <a:r>
              <a:rPr lang="it-IT" sz="1400" dirty="0" smtClean="0">
                <a:solidFill>
                  <a:srgbClr val="000000"/>
                </a:solidFill>
                <a:latin typeface="Verdana"/>
              </a:rPr>
              <a:t>Non sono previste particolari agevolazioni per CD e IAP, ad esclusione imprenditoria giovanile</a:t>
            </a:r>
          </a:p>
          <a:p>
            <a:pPr lvl="0" algn="just">
              <a:defRPr sz="1800" b="0" i="0" u="none" strike="noStrike" kern="0" cap="none" spc="0" baseline="0">
                <a:solidFill>
                  <a:srgbClr val="000000"/>
                </a:solidFill>
                <a:uFillTx/>
              </a:defRPr>
            </a:pPr>
            <a:endParaRPr lang="it-IT" sz="1400" dirty="0">
              <a:solidFill>
                <a:srgbClr val="000000"/>
              </a:solidFill>
              <a:latin typeface="Verdana"/>
            </a:endParaRPr>
          </a:p>
          <a:p>
            <a:pPr lvl="0" algn="just">
              <a:defRPr sz="1800" b="0" i="0" u="none" strike="noStrike" kern="0" cap="none" spc="0" baseline="0">
                <a:solidFill>
                  <a:srgbClr val="000000"/>
                </a:solidFill>
                <a:uFillTx/>
              </a:defRPr>
            </a:pPr>
            <a:r>
              <a:rPr lang="it-IT" sz="1400" dirty="0" smtClean="0">
                <a:solidFill>
                  <a:srgbClr val="000000"/>
                </a:solidFill>
                <a:latin typeface="Verdana"/>
              </a:rPr>
              <a:t>Valore imponibile </a:t>
            </a:r>
            <a:r>
              <a:rPr lang="it-IT" sz="1400" u="sng" dirty="0" smtClean="0">
                <a:solidFill>
                  <a:srgbClr val="000000"/>
                </a:solidFill>
                <a:latin typeface="Verdana"/>
              </a:rPr>
              <a:t>terreni agricoli</a:t>
            </a:r>
            <a:r>
              <a:rPr lang="it-IT" sz="1400" dirty="0" smtClean="0">
                <a:solidFill>
                  <a:srgbClr val="000000"/>
                </a:solidFill>
                <a:latin typeface="Verdana"/>
              </a:rPr>
              <a:t>: criterio valutazione automatica in base al reddito dominicale</a:t>
            </a:r>
          </a:p>
          <a:p>
            <a:pPr lvl="0" algn="just">
              <a:defRPr sz="1800" b="0" i="0" u="none" strike="noStrike" kern="0" cap="none" spc="0" baseline="0">
                <a:solidFill>
                  <a:srgbClr val="000000"/>
                </a:solidFill>
                <a:uFillTx/>
              </a:defRPr>
            </a:pPr>
            <a:r>
              <a:rPr lang="it-IT" sz="1400" dirty="0">
                <a:solidFill>
                  <a:srgbClr val="000000"/>
                </a:solidFill>
                <a:latin typeface="Verdana"/>
              </a:rPr>
              <a:t>Valore imponibile </a:t>
            </a:r>
            <a:r>
              <a:rPr lang="it-IT" sz="1400" u="sng" dirty="0" smtClean="0">
                <a:solidFill>
                  <a:srgbClr val="000000"/>
                </a:solidFill>
                <a:latin typeface="Verdana"/>
              </a:rPr>
              <a:t>fabbricati rurali</a:t>
            </a:r>
            <a:r>
              <a:rPr lang="it-IT" sz="1400" dirty="0" smtClean="0">
                <a:solidFill>
                  <a:srgbClr val="000000"/>
                </a:solidFill>
                <a:latin typeface="Verdana"/>
              </a:rPr>
              <a:t> (in presenza requisiti fiscali determinati da legge e annotazione catastale): zero (</a:t>
            </a:r>
            <a:r>
              <a:rPr lang="it-IT" sz="1400" dirty="0" err="1" smtClean="0">
                <a:solidFill>
                  <a:srgbClr val="000000"/>
                </a:solidFill>
                <a:latin typeface="Verdana"/>
              </a:rPr>
              <a:t>Ris</a:t>
            </a:r>
            <a:r>
              <a:rPr lang="it-IT" sz="1400" dirty="0" smtClean="0">
                <a:solidFill>
                  <a:srgbClr val="000000"/>
                </a:solidFill>
                <a:latin typeface="Verdana"/>
              </a:rPr>
              <a:t>. 207/E del 6.8.2009)</a:t>
            </a:r>
          </a:p>
          <a:p>
            <a:pPr lvl="0" algn="just">
              <a:defRPr sz="1800" b="0" i="0" u="none" strike="noStrike" kern="0" cap="none" spc="0" baseline="0">
                <a:solidFill>
                  <a:srgbClr val="000000"/>
                </a:solidFill>
                <a:uFillTx/>
              </a:defRPr>
            </a:pPr>
            <a:endParaRPr lang="it-IT" sz="1400" b="1" dirty="0">
              <a:solidFill>
                <a:srgbClr val="000000"/>
              </a:solidFill>
              <a:latin typeface="Verdana"/>
            </a:endParaRPr>
          </a:p>
          <a:p>
            <a:pPr lvl="0" algn="ctr">
              <a:defRPr sz="1800" b="0" i="0" u="none" strike="noStrike" kern="0" cap="none" spc="0" baseline="0">
                <a:solidFill>
                  <a:srgbClr val="000000"/>
                </a:solidFill>
                <a:uFillTx/>
              </a:defRPr>
            </a:pPr>
            <a:r>
              <a:rPr lang="it-IT" sz="1400" b="1" dirty="0" smtClean="0">
                <a:solidFill>
                  <a:srgbClr val="000000"/>
                </a:solidFill>
                <a:latin typeface="Verdana"/>
              </a:rPr>
              <a:t>AGEVOLAZIONI</a:t>
            </a:r>
          </a:p>
          <a:p>
            <a:pPr lvl="0" algn="ctr">
              <a:defRPr sz="1800" b="0" i="0" u="none" strike="noStrike" kern="0" cap="none" spc="0" baseline="0">
                <a:solidFill>
                  <a:srgbClr val="000000"/>
                </a:solidFill>
                <a:uFillTx/>
              </a:defRPr>
            </a:pPr>
            <a:endParaRPr lang="it-IT" sz="1400" b="1" dirty="0" smtClean="0">
              <a:solidFill>
                <a:srgbClr val="000000"/>
              </a:solidFill>
              <a:latin typeface="Verdana"/>
            </a:endParaRPr>
          </a:p>
          <a:p>
            <a:pPr marL="285750" lvl="0" indent="-285750" algn="just">
              <a:buFont typeface="Wingdings" panose="05000000000000000000" pitchFamily="2" charset="2"/>
              <a:buChar char="v"/>
              <a:defRPr sz="1800" b="0" i="0" u="none" strike="noStrike" kern="0" cap="none" spc="0" baseline="0">
                <a:solidFill>
                  <a:srgbClr val="000000"/>
                </a:solidFill>
                <a:uFillTx/>
              </a:defRPr>
            </a:pPr>
            <a:r>
              <a:rPr lang="it-IT" sz="1400" dirty="0" smtClean="0">
                <a:solidFill>
                  <a:srgbClr val="000000"/>
                </a:solidFill>
                <a:latin typeface="Verdana"/>
              </a:rPr>
              <a:t>Abitazione principale</a:t>
            </a:r>
          </a:p>
          <a:p>
            <a:pPr marL="285750" indent="-285750" algn="just">
              <a:buFont typeface="Wingdings" panose="05000000000000000000" pitchFamily="2" charset="2"/>
              <a:buChar char="v"/>
              <a:defRPr sz="1800" b="0" i="0" u="none" strike="noStrike" kern="0" cap="none" spc="0" baseline="0">
                <a:solidFill>
                  <a:srgbClr val="000000"/>
                </a:solidFill>
                <a:uFillTx/>
              </a:defRPr>
            </a:pPr>
            <a:r>
              <a:rPr lang="it-IT" sz="1400" dirty="0" smtClean="0">
                <a:solidFill>
                  <a:srgbClr val="000000"/>
                </a:solidFill>
                <a:latin typeface="Verdana"/>
              </a:rPr>
              <a:t>Imprenditoria </a:t>
            </a:r>
            <a:r>
              <a:rPr lang="it-IT" sz="1400" dirty="0">
                <a:solidFill>
                  <a:srgbClr val="000000"/>
                </a:solidFill>
                <a:latin typeface="Verdana"/>
              </a:rPr>
              <a:t>giovanile in agricoltura </a:t>
            </a:r>
            <a:r>
              <a:rPr lang="it-IT" sz="1400" dirty="0" smtClean="0">
                <a:solidFill>
                  <a:srgbClr val="000000"/>
                </a:solidFill>
                <a:latin typeface="Verdana"/>
              </a:rPr>
              <a:t>(L. 15.12.1998 n. 441)</a:t>
            </a:r>
            <a:endParaRPr lang="it-IT" sz="1400" dirty="0">
              <a:solidFill>
                <a:srgbClr val="000000"/>
              </a:solidFill>
              <a:latin typeface="Verdana"/>
            </a:endParaRPr>
          </a:p>
          <a:p>
            <a:pPr marL="285750" lvl="0" indent="-285750" algn="just">
              <a:buFont typeface="Wingdings" panose="05000000000000000000" pitchFamily="2" charset="2"/>
              <a:buChar char="v"/>
              <a:defRPr sz="1800" b="0" i="0" u="none" strike="noStrike" kern="0" cap="none" spc="0" baseline="0">
                <a:solidFill>
                  <a:srgbClr val="000000"/>
                </a:solidFill>
                <a:uFillTx/>
              </a:defRPr>
            </a:pPr>
            <a:r>
              <a:rPr lang="it-IT" sz="1400" dirty="0" smtClean="0">
                <a:solidFill>
                  <a:srgbClr val="000000"/>
                </a:solidFill>
                <a:latin typeface="Verdana"/>
              </a:rPr>
              <a:t>Compendio unico</a:t>
            </a:r>
          </a:p>
          <a:p>
            <a:pPr marL="285750" indent="-285750" algn="just">
              <a:buFont typeface="Wingdings" panose="05000000000000000000" pitchFamily="2" charset="2"/>
              <a:buChar char="v"/>
              <a:defRPr sz="1800" b="0" i="0" u="none" strike="noStrike" kern="0" cap="none" spc="0" baseline="0">
                <a:solidFill>
                  <a:srgbClr val="000000"/>
                </a:solidFill>
                <a:uFillTx/>
              </a:defRPr>
            </a:pPr>
            <a:r>
              <a:rPr lang="it-IT" sz="1400" dirty="0" smtClean="0">
                <a:solidFill>
                  <a:srgbClr val="000000"/>
                </a:solidFill>
                <a:latin typeface="Verdana"/>
              </a:rPr>
              <a:t>Territori </a:t>
            </a:r>
            <a:r>
              <a:rPr lang="it-IT" sz="1400" dirty="0">
                <a:solidFill>
                  <a:srgbClr val="000000"/>
                </a:solidFill>
                <a:latin typeface="Verdana"/>
              </a:rPr>
              <a:t>montani</a:t>
            </a:r>
          </a:p>
          <a:p>
            <a:pPr marL="285750" lvl="0" indent="-285750" algn="just">
              <a:buFont typeface="Wingdings" panose="05000000000000000000" pitchFamily="2" charset="2"/>
              <a:buChar char="v"/>
              <a:defRPr sz="1800" b="0" i="0" u="none" strike="noStrike" kern="0" cap="none" spc="0" baseline="0">
                <a:solidFill>
                  <a:srgbClr val="000000"/>
                </a:solidFill>
                <a:uFillTx/>
              </a:defRPr>
            </a:pPr>
            <a:r>
              <a:rPr lang="it-IT" sz="1400" dirty="0" smtClean="0">
                <a:solidFill>
                  <a:srgbClr val="000000"/>
                </a:solidFill>
                <a:latin typeface="Verdana"/>
              </a:rPr>
              <a:t>Maso chiuso</a:t>
            </a:r>
          </a:p>
          <a:p>
            <a:pPr marL="285750" lvl="0" indent="-285750" algn="just">
              <a:buFont typeface="Wingdings" panose="05000000000000000000" pitchFamily="2" charset="2"/>
              <a:buChar char="v"/>
              <a:defRPr sz="1800" b="0" i="0" u="none" strike="noStrike" kern="0" cap="none" spc="0" baseline="0">
                <a:solidFill>
                  <a:srgbClr val="000000"/>
                </a:solidFill>
                <a:uFillTx/>
              </a:defRPr>
            </a:pPr>
            <a:endParaRPr lang="it-IT" sz="1400" dirty="0">
              <a:solidFill>
                <a:srgbClr val="000000"/>
              </a:solidFill>
              <a:latin typeface="Verdana"/>
            </a:endParaRPr>
          </a:p>
          <a:p>
            <a:pPr lvl="0" algn="ctr">
              <a:defRPr sz="1800" b="0" i="0" u="none" strike="noStrike" kern="0" cap="none" spc="0" baseline="0">
                <a:solidFill>
                  <a:srgbClr val="000000"/>
                </a:solidFill>
                <a:uFillTx/>
              </a:defRPr>
            </a:pPr>
            <a:r>
              <a:rPr lang="it-IT" sz="1400" b="1" dirty="0" smtClean="0">
                <a:solidFill>
                  <a:srgbClr val="000000"/>
                </a:solidFill>
                <a:latin typeface="Verdana"/>
              </a:rPr>
              <a:t>PARTECIPAZIONI</a:t>
            </a:r>
          </a:p>
          <a:p>
            <a:pPr lvl="0" algn="ctr">
              <a:defRPr sz="1800" b="0" i="0" u="none" strike="noStrike" kern="0" cap="none" spc="0" baseline="0">
                <a:solidFill>
                  <a:srgbClr val="000000"/>
                </a:solidFill>
                <a:uFillTx/>
              </a:defRPr>
            </a:pPr>
            <a:endParaRPr lang="it-IT" sz="1400" b="1" dirty="0">
              <a:solidFill>
                <a:srgbClr val="000000"/>
              </a:solidFill>
              <a:latin typeface="Verdana"/>
            </a:endParaRPr>
          </a:p>
          <a:p>
            <a:pPr lvl="0" algn="just">
              <a:defRPr sz="1800" b="0" i="0" u="none" strike="noStrike" kern="0" cap="none" spc="0" baseline="0">
                <a:solidFill>
                  <a:srgbClr val="000000"/>
                </a:solidFill>
                <a:uFillTx/>
              </a:defRPr>
            </a:pPr>
            <a:r>
              <a:rPr lang="it-IT" sz="1400" dirty="0" smtClean="0">
                <a:solidFill>
                  <a:srgbClr val="000000"/>
                </a:solidFill>
                <a:latin typeface="Verdana"/>
              </a:rPr>
              <a:t>Patrimonio netto contabile risultante da bilancio o inventario, ovvero, in mancanza, valore complessivo beni e diritti (esclusi avviamento e rivalutazioni)</a:t>
            </a:r>
          </a:p>
          <a:p>
            <a:pPr lvl="0" algn="ctr">
              <a:defRPr sz="1800" b="0" i="0" u="none" strike="noStrike" kern="0" cap="none" spc="0" baseline="0">
                <a:solidFill>
                  <a:srgbClr val="000000"/>
                </a:solidFill>
                <a:uFillTx/>
              </a:defRPr>
            </a:pPr>
            <a:endParaRPr lang="it-IT" sz="1400" dirty="0">
              <a:solidFill>
                <a:srgbClr val="000000"/>
              </a:solidFill>
              <a:latin typeface="Verdana"/>
            </a:endParaRPr>
          </a:p>
        </p:txBody>
      </p:sp>
    </p:spTree>
    <p:extLst>
      <p:ext uri="{BB962C8B-B14F-4D97-AF65-F5344CB8AC3E}">
        <p14:creationId xmlns:p14="http://schemas.microsoft.com/office/powerpoint/2010/main" val="1912365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Rettangolo 1"/>
          <p:cNvSpPr/>
          <p:nvPr/>
        </p:nvSpPr>
        <p:spPr>
          <a:xfrm>
            <a:off x="683568" y="1295257"/>
            <a:ext cx="7776862" cy="4401205"/>
          </a:xfrm>
          <a:prstGeom prst="rect">
            <a:avLst/>
          </a:prstGeom>
          <a:noFill/>
          <a:ln>
            <a:noFill/>
            <a:prstDash val="solid"/>
          </a:ln>
        </p:spPr>
        <p:txBody>
          <a:bodyPr vert="horz" wrap="square" lIns="91440" tIns="45720" rIns="91440" bIns="45720" anchor="ctr"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DONAZIONE </a:t>
            </a:r>
            <a:r>
              <a:rPr lang="it-IT" sz="1400" b="1" i="0" u="none" strike="noStrike" kern="1200" cap="none" spc="0" baseline="0" dirty="0" smtClean="0">
                <a:solidFill>
                  <a:srgbClr val="000000"/>
                </a:solidFill>
                <a:uFillTx/>
                <a:latin typeface="Verdana"/>
              </a:rPr>
              <a:t>D’AZIENDA</a:t>
            </a:r>
            <a:endParaRPr lang="it-IT" sz="1400" b="1" i="0" u="none" strike="noStrike" kern="1200" cap="none" spc="0" baseline="0" dirty="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algn="just">
              <a:buNone/>
            </a:pPr>
            <a:r>
              <a:rPr lang="it-IT" sz="1400" b="0" i="0" u="none" strike="noStrike" kern="1200" cap="none" spc="0" baseline="0" dirty="0" smtClean="0">
                <a:solidFill>
                  <a:srgbClr val="000000"/>
                </a:solidFill>
                <a:uFillTx/>
                <a:latin typeface="Verdana" pitchFamily="34" charset="0"/>
                <a:ea typeface="Verdana" pitchFamily="34" charset="0"/>
                <a:cs typeface="Verdana" pitchFamily="34" charset="0"/>
              </a:rPr>
              <a:t>Forma </a:t>
            </a:r>
            <a:r>
              <a:rPr lang="it-IT" sz="1400" b="0" i="0" u="none" strike="noStrike" kern="1200" cap="none" spc="0" baseline="0" dirty="0">
                <a:solidFill>
                  <a:srgbClr val="000000"/>
                </a:solidFill>
                <a:uFillTx/>
                <a:latin typeface="Verdana" pitchFamily="34" charset="0"/>
                <a:ea typeface="Verdana" pitchFamily="34" charset="0"/>
                <a:cs typeface="Verdana" pitchFamily="34" charset="0"/>
              </a:rPr>
              <a:t>tipica con cui l’imprenditore individuale attua in vita il passaggio generazionale d’impresa. </a:t>
            </a:r>
            <a:r>
              <a:rPr lang="it-IT" sz="1400" dirty="0" smtClean="0">
                <a:latin typeface="Verdana" pitchFamily="34" charset="0"/>
                <a:ea typeface="Verdana" pitchFamily="34" charset="0"/>
                <a:cs typeface="Verdana" pitchFamily="34" charset="0"/>
              </a:rPr>
              <a:t>È un contratto retto da causa liberale regolato da art. 769 e ss. Cod. Civ.: una parte (donante), per spirito di liberalità, arricchisce un’altra parte (donatario) senza conseguire alcuna controprestazione in cambio.</a:t>
            </a:r>
            <a:endParaRPr lang="it-IT" sz="1400" dirty="0" smtClean="0">
              <a:cs typeface="Times New Roman" pitchFamily="18" charset="0"/>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dirty="0" smtClean="0">
              <a:solidFill>
                <a:srgbClr val="000000"/>
              </a:solidFill>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Nelle </a:t>
            </a:r>
            <a:r>
              <a:rPr lang="it-IT" sz="1400" i="0" u="none" strike="noStrike" kern="1200" cap="none" spc="0" baseline="0" dirty="0">
                <a:solidFill>
                  <a:srgbClr val="000000"/>
                </a:solidFill>
                <a:uFillTx/>
                <a:latin typeface="Verdana"/>
              </a:rPr>
              <a:t>imposte indirette</a:t>
            </a:r>
            <a:r>
              <a:rPr lang="it-IT" sz="1400" b="0" i="0" u="none" strike="noStrike" kern="1200" cap="none" spc="0" baseline="0" dirty="0">
                <a:solidFill>
                  <a:srgbClr val="000000"/>
                </a:solidFill>
                <a:uFillTx/>
                <a:latin typeface="Verdana"/>
              </a:rPr>
              <a:t>, in tutti i casi in cui la donazione dell’azienda si ponga (originariamente o per fatti sopravvenuti) al di fuori del perimetro applicativo della </a:t>
            </a:r>
            <a:r>
              <a:rPr lang="it-IT" sz="1400" b="0" i="0" u="none" strike="noStrike" kern="1200" cap="none" spc="0" baseline="0" dirty="0">
                <a:solidFill>
                  <a:srgbClr val="FF0000"/>
                </a:solidFill>
                <a:uFillTx/>
                <a:latin typeface="Verdana"/>
              </a:rPr>
              <a:t>agevolazione di cui all’art. 3, comma 4-</a:t>
            </a:r>
            <a:r>
              <a:rPr lang="it-IT" sz="1400" b="0" i="1" u="none" strike="noStrike" kern="1200" cap="none" spc="0" baseline="0" dirty="0">
                <a:solidFill>
                  <a:srgbClr val="FF0000"/>
                </a:solidFill>
                <a:uFillTx/>
                <a:latin typeface="Verdana"/>
              </a:rPr>
              <a:t>ter, </a:t>
            </a:r>
            <a:r>
              <a:rPr lang="it-IT" sz="1400" b="0" i="0" u="none" strike="noStrike" kern="1200" cap="none" spc="0" baseline="0" dirty="0" err="1" smtClean="0">
                <a:solidFill>
                  <a:srgbClr val="FF0000"/>
                </a:solidFill>
                <a:uFillTx/>
                <a:latin typeface="Verdana"/>
              </a:rPr>
              <a:t>D.Lgs</a:t>
            </a:r>
            <a:r>
              <a:rPr lang="it-IT" sz="1400" b="0" i="0" u="none" strike="noStrike" kern="1200" cap="none" spc="0" baseline="0" dirty="0" err="1">
                <a:solidFill>
                  <a:srgbClr val="FF0000"/>
                </a:solidFill>
                <a:uFillTx/>
                <a:latin typeface="Verdana"/>
              </a:rPr>
              <a:t>.</a:t>
            </a:r>
            <a:r>
              <a:rPr lang="it-IT" sz="1400" b="0" i="0" u="none" strike="noStrike" kern="1200" cap="none" spc="0" baseline="0" dirty="0">
                <a:solidFill>
                  <a:srgbClr val="FF0000"/>
                </a:solidFill>
                <a:uFillTx/>
                <a:latin typeface="Verdana"/>
              </a:rPr>
              <a:t> n. 346/1990</a:t>
            </a:r>
            <a:r>
              <a:rPr lang="it-IT" sz="1400" b="0" i="0" u="none" strike="noStrike" kern="1200" cap="none" spc="0" baseline="0" dirty="0">
                <a:solidFill>
                  <a:srgbClr val="000000"/>
                </a:solidFill>
                <a:uFillTx/>
                <a:latin typeface="Verdana"/>
              </a:rPr>
              <a:t>, si applicano le disposizioni ordinarie.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sng" strike="noStrike" kern="1200" cap="none" spc="0" baseline="0" dirty="0">
                <a:solidFill>
                  <a:srgbClr val="000000"/>
                </a:solidFill>
                <a:uFillTx/>
                <a:latin typeface="Verdana"/>
              </a:rPr>
              <a:t>Imposta donazione: base imponibile</a:t>
            </a:r>
            <a:r>
              <a:rPr lang="it-IT" sz="1400" b="0" i="0" u="none" strike="noStrike" kern="1200" cap="none" spc="0" baseline="0" dirty="0">
                <a:solidFill>
                  <a:srgbClr val="000000"/>
                </a:solidFill>
                <a:uFillTx/>
                <a:latin typeface="Verdana"/>
              </a:rPr>
              <a:t> si valuta in base al disposto dell’art. </a:t>
            </a:r>
            <a:r>
              <a:rPr lang="it-IT" sz="1400" b="0" i="0" u="none" strike="noStrike" kern="1200" cap="none" spc="0" baseline="0" dirty="0" smtClean="0">
                <a:solidFill>
                  <a:srgbClr val="000000"/>
                </a:solidFill>
                <a:uFillTx/>
                <a:latin typeface="Verdana"/>
              </a:rPr>
              <a:t>15 </a:t>
            </a:r>
            <a:r>
              <a:rPr lang="it-IT" sz="1400" b="0" i="0" u="none" strike="noStrike" kern="1200" cap="none" spc="0" baseline="0" dirty="0" err="1" smtClean="0">
                <a:solidFill>
                  <a:srgbClr val="000000"/>
                </a:solidFill>
                <a:uFillTx/>
                <a:latin typeface="Verdana"/>
              </a:rPr>
              <a:t>D.Lgs</a:t>
            </a:r>
            <a:r>
              <a:rPr lang="it-IT" sz="1400" b="0" i="0" u="none" strike="noStrike" kern="1200" cap="none" spc="0" baseline="0" dirty="0" err="1">
                <a:solidFill>
                  <a:srgbClr val="000000"/>
                </a:solidFill>
                <a:uFillTx/>
                <a:latin typeface="Verdana"/>
              </a:rPr>
              <a:t>.</a:t>
            </a:r>
            <a:r>
              <a:rPr lang="it-IT" sz="1400" b="0" i="0" u="none" strike="noStrike" kern="1200" cap="none" spc="0" baseline="0" dirty="0">
                <a:solidFill>
                  <a:srgbClr val="000000"/>
                </a:solidFill>
                <a:uFillTx/>
                <a:latin typeface="Verdana"/>
              </a:rPr>
              <a:t> n. 346/1990; applicabili </a:t>
            </a:r>
            <a:r>
              <a:rPr lang="it-IT" sz="1400" b="0" i="0" u="sng" strike="noStrike" kern="1200" cap="none" spc="0" baseline="0" dirty="0">
                <a:solidFill>
                  <a:srgbClr val="000000"/>
                </a:solidFill>
                <a:uFillTx/>
                <a:latin typeface="Verdana"/>
              </a:rPr>
              <a:t>franchigie ed aliquote</a:t>
            </a:r>
            <a:r>
              <a:rPr lang="it-IT" sz="1400" b="0" i="0" u="none" strike="noStrike" kern="1200" cap="none" spc="0" baseline="0" dirty="0">
                <a:solidFill>
                  <a:srgbClr val="000000"/>
                </a:solidFill>
                <a:uFillTx/>
                <a:latin typeface="Verdana"/>
              </a:rPr>
              <a:t> previste dall’art. 2, commi 48 ss., </a:t>
            </a:r>
            <a:r>
              <a:rPr lang="it-IT" sz="1400" b="0" i="0" u="none" strike="noStrike" kern="1200" cap="none" spc="0" baseline="0" dirty="0" err="1">
                <a:solidFill>
                  <a:srgbClr val="000000"/>
                </a:solidFill>
                <a:uFillTx/>
                <a:latin typeface="Verdana"/>
              </a:rPr>
              <a:t>D.l</a:t>
            </a:r>
            <a:r>
              <a:rPr lang="it-IT" sz="1400" b="0" i="0" u="none" strike="noStrike" kern="1200" cap="none" spc="0" baseline="0" dirty="0">
                <a:solidFill>
                  <a:srgbClr val="000000"/>
                </a:solidFill>
                <a:uFillTx/>
                <a:latin typeface="Verdana"/>
              </a:rPr>
              <a:t> 262/2006</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sng" strike="noStrike" kern="1200" cap="none" spc="0" baseline="0" dirty="0">
                <a:solidFill>
                  <a:srgbClr val="000000"/>
                </a:solidFill>
                <a:uFillTx/>
                <a:latin typeface="Verdana"/>
              </a:rPr>
              <a:t>Imposte ipotecarie e catastali</a:t>
            </a:r>
            <a:r>
              <a:rPr lang="it-IT" sz="1400" b="0" i="0" u="none" strike="noStrike" kern="1200" cap="none" spc="0" baseline="0" dirty="0">
                <a:solidFill>
                  <a:srgbClr val="000000"/>
                </a:solidFill>
                <a:uFillTx/>
                <a:latin typeface="Verdana"/>
              </a:rPr>
              <a:t> applicabili le aliquote ordinarie del 2% e 1% sul valore degli immobili compresi nel complesso aziendale.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L’operazione fuoriesce, invece, dal campo applicativo Iva, stante la espressa esclusione di cui all’art. 2, c. 3, lett. </a:t>
            </a:r>
            <a:r>
              <a:rPr lang="it-IT" sz="1400" b="0" i="1" u="none" strike="noStrike" kern="1200" cap="none" spc="0" baseline="0" dirty="0">
                <a:solidFill>
                  <a:srgbClr val="000000"/>
                </a:solidFill>
                <a:uFillTx/>
                <a:latin typeface="Verdana"/>
              </a:rPr>
              <a:t>b), </a:t>
            </a:r>
            <a:r>
              <a:rPr lang="it-IT" sz="1400" b="0" i="0" u="none" strike="noStrike" kern="1200" cap="none" spc="0" baseline="0" dirty="0">
                <a:solidFill>
                  <a:srgbClr val="000000"/>
                </a:solidFill>
                <a:uFillTx/>
                <a:latin typeface="Verdana"/>
              </a:rPr>
              <a:t>D.P.R. 633/72, per i trasferimenti che hanno ad oggetto aziende o rami di </a:t>
            </a:r>
            <a:r>
              <a:rPr lang="it-IT" sz="1400" b="0" i="0" u="none" strike="noStrike" kern="1200" cap="none" spc="0" baseline="0" dirty="0" smtClean="0">
                <a:solidFill>
                  <a:srgbClr val="000000"/>
                </a:solidFill>
                <a:uFillTx/>
                <a:latin typeface="Verdana"/>
              </a:rPr>
              <a:t>azienda.</a:t>
            </a:r>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Rettangolo 1"/>
          <p:cNvSpPr/>
          <p:nvPr/>
        </p:nvSpPr>
        <p:spPr>
          <a:xfrm>
            <a:off x="827586" y="693279"/>
            <a:ext cx="7488835" cy="5047536"/>
          </a:xfrm>
          <a:prstGeom prst="rect">
            <a:avLst/>
          </a:prstGeom>
          <a:noFill/>
          <a:ln>
            <a:noFill/>
            <a:prstDash val="solid"/>
          </a:ln>
        </p:spPr>
        <p:txBody>
          <a:bodyPr vert="horz" wrap="square" lIns="91440" tIns="45720" rIns="91440" bIns="45720" anchor="ctr"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ART. 3 COMMA 4-TER </a:t>
            </a:r>
            <a:r>
              <a:rPr lang="it-IT" sz="1400" b="1" i="0" u="none" strike="noStrike" kern="1200" cap="none" spc="0" baseline="0" dirty="0" err="1">
                <a:solidFill>
                  <a:srgbClr val="000000"/>
                </a:solidFill>
                <a:uFillTx/>
                <a:latin typeface="Verdana"/>
              </a:rPr>
              <a:t>D.LGS.</a:t>
            </a:r>
            <a:r>
              <a:rPr lang="it-IT" sz="1400" b="1" i="0" u="none" strike="noStrike" kern="1200" cap="none" spc="0" baseline="0" dirty="0">
                <a:solidFill>
                  <a:srgbClr val="000000"/>
                </a:solidFill>
                <a:uFillTx/>
                <a:latin typeface="Verdana"/>
              </a:rPr>
              <a:t> 346/1990</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1"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i="0" u="none" strike="noStrike" kern="1200" cap="none" spc="0" baseline="0" dirty="0">
                <a:solidFill>
                  <a:srgbClr val="00A249"/>
                </a:solidFill>
                <a:uFillTx/>
                <a:latin typeface="Verdana"/>
              </a:rPr>
              <a:t>I trasferimenti</a:t>
            </a:r>
            <a:r>
              <a:rPr lang="it-IT" sz="1400" i="0" u="none" strike="noStrike" kern="1200" cap="none" spc="0" baseline="0" dirty="0">
                <a:solidFill>
                  <a:srgbClr val="000000"/>
                </a:solidFill>
                <a:uFillTx/>
                <a:latin typeface="Verdana"/>
              </a:rPr>
              <a:t>, effettuati anche tramite i patti di famiglia di cui agli articoli 768-bis e seguenti del codice civile </a:t>
            </a:r>
            <a:r>
              <a:rPr lang="it-IT" sz="1400" i="0" u="none" strike="noStrike" kern="1200" cap="none" spc="0" baseline="0" dirty="0">
                <a:solidFill>
                  <a:schemeClr val="accent2">
                    <a:lumMod val="75000"/>
                  </a:schemeClr>
                </a:solidFill>
                <a:uFillTx/>
                <a:latin typeface="Verdana"/>
              </a:rPr>
              <a:t>a favore dei discendenti e del coniuge</a:t>
            </a:r>
            <a:r>
              <a:rPr lang="it-IT" sz="1400" i="0" u="none" strike="noStrike" kern="1200" cap="none" spc="0" baseline="0" dirty="0">
                <a:solidFill>
                  <a:srgbClr val="000000"/>
                </a:solidFill>
                <a:uFillTx/>
                <a:latin typeface="Verdana"/>
              </a:rPr>
              <a:t>, </a:t>
            </a:r>
            <a:r>
              <a:rPr lang="it-IT" sz="1400" i="0" u="none" strike="noStrike" kern="1200" cap="none" spc="0" baseline="0" dirty="0">
                <a:solidFill>
                  <a:srgbClr val="00A249"/>
                </a:solidFill>
                <a:uFillTx/>
                <a:latin typeface="Verdana"/>
              </a:rPr>
              <a:t>di aziende o rami di esse, di quote sociali e di azioni</a:t>
            </a:r>
            <a:r>
              <a:rPr lang="it-IT" sz="1400" i="0" u="none" strike="noStrike" kern="1200" cap="none" spc="0" baseline="0" dirty="0">
                <a:solidFill>
                  <a:srgbClr val="000000"/>
                </a:solidFill>
                <a:uFillTx/>
                <a:latin typeface="Verdana"/>
              </a:rPr>
              <a:t> </a:t>
            </a:r>
            <a:r>
              <a:rPr lang="it-IT" sz="1400" i="0" u="none" strike="noStrike" kern="1200" cap="none" spc="0" baseline="0" dirty="0">
                <a:solidFill>
                  <a:srgbClr val="FF0000"/>
                </a:solidFill>
                <a:uFillTx/>
                <a:latin typeface="Verdana"/>
              </a:rPr>
              <a:t>non sono soggetti all'imposta</a:t>
            </a:r>
            <a:r>
              <a:rPr lang="it-IT" sz="1400" i="0" u="none" strike="noStrike" kern="1200" cap="none" spc="0" baseline="0" dirty="0">
                <a:solidFill>
                  <a:srgbClr val="000000"/>
                </a:solidFill>
                <a:uFillTx/>
                <a:latin typeface="Verdana"/>
              </a:rPr>
              <a:t>. In caso di quote sociali e azioni di soggetti di cui all'articolo 73, comma 1, lettera a), del testo unico delle imposte sui redditi, di cui al decreto del Presidente della Repubblica 22 dicembre 1986, n. 917, il beneficio spetta limitatamente alle partecipazioni mediante le quali è acquisito o integrato il controllo ai sensi dell'articolo 2359, primo comma, numero 1), del codice civile. </a:t>
            </a:r>
            <a:r>
              <a:rPr lang="it-IT" sz="1400" i="0" u="none" strike="noStrike" kern="1200" cap="none" spc="0" baseline="0" dirty="0">
                <a:solidFill>
                  <a:srgbClr val="3333CC"/>
                </a:solidFill>
                <a:uFillTx/>
                <a:latin typeface="Verdana"/>
              </a:rPr>
              <a:t>Il beneficio si applica a condizione che gli aventi causa proseguano l'esercizio dell'attività d'impresa</a:t>
            </a:r>
            <a:r>
              <a:rPr lang="it-IT" sz="1400" i="0" u="none" strike="noStrike" kern="1200" cap="none" spc="0" baseline="0" dirty="0">
                <a:solidFill>
                  <a:srgbClr val="000000"/>
                </a:solidFill>
                <a:uFillTx/>
                <a:latin typeface="Verdana"/>
              </a:rPr>
              <a:t> o detengano il controllo per un periodo non inferiore a cinque anni dalla data del trasferimento, </a:t>
            </a:r>
            <a:r>
              <a:rPr lang="it-IT" sz="1400" i="0" u="none" strike="noStrike" kern="1200" cap="none" spc="0" baseline="0" dirty="0">
                <a:solidFill>
                  <a:srgbClr val="3333CC"/>
                </a:solidFill>
                <a:uFillTx/>
                <a:latin typeface="Verdana"/>
              </a:rPr>
              <a:t>rendendo, contestualmente </a:t>
            </a:r>
            <a:r>
              <a:rPr lang="it-IT" sz="1400" i="0" u="none" strike="noStrike" kern="1200" cap="none" spc="0" baseline="0" dirty="0">
                <a:solidFill>
                  <a:srgbClr val="000000"/>
                </a:solidFill>
                <a:uFillTx/>
                <a:latin typeface="Verdana"/>
              </a:rPr>
              <a:t>alla presentazione della dichiarazione di successione o all'atto di donazione, </a:t>
            </a:r>
            <a:r>
              <a:rPr lang="it-IT" sz="1400" i="0" u="none" strike="noStrike" kern="1200" cap="none" spc="0" baseline="0" dirty="0">
                <a:solidFill>
                  <a:srgbClr val="3333CC"/>
                </a:solidFill>
                <a:uFillTx/>
                <a:latin typeface="Verdana"/>
              </a:rPr>
              <a:t>apposita dichiarazione</a:t>
            </a:r>
            <a:r>
              <a:rPr lang="it-IT" sz="1400" i="0" u="none" strike="noStrike" kern="1200" cap="none" spc="0" baseline="0" dirty="0">
                <a:solidFill>
                  <a:srgbClr val="000000"/>
                </a:solidFill>
                <a:uFillTx/>
                <a:latin typeface="Verdana"/>
              </a:rPr>
              <a:t> in tal senso.</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i="0" u="none" strike="noStrike" kern="1200" cap="none" spc="0" baseline="0" dirty="0">
                <a:solidFill>
                  <a:srgbClr val="000000"/>
                </a:solidFill>
                <a:uFillTx/>
                <a:latin typeface="Verdana"/>
              </a:rPr>
              <a:t>Il mancato rispetto della condizione di cui al periodo precedente comporta la decadenza dal beneficio, il pagamento dell'imposta in misura ordinaria, della sanzione amministrativa prevista dall'articolo 13 del decreto legislativo 18 dicembre 1997, n. 471, e degli interessi di mora decorrenti dalla data in cui l'imposta medesima avrebbe dovuto essere pagata. </a:t>
            </a:r>
            <a:endParaRPr lang="it-IT" sz="1400" i="0" u="none" strike="noStrike" kern="1200" cap="none" spc="0" baseline="0" dirty="0" smtClean="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dirty="0" smtClean="0">
              <a:solidFill>
                <a:srgbClr val="000000"/>
              </a:solidFill>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smtClean="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dirty="0" smtClean="0">
                <a:solidFill>
                  <a:srgbClr val="000000"/>
                </a:solidFill>
                <a:latin typeface="Verdana"/>
              </a:rPr>
              <a:t>Cfr. Circolare </a:t>
            </a:r>
            <a:r>
              <a:rPr lang="it-IT" sz="1400" dirty="0" err="1" smtClean="0">
                <a:solidFill>
                  <a:srgbClr val="000000"/>
                </a:solidFill>
                <a:latin typeface="Verdana"/>
              </a:rPr>
              <a:t>A.E.</a:t>
            </a:r>
            <a:r>
              <a:rPr lang="it-IT" sz="1400" dirty="0" smtClean="0">
                <a:solidFill>
                  <a:srgbClr val="000000"/>
                </a:solidFill>
                <a:latin typeface="Verdana"/>
              </a:rPr>
              <a:t> n. 3/E del 22 gennaio 2008</a:t>
            </a:r>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Rettangolo 2"/>
          <p:cNvSpPr/>
          <p:nvPr/>
        </p:nvSpPr>
        <p:spPr>
          <a:xfrm>
            <a:off x="1142976" y="836712"/>
            <a:ext cx="7072362" cy="5112565"/>
          </a:xfrm>
          <a:prstGeom prst="rect">
            <a:avLst/>
          </a:prstGeom>
          <a:noFill/>
          <a:ln>
            <a:noFill/>
            <a:prstDash val="solid"/>
          </a:ln>
        </p:spPr>
        <p:txBody>
          <a:bodyPr vert="horz" wrap="square" lIns="91440" tIns="45720" rIns="91440" bIns="45720" anchor="ctr" anchorCtr="0" compatLnSpc="1"/>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i="0" u="none" strike="noStrike" kern="1200" cap="none" spc="0" baseline="0" dirty="0">
                <a:solidFill>
                  <a:srgbClr val="000000"/>
                </a:solidFill>
                <a:uFillTx/>
                <a:latin typeface="Verdana"/>
              </a:rPr>
              <a:t>Quindi </a:t>
            </a:r>
            <a:r>
              <a:rPr lang="it-IT" sz="1400" i="0" u="none" strike="noStrike" kern="1200" cap="none" spc="0" baseline="0" dirty="0">
                <a:solidFill>
                  <a:srgbClr val="FF0000"/>
                </a:solidFill>
                <a:uFillTx/>
                <a:latin typeface="Verdana"/>
              </a:rPr>
              <a:t>non assoggettamento al </a:t>
            </a:r>
            <a:r>
              <a:rPr lang="it-IT" sz="1400" i="0" u="none" strike="noStrike" kern="1200" cap="none" spc="0" baseline="0" dirty="0" smtClean="0">
                <a:solidFill>
                  <a:srgbClr val="FF0000"/>
                </a:solidFill>
                <a:uFillTx/>
                <a:latin typeface="Verdana"/>
              </a:rPr>
              <a:t>tributo</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i="0" u="none" strike="noStrike" kern="1200" cap="none" spc="0" baseline="0" dirty="0" smtClean="0">
                <a:solidFill>
                  <a:srgbClr val="000000"/>
                </a:solidFill>
                <a:uFillTx/>
                <a:latin typeface="Verdana"/>
              </a:rPr>
              <a:t>ricorrendo </a:t>
            </a:r>
            <a:r>
              <a:rPr lang="it-IT" sz="1400" i="0" u="none" strike="noStrike" kern="1200" cap="none" spc="0" baseline="0" dirty="0">
                <a:solidFill>
                  <a:srgbClr val="000000"/>
                </a:solidFill>
                <a:uFillTx/>
                <a:latin typeface="Verdana"/>
              </a:rPr>
              <a:t>determinate condizioni applicative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i="0" u="none" strike="noStrike" kern="1200" cap="none" spc="0" baseline="0" dirty="0">
                <a:solidFill>
                  <a:srgbClr val="000000"/>
                </a:solidFill>
                <a:uFillTx/>
                <a:latin typeface="Verdana"/>
              </a:rPr>
              <a:t>di tipo sia oggettivo sia </a:t>
            </a:r>
            <a:r>
              <a:rPr lang="it-IT" sz="1400" i="0" u="none" strike="noStrike" kern="1200" cap="none" spc="0" baseline="0" dirty="0" smtClean="0">
                <a:solidFill>
                  <a:srgbClr val="000000"/>
                </a:solidFill>
                <a:uFillTx/>
                <a:latin typeface="Verdana"/>
              </a:rPr>
              <a:t>soggettivo</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i="0" u="none" strike="noStrike" kern="1200" cap="none" spc="0" baseline="0" dirty="0" smtClean="0">
                <a:solidFill>
                  <a:srgbClr val="000000"/>
                </a:solidFill>
                <a:uFillTx/>
                <a:latin typeface="Verdana"/>
              </a:rPr>
              <a:t>con </a:t>
            </a:r>
            <a:r>
              <a:rPr lang="it-IT" sz="1400" i="0" u="none" strike="noStrike" kern="1200" cap="none" spc="0" baseline="0" dirty="0">
                <a:solidFill>
                  <a:srgbClr val="000000"/>
                </a:solidFill>
                <a:uFillTx/>
                <a:latin typeface="Verdana"/>
              </a:rPr>
              <a:t>adeguata formalizzazione: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i="0" u="none" strike="noStrike" kern="1200" cap="none" spc="0" baseline="0" dirty="0">
                <a:solidFill>
                  <a:srgbClr val="000000"/>
                </a:solidFill>
                <a:uFillTx/>
                <a:latin typeface="Verdana"/>
              </a:rPr>
              <a:t> </a:t>
            </a:r>
          </a:p>
          <a:p>
            <a:pPr marL="0" marR="0" lvl="0" indent="0" algn="just" defTabSz="914400" rtl="0" fontAlgn="auto" hangingPunct="1">
              <a:lnSpc>
                <a:spcPct val="100000"/>
              </a:lnSpc>
              <a:spcBef>
                <a:spcPts val="0"/>
              </a:spcBef>
              <a:spcAft>
                <a:spcPts val="0"/>
              </a:spcAft>
              <a:buFont typeface="Courier New" pitchFamily="49" charset="0"/>
              <a:buChar char="o"/>
              <a:tabLst/>
              <a:defRPr sz="1800" b="0" i="0" u="none" strike="noStrike" kern="0" cap="none" spc="0" baseline="0">
                <a:solidFill>
                  <a:srgbClr val="000000"/>
                </a:solidFill>
                <a:uFillTx/>
              </a:defRPr>
            </a:pPr>
            <a:r>
              <a:rPr lang="it-IT" sz="1400" i="0" u="none" strike="noStrike" kern="1200" cap="none" spc="0" baseline="0" dirty="0" smtClean="0">
                <a:solidFill>
                  <a:srgbClr val="000000"/>
                </a:solidFill>
                <a:uFillTx/>
                <a:latin typeface="Verdana"/>
              </a:rPr>
              <a:t> </a:t>
            </a:r>
            <a:r>
              <a:rPr lang="it-IT" sz="1400" i="0" u="none" strike="noStrike" kern="1200" cap="none" spc="0" baseline="0" dirty="0" smtClean="0">
                <a:solidFill>
                  <a:srgbClr val="00B050"/>
                </a:solidFill>
                <a:uFillTx/>
                <a:latin typeface="Verdana"/>
              </a:rPr>
              <a:t>oggetto</a:t>
            </a:r>
            <a:r>
              <a:rPr lang="it-IT" sz="1400" i="0" u="none" strike="noStrike" kern="1200" cap="none" spc="0" baseline="0" dirty="0" smtClean="0">
                <a:solidFill>
                  <a:srgbClr val="000000"/>
                </a:solidFill>
                <a:uFillTx/>
                <a:latin typeface="Verdana"/>
              </a:rPr>
              <a:t> </a:t>
            </a:r>
            <a:r>
              <a:rPr lang="it-IT" sz="1400" i="0" u="none" strike="noStrike" kern="1200" cap="none" spc="0" baseline="0" dirty="0">
                <a:solidFill>
                  <a:srgbClr val="000000"/>
                </a:solidFill>
                <a:uFillTx/>
                <a:latin typeface="Verdana"/>
              </a:rPr>
              <a:t>della donazione deve essere una azienda o un ramo di </a:t>
            </a:r>
            <a:r>
              <a:rPr lang="it-IT" sz="1400" i="0" u="none" strike="noStrike" kern="1200" cap="none" spc="0" baseline="0" dirty="0" smtClean="0">
                <a:solidFill>
                  <a:srgbClr val="000000"/>
                </a:solidFill>
                <a:uFillTx/>
                <a:latin typeface="Verdana"/>
              </a:rPr>
              <a:t>azienda</a:t>
            </a:r>
            <a:endParaRPr lang="it-IT" sz="140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Font typeface="Wingdings" pitchFamily="2" charset="2"/>
              <a:buChar char="Ø"/>
              <a:tabLst/>
              <a:defRPr sz="1800" b="0" i="0" u="none" strike="noStrike" kern="0" cap="none" spc="0" baseline="0">
                <a:solidFill>
                  <a:srgbClr val="000000"/>
                </a:solidFill>
                <a:uFillTx/>
              </a:defRPr>
            </a:pPr>
            <a:r>
              <a:rPr lang="it-IT" sz="1400" i="0" u="none" strike="noStrike" kern="1200" cap="none" spc="0" baseline="0" dirty="0" smtClean="0">
                <a:solidFill>
                  <a:srgbClr val="000000"/>
                </a:solidFill>
                <a:uFillTx/>
                <a:latin typeface="Verdana"/>
              </a:rPr>
              <a:t> </a:t>
            </a:r>
            <a:r>
              <a:rPr lang="it-IT" sz="1400" i="0" u="none" strike="noStrike" kern="1200" cap="none" spc="0" baseline="0" dirty="0" smtClean="0">
                <a:solidFill>
                  <a:schemeClr val="accent6">
                    <a:lumMod val="50000"/>
                  </a:schemeClr>
                </a:solidFill>
                <a:uFillTx/>
                <a:latin typeface="Verdana"/>
              </a:rPr>
              <a:t>beneficiari</a:t>
            </a:r>
            <a:r>
              <a:rPr lang="it-IT" sz="1400" i="0" u="none" strike="noStrike" kern="1200" cap="none" spc="0" baseline="0" dirty="0" smtClean="0">
                <a:solidFill>
                  <a:srgbClr val="000000"/>
                </a:solidFill>
                <a:uFillTx/>
                <a:latin typeface="Verdana"/>
              </a:rPr>
              <a:t> </a:t>
            </a:r>
            <a:r>
              <a:rPr lang="it-IT" sz="1400" i="0" u="none" strike="noStrike" kern="1200" cap="none" spc="0" baseline="0" dirty="0">
                <a:solidFill>
                  <a:srgbClr val="000000"/>
                </a:solidFill>
                <a:uFillTx/>
                <a:latin typeface="Verdana"/>
              </a:rPr>
              <a:t>della donazione devono essere i discendenti o il coniuge del </a:t>
            </a:r>
            <a:r>
              <a:rPr lang="it-IT" sz="1400" i="0" u="none" strike="noStrike" kern="1200" cap="none" spc="0" baseline="0" dirty="0" smtClean="0">
                <a:solidFill>
                  <a:srgbClr val="000000"/>
                </a:solidFill>
                <a:uFillTx/>
                <a:latin typeface="Verdana"/>
              </a:rPr>
              <a:t>donante </a:t>
            </a:r>
            <a:endParaRPr lang="it-IT" sz="140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Font typeface="Wingdings" pitchFamily="2" charset="2"/>
              <a:buChar char="v"/>
              <a:tabLst/>
              <a:defRPr sz="1800" b="0" i="0" u="none" strike="noStrike" kern="0" cap="none" spc="0" baseline="0">
                <a:solidFill>
                  <a:srgbClr val="000000"/>
                </a:solidFill>
                <a:uFillTx/>
              </a:defRPr>
            </a:pPr>
            <a:r>
              <a:rPr lang="it-IT" sz="1400" i="0" u="none" strike="noStrike" kern="1200" cap="none" spc="0" baseline="0" dirty="0" smtClean="0">
                <a:solidFill>
                  <a:srgbClr val="000000"/>
                </a:solidFill>
                <a:uFillTx/>
                <a:latin typeface="Verdana"/>
              </a:rPr>
              <a:t> il </a:t>
            </a:r>
            <a:r>
              <a:rPr lang="it-IT" sz="1400" i="0" u="none" strike="noStrike" kern="1200" cap="none" spc="0" baseline="0" dirty="0">
                <a:solidFill>
                  <a:srgbClr val="000000"/>
                </a:solidFill>
                <a:uFillTx/>
                <a:latin typeface="Verdana"/>
              </a:rPr>
              <a:t>donatario deve </a:t>
            </a:r>
            <a:r>
              <a:rPr lang="it-IT" sz="1400" i="0" u="none" strike="noStrike" kern="1200" cap="none" spc="0" baseline="0" dirty="0">
                <a:solidFill>
                  <a:srgbClr val="0070C0"/>
                </a:solidFill>
                <a:uFillTx/>
                <a:latin typeface="Verdana"/>
              </a:rPr>
              <a:t>proseguire l’esercizio dell’attività di impresa </a:t>
            </a:r>
            <a:r>
              <a:rPr lang="it-IT" sz="1400" i="0" u="none" strike="noStrike" kern="1200" cap="none" spc="0" baseline="0" dirty="0">
                <a:solidFill>
                  <a:srgbClr val="000000"/>
                </a:solidFill>
                <a:uFillTx/>
                <a:latin typeface="Verdana"/>
              </a:rPr>
              <a:t>per un periodo non inferiore a cinque anni dalla data di </a:t>
            </a:r>
            <a:r>
              <a:rPr lang="it-IT" sz="1400" i="0" u="none" strike="noStrike" kern="1200" cap="none" spc="0" baseline="0" dirty="0" smtClean="0">
                <a:solidFill>
                  <a:srgbClr val="000000"/>
                </a:solidFill>
                <a:uFillTx/>
                <a:latin typeface="Verdana"/>
              </a:rPr>
              <a:t>trasferimento</a:t>
            </a:r>
            <a:endParaRPr lang="it-IT" sz="140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Font typeface="Wingdings" pitchFamily="2" charset="2"/>
              <a:buChar char="ü"/>
              <a:tabLst/>
              <a:defRPr sz="1800" b="0" i="0" u="none" strike="noStrike" kern="0" cap="none" spc="0" baseline="0">
                <a:solidFill>
                  <a:srgbClr val="000000"/>
                </a:solidFill>
                <a:uFillTx/>
              </a:defRPr>
            </a:pPr>
            <a:r>
              <a:rPr lang="it-IT" sz="1400" i="0" u="none" strike="noStrike" kern="1200" cap="none" spc="0" baseline="0" dirty="0" smtClean="0">
                <a:solidFill>
                  <a:srgbClr val="000000"/>
                </a:solidFill>
                <a:uFillTx/>
                <a:latin typeface="Verdana"/>
              </a:rPr>
              <a:t> deve </a:t>
            </a:r>
            <a:r>
              <a:rPr lang="it-IT" sz="1400" i="0" u="none" strike="noStrike" kern="1200" cap="none" spc="0" baseline="0" dirty="0">
                <a:solidFill>
                  <a:srgbClr val="000000"/>
                </a:solidFill>
                <a:uFillTx/>
                <a:latin typeface="Verdana"/>
              </a:rPr>
              <a:t>essere resa, contestualmente all’atto di donazione, una </a:t>
            </a:r>
            <a:r>
              <a:rPr lang="it-IT" sz="1400" i="0" u="none" strike="noStrike" kern="1200" cap="none" spc="0" baseline="0" dirty="0">
                <a:solidFill>
                  <a:srgbClr val="0070C0"/>
                </a:solidFill>
                <a:uFillTx/>
                <a:latin typeface="Verdana"/>
              </a:rPr>
              <a:t>dichiarazione</a:t>
            </a:r>
            <a:r>
              <a:rPr lang="it-IT" sz="1400" i="0" u="none" strike="noStrike" kern="1200" cap="none" spc="0" baseline="0" dirty="0">
                <a:solidFill>
                  <a:srgbClr val="000000"/>
                </a:solidFill>
                <a:uFillTx/>
                <a:latin typeface="Verdana"/>
              </a:rPr>
              <a:t> da parte del donatario per il rispetto di tale ultima condizione</a:t>
            </a:r>
            <a:r>
              <a:rPr lang="it-IT" sz="1400" i="0" u="none" strike="noStrike" kern="1200" cap="none" spc="0" baseline="0" dirty="0" smtClean="0">
                <a:solidFill>
                  <a:srgbClr val="000000"/>
                </a:solidFill>
                <a:uFillTx/>
                <a:latin typeface="Verdana"/>
              </a:rPr>
              <a:t>.</a:t>
            </a:r>
          </a:p>
          <a:p>
            <a:pPr marL="0" marR="0" lvl="0" indent="0" algn="just" defTabSz="914400" rtl="0" fontAlgn="auto" hangingPunct="1">
              <a:lnSpc>
                <a:spcPct val="100000"/>
              </a:lnSpc>
              <a:spcBef>
                <a:spcPts val="0"/>
              </a:spcBef>
              <a:spcAft>
                <a:spcPts val="0"/>
              </a:spcAft>
              <a:buFont typeface="Wingdings" pitchFamily="2" charset="2"/>
              <a:buChar char="ü"/>
              <a:tabLst/>
              <a:defRPr sz="1800" b="0" i="0" u="none" strike="noStrike" kern="0" cap="none" spc="0" baseline="0">
                <a:solidFill>
                  <a:srgbClr val="000000"/>
                </a:solidFill>
                <a:uFillTx/>
              </a:defRPr>
            </a:pPr>
            <a:endParaRPr lang="it-IT" sz="1400" dirty="0" smtClean="0">
              <a:solidFill>
                <a:srgbClr val="000000"/>
              </a:solidFill>
              <a:latin typeface="Verdana"/>
            </a:endParaRPr>
          </a:p>
          <a:p>
            <a:pPr marL="0" marR="0" lvl="0" indent="0" algn="just" defTabSz="914400" rtl="0" fontAlgn="auto" hangingPunct="1">
              <a:lnSpc>
                <a:spcPct val="100000"/>
              </a:lnSpc>
              <a:spcBef>
                <a:spcPts val="0"/>
              </a:spcBef>
              <a:spcAft>
                <a:spcPts val="0"/>
              </a:spcAft>
              <a:buFont typeface="Arial" pitchFamily="34" charset="0"/>
              <a:buChar char="•"/>
              <a:tabLst/>
              <a:defRPr sz="1800" b="0" i="0" u="none" strike="noStrike" kern="0" cap="none" spc="0" baseline="0">
                <a:solidFill>
                  <a:srgbClr val="000000"/>
                </a:solidFill>
                <a:uFillTx/>
              </a:defRPr>
            </a:pPr>
            <a:r>
              <a:rPr lang="it-IT" sz="1400" dirty="0" smtClean="0">
                <a:solidFill>
                  <a:srgbClr val="000000"/>
                </a:solidFill>
                <a:latin typeface="Verdana"/>
              </a:rPr>
              <a:t> Il </a:t>
            </a:r>
            <a:r>
              <a:rPr lang="it-IT" sz="1400" u="sng" dirty="0" smtClean="0">
                <a:solidFill>
                  <a:srgbClr val="000000"/>
                </a:solidFill>
                <a:latin typeface="Verdana"/>
              </a:rPr>
              <a:t>problema</a:t>
            </a:r>
            <a:r>
              <a:rPr lang="it-IT" sz="1400" dirty="0" smtClean="0">
                <a:solidFill>
                  <a:srgbClr val="000000"/>
                </a:solidFill>
                <a:latin typeface="Verdana"/>
              </a:rPr>
              <a:t> della </a:t>
            </a:r>
            <a:r>
              <a:rPr lang="it-IT" sz="1400" u="sng" dirty="0" smtClean="0">
                <a:solidFill>
                  <a:srgbClr val="000000"/>
                </a:solidFill>
                <a:latin typeface="Verdana"/>
              </a:rPr>
              <a:t>donazione con riserva di usufrutto</a:t>
            </a:r>
            <a:endParaRPr lang="it-IT" sz="1400" i="0" u="sng"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00100" y="1214422"/>
            <a:ext cx="7429552" cy="3323987"/>
          </a:xfrm>
          <a:prstGeom prst="rect">
            <a:avLst/>
          </a:prstGeom>
        </p:spPr>
        <p:txBody>
          <a:bodyPr wrap="square">
            <a:spAutoFit/>
          </a:bodyPr>
          <a:lstStyle/>
          <a:p>
            <a:pPr lvl="0" algn="ctr">
              <a:defRPr sz="1800" b="0" i="0" u="none" strike="noStrike" kern="0" cap="none" spc="0" baseline="0">
                <a:solidFill>
                  <a:srgbClr val="000000"/>
                </a:solidFill>
                <a:uFillTx/>
              </a:defRPr>
            </a:pPr>
            <a:r>
              <a:rPr lang="it-IT" sz="1400" b="1" dirty="0" smtClean="0">
                <a:solidFill>
                  <a:srgbClr val="000000"/>
                </a:solidFill>
                <a:latin typeface="Verdana"/>
              </a:rPr>
              <a:t>Donazione di azienda a più figli</a:t>
            </a:r>
          </a:p>
          <a:p>
            <a:pPr lvl="0" algn="ctr">
              <a:defRPr sz="1800" b="0" i="0" u="none" strike="noStrike" kern="0" cap="none" spc="0" baseline="0">
                <a:solidFill>
                  <a:srgbClr val="000000"/>
                </a:solidFill>
                <a:uFillTx/>
              </a:defRPr>
            </a:pPr>
            <a:r>
              <a:rPr lang="it-IT" sz="1400" b="1" dirty="0" smtClean="0">
                <a:solidFill>
                  <a:srgbClr val="000000"/>
                </a:solidFill>
                <a:latin typeface="Verdana"/>
              </a:rPr>
              <a:t> continuazione attività impresa in forma societaria</a:t>
            </a:r>
          </a:p>
          <a:p>
            <a:pPr lvl="0" algn="ctr">
              <a:defRPr sz="1800" b="0" i="0" u="none" strike="noStrike" kern="0" cap="none" spc="0" baseline="0">
                <a:solidFill>
                  <a:srgbClr val="000000"/>
                </a:solidFill>
                <a:uFillTx/>
              </a:defRPr>
            </a:pPr>
            <a:r>
              <a:rPr lang="it-IT" sz="1400" b="1" dirty="0" smtClean="0">
                <a:solidFill>
                  <a:srgbClr val="000000"/>
                </a:solidFill>
                <a:latin typeface="Verdana"/>
              </a:rPr>
              <a:t>previa regolarizzazione società di fatto</a:t>
            </a:r>
          </a:p>
          <a:p>
            <a:pPr lvl="0" algn="ctr">
              <a:defRPr sz="1800" b="0" i="0" u="none" strike="noStrike" kern="0" cap="none" spc="0" baseline="0">
                <a:solidFill>
                  <a:srgbClr val="000000"/>
                </a:solidFill>
                <a:uFillTx/>
              </a:defRPr>
            </a:pPr>
            <a:endParaRPr lang="it-IT" sz="1400" b="1" dirty="0" smtClean="0">
              <a:solidFill>
                <a:srgbClr val="000000"/>
              </a:solidFill>
              <a:latin typeface="Verdana"/>
            </a:endParaRPr>
          </a:p>
          <a:p>
            <a:pPr lvl="0" algn="just">
              <a:defRPr sz="1800" b="0" i="0" u="none" strike="noStrike" kern="0" cap="none" spc="0" baseline="0">
                <a:solidFill>
                  <a:srgbClr val="000000"/>
                </a:solidFill>
                <a:uFillTx/>
              </a:defRPr>
            </a:pPr>
            <a:r>
              <a:rPr lang="it-IT" sz="1400" dirty="0" err="1" smtClean="0">
                <a:solidFill>
                  <a:srgbClr val="000000"/>
                </a:solidFill>
                <a:latin typeface="Verdana"/>
              </a:rPr>
              <a:t>Ris</a:t>
            </a:r>
            <a:r>
              <a:rPr lang="it-IT" sz="1400" dirty="0" smtClean="0">
                <a:solidFill>
                  <a:srgbClr val="000000"/>
                </a:solidFill>
                <a:latin typeface="Verdana"/>
              </a:rPr>
              <a:t>. </a:t>
            </a:r>
            <a:r>
              <a:rPr lang="it-IT" sz="1400" dirty="0" err="1" smtClean="0">
                <a:solidFill>
                  <a:srgbClr val="000000"/>
                </a:solidFill>
                <a:latin typeface="Verdana"/>
              </a:rPr>
              <a:t>A.E.</a:t>
            </a:r>
            <a:r>
              <a:rPr lang="it-IT" sz="1400" dirty="0" smtClean="0">
                <a:solidFill>
                  <a:srgbClr val="000000"/>
                </a:solidFill>
                <a:latin typeface="Verdana"/>
              </a:rPr>
              <a:t>  n. 341/E del 23.11.2007 </a:t>
            </a:r>
          </a:p>
          <a:p>
            <a:pPr lvl="0" algn="just">
              <a:defRPr sz="1800" b="0" i="0" u="none" strike="noStrike" kern="0" cap="none" spc="0" baseline="0">
                <a:solidFill>
                  <a:srgbClr val="000000"/>
                </a:solidFill>
                <a:uFillTx/>
              </a:defRPr>
            </a:pPr>
            <a:endParaRPr lang="it-IT" sz="1400" dirty="0" smtClean="0">
              <a:solidFill>
                <a:srgbClr val="000000"/>
              </a:solidFill>
              <a:latin typeface="Verdana"/>
            </a:endParaRPr>
          </a:p>
          <a:p>
            <a:pPr lvl="0" algn="just">
              <a:defRPr sz="1800" b="0" i="0" u="none" strike="noStrike" kern="0" cap="none" spc="0" baseline="0">
                <a:solidFill>
                  <a:srgbClr val="000000"/>
                </a:solidFill>
                <a:uFillTx/>
              </a:defRPr>
            </a:pPr>
            <a:r>
              <a:rPr lang="it-IT" sz="1400" dirty="0" smtClean="0">
                <a:solidFill>
                  <a:srgbClr val="000000"/>
                </a:solidFill>
                <a:latin typeface="Verdana"/>
              </a:rPr>
              <a:t>Applicazione alla donazione, sussistendo i presupposti, art. 3 comma 4–ter TUS </a:t>
            </a:r>
          </a:p>
          <a:p>
            <a:pPr lvl="0" algn="just">
              <a:defRPr sz="1800" b="0" i="0" u="none" strike="noStrike" kern="0" cap="none" spc="0" baseline="0">
                <a:solidFill>
                  <a:srgbClr val="000000"/>
                </a:solidFill>
                <a:uFillTx/>
              </a:defRPr>
            </a:pPr>
            <a:r>
              <a:rPr lang="it-IT" sz="1400" dirty="0" smtClean="0">
                <a:solidFill>
                  <a:srgbClr val="000000"/>
                </a:solidFill>
                <a:latin typeface="Verdana"/>
              </a:rPr>
              <a:t>(quindi esenzione imposte donazione, esenzione imposte ipo-catastali)</a:t>
            </a:r>
          </a:p>
          <a:p>
            <a:pPr lvl="0" algn="just">
              <a:defRPr sz="1800" b="0" i="0" u="none" strike="noStrike" kern="0" cap="none" spc="0" baseline="0">
                <a:solidFill>
                  <a:srgbClr val="000000"/>
                </a:solidFill>
                <a:uFillTx/>
              </a:defRPr>
            </a:pPr>
            <a:endParaRPr lang="it-IT" sz="1400" dirty="0" smtClean="0">
              <a:solidFill>
                <a:srgbClr val="000000"/>
              </a:solidFill>
              <a:latin typeface="Verdana"/>
            </a:endParaRPr>
          </a:p>
          <a:p>
            <a:pPr lvl="0" algn="just">
              <a:defRPr sz="1800" b="0" i="0" u="none" strike="noStrike" kern="0" cap="none" spc="0" baseline="0">
                <a:solidFill>
                  <a:srgbClr val="000000"/>
                </a:solidFill>
                <a:uFillTx/>
              </a:defRPr>
            </a:pPr>
            <a:r>
              <a:rPr lang="it-IT" sz="1400" dirty="0" smtClean="0">
                <a:solidFill>
                  <a:srgbClr val="000000"/>
                </a:solidFill>
                <a:latin typeface="Verdana"/>
              </a:rPr>
              <a:t>Regolarizzazione rapporto societario di fatto: costituzione di società mediante conferimento azienda (comprensiva di immobili): imposta di registro in misura fissa e imposte ipotecarie e catastali proporzionali (secondo </a:t>
            </a:r>
            <a:r>
              <a:rPr lang="it-IT" sz="1400" dirty="0" err="1" smtClean="0">
                <a:solidFill>
                  <a:srgbClr val="000000"/>
                </a:solidFill>
                <a:latin typeface="Verdana"/>
              </a:rPr>
              <a:t>A.E.</a:t>
            </a:r>
            <a:r>
              <a:rPr lang="it-IT" sz="1400" dirty="0" smtClean="0">
                <a:solidFill>
                  <a:srgbClr val="000000"/>
                </a:solidFill>
                <a:latin typeface="Verdana"/>
              </a:rPr>
              <a:t> ma in realtà dovrebbero essere in misura fissa pure ipo-catastali)</a:t>
            </a:r>
          </a:p>
          <a:p>
            <a:pPr lvl="0" algn="just">
              <a:defRPr sz="1800" b="0" i="0" u="none" strike="noStrike" kern="0" cap="none" spc="0" baseline="0">
                <a:solidFill>
                  <a:srgbClr val="000000"/>
                </a:solidFill>
                <a:uFillTx/>
              </a:defRPr>
            </a:pPr>
            <a:endParaRPr lang="it-IT" sz="1400" b="1" dirty="0" smtClean="0">
              <a:solidFill>
                <a:srgbClr val="000000"/>
              </a:solidFill>
              <a:latin typeface="Verdana"/>
            </a:endParaRPr>
          </a:p>
          <a:p>
            <a:pPr lvl="0" algn="just">
              <a:defRPr sz="1800" b="0" i="0" u="none" strike="noStrike" kern="0" cap="none" spc="0" baseline="0">
                <a:solidFill>
                  <a:srgbClr val="000000"/>
                </a:solidFill>
                <a:uFillTx/>
              </a:defRPr>
            </a:pPr>
            <a:endParaRPr lang="it-IT" sz="1400" b="1" dirty="0">
              <a:solidFill>
                <a:srgbClr val="000000"/>
              </a:solidFill>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Rettangolo 1"/>
          <p:cNvSpPr/>
          <p:nvPr/>
        </p:nvSpPr>
        <p:spPr>
          <a:xfrm>
            <a:off x="1360956" y="1263531"/>
            <a:ext cx="6480718" cy="4462760"/>
          </a:xfrm>
          <a:prstGeom prst="rect">
            <a:avLst/>
          </a:prstGeom>
          <a:noFill/>
          <a:ln>
            <a:noFill/>
            <a:prstDash val="solid"/>
          </a:ln>
        </p:spPr>
        <p:txBody>
          <a:bodyPr vert="horz" wrap="square" lIns="91440" tIns="45720" rIns="91440" bIns="45720" anchor="ctr"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1" i="0" u="none" strike="noStrike" kern="1200" cap="none" spc="0" baseline="0" dirty="0">
                <a:solidFill>
                  <a:srgbClr val="000000"/>
                </a:solidFill>
                <a:uFillTx/>
                <a:latin typeface="Verdana"/>
              </a:rPr>
              <a:t>CONFERIMENTO </a:t>
            </a:r>
            <a:r>
              <a:rPr lang="it-IT" sz="1400" b="1" i="0" u="none" strike="noStrike" kern="1200" cap="none" spc="0" baseline="0" dirty="0" err="1">
                <a:solidFill>
                  <a:srgbClr val="000000"/>
                </a:solidFill>
                <a:uFillTx/>
                <a:latin typeface="Verdana"/>
              </a:rPr>
              <a:t>DI</a:t>
            </a:r>
            <a:r>
              <a:rPr lang="it-IT" sz="1400" b="1" i="0" u="none" strike="noStrike" kern="1200" cap="none" spc="0" baseline="0" dirty="0">
                <a:solidFill>
                  <a:srgbClr val="000000"/>
                </a:solidFill>
                <a:uFillTx/>
                <a:latin typeface="Verdana"/>
              </a:rPr>
              <a:t> AZIENDA</a:t>
            </a:r>
            <a:endParaRPr lang="it-IT" sz="1400" b="0" i="0" u="none" strike="noStrike" kern="1200" cap="none" spc="0" baseline="0" dirty="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dirty="0">
                <a:solidFill>
                  <a:srgbClr val="000000"/>
                </a:solidFill>
                <a:uFillTx/>
                <a:latin typeface="Verdana"/>
              </a:rPr>
              <a:t> </a:t>
            </a:r>
          </a:p>
          <a:p>
            <a:pPr marL="285750" marR="0" lvl="0" indent="-285750" algn="just" defTabSz="914400" rtl="0" fontAlgn="auto" hangingPunct="1">
              <a:lnSpc>
                <a:spcPct val="100000"/>
              </a:lnSpc>
              <a:spcBef>
                <a:spcPts val="0"/>
              </a:spcBef>
              <a:spcAft>
                <a:spcPts val="0"/>
              </a:spcAft>
              <a:buSzPct val="100000"/>
              <a:buFont typeface="Wingdings" pitchFamily="2"/>
              <a:buChar char="q"/>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in una società preesistente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oppure</a:t>
            </a:r>
          </a:p>
          <a:p>
            <a:pPr marL="285750" marR="0" lvl="0" indent="-285750" algn="just" defTabSz="914400" rtl="0" fontAlgn="auto" hangingPunct="1">
              <a:lnSpc>
                <a:spcPct val="100000"/>
              </a:lnSpc>
              <a:spcBef>
                <a:spcPts val="0"/>
              </a:spcBef>
              <a:spcAft>
                <a:spcPts val="0"/>
              </a:spcAft>
              <a:buSzPct val="100000"/>
              <a:buFont typeface="Wingdings" pitchFamily="2"/>
              <a:buChar char="q"/>
              <a:tabLst/>
              <a:defRPr sz="1800" b="0" i="0" u="none" strike="noStrike" kern="0" cap="none" spc="0" baseline="0">
                <a:solidFill>
                  <a:srgbClr val="000000"/>
                </a:solidFill>
                <a:uFillTx/>
              </a:defRPr>
            </a:pPr>
            <a:r>
              <a:rPr lang="it-IT" sz="1400" b="0" i="0" u="none" strike="noStrike" kern="1200" cap="none" spc="0" baseline="0" dirty="0">
                <a:solidFill>
                  <a:srgbClr val="000000"/>
                </a:solidFill>
                <a:uFillTx/>
                <a:latin typeface="Verdana"/>
              </a:rPr>
              <a:t>di nuova costituzione (c.d. </a:t>
            </a:r>
            <a:r>
              <a:rPr lang="it-IT" sz="1400" b="0" i="0" u="none" strike="noStrike" kern="1200" cap="none" spc="0" baseline="0" dirty="0" err="1" smtClean="0">
                <a:solidFill>
                  <a:srgbClr val="000000"/>
                </a:solidFill>
                <a:uFillTx/>
                <a:latin typeface="Verdana"/>
              </a:rPr>
              <a:t>n</a:t>
            </a:r>
            <a:r>
              <a:rPr lang="it-IT" sz="1400" b="0" i="1" u="none" strike="noStrike" kern="1200" cap="none" spc="0" baseline="0" dirty="0" err="1" smtClean="0">
                <a:solidFill>
                  <a:srgbClr val="000000"/>
                </a:solidFill>
                <a:uFillTx/>
                <a:latin typeface="Verdana"/>
              </a:rPr>
              <a:t>ewco</a:t>
            </a:r>
            <a:r>
              <a:rPr lang="it-IT" sz="1400" b="0" i="0" u="none" strike="noStrike" kern="1200" cap="none" spc="0" baseline="0" dirty="0">
                <a:solidFill>
                  <a:srgbClr val="000000"/>
                </a:solidFill>
                <a:uFillTx/>
                <a:latin typeface="Verdana"/>
              </a:rPr>
              <a: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in </a:t>
            </a:r>
            <a:r>
              <a:rPr lang="it-IT" sz="1400" b="0" i="0" u="none" strike="noStrike" kern="1200" cap="none" spc="0" baseline="0" dirty="0">
                <a:solidFill>
                  <a:srgbClr val="000000"/>
                </a:solidFill>
                <a:uFillTx/>
                <a:latin typeface="Verdana"/>
              </a:rPr>
              <a:t>questo </a:t>
            </a:r>
            <a:r>
              <a:rPr lang="it-IT" sz="1400" b="0" i="0" u="none" strike="noStrike" kern="1200" cap="none" spc="0" baseline="0" dirty="0" smtClean="0">
                <a:solidFill>
                  <a:srgbClr val="000000"/>
                </a:solidFill>
                <a:uFillTx/>
                <a:latin typeface="Verdana"/>
              </a:rPr>
              <a:t>modo:</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dirty="0" smtClean="0">
              <a:solidFill>
                <a:srgbClr val="000000"/>
              </a:solidFill>
              <a:latin typeface="Verdana"/>
            </a:endParaRPr>
          </a:p>
          <a:p>
            <a:pPr marL="342900" indent="-342900" algn="just">
              <a:buFont typeface="+mj-lt"/>
              <a:buAutoNum type="alphaLcParenR"/>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l’imprenditore </a:t>
            </a:r>
            <a:r>
              <a:rPr lang="it-IT" sz="1400" b="0" i="0" u="none" strike="noStrike" kern="1200" cap="none" spc="0" baseline="0" dirty="0">
                <a:solidFill>
                  <a:srgbClr val="000000"/>
                </a:solidFill>
                <a:uFillTx/>
                <a:latin typeface="Verdana"/>
              </a:rPr>
              <a:t>conferente passa da una gestione diretta (l’esercizio in forma individuale) ad una indiretta </a:t>
            </a:r>
            <a:r>
              <a:rPr lang="it-IT" sz="1400" b="0" i="0" u="none" strike="noStrike" kern="1200" cap="none" spc="0" baseline="0" dirty="0" smtClean="0">
                <a:solidFill>
                  <a:srgbClr val="000000"/>
                </a:solidFill>
                <a:uFillTx/>
                <a:latin typeface="Verdana"/>
              </a:rPr>
              <a:t>dell’attività </a:t>
            </a:r>
            <a:r>
              <a:rPr lang="it-IT" sz="1400" b="0" i="0" u="none" strike="noStrike" kern="1200" cap="none" spc="0" baseline="0" dirty="0">
                <a:solidFill>
                  <a:srgbClr val="000000"/>
                </a:solidFill>
                <a:uFillTx/>
                <a:latin typeface="Verdana"/>
              </a:rPr>
              <a:t>(ossia, </a:t>
            </a:r>
            <a:r>
              <a:rPr lang="it-IT" sz="1400" b="0" i="0" u="none" strike="noStrike" kern="1200" cap="none" spc="0" baseline="0" dirty="0" smtClean="0">
                <a:solidFill>
                  <a:srgbClr val="000000"/>
                </a:solidFill>
                <a:uFillTx/>
                <a:latin typeface="Verdana"/>
              </a:rPr>
              <a:t>mantenendo, almeno per un certo periodo, la partecipazione </a:t>
            </a:r>
            <a:r>
              <a:rPr lang="it-IT" sz="1400" b="0" i="0" u="none" strike="noStrike" kern="1200" cap="none" spc="0" baseline="0" dirty="0">
                <a:solidFill>
                  <a:srgbClr val="000000"/>
                </a:solidFill>
                <a:uFillTx/>
                <a:latin typeface="Verdana"/>
              </a:rPr>
              <a:t>nella </a:t>
            </a:r>
            <a:r>
              <a:rPr lang="it-IT" sz="1400" b="0" i="0" u="none" strike="noStrike" kern="1200" cap="none" spc="0" baseline="0" dirty="0" smtClean="0">
                <a:solidFill>
                  <a:srgbClr val="000000"/>
                </a:solidFill>
                <a:uFillTx/>
                <a:latin typeface="Verdana"/>
              </a:rPr>
              <a:t>società ed esercitando i diritti connessi</a:t>
            </a:r>
            <a:r>
              <a:rPr lang="it-IT" sz="1400" dirty="0" smtClean="0">
                <a:solidFill>
                  <a:srgbClr val="000000"/>
                </a:solidFill>
                <a:latin typeface="Verdana"/>
              </a:rPr>
              <a:t>)</a:t>
            </a:r>
            <a:endParaRPr lang="it-IT" sz="1400" b="0" i="0" u="none" strike="noStrike" kern="1200" cap="none" spc="0" baseline="0" dirty="0" smtClean="0">
              <a:solidFill>
                <a:srgbClr val="000000"/>
              </a:solidFill>
              <a:uFillTx/>
              <a:latin typeface="Verdana"/>
            </a:endParaRPr>
          </a:p>
          <a:p>
            <a:pPr marL="342900" marR="0" lvl="0" indent="-342900" algn="just" defTabSz="914400" rtl="0" fontAlgn="auto" hangingPunct="1">
              <a:lnSpc>
                <a:spcPct val="100000"/>
              </a:lnSpc>
              <a:spcBef>
                <a:spcPts val="0"/>
              </a:spcBef>
              <a:spcAft>
                <a:spcPts val="0"/>
              </a:spcAft>
              <a:buFont typeface="+mj-lt"/>
              <a:buAutoNum type="alphaLcParenR"/>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oppure l’imprenditore procede, </a:t>
            </a:r>
            <a:r>
              <a:rPr lang="it-IT" sz="1400" b="0" i="0" u="none" strike="noStrike" kern="1200" cap="none" spc="0" baseline="0" dirty="0">
                <a:solidFill>
                  <a:srgbClr val="000000"/>
                </a:solidFill>
                <a:uFillTx/>
                <a:latin typeface="Verdana"/>
              </a:rPr>
              <a:t>successivamente, alla cessione </a:t>
            </a:r>
            <a:r>
              <a:rPr lang="it-IT" sz="1400" b="0" i="0" u="none" strike="noStrike" kern="1200" cap="none" spc="0" baseline="0" dirty="0" smtClean="0">
                <a:solidFill>
                  <a:srgbClr val="000000"/>
                </a:solidFill>
                <a:uFillTx/>
                <a:latin typeface="Verdana"/>
              </a:rPr>
              <a:t>della partecipazione (e dismette la gestione, anche indiretta)</a:t>
            </a: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400" b="0" i="0" u="none" strike="noStrike" kern="1200" cap="none" spc="0" baseline="0" dirty="0" smtClean="0">
                <a:solidFill>
                  <a:srgbClr val="000000"/>
                </a:solidFill>
                <a:uFillTx/>
                <a:latin typeface="Verdana"/>
              </a:rPr>
              <a:t>L’</a:t>
            </a:r>
            <a:r>
              <a:rPr lang="it-IT" sz="1400" b="0" i="0" u="sng" strike="noStrike" kern="1200" cap="none" spc="0" baseline="0" dirty="0" smtClean="0">
                <a:solidFill>
                  <a:srgbClr val="000000"/>
                </a:solidFill>
                <a:uFillTx/>
                <a:latin typeface="Verdana"/>
              </a:rPr>
              <a:t>imposta </a:t>
            </a:r>
            <a:r>
              <a:rPr lang="it-IT" sz="1400" b="0" i="0" u="sng" strike="noStrike" kern="1200" cap="none" spc="0" baseline="0" dirty="0">
                <a:solidFill>
                  <a:srgbClr val="000000"/>
                </a:solidFill>
                <a:uFillTx/>
                <a:latin typeface="Verdana"/>
              </a:rPr>
              <a:t>fissa</a:t>
            </a:r>
            <a:r>
              <a:rPr lang="it-IT" sz="1400" b="0" i="0" u="none" strike="noStrike" kern="1200" cap="none" spc="0" baseline="0" dirty="0">
                <a:solidFill>
                  <a:srgbClr val="000000"/>
                </a:solidFill>
                <a:uFillTx/>
                <a:latin typeface="Verdana"/>
              </a:rPr>
              <a:t> è prevista sia per il tributo di registro dall’art. 4, Tariffa, D.P.R. </a:t>
            </a:r>
            <a:r>
              <a:rPr lang="it-IT" sz="1400" b="0" i="0" u="none" strike="noStrike" kern="1200" cap="none" spc="0" baseline="0" dirty="0" smtClean="0">
                <a:solidFill>
                  <a:srgbClr val="000000"/>
                </a:solidFill>
                <a:uFillTx/>
                <a:latin typeface="Verdana"/>
              </a:rPr>
              <a:t>131/1986 </a:t>
            </a:r>
            <a:r>
              <a:rPr lang="it-IT" sz="1400" b="0" i="0" u="none" strike="noStrike" kern="1200" cap="none" spc="0" baseline="0" dirty="0">
                <a:solidFill>
                  <a:srgbClr val="000000"/>
                </a:solidFill>
                <a:uFillTx/>
                <a:latin typeface="Verdana"/>
              </a:rPr>
              <a:t>sia, qualora l’azienda contenga immobili, per le imposte ipo-catastali, dall’art. 10 </a:t>
            </a:r>
            <a:r>
              <a:rPr lang="it-IT" sz="1400" b="0" i="0" u="none" strike="noStrike" kern="1200" cap="none" spc="0" baseline="0" dirty="0" err="1" smtClean="0">
                <a:solidFill>
                  <a:srgbClr val="000000"/>
                </a:solidFill>
                <a:uFillTx/>
                <a:latin typeface="Verdana"/>
              </a:rPr>
              <a:t>D.Lgs</a:t>
            </a:r>
            <a:r>
              <a:rPr lang="it-IT" sz="1400" b="0" i="0" u="none" strike="noStrike" kern="1200" cap="none" spc="0" baseline="0" dirty="0" err="1">
                <a:solidFill>
                  <a:srgbClr val="000000"/>
                </a:solidFill>
                <a:uFillTx/>
                <a:latin typeface="Verdana"/>
              </a:rPr>
              <a:t>.</a:t>
            </a:r>
            <a:r>
              <a:rPr lang="it-IT" sz="1400" b="0" i="0" u="none" strike="noStrike" kern="1200" cap="none" spc="0" baseline="0" dirty="0">
                <a:solidFill>
                  <a:srgbClr val="000000"/>
                </a:solidFill>
                <a:uFillTx/>
                <a:latin typeface="Verdana"/>
              </a:rPr>
              <a:t> 347/90 e dagli artt. 4, 10, Tariffa, </a:t>
            </a:r>
            <a:r>
              <a:rPr lang="it-IT" sz="1400" b="0" i="0" u="none" strike="noStrike" kern="1200" cap="none" spc="0" baseline="0" dirty="0" err="1" smtClean="0">
                <a:solidFill>
                  <a:srgbClr val="000000"/>
                </a:solidFill>
                <a:uFillTx/>
                <a:latin typeface="Verdana"/>
              </a:rPr>
              <a:t>D.Lgs</a:t>
            </a:r>
            <a:r>
              <a:rPr lang="it-IT" sz="1400" b="0" i="0" u="none" strike="noStrike" kern="1200" cap="none" spc="0" baseline="0" dirty="0" err="1">
                <a:solidFill>
                  <a:srgbClr val="000000"/>
                </a:solidFill>
                <a:uFillTx/>
                <a:latin typeface="Verdana"/>
              </a:rPr>
              <a:t>.</a:t>
            </a:r>
            <a:r>
              <a:rPr lang="it-IT" sz="1400" b="0" i="0" u="none" strike="noStrike" kern="1200" cap="none" spc="0" baseline="0" dirty="0">
                <a:solidFill>
                  <a:srgbClr val="000000"/>
                </a:solidFill>
                <a:uFillTx/>
                <a:latin typeface="Verdana"/>
              </a:rPr>
              <a:t> n. 347/1990.</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400" b="0" i="0" u="none" strike="noStrike" kern="1200" cap="none" spc="0" baseline="0" dirty="0">
              <a:solidFill>
                <a:srgbClr val="000000"/>
              </a:solidFill>
              <a:uFillTx/>
              <a:latin typeface="Verdan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As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713</TotalTime>
  <Words>2711</Words>
  <Application>Microsoft Office PowerPoint</Application>
  <PresentationFormat>Presentazione su schermo (4:3)</PresentationFormat>
  <Paragraphs>231</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Astro</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57</cp:revision>
  <dcterms:created xsi:type="dcterms:W3CDTF">2018-09-08T07:49:02Z</dcterms:created>
  <dcterms:modified xsi:type="dcterms:W3CDTF">2019-09-24T08:30:11Z</dcterms:modified>
</cp:coreProperties>
</file>