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92" r:id="rId3"/>
    <p:sldId id="258" r:id="rId4"/>
    <p:sldId id="280" r:id="rId5"/>
    <p:sldId id="261" r:id="rId6"/>
    <p:sldId id="262" r:id="rId7"/>
    <p:sldId id="263" r:id="rId8"/>
    <p:sldId id="271" r:id="rId9"/>
    <p:sldId id="272" r:id="rId10"/>
    <p:sldId id="264" r:id="rId11"/>
    <p:sldId id="273" r:id="rId12"/>
    <p:sldId id="265" r:id="rId13"/>
    <p:sldId id="285" r:id="rId14"/>
    <p:sldId id="286" r:id="rId15"/>
    <p:sldId id="287" r:id="rId16"/>
    <p:sldId id="266" r:id="rId17"/>
    <p:sldId id="267" r:id="rId18"/>
    <p:sldId id="268" r:id="rId19"/>
    <p:sldId id="274" r:id="rId20"/>
    <p:sldId id="289" r:id="rId21"/>
    <p:sldId id="277" r:id="rId22"/>
    <p:sldId id="290" r:id="rId23"/>
    <p:sldId id="291" r:id="rId24"/>
    <p:sldId id="278" r:id="rId25"/>
    <p:sldId id="279" r:id="rId26"/>
    <p:sldId id="281" r:id="rId27"/>
    <p:sldId id="282" r:id="rId28"/>
    <p:sldId id="283" r:id="rId29"/>
    <p:sldId id="284" r:id="rId30"/>
    <p:sldId id="269" r:id="rId31"/>
    <p:sldId id="270" r:id="rId3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EC39A-D051-4905-A164-942F9F14941F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BB7CF-9BE6-4FAE-8EC5-39A0B28D30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7629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50EFEB1E-F52A-40BD-8CB2-4EA19D8CA6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886B76E-BD76-4C38-9344-27FCE7214B0B}" type="slidenum">
              <a:rPr lang="en-GB" altLang="it-IT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GB" altLang="it-IT">
              <a:cs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D63D9A3A-898C-4B56-9A73-510F9E822E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19875" cy="3724275"/>
          </a:xfrm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5698A7E0-7F03-4B96-AF88-43F1B5C568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863" y="4716463"/>
            <a:ext cx="5426075" cy="4465637"/>
          </a:xfrm>
          <a:noFill/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357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31AB8E5-1E21-4F4D-B1A4-76E41616CBE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0163" y="9429750"/>
            <a:ext cx="29400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508" tIns="43754" rIns="87508" bIns="43754" anchor="b"/>
          <a:lstStyle>
            <a:lvl1pPr defTabSz="8747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747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747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747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747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A32EB5E9-6DF2-4223-86DF-7263CE81647E}" type="slidenum">
              <a:rPr lang="it-IT" altLang="it-IT" sz="1100"/>
              <a:pPr algn="r" eaLnBrk="1" hangingPunct="1"/>
              <a:t>11</a:t>
            </a:fld>
            <a:endParaRPr lang="it-IT" altLang="it-IT" sz="11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4067572-CB97-4CC4-8068-DA5647B0D6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D10E5CA0-E1BD-4019-B7DA-5E9A4A7144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90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7DE168-5FB7-4BD0-84DA-4F57A240E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19FE927-1741-4E40-810A-BDDCBF7B1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AE125D-A48D-4016-AEBD-979EC4B5B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B68EB-56F5-4876-9D95-884B53DCCBE6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CEE066-8612-4480-BA7B-BEF52C3EF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630C64-80B9-4F35-BAC2-55E0E5F29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302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C48D11-0BFE-4FA8-8F95-40BDE9FB4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45F0DBB-FA36-454D-B93E-F5E201D36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19DE3F-7922-43CC-BCA8-CFD3ACC10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A2A1-4BEA-4D5A-A26A-75C020022316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460736F-1361-4B9D-A87E-7D127671D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86037F7-DCA3-4CAB-B512-B54ED5E9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934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9A2FA8C-B213-492D-94E6-3021392BBE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BB8E17C-70D3-4F74-9704-98F2FF971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21CC00-2B59-48C2-B576-8ABF9A0C7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DC9A-753D-4ED5-A351-F16B941FB1D7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9823E7-8EEA-4E91-8C9D-D2C47144D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0AD401-4290-479E-8128-DFFA62651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35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DC22C3-51B9-47EE-8BCC-2D3A9806C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0A1817-794D-4F1B-8C0A-F81FED4C6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05E534-1970-4706-8E28-09D997AAF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E8EB-8F55-4E86-ACA0-390C5BDFC8C9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D739DA-B822-400F-A19E-B7C730FCF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EFF0BB-2022-423F-BAE2-455B2F030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834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D97B6E-802F-49F9-84FE-7204B0F4C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068F097-EF2C-4FA2-B6B7-A7F97FC72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D1B132-B4C4-4B47-8241-66999F6D5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1B21-AE7A-491B-8227-5AB19B50FC30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FC4F55-E017-401D-B8F7-CDEA8226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DF33E0-507B-46B7-B375-6695E754E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133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0687D7-484F-4F5A-935F-0F1E856A0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F101E5-95E6-40FE-BC8A-1963BB25A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0C86E35-B82F-46EF-B61F-3105713CE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0229BC6-534F-4935-A8C3-528152E3A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D6D7D-15D9-4EBD-BF05-0FCD35F9D7D6}" type="datetime1">
              <a:rPr lang="it-IT" smtClean="0"/>
              <a:t>08/10/2019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B8DABF0-5952-4172-8E01-DDC2765F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53F548C-BD6A-4017-9455-413E245EC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975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530358-54C2-472F-BC47-9BE42E1D1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58B4BB8-FA52-4DF8-A903-2536F465B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4A16C2C-F8B7-4A5A-BA04-F0F164A4D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4D1673A-353F-49D2-BE34-A0E4607685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C48E9E5-70F3-4D44-B256-C4A1D5E3FC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000673D-AEE2-4866-B0D2-5982453D8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B289-F8C9-4BA1-9E7D-21F5B24E4CDE}" type="datetime1">
              <a:rPr lang="it-IT" smtClean="0"/>
              <a:t>08/10/2019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941D24C-95D9-40F0-9968-89574353A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BB2E264-4802-4A54-8D0F-51F3BABC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706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FE2CEA-3875-4E7A-92D0-39881A573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1DA8B92-2767-44A1-B20A-FB6F55F8D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E06DB-867A-46F9-89C8-2B4DFB64CCEB}" type="datetime1">
              <a:rPr lang="it-IT" smtClean="0"/>
              <a:t>08/10/2019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6AA7922-4BA2-4DCA-BCF2-3619825DA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BFE4DA9-AC11-420E-A792-1AD9514DD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16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CA016EB-DBB7-425A-A795-16B289CEB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A27B-BCFA-4223-B6A7-7665D85CD3D4}" type="datetime1">
              <a:rPr lang="it-IT" smtClean="0"/>
              <a:t>08/10/2019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BA8749C-9746-4106-AB24-68F2A4BA6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143E75-97AF-41A0-9916-7B24261F7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69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B0CAE2-E768-4FC0-8443-265C26F13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FD1E5C-C68B-4CA7-8B7A-B1B3E2AFA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C3B1807-2473-4E4E-A79F-0B8EF55C2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AE5B063-B5CE-485E-8BB7-D6566E6E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A86D-87DE-4F8F-B8DD-06B547EF9BB8}" type="datetime1">
              <a:rPr lang="it-IT" smtClean="0"/>
              <a:t>08/10/2019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B048CAA-0418-4034-BEBD-38F53BBF2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8DF8BE7-81D0-464D-9E69-669DE9069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411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CACECA-F8C1-45E4-8980-07067D99B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46E5681-42AC-40D4-AA48-D13F2B607F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0142D7B-008C-4850-81BC-F5C144831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817E87C-7E71-4213-B4C3-5515C205B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48A6-991B-4988-8FD1-AA9D67080F54}" type="datetime1">
              <a:rPr lang="it-IT" smtClean="0"/>
              <a:t>08/10/2019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88616BF-0E4A-4D13-9D75-34AB7AEE3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193419B-2AE1-4AA8-B925-3C737B7EC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89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96748EF-6E3E-403D-88EC-D58CBC69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2077A2C-FCDC-4C7F-8322-34DD1E18A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95C143-F37D-4E1F-80E1-1BD4856B2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1236A-CC96-43F5-8203-C40F7E58A4A1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622578-980B-450C-B94E-B15653C3C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509EEF-62D7-48D1-B7C8-6F7061557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98CEF-3BE5-438F-BD0C-441D2CACAD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624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about-eu/money/revenue-income_it" TargetMode="External"/><Relationship Id="rId2" Type="http://schemas.openxmlformats.org/officeDocument/2006/relationships/hyperlink" Target="https://europa.eu/european-union/index_i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egione.lombardia.it/wps/portal/istituzionale/HP/istituzione/direzioni-generali/direzione-generale-agricoltura" TargetMode="External"/><Relationship Id="rId4" Type="http://schemas.openxmlformats.org/officeDocument/2006/relationships/hyperlink" Target="https://www.politicheagricole.it/flex/cm/pages/ServeBLOB.php/L/IT/IDPagina/7679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tecnico@confagricolturamantova.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C0BA1B-2A7C-420D-96DC-460DE5DE3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5400" b="1" dirty="0">
                <a:solidFill>
                  <a:schemeClr val="accent6">
                    <a:lumMod val="50000"/>
                  </a:schemeClr>
                </a:solidFill>
              </a:rPr>
              <a:t>La Politica Agricola Comunitaria</a:t>
            </a:r>
            <a:br>
              <a:rPr lang="it-IT" sz="5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it-IT" sz="3100" b="1" dirty="0">
                <a:solidFill>
                  <a:schemeClr val="accent6">
                    <a:lumMod val="50000"/>
                  </a:schemeClr>
                </a:solidFill>
              </a:rPr>
              <a:t>Mantova, 8 ottobre 2019</a:t>
            </a:r>
            <a:br>
              <a:rPr lang="it-IT" sz="31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it-IT" sz="3100" b="1" dirty="0">
                <a:solidFill>
                  <a:schemeClr val="accent6">
                    <a:lumMod val="50000"/>
                  </a:schemeClr>
                </a:solidFill>
              </a:rPr>
              <a:t>Ordine dei Dottori Commercialisti e Esperti Contabili </a:t>
            </a:r>
            <a:br>
              <a:rPr lang="it-IT" sz="31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it-IT" sz="31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53C3C85-500A-450C-8816-CFF205368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C14C-137F-4073-A422-D778A3B02782}" type="datetime1">
              <a:rPr lang="it-IT" smtClean="0"/>
              <a:t>08/10/2019</a:t>
            </a:fld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39CEDB5-94F0-4949-9E37-FCB1AA8DF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1</a:t>
            </a:fld>
            <a:endParaRPr lang="it-IT"/>
          </a:p>
        </p:txBody>
      </p:sp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1DE2ACA6-4BFA-4B6E-AE1C-A0691E3F45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635" y="1825625"/>
            <a:ext cx="6051695" cy="3643997"/>
          </a:xfrm>
        </p:spPr>
      </p:pic>
    </p:spTree>
    <p:extLst>
      <p:ext uri="{BB962C8B-B14F-4D97-AF65-F5344CB8AC3E}">
        <p14:creationId xmlns:p14="http://schemas.microsoft.com/office/powerpoint/2010/main" val="3753953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8CC412-F0D1-4016-A714-677AB7EAD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F5629"/>
                </a:solidFill>
              </a:rPr>
              <a:t>Il primo Pilastro della PAC: gli aiuti diretti</a:t>
            </a:r>
            <a:br>
              <a:rPr lang="it-IT" altLang="it-IT" b="1" dirty="0">
                <a:solidFill>
                  <a:srgbClr val="0F5629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E16110-76E7-40BC-B393-F43401F657F4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Il 1° gennaio 2015 è entrata in vigore la cosiddetta </a:t>
            </a:r>
            <a:r>
              <a:rPr lang="it-IT" altLang="it-IT" b="1" dirty="0">
                <a:solidFill>
                  <a:srgbClr val="000000"/>
                </a:solidFill>
              </a:rPr>
              <a:t>«Riforma </a:t>
            </a:r>
            <a:r>
              <a:rPr lang="it-IT" altLang="it-IT" b="1" dirty="0" err="1">
                <a:solidFill>
                  <a:srgbClr val="000000"/>
                </a:solidFill>
              </a:rPr>
              <a:t>Ciolos</a:t>
            </a:r>
            <a:r>
              <a:rPr lang="it-IT" altLang="it-IT" b="1" dirty="0">
                <a:solidFill>
                  <a:srgbClr val="000000"/>
                </a:solidFill>
              </a:rPr>
              <a:t>», </a:t>
            </a:r>
            <a:r>
              <a:rPr lang="it-IT" altLang="it-IT" dirty="0">
                <a:solidFill>
                  <a:srgbClr val="000000"/>
                </a:solidFill>
              </a:rPr>
              <a:t>che ha cambiato radicalmente l’impianto della PAC, in particolare degli aiuti diretti. La riforma ha durata fino al 2020 (probabile proroga a tutto </a:t>
            </a:r>
            <a:r>
              <a:rPr lang="it-IT" altLang="it-IT">
                <a:solidFill>
                  <a:srgbClr val="000000"/>
                </a:solidFill>
              </a:rPr>
              <a:t>il 2021 o anche a tutto il 2022</a:t>
            </a:r>
            <a:r>
              <a:rPr lang="it-IT" altLang="it-IT" dirty="0">
                <a:solidFill>
                  <a:srgbClr val="000000"/>
                </a:solidFill>
              </a:rPr>
              <a:t>).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All’Italia sono stati assegnati circa </a:t>
            </a:r>
            <a:r>
              <a:rPr lang="it-IT" altLang="it-IT" b="1" dirty="0">
                <a:solidFill>
                  <a:srgbClr val="000000"/>
                </a:solidFill>
              </a:rPr>
              <a:t>3,9 miliardi di euro all’anno </a:t>
            </a:r>
            <a:r>
              <a:rPr lang="it-IT" altLang="it-IT" dirty="0">
                <a:solidFill>
                  <a:srgbClr val="000000"/>
                </a:solidFill>
              </a:rPr>
              <a:t>per gli aiuti diretti. A fine periodo (2020), si saranno ridotti a 3,7 miliardi, causa convergenza esterna dei pagamenti.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È stato introdotto il cosiddetto </a:t>
            </a:r>
            <a:r>
              <a:rPr lang="it-IT" altLang="it-IT" b="1" dirty="0">
                <a:solidFill>
                  <a:srgbClr val="000000"/>
                </a:solidFill>
              </a:rPr>
              <a:t>«sistema di pagamento a strati», </a:t>
            </a:r>
            <a:r>
              <a:rPr lang="it-IT" altLang="it-IT" dirty="0">
                <a:solidFill>
                  <a:srgbClr val="000000"/>
                </a:solidFill>
              </a:rPr>
              <a:t>che si basa su aiuto di base all’ettaro disaccoppiato dalla produzione, legato ad una storicità di premi, a cui aggiungere altri aiuti, alcuni obbligatori, altri facoltativi.</a:t>
            </a:r>
            <a:endParaRPr lang="it-IT" altLang="it-IT" sz="2400" dirty="0">
              <a:solidFill>
                <a:srgbClr val="000000"/>
              </a:solidFill>
            </a:endParaRP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9E865A-A40C-4895-9F19-0D22494E4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9E08-B678-4685-AA14-0EA4C4BD2E98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4EA18C-220C-46E6-A179-1669C5A40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9525A0-A5D2-4E30-B2E8-0F55E50F6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9313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2" descr="MC900423523[1]">
            <a:extLst>
              <a:ext uri="{FF2B5EF4-FFF2-40B4-BE49-F238E27FC236}">
                <a16:creationId xmlns:a16="http://schemas.microsoft.com/office/drawing/2014/main" id="{70AB770E-2305-4185-8B85-B20565E2E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44450"/>
            <a:ext cx="7921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13" name="CasellaDiTesto 2">
            <a:extLst>
              <a:ext uri="{FF2B5EF4-FFF2-40B4-BE49-F238E27FC236}">
                <a16:creationId xmlns:a16="http://schemas.microsoft.com/office/drawing/2014/main" id="{37F69575-A2F1-4B91-A40A-C21FC3F94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0" y="188914"/>
            <a:ext cx="76327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it-IT" sz="26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Domanda unica: sistema di pagamenti “A STRATI” teoricamente tutto sulla medesima superficie</a:t>
            </a:r>
          </a:p>
        </p:txBody>
      </p:sp>
      <p:pic>
        <p:nvPicPr>
          <p:cNvPr id="10244" name="Picture 7" descr="agricoltura,campi,campi di grano,Europa,europeo,fattoria,fattorie,Fotografie,Germania,granoturco,Kulmbach,natura,orticoltura,piante,raccolti,righe,tedeschi">
            <a:extLst>
              <a:ext uri="{FF2B5EF4-FFF2-40B4-BE49-F238E27FC236}">
                <a16:creationId xmlns:a16="http://schemas.microsoft.com/office/drawing/2014/main" id="{4D779FA7-B24A-424D-9A42-4135589FD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28776"/>
            <a:ext cx="2355850" cy="299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60" name="Text Box 8">
            <a:extLst>
              <a:ext uri="{FF2B5EF4-FFF2-40B4-BE49-F238E27FC236}">
                <a16:creationId xmlns:a16="http://schemas.microsoft.com/office/drawing/2014/main" id="{6DB81546-0DAE-46F3-B4D3-AF0A074DC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3" y="1628776"/>
            <a:ext cx="32766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dirty="0"/>
              <a:t>Pagamento di base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dirty="0"/>
              <a:t>Pagamento di “</a:t>
            </a:r>
            <a:r>
              <a:rPr lang="it-IT" altLang="it-IT" dirty="0" err="1"/>
              <a:t>greening</a:t>
            </a:r>
            <a:r>
              <a:rPr lang="it-IT" altLang="it-IT" dirty="0"/>
              <a:t>”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dirty="0"/>
              <a:t>Aumento 50% pagamento di base giovani agricoltori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it-IT" altLang="it-IT" sz="1200" dirty="0"/>
          </a:p>
          <a:p>
            <a:pPr eaLnBrk="1" hangingPunct="1">
              <a:spcBef>
                <a:spcPct val="50000"/>
              </a:spcBef>
            </a:pPr>
            <a:endParaRPr lang="it-IT" altLang="it-IT" dirty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dirty="0"/>
              <a:t>Pagamento accoppiato (unico erogabile anche per latte, bovini, alcuni seminativi)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dirty="0"/>
              <a:t>Riserva nazionale (nuovi)</a:t>
            </a:r>
          </a:p>
        </p:txBody>
      </p:sp>
      <p:grpSp>
        <p:nvGrpSpPr>
          <p:cNvPr id="10246" name="Gruppo 7">
            <a:extLst>
              <a:ext uri="{FF2B5EF4-FFF2-40B4-BE49-F238E27FC236}">
                <a16:creationId xmlns:a16="http://schemas.microsoft.com/office/drawing/2014/main" id="{CFAC6BAA-9EE9-4D11-82A4-07109E69B766}"/>
              </a:ext>
            </a:extLst>
          </p:cNvPr>
          <p:cNvGrpSpPr>
            <a:grpSpLocks/>
          </p:cNvGrpSpPr>
          <p:nvPr/>
        </p:nvGrpSpPr>
        <p:grpSpPr bwMode="auto">
          <a:xfrm>
            <a:off x="6600825" y="1484313"/>
            <a:ext cx="1811338" cy="925512"/>
            <a:chOff x="7071320" y="1792249"/>
            <a:chExt cx="1812032" cy="925513"/>
          </a:xfrm>
        </p:grpSpPr>
        <p:sp>
          <p:nvSpPr>
            <p:cNvPr id="10251" name="AutoShape 11">
              <a:extLst>
                <a:ext uri="{FF2B5EF4-FFF2-40B4-BE49-F238E27FC236}">
                  <a16:creationId xmlns:a16="http://schemas.microsoft.com/office/drawing/2014/main" id="{88F96054-29C0-44CB-A965-2FD227C92D7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1320" y="1792249"/>
              <a:ext cx="228600" cy="914400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635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252" name="Text Box 12">
              <a:extLst>
                <a:ext uri="{FF2B5EF4-FFF2-40B4-BE49-F238E27FC236}">
                  <a16:creationId xmlns:a16="http://schemas.microsoft.com/office/drawing/2014/main" id="{03CCF3E3-D0F3-4EA9-BD4D-EA53C21896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59352" y="1792249"/>
              <a:ext cx="1524000" cy="92551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/>
                <a:t>Abbinati obbligatoria-mente</a:t>
              </a:r>
            </a:p>
          </p:txBody>
        </p:sp>
      </p:grpSp>
      <p:sp>
        <p:nvSpPr>
          <p:cNvPr id="10247" name="AutoShape 11">
            <a:extLst>
              <a:ext uri="{FF2B5EF4-FFF2-40B4-BE49-F238E27FC236}">
                <a16:creationId xmlns:a16="http://schemas.microsoft.com/office/drawing/2014/main" id="{D36BE6C4-F82C-4946-9540-32227E169608}"/>
              </a:ext>
            </a:extLst>
          </p:cNvPr>
          <p:cNvSpPr>
            <a:spLocks/>
          </p:cNvSpPr>
          <p:nvPr/>
        </p:nvSpPr>
        <p:spPr bwMode="auto">
          <a:xfrm>
            <a:off x="8616950" y="1700213"/>
            <a:ext cx="215900" cy="1441450"/>
          </a:xfrm>
          <a:prstGeom prst="rightBrace">
            <a:avLst>
              <a:gd name="adj1" fmla="val 33382"/>
              <a:gd name="adj2" fmla="val 50000"/>
            </a:avLst>
          </a:prstGeom>
          <a:noFill/>
          <a:ln w="635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0248" name="Text Box 12">
            <a:extLst>
              <a:ext uri="{FF2B5EF4-FFF2-40B4-BE49-F238E27FC236}">
                <a16:creationId xmlns:a16="http://schemas.microsoft.com/office/drawing/2014/main" id="{0AE3AE08-C500-450E-BEFB-7BB1CF72A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4289" y="1989139"/>
            <a:ext cx="1584325" cy="922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Applicati obbligatoria-mente</a:t>
            </a:r>
          </a:p>
        </p:txBody>
      </p:sp>
      <p:sp>
        <p:nvSpPr>
          <p:cNvPr id="10249" name="AutoShape 11">
            <a:extLst>
              <a:ext uri="{FF2B5EF4-FFF2-40B4-BE49-F238E27FC236}">
                <a16:creationId xmlns:a16="http://schemas.microsoft.com/office/drawing/2014/main" id="{C26ED1EA-DE82-426B-9126-4A8C934C5929}"/>
              </a:ext>
            </a:extLst>
          </p:cNvPr>
          <p:cNvSpPr>
            <a:spLocks/>
          </p:cNvSpPr>
          <p:nvPr/>
        </p:nvSpPr>
        <p:spPr bwMode="auto">
          <a:xfrm>
            <a:off x="8616950" y="3500438"/>
            <a:ext cx="215900" cy="2089150"/>
          </a:xfrm>
          <a:prstGeom prst="rightBrace">
            <a:avLst>
              <a:gd name="adj1" fmla="val 33375"/>
              <a:gd name="adj2" fmla="val 50000"/>
            </a:avLst>
          </a:prstGeom>
          <a:noFill/>
          <a:ln w="635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0250" name="Text Box 12">
            <a:extLst>
              <a:ext uri="{FF2B5EF4-FFF2-40B4-BE49-F238E27FC236}">
                <a16:creationId xmlns:a16="http://schemas.microsoft.com/office/drawing/2014/main" id="{010EC43B-A356-4B46-B79F-89C650388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4289" y="4076701"/>
            <a:ext cx="1584325" cy="923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/>
              <a:t>Applicato volontaria-mente</a:t>
            </a:r>
          </a:p>
        </p:txBody>
      </p:sp>
    </p:spTree>
    <p:extLst>
      <p:ext uri="{BB962C8B-B14F-4D97-AF65-F5344CB8AC3E}">
        <p14:creationId xmlns:p14="http://schemas.microsoft.com/office/powerpoint/2010/main" val="113047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F7FDDE-5A4C-4BD8-949E-B5551A619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F5629"/>
                </a:solidFill>
              </a:rPr>
              <a:t>PAC: chi accede agli aiuti diretti?</a:t>
            </a:r>
            <a:br>
              <a:rPr lang="it-IT" altLang="it-IT" b="1" dirty="0">
                <a:solidFill>
                  <a:srgbClr val="0F5629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3EADA6-1540-4EBC-B441-FC5732B9A1E1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b="1" dirty="0">
                <a:solidFill>
                  <a:srgbClr val="000000"/>
                </a:solidFill>
              </a:rPr>
              <a:t>Accede solo l’Agricoltore in attività</a:t>
            </a:r>
            <a:r>
              <a:rPr lang="it-IT" altLang="it-IT" dirty="0">
                <a:solidFill>
                  <a:srgbClr val="000000"/>
                </a:solidFill>
              </a:rPr>
              <a:t>: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Tutti coloro che percepiscono fino a 1.250 €/anno in pianura, fino a 5.000 €/anno in montagna e zone svantaggiate.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Coloro che posseggono </a:t>
            </a:r>
            <a:r>
              <a:rPr lang="it-IT" altLang="it-IT" u="sng" dirty="0">
                <a:solidFill>
                  <a:srgbClr val="000000"/>
                </a:solidFill>
              </a:rPr>
              <a:t>almeno uno </a:t>
            </a:r>
            <a:r>
              <a:rPr lang="it-IT" altLang="it-IT" dirty="0">
                <a:solidFill>
                  <a:srgbClr val="000000"/>
                </a:solidFill>
              </a:rPr>
              <a:t>dei seguenti requisiti: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arenR"/>
            </a:pPr>
            <a:r>
              <a:rPr lang="it-IT" altLang="it-IT" b="1" dirty="0">
                <a:solidFill>
                  <a:srgbClr val="000000"/>
                </a:solidFill>
              </a:rPr>
              <a:t>Iscrizione all’INPS </a:t>
            </a:r>
            <a:r>
              <a:rPr lang="it-IT" altLang="it-IT" dirty="0">
                <a:solidFill>
                  <a:srgbClr val="000000"/>
                </a:solidFill>
              </a:rPr>
              <a:t>come CD o IAP al momento di presentazione della domanda di aiuto;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arenR"/>
            </a:pPr>
            <a:r>
              <a:rPr lang="it-IT" altLang="it-IT" b="1" dirty="0">
                <a:solidFill>
                  <a:srgbClr val="000000"/>
                </a:solidFill>
              </a:rPr>
              <a:t>Possesso della partita IVA attiva in campo agricolo, </a:t>
            </a:r>
            <a:r>
              <a:rPr lang="it-IT" altLang="it-IT" dirty="0">
                <a:solidFill>
                  <a:srgbClr val="000000"/>
                </a:solidFill>
              </a:rPr>
              <a:t>con dichiarazione annuale. Per coloro che iniziano l’attività ex novo, basta il possesso della partita IVA agricola.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endParaRPr lang="it-IT" altLang="it-IT" dirty="0">
              <a:solidFill>
                <a:srgbClr val="000000"/>
              </a:solidFill>
            </a:endParaRP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EDAA39-1F34-49E6-8222-A24689719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26FB-F717-4FAA-81D6-14C96D52BCAD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DA5881-F4B1-40D3-A110-1CF8A4659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520E9B-0856-4CD6-938B-AE4BAAAE7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7537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F7FDDE-5A4C-4BD8-949E-B5551A619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F5629"/>
                </a:solidFill>
              </a:rPr>
              <a:t>Agricoltore in attività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3EADA6-1540-4EBC-B441-FC5732B9A1E1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Con riferimento al </a:t>
            </a:r>
            <a:r>
              <a:rPr lang="it-IT" altLang="it-IT" b="1" dirty="0">
                <a:solidFill>
                  <a:srgbClr val="000000"/>
                </a:solidFill>
              </a:rPr>
              <a:t>requisito INPS </a:t>
            </a:r>
            <a:r>
              <a:rPr lang="it-IT" altLang="it-IT" dirty="0">
                <a:solidFill>
                  <a:srgbClr val="000000"/>
                </a:solidFill>
              </a:rPr>
              <a:t>in caso di persone giuridiche:</a:t>
            </a:r>
          </a:p>
          <a:p>
            <a:pPr marL="514350" indent="-514350">
              <a:spcBef>
                <a:spcPct val="50000"/>
              </a:spcBef>
              <a:buFont typeface="+mj-lt"/>
              <a:buAutoNum type="alphaLcParenR"/>
            </a:pPr>
            <a:r>
              <a:rPr lang="it-IT" altLang="it-IT" dirty="0">
                <a:solidFill>
                  <a:srgbClr val="000000"/>
                </a:solidFill>
              </a:rPr>
              <a:t>Società di persone: almeno un socio deve essere iscritto come IAP;</a:t>
            </a:r>
          </a:p>
          <a:p>
            <a:pPr marL="514350" indent="-514350">
              <a:spcBef>
                <a:spcPct val="50000"/>
              </a:spcBef>
              <a:buFont typeface="+mj-lt"/>
              <a:buAutoNum type="alphaLcParenR"/>
            </a:pPr>
            <a:r>
              <a:rPr lang="it-IT" altLang="it-IT" dirty="0">
                <a:solidFill>
                  <a:srgbClr val="000000"/>
                </a:solidFill>
              </a:rPr>
              <a:t>Sas: qualifica da possedere da parte del socio accomandatario;</a:t>
            </a:r>
          </a:p>
          <a:p>
            <a:pPr marL="514350" indent="-514350">
              <a:spcBef>
                <a:spcPct val="50000"/>
              </a:spcBef>
              <a:buFont typeface="+mj-lt"/>
              <a:buAutoNum type="alphaLcParenR"/>
            </a:pPr>
            <a:r>
              <a:rPr lang="it-IT" altLang="it-IT" dirty="0">
                <a:solidFill>
                  <a:srgbClr val="000000"/>
                </a:solidFill>
              </a:rPr>
              <a:t>Società cooperative: qualifica IAP da possedere da parte di almeno un socio amministratore;</a:t>
            </a:r>
          </a:p>
          <a:p>
            <a:pPr marL="514350" indent="-514350">
              <a:spcBef>
                <a:spcPct val="50000"/>
              </a:spcBef>
              <a:buFont typeface="+mj-lt"/>
              <a:buAutoNum type="alphaLcParenR"/>
            </a:pPr>
            <a:r>
              <a:rPr lang="it-IT" altLang="it-IT" dirty="0">
                <a:solidFill>
                  <a:srgbClr val="000000"/>
                </a:solidFill>
              </a:rPr>
              <a:t>Società di capitali: qualifica IAP da possedere da parte di almeno un socio amministratore.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endParaRPr lang="it-IT" altLang="it-IT" dirty="0">
              <a:solidFill>
                <a:srgbClr val="000000"/>
              </a:solidFill>
            </a:endParaRP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EDAA39-1F34-49E6-8222-A24689719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426FB-F717-4FAA-81D6-14C96D52BCAD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08/10/2019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DA5881-F4B1-40D3-A110-1CF8A4659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520E9B-0856-4CD6-938B-AE4BAAAE7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F98CEF-3BE5-438F-BD0C-441D2CACAD8A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1397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F7FDDE-5A4C-4BD8-949E-B5551A619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F5629"/>
                </a:solidFill>
              </a:rPr>
              <a:t>Agricoltore in attività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3EADA6-1540-4EBC-B441-FC5732B9A1E1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Con riferimento alla </a:t>
            </a:r>
            <a:r>
              <a:rPr lang="it-IT" altLang="it-IT" b="1" dirty="0">
                <a:solidFill>
                  <a:srgbClr val="000000"/>
                </a:solidFill>
              </a:rPr>
              <a:t>dichiarazione annuale IVA, </a:t>
            </a:r>
            <a:r>
              <a:rPr lang="it-IT" altLang="it-IT" dirty="0">
                <a:solidFill>
                  <a:srgbClr val="000000"/>
                </a:solidFill>
              </a:rPr>
              <a:t>in caso di esenzione per volume non superiore a 7.000 €/anno, l’agricoltore deve produrre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arenR"/>
            </a:pPr>
            <a:r>
              <a:rPr lang="it-IT" altLang="it-IT" dirty="0">
                <a:solidFill>
                  <a:srgbClr val="000000"/>
                </a:solidFill>
              </a:rPr>
              <a:t> una dichiarazione sostituiva ai sensi del DPR n. 445/2000, con la quale dichiara di essere esonerato;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arenR"/>
            </a:pPr>
            <a:r>
              <a:rPr lang="it-IT" altLang="it-IT" dirty="0">
                <a:solidFill>
                  <a:srgbClr val="000000"/>
                </a:solidFill>
              </a:rPr>
              <a:t>Copia delle fatture relative all’attività agricola.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it-IT" altLang="it-IT" u="sng" dirty="0">
                <a:solidFill>
                  <a:srgbClr val="000000"/>
                </a:solidFill>
              </a:rPr>
              <a:t>N.B.</a:t>
            </a:r>
            <a:r>
              <a:rPr lang="it-IT" altLang="it-IT" dirty="0">
                <a:solidFill>
                  <a:srgbClr val="000000"/>
                </a:solidFill>
              </a:rPr>
              <a:t> non sono considerati agricoltori in attività coloro che, pur possedendo terreni agricoli, non svolgono attività agricola su questi (es. strutture sportive).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endParaRPr lang="it-IT" altLang="it-IT" dirty="0">
              <a:solidFill>
                <a:srgbClr val="000000"/>
              </a:solidFill>
            </a:endParaRP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EDAA39-1F34-49E6-8222-A24689719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426FB-F717-4FAA-81D6-14C96D52BCAD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08/10/2019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DA5881-F4B1-40D3-A110-1CF8A4659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520E9B-0856-4CD6-938B-AE4BAAAE7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F98CEF-3BE5-438F-BD0C-441D2CACAD8A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4871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F7FDDE-5A4C-4BD8-949E-B5551A619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F5629"/>
                </a:solidFill>
              </a:rPr>
              <a:t>Agricoltore in attività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3EADA6-1540-4EBC-B441-FC5732B9A1E1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La qualifica di agricoltore in attività deve essere posseduta al momento della presentazione della domanda di aiuto e al momento di ogni pagamento e vale per i seguenti regimi di aiuto:</a:t>
            </a:r>
          </a:p>
          <a:p>
            <a:pPr marL="514350" indent="-514350">
              <a:spcBef>
                <a:spcPct val="50000"/>
              </a:spcBef>
              <a:buFont typeface="+mj-lt"/>
              <a:buAutoNum type="alphaLcParenR"/>
            </a:pPr>
            <a:r>
              <a:rPr lang="it-IT" altLang="it-IT" dirty="0">
                <a:solidFill>
                  <a:srgbClr val="000000"/>
                </a:solidFill>
              </a:rPr>
              <a:t>Domanda unica;</a:t>
            </a:r>
          </a:p>
          <a:p>
            <a:pPr marL="514350" indent="-514350">
              <a:spcBef>
                <a:spcPct val="50000"/>
              </a:spcBef>
              <a:buFont typeface="+mj-lt"/>
              <a:buAutoNum type="alphaLcParenR"/>
            </a:pPr>
            <a:r>
              <a:rPr lang="it-IT" altLang="it-IT" dirty="0">
                <a:solidFill>
                  <a:srgbClr val="000000"/>
                </a:solidFill>
              </a:rPr>
              <a:t>Giovani agricoltori (</a:t>
            </a:r>
            <a:r>
              <a:rPr lang="it-IT" altLang="it-IT" dirty="0" err="1">
                <a:solidFill>
                  <a:srgbClr val="000000"/>
                </a:solidFill>
              </a:rPr>
              <a:t>mis</a:t>
            </a:r>
            <a:r>
              <a:rPr lang="it-IT" altLang="it-IT" dirty="0">
                <a:solidFill>
                  <a:srgbClr val="000000"/>
                </a:solidFill>
              </a:rPr>
              <a:t>. 6 del PSR);</a:t>
            </a:r>
          </a:p>
          <a:p>
            <a:pPr marL="514350" indent="-514350">
              <a:spcBef>
                <a:spcPct val="50000"/>
              </a:spcBef>
              <a:buFont typeface="+mj-lt"/>
              <a:buAutoNum type="alphaLcParenR"/>
            </a:pPr>
            <a:r>
              <a:rPr lang="it-IT" altLang="it-IT" dirty="0">
                <a:solidFill>
                  <a:srgbClr val="000000"/>
                </a:solidFill>
              </a:rPr>
              <a:t>Agricoltura biologica (</a:t>
            </a:r>
            <a:r>
              <a:rPr lang="it-IT" altLang="it-IT" dirty="0" err="1">
                <a:solidFill>
                  <a:srgbClr val="000000"/>
                </a:solidFill>
              </a:rPr>
              <a:t>mis</a:t>
            </a:r>
            <a:r>
              <a:rPr lang="it-IT" altLang="it-IT" dirty="0">
                <a:solidFill>
                  <a:srgbClr val="000000"/>
                </a:solidFill>
              </a:rPr>
              <a:t>. 11 del PSR).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endParaRPr lang="it-IT" altLang="it-IT" dirty="0">
              <a:solidFill>
                <a:srgbClr val="000000"/>
              </a:solidFill>
            </a:endParaRP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EDAA39-1F34-49E6-8222-A24689719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426FB-F717-4FAA-81D6-14C96D52BCAD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08/10/2019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DA5881-F4B1-40D3-A110-1CF8A4659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520E9B-0856-4CD6-938B-AE4BAAAE7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F98CEF-3BE5-438F-BD0C-441D2CACAD8A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874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6AEFD1-6CD3-4D54-BD6D-0F65916AE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b="1" dirty="0">
                <a:solidFill>
                  <a:srgbClr val="0F5629"/>
                </a:solidFill>
              </a:rPr>
              <a:t>Il </a:t>
            </a:r>
            <a:r>
              <a:rPr lang="it-IT" altLang="it-IT" b="1" dirty="0" err="1">
                <a:solidFill>
                  <a:srgbClr val="0F5629"/>
                </a:solidFill>
              </a:rPr>
              <a:t>greening</a:t>
            </a:r>
            <a:r>
              <a:rPr lang="it-IT" altLang="it-IT" b="1" dirty="0">
                <a:solidFill>
                  <a:srgbClr val="0F5629"/>
                </a:solidFill>
              </a:rPr>
              <a:t> o pagamento verde</a:t>
            </a:r>
            <a:br>
              <a:rPr lang="it-IT" altLang="it-IT" b="1" dirty="0">
                <a:solidFill>
                  <a:srgbClr val="0F5629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075C7F-7745-4093-B319-925669D65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E’ obbligatorio, assorbe il 30% del budget nazionale (1,1 miliardi di euro/anno) e comporta </a:t>
            </a:r>
            <a:r>
              <a:rPr lang="it-IT" altLang="it-IT" u="sng" dirty="0">
                <a:solidFill>
                  <a:srgbClr val="000000"/>
                </a:solidFill>
              </a:rPr>
              <a:t>tre impegni</a:t>
            </a:r>
            <a:r>
              <a:rPr lang="it-IT" altLang="it-IT" dirty="0">
                <a:solidFill>
                  <a:srgbClr val="000000"/>
                </a:solidFill>
              </a:rPr>
              <a:t>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it-IT" altLang="it-IT" u="sng" dirty="0">
                <a:solidFill>
                  <a:srgbClr val="000000"/>
                </a:solidFill>
              </a:rPr>
              <a:t>La diversificazione dei seminativi</a:t>
            </a:r>
            <a:r>
              <a:rPr lang="it-IT" altLang="it-IT" dirty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it-IT" altLang="it-IT" u="sng" dirty="0">
                <a:solidFill>
                  <a:srgbClr val="000000"/>
                </a:solidFill>
              </a:rPr>
              <a:t>Il mantenimento delle superfici a foraggere permanenti</a:t>
            </a:r>
            <a:r>
              <a:rPr lang="it-IT" altLang="it-IT" dirty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it-IT" altLang="it-IT" u="sng" dirty="0">
                <a:solidFill>
                  <a:srgbClr val="000000"/>
                </a:solidFill>
              </a:rPr>
              <a:t>La creazione delle Aree a Interesse Ecologico</a:t>
            </a:r>
            <a:r>
              <a:rPr lang="it-IT" altLang="it-IT" dirty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Comporta un premio proporzionale, stimato in circa il 50% del premio base, che si aggiunge a quest’ultimo.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N.B.: le </a:t>
            </a:r>
            <a:r>
              <a:rPr lang="it-IT" altLang="it-IT" u="sng" dirty="0">
                <a:solidFill>
                  <a:srgbClr val="000000"/>
                </a:solidFill>
              </a:rPr>
              <a:t>aziende biologiche </a:t>
            </a:r>
            <a:r>
              <a:rPr lang="it-IT" altLang="it-IT" dirty="0">
                <a:solidFill>
                  <a:srgbClr val="000000"/>
                </a:solidFill>
              </a:rPr>
              <a:t>sono esentate.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endParaRPr lang="it-IT" altLang="it-IT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08C07A-51D4-4D16-B09A-87C34C82E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1462-C3C9-44AA-BE28-CE2C500CEE9F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DF9EEB-933E-4834-B3B1-1904B26A9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9CC3DC-EF76-4D1C-A4E1-544F09A1A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978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987793-49D9-44BE-8C6E-E2EEC596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F5629"/>
                </a:solidFill>
              </a:rPr>
              <a:t>1. Diversificazione dei seminativi</a:t>
            </a:r>
            <a:br>
              <a:rPr lang="it-IT" altLang="it-IT" b="1" dirty="0">
                <a:solidFill>
                  <a:srgbClr val="0F5629"/>
                </a:solidFill>
              </a:rPr>
            </a:br>
            <a:endParaRPr lang="it-IT" dirty="0"/>
          </a:p>
        </p:txBody>
      </p:sp>
      <p:graphicFrame>
        <p:nvGraphicFramePr>
          <p:cNvPr id="9" name="Segnaposto contenuto 8">
            <a:extLst>
              <a:ext uri="{FF2B5EF4-FFF2-40B4-BE49-F238E27FC236}">
                <a16:creationId xmlns:a16="http://schemas.microsoft.com/office/drawing/2014/main" id="{B58F0328-774F-41BA-8F40-3AEC03527B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092481"/>
              </p:ext>
            </p:extLst>
          </p:nvPr>
        </p:nvGraphicFramePr>
        <p:xfrm>
          <a:off x="838200" y="1825625"/>
          <a:ext cx="105156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60480427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54481387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743732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Superficie aziendale a seminativo (ha)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Numero colture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Limiti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127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Fino a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Esenzione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968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Da 10 a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Minimo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>
                          <a:effectLst/>
                          <a:latin typeface="Times New Roman"/>
                          <a:ea typeface="Times New Roman"/>
                        </a:rPr>
                        <a:t>la coltura principale può coprire il 75% massimo della superficie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349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Oltre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Minimo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>
                          <a:effectLst/>
                          <a:latin typeface="Times New Roman"/>
                          <a:ea typeface="Times New Roman"/>
                        </a:rPr>
                        <a:t>la coltura principale può coprire massimo il 75% della superficie. Le due principali, massimo il 95% della superficie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199907"/>
                  </a:ext>
                </a:extLst>
              </a:tr>
            </a:tbl>
          </a:graphicData>
        </a:graphic>
      </p:graphicFrame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E7C25C4-1B3D-42C8-9969-90C4EB28D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B780-A6AD-4A85-8B54-046D3C8EE0A8}" type="datetime1">
              <a:rPr lang="it-IT" smtClean="0"/>
              <a:t>08/10/2019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D4226A0-8293-44D2-A433-D32771E39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BE6DD0F-8E3D-4A7C-9333-67D82418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390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2C0DC8-86A8-4BE4-9916-43CFF4995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F5629"/>
                </a:solidFill>
              </a:rPr>
              <a:t>2. Mantenimento prati permanenti</a:t>
            </a:r>
            <a:br>
              <a:rPr lang="it-IT" altLang="it-IT" b="1" dirty="0">
                <a:solidFill>
                  <a:srgbClr val="0F5629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7CC515-FFFA-48E0-8FF2-A2C2B2330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L’impegno riguarda le superfici a prato permanente: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Le superfici a prato permanente inserite dagli stati membri </a:t>
            </a:r>
            <a:r>
              <a:rPr lang="it-IT" altLang="it-IT" u="sng" dirty="0">
                <a:solidFill>
                  <a:srgbClr val="000000"/>
                </a:solidFill>
              </a:rPr>
              <a:t>in Aree Natura 2000 </a:t>
            </a:r>
            <a:r>
              <a:rPr lang="it-IT" altLang="it-IT" dirty="0">
                <a:solidFill>
                  <a:srgbClr val="000000"/>
                </a:solidFill>
              </a:rPr>
              <a:t>(Zona a protezione speciale – ZPS e Siti d’importanza comunitaria – SIC) o altre aree sensibili designate sempre dagli stati membri, che non potranno essere arate e/o convertite in seminativi.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Le superfici a prato permanente </a:t>
            </a:r>
            <a:r>
              <a:rPr lang="it-IT" altLang="it-IT" u="sng" dirty="0">
                <a:solidFill>
                  <a:srgbClr val="000000"/>
                </a:solidFill>
              </a:rPr>
              <a:t>al di fuori delle Aree Natura 2000</a:t>
            </a:r>
            <a:r>
              <a:rPr lang="it-IT" altLang="it-IT" dirty="0">
                <a:solidFill>
                  <a:srgbClr val="000000"/>
                </a:solidFill>
              </a:rPr>
              <a:t>: domanda ad Agea per la conversione in seminativo. Risposta entro 30gg o silenzio assenso.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Definizione di prato permanente: superficie investita a foraggiera per + di 5 anni fuori avvicendamento.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58DEC8-F3AD-41B3-BC3D-475421690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EDA5-910A-4630-9A59-57C44EE12065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1B8824-2014-4049-A0A7-90C33AEF1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4E0912-0A56-404A-95F3-B09A61BE7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8580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8E1CE2-A7D1-4F50-8285-3F530B1A9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F5629"/>
                </a:solidFill>
              </a:rPr>
              <a:t>3. Aree a interesse ecologico</a:t>
            </a:r>
            <a:br>
              <a:rPr lang="it-IT" altLang="it-IT" b="1" dirty="0">
                <a:solidFill>
                  <a:srgbClr val="0F5629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FCA34A-7E70-461C-A71A-2F5FC43FE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Aziende </a:t>
            </a:r>
            <a:r>
              <a:rPr lang="it-IT" altLang="it-IT" u="sng" dirty="0">
                <a:solidFill>
                  <a:srgbClr val="000000"/>
                </a:solidFill>
              </a:rPr>
              <a:t>con più di 15 ettari </a:t>
            </a:r>
            <a:r>
              <a:rPr lang="it-IT" altLang="it-IT" dirty="0">
                <a:solidFill>
                  <a:srgbClr val="000000"/>
                </a:solidFill>
              </a:rPr>
              <a:t>a seminativo, destinare </a:t>
            </a:r>
            <a:r>
              <a:rPr lang="it-IT" altLang="it-IT" u="sng" dirty="0">
                <a:solidFill>
                  <a:srgbClr val="000000"/>
                </a:solidFill>
              </a:rPr>
              <a:t>almeno il 5% della superficie a seminativo </a:t>
            </a:r>
            <a:r>
              <a:rPr lang="it-IT" altLang="it-IT" dirty="0">
                <a:solidFill>
                  <a:srgbClr val="000000"/>
                </a:solidFill>
              </a:rPr>
              <a:t>a aree a interesse ecologico, con valenza ambientale, tra cui: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u="sng" dirty="0">
                <a:solidFill>
                  <a:srgbClr val="000000"/>
                </a:solidFill>
              </a:rPr>
              <a:t>Superfici a riposo</a:t>
            </a:r>
            <a:r>
              <a:rPr lang="it-IT" altLang="it-IT" dirty="0">
                <a:solidFill>
                  <a:srgbClr val="000000"/>
                </a:solidFill>
              </a:rPr>
              <a:t>: Non è possibile effettuare alcuna operazione (lavorazioni terreno, sfalcio) nel periodo dal 1° marzo – 30 giugno;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u="sng" dirty="0">
                <a:solidFill>
                  <a:srgbClr val="000000"/>
                </a:solidFill>
              </a:rPr>
              <a:t>Siepi e fasce alberate</a:t>
            </a:r>
            <a:r>
              <a:rPr lang="it-IT" altLang="it-IT" dirty="0">
                <a:solidFill>
                  <a:srgbClr val="000000"/>
                </a:solidFill>
              </a:rPr>
              <a:t>;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u="sng" dirty="0">
                <a:solidFill>
                  <a:srgbClr val="000000"/>
                </a:solidFill>
              </a:rPr>
              <a:t>Fasce tampone </a:t>
            </a:r>
            <a:r>
              <a:rPr lang="it-IT" altLang="it-IT" dirty="0">
                <a:solidFill>
                  <a:srgbClr val="000000"/>
                </a:solidFill>
              </a:rPr>
              <a:t>lungo i corsi d’acqua;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u="sng" dirty="0">
                <a:solidFill>
                  <a:srgbClr val="000000"/>
                </a:solidFill>
              </a:rPr>
              <a:t>Superfici ad imboschimento </a:t>
            </a:r>
            <a:r>
              <a:rPr lang="it-IT" altLang="it-IT" dirty="0">
                <a:solidFill>
                  <a:srgbClr val="000000"/>
                </a:solidFill>
              </a:rPr>
              <a:t>realizzate con PSR;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u="sng" dirty="0">
                <a:solidFill>
                  <a:srgbClr val="000000"/>
                </a:solidFill>
              </a:rPr>
              <a:t>Boschi cedui a rotazione rapida;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u="sng" dirty="0">
                <a:solidFill>
                  <a:srgbClr val="000000"/>
                </a:solidFill>
              </a:rPr>
              <a:t>Colture azotofissatrici, t</a:t>
            </a:r>
            <a:r>
              <a:rPr lang="it-IT" altLang="it-IT" dirty="0">
                <a:solidFill>
                  <a:srgbClr val="000000"/>
                </a:solidFill>
              </a:rPr>
              <a:t>ra cui: erba medica, soia, pisello, fagiolo, ecc.;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u="sng" dirty="0">
                <a:solidFill>
                  <a:srgbClr val="000000"/>
                </a:solidFill>
              </a:rPr>
              <a:t>Miscuglio di </a:t>
            </a:r>
            <a:r>
              <a:rPr lang="it-IT" altLang="it-IT" u="sng" dirty="0" err="1">
                <a:solidFill>
                  <a:srgbClr val="000000"/>
                </a:solidFill>
              </a:rPr>
              <a:t>azotissatrici</a:t>
            </a:r>
            <a:r>
              <a:rPr lang="it-IT" altLang="it-IT" dirty="0">
                <a:solidFill>
                  <a:srgbClr val="000000"/>
                </a:solidFill>
              </a:rPr>
              <a:t>, con prevalenza di azofissatrici.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endParaRPr lang="it-IT" altLang="it-IT" dirty="0">
              <a:solidFill>
                <a:srgbClr val="000000"/>
              </a:solidFill>
            </a:endParaRP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D7EB58-45B8-42D0-A646-B550228A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E8EB-8F55-4E86-ACA0-390C5BDFC8C9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B3D178-CF53-42D9-AC11-94A050656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D1ADD2-82FD-4830-9D2E-390E2FBE4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62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65260C-FDCF-4609-B62E-575B5685A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b="1" dirty="0">
                <a:solidFill>
                  <a:srgbClr val="0F5629"/>
                </a:solidFill>
              </a:rPr>
              <a:t>La nascita della PAC: il Trattato di Roma</a:t>
            </a:r>
            <a:br>
              <a:rPr lang="it-IT" altLang="it-IT" b="1" dirty="0">
                <a:solidFill>
                  <a:srgbClr val="0F5629"/>
                </a:solidFill>
              </a:rPr>
            </a:br>
            <a:br>
              <a:rPr lang="it-IT" altLang="it-IT" b="1" dirty="0">
                <a:solidFill>
                  <a:srgbClr val="0F5629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D5C1DA-4FE5-42C9-AAED-D6EDCE2E8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it-IT" altLang="it-IT" sz="4000" dirty="0"/>
              <a:t>La Politica agricola comunitaria (PAC) nasce con il Trattato di Roma nel 1957. Sei Paesi, fra cui l’Italia, varano «</a:t>
            </a:r>
            <a:r>
              <a:rPr lang="it-IT" altLang="it-IT" sz="4000" i="1" dirty="0"/>
              <a:t>una politica comunitaria nel settore dell’agricoltura»</a:t>
            </a:r>
            <a:r>
              <a:rPr lang="it-IT" altLang="it-IT" sz="4000" dirty="0"/>
              <a:t>, con alcuni obiettivi:</a:t>
            </a:r>
          </a:p>
          <a:p>
            <a:pPr>
              <a:spcBef>
                <a:spcPct val="50000"/>
              </a:spcBef>
              <a:buFontTx/>
              <a:buAutoNum type="alphaLcPeriod"/>
            </a:pPr>
            <a:r>
              <a:rPr lang="it-IT" altLang="it-IT" sz="4000" dirty="0"/>
              <a:t> Incrementare la produttività dell’agricoltura …</a:t>
            </a:r>
          </a:p>
          <a:p>
            <a:pPr>
              <a:spcBef>
                <a:spcPct val="50000"/>
              </a:spcBef>
              <a:buFontTx/>
              <a:buAutoNum type="alphaLcPeriod"/>
            </a:pPr>
            <a:r>
              <a:rPr lang="it-IT" altLang="it-IT" sz="4000" dirty="0"/>
              <a:t> Assicurare un tenore di vita equo alla popolazione agricola, migliorando il reddito …</a:t>
            </a:r>
          </a:p>
          <a:p>
            <a:pPr>
              <a:spcBef>
                <a:spcPct val="50000"/>
              </a:spcBef>
              <a:buFontTx/>
              <a:buAutoNum type="alphaLcPeriod"/>
            </a:pPr>
            <a:r>
              <a:rPr lang="it-IT" altLang="it-IT" sz="4000" dirty="0"/>
              <a:t> Stabilizzare i mercati.</a:t>
            </a:r>
          </a:p>
          <a:p>
            <a:pPr>
              <a:spcBef>
                <a:spcPct val="50000"/>
              </a:spcBef>
              <a:buFontTx/>
              <a:buAutoNum type="alphaLcPeriod"/>
            </a:pPr>
            <a:r>
              <a:rPr lang="it-IT" altLang="it-IT" sz="4000" dirty="0"/>
              <a:t> Garantire la sicurezza degli approvvigionamenti.</a:t>
            </a:r>
          </a:p>
          <a:p>
            <a:pPr>
              <a:spcBef>
                <a:spcPct val="50000"/>
              </a:spcBef>
              <a:buFontTx/>
              <a:buAutoNum type="alphaLcPeriod"/>
            </a:pPr>
            <a:r>
              <a:rPr lang="it-IT" altLang="it-IT" sz="4000" dirty="0"/>
              <a:t> Assicurare prezzi ragionevoli ai consumatori.</a:t>
            </a:r>
          </a:p>
          <a:p>
            <a:pPr>
              <a:spcBef>
                <a:spcPct val="50000"/>
              </a:spcBef>
              <a:buFontTx/>
              <a:buAutoNum type="alphaLcPeriod"/>
            </a:pPr>
            <a:endParaRPr lang="it-IT" altLang="it-IT" sz="4000" dirty="0"/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it-IT" altLang="it-IT" sz="3200" dirty="0">
                <a:solidFill>
                  <a:srgbClr val="000000"/>
                </a:solidFill>
              </a:rPr>
              <a:t>	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E8F543-93F4-4F9A-B13E-199B6BFA5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D18F-7EAA-4386-B4C3-A4EB41B702CC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26F4C3-719B-4A04-82E0-F800DEEB9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26A9BD-AEBC-44DF-AB4E-AE99FC5D0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0015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8CC412-F0D1-4016-A714-677AB7EAD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F5629"/>
                </a:solidFill>
              </a:rPr>
              <a:t>Gli altri aiuti della domanda unica</a:t>
            </a:r>
            <a:br>
              <a:rPr lang="it-IT" altLang="it-IT" b="1" dirty="0">
                <a:solidFill>
                  <a:srgbClr val="0F5629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E16110-76E7-40BC-B393-F43401F657F4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Oltre all’aiuto di base disaccoppiato e l’aiuto per il </a:t>
            </a:r>
            <a:r>
              <a:rPr lang="it-IT" altLang="it-IT" i="1" dirty="0" err="1">
                <a:solidFill>
                  <a:srgbClr val="000000"/>
                </a:solidFill>
              </a:rPr>
              <a:t>greening</a:t>
            </a:r>
            <a:r>
              <a:rPr lang="it-IT" altLang="it-IT" dirty="0">
                <a:solidFill>
                  <a:srgbClr val="000000"/>
                </a:solidFill>
              </a:rPr>
              <a:t>, esistono: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arenR"/>
            </a:pPr>
            <a:r>
              <a:rPr lang="it-IT" altLang="it-IT" b="1" dirty="0">
                <a:solidFill>
                  <a:srgbClr val="000000"/>
                </a:solidFill>
              </a:rPr>
              <a:t>Pagamento aggiuntivo per i giovani agricoltori</a:t>
            </a:r>
            <a:r>
              <a:rPr lang="it-IT" altLang="it-IT" dirty="0">
                <a:solidFill>
                  <a:srgbClr val="000000"/>
                </a:solidFill>
              </a:rPr>
              <a:t>: per coloro che hanno &lt; di 40 anni e iniziano l’attività agricola: maggiorazione del 50% dell’aiuto di base per 5 anni;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arenR"/>
            </a:pPr>
            <a:r>
              <a:rPr lang="it-IT" altLang="it-IT" b="1" dirty="0">
                <a:solidFill>
                  <a:srgbClr val="000000"/>
                </a:solidFill>
              </a:rPr>
              <a:t>Premi accoppiati</a:t>
            </a:r>
            <a:r>
              <a:rPr lang="it-IT" altLang="it-IT" dirty="0">
                <a:solidFill>
                  <a:srgbClr val="000000"/>
                </a:solidFill>
              </a:rPr>
              <a:t>: produttori di bovini da carne, latte bovino, riso, soia, pomodoro da industria, barbabietole da zucchero;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arenR"/>
            </a:pPr>
            <a:r>
              <a:rPr lang="it-IT" altLang="it-IT" b="1" dirty="0">
                <a:solidFill>
                  <a:srgbClr val="000000"/>
                </a:solidFill>
              </a:rPr>
              <a:t>Riserva nazionale</a:t>
            </a:r>
            <a:r>
              <a:rPr lang="it-IT" altLang="it-IT" dirty="0">
                <a:solidFill>
                  <a:srgbClr val="000000"/>
                </a:solidFill>
              </a:rPr>
              <a:t>: i nuovi agricoltori (fino all’età massima di 65 anni) hanno diritto ad un’assegnazione di un diritto all’aiuto per ogni ettaro, che si aggira attorno ai 270 €/ettaro.</a:t>
            </a:r>
            <a:endParaRPr lang="it-IT" altLang="it-IT" sz="2400" dirty="0">
              <a:solidFill>
                <a:srgbClr val="000000"/>
              </a:solidFill>
            </a:endParaRP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9E865A-A40C-4895-9F19-0D22494E4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9E08-B678-4685-AA14-0EA4C4BD2E98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4EA18C-220C-46E6-A179-1669C5A40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9525A0-A5D2-4E30-B2E8-0F55E50F6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3466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1C2D03-0409-448F-8628-1A4DDFE7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b="1" dirty="0">
                <a:solidFill>
                  <a:srgbClr val="0F5629"/>
                </a:solidFill>
              </a:rPr>
              <a:t>Il secondo Pilastro della PAC: il Programma di Sviluppo Rurale (PSR)</a:t>
            </a:r>
            <a:br>
              <a:rPr lang="it-IT" altLang="it-IT" b="1" dirty="0">
                <a:solidFill>
                  <a:srgbClr val="0F5629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00BF2B-EAB5-41FA-BFBC-E69C34A8D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dirty="0"/>
              <a:t>All’Italia sono riservati quasi 10 miliardi di euro per l’intera durata della programmazione, di cui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it-IT" altLang="it-IT" dirty="0"/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b="1" dirty="0"/>
              <a:t>1,2 miliardi alla Regione Lombardia</a:t>
            </a:r>
            <a:r>
              <a:rPr lang="it-IT" altLang="it-IT" dirty="0"/>
              <a:t>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it-IT" altLang="it-IT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dirty="0"/>
              <a:t>Esistono in Lombardia varie misure e diverse priorità che sono cofinanziate dalla Regione al 50%.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D0CAC08-B89C-4932-BB0F-1A5252B06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E8EB-8F55-4E86-ACA0-390C5BDFC8C9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B73684-8F74-40C7-9CE2-05022DADE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959394-B6A8-4893-9966-0470C3091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1085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1C2D03-0409-448F-8628-1A4DDFE7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b="1" dirty="0">
                <a:solidFill>
                  <a:srgbClr val="0F5629"/>
                </a:solidFill>
              </a:rPr>
              <a:t>Le principali misure del Programma di Sviluppo Rurale</a:t>
            </a:r>
            <a:br>
              <a:rPr lang="it-IT" altLang="it-IT" b="1" dirty="0">
                <a:solidFill>
                  <a:srgbClr val="0F5629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00BF2B-EAB5-41FA-BFBC-E69C34A8D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b="1" dirty="0"/>
              <a:t>Misura 4.1 investimenti strutturali nelle aziende agricole.</a:t>
            </a:r>
            <a:r>
              <a:rPr lang="it-IT" altLang="it-IT" dirty="0"/>
              <a:t> Costruzioni e ristrutturazioni di fabbricati rurali, acquisto di impianti fissi. Dal 35 al 45% di contributo a fondo perduto rispetto alla spesa ammessa. </a:t>
            </a:r>
            <a:r>
              <a:rPr lang="it-IT" altLang="it-IT" u="sng" dirty="0"/>
              <a:t>Requisito necessario: IAP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it-IT" altLang="it-IT" dirty="0"/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b="1" dirty="0"/>
              <a:t>Misura 6.1 giovani agricoltori</a:t>
            </a:r>
            <a:r>
              <a:rPr lang="it-IT" altLang="it-IT" dirty="0"/>
              <a:t>. Contributo unico di 20.000 euro. </a:t>
            </a:r>
            <a:r>
              <a:rPr lang="it-IT" altLang="it-IT" u="sng" dirty="0"/>
              <a:t>Requisiti necessari: IAP e agricoltore in attività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it-IT" altLang="it-IT" dirty="0"/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b="1" dirty="0"/>
              <a:t>Misura 8.1 forestazione</a:t>
            </a:r>
            <a:r>
              <a:rPr lang="it-IT" altLang="it-IT" dirty="0"/>
              <a:t>: Pioppicoltura (solo contributo all’impianto) e essenze di pregio (contributo all’impianto e contributo per i mancati redditi per 12 anni). </a:t>
            </a:r>
            <a:r>
              <a:rPr lang="it-IT" altLang="it-IT" u="sng" dirty="0"/>
              <a:t>Requisito necessario: IAP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it-IT" altLang="it-IT" dirty="0"/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D0CAC08-B89C-4932-BB0F-1A5252B06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E8EB-8F55-4E86-ACA0-390C5BDFC8C9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B73684-8F74-40C7-9CE2-05022DADE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959394-B6A8-4893-9966-0470C3091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292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1C2D03-0409-448F-8628-1A4DDFE7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b="1" dirty="0">
                <a:solidFill>
                  <a:srgbClr val="0F5629"/>
                </a:solidFill>
              </a:rPr>
              <a:t>Le principali misure del Programma di Sviluppo Rurale</a:t>
            </a:r>
            <a:br>
              <a:rPr lang="it-IT" altLang="it-IT" b="1" dirty="0">
                <a:solidFill>
                  <a:srgbClr val="0F5629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00BF2B-EAB5-41FA-BFBC-E69C34A8D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b="1" dirty="0"/>
              <a:t>Misura 10.1 pagamenti agroambientali.</a:t>
            </a:r>
            <a:r>
              <a:rPr lang="it-IT" altLang="it-IT" dirty="0"/>
              <a:t> Agricoltura integrata, mantenimento della biodiversità nelle risaie, agricoltura conservativa (ad es. minima lavorazione dei terreni), ecc. - impegno da 5 a 6 anni.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it-IT" altLang="it-IT" dirty="0"/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b="1" dirty="0"/>
              <a:t>Misura 11 agricoltura biologica</a:t>
            </a:r>
            <a:r>
              <a:rPr lang="it-IT" altLang="it-IT" dirty="0"/>
              <a:t>. Impegno 6 anni. </a:t>
            </a:r>
            <a:r>
              <a:rPr lang="it-IT" altLang="it-IT" u="sng" dirty="0"/>
              <a:t>Requisiti necessari: IAP e agricoltore in attività.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it-IT" altLang="it-IT" dirty="0"/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it-IT" altLang="it-IT" dirty="0"/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D0CAC08-B89C-4932-BB0F-1A5252B06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E8EB-8F55-4E86-ACA0-390C5BDFC8C9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B73684-8F74-40C7-9CE2-05022DADE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959394-B6A8-4893-9966-0470C3091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34099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FA8283-501A-486F-A0E3-A2254133F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F5629"/>
                </a:solidFill>
              </a:rPr>
              <a:t>Misura 6.1: giovani agricoltori</a:t>
            </a:r>
            <a:br>
              <a:rPr lang="it-IT" altLang="it-IT" b="1" dirty="0">
                <a:solidFill>
                  <a:srgbClr val="0F5629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56815E-D338-410E-AEEC-25AF2D8F2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b="1" dirty="0">
                <a:solidFill>
                  <a:srgbClr val="000000"/>
                </a:solidFill>
              </a:rPr>
              <a:t>Requisiti</a:t>
            </a:r>
            <a:r>
              <a:rPr lang="it-IT" altLang="it-IT" dirty="0">
                <a:solidFill>
                  <a:srgbClr val="000000"/>
                </a:solidFill>
              </a:rPr>
              <a:t>: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it-IT" altLang="it-IT" dirty="0">
                <a:solidFill>
                  <a:srgbClr val="000000"/>
                </a:solidFill>
              </a:rPr>
              <a:t>Avere un’età compresa fra 18 e 40 anni non ancora compiuti;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it-IT" altLang="it-IT" dirty="0">
                <a:solidFill>
                  <a:srgbClr val="000000"/>
                </a:solidFill>
              </a:rPr>
              <a:t>Presentare domanda entro 18 mesi dall’insediamento (data prima fattura);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it-IT" altLang="it-IT" dirty="0">
                <a:solidFill>
                  <a:srgbClr val="000000"/>
                </a:solidFill>
              </a:rPr>
              <a:t>Presentare un piano di sviluppo dell’azienda di durata massima di 48 mesi, con verifica degli obiettivi preposti;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it-IT" altLang="it-IT" dirty="0">
                <a:solidFill>
                  <a:srgbClr val="000000"/>
                </a:solidFill>
              </a:rPr>
              <a:t>Avere una produzione standard compresa fra 18mila e 200mila euro (no aiuti per le piccole e le grandi imprese).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it-IT" altLang="it-IT" dirty="0">
                <a:solidFill>
                  <a:srgbClr val="000000"/>
                </a:solidFill>
              </a:rPr>
              <a:t>In caso di società di persone, tutti i soci devono essere giovani insediati da meno di 18 mesi.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00DAE49-3137-4479-9F94-B1A5ADDAE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E8EB-8F55-4E86-ACA0-390C5BDFC8C9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B09147-FFC7-4B87-A4BE-92C1A560B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938251-78FC-4D06-85AE-CC442482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70979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74EA39-480E-4EFF-A141-3D5CB4D1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F5629"/>
                </a:solidFill>
              </a:rPr>
              <a:t>Misura 6.1: giovani agricoltori</a:t>
            </a:r>
            <a:br>
              <a:rPr lang="it-IT" altLang="it-IT" b="1" dirty="0">
                <a:solidFill>
                  <a:srgbClr val="0F5629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F7DB2A-A279-40BF-BAF3-FCA02C55D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In caso di società di capitali, i requisiti devono essere posseduti dal legale rappresentante.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L’insediamento non deve avvenire su un’azienda che deriva dalla suddivisione di una precedente impresa condotta da parenti entro 2° grado o da  coniugi.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b="1" dirty="0">
                <a:solidFill>
                  <a:srgbClr val="000000"/>
                </a:solidFill>
              </a:rPr>
              <a:t>Aiuto</a:t>
            </a:r>
            <a:r>
              <a:rPr lang="it-IT" altLang="it-IT" dirty="0">
                <a:solidFill>
                  <a:srgbClr val="000000"/>
                </a:solidFill>
              </a:rPr>
              <a:t>: 20mila euro, erogabili in due soluzioni. La prima (60%) alla concessione del premio, la seconda (40%) al completamento del piano di sviluppo aziendale.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I giovani agricoltori che aderiscono alla </a:t>
            </a:r>
            <a:r>
              <a:rPr lang="it-IT" altLang="it-IT" b="1" dirty="0">
                <a:solidFill>
                  <a:srgbClr val="000000"/>
                </a:solidFill>
              </a:rPr>
              <a:t>misura 4.1 </a:t>
            </a:r>
            <a:r>
              <a:rPr lang="it-IT" altLang="it-IT" dirty="0">
                <a:solidFill>
                  <a:srgbClr val="000000"/>
                </a:solidFill>
              </a:rPr>
              <a:t>sugli investimenti, percepiscono un aiuto del 45% a fondo perduto, anziché del 35%.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02A8E7-64B9-41DF-97AE-C0D13AACE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E8EB-8F55-4E86-ACA0-390C5BDFC8C9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83FF98-ADBB-4A36-AF13-ABB6CAEE6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34CB6E1-908A-4B9D-BEFA-E3E3B79A5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79413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C7920F-0C57-4DA7-833F-49BA4C0BC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F5629"/>
                </a:solidFill>
              </a:rPr>
              <a:t>Si parla già di futura PAC, post 2020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A35880-709E-48DD-80D4-F996C7962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Siamo quasi alla fine della programmazione PAC 2014-2020.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Nel corso del 2018 (maggio-giugno) sono iniziati i lavori a Bruxelles che porteranno l’impostazione della futura Politica agricola comune prevista per il dopo 2020.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La Commissione europea il 29 novembre 2017 ha emesso una comunicazione ufficiale che fa emergere a grandi linee la sua volontà di riforma. Il 1° giugno 2018 ha emanato le prime bozze di regolamenti. Incognite budget agricolo, Brexit, convergenza esterna dei contributi.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7AC3FF-4407-4F0A-AEDC-19986B999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E8EB-8F55-4E86-ACA0-390C5BDFC8C9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8FF7B5-547E-460F-B453-F12BAA0FC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0514D99-86CA-4AB0-9850-A6A6A7AED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1218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644D7D-AB57-4FCE-A89E-05BEFB212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F5629"/>
                </a:solidFill>
              </a:rPr>
              <a:t>Il pericolo convergenza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5DEC74-A00F-459E-8B9C-01675C4EA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In Italia gli agricoltori percepiscono mediamente 380 €/ha. Romania 200 €, Polonia 220 €, Ungheria 250 €, in media per l’UE 280 €/ha. Una parificazione con la cosiddetta «convergenza» a 280 €/ha per tutti significherebbe per l’agricoltura italiana perdere 1 miliardo di euro/anno! Meno risorse uguale meno investimenti e minor soldi per tutti.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Perché è strategico mantenere gli attuali livelli di contribuzione? Non si tratta di un ragionamento egoistico, ma di una scelta vitale, di sopravvivenza per la nostra agricoltura.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L’importanza dei costi di produzione. 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5970C9-40D1-46D6-B24F-BA91A20FA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E8EB-8F55-4E86-ACA0-390C5BDFC8C9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D8CE99-DEF4-49F4-9469-C7AA9E7B8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98B636-0249-485D-88EA-D25082A45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52609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811421-A4A8-4E8D-AE6F-E2E3732C9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F5629"/>
                </a:solidFill>
              </a:rPr>
              <a:t>Costi di produzione e PAC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3907D3-E72E-459C-81E5-D686EED6F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it-IT" altLang="it-IT" u="sng" dirty="0">
                <a:solidFill>
                  <a:srgbClr val="000000"/>
                </a:solidFill>
              </a:rPr>
              <a:t>Costo energia elettrica rispetto Italia</a:t>
            </a:r>
            <a:r>
              <a:rPr lang="it-IT" altLang="it-IT" dirty="0">
                <a:solidFill>
                  <a:srgbClr val="000000"/>
                </a:solidFill>
              </a:rPr>
              <a:t>: Romania -50%, Ungheria -55%, Slovenia -25%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it-IT" altLang="it-IT" u="sng" dirty="0">
                <a:solidFill>
                  <a:srgbClr val="000000"/>
                </a:solidFill>
              </a:rPr>
              <a:t>Costo Gas rispetto Italia</a:t>
            </a:r>
            <a:r>
              <a:rPr lang="it-IT" altLang="it-IT" dirty="0">
                <a:solidFill>
                  <a:srgbClr val="000000"/>
                </a:solidFill>
              </a:rPr>
              <a:t>: Romania -60%, Ungheria -55%, Slovenia -12,5%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it-IT" altLang="it-IT" u="sng" dirty="0">
                <a:solidFill>
                  <a:srgbClr val="000000"/>
                </a:solidFill>
              </a:rPr>
              <a:t>Costo gasolio rispetto Italia</a:t>
            </a:r>
            <a:r>
              <a:rPr lang="it-IT" altLang="it-IT" dirty="0">
                <a:solidFill>
                  <a:srgbClr val="000000"/>
                </a:solidFill>
              </a:rPr>
              <a:t>: Romania -20%, Ungheria -17%, Slovenia -12%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it-IT" altLang="it-IT" u="sng" dirty="0">
                <a:solidFill>
                  <a:srgbClr val="000000"/>
                </a:solidFill>
              </a:rPr>
              <a:t>Costo medio lavoro per l’impresa</a:t>
            </a:r>
            <a:r>
              <a:rPr lang="it-IT" altLang="it-IT" dirty="0">
                <a:solidFill>
                  <a:srgbClr val="000000"/>
                </a:solidFill>
              </a:rPr>
              <a:t>: Italia 27,8 €/ora, Romania 5,5 €/ora, Polonia 8,6 €/ora, Ungheria 8,3 €/ora, Slovenia 16,2 €/ora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it-IT" altLang="it-IT" u="sng" dirty="0">
                <a:solidFill>
                  <a:srgbClr val="000000"/>
                </a:solidFill>
              </a:rPr>
              <a:t>Costo medio terreno agricolo</a:t>
            </a:r>
            <a:r>
              <a:rPr lang="it-IT" altLang="it-IT" dirty="0">
                <a:solidFill>
                  <a:srgbClr val="000000"/>
                </a:solidFill>
              </a:rPr>
              <a:t>: Romania 10mila €/ha, Polonia16mila €/ha, Ungheria 11mila €/ha. Mantova 45mila €/ha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062ACD0-7DB7-4C62-80DF-4BA85AC4D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E8EB-8F55-4E86-ACA0-390C5BDFC8C9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AADE35-62F7-4154-9849-426956B84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C7923D-EF16-4052-95F2-8E21C7CFE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24438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1A50FB-81F9-418F-A855-3992FE9BB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F5629"/>
                </a:solidFill>
              </a:rPr>
              <a:t>Costi di produzione e PAC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1A6917-125A-499A-873E-2E7C8D9FC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Se è lecito mantenere tali differenze di costo fra i vari Paesi UE è altresì strategico mantenere le differenze contributive in termini PAC.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L’agricoltura italiana produce 43,7 miliardi di euro/anno. La Romania 11,9 miliardi con una superficie agricola di 3 volte quella italiana, la Polonia 21,9 miliardi con una superficie agricola di 1,5 volte quella italiana.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L’Italia produce cibo di qualità, di eccellenza e di sicuro profilo sanitario. Tale patrimonio va mantenuto con una PAC adeguata economicamente e che risponde alle esigenze delle imprese agricole votate ad un’innovazione tecnologica sostenibile.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endParaRPr lang="it-IT" altLang="it-IT">
              <a:solidFill>
                <a:srgbClr val="000000"/>
              </a:solidFill>
            </a:endParaRPr>
          </a:p>
          <a:p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586D3F-4BE0-47A4-87B0-B1837FFAB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E8EB-8F55-4E86-ACA0-390C5BDFC8C9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4265AC-D965-48FF-9CF9-B3954A2FE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790479-80D5-4EE8-8019-7C155EE12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322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6C4881-9558-4895-AF3E-C4A588401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F5629"/>
                </a:solidFill>
              </a:rPr>
              <a:t>La Politica Agricola Comunitaria (PAC) interessa solo gli agricoltori?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FD9D0E-1E8C-4DDB-99A2-DDDB583E5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/>
              <a:t>Il settore agricolo UE assicura cibo sicuro per oltre 500milioni di cittadini europei.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/>
              <a:t>Considerando i settori a monte e a valle dell’agricoltura, garantisce lavoro a 44milioni di cittadini europei.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/>
              <a:t>Il settore agricolo interessa il 48% del territorio europeo, garantendo il rispetto delle risorse naturali (suolo, acqua, aria) e della biodiversità.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/>
              <a:t>Combatte i cambiamenti climatici perché assorbe CO</a:t>
            </a:r>
            <a:r>
              <a:rPr lang="it-IT" altLang="it-IT" sz="1400" dirty="0"/>
              <a:t>2 </a:t>
            </a:r>
            <a:r>
              <a:rPr lang="it-IT" altLang="it-IT" sz="2600" dirty="0"/>
              <a:t>(bilancio positivo) </a:t>
            </a:r>
            <a:r>
              <a:rPr lang="it-IT" altLang="it-IT" dirty="0"/>
              <a:t>e produce energie rinnovabili. Es. coltura del mais.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/>
              <a:t>Garantisce il benessere e la protezione degli animali da reddito.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endParaRPr lang="it-IT" altLang="it-IT" dirty="0"/>
          </a:p>
          <a:p>
            <a:endParaRPr lang="it-IT" dirty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9B9792-2D94-4542-AD64-E81B00E03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1774-4DA1-4B2E-9B58-EF35949CB2ED}" type="datetime1">
              <a:rPr lang="it-IT" smtClean="0"/>
              <a:t>08/10/2019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CCCFC6-99BC-4342-80D4-89D44CA94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113B4B3-A05B-41C5-9179-0D4E203F4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45369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0DAFF1-BA2E-4C16-84A7-7DBB1A663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F5629"/>
                </a:solidFill>
              </a:rPr>
              <a:t>PAC, dove cercare gli approfondimenti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F52C7F-FD4C-43D5-B571-71FD9D310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>
                <a:hlinkClick r:id="rId2"/>
              </a:rPr>
              <a:t>https://europa.eu/european-union/index_it</a:t>
            </a:r>
            <a:r>
              <a:rPr lang="it-IT" dirty="0"/>
              <a:t> (portale dell’Unione europea)</a:t>
            </a:r>
          </a:p>
          <a:p>
            <a:r>
              <a:rPr lang="it-IT" dirty="0">
                <a:hlinkClick r:id="rId3"/>
              </a:rPr>
              <a:t>https://europa.eu/european-union/about-eu/money/revenue-income_it</a:t>
            </a:r>
            <a:r>
              <a:rPr lang="it-IT" dirty="0"/>
              <a:t> (vengono date indicazioni su come viene finanziata la PAC)</a:t>
            </a:r>
          </a:p>
          <a:p>
            <a:r>
              <a:rPr lang="it-IT" dirty="0">
                <a:hlinkClick r:id="rId4"/>
              </a:rPr>
              <a:t>https://www.politicheagricole.it/flex/cm/pages/ServeBLOB.php/L/IT/IDPagina/7679</a:t>
            </a:r>
            <a:r>
              <a:rPr lang="it-IT" dirty="0"/>
              <a:t> (portale del Ministero delle Politiche Agricole riferito alla PAC 2014-2020)</a:t>
            </a:r>
          </a:p>
          <a:p>
            <a:r>
              <a:rPr lang="it-IT" dirty="0">
                <a:hlinkClick r:id="rId5"/>
              </a:rPr>
              <a:t>http://www.regione.lombardia.it/wps/portal/istituzionale/HP/istituzione/direzioni-generali/direzione-generale-agricoltura</a:t>
            </a:r>
            <a:r>
              <a:rPr lang="it-IT" dirty="0"/>
              <a:t> (portale della Regione Lombardia, che illustra il secondo pilastro PAC nella nostra Regione)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87ACA4-4E1B-4ABE-B1DC-C62803D41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CC22-F221-4A2E-9E5C-D4BFCEB15F64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72F4BF-E856-461A-AB51-4E9A5EBE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36990A-4201-4673-912A-7D50CBD0B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74656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9553E6-8584-4E6C-BAEB-25CFDA4F9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b="1" dirty="0">
                <a:solidFill>
                  <a:srgbClr val="0F5629"/>
                </a:solidFill>
              </a:rPr>
            </a:br>
            <a:br>
              <a:rPr lang="it-IT" b="1" dirty="0">
                <a:solidFill>
                  <a:srgbClr val="0F5629"/>
                </a:solidFill>
              </a:rPr>
            </a:br>
            <a:br>
              <a:rPr lang="it-IT" b="1" dirty="0">
                <a:solidFill>
                  <a:srgbClr val="0F5629"/>
                </a:solidFill>
              </a:rPr>
            </a:br>
            <a:br>
              <a:rPr lang="it-IT" b="1" dirty="0">
                <a:solidFill>
                  <a:srgbClr val="0F5629"/>
                </a:solidFill>
              </a:rPr>
            </a:br>
            <a:r>
              <a:rPr lang="it-IT" b="1" dirty="0">
                <a:solidFill>
                  <a:srgbClr val="0F5629"/>
                </a:solidFill>
              </a:rPr>
              <a:t>Domande?</a:t>
            </a:r>
            <a:br>
              <a:rPr lang="it-IT" b="1" dirty="0">
                <a:solidFill>
                  <a:srgbClr val="0F5629"/>
                </a:solidFill>
              </a:rPr>
            </a:br>
            <a:br>
              <a:rPr lang="it-IT" b="1" dirty="0">
                <a:solidFill>
                  <a:srgbClr val="0F5629"/>
                </a:solidFill>
              </a:rPr>
            </a:br>
            <a:br>
              <a:rPr lang="it-IT" b="1" dirty="0">
                <a:solidFill>
                  <a:srgbClr val="0F5629"/>
                </a:solidFill>
              </a:rPr>
            </a:br>
            <a:br>
              <a:rPr lang="it-IT" b="1" dirty="0">
                <a:solidFill>
                  <a:srgbClr val="0F5629"/>
                </a:solidFill>
              </a:rPr>
            </a:br>
            <a:r>
              <a:rPr lang="it-IT" b="1" dirty="0">
                <a:solidFill>
                  <a:srgbClr val="0F5629"/>
                </a:solidFill>
              </a:rPr>
              <a:t>Riferimenti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DE4D39-9E72-48AE-9E6A-104F3E39A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it-IT" altLang="it-IT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it-IT" altLang="it-IT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it-IT" altLang="it-IT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it-IT" altLang="it-IT" dirty="0">
                <a:solidFill>
                  <a:srgbClr val="000000"/>
                </a:solidFill>
              </a:rPr>
              <a:t>dott. Massimo Battisti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it-IT" altLang="it-IT" dirty="0">
                <a:solidFill>
                  <a:srgbClr val="000000"/>
                </a:solidFill>
              </a:rPr>
              <a:t>Mail </a:t>
            </a:r>
            <a:r>
              <a:rPr lang="it-IT" altLang="it-IT" u="sng" dirty="0">
                <a:solidFill>
                  <a:srgbClr val="000000"/>
                </a:solidFill>
                <a:hlinkClick r:id="rId2"/>
              </a:rPr>
              <a:t>m.battisti@confagricolturamantova.it</a:t>
            </a:r>
            <a:endParaRPr lang="it-IT" altLang="it-IT" u="sng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it-IT" altLang="it-IT" dirty="0">
                <a:solidFill>
                  <a:srgbClr val="000000"/>
                </a:solidFill>
              </a:rPr>
              <a:t>Tel. 0376/330711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D0740A-3610-4F70-BC72-C42BF4E11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4815-F470-47FE-863F-0F5282AF1BF5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E8A5E3-42A8-4FC1-8301-0490E382D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93E709-6A30-4E42-A5E7-AABA3EB4F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8320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AE36E9-C540-4FE1-9FB1-2B8A30288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F5629"/>
                </a:solidFill>
              </a:rPr>
              <a:t>La PAC, riferimenti legislativi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4B3B0-457E-493D-9540-9E6A8E3AD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Una programmazione della PAC ha validità di 7 anni. L’attuale comprende il periodo 2014 – 2020 (siamo in ritardo: proroga fino al 2021 o 2022).</a:t>
            </a:r>
          </a:p>
          <a:p>
            <a:r>
              <a:rPr lang="it-IT" dirty="0"/>
              <a:t>I principali regolamenti in vigore sono:</a:t>
            </a:r>
          </a:p>
          <a:p>
            <a:r>
              <a:rPr lang="it-IT" dirty="0"/>
              <a:t>Regolamenti n.  da 1305 a 1307 del 17 dicembre 2013</a:t>
            </a:r>
          </a:p>
          <a:p>
            <a:r>
              <a:rPr lang="it-IT" dirty="0"/>
              <a:t>Regolamento n. 639 dell’11 marzo 2014</a:t>
            </a:r>
          </a:p>
          <a:p>
            <a:r>
              <a:rPr lang="it-IT" dirty="0"/>
              <a:t>Regolamento Omnibus del 12 ottobre 2017</a:t>
            </a:r>
          </a:p>
          <a:p>
            <a:r>
              <a:rPr lang="it-IT" dirty="0"/>
              <a:t>Sono già iniziati i lavori per la PAC post 2020: il 29 novembre 2017 la Commissione europea ha emesso una comunicazione che delinea il futuro della prossima PAC «</a:t>
            </a:r>
            <a:r>
              <a:rPr lang="it-IT" i="1" dirty="0"/>
              <a:t>The future of Food and </a:t>
            </a:r>
            <a:r>
              <a:rPr lang="it-IT" i="1" dirty="0" err="1"/>
              <a:t>Farming</a:t>
            </a:r>
            <a:r>
              <a:rPr lang="it-IT" dirty="0"/>
              <a:t>».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94B00A-5F6C-42F9-9F27-48AA809B1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E8EB-8F55-4E86-ACA0-390C5BDFC8C9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44C271-13E4-4F2A-A640-445C15282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3FAD60-1D63-4979-BC8A-EDA952609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1826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EAD5E6-D1BF-4B6F-9422-67B0F85CF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F5629"/>
                </a:solidFill>
              </a:rPr>
              <a:t>La PAC oggi: alcuni dati economici…</a:t>
            </a:r>
            <a:br>
              <a:rPr lang="it-IT" altLang="it-IT" b="1" dirty="0">
                <a:solidFill>
                  <a:srgbClr val="0F5629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731D02-34C3-4228-8DD2-6B084F438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La PAC aiuta gli agricoltori europei a rispondere alle esigenze alimentari di oltre 500milioni di cittadini nell’UE.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Interessa 22 milioni di agricoltori in Europa, per circa 11 milioni di aziende agricole.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Se includiamo anche il comparto della trasformazione, interessa 44 milioni di lavoratori: di fatto, il settore agroalimentare è quello che fornisce maggiore occupazione nell’UE.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L’agricoltura rappresenta il 6% del PIL dell’UE.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Grazie all’agricoltura, l’UE è esportatore netto di alimenti e di bevande. Le esportazioni superano in 131 miliardi di euro l’anno.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9C49D5-C2B2-4EB3-B143-3B77D31C1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8E31-B11F-4411-8605-4BAA2EF4789C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543A6F-FC3B-46D2-8444-07C0F9872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141B8B-124A-4235-A188-31FDEE0A6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8586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96F31C-B47D-43C9-9EB6-7DD06C09C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b="1" dirty="0">
                <a:solidFill>
                  <a:srgbClr val="0F5629"/>
                </a:solidFill>
              </a:rPr>
              <a:t>…ma non solo</a:t>
            </a:r>
            <a:br>
              <a:rPr lang="it-IT" altLang="it-IT" b="1" dirty="0">
                <a:solidFill>
                  <a:srgbClr val="0F5629"/>
                </a:solidFill>
              </a:rPr>
            </a:br>
            <a:br>
              <a:rPr lang="it-IT" altLang="it-IT" b="1" dirty="0">
                <a:solidFill>
                  <a:srgbClr val="0F5629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5A35B7-E1E2-4784-A444-2AEB3E500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La PAC affronta anche problemi legati all’</a:t>
            </a:r>
            <a:r>
              <a:rPr lang="it-IT" altLang="it-IT" b="1" dirty="0">
                <a:solidFill>
                  <a:srgbClr val="000000"/>
                </a:solidFill>
              </a:rPr>
              <a:t>ambiente</a:t>
            </a:r>
            <a:r>
              <a:rPr lang="it-IT" altLang="it-IT" dirty="0">
                <a:solidFill>
                  <a:srgbClr val="000000"/>
                </a:solidFill>
              </a:rPr>
              <a:t>, come i cambiamenti climatici, la perdita della biodiversità, la qualità dell’acqua e la conservazione del suolo, mediante il sostegno alla gestione sostenibile delle risorse naturali.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Come? Finanziando misure specifiche come l’inverdimento (</a:t>
            </a:r>
            <a:r>
              <a:rPr lang="it-IT" altLang="it-IT" dirty="0" err="1">
                <a:solidFill>
                  <a:srgbClr val="000000"/>
                </a:solidFill>
              </a:rPr>
              <a:t>greening</a:t>
            </a:r>
            <a:r>
              <a:rPr lang="it-IT" altLang="it-IT" dirty="0">
                <a:solidFill>
                  <a:srgbClr val="000000"/>
                </a:solidFill>
              </a:rPr>
              <a:t>), l’agricoltura integrata, l’agricoltura conservativa, l’agricoltura biologica, la forestazione, ecc.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La PAC contribuisce a garantire ai consumatori europei, e non, la </a:t>
            </a:r>
            <a:r>
              <a:rPr lang="it-IT" altLang="it-IT" b="1" dirty="0">
                <a:solidFill>
                  <a:srgbClr val="000000"/>
                </a:solidFill>
              </a:rPr>
              <a:t>sicurezza alimentare</a:t>
            </a:r>
            <a:r>
              <a:rPr lang="it-IT" altLang="it-IT" dirty="0">
                <a:solidFill>
                  <a:srgbClr val="000000"/>
                </a:solidFill>
              </a:rPr>
              <a:t>, mediante il rispetto delle norme obbligatorie che sono comprese nella </a:t>
            </a:r>
            <a:r>
              <a:rPr lang="it-IT" altLang="it-IT" b="1" dirty="0">
                <a:solidFill>
                  <a:srgbClr val="000000"/>
                </a:solidFill>
              </a:rPr>
              <a:t>condizionalità dei pagamenti </a:t>
            </a:r>
            <a:r>
              <a:rPr lang="it-IT" altLang="it-IT" dirty="0">
                <a:solidFill>
                  <a:srgbClr val="000000"/>
                </a:solidFill>
              </a:rPr>
              <a:t>(18 direttive europee da rispettare, pena il taglio degli aiuti).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82C856-0176-41A1-AFD4-758215517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B574-AD44-4BD0-8B1A-DC0D85B2D2D0}" type="datetime1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5F9C6F-6201-4F25-8771-F5A286E38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5EC835-525A-49D6-A529-C6C2F10BC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6927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D81E97-05D1-46DF-8012-0C55AAF85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b="1" dirty="0">
                <a:solidFill>
                  <a:srgbClr val="0F5629"/>
                </a:solidFill>
              </a:rPr>
              <a:t>Quanto vale la PAC?</a:t>
            </a:r>
            <a:br>
              <a:rPr lang="it-IT" altLang="it-IT" b="1" dirty="0">
                <a:solidFill>
                  <a:srgbClr val="0F5629"/>
                </a:solidFill>
              </a:rPr>
            </a:br>
            <a:br>
              <a:rPr lang="it-IT" altLang="it-IT" b="1" dirty="0">
                <a:solidFill>
                  <a:srgbClr val="0F5629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9CF96D-9D66-41C5-864F-F33B1E92E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Il bilancio annuo della PAC a livello UE è di 59 miliardi di euro (38% del budget comunitario). La PAC, attraverso il FEAGA, finanzia: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I </a:t>
            </a:r>
            <a:r>
              <a:rPr lang="it-IT" altLang="it-IT" b="1" dirty="0">
                <a:solidFill>
                  <a:srgbClr val="000000"/>
                </a:solidFill>
              </a:rPr>
              <a:t>pagamenti diretti </a:t>
            </a:r>
            <a:r>
              <a:rPr lang="it-IT" altLang="it-IT" dirty="0">
                <a:solidFill>
                  <a:srgbClr val="000000"/>
                </a:solidFill>
              </a:rPr>
              <a:t>(</a:t>
            </a:r>
            <a:r>
              <a:rPr lang="it-IT" altLang="it-IT" u="sng" dirty="0">
                <a:solidFill>
                  <a:srgbClr val="000000"/>
                </a:solidFill>
              </a:rPr>
              <a:t>primo pilastro della PAC</a:t>
            </a:r>
            <a:r>
              <a:rPr lang="it-IT" altLang="it-IT" dirty="0">
                <a:solidFill>
                  <a:srgbClr val="000000"/>
                </a:solidFill>
              </a:rPr>
              <a:t>), che mirano a stabilizzare il reddito degli agricoltori e la loro reddittività a lungo termine, introducendo anche un aspetto obbligatorio ambientale (</a:t>
            </a:r>
            <a:r>
              <a:rPr lang="it-IT" altLang="it-IT" dirty="0" err="1">
                <a:solidFill>
                  <a:srgbClr val="000000"/>
                </a:solidFill>
              </a:rPr>
              <a:t>greening</a:t>
            </a:r>
            <a:r>
              <a:rPr lang="it-IT" altLang="it-IT" dirty="0">
                <a:solidFill>
                  <a:srgbClr val="000000"/>
                </a:solidFill>
              </a:rPr>
              <a:t>).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000000"/>
                </a:solidFill>
              </a:rPr>
              <a:t>I </a:t>
            </a:r>
            <a:r>
              <a:rPr lang="it-IT" altLang="it-IT" b="1" dirty="0">
                <a:solidFill>
                  <a:srgbClr val="000000"/>
                </a:solidFill>
              </a:rPr>
              <a:t>programmi di sviluppo rurale </a:t>
            </a:r>
            <a:r>
              <a:rPr lang="it-IT" altLang="it-IT" dirty="0">
                <a:solidFill>
                  <a:srgbClr val="000000"/>
                </a:solidFill>
              </a:rPr>
              <a:t>(</a:t>
            </a:r>
            <a:r>
              <a:rPr lang="it-IT" altLang="it-IT" u="sng" dirty="0">
                <a:solidFill>
                  <a:srgbClr val="000000"/>
                </a:solidFill>
              </a:rPr>
              <a:t>secondo pilastro della PAC</a:t>
            </a:r>
            <a:r>
              <a:rPr lang="it-IT" altLang="it-IT" dirty="0">
                <a:solidFill>
                  <a:srgbClr val="000000"/>
                </a:solidFill>
              </a:rPr>
              <a:t>), che finanziano, con regole nazionali e regionali e con l’aggiunta di fondi nazionali, gli investimenti dei singoli agricoltori e altre specifiche attività agricole, sempre su base volontaria, come anche le politiche ambientali e sociali.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endParaRPr lang="it-IT" altLang="it-IT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endParaRPr lang="it-IT" altLang="it-IT" sz="24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it-IT" altLang="it-IT" sz="2400" i="1" u="sng" dirty="0">
              <a:solidFill>
                <a:srgbClr val="000000"/>
              </a:solidFill>
            </a:endParaRP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F8B419-0DDE-4F04-86BB-2F139C87D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9F92-31E7-41F9-8769-E36F1BDD619B}" type="datetime1">
              <a:rPr lang="it-IT" smtClean="0"/>
              <a:t>08/10/2019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6758851-50CB-4A1A-AEEC-88CDFA918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7272F3-FDA2-4BA7-B6DC-957B394F3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8CEF-3BE5-438F-BD0C-441D2CACAD8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134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>
            <a:extLst>
              <a:ext uri="{FF2B5EF4-FFF2-40B4-BE49-F238E27FC236}">
                <a16:creationId xmlns:a16="http://schemas.microsoft.com/office/drawing/2014/main" id="{BD0D5FBE-962C-4F52-9CEE-195BAEA1B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9851" y="4259263"/>
            <a:ext cx="20177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it-IT" sz="2400" u="sng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64" charset="-128"/>
            </a:endParaRP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C63BFA45-C187-41D6-B471-9162BD8CC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4976" y="1944688"/>
            <a:ext cx="1260475" cy="360521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E9074367-5C64-48C9-AFAA-12A8EC77E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6289" y="4078289"/>
            <a:ext cx="1260475" cy="14827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5126" name="AutoShape 6">
            <a:extLst>
              <a:ext uri="{FF2B5EF4-FFF2-40B4-BE49-F238E27FC236}">
                <a16:creationId xmlns:a16="http://schemas.microsoft.com/office/drawing/2014/main" id="{37FA347E-6DA8-4331-A35F-A58F8A10F78E}"/>
              </a:ext>
            </a:extLst>
          </p:cNvPr>
          <p:cNvSpPr>
            <a:spLocks noChangeArrowheads="1"/>
          </p:cNvSpPr>
          <p:nvPr/>
        </p:nvSpPr>
        <p:spPr bwMode="auto">
          <a:xfrm rot="1338422">
            <a:off x="3244851" y="1738314"/>
            <a:ext cx="6664325" cy="1163637"/>
          </a:xfrm>
          <a:prstGeom prst="triangle">
            <a:avLst>
              <a:gd name="adj" fmla="val 5013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04E933E9-87B3-4086-9C91-4CE9081403C5}"/>
              </a:ext>
            </a:extLst>
          </p:cNvPr>
          <p:cNvSpPr txBox="1">
            <a:spLocks noChangeArrowheads="1"/>
          </p:cNvSpPr>
          <p:nvPr/>
        </p:nvSpPr>
        <p:spPr bwMode="auto">
          <a:xfrm rot="1347948">
            <a:off x="5108576" y="2114978"/>
            <a:ext cx="28368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Tahoma" panose="020B0604030504040204" pitchFamily="34" charset="0"/>
              </a:rPr>
              <a:t>Politica Agricola Comune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26E22327-89C5-48F8-A3C0-6063B4ABA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8476" y="2717800"/>
            <a:ext cx="1133475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dirty="0">
                <a:latin typeface="Tahoma" panose="020B0604030504040204" pitchFamily="34" charset="0"/>
              </a:rPr>
              <a:t>1° pilastro: </a:t>
            </a:r>
            <a:r>
              <a:rPr lang="it-IT" altLang="it-IT" sz="1800" dirty="0" err="1">
                <a:latin typeface="Tahoma" panose="020B0604030504040204" pitchFamily="34" charset="0"/>
              </a:rPr>
              <a:t>pag.ti</a:t>
            </a:r>
            <a:r>
              <a:rPr lang="it-IT" altLang="it-IT" sz="1800" dirty="0">
                <a:latin typeface="Tahoma" panose="020B0604030504040204" pitchFamily="34" charset="0"/>
              </a:rPr>
              <a:t> diretti e interventi  di mercato</a:t>
            </a: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556BB1D7-AC86-43E9-AA45-9BEDB4ABE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1701" y="4125914"/>
            <a:ext cx="11350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latin typeface="Tahoma" panose="020B0604030504040204" pitchFamily="34" charset="0"/>
              </a:rPr>
              <a:t>2° pilastro: sviluppo rurale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F259EED6-E075-4863-953B-C3B22D3D4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776" y="4325939"/>
            <a:ext cx="1655763" cy="1228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it-IT" b="1" u="sng" dirty="0">
                <a:latin typeface="Tahoma" pitchFamily="34" charset="0"/>
              </a:rPr>
              <a:t>44 </a:t>
            </a:r>
            <a:r>
              <a:rPr lang="it-IT" b="1" u="sng" dirty="0" err="1">
                <a:latin typeface="Tahoma" pitchFamily="34" charset="0"/>
              </a:rPr>
              <a:t>Mrd</a:t>
            </a:r>
            <a:r>
              <a:rPr lang="it-IT" b="1" dirty="0">
                <a:latin typeface="Tahoma" pitchFamily="34" charset="0"/>
              </a:rPr>
              <a:t> Eur = 75%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it-IT" dirty="0">
                <a:latin typeface="Tahoma" pitchFamily="34" charset="0"/>
              </a:rPr>
              <a:t>(3,9 </a:t>
            </a:r>
            <a:r>
              <a:rPr lang="it-IT" dirty="0" err="1">
                <a:latin typeface="Tahoma" pitchFamily="34" charset="0"/>
              </a:rPr>
              <a:t>Mrd</a:t>
            </a:r>
            <a:r>
              <a:rPr lang="it-IT" dirty="0">
                <a:latin typeface="Tahoma" pitchFamily="34" charset="0"/>
              </a:rPr>
              <a:t> Eur per l’Italia)</a:t>
            </a: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E94D61BE-97C7-4882-AD5A-6535CF5DD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663" y="4338639"/>
            <a:ext cx="1655762" cy="1228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it-IT" b="1" u="sng" dirty="0">
                <a:latin typeface="Tahoma" pitchFamily="34" charset="0"/>
              </a:rPr>
              <a:t>15 </a:t>
            </a:r>
            <a:r>
              <a:rPr lang="it-IT" b="1" u="sng" dirty="0" err="1">
                <a:latin typeface="Tahoma" pitchFamily="34" charset="0"/>
              </a:rPr>
              <a:t>Mrd</a:t>
            </a:r>
            <a:r>
              <a:rPr lang="it-IT" b="1" dirty="0">
                <a:latin typeface="Tahoma" pitchFamily="34" charset="0"/>
              </a:rPr>
              <a:t> Eur   = 25%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it-IT" dirty="0">
                <a:latin typeface="Tahoma" pitchFamily="34" charset="0"/>
              </a:rPr>
              <a:t>(1,3 </a:t>
            </a:r>
            <a:r>
              <a:rPr lang="it-IT" dirty="0" err="1">
                <a:latin typeface="Tahoma" pitchFamily="34" charset="0"/>
              </a:rPr>
              <a:t>Mrd</a:t>
            </a:r>
            <a:r>
              <a:rPr lang="it-IT" dirty="0">
                <a:latin typeface="Tahoma" pitchFamily="34" charset="0"/>
              </a:rPr>
              <a:t> Eur per l’Italia)</a:t>
            </a:r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952DE443-FAB1-43AF-BC55-B81C37C9D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404814"/>
            <a:ext cx="87487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b="1">
                <a:latin typeface="Tahoma" panose="020B0604030504040204" pitchFamily="34" charset="0"/>
                <a:cs typeface="Tahoma" panose="020B0604030504040204" pitchFamily="34" charset="0"/>
              </a:rPr>
              <a:t>La PAC in un’immagine…</a:t>
            </a:r>
          </a:p>
        </p:txBody>
      </p:sp>
      <p:pic>
        <p:nvPicPr>
          <p:cNvPr id="7180" name="Picture 14">
            <a:extLst>
              <a:ext uri="{FF2B5EF4-FFF2-40B4-BE49-F238E27FC236}">
                <a16:creationId xmlns:a16="http://schemas.microsoft.com/office/drawing/2014/main" id="{02D054B7-1785-4D6A-93B5-B81C5AE69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4" y="5768975"/>
            <a:ext cx="147637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425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126" grpId="0" animBg="1"/>
      <p:bldP spid="5127" grpId="0"/>
      <p:bldP spid="5128" grpId="0"/>
      <p:bldP spid="5129" grpId="0"/>
      <p:bldP spid="5130" grpId="0" animBg="1"/>
      <p:bldP spid="5131" grpId="0" animBg="1"/>
      <p:bldP spid="513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5">
            <a:extLst>
              <a:ext uri="{FF2B5EF4-FFF2-40B4-BE49-F238E27FC236}">
                <a16:creationId xmlns:a16="http://schemas.microsoft.com/office/drawing/2014/main" id="{8E85B46A-B4EF-4A99-90CC-463BB06B1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843C960-2060-434B-A986-4EE582EFF9CE}" type="slidenum">
              <a:rPr lang="en-GB" altLang="it-IT" sz="140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GB" altLang="it-IT" sz="1400"/>
          </a:p>
        </p:txBody>
      </p:sp>
      <p:graphicFrame>
        <p:nvGraphicFramePr>
          <p:cNvPr id="8195" name="Object 2">
            <a:extLst>
              <a:ext uri="{FF2B5EF4-FFF2-40B4-BE49-F238E27FC236}">
                <a16:creationId xmlns:a16="http://schemas.microsoft.com/office/drawing/2014/main" id="{51A21540-B8A0-4349-A762-548A4A455D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83339" y="1125538"/>
          <a:ext cx="3806825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name="Chart" r:id="rId4" imgW="3810180" imgH="4114935" progId="MSGraph.Chart.8">
                  <p:embed followColorScheme="full"/>
                </p:oleObj>
              </mc:Choice>
              <mc:Fallback>
                <p:oleObj name="Chart" r:id="rId4" imgW="3810180" imgH="4114935" progId="MSGraph.Chart.8">
                  <p:embed followColorScheme="full"/>
                  <p:pic>
                    <p:nvPicPr>
                      <p:cNvPr id="8195" name="Object 2">
                        <a:extLst>
                          <a:ext uri="{FF2B5EF4-FFF2-40B4-BE49-F238E27FC236}">
                            <a16:creationId xmlns:a16="http://schemas.microsoft.com/office/drawing/2014/main" id="{51A21540-B8A0-4349-A762-548A4A455D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339" y="1125538"/>
                        <a:ext cx="3806825" cy="415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Rectangle 3">
            <a:extLst>
              <a:ext uri="{FF2B5EF4-FFF2-40B4-BE49-F238E27FC236}">
                <a16:creationId xmlns:a16="http://schemas.microsoft.com/office/drawing/2014/main" id="{845060FD-E654-4C15-9E3E-396140525E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87338"/>
            <a:ext cx="8229600" cy="838200"/>
          </a:xfrm>
          <a:noFill/>
        </p:spPr>
        <p:txBody>
          <a:bodyPr>
            <a:normAutofit fontScale="90000"/>
          </a:bodyPr>
          <a:lstStyle/>
          <a:p>
            <a:r>
              <a:rPr lang="it-IT" altLang="it-IT"/>
              <a:t>Visioni alternative sul costo della PAC</a:t>
            </a:r>
            <a:endParaRPr lang="es-ES_tradnl" altLang="it-IT"/>
          </a:p>
        </p:txBody>
      </p:sp>
      <p:graphicFrame>
        <p:nvGraphicFramePr>
          <p:cNvPr id="8197" name="Object 4">
            <a:extLst>
              <a:ext uri="{FF2B5EF4-FFF2-40B4-BE49-F238E27FC236}">
                <a16:creationId xmlns:a16="http://schemas.microsoft.com/office/drawing/2014/main" id="{CC2C0540-5309-43DA-8340-0DC0B8B7E5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92314" y="1173164"/>
          <a:ext cx="3806825" cy="400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Chart" r:id="rId6" imgW="3743449" imgH="3876514" progId="MSGraph.Chart.8">
                  <p:embed followColorScheme="full"/>
                </p:oleObj>
              </mc:Choice>
              <mc:Fallback>
                <p:oleObj name="Chart" r:id="rId6" imgW="3743449" imgH="3876514" progId="MSGraph.Chart.8">
                  <p:embed followColorScheme="full"/>
                  <p:pic>
                    <p:nvPicPr>
                      <p:cNvPr id="8197" name="Object 4">
                        <a:extLst>
                          <a:ext uri="{FF2B5EF4-FFF2-40B4-BE49-F238E27FC236}">
                            <a16:creationId xmlns:a16="http://schemas.microsoft.com/office/drawing/2014/main" id="{CC2C0540-5309-43DA-8340-0DC0B8B7E5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4" y="1173164"/>
                        <a:ext cx="3806825" cy="4008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Rectangle 5">
            <a:extLst>
              <a:ext uri="{FF2B5EF4-FFF2-40B4-BE49-F238E27FC236}">
                <a16:creationId xmlns:a16="http://schemas.microsoft.com/office/drawing/2014/main" id="{076F3B47-2E2F-40E0-92BA-049FB8551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306" y="1319214"/>
            <a:ext cx="20882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dirty="0"/>
              <a:t>Costo della PAC nel 2017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dirty="0"/>
              <a:t>(in termini relativi)</a:t>
            </a:r>
          </a:p>
        </p:txBody>
      </p:sp>
      <p:sp>
        <p:nvSpPr>
          <p:cNvPr id="8199" name="Rectangle 6">
            <a:extLst>
              <a:ext uri="{FF2B5EF4-FFF2-40B4-BE49-F238E27FC236}">
                <a16:creationId xmlns:a16="http://schemas.microsoft.com/office/drawing/2014/main" id="{63796533-C438-42B5-974C-72199D8A3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5131" y="1319214"/>
            <a:ext cx="2088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dirty="0"/>
              <a:t>Costo della PAC nel 2017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dirty="0"/>
              <a:t>(in valore assoluto)</a:t>
            </a:r>
          </a:p>
        </p:txBody>
      </p:sp>
      <p:sp>
        <p:nvSpPr>
          <p:cNvPr id="8200" name="AutoShape 7">
            <a:extLst>
              <a:ext uri="{FF2B5EF4-FFF2-40B4-BE49-F238E27FC236}">
                <a16:creationId xmlns:a16="http://schemas.microsoft.com/office/drawing/2014/main" id="{94C74FCD-4831-4714-865E-F74769BEB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6" y="2852738"/>
            <a:ext cx="1152525" cy="914400"/>
          </a:xfrm>
          <a:prstGeom prst="wedgeRectCallout">
            <a:avLst>
              <a:gd name="adj1" fmla="val 34296"/>
              <a:gd name="adj2" fmla="val 12291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it-IT" sz="1800"/>
              <a:t>0.5% del PIL dell'UE</a:t>
            </a:r>
            <a:endParaRPr lang="es-ES" altLang="it-IT" sz="1800"/>
          </a:p>
        </p:txBody>
      </p:sp>
      <p:sp>
        <p:nvSpPr>
          <p:cNvPr id="8201" name="Line 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A6F95BBD-3ACD-4D3C-B7A7-BAC2342C56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0763" y="3360738"/>
            <a:ext cx="4419600" cy="103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02" name="AutoShape 9">
            <a:extLst>
              <a:ext uri="{FF2B5EF4-FFF2-40B4-BE49-F238E27FC236}">
                <a16:creationId xmlns:a16="http://schemas.microsoft.com/office/drawing/2014/main" id="{E557BC31-11BB-4E02-A049-164CFD233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514" y="2133600"/>
            <a:ext cx="1296987" cy="877888"/>
          </a:xfrm>
          <a:prstGeom prst="wedgeRectCallout">
            <a:avLst>
              <a:gd name="adj1" fmla="val 27231"/>
              <a:gd name="adj2" fmla="val 8779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it-IT" sz="1800" dirty="0"/>
              <a:t>38% del </a:t>
            </a:r>
            <a:r>
              <a:rPr lang="es-AR" altLang="it-IT" sz="1800" dirty="0" err="1"/>
              <a:t>bilancio</a:t>
            </a:r>
            <a:r>
              <a:rPr lang="es-AR" altLang="it-IT" sz="1800" dirty="0"/>
              <a:t> UE</a:t>
            </a:r>
            <a:endParaRPr lang="es-ES" altLang="it-IT" sz="1800" dirty="0"/>
          </a:p>
        </p:txBody>
      </p:sp>
      <p:sp>
        <p:nvSpPr>
          <p:cNvPr id="8203" name="Text Box 10">
            <a:extLst>
              <a:ext uri="{FF2B5EF4-FFF2-40B4-BE49-F238E27FC236}">
                <a16:creationId xmlns:a16="http://schemas.microsoft.com/office/drawing/2014/main" id="{8BEDF8AA-B475-4E6F-9948-6C7E7AC5F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7138" y="5289550"/>
            <a:ext cx="3479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900" i="1"/>
              <a:t>Fonte: Commissione europea — DG Agricoltura e sviluppo rurale</a:t>
            </a:r>
            <a:endParaRPr lang="en-GB" altLang="it-IT" sz="900" i="1"/>
          </a:p>
        </p:txBody>
      </p:sp>
      <p:sp>
        <p:nvSpPr>
          <p:cNvPr id="8204" name="AutoShape 11">
            <a:hlinkClick r:id="rId8" action="ppaction://hlinksldjump"/>
            <a:extLst>
              <a:ext uri="{FF2B5EF4-FFF2-40B4-BE49-F238E27FC236}">
                <a16:creationId xmlns:a16="http://schemas.microsoft.com/office/drawing/2014/main" id="{079B7EFA-C83C-43DC-B31C-FAB4B70BA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439" y="6092825"/>
            <a:ext cx="287337" cy="287338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</p:spTree>
    <p:extLst>
      <p:ext uri="{BB962C8B-B14F-4D97-AF65-F5344CB8AC3E}">
        <p14:creationId xmlns:p14="http://schemas.microsoft.com/office/powerpoint/2010/main" val="202653901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2720</Words>
  <Application>Microsoft Office PowerPoint</Application>
  <PresentationFormat>Widescreen</PresentationFormat>
  <Paragraphs>249</Paragraphs>
  <Slides>31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9" baseType="lpstr">
      <vt:lpstr>Arial</vt:lpstr>
      <vt:lpstr>Calibri</vt:lpstr>
      <vt:lpstr>Calibri Light</vt:lpstr>
      <vt:lpstr>Tahoma</vt:lpstr>
      <vt:lpstr>Times New Roman</vt:lpstr>
      <vt:lpstr>Wingdings</vt:lpstr>
      <vt:lpstr>Tema di Office</vt:lpstr>
      <vt:lpstr>Chart</vt:lpstr>
      <vt:lpstr>La Politica Agricola Comunitaria Mantova, 8 ottobre 2019 Ordine dei Dottori Commercialisti e Esperti Contabili  </vt:lpstr>
      <vt:lpstr>La nascita della PAC: il Trattato di Roma  </vt:lpstr>
      <vt:lpstr>La Politica Agricola Comunitaria (PAC) interessa solo gli agricoltori?</vt:lpstr>
      <vt:lpstr>La PAC, riferimenti legislativi</vt:lpstr>
      <vt:lpstr>La PAC oggi: alcuni dati economici… </vt:lpstr>
      <vt:lpstr>…ma non solo  </vt:lpstr>
      <vt:lpstr>Quanto vale la PAC?  </vt:lpstr>
      <vt:lpstr>Presentazione standard di PowerPoint</vt:lpstr>
      <vt:lpstr>Visioni alternative sul costo della PAC</vt:lpstr>
      <vt:lpstr>Il primo Pilastro della PAC: gli aiuti diretti </vt:lpstr>
      <vt:lpstr>Presentazione standard di PowerPoint</vt:lpstr>
      <vt:lpstr>PAC: chi accede agli aiuti diretti? </vt:lpstr>
      <vt:lpstr>Agricoltore in attività</vt:lpstr>
      <vt:lpstr>Agricoltore in attività</vt:lpstr>
      <vt:lpstr>Agricoltore in attività</vt:lpstr>
      <vt:lpstr>Il greening o pagamento verde </vt:lpstr>
      <vt:lpstr>1. Diversificazione dei seminativi </vt:lpstr>
      <vt:lpstr>2. Mantenimento prati permanenti </vt:lpstr>
      <vt:lpstr>3. Aree a interesse ecologico </vt:lpstr>
      <vt:lpstr>Gli altri aiuti della domanda unica </vt:lpstr>
      <vt:lpstr>Il secondo Pilastro della PAC: il Programma di Sviluppo Rurale (PSR) </vt:lpstr>
      <vt:lpstr>Le principali misure del Programma di Sviluppo Rurale </vt:lpstr>
      <vt:lpstr>Le principali misure del Programma di Sviluppo Rurale </vt:lpstr>
      <vt:lpstr>Misura 6.1: giovani agricoltori </vt:lpstr>
      <vt:lpstr>Misura 6.1: giovani agricoltori </vt:lpstr>
      <vt:lpstr>Si parla già di futura PAC, post 2020</vt:lpstr>
      <vt:lpstr>Il pericolo convergenza</vt:lpstr>
      <vt:lpstr>Costi di produzione e PAC</vt:lpstr>
      <vt:lpstr>Costi di produzione e PAC</vt:lpstr>
      <vt:lpstr>PAC, dove cercare gli approfondimenti</vt:lpstr>
      <vt:lpstr>    Domande?    Riferimenti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Massimo Battisti</dc:creator>
  <cp:lastModifiedBy>BattistiMassimo</cp:lastModifiedBy>
  <cp:revision>105</cp:revision>
  <dcterms:created xsi:type="dcterms:W3CDTF">2018-02-19T08:02:27Z</dcterms:created>
  <dcterms:modified xsi:type="dcterms:W3CDTF">2019-10-08T12:25:02Z</dcterms:modified>
</cp:coreProperties>
</file>