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sldIdLst>
    <p:sldId id="256" r:id="rId2"/>
    <p:sldId id="257" r:id="rId3"/>
    <p:sldId id="258" r:id="rId4"/>
    <p:sldId id="259" r:id="rId5"/>
    <p:sldId id="321" r:id="rId6"/>
    <p:sldId id="260" r:id="rId7"/>
    <p:sldId id="261" r:id="rId8"/>
    <p:sldId id="262" r:id="rId9"/>
    <p:sldId id="263" r:id="rId10"/>
    <p:sldId id="264" r:id="rId11"/>
    <p:sldId id="265" r:id="rId12"/>
    <p:sldId id="266" r:id="rId13"/>
    <p:sldId id="267" r:id="rId14"/>
    <p:sldId id="320" r:id="rId15"/>
    <p:sldId id="268" r:id="rId16"/>
    <p:sldId id="269" r:id="rId17"/>
    <p:sldId id="270" r:id="rId18"/>
    <p:sldId id="271" r:id="rId19"/>
    <p:sldId id="272" r:id="rId20"/>
    <p:sldId id="273" r:id="rId21"/>
    <p:sldId id="274" r:id="rId22"/>
    <p:sldId id="275" r:id="rId23"/>
    <p:sldId id="276" r:id="rId24"/>
    <p:sldId id="322" r:id="rId25"/>
    <p:sldId id="323" r:id="rId26"/>
    <p:sldId id="277" r:id="rId27"/>
    <p:sldId id="278" r:id="rId28"/>
    <p:sldId id="279" r:id="rId29"/>
    <p:sldId id="280" r:id="rId30"/>
    <p:sldId id="317" r:id="rId31"/>
    <p:sldId id="281" r:id="rId32"/>
    <p:sldId id="282" r:id="rId33"/>
    <p:sldId id="283" r:id="rId34"/>
    <p:sldId id="284" r:id="rId35"/>
    <p:sldId id="285" r:id="rId36"/>
    <p:sldId id="288" r:id="rId37"/>
    <p:sldId id="286" r:id="rId38"/>
    <p:sldId id="325" r:id="rId39"/>
    <p:sldId id="289" r:id="rId40"/>
    <p:sldId id="287" r:id="rId41"/>
    <p:sldId id="318" r:id="rId42"/>
    <p:sldId id="290" r:id="rId43"/>
    <p:sldId id="291" r:id="rId44"/>
    <p:sldId id="319" r:id="rId45"/>
    <p:sldId id="292" r:id="rId46"/>
    <p:sldId id="293" r:id="rId47"/>
    <p:sldId id="294" r:id="rId48"/>
    <p:sldId id="295" r:id="rId49"/>
    <p:sldId id="296" r:id="rId50"/>
    <p:sldId id="297" r:id="rId51"/>
    <p:sldId id="298" r:id="rId52"/>
    <p:sldId id="299" r:id="rId53"/>
    <p:sldId id="300" r:id="rId54"/>
    <p:sldId id="301" r:id="rId55"/>
    <p:sldId id="302" r:id="rId56"/>
    <p:sldId id="303" r:id="rId57"/>
    <p:sldId id="304" r:id="rId58"/>
    <p:sldId id="305" r:id="rId59"/>
    <p:sldId id="306" r:id="rId60"/>
    <p:sldId id="307" r:id="rId61"/>
    <p:sldId id="308" r:id="rId62"/>
    <p:sldId id="309" r:id="rId63"/>
    <p:sldId id="310" r:id="rId64"/>
    <p:sldId id="311" r:id="rId65"/>
    <p:sldId id="312" r:id="rId66"/>
    <p:sldId id="313" r:id="rId67"/>
    <p:sldId id="314" r:id="rId68"/>
    <p:sldId id="315" r:id="rId69"/>
    <p:sldId id="316" r:id="rId70"/>
    <p:sldId id="324" r:id="rId71"/>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varScale="1">
        <p:scale>
          <a:sx n="66" d="100"/>
          <a:sy n="66" d="100"/>
        </p:scale>
        <p:origin x="-1410" y="-96"/>
      </p:cViewPr>
      <p:guideLst>
        <p:guide orient="horz" pos="2160"/>
        <p:guide pos="2880"/>
      </p:guideLst>
    </p:cSldViewPr>
  </p:slideViewPr>
  <p:outlineViewPr>
    <p:cViewPr>
      <p:scale>
        <a:sx n="33" d="100"/>
        <a:sy n="33" d="100"/>
      </p:scale>
      <p:origin x="0" y="11367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836B2E3-5F75-4BFD-A56D-9DAD7D949BD0}" type="datetimeFigureOut">
              <a:rPr lang="it-IT" smtClean="0"/>
              <a:t>19/07/2016</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A31FE2C-7103-40A8-90C9-DF11C26BCA6A}" type="slidenum">
              <a:rPr lang="it-IT" smtClean="0"/>
              <a:t>‹N›</a:t>
            </a:fld>
            <a:endParaRPr lang="it-IT"/>
          </a:p>
        </p:txBody>
      </p:sp>
    </p:spTree>
    <p:extLst>
      <p:ext uri="{BB962C8B-B14F-4D97-AF65-F5344CB8AC3E}">
        <p14:creationId xmlns:p14="http://schemas.microsoft.com/office/powerpoint/2010/main" val="15616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it-IT" dirty="0" err="1" smtClean="0"/>
              <a:t>N.b.</a:t>
            </a:r>
            <a:r>
              <a:rPr lang="it-IT" dirty="0" smtClean="0"/>
              <a:t> La cessione in massa dei crediti futuri può avere ad oggetto solo crediti che sorgeranno da contratti da stipulare </a:t>
            </a:r>
            <a:r>
              <a:rPr lang="it-IT" b="1" dirty="0" smtClean="0"/>
              <a:t>in un periodo di tempo non superiore a ventiquattro mesi</a:t>
            </a:r>
            <a:r>
              <a:rPr lang="it-IT" dirty="0" smtClean="0"/>
              <a:t>.</a:t>
            </a:r>
          </a:p>
          <a:p>
            <a:endParaRPr lang="it-IT" dirty="0"/>
          </a:p>
        </p:txBody>
      </p:sp>
      <p:sp>
        <p:nvSpPr>
          <p:cNvPr id="4" name="Segnaposto numero diapositiva 3"/>
          <p:cNvSpPr>
            <a:spLocks noGrp="1"/>
          </p:cNvSpPr>
          <p:nvPr>
            <p:ph type="sldNum" sz="quarter" idx="10"/>
          </p:nvPr>
        </p:nvSpPr>
        <p:spPr/>
        <p:txBody>
          <a:bodyPr/>
          <a:lstStyle/>
          <a:p>
            <a:fld id="{FA31FE2C-7103-40A8-90C9-DF11C26BCA6A}" type="slidenum">
              <a:rPr lang="it-IT" smtClean="0"/>
              <a:t>24</a:t>
            </a:fld>
            <a:endParaRPr lang="it-IT"/>
          </a:p>
        </p:txBody>
      </p:sp>
    </p:spTree>
    <p:extLst>
      <p:ext uri="{BB962C8B-B14F-4D97-AF65-F5344CB8AC3E}">
        <p14:creationId xmlns:p14="http://schemas.microsoft.com/office/powerpoint/2010/main" val="2137623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B77EC1F-1D0D-4506-ACF0-A7C667B9673C}" type="datetime1">
              <a:rPr lang="it-IT" smtClean="0"/>
              <a:t>19/07/2016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018D110-6E1E-4915-BAC0-1ED51BB5585E}"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4072939-2305-461A-B208-8D949B82A5FE}" type="datetime1">
              <a:rPr lang="it-IT" smtClean="0"/>
              <a:t>19/07/2016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018D110-6E1E-4915-BAC0-1ED51BB5585E}"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0ABB577-292D-4660-A8D6-8A309B2051A1}" type="datetime1">
              <a:rPr lang="it-IT" smtClean="0"/>
              <a:t>19/07/2016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018D110-6E1E-4915-BAC0-1ED51BB5585E}"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401EE27-3B05-413B-9077-2F80D14BFDE4}" type="datetime1">
              <a:rPr lang="it-IT" smtClean="0"/>
              <a:t>19/07/2016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018D110-6E1E-4915-BAC0-1ED51BB5585E}"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53882A3-6FF6-4BA6-A38E-586386415EBD}" type="datetime1">
              <a:rPr lang="it-IT" smtClean="0"/>
              <a:t>19/07/2016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018D110-6E1E-4915-BAC0-1ED51BB5585E}"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58878DE-D49F-4993-A351-0B5AAB57D8D7}" type="datetime1">
              <a:rPr lang="it-IT" smtClean="0"/>
              <a:t>19/07/2016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018D110-6E1E-4915-BAC0-1ED51BB5585E}"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E330F6B-F27E-4CDC-8099-46E107946411}" type="datetime1">
              <a:rPr lang="it-IT" smtClean="0"/>
              <a:t>19/07/2016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018D110-6E1E-4915-BAC0-1ED51BB5585E}"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DD1339C-E143-4172-A235-57D5291938FD}" type="datetime1">
              <a:rPr lang="it-IT" smtClean="0"/>
              <a:t>19/07/2016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018D110-6E1E-4915-BAC0-1ED51BB5585E}"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86B3838-2867-4534-BB43-998F43768B37}" type="datetime1">
              <a:rPr lang="it-IT" smtClean="0"/>
              <a:t>19/07/2016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018D110-6E1E-4915-BAC0-1ED51BB5585E}"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6A2CA5E-2543-4F6E-8ECE-737F94B3E534}" type="datetime1">
              <a:rPr lang="it-IT" smtClean="0"/>
              <a:t>19/07/2016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018D110-6E1E-4915-BAC0-1ED51BB5585E}"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3E471B7-9027-4338-AA9C-E0057E71A125}" type="datetime1">
              <a:rPr lang="it-IT" smtClean="0"/>
              <a:t>19/07/2016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018D110-6E1E-4915-BAC0-1ED51BB5585E}"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AD2DD9-36D9-4D43-87E7-293757582BD7}" type="datetime1">
              <a:rPr lang="it-IT" smtClean="0"/>
              <a:t>19/07/2016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18D110-6E1E-4915-BAC0-1ED51BB5585E}"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riani@stanghellinieassociati.i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mailto:ariani@stanghellinieassociati.i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Autofit/>
          </a:bodyPr>
          <a:lstStyle/>
          <a:p>
            <a:r>
              <a:rPr lang="it-IT" sz="3200" b="1" dirty="0" smtClean="0"/>
              <a:t>Procedimenti di composizione della crisi da sovraindebitamento e di liquidazione del patrimonio: profili processuali</a:t>
            </a:r>
            <a:endParaRPr lang="it-IT" sz="3200" b="1" dirty="0"/>
          </a:p>
        </p:txBody>
      </p:sp>
      <p:sp>
        <p:nvSpPr>
          <p:cNvPr id="3" name="Sottotitolo 2"/>
          <p:cNvSpPr>
            <a:spLocks noGrp="1"/>
          </p:cNvSpPr>
          <p:nvPr>
            <p:ph type="subTitle" idx="1"/>
          </p:nvPr>
        </p:nvSpPr>
        <p:spPr>
          <a:xfrm>
            <a:off x="1371600" y="3886200"/>
            <a:ext cx="6400800" cy="2279104"/>
          </a:xfrm>
        </p:spPr>
        <p:txBody>
          <a:bodyPr>
            <a:normAutofit fontScale="77500" lnSpcReduction="20000"/>
          </a:bodyPr>
          <a:lstStyle/>
          <a:p>
            <a:r>
              <a:rPr lang="it-IT" b="1" dirty="0" smtClean="0"/>
              <a:t>Corso per la formazione dei gestori per procedure di sovraindebitamento</a:t>
            </a:r>
          </a:p>
          <a:p>
            <a:r>
              <a:rPr lang="it-IT" dirty="0" smtClean="0"/>
              <a:t>Firenze, 19 luglio 2016</a:t>
            </a:r>
          </a:p>
          <a:p>
            <a:r>
              <a:rPr lang="it-IT" dirty="0" smtClean="0"/>
              <a:t>Relatore: Avv. Tommaso Ariani</a:t>
            </a:r>
          </a:p>
          <a:p>
            <a:r>
              <a:rPr lang="it-IT" dirty="0" smtClean="0"/>
              <a:t>Email:</a:t>
            </a:r>
          </a:p>
          <a:p>
            <a:r>
              <a:rPr lang="it-IT" dirty="0" smtClean="0">
                <a:hlinkClick r:id="rId2"/>
              </a:rPr>
              <a:t>ariani@stanghellinieassociati.it</a:t>
            </a:r>
            <a:endParaRPr lang="it-IT" dirty="0" smtClean="0"/>
          </a:p>
          <a:p>
            <a:endParaRPr lang="it-IT" dirty="0"/>
          </a:p>
        </p:txBody>
      </p:sp>
      <p:sp>
        <p:nvSpPr>
          <p:cNvPr id="4" name="Segnaposto numero diapositiva 3"/>
          <p:cNvSpPr>
            <a:spLocks noGrp="1"/>
          </p:cNvSpPr>
          <p:nvPr>
            <p:ph type="sldNum" sz="quarter" idx="12"/>
          </p:nvPr>
        </p:nvSpPr>
        <p:spPr/>
        <p:txBody>
          <a:bodyPr/>
          <a:lstStyle/>
          <a:p>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1. La fase iniziale del procedimento - Competenza territoriale</a:t>
            </a:r>
          </a:p>
        </p:txBody>
      </p:sp>
      <p:sp>
        <p:nvSpPr>
          <p:cNvPr id="3" name="Segnaposto contenuto 2"/>
          <p:cNvSpPr>
            <a:spLocks noGrp="1"/>
          </p:cNvSpPr>
          <p:nvPr>
            <p:ph idx="1"/>
          </p:nvPr>
        </p:nvSpPr>
        <p:spPr>
          <a:xfrm>
            <a:off x="539552" y="1556792"/>
            <a:ext cx="8229600" cy="4813995"/>
          </a:xfrm>
        </p:spPr>
        <p:txBody>
          <a:bodyPr>
            <a:normAutofit fontScale="32500" lnSpcReduction="20000"/>
          </a:bodyPr>
          <a:lstStyle/>
          <a:p>
            <a:pPr marL="0" indent="0" algn="just">
              <a:buNone/>
            </a:pPr>
            <a:r>
              <a:rPr lang="it-IT" sz="4900" dirty="0"/>
              <a:t>(</a:t>
            </a:r>
            <a:r>
              <a:rPr lang="it-IT" sz="4900" dirty="0" smtClean="0"/>
              <a:t>i) Quale </a:t>
            </a:r>
            <a:r>
              <a:rPr lang="it-IT" sz="4900" dirty="0"/>
              <a:t>sede? Quella principale ed effettiva (</a:t>
            </a:r>
            <a:r>
              <a:rPr lang="it-IT" sz="4900" dirty="0" err="1"/>
              <a:t>Trib</a:t>
            </a:r>
            <a:r>
              <a:rPr lang="it-IT" sz="4900" dirty="0"/>
              <a:t>. Vicenza 29 aprile 2014). In giurisprudenza, corrisponde a quella formale, salvo prova contraria: </a:t>
            </a:r>
            <a:r>
              <a:rPr lang="it-IT" sz="4900" i="1" dirty="0"/>
              <a:t>ex multis</a:t>
            </a:r>
            <a:r>
              <a:rPr lang="it-IT" sz="4900" dirty="0"/>
              <a:t> </a:t>
            </a:r>
            <a:r>
              <a:rPr lang="it-IT" sz="4900" dirty="0" err="1"/>
              <a:t>Cass</a:t>
            </a:r>
            <a:r>
              <a:rPr lang="it-IT" sz="4900" dirty="0"/>
              <a:t>. 14676/2012.</a:t>
            </a:r>
          </a:p>
          <a:p>
            <a:pPr marL="0" indent="0" algn="just">
              <a:buNone/>
            </a:pPr>
            <a:r>
              <a:rPr lang="it-IT" sz="4900" dirty="0"/>
              <a:t> </a:t>
            </a:r>
          </a:p>
          <a:p>
            <a:pPr marL="0" indent="0" algn="just">
              <a:buNone/>
            </a:pPr>
            <a:r>
              <a:rPr lang="it-IT" sz="4900" dirty="0" smtClean="0"/>
              <a:t>(ii) Che succede se </a:t>
            </a:r>
            <a:r>
              <a:rPr lang="it-IT" sz="4900" dirty="0"/>
              <a:t>il debitore ha cambiato sede nell’anno antecedente al ricorso alla procedura? </a:t>
            </a:r>
            <a:endParaRPr lang="it-IT" sz="4900" dirty="0" smtClean="0"/>
          </a:p>
          <a:p>
            <a:pPr marL="0" indent="0" algn="just" defTabSz="363538">
              <a:buNone/>
            </a:pPr>
            <a:r>
              <a:rPr lang="it-IT" sz="4900" dirty="0" smtClean="0"/>
              <a:t>	- Manca </a:t>
            </a:r>
            <a:r>
              <a:rPr lang="it-IT" sz="4900" dirty="0"/>
              <a:t>una disposizione specifica come l’art. 9 l. </a:t>
            </a:r>
            <a:r>
              <a:rPr lang="it-IT" sz="4900" dirty="0" err="1"/>
              <a:t>fall</a:t>
            </a:r>
            <a:r>
              <a:rPr lang="it-IT" sz="4900" dirty="0"/>
              <a:t>. che consente di rendere inefficaci (ai fini della competenza) i trasferimenti di sede nell’anno anteriore alla dichiarazione di fallimento. </a:t>
            </a:r>
            <a:endParaRPr lang="it-IT" sz="4900" dirty="0" smtClean="0"/>
          </a:p>
          <a:p>
            <a:pPr marL="0" indent="0" algn="just" defTabSz="363538">
              <a:buNone/>
            </a:pPr>
            <a:r>
              <a:rPr lang="it-IT" sz="4900" dirty="0" smtClean="0"/>
              <a:t>	- Si </a:t>
            </a:r>
            <a:r>
              <a:rPr lang="it-IT" sz="4900" dirty="0"/>
              <a:t>noti però che la giurisprudenza anche nel vigore della vecchia legge fallimentare (che non conteneva una disposizione analoga </a:t>
            </a:r>
            <a:r>
              <a:rPr lang="it-IT" sz="4900" dirty="0" smtClean="0"/>
              <a:t>all’art. 9</a:t>
            </a:r>
            <a:r>
              <a:rPr lang="it-IT" sz="4900" dirty="0"/>
              <a:t>, comma 2, l. </a:t>
            </a:r>
            <a:r>
              <a:rPr lang="it-IT" sz="4900" dirty="0" err="1"/>
              <a:t>fall</a:t>
            </a:r>
            <a:r>
              <a:rPr lang="it-IT" sz="4900" dirty="0"/>
              <a:t>.) era arrivata a sostenere l’irrilevanza del trasferimento della sede dopo la manifestazione dell’insolvenza, principio che forse potrebbe trovare applicazione anche nel presente quadro: cfr. </a:t>
            </a:r>
            <a:r>
              <a:rPr lang="it-IT" sz="4900" dirty="0" err="1"/>
              <a:t>Cass</a:t>
            </a:r>
            <a:r>
              <a:rPr lang="it-IT" sz="4900" dirty="0"/>
              <a:t>. </a:t>
            </a:r>
            <a:r>
              <a:rPr lang="it-IT" sz="4900" dirty="0" smtClean="0"/>
              <a:t>29 </a:t>
            </a:r>
            <a:r>
              <a:rPr lang="it-IT" sz="4900" dirty="0"/>
              <a:t>aprile 2006, n. 10051, secondo cui “</a:t>
            </a:r>
            <a:r>
              <a:rPr lang="it-IT" sz="4900" i="1" dirty="0"/>
              <a:t>ai fini della determinazione del tribunale territorialmente competente alla dichiarazione del fallimento, è ininfluente il trasferimento della sede legale dell’impresa successivo al verificarsi dello stato di insolvenza (la suprema corte ha affermato tale principio con riguardo a fattispecie anteriore all’entrata in vigore della modifica dell’art. 9 </a:t>
            </a:r>
            <a:r>
              <a:rPr lang="it-IT" sz="4900" i="1" dirty="0" err="1"/>
              <a:t>l.fall</a:t>
            </a:r>
            <a:r>
              <a:rPr lang="it-IT" sz="4900" i="1" dirty="0"/>
              <a:t>. introdotta dall’art. 7 </a:t>
            </a:r>
            <a:r>
              <a:rPr lang="it-IT" sz="4900" i="1" dirty="0" err="1"/>
              <a:t>d.leg</a:t>
            </a:r>
            <a:r>
              <a:rPr lang="it-IT" sz="4900" i="1" dirty="0"/>
              <a:t>. 9 gennaio 2006 n. 5, ma rilevando la sintonia con la novella del principio affermato</a:t>
            </a:r>
            <a:r>
              <a:rPr lang="it-IT" sz="4900" dirty="0" smtClean="0"/>
              <a:t>”. </a:t>
            </a:r>
            <a:r>
              <a:rPr lang="it-IT" sz="4900" i="1" dirty="0" smtClean="0"/>
              <a:t>Contra </a:t>
            </a:r>
            <a:r>
              <a:rPr lang="it-IT" sz="4900" dirty="0" err="1"/>
              <a:t>Trib</a:t>
            </a:r>
            <a:r>
              <a:rPr lang="it-IT" sz="4900" dirty="0"/>
              <a:t>. Prato 13 giugno 2016</a:t>
            </a:r>
          </a:p>
          <a:p>
            <a:pPr marL="0" indent="0" algn="just">
              <a:buNone/>
            </a:pPr>
            <a:endParaRPr lang="it-IT" sz="4900" dirty="0" smtClean="0"/>
          </a:p>
          <a:p>
            <a:pPr marL="0" indent="0" algn="just">
              <a:buNone/>
            </a:pPr>
            <a:r>
              <a:rPr lang="it-IT" sz="4900" dirty="0" smtClean="0"/>
              <a:t>(</a:t>
            </a:r>
            <a:r>
              <a:rPr lang="it-IT" sz="4900" dirty="0"/>
              <a:t>iii</a:t>
            </a:r>
            <a:r>
              <a:rPr lang="it-IT" sz="4900" dirty="0" smtClean="0"/>
              <a:t>) Che succede se </a:t>
            </a:r>
            <a:r>
              <a:rPr lang="it-IT" sz="4900" dirty="0"/>
              <a:t>il debitore possiede </a:t>
            </a:r>
            <a:r>
              <a:rPr lang="it-IT" sz="4900" dirty="0" smtClean="0"/>
              <a:t>beni all’estero</a:t>
            </a:r>
            <a:r>
              <a:rPr lang="it-IT" sz="4900" dirty="0"/>
              <a:t>? Occorre tener conto del fatto che alla presente procedura si applica il Regolamento (UE) 2015/848 del Parlamento Europeo e del Consiglio del 20 maggio 2015 relativo alle procedure di insolvenza</a:t>
            </a:r>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10</a:t>
            </a:fld>
            <a:endParaRPr lang="it-IT"/>
          </a:p>
        </p:txBody>
      </p:sp>
    </p:spTree>
    <p:extLst>
      <p:ext uri="{BB962C8B-B14F-4D97-AF65-F5344CB8AC3E}">
        <p14:creationId xmlns:p14="http://schemas.microsoft.com/office/powerpoint/2010/main" val="3870811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1. La fase iniziale del procedimento - Assistenza tecnica di un avvocato</a:t>
            </a: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smtClean="0"/>
              <a:t>È necessaria l’assistenza </a:t>
            </a:r>
            <a:r>
              <a:rPr lang="it-IT" dirty="0"/>
              <a:t>tecnica di un </a:t>
            </a:r>
            <a:r>
              <a:rPr lang="it-IT" dirty="0" smtClean="0"/>
              <a:t>avvocato?</a:t>
            </a:r>
          </a:p>
          <a:p>
            <a:pPr marL="0" indent="0" algn="just">
              <a:buNone/>
            </a:pPr>
            <a:r>
              <a:rPr lang="it-IT" dirty="0" smtClean="0"/>
              <a:t>La </a:t>
            </a:r>
            <a:r>
              <a:rPr lang="it-IT" dirty="0"/>
              <a:t>legge si limita a rilevare che “</a:t>
            </a:r>
            <a:r>
              <a:rPr lang="it-IT" i="1" dirty="0"/>
              <a:t>il debitore in stato di sovraindebitamento può proporre ai creditori, </a:t>
            </a:r>
            <a:r>
              <a:rPr lang="it-IT" b="1" i="1" u="sng" dirty="0"/>
              <a:t>con l’ausilio</a:t>
            </a:r>
            <a:r>
              <a:rPr lang="it-IT" i="1" dirty="0"/>
              <a:t> degli organismi di composizione della crisi</a:t>
            </a:r>
            <a:r>
              <a:rPr lang="it-IT" dirty="0"/>
              <a:t> (…), </a:t>
            </a:r>
            <a:r>
              <a:rPr lang="it-IT" i="1" dirty="0"/>
              <a:t>un accordo</a:t>
            </a:r>
            <a:r>
              <a:rPr lang="it-IT" dirty="0"/>
              <a:t>” (art. 7, comma 1) oppure che “</a:t>
            </a:r>
            <a:r>
              <a:rPr lang="it-IT" i="1" dirty="0"/>
              <a:t>il consumatore in stato di sovraindebitamento</a:t>
            </a:r>
            <a:r>
              <a:rPr lang="it-IT" dirty="0"/>
              <a:t> </a:t>
            </a:r>
            <a:r>
              <a:rPr lang="it-IT" i="1" dirty="0"/>
              <a:t>può proporre ai creditori, </a:t>
            </a:r>
            <a:r>
              <a:rPr lang="it-IT" b="1" i="1" u="sng" dirty="0"/>
              <a:t>con l’ausilio</a:t>
            </a:r>
            <a:r>
              <a:rPr lang="it-IT" i="1" dirty="0"/>
              <a:t> degli organismi di composizione della crisi</a:t>
            </a:r>
            <a:r>
              <a:rPr lang="it-IT" dirty="0"/>
              <a:t> (…), </a:t>
            </a:r>
            <a:r>
              <a:rPr lang="it-IT" i="1" dirty="0"/>
              <a:t>un piano</a:t>
            </a:r>
            <a:r>
              <a:rPr lang="it-IT" dirty="0"/>
              <a:t>” (art. 7, comma 1-bis). </a:t>
            </a:r>
          </a:p>
          <a:p>
            <a:pPr marL="0" indent="0" algn="just">
              <a:buNone/>
            </a:pPr>
            <a:r>
              <a:rPr lang="it-IT" dirty="0" smtClean="0"/>
              <a:t>Che </a:t>
            </a:r>
            <a:r>
              <a:rPr lang="it-IT" dirty="0"/>
              <a:t>significa con l’ausilio? Che ruolo ha l’OCC</a:t>
            </a:r>
            <a:r>
              <a:rPr lang="it-IT" dirty="0" smtClean="0"/>
              <a:t>? L’ausilio elimina la necessità di assistenza tecnica?</a:t>
            </a:r>
            <a:endParaRPr lang="it-IT" dirty="0"/>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11</a:t>
            </a:fld>
            <a:endParaRPr lang="it-IT"/>
          </a:p>
        </p:txBody>
      </p:sp>
    </p:spTree>
    <p:extLst>
      <p:ext uri="{BB962C8B-B14F-4D97-AF65-F5344CB8AC3E}">
        <p14:creationId xmlns:p14="http://schemas.microsoft.com/office/powerpoint/2010/main" val="12364661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1. La fase iniziale del procedimento - Assistenza tecnica di un avvocato</a:t>
            </a:r>
          </a:p>
        </p:txBody>
      </p:sp>
      <p:sp>
        <p:nvSpPr>
          <p:cNvPr id="3" name="Segnaposto contenuto 2"/>
          <p:cNvSpPr>
            <a:spLocks noGrp="1"/>
          </p:cNvSpPr>
          <p:nvPr>
            <p:ph idx="1"/>
          </p:nvPr>
        </p:nvSpPr>
        <p:spPr/>
        <p:txBody>
          <a:bodyPr>
            <a:normAutofit fontScale="55000" lnSpcReduction="20000"/>
          </a:bodyPr>
          <a:lstStyle/>
          <a:p>
            <a:pPr marL="0" indent="0" algn="just">
              <a:buNone/>
            </a:pPr>
            <a:r>
              <a:rPr lang="it-IT" dirty="0"/>
              <a:t>(a) Parte della giurisprudenza sembra escludere la necessità dell’assistenza tecnica di un difensore. In particolare, </a:t>
            </a:r>
            <a:r>
              <a:rPr lang="it-IT" dirty="0" err="1"/>
              <a:t>Trib</a:t>
            </a:r>
            <a:r>
              <a:rPr lang="it-IT" dirty="0"/>
              <a:t>. Pistoia 19 novembre 2014  ha affermato: “</a:t>
            </a:r>
            <a:r>
              <a:rPr lang="it-IT" i="1" dirty="0"/>
              <a:t>Il debitore che voglia avvalersi della procedura di composizione della crisi da sovraindebitamento </a:t>
            </a:r>
            <a:r>
              <a:rPr lang="it-IT" b="1" i="1" u="sng" dirty="0"/>
              <a:t>può limitarsi a chiedere la nomina di un professionista che svolge le funzioni di organismo di composizione della crisi e aspettare che quest'ultimo predisponga la proposta di accordo e l'attestazione di fattibilità</a:t>
            </a:r>
            <a:r>
              <a:rPr lang="it-IT" i="1" dirty="0"/>
              <a:t>. La norma non impedisce tuttavia che al momento della richiesta di nomina dell'organismo di composizione della crisi venga già depositata una proposta di accordo redatta da professionisti scelti dal debitore e che faccia salva ogni eventuale modifica fino al momento in cui la proposta stessa sia sottoposta ai creditori</a:t>
            </a:r>
            <a:r>
              <a:rPr lang="it-IT" dirty="0"/>
              <a:t>”. </a:t>
            </a:r>
          </a:p>
          <a:p>
            <a:pPr marL="0" indent="0">
              <a:buNone/>
            </a:pPr>
            <a:r>
              <a:rPr lang="it-IT" dirty="0"/>
              <a:t> </a:t>
            </a:r>
          </a:p>
          <a:p>
            <a:pPr marL="0" indent="0" algn="just">
              <a:buNone/>
            </a:pPr>
            <a:r>
              <a:rPr lang="it-IT" dirty="0"/>
              <a:t>Questa affermazione viene letta da parte della dottrina (</a:t>
            </a:r>
            <a:r>
              <a:rPr lang="it-IT" dirty="0" err="1"/>
              <a:t>Panzani</a:t>
            </a:r>
            <a:r>
              <a:rPr lang="it-IT" dirty="0"/>
              <a:t>) nel senso che non è necessaria una difesa tecnica. La non necessità dell’assistenza tecnica deriverebbe dal fatto che </a:t>
            </a:r>
            <a:r>
              <a:rPr lang="it-IT" dirty="0" smtClean="0"/>
              <a:t>(</a:t>
            </a:r>
            <a:r>
              <a:rPr lang="it-IT" dirty="0"/>
              <a:t>a1) l’art. 7 della l. 3/2012 è norma speciale rispetto all’art. 82 </a:t>
            </a:r>
            <a:r>
              <a:rPr lang="it-IT" dirty="0" err="1"/>
              <a:t>c.p.c.</a:t>
            </a:r>
            <a:r>
              <a:rPr lang="it-IT" dirty="0"/>
              <a:t> e quindi le regole generali verrebbero superate (</a:t>
            </a:r>
            <a:r>
              <a:rPr lang="it-IT" dirty="0" err="1"/>
              <a:t>Filocamo</a:t>
            </a:r>
            <a:r>
              <a:rPr lang="it-IT" dirty="0"/>
              <a:t>), </a:t>
            </a:r>
            <a:r>
              <a:rPr lang="it-IT" dirty="0" smtClean="0"/>
              <a:t>(</a:t>
            </a:r>
            <a:r>
              <a:rPr lang="it-IT" dirty="0"/>
              <a:t>a2) le regole del 737 ss. si applicherebbero in quanto compatibili (D’Orazio), </a:t>
            </a:r>
            <a:r>
              <a:rPr lang="it-IT" dirty="0" smtClean="0"/>
              <a:t>(</a:t>
            </a:r>
            <a:r>
              <a:rPr lang="it-IT" dirty="0"/>
              <a:t>a3) non ci sarebbe natura </a:t>
            </a:r>
            <a:r>
              <a:rPr lang="it-IT" dirty="0" smtClean="0"/>
              <a:t>contenziosa del procedimento </a:t>
            </a:r>
            <a:r>
              <a:rPr lang="it-IT" dirty="0"/>
              <a:t>(D’Orazio), </a:t>
            </a:r>
            <a:r>
              <a:rPr lang="it-IT" dirty="0" smtClean="0"/>
              <a:t>(</a:t>
            </a:r>
            <a:r>
              <a:rPr lang="it-IT" dirty="0"/>
              <a:t>a4) </a:t>
            </a:r>
            <a:r>
              <a:rPr lang="it-IT" dirty="0" smtClean="0"/>
              <a:t>la difesa tecnica sarebbe necessaria solo </a:t>
            </a:r>
            <a:r>
              <a:rPr lang="it-IT" dirty="0"/>
              <a:t>in sede di esecuzione qualora vi fosse contestazione sui diritti </a:t>
            </a:r>
            <a:r>
              <a:rPr lang="it-IT" dirty="0" smtClean="0"/>
              <a:t>soggettivi </a:t>
            </a:r>
            <a:r>
              <a:rPr lang="it-IT" dirty="0"/>
              <a:t>(D’Orazio)</a:t>
            </a:r>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12</a:t>
            </a:fld>
            <a:endParaRPr lang="it-IT"/>
          </a:p>
        </p:txBody>
      </p:sp>
    </p:spTree>
    <p:extLst>
      <p:ext uri="{BB962C8B-B14F-4D97-AF65-F5344CB8AC3E}">
        <p14:creationId xmlns:p14="http://schemas.microsoft.com/office/powerpoint/2010/main" val="2257771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1. La fase iniziale del procedimento - Assistenza tecnica di un </a:t>
            </a:r>
            <a:r>
              <a:rPr lang="it-IT" sz="3200" dirty="0" smtClean="0"/>
              <a:t>avvocato (segue)</a:t>
            </a:r>
            <a:endParaRPr lang="it-IT" sz="3200" dirty="0"/>
          </a:p>
        </p:txBody>
      </p:sp>
      <p:sp>
        <p:nvSpPr>
          <p:cNvPr id="3" name="Segnaposto contenuto 2"/>
          <p:cNvSpPr>
            <a:spLocks noGrp="1"/>
          </p:cNvSpPr>
          <p:nvPr>
            <p:ph idx="1"/>
          </p:nvPr>
        </p:nvSpPr>
        <p:spPr>
          <a:xfrm>
            <a:off x="457200" y="1600200"/>
            <a:ext cx="8229600" cy="4925144"/>
          </a:xfrm>
        </p:spPr>
        <p:txBody>
          <a:bodyPr>
            <a:normAutofit fontScale="55000" lnSpcReduction="20000"/>
          </a:bodyPr>
          <a:lstStyle/>
          <a:p>
            <a:pPr marL="0" indent="0" algn="just">
              <a:buNone/>
            </a:pPr>
            <a:r>
              <a:rPr lang="it-IT" dirty="0"/>
              <a:t>(b) Altra giurisprudenza (</a:t>
            </a:r>
            <a:r>
              <a:rPr lang="it-IT" dirty="0" err="1"/>
              <a:t>Trib</a:t>
            </a:r>
            <a:r>
              <a:rPr lang="it-IT" dirty="0"/>
              <a:t>. Vicenza 29 aprile </a:t>
            </a:r>
            <a:r>
              <a:rPr lang="it-IT" dirty="0" smtClean="0"/>
              <a:t>2014) </a:t>
            </a:r>
            <a:r>
              <a:rPr lang="it-IT" dirty="0"/>
              <a:t>ritiene necessaria l’assistenza tecnica di un legale, salvo che </a:t>
            </a:r>
            <a:r>
              <a:rPr lang="it-IT" dirty="0" smtClean="0"/>
              <a:t>(b1) nell’OCC </a:t>
            </a:r>
            <a:r>
              <a:rPr lang="it-IT" dirty="0"/>
              <a:t>ve ne sia uno e </a:t>
            </a:r>
            <a:r>
              <a:rPr lang="it-IT" dirty="0" smtClean="0"/>
              <a:t>(b2) finché </a:t>
            </a:r>
            <a:r>
              <a:rPr lang="it-IT" dirty="0"/>
              <a:t>non si aprano fasi contenziose in senso stretto, dato che:</a:t>
            </a:r>
          </a:p>
          <a:p>
            <a:pPr marL="0" indent="0" algn="just">
              <a:buNone/>
            </a:pPr>
            <a:r>
              <a:rPr lang="it-IT" dirty="0"/>
              <a:t>“</a:t>
            </a:r>
            <a:r>
              <a:rPr lang="it-IT" i="1" dirty="0"/>
              <a:t>1) la proposta (con o senza piano) </a:t>
            </a:r>
            <a:r>
              <a:rPr lang="it-IT" b="1" i="1" u="sng" dirty="0"/>
              <a:t>è in sostanza una domanda giudiziale (rivolta al giudice) con il fine di comporre una crisi finanziaria</a:t>
            </a:r>
            <a:r>
              <a:rPr lang="it-IT" i="1" dirty="0"/>
              <a:t>, quindi in presenza di interessi contrapposti, ed ha la forma del ricorso;</a:t>
            </a:r>
            <a:endParaRPr lang="it-IT" dirty="0"/>
          </a:p>
          <a:p>
            <a:pPr marL="0" indent="0" algn="just">
              <a:buNone/>
            </a:pPr>
            <a:r>
              <a:rPr lang="it-IT" i="1" dirty="0"/>
              <a:t>2) il ricorso è introduttivo di una procedura, così come definita dallo stesso art. 6 l. n. 3/2012;</a:t>
            </a:r>
            <a:endParaRPr lang="it-IT" dirty="0"/>
          </a:p>
          <a:p>
            <a:pPr marL="0" indent="0" algn="just">
              <a:buNone/>
            </a:pPr>
            <a:r>
              <a:rPr lang="it-IT" i="1" dirty="0"/>
              <a:t>3) la procedura si svolge davanti ad un tribunale, individuato sulla base di criteri tecnici di competenza;</a:t>
            </a:r>
            <a:endParaRPr lang="it-IT" dirty="0"/>
          </a:p>
          <a:p>
            <a:pPr marL="0" indent="0" algn="just">
              <a:buNone/>
            </a:pPr>
            <a:r>
              <a:rPr lang="it-IT" i="1" dirty="0"/>
              <a:t>4) essa presenta fasi potenzialmente contenziose riguardanti l’ammissibilità, la decisione di merito, le eventuali contestazioni in sede di omologazione, ed i conseguenti reclami; la sostituzione del liquidatore e la risoluzione di controversie sulla violazione di diritti soggettivi, ex art. 13, co. 2, l. n. 3/2012;</a:t>
            </a:r>
            <a:endParaRPr lang="it-IT" dirty="0"/>
          </a:p>
          <a:p>
            <a:pPr marL="0" indent="0" algn="just">
              <a:buNone/>
            </a:pPr>
            <a:r>
              <a:rPr lang="it-IT" i="1" dirty="0"/>
              <a:t>5) l’assistenza di un legale, con specifico mandato di tutela degli interessi della parte, contrapposti ad altri, può non essere necessaria (finché non si aprano fasi contenziose in senso stretto), se nell’O.C.C. che concretamente presenta la domanda (che auspicabilmente sarà composto da diversi professionisti, con competenze tecniche diversificate) vi sia anche un legale, che se ne faccia carico, curando tutti gli aspetti tecnici della stessa</a:t>
            </a:r>
            <a:r>
              <a:rPr lang="it-IT" dirty="0"/>
              <a:t>”;</a:t>
            </a:r>
          </a:p>
          <a:p>
            <a:pPr marL="0" indent="0" algn="just">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13</a:t>
            </a:fld>
            <a:endParaRPr lang="it-IT"/>
          </a:p>
        </p:txBody>
      </p:sp>
    </p:spTree>
    <p:extLst>
      <p:ext uri="{BB962C8B-B14F-4D97-AF65-F5344CB8AC3E}">
        <p14:creationId xmlns:p14="http://schemas.microsoft.com/office/powerpoint/2010/main" val="40671851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1. La fase iniziale del procedimento - Assistenza tecnica di un avvocato (segue)</a:t>
            </a:r>
          </a:p>
        </p:txBody>
      </p:sp>
      <p:sp>
        <p:nvSpPr>
          <p:cNvPr id="3" name="Segnaposto contenuto 2"/>
          <p:cNvSpPr>
            <a:spLocks noGrp="1"/>
          </p:cNvSpPr>
          <p:nvPr>
            <p:ph idx="1"/>
          </p:nvPr>
        </p:nvSpPr>
        <p:spPr>
          <a:xfrm>
            <a:off x="457200" y="1600200"/>
            <a:ext cx="8229600" cy="4997152"/>
          </a:xfrm>
        </p:spPr>
        <p:txBody>
          <a:bodyPr>
            <a:normAutofit fontScale="55000" lnSpcReduction="20000"/>
          </a:bodyPr>
          <a:lstStyle/>
          <a:p>
            <a:pPr marL="0" indent="0" algn="just">
              <a:buNone/>
            </a:pPr>
            <a:r>
              <a:rPr lang="it-IT" dirty="0" smtClean="0"/>
              <a:t>(c) Da ultimo la giurisprudenza (</a:t>
            </a:r>
            <a:r>
              <a:rPr lang="it-IT" dirty="0" err="1" smtClean="0"/>
              <a:t>Trib</a:t>
            </a:r>
            <a:r>
              <a:rPr lang="it-IT" dirty="0"/>
              <a:t>. Massa 28 gennaio </a:t>
            </a:r>
            <a:r>
              <a:rPr lang="it-IT" dirty="0" smtClean="0"/>
              <a:t>2016) ha statuito:</a:t>
            </a:r>
          </a:p>
          <a:p>
            <a:pPr marL="0" indent="0" algn="just">
              <a:buNone/>
            </a:pPr>
            <a:r>
              <a:rPr lang="it-IT" dirty="0" smtClean="0"/>
              <a:t>«- </a:t>
            </a:r>
            <a:r>
              <a:rPr lang="it-IT" i="1" dirty="0" smtClean="0"/>
              <a:t>il compito </a:t>
            </a:r>
            <a:r>
              <a:rPr lang="it-IT" dirty="0" smtClean="0"/>
              <a:t>[dell’OCC] </a:t>
            </a:r>
            <a:r>
              <a:rPr lang="it-IT" i="1" u="sng" dirty="0" smtClean="0"/>
              <a:t>non</a:t>
            </a:r>
            <a:r>
              <a:rPr lang="it-IT" i="1" dirty="0" smtClean="0"/>
              <a:t> consiste nel formulare, </a:t>
            </a:r>
            <a:r>
              <a:rPr lang="it-IT" i="1" u="sng" dirty="0" smtClean="0"/>
              <a:t>in nome e per conto del debitore</a:t>
            </a:r>
            <a:r>
              <a:rPr lang="it-IT" i="1" dirty="0" smtClean="0"/>
              <a:t>, la proposta di accordo con i creditori o la domanda di liquidazione, ma semplicemente nell’essere di </a:t>
            </a:r>
            <a:r>
              <a:rPr lang="it-IT" i="1" dirty="0"/>
              <a:t>“</a:t>
            </a:r>
            <a:r>
              <a:rPr lang="it-IT" dirty="0" smtClean="0"/>
              <a:t>ausilio</a:t>
            </a:r>
            <a:r>
              <a:rPr lang="it-IT" i="1" dirty="0" smtClean="0"/>
              <a:t>” al debitore per tutto quanto necessario o utile nell’ambito di una di tali procedure (..);</a:t>
            </a:r>
          </a:p>
          <a:p>
            <a:pPr algn="just">
              <a:buFontTx/>
              <a:buChar char="-"/>
            </a:pPr>
            <a:r>
              <a:rPr lang="it-IT" i="1" dirty="0" smtClean="0"/>
              <a:t>la legittimazione attiva a formulare la proposta di accordo con i creditori oppure la domanda di liquidazione spetta per contro al debitore stesso e, precisamente, non a lui personalmente, ma al suo procuratore nella sua qualità di rappresentante tecnico;</a:t>
            </a:r>
          </a:p>
          <a:p>
            <a:pPr algn="just">
              <a:buFontTx/>
              <a:buChar char="-"/>
            </a:pPr>
            <a:r>
              <a:rPr lang="it-IT" i="1" dirty="0"/>
              <a:t>i</a:t>
            </a:r>
            <a:r>
              <a:rPr lang="it-IT" i="1" dirty="0" smtClean="0"/>
              <a:t>nfatti, ogni singola procedura concorsuale (tra quelle previste dalla L. 3/2012) deve essere introdotta mediante </a:t>
            </a:r>
            <a:r>
              <a:rPr lang="it-IT" i="1" u="sng" dirty="0" smtClean="0"/>
              <a:t>ricorso</a:t>
            </a:r>
            <a:r>
              <a:rPr lang="it-IT" i="1" dirty="0" smtClean="0"/>
              <a:t> depositato da un </a:t>
            </a:r>
            <a:r>
              <a:rPr lang="it-IT" i="1" u="sng" dirty="0" smtClean="0"/>
              <a:t>rappresentante tecnico </a:t>
            </a:r>
            <a:r>
              <a:rPr lang="it-IT" i="1" dirty="0" smtClean="0"/>
              <a:t>(ossia da un </a:t>
            </a:r>
            <a:r>
              <a:rPr lang="it-IT" i="1" u="sng" dirty="0" smtClean="0"/>
              <a:t>avvocato</a:t>
            </a:r>
            <a:r>
              <a:rPr lang="it-IT" i="1" dirty="0" smtClean="0"/>
              <a:t>);</a:t>
            </a:r>
          </a:p>
          <a:p>
            <a:pPr algn="just">
              <a:buFontTx/>
              <a:buChar char="-"/>
            </a:pPr>
            <a:r>
              <a:rPr lang="it-IT" i="1" dirty="0"/>
              <a:t>c</a:t>
            </a:r>
            <a:r>
              <a:rPr lang="it-IT" i="1" dirty="0" smtClean="0"/>
              <a:t>iò si desume dalla osservazione che la Legge n. 3/2012 per ciascuna delle procedure concorsuali ivi previste, rinvia espressamente agli artt. 737 ss. </a:t>
            </a:r>
            <a:r>
              <a:rPr lang="it-IT" i="1" dirty="0" err="1" smtClean="0"/>
              <a:t>c.p.c.</a:t>
            </a:r>
            <a:r>
              <a:rPr lang="it-IT" i="1" dirty="0" smtClean="0"/>
              <a:t> per quanto riguarda gli aspetti processuali;</a:t>
            </a:r>
          </a:p>
          <a:p>
            <a:pPr algn="just">
              <a:buFontTx/>
              <a:buChar char="-"/>
            </a:pPr>
            <a:r>
              <a:rPr lang="it-IT" i="1" dirty="0" smtClean="0"/>
              <a:t>Conseguentemente, il procedimento da seguire (tanto in primo grado quanto in grado di reclamo) è il </a:t>
            </a:r>
            <a:r>
              <a:rPr lang="it-IT" i="1" u="sng" dirty="0" smtClean="0"/>
              <a:t>procedimento in camera di consiglio</a:t>
            </a:r>
            <a:r>
              <a:rPr lang="it-IT" i="1" dirty="0" smtClean="0"/>
              <a:t> che deve essere introdotto mediante </a:t>
            </a:r>
            <a:r>
              <a:rPr lang="it-IT" i="1" u="sng" dirty="0" smtClean="0"/>
              <a:t>ricorso</a:t>
            </a:r>
            <a:r>
              <a:rPr lang="it-IT" i="1" dirty="0" smtClean="0"/>
              <a:t> depositato dalla </a:t>
            </a:r>
            <a:r>
              <a:rPr lang="it-IT" i="1" u="sng" dirty="0" smtClean="0"/>
              <a:t>parte</a:t>
            </a:r>
            <a:r>
              <a:rPr lang="it-IT" i="1" dirty="0" smtClean="0"/>
              <a:t> (non personalmente ma) per mezzo di un </a:t>
            </a:r>
            <a:r>
              <a:rPr lang="it-IT" i="1" u="sng" dirty="0" smtClean="0"/>
              <a:t>difensore tecnico</a:t>
            </a:r>
            <a:r>
              <a:rPr lang="it-IT" i="1" dirty="0" smtClean="0"/>
              <a:t>, vigendo obbligo di difesa e di rappresentanza tecnica in tale tipologia di procedimento</a:t>
            </a:r>
            <a:r>
              <a:rPr lang="it-IT" dirty="0" smtClean="0"/>
              <a:t>»</a:t>
            </a: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14</a:t>
            </a:fld>
            <a:endParaRPr lang="it-IT"/>
          </a:p>
        </p:txBody>
      </p:sp>
    </p:spTree>
    <p:extLst>
      <p:ext uri="{BB962C8B-B14F-4D97-AF65-F5344CB8AC3E}">
        <p14:creationId xmlns:p14="http://schemas.microsoft.com/office/powerpoint/2010/main" val="19474938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1. La fase iniziale del procedimento - Assistenza tecnica di un avvocato</a:t>
            </a:r>
          </a:p>
        </p:txBody>
      </p:sp>
      <p:sp>
        <p:nvSpPr>
          <p:cNvPr id="3" name="Segnaposto contenuto 2"/>
          <p:cNvSpPr>
            <a:spLocks noGrp="1"/>
          </p:cNvSpPr>
          <p:nvPr>
            <p:ph idx="1"/>
          </p:nvPr>
        </p:nvSpPr>
        <p:spPr>
          <a:xfrm>
            <a:off x="457200" y="1556792"/>
            <a:ext cx="8229600" cy="4896544"/>
          </a:xfrm>
        </p:spPr>
        <p:txBody>
          <a:bodyPr>
            <a:normAutofit fontScale="70000" lnSpcReduction="20000"/>
          </a:bodyPr>
          <a:lstStyle/>
          <a:p>
            <a:pPr marL="0" indent="0" algn="just">
              <a:buNone/>
            </a:pPr>
            <a:r>
              <a:rPr lang="it-IT" dirty="0" smtClean="0"/>
              <a:t>Conclusioni al riguardo:</a:t>
            </a:r>
          </a:p>
          <a:p>
            <a:pPr algn="just"/>
            <a:r>
              <a:rPr lang="it-IT" dirty="0" smtClean="0"/>
              <a:t>necessità </a:t>
            </a:r>
            <a:r>
              <a:rPr lang="it-IT" dirty="0"/>
              <a:t>di assistenza tecnica nei casi in cui </a:t>
            </a:r>
            <a:r>
              <a:rPr lang="it-IT" dirty="0" smtClean="0"/>
              <a:t>il debitore debba essere assistito per </a:t>
            </a:r>
            <a:r>
              <a:rPr lang="it-IT" dirty="0"/>
              <a:t>reclami, per la difesa nei casi di annullamento e risoluzione </a:t>
            </a:r>
            <a:r>
              <a:rPr lang="it-IT" dirty="0" smtClean="0"/>
              <a:t>dell’accordo e </a:t>
            </a:r>
            <a:r>
              <a:rPr lang="it-IT" dirty="0"/>
              <a:t>tutte le volte che il giudizio verta in materia di diritti </a:t>
            </a:r>
            <a:r>
              <a:rPr lang="it-IT" dirty="0" smtClean="0"/>
              <a:t>soggettivi;</a:t>
            </a:r>
            <a:endParaRPr lang="it-IT" dirty="0"/>
          </a:p>
          <a:p>
            <a:pPr algn="just"/>
            <a:r>
              <a:rPr lang="it-IT" dirty="0" smtClean="0"/>
              <a:t>Che conseguenze ci sono in tema di responsabilità per inammissibilità?</a:t>
            </a:r>
            <a:endParaRPr lang="it-IT" dirty="0"/>
          </a:p>
          <a:p>
            <a:pPr algn="just"/>
            <a:r>
              <a:rPr lang="it-IT" dirty="0"/>
              <a:t>Al riguardo, anche se la soluzione non è </a:t>
            </a:r>
            <a:r>
              <a:rPr lang="it-IT" dirty="0" smtClean="0"/>
              <a:t>sempre decisiva</a:t>
            </a:r>
            <a:r>
              <a:rPr lang="it-IT" dirty="0"/>
              <a:t>, si noti che, anche al fine di rispondere alla presente questione, l’art. 8, comma 2, del Regolamento dell’OCC di Firenze prevede: “</a:t>
            </a:r>
            <a:r>
              <a:rPr lang="it-IT" i="1" dirty="0"/>
              <a:t>il Gestore della crisi può essere composto da un massimo di tre componenti. Al fine di evitare conflitti di interesse, nel caso in cui il debitore abbia dichiarato in sede di domanda di non essere assistito da un proprio consulente, il Referente provvederà alla nomina di un gestore della crisi cui saranno attribuite specifiche funzioni operative di consulente del debitore, distinte da quelle demandate al gestore della crisi con funzioni di attestatore</a:t>
            </a:r>
            <a:r>
              <a:rPr lang="it-IT" dirty="0"/>
              <a:t>”.</a:t>
            </a:r>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15</a:t>
            </a:fld>
            <a:endParaRPr lang="it-IT"/>
          </a:p>
        </p:txBody>
      </p:sp>
    </p:spTree>
    <p:extLst>
      <p:ext uri="{BB962C8B-B14F-4D97-AF65-F5344CB8AC3E}">
        <p14:creationId xmlns:p14="http://schemas.microsoft.com/office/powerpoint/2010/main" val="2019879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a:t>
            </a:r>
            <a:r>
              <a:rPr lang="it-IT" sz="3200" dirty="0" smtClean="0"/>
              <a:t>sovraindebitamento - </a:t>
            </a:r>
            <a:r>
              <a:rPr lang="it-IT" sz="3200" dirty="0"/>
              <a:t>1. La fase iniziale del procedimento - </a:t>
            </a:r>
            <a:r>
              <a:rPr lang="it-IT" sz="3200" dirty="0" smtClean="0"/>
              <a:t>Il </a:t>
            </a:r>
            <a:r>
              <a:rPr lang="it-IT" sz="3200" dirty="0"/>
              <a:t>necessario corredo documentale</a:t>
            </a:r>
          </a:p>
        </p:txBody>
      </p:sp>
      <p:sp>
        <p:nvSpPr>
          <p:cNvPr id="3" name="Segnaposto contenuto 2"/>
          <p:cNvSpPr>
            <a:spLocks noGrp="1"/>
          </p:cNvSpPr>
          <p:nvPr>
            <p:ph idx="1"/>
          </p:nvPr>
        </p:nvSpPr>
        <p:spPr/>
        <p:txBody>
          <a:bodyPr>
            <a:normAutofit fontScale="55000" lnSpcReduction="20000"/>
          </a:bodyPr>
          <a:lstStyle/>
          <a:p>
            <a:pPr marL="0" indent="0" algn="just">
              <a:buNone/>
            </a:pPr>
            <a:r>
              <a:rPr lang="it-IT" dirty="0"/>
              <a:t>La domanda, contenente la proposta, deve essere accompagnata da una serie di documenti (art. 9, comma 2):</a:t>
            </a:r>
          </a:p>
          <a:p>
            <a:pPr lvl="1" algn="just"/>
            <a:r>
              <a:rPr lang="it-IT" dirty="0"/>
              <a:t>l’elenco di tutti i creditori, con l'indicazione delle somme dovute;</a:t>
            </a:r>
          </a:p>
          <a:p>
            <a:pPr lvl="1" algn="just"/>
            <a:r>
              <a:rPr lang="it-IT" dirty="0"/>
              <a:t>l’elenco di tutti i beni del debitore; </a:t>
            </a:r>
          </a:p>
          <a:p>
            <a:pPr lvl="1" algn="just"/>
            <a:r>
              <a:rPr lang="it-IT" dirty="0"/>
              <a:t>l’elenco degli eventuali atti di disposizione compiuti negli ultimi cinque anni;</a:t>
            </a:r>
          </a:p>
          <a:p>
            <a:pPr lvl="1" algn="just"/>
            <a:r>
              <a:rPr lang="it-IT" dirty="0"/>
              <a:t>le dichiarazioni dei redditi degli ultimi tre anni e, ove si tratti di imprenditore, le scritture contabili degli ultimi 3 esercizi con dichiarazione </a:t>
            </a:r>
            <a:r>
              <a:rPr lang="it-IT" dirty="0" smtClean="0"/>
              <a:t>che attesti la </a:t>
            </a:r>
            <a:r>
              <a:rPr lang="it-IT" dirty="0"/>
              <a:t>conformità all’originale;</a:t>
            </a:r>
          </a:p>
          <a:p>
            <a:pPr lvl="1" algn="just"/>
            <a:r>
              <a:rPr lang="it-IT" dirty="0"/>
              <a:t>l’attestazione sulla fattibilità dell’OCC (che se riguarda un piano del consumatore deve prevedere ulteriori elementi di cui all’art. 9, comma 3-bis);</a:t>
            </a:r>
          </a:p>
          <a:p>
            <a:pPr lvl="1" algn="just"/>
            <a:r>
              <a:rPr lang="it-IT" dirty="0"/>
              <a:t>il piano;</a:t>
            </a:r>
          </a:p>
          <a:p>
            <a:pPr lvl="1" algn="just"/>
            <a:r>
              <a:rPr lang="it-IT" dirty="0"/>
              <a:t>l’elenco delle spese correnti necessarie al sostentamento suo e della sua famiglia, previa indicazione della composizione del nucleo familiare corredata del certificato dello stato di famiglia.</a:t>
            </a:r>
          </a:p>
          <a:p>
            <a:pPr marL="0" indent="0">
              <a:buNone/>
            </a:pPr>
            <a:endParaRPr lang="it-IT" dirty="0"/>
          </a:p>
          <a:p>
            <a:pPr marL="0" indent="0" algn="just">
              <a:buNone/>
            </a:pPr>
            <a:r>
              <a:rPr lang="it-IT" dirty="0"/>
              <a:t>Qual è la conseguenza del mancato deposito di anche uno solo dei documenti? L’inammissibilità della domanda (su cui si veda </a:t>
            </a:r>
            <a:r>
              <a:rPr lang="it-IT" i="1" dirty="0"/>
              <a:t>infra</a:t>
            </a:r>
            <a:r>
              <a:rPr lang="it-IT" dirty="0"/>
              <a:t>), salvo l’utilizzo del potere discrezionale del giudice di concedere un termine per integrazioni documentali (su cui si veda la prossima slide).</a:t>
            </a:r>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16</a:t>
            </a:fld>
            <a:endParaRPr lang="it-IT"/>
          </a:p>
        </p:txBody>
      </p:sp>
    </p:spTree>
    <p:extLst>
      <p:ext uri="{BB962C8B-B14F-4D97-AF65-F5344CB8AC3E}">
        <p14:creationId xmlns:p14="http://schemas.microsoft.com/office/powerpoint/2010/main" val="20273027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- 1. La fase iniziale del procedimento - Il necessario corredo documentale</a:t>
            </a:r>
          </a:p>
        </p:txBody>
      </p:sp>
      <p:sp>
        <p:nvSpPr>
          <p:cNvPr id="3" name="Segnaposto contenuto 2"/>
          <p:cNvSpPr>
            <a:spLocks noGrp="1"/>
          </p:cNvSpPr>
          <p:nvPr>
            <p:ph idx="1"/>
          </p:nvPr>
        </p:nvSpPr>
        <p:spPr>
          <a:xfrm>
            <a:off x="457200" y="1600200"/>
            <a:ext cx="8229600" cy="4925144"/>
          </a:xfrm>
        </p:spPr>
        <p:txBody>
          <a:bodyPr>
            <a:normAutofit fontScale="70000" lnSpcReduction="20000"/>
          </a:bodyPr>
          <a:lstStyle/>
          <a:p>
            <a:pPr marL="0" indent="0" algn="just">
              <a:buNone/>
            </a:pPr>
            <a:r>
              <a:rPr lang="it-IT" sz="3300" dirty="0" smtClean="0"/>
              <a:t>L’art</a:t>
            </a:r>
            <a:r>
              <a:rPr lang="it-IT" sz="3300" dirty="0"/>
              <a:t>. 9, comma 3-ter, consente al giudice di concedere un termine </a:t>
            </a:r>
            <a:r>
              <a:rPr lang="it-IT" sz="3300" u="sng" dirty="0"/>
              <a:t>perentorio</a:t>
            </a:r>
            <a:r>
              <a:rPr lang="it-IT" sz="3300" dirty="0"/>
              <a:t> </a:t>
            </a:r>
            <a:r>
              <a:rPr lang="it-IT" sz="3300" dirty="0" smtClean="0"/>
              <a:t>(non prorogabile, così </a:t>
            </a:r>
            <a:r>
              <a:rPr lang="it-IT" sz="3300" dirty="0" err="1" smtClean="0"/>
              <a:t>Trib</a:t>
            </a:r>
            <a:r>
              <a:rPr lang="it-IT" sz="3300" dirty="0" smtClean="0"/>
              <a:t>. Torino 3 dicembre 2014) non </a:t>
            </a:r>
            <a:r>
              <a:rPr lang="it-IT" sz="3300" dirty="0"/>
              <a:t>superiore a 15 giorni “</a:t>
            </a:r>
            <a:r>
              <a:rPr lang="it-IT" sz="3300" i="1" dirty="0"/>
              <a:t>per apportare integrazioni alla proposta e produrre nuovi documenti</a:t>
            </a:r>
            <a:r>
              <a:rPr lang="it-IT" sz="3300" dirty="0"/>
              <a:t>”. </a:t>
            </a:r>
            <a:endParaRPr lang="it-IT" sz="3300" dirty="0" smtClean="0"/>
          </a:p>
          <a:p>
            <a:pPr marL="0" indent="0" algn="just">
              <a:buNone/>
            </a:pPr>
            <a:r>
              <a:rPr lang="it-IT" sz="3300" dirty="0" smtClean="0"/>
              <a:t>a. Che genere di integrazioni possono essere </a:t>
            </a:r>
            <a:r>
              <a:rPr lang="it-IT" sz="3300" dirty="0" smtClean="0"/>
              <a:t>apportate, dato che la </a:t>
            </a:r>
            <a:r>
              <a:rPr lang="it-IT" sz="3300" dirty="0"/>
              <a:t>norma sembrerebbe consentire la sola integrazione della proposta e la produzione di nuovi </a:t>
            </a:r>
            <a:r>
              <a:rPr lang="it-IT" sz="3300" dirty="0" smtClean="0"/>
              <a:t>documenti?</a:t>
            </a:r>
            <a:endParaRPr lang="it-IT" sz="3300" dirty="0" smtClean="0"/>
          </a:p>
          <a:p>
            <a:pPr marL="400050" lvl="1" indent="0" algn="just" defTabSz="261938">
              <a:buNone/>
            </a:pPr>
            <a:r>
              <a:rPr lang="it-IT" sz="3300" dirty="0" smtClean="0"/>
              <a:t>- secondo </a:t>
            </a:r>
            <a:r>
              <a:rPr lang="it-IT" sz="3300" dirty="0" err="1" smtClean="0"/>
              <a:t>Trib</a:t>
            </a:r>
            <a:r>
              <a:rPr lang="it-IT" sz="3300" dirty="0" smtClean="0"/>
              <a:t>. Firenze 8 aprile 2016: il termine non può essere utilizzato per integrare l’attestazione dell’OCC (né per depositarla </a:t>
            </a:r>
            <a:r>
              <a:rPr lang="it-IT" sz="3300" dirty="0" err="1" smtClean="0"/>
              <a:t>Trib</a:t>
            </a:r>
            <a:r>
              <a:rPr lang="it-IT" sz="3300" dirty="0" smtClean="0"/>
              <a:t>. Foggia 23 luglio 2015);</a:t>
            </a:r>
          </a:p>
          <a:p>
            <a:pPr marL="400050" lvl="1" indent="0" algn="just" defTabSz="261938">
              <a:buNone/>
            </a:pPr>
            <a:r>
              <a:rPr lang="it-IT" sz="3300" dirty="0" smtClean="0"/>
              <a:t>- </a:t>
            </a:r>
            <a:r>
              <a:rPr lang="it-IT" sz="3300" dirty="0" err="1" smtClean="0"/>
              <a:t>Trib</a:t>
            </a:r>
            <a:r>
              <a:rPr lang="it-IT" sz="3300" dirty="0" smtClean="0"/>
              <a:t>. Firenze 3 luglio 2015: il termine non può essere utilizzato per modificare un piano del consumatore in un accordo di composizione della crisi;</a:t>
            </a:r>
          </a:p>
          <a:p>
            <a:pPr marL="400050" lvl="1" indent="0" algn="just" defTabSz="261938">
              <a:buNone/>
            </a:pPr>
            <a:r>
              <a:rPr lang="it-IT" sz="3300" dirty="0"/>
              <a:t>- l</a:t>
            </a:r>
            <a:r>
              <a:rPr lang="it-IT" sz="3300" dirty="0" smtClean="0"/>
              <a:t>a </a:t>
            </a:r>
            <a:r>
              <a:rPr lang="it-IT" sz="3300" dirty="0"/>
              <a:t>integrale modifica della proposta rientra fra le “</a:t>
            </a:r>
            <a:r>
              <a:rPr lang="it-IT" sz="3300" i="1" dirty="0"/>
              <a:t>integrazioni alla proposta</a:t>
            </a:r>
            <a:r>
              <a:rPr lang="it-IT" sz="3300" dirty="0"/>
              <a:t>” che sono ammissibili? </a:t>
            </a:r>
          </a:p>
          <a:p>
            <a:pPr marL="400050" lvl="1" indent="0" algn="just" defTabSz="261938">
              <a:buNone/>
            </a:pPr>
            <a:endParaRPr lang="it-IT" sz="3300" dirty="0"/>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17</a:t>
            </a:fld>
            <a:endParaRPr lang="it-IT"/>
          </a:p>
        </p:txBody>
      </p:sp>
    </p:spTree>
    <p:extLst>
      <p:ext uri="{BB962C8B-B14F-4D97-AF65-F5344CB8AC3E}">
        <p14:creationId xmlns:p14="http://schemas.microsoft.com/office/powerpoint/2010/main" val="17019893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- 1. La fase iniziale del procedimento - Il necessario corredo documentale</a:t>
            </a:r>
          </a:p>
        </p:txBody>
      </p:sp>
      <p:sp>
        <p:nvSpPr>
          <p:cNvPr id="3" name="Segnaposto contenuto 2"/>
          <p:cNvSpPr>
            <a:spLocks noGrp="1"/>
          </p:cNvSpPr>
          <p:nvPr>
            <p:ph idx="1"/>
          </p:nvPr>
        </p:nvSpPr>
        <p:spPr>
          <a:xfrm>
            <a:off x="251520" y="1628800"/>
            <a:ext cx="8712968" cy="5040560"/>
          </a:xfrm>
        </p:spPr>
        <p:txBody>
          <a:bodyPr>
            <a:normAutofit/>
          </a:bodyPr>
          <a:lstStyle/>
          <a:p>
            <a:pPr marL="0" indent="0" algn="just">
              <a:buNone/>
            </a:pPr>
            <a:r>
              <a:rPr lang="it-IT" sz="1800" dirty="0"/>
              <a:t>b. Che tipo di potere è? È un potere speculare a quello dell’art. 162 l. </a:t>
            </a:r>
            <a:r>
              <a:rPr lang="it-IT" sz="1800" dirty="0" err="1"/>
              <a:t>fall</a:t>
            </a:r>
            <a:r>
              <a:rPr lang="it-IT" sz="1800" dirty="0" smtClean="0"/>
              <a:t>.: </a:t>
            </a:r>
            <a:r>
              <a:rPr lang="it-IT" sz="1800" u="sng" dirty="0"/>
              <a:t>completamente discrezionale</a:t>
            </a:r>
            <a:r>
              <a:rPr lang="it-IT" sz="1800" dirty="0"/>
              <a:t>. Si noti che nel concordato preventivo (cfr. al riguardo </a:t>
            </a:r>
            <a:r>
              <a:rPr lang="it-IT" sz="1800" dirty="0" err="1"/>
              <a:t>App</a:t>
            </a:r>
            <a:r>
              <a:rPr lang="it-IT" sz="1800" dirty="0"/>
              <a:t>. Firenze 25 giugno 2014):</a:t>
            </a:r>
          </a:p>
          <a:p>
            <a:pPr marL="400050" lvl="1" indent="0" algn="just" defTabSz="363538">
              <a:buNone/>
            </a:pPr>
            <a:r>
              <a:rPr lang="it-IT" sz="1800" dirty="0"/>
              <a:t>- il mancato utilizzo da parte del giudice </a:t>
            </a:r>
            <a:r>
              <a:rPr lang="it-IT" sz="1800" dirty="0" smtClean="0"/>
              <a:t>di questo potere non </a:t>
            </a:r>
            <a:r>
              <a:rPr lang="it-IT" sz="1800" dirty="0"/>
              <a:t>può essere oggetto di impugnazione, trattandosi di </a:t>
            </a:r>
            <a:r>
              <a:rPr lang="it-IT" sz="1800" dirty="0" smtClean="0"/>
              <a:t>potere discrezionale</a:t>
            </a:r>
            <a:r>
              <a:rPr lang="it-IT" sz="1800" dirty="0"/>
              <a:t>;</a:t>
            </a:r>
          </a:p>
          <a:p>
            <a:pPr marL="400050" lvl="1" indent="0" algn="just" defTabSz="363538">
              <a:buNone/>
            </a:pPr>
            <a:r>
              <a:rPr lang="it-IT" sz="1800" dirty="0"/>
              <a:t>- qualora </a:t>
            </a:r>
            <a:r>
              <a:rPr lang="it-IT" sz="1800" i="1" dirty="0"/>
              <a:t>ex post</a:t>
            </a:r>
            <a:r>
              <a:rPr lang="it-IT" sz="1800" dirty="0"/>
              <a:t>, pur avendo fatto uso del potere di cui all’art. 162 l. </a:t>
            </a:r>
            <a:r>
              <a:rPr lang="it-IT" sz="1800" dirty="0" err="1"/>
              <a:t>fall</a:t>
            </a:r>
            <a:r>
              <a:rPr lang="it-IT" sz="1800" dirty="0"/>
              <a:t>., il giudice decida di non ammettere il debitore alla procedura di concordato preventivo per ragioni ulteriori rispetto a quelle segnalate con la concessione del termine, ciò non può essere autonomo motivo di impugnazione, dato che non esime il debitore dal controllare la presenza di tutta la documentazione. </a:t>
            </a:r>
          </a:p>
          <a:p>
            <a:pPr marL="0" lvl="0" indent="0" algn="just">
              <a:buNone/>
            </a:pPr>
            <a:r>
              <a:rPr lang="it-IT" sz="1800" dirty="0" smtClean="0"/>
              <a:t>c. È possibile concedere </a:t>
            </a:r>
            <a:r>
              <a:rPr lang="it-IT" sz="1800" dirty="0"/>
              <a:t>un termine per </a:t>
            </a:r>
            <a:r>
              <a:rPr lang="it-IT" sz="1800" dirty="0" smtClean="0"/>
              <a:t>la produzione di nuovi </a:t>
            </a:r>
            <a:r>
              <a:rPr lang="it-IT" sz="1800" dirty="0" smtClean="0"/>
              <a:t>documenti in relazione ai documenti </a:t>
            </a:r>
            <a:r>
              <a:rPr lang="it-IT" sz="1800" u="sng" dirty="0" smtClean="0"/>
              <a:t>necessari</a:t>
            </a:r>
            <a:r>
              <a:rPr lang="it-IT" sz="1800" dirty="0" smtClean="0"/>
              <a:t> </a:t>
            </a:r>
            <a:r>
              <a:rPr lang="it-IT" sz="1800" dirty="0"/>
              <a:t>di cui all’art. 9? </a:t>
            </a:r>
            <a:endParaRPr lang="it-IT" sz="1800" dirty="0" smtClean="0"/>
          </a:p>
          <a:p>
            <a:pPr marL="0" lvl="0" indent="0" algn="just" defTabSz="363538">
              <a:buNone/>
            </a:pPr>
            <a:r>
              <a:rPr lang="it-IT" sz="1800" dirty="0" smtClean="0"/>
              <a:t>	- In </a:t>
            </a:r>
            <a:r>
              <a:rPr lang="it-IT" sz="1800" dirty="0"/>
              <a:t>dottrina (Pagni) e in giurisprudenza </a:t>
            </a:r>
            <a:r>
              <a:rPr lang="it-IT" sz="1800" dirty="0" smtClean="0"/>
              <a:t>(</a:t>
            </a:r>
            <a:r>
              <a:rPr lang="it-IT" sz="1800" dirty="0" err="1" smtClean="0"/>
              <a:t>Trib</a:t>
            </a:r>
            <a:r>
              <a:rPr lang="it-IT" sz="1800" dirty="0"/>
              <a:t>. Cremona 17 aprile </a:t>
            </a:r>
            <a:r>
              <a:rPr lang="it-IT" sz="1800" dirty="0" smtClean="0"/>
              <a:t>2014; </a:t>
            </a:r>
            <a:r>
              <a:rPr lang="it-IT" sz="1800" dirty="0" err="1" smtClean="0"/>
              <a:t>Trib</a:t>
            </a:r>
            <a:r>
              <a:rPr lang="it-IT" sz="1800" dirty="0" smtClean="0"/>
              <a:t>. Asti 18 novembre 2014) </a:t>
            </a:r>
            <a:r>
              <a:rPr lang="it-IT" sz="1800" dirty="0"/>
              <a:t>si è sostenuta questa </a:t>
            </a:r>
            <a:r>
              <a:rPr lang="it-IT" sz="1800" dirty="0" smtClean="0"/>
              <a:t>tesi; </a:t>
            </a:r>
          </a:p>
          <a:p>
            <a:pPr marL="0" lvl="0" indent="0" algn="just" defTabSz="363538">
              <a:buNone/>
            </a:pPr>
            <a:r>
              <a:rPr lang="it-IT" sz="1800" dirty="0" smtClean="0"/>
              <a:t>	- </a:t>
            </a:r>
            <a:r>
              <a:rPr lang="it-IT" sz="1800" dirty="0" smtClean="0"/>
              <a:t>in </a:t>
            </a:r>
            <a:r>
              <a:rPr lang="it-IT" sz="1800" dirty="0"/>
              <a:t>tema di concordato preventivo la </a:t>
            </a:r>
            <a:r>
              <a:rPr lang="it-IT" sz="1800" dirty="0" smtClean="0"/>
              <a:t>questione </a:t>
            </a:r>
            <a:r>
              <a:rPr lang="it-IT" sz="1800" dirty="0"/>
              <a:t>è </a:t>
            </a:r>
            <a:r>
              <a:rPr lang="it-IT" sz="1800" dirty="0" smtClean="0"/>
              <a:t>dibattuta.</a:t>
            </a:r>
            <a:endParaRPr lang="it-IT" sz="1800"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18</a:t>
            </a:fld>
            <a:endParaRPr lang="it-IT"/>
          </a:p>
        </p:txBody>
      </p:sp>
    </p:spTree>
    <p:extLst>
      <p:ext uri="{BB962C8B-B14F-4D97-AF65-F5344CB8AC3E}">
        <p14:creationId xmlns:p14="http://schemas.microsoft.com/office/powerpoint/2010/main" val="12381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- 1. La fase iniziale del procedimento </a:t>
            </a:r>
            <a:r>
              <a:rPr lang="it-IT" sz="3200" dirty="0" smtClean="0"/>
              <a:t>- </a:t>
            </a:r>
            <a:r>
              <a:rPr lang="it-IT" sz="3200" dirty="0"/>
              <a:t>Gli effetti della proposta e dell’accordo</a:t>
            </a:r>
          </a:p>
        </p:txBody>
      </p:sp>
      <p:sp>
        <p:nvSpPr>
          <p:cNvPr id="3" name="Segnaposto contenuto 2"/>
          <p:cNvSpPr>
            <a:spLocks noGrp="1"/>
          </p:cNvSpPr>
          <p:nvPr>
            <p:ph idx="1"/>
          </p:nvPr>
        </p:nvSpPr>
        <p:spPr/>
        <p:txBody>
          <a:bodyPr>
            <a:normAutofit fontScale="85000" lnSpcReduction="10000"/>
          </a:bodyPr>
          <a:lstStyle/>
          <a:p>
            <a:pPr marL="0" indent="0" algn="just">
              <a:buNone/>
            </a:pPr>
            <a:r>
              <a:rPr lang="it-IT" dirty="0"/>
              <a:t>Il deposito della domanda produce automaticamente effetti processuali e sostanziali:</a:t>
            </a:r>
          </a:p>
          <a:p>
            <a:pPr marL="0" lvl="0" indent="0" algn="just">
              <a:buNone/>
            </a:pPr>
            <a:r>
              <a:rPr lang="it-IT" dirty="0" smtClean="0"/>
              <a:t>-	Processuali</a:t>
            </a:r>
            <a:r>
              <a:rPr lang="it-IT" dirty="0"/>
              <a:t>: apre un giudizio di fronte al Tribunale in composizione monocratica, che si deve pronunciare quanto meno sull’ammissione, regolato dagli artt. 737 ss., in quanto compatibili;</a:t>
            </a:r>
          </a:p>
          <a:p>
            <a:pPr marL="0" indent="0" algn="just">
              <a:buNone/>
            </a:pPr>
            <a:r>
              <a:rPr lang="it-IT" dirty="0" smtClean="0"/>
              <a:t>- 	Sostanziali</a:t>
            </a:r>
            <a:r>
              <a:rPr lang="it-IT" dirty="0"/>
              <a:t>: produce immediatamente gli effetti di cui all’art. 9, 3-quater: “</a:t>
            </a:r>
            <a:r>
              <a:rPr lang="it-IT" i="1" dirty="0"/>
              <a:t>sospende, ai soli effetti del concorso, il corso degli interessi</a:t>
            </a:r>
            <a:r>
              <a:rPr lang="it-IT" dirty="0"/>
              <a:t>” dei crediti chirografari. Continuano a maturare gli altri interessi secondo le ordinarie regole vigenti in materia concorsuale. </a:t>
            </a:r>
          </a:p>
        </p:txBody>
      </p:sp>
      <p:sp>
        <p:nvSpPr>
          <p:cNvPr id="4" name="Segnaposto numero diapositiva 3"/>
          <p:cNvSpPr>
            <a:spLocks noGrp="1"/>
          </p:cNvSpPr>
          <p:nvPr>
            <p:ph type="sldNum" sz="quarter" idx="12"/>
          </p:nvPr>
        </p:nvSpPr>
        <p:spPr/>
        <p:txBody>
          <a:bodyPr/>
          <a:lstStyle/>
          <a:p>
            <a:fld id="{5018D110-6E1E-4915-BAC0-1ED51BB5585E}" type="slidenum">
              <a:rPr lang="it-IT" smtClean="0"/>
              <a:t>19</a:t>
            </a:fld>
            <a:endParaRPr lang="it-IT"/>
          </a:p>
        </p:txBody>
      </p:sp>
    </p:spTree>
    <p:extLst>
      <p:ext uri="{BB962C8B-B14F-4D97-AF65-F5344CB8AC3E}">
        <p14:creationId xmlns:p14="http://schemas.microsoft.com/office/powerpoint/2010/main" val="2482115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dirty="0" err="1" smtClean="0"/>
              <a:t>Questione</a:t>
            </a:r>
            <a:r>
              <a:rPr lang="en-US" dirty="0" smtClean="0"/>
              <a:t> </a:t>
            </a:r>
            <a:r>
              <a:rPr lang="en-US" dirty="0" err="1" smtClean="0"/>
              <a:t>preliminare</a:t>
            </a:r>
            <a:endParaRPr lang="en-US" dirty="0"/>
          </a:p>
        </p:txBody>
      </p:sp>
      <p:sp>
        <p:nvSpPr>
          <p:cNvPr id="50179" name="Rectangle 3"/>
          <p:cNvSpPr>
            <a:spLocks noGrp="1" noChangeArrowheads="1"/>
          </p:cNvSpPr>
          <p:nvPr>
            <p:ph type="body" idx="1"/>
          </p:nvPr>
        </p:nvSpPr>
        <p:spPr/>
        <p:txBody>
          <a:bodyPr>
            <a:normAutofit/>
          </a:bodyPr>
          <a:lstStyle/>
          <a:p>
            <a:pPr marL="457200" lvl="1" indent="0">
              <a:lnSpc>
                <a:spcPct val="80000"/>
              </a:lnSpc>
              <a:buNone/>
            </a:pPr>
            <a:r>
              <a:rPr lang="it-IT" sz="2000" dirty="0" smtClean="0"/>
              <a:t>La </a:t>
            </a:r>
            <a:r>
              <a:rPr lang="it-IT" sz="2000" dirty="0"/>
              <a:t>disciplina del sovraindebitamento rappresenta una procedura concorsuale</a:t>
            </a:r>
            <a:r>
              <a:rPr lang="it-IT" sz="2000" dirty="0" smtClean="0"/>
              <a:t>?</a:t>
            </a:r>
          </a:p>
          <a:p>
            <a:pPr marL="457200" lvl="1" indent="0">
              <a:lnSpc>
                <a:spcPct val="80000"/>
              </a:lnSpc>
              <a:buNone/>
            </a:pPr>
            <a:r>
              <a:rPr lang="it-IT" sz="2000" dirty="0" smtClean="0"/>
              <a:t>La risposta è positiva (v. anche </a:t>
            </a:r>
            <a:r>
              <a:rPr lang="it-IT" sz="2000" dirty="0" err="1" smtClean="0"/>
              <a:t>Trib</a:t>
            </a:r>
            <a:r>
              <a:rPr lang="it-IT" sz="2000" dirty="0" smtClean="0"/>
              <a:t>. Massa 28 gennaio 2016), per ragioni di carattere formale e sostanziale:</a:t>
            </a:r>
          </a:p>
          <a:p>
            <a:pPr marL="914400" lvl="1" indent="-457200">
              <a:lnSpc>
                <a:spcPct val="80000"/>
              </a:lnSpc>
              <a:buAutoNum type="arabicParenR"/>
            </a:pPr>
            <a:r>
              <a:rPr lang="it-IT" sz="2000" dirty="0" smtClean="0"/>
              <a:t>Ragioni di carattere formale:</a:t>
            </a:r>
          </a:p>
          <a:p>
            <a:pPr marL="457200" lvl="1" indent="0" algn="just">
              <a:lnSpc>
                <a:spcPct val="80000"/>
              </a:lnSpc>
              <a:buNone/>
            </a:pPr>
            <a:r>
              <a:rPr lang="it-IT" sz="2000" dirty="0" smtClean="0"/>
              <a:t>	-	l’art. </a:t>
            </a:r>
            <a:r>
              <a:rPr lang="it-IT" sz="2000" dirty="0"/>
              <a:t>6 dispone che </a:t>
            </a:r>
            <a:r>
              <a:rPr lang="it-IT" sz="2000" dirty="0" smtClean="0"/>
              <a:t>«</a:t>
            </a:r>
            <a:r>
              <a:rPr lang="it-IT" sz="2000" i="1" dirty="0" smtClean="0"/>
              <a:t>al </a:t>
            </a:r>
            <a:r>
              <a:rPr lang="it-IT" sz="2000" i="1" dirty="0"/>
              <a:t>fine di porre rimedio alle situazioni di sovraindebitamento non soggette né assoggettabili a </a:t>
            </a:r>
            <a:r>
              <a:rPr lang="it-IT" sz="2000" b="1" i="1" dirty="0"/>
              <a:t>procedure “concorsuali” </a:t>
            </a:r>
            <a:r>
              <a:rPr lang="it-IT" sz="2000" i="1" dirty="0"/>
              <a:t>diverse da quelle regolate dal presente </a:t>
            </a:r>
            <a:r>
              <a:rPr lang="it-IT" sz="2000" i="1" dirty="0" smtClean="0"/>
              <a:t>capo</a:t>
            </a:r>
            <a:r>
              <a:rPr lang="it-IT" sz="2000" dirty="0" smtClean="0"/>
              <a:t>»;</a:t>
            </a:r>
          </a:p>
          <a:p>
            <a:pPr marL="457200" lvl="1" indent="0" algn="just">
              <a:lnSpc>
                <a:spcPct val="80000"/>
              </a:lnSpc>
              <a:buNone/>
            </a:pPr>
            <a:r>
              <a:rPr lang="it-IT" sz="2000" dirty="0"/>
              <a:t>	-	Art. 7 comma 2:La proposta non è ammissibile quando il debitore, anche consumatore: a) è soggetto a procedure concorsuali diverse da quelle regolate dal presente capo</a:t>
            </a:r>
          </a:p>
          <a:p>
            <a:pPr marL="457200" lvl="1" indent="0" algn="just">
              <a:lnSpc>
                <a:spcPct val="80000"/>
              </a:lnSpc>
              <a:buNone/>
            </a:pPr>
            <a:r>
              <a:rPr lang="it-IT" sz="2000" dirty="0" smtClean="0"/>
              <a:t>	-	l’Allegato A del Regolamento </a:t>
            </a:r>
            <a:r>
              <a:rPr lang="it-IT" sz="2000" dirty="0"/>
              <a:t>UE </a:t>
            </a:r>
            <a:r>
              <a:rPr lang="it-IT" sz="2000" dirty="0" smtClean="0"/>
              <a:t>2015/848 sulle procedure di insolvenza la menziona nell’elenco delle procedure concorsuali;</a:t>
            </a:r>
          </a:p>
          <a:p>
            <a:pPr marL="914400" lvl="1" indent="-457200" algn="just">
              <a:lnSpc>
                <a:spcPct val="80000"/>
              </a:lnSpc>
              <a:buAutoNum type="arabicParenR" startAt="2"/>
            </a:pPr>
            <a:r>
              <a:rPr lang="it-IT" sz="2000" dirty="0" smtClean="0"/>
              <a:t>Ragioni di carattere sostanziale:</a:t>
            </a:r>
          </a:p>
          <a:p>
            <a:pPr marL="457200" lvl="1" indent="0" algn="just">
              <a:lnSpc>
                <a:spcPct val="80000"/>
              </a:lnSpc>
              <a:buNone/>
            </a:pPr>
            <a:r>
              <a:rPr lang="it-IT" sz="2000" dirty="0" smtClean="0"/>
              <a:t>		-	Art.12/5: esenzione </a:t>
            </a:r>
            <a:r>
              <a:rPr lang="it-IT" sz="2000" dirty="0"/>
              <a:t>da </a:t>
            </a:r>
            <a:r>
              <a:rPr lang="it-IT" sz="2000" dirty="0" smtClean="0"/>
              <a:t>revocatoria </a:t>
            </a:r>
            <a:r>
              <a:rPr lang="it-IT" sz="2000" dirty="0"/>
              <a:t>e </a:t>
            </a:r>
            <a:r>
              <a:rPr lang="it-IT" sz="2000" dirty="0" smtClean="0"/>
              <a:t>prededuzione</a:t>
            </a:r>
            <a:endParaRPr lang="it-IT" sz="2000" dirty="0"/>
          </a:p>
          <a:p>
            <a:pPr marL="457200" lvl="1" indent="0" algn="just">
              <a:lnSpc>
                <a:spcPct val="80000"/>
              </a:lnSpc>
              <a:buNone/>
            </a:pPr>
            <a:r>
              <a:rPr lang="it-IT" sz="2000" dirty="0" smtClean="0"/>
              <a:t>	</a:t>
            </a:r>
          </a:p>
        </p:txBody>
      </p:sp>
      <p:sp>
        <p:nvSpPr>
          <p:cNvPr id="2" name="Segnaposto numero diapositiva 1"/>
          <p:cNvSpPr>
            <a:spLocks noGrp="1"/>
          </p:cNvSpPr>
          <p:nvPr>
            <p:ph type="sldNum" sz="quarter" idx="12"/>
          </p:nvPr>
        </p:nvSpPr>
        <p:spPr/>
        <p:txBody>
          <a:bodyPr/>
          <a:lstStyle/>
          <a:p>
            <a:fld id="{5018D110-6E1E-4915-BAC0-1ED51BB5585E}" type="slidenum">
              <a:rPr lang="it-IT" smtClean="0"/>
              <a:t>2</a:t>
            </a:fld>
            <a:endParaRPr lang="it-IT"/>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- 1. La fase iniziale del procedimento - La decisione del giudice sull’ammissione</a:t>
            </a:r>
          </a:p>
        </p:txBody>
      </p:sp>
      <p:sp>
        <p:nvSpPr>
          <p:cNvPr id="3" name="Segnaposto contenuto 2"/>
          <p:cNvSpPr>
            <a:spLocks noGrp="1"/>
          </p:cNvSpPr>
          <p:nvPr>
            <p:ph idx="1"/>
          </p:nvPr>
        </p:nvSpPr>
        <p:spPr>
          <a:xfrm>
            <a:off x="457200" y="1600200"/>
            <a:ext cx="8229600" cy="4853136"/>
          </a:xfrm>
        </p:spPr>
        <p:txBody>
          <a:bodyPr>
            <a:normAutofit fontScale="55000" lnSpcReduction="20000"/>
          </a:bodyPr>
          <a:lstStyle/>
          <a:p>
            <a:pPr marL="0" indent="0" algn="just">
              <a:buNone/>
            </a:pPr>
            <a:r>
              <a:rPr lang="it-IT" dirty="0"/>
              <a:t>L’art. 10 prevede che: </a:t>
            </a:r>
          </a:p>
          <a:p>
            <a:pPr marL="0" lvl="0" indent="0" algn="just">
              <a:buNone/>
            </a:pPr>
            <a:r>
              <a:rPr lang="it-IT" dirty="0" smtClean="0"/>
              <a:t>A) “</a:t>
            </a:r>
            <a:r>
              <a:rPr lang="it-IT" i="1" dirty="0" smtClean="0"/>
              <a:t>Il </a:t>
            </a:r>
            <a:r>
              <a:rPr lang="it-IT" i="1" dirty="0"/>
              <a:t>giudice, se la proposta soddisfa i requisiti previsti dagli articoli 7, 8 e 9, fissa immediatamente con decreto l’udienza</a:t>
            </a:r>
            <a:r>
              <a:rPr lang="it-IT" dirty="0"/>
              <a:t>”;</a:t>
            </a:r>
          </a:p>
          <a:p>
            <a:pPr marL="0" lvl="0" indent="0" algn="just">
              <a:buNone/>
            </a:pPr>
            <a:r>
              <a:rPr lang="it-IT" dirty="0" smtClean="0"/>
              <a:t>B) dispone </a:t>
            </a:r>
            <a:r>
              <a:rPr lang="it-IT" dirty="0"/>
              <a:t>“</a:t>
            </a:r>
            <a:r>
              <a:rPr lang="it-IT" i="1" dirty="0"/>
              <a:t>la comunicazione, almeno trenta giorni prima del termine di cui all’articolo 11, comma 1, ai creditori presso la residenza o la sede legale, anche per telegramma o per lettera raccomandata con avviso di ricevimento o per telefax o per posta elettronica certificata, </a:t>
            </a:r>
            <a:r>
              <a:rPr lang="it-IT" i="1" u="sng" dirty="0"/>
              <a:t>della proposta e del decreto</a:t>
            </a:r>
            <a:r>
              <a:rPr lang="it-IT" dirty="0"/>
              <a:t>”;</a:t>
            </a:r>
          </a:p>
          <a:p>
            <a:pPr marL="0" lvl="0" indent="0" algn="just">
              <a:buNone/>
            </a:pPr>
            <a:r>
              <a:rPr lang="it-IT" dirty="0" smtClean="0"/>
              <a:t>C) il </a:t>
            </a:r>
            <a:r>
              <a:rPr lang="it-IT" dirty="0"/>
              <a:t>Giudice, con il decreto di cui al comma 1:</a:t>
            </a:r>
          </a:p>
          <a:p>
            <a:pPr marL="0" indent="0" algn="just">
              <a:buNone/>
            </a:pPr>
            <a:r>
              <a:rPr lang="it-IT" dirty="0" smtClean="0"/>
              <a:t>	a</a:t>
            </a:r>
            <a:r>
              <a:rPr lang="it-IT" dirty="0"/>
              <a:t>) stabilisce idonea forma di pubblicità della proposta e del decreto, oltre, nel caso in cui il proponente svolga attività d'impresa, la pubblicazione degli stessi nel registro delle imprese;</a:t>
            </a:r>
          </a:p>
          <a:p>
            <a:pPr marL="0" indent="0" algn="just">
              <a:buNone/>
            </a:pPr>
            <a:r>
              <a:rPr lang="it-IT" dirty="0" smtClean="0"/>
              <a:t>	b</a:t>
            </a:r>
            <a:r>
              <a:rPr lang="it-IT" dirty="0"/>
              <a:t>) ordina, ove il piano preveda la cessione o l’affidamento a terzi di beni immobili o di beni mobili registrati, la trascrizione del decreto, a cura dell’organismo di composizione della crisi, presso gli uffici competenti;</a:t>
            </a:r>
          </a:p>
          <a:p>
            <a:pPr marL="0" indent="0" algn="just">
              <a:buNone/>
            </a:pPr>
            <a:r>
              <a:rPr lang="it-IT" dirty="0" smtClean="0"/>
              <a:t>	c</a:t>
            </a:r>
            <a:r>
              <a:rPr lang="it-IT" dirty="0"/>
              <a:t>) dispone che, sino al momento in cui il provvedimento di omologazione diventa definitivo, non possono, sotto pena di nullità, essere iniziate o proseguite azioni esecutive individuali né disposti sequestri conservativi né acquistati diritti di prelazione sul patrimonio del debitore che ha presentato la proposta di accordo, da parte dei creditori aventi titolo o causa anteriore; la sospensione non opera nei confronti dei titolari di crediti impignorabili.</a:t>
            </a:r>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20</a:t>
            </a:fld>
            <a:endParaRPr lang="it-IT"/>
          </a:p>
        </p:txBody>
      </p:sp>
    </p:spTree>
    <p:extLst>
      <p:ext uri="{BB962C8B-B14F-4D97-AF65-F5344CB8AC3E}">
        <p14:creationId xmlns:p14="http://schemas.microsoft.com/office/powerpoint/2010/main" val="32926628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- 1. La fase iniziale del procedimento - La decisione del giudice sull’ammissione</a:t>
            </a:r>
          </a:p>
        </p:txBody>
      </p:sp>
      <p:sp>
        <p:nvSpPr>
          <p:cNvPr id="3" name="Segnaposto contenuto 2"/>
          <p:cNvSpPr>
            <a:spLocks noGrp="1"/>
          </p:cNvSpPr>
          <p:nvPr>
            <p:ph idx="1"/>
          </p:nvPr>
        </p:nvSpPr>
        <p:spPr>
          <a:xfrm>
            <a:off x="457200" y="1600200"/>
            <a:ext cx="8229600" cy="4853136"/>
          </a:xfrm>
        </p:spPr>
        <p:txBody>
          <a:bodyPr>
            <a:normAutofit fontScale="62500" lnSpcReduction="20000"/>
          </a:bodyPr>
          <a:lstStyle/>
          <a:p>
            <a:pPr marL="571500" lvl="0" indent="-571500" algn="just">
              <a:buFont typeface="+mj-lt"/>
              <a:buAutoNum type="romanLcPeriod"/>
            </a:pPr>
            <a:r>
              <a:rPr lang="it-IT" dirty="0" smtClean="0"/>
              <a:t>Il </a:t>
            </a:r>
            <a:r>
              <a:rPr lang="it-IT" dirty="0"/>
              <a:t>giudice può disporre </a:t>
            </a:r>
            <a:r>
              <a:rPr lang="it-IT" dirty="0" smtClean="0"/>
              <a:t>(a) l’ammissione</a:t>
            </a:r>
            <a:r>
              <a:rPr lang="it-IT" dirty="0"/>
              <a:t>, </a:t>
            </a:r>
            <a:r>
              <a:rPr lang="it-IT" dirty="0" smtClean="0"/>
              <a:t>oppure (b), </a:t>
            </a:r>
            <a:r>
              <a:rPr lang="it-IT" dirty="0"/>
              <a:t>per quanto la norma non lo preveda espressamente, anche la declaratoria di inammissibilità della </a:t>
            </a:r>
            <a:r>
              <a:rPr lang="it-IT" u="sng" dirty="0"/>
              <a:t>domanda</a:t>
            </a:r>
            <a:r>
              <a:rPr lang="it-IT" dirty="0"/>
              <a:t>, quando la proposta non soddisfa i requisiti di cui agli artt. 7, 8 e </a:t>
            </a:r>
            <a:r>
              <a:rPr lang="it-IT" dirty="0" smtClean="0"/>
              <a:t>9 (posizione pacifica in giurisprudenza e in dottrina).</a:t>
            </a:r>
            <a:endParaRPr lang="it-IT" dirty="0"/>
          </a:p>
          <a:p>
            <a:pPr marL="571500" lvl="0" indent="-571500" algn="just">
              <a:buFont typeface="+mj-lt"/>
              <a:buAutoNum type="romanLcPeriod"/>
            </a:pPr>
            <a:r>
              <a:rPr lang="it-IT" dirty="0" smtClean="0"/>
              <a:t>Detto </a:t>
            </a:r>
            <a:r>
              <a:rPr lang="it-IT" dirty="0"/>
              <a:t>provvedimento </a:t>
            </a:r>
            <a:r>
              <a:rPr lang="it-IT" dirty="0" smtClean="0"/>
              <a:t>viene tendenzialmente emesso </a:t>
            </a:r>
            <a:r>
              <a:rPr lang="it-IT" u="sng" dirty="0" smtClean="0"/>
              <a:t>senza contradditorio</a:t>
            </a:r>
            <a:r>
              <a:rPr lang="it-IT" dirty="0" smtClean="0"/>
              <a:t> con </a:t>
            </a:r>
            <a:r>
              <a:rPr lang="it-IT" dirty="0"/>
              <a:t>i </a:t>
            </a:r>
            <a:r>
              <a:rPr lang="it-IT" dirty="0" smtClean="0"/>
              <a:t>creditori (</a:t>
            </a:r>
            <a:r>
              <a:rPr lang="it-IT" dirty="0" err="1" smtClean="0"/>
              <a:t>Trib</a:t>
            </a:r>
            <a:r>
              <a:rPr lang="it-IT" dirty="0" smtClean="0"/>
              <a:t>. Firenze 7 maggio 2015</a:t>
            </a:r>
            <a:r>
              <a:rPr lang="it-IT" dirty="0"/>
              <a:t>;</a:t>
            </a:r>
            <a:r>
              <a:rPr lang="it-IT" dirty="0" smtClean="0"/>
              <a:t> cfr. però</a:t>
            </a:r>
            <a:r>
              <a:rPr lang="it-IT" i="1" dirty="0" smtClean="0"/>
              <a:t> </a:t>
            </a:r>
            <a:r>
              <a:rPr lang="it-IT" dirty="0" err="1" smtClean="0"/>
              <a:t>Trib</a:t>
            </a:r>
            <a:r>
              <a:rPr lang="it-IT" dirty="0" smtClean="0"/>
              <a:t>. Firenze 3 luglio 2015 che invece ha previsto un’udienza «</a:t>
            </a:r>
            <a:r>
              <a:rPr lang="it-IT" i="1" dirty="0" smtClean="0"/>
              <a:t>fissata per garantire il contraddittorio al riguardo</a:t>
            </a:r>
            <a:r>
              <a:rPr lang="it-IT" dirty="0" smtClean="0"/>
              <a:t>»; </a:t>
            </a:r>
            <a:r>
              <a:rPr lang="it-IT" dirty="0" err="1" smtClean="0"/>
              <a:t>Trib</a:t>
            </a:r>
            <a:r>
              <a:rPr lang="it-IT" dirty="0" smtClean="0"/>
              <a:t>. Asti 18 novembre 2014 dove vi è stata un’udienza in contraddittorio).</a:t>
            </a:r>
            <a:endParaRPr lang="it-IT" dirty="0"/>
          </a:p>
          <a:p>
            <a:pPr marL="571500" lvl="0" indent="-571500" algn="just">
              <a:buAutoNum type="romanLcPeriod" startAt="3"/>
            </a:pPr>
            <a:r>
              <a:rPr lang="it-IT" dirty="0" smtClean="0"/>
              <a:t>Gli </a:t>
            </a:r>
            <a:r>
              <a:rPr lang="it-IT" dirty="0"/>
              <a:t>elementi di conoscenza per la decisione arrivano dai documenti </a:t>
            </a:r>
            <a:r>
              <a:rPr lang="it-IT" dirty="0" smtClean="0"/>
              <a:t>depositati, </a:t>
            </a:r>
            <a:r>
              <a:rPr lang="it-IT" dirty="0"/>
              <a:t>e in particolare dall’attestazione </a:t>
            </a:r>
            <a:r>
              <a:rPr lang="it-IT" dirty="0" smtClean="0"/>
              <a:t>dell’OCC</a:t>
            </a:r>
            <a:r>
              <a:rPr lang="it-IT" dirty="0"/>
              <a:t>. In generale il giudizio di ammissibilità deve essere condotto solo su base documentale, e in particolare sulla relazione dell’OCC, anche se in linea di principio è possibile l’assunzione di ulteriori </a:t>
            </a:r>
            <a:r>
              <a:rPr lang="it-IT" dirty="0" smtClean="0"/>
              <a:t>informazioni anche nel corso dell’udienza.</a:t>
            </a:r>
          </a:p>
          <a:p>
            <a:pPr marL="571500" lvl="0" indent="-571500" algn="just">
              <a:buAutoNum type="romanLcPeriod" startAt="3"/>
            </a:pPr>
            <a:r>
              <a:rPr lang="it-IT" dirty="0" smtClean="0"/>
              <a:t>Il </a:t>
            </a:r>
            <a:r>
              <a:rPr lang="it-IT" dirty="0"/>
              <a:t>giudice può anche valutare il piano e, in caso affermativo, entro quali limiti?</a:t>
            </a:r>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21</a:t>
            </a:fld>
            <a:endParaRPr lang="it-IT"/>
          </a:p>
        </p:txBody>
      </p:sp>
    </p:spTree>
    <p:extLst>
      <p:ext uri="{BB962C8B-B14F-4D97-AF65-F5344CB8AC3E}">
        <p14:creationId xmlns:p14="http://schemas.microsoft.com/office/powerpoint/2010/main" val="3042272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- 1. La fase iniziale del procedimento - La decisione del giudice sull’ammissione</a:t>
            </a:r>
          </a:p>
        </p:txBody>
      </p:sp>
      <p:sp>
        <p:nvSpPr>
          <p:cNvPr id="3" name="Segnaposto contenuto 2"/>
          <p:cNvSpPr>
            <a:spLocks noGrp="1"/>
          </p:cNvSpPr>
          <p:nvPr>
            <p:ph idx="1"/>
          </p:nvPr>
        </p:nvSpPr>
        <p:spPr>
          <a:xfrm>
            <a:off x="457200" y="1600200"/>
            <a:ext cx="8229600" cy="5141168"/>
          </a:xfrm>
        </p:spPr>
        <p:txBody>
          <a:bodyPr>
            <a:normAutofit fontScale="62500" lnSpcReduction="20000"/>
          </a:bodyPr>
          <a:lstStyle/>
          <a:p>
            <a:pPr marL="0" lvl="0" indent="0" algn="just">
              <a:buNone/>
            </a:pPr>
            <a:r>
              <a:rPr lang="it-IT" dirty="0" smtClean="0"/>
              <a:t>Con </a:t>
            </a:r>
            <a:r>
              <a:rPr lang="it-IT" dirty="0"/>
              <a:t>la dottrina prevalente, ritengo applicabile anche in questo caso, con le opportune distinzioni, i principi espressi dalla Sentenza della </a:t>
            </a:r>
            <a:r>
              <a:rPr lang="it-IT" dirty="0" err="1"/>
              <a:t>Cass</a:t>
            </a:r>
            <a:r>
              <a:rPr lang="it-IT" dirty="0"/>
              <a:t>. Sez. Un. del 23 gennaio 2013, n. 1521, che distingue fra fattibilità economica e fattibilità giuridica e quindi:</a:t>
            </a:r>
            <a:endParaRPr lang="it-IT" sz="2800" dirty="0"/>
          </a:p>
          <a:p>
            <a:pPr marL="0" indent="0" algn="just">
              <a:buNone/>
            </a:pPr>
            <a:r>
              <a:rPr lang="it-IT" dirty="0"/>
              <a:t>b1</a:t>
            </a:r>
            <a:r>
              <a:rPr lang="it-IT" dirty="0" smtClean="0"/>
              <a:t>) mi </a:t>
            </a:r>
            <a:r>
              <a:rPr lang="it-IT" dirty="0"/>
              <a:t>pare condivisibile quella giurisprudenza che ritiene che il giudice possa pronunciare la declaratoria di inammissibilità, quando risultino </a:t>
            </a:r>
            <a:r>
              <a:rPr lang="it-IT" i="1" dirty="0"/>
              <a:t>prima </a:t>
            </a:r>
            <a:r>
              <a:rPr lang="it-IT" i="1" dirty="0" err="1"/>
              <a:t>facie</a:t>
            </a:r>
            <a:r>
              <a:rPr lang="it-IT" dirty="0"/>
              <a:t> la carenza dei presupposti per la successiva omologazione, ai sensi di quanto previsto dall’art. 12-bis, comma 3 </a:t>
            </a:r>
            <a:r>
              <a:rPr lang="it-IT" dirty="0" smtClean="0"/>
              <a:t>(</a:t>
            </a:r>
            <a:r>
              <a:rPr lang="it-IT" dirty="0" err="1" smtClean="0"/>
              <a:t>Trib</a:t>
            </a:r>
            <a:r>
              <a:rPr lang="it-IT" dirty="0" smtClean="0"/>
              <a:t>. Firenze 27 agosto 2012; </a:t>
            </a:r>
            <a:r>
              <a:rPr lang="it-IT" dirty="0" err="1" smtClean="0"/>
              <a:t>Trib</a:t>
            </a:r>
            <a:r>
              <a:rPr lang="it-IT" dirty="0" smtClean="0"/>
              <a:t>. Milano 13 ottobre 2015; </a:t>
            </a:r>
            <a:r>
              <a:rPr lang="it-IT" dirty="0" err="1" smtClean="0"/>
              <a:t>Trib</a:t>
            </a:r>
            <a:r>
              <a:rPr lang="it-IT" dirty="0"/>
              <a:t>. </a:t>
            </a:r>
            <a:r>
              <a:rPr lang="it-IT" dirty="0" smtClean="0"/>
              <a:t>Ravenna </a:t>
            </a:r>
            <a:r>
              <a:rPr lang="it-IT" dirty="0"/>
              <a:t>17 dicembre 2014; </a:t>
            </a:r>
            <a:r>
              <a:rPr lang="it-IT" dirty="0" err="1"/>
              <a:t>Trib</a:t>
            </a:r>
            <a:r>
              <a:rPr lang="it-IT" dirty="0"/>
              <a:t>. Asti 18 novembre 2014), essendo elementi attinenti </a:t>
            </a:r>
            <a:r>
              <a:rPr lang="it-IT" dirty="0" smtClean="0"/>
              <a:t>alla fattibilità giuridica. </a:t>
            </a:r>
            <a:r>
              <a:rPr lang="it-IT" dirty="0"/>
              <a:t>Si tratta di verificare fin da questa fase:</a:t>
            </a:r>
            <a:endParaRPr lang="it-IT" sz="2800" dirty="0"/>
          </a:p>
          <a:p>
            <a:pPr marL="536575" lvl="3" indent="0" algn="just">
              <a:buNone/>
            </a:pPr>
            <a:r>
              <a:rPr lang="it-IT" sz="3500" dirty="0" smtClean="0"/>
              <a:t>- fattibilità (giuridica) del </a:t>
            </a:r>
            <a:r>
              <a:rPr lang="it-IT" sz="3500" dirty="0"/>
              <a:t>piano e idoneità dello stesso ad assicurare il pagamento dei crediti impignorabili e di quelli di cui all’art. 7;</a:t>
            </a:r>
          </a:p>
          <a:p>
            <a:pPr marL="536575" lvl="3" indent="0" algn="just">
              <a:buNone/>
            </a:pPr>
            <a:r>
              <a:rPr lang="it-IT" sz="3500" dirty="0" smtClean="0"/>
              <a:t>- comportamento </a:t>
            </a:r>
            <a:r>
              <a:rPr lang="it-IT" sz="3500" dirty="0"/>
              <a:t>del consumatore;</a:t>
            </a:r>
          </a:p>
          <a:p>
            <a:pPr marL="0" indent="0" algn="just">
              <a:buNone/>
            </a:pPr>
            <a:r>
              <a:rPr lang="it-IT" dirty="0"/>
              <a:t>b2</a:t>
            </a:r>
            <a:r>
              <a:rPr lang="it-IT" dirty="0" smtClean="0"/>
              <a:t>) verifica </a:t>
            </a:r>
            <a:r>
              <a:rPr lang="it-IT" dirty="0"/>
              <a:t>della completezza e dell’adeguatezza della relazione dell’OCC (</a:t>
            </a:r>
            <a:r>
              <a:rPr lang="it-IT" dirty="0" err="1"/>
              <a:t>Filocamo</a:t>
            </a:r>
            <a:r>
              <a:rPr lang="it-IT" dirty="0"/>
              <a:t>, </a:t>
            </a:r>
            <a:r>
              <a:rPr lang="it-IT" dirty="0" err="1"/>
              <a:t>Panzani</a:t>
            </a:r>
            <a:r>
              <a:rPr lang="it-IT" dirty="0"/>
              <a:t>)</a:t>
            </a:r>
            <a:endParaRPr lang="it-IT" sz="2800" dirty="0"/>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22</a:t>
            </a:fld>
            <a:endParaRPr lang="it-IT"/>
          </a:p>
        </p:txBody>
      </p:sp>
    </p:spTree>
    <p:extLst>
      <p:ext uri="{BB962C8B-B14F-4D97-AF65-F5344CB8AC3E}">
        <p14:creationId xmlns:p14="http://schemas.microsoft.com/office/powerpoint/2010/main" val="39596081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- 1. La fase iniziale del procedimento - La decisione del giudice sull’ammissione</a:t>
            </a:r>
          </a:p>
        </p:txBody>
      </p:sp>
      <p:sp>
        <p:nvSpPr>
          <p:cNvPr id="3" name="Segnaposto contenuto 2"/>
          <p:cNvSpPr>
            <a:spLocks noGrp="1"/>
          </p:cNvSpPr>
          <p:nvPr>
            <p:ph idx="1"/>
          </p:nvPr>
        </p:nvSpPr>
        <p:spPr/>
        <p:txBody>
          <a:bodyPr>
            <a:normAutofit fontScale="62500" lnSpcReduction="20000"/>
          </a:bodyPr>
          <a:lstStyle/>
          <a:p>
            <a:pPr marL="0" lvl="0" indent="0" algn="just">
              <a:buNone/>
            </a:pPr>
            <a:r>
              <a:rPr lang="it-IT" dirty="0"/>
              <a:t>Effetti automatici nei confronti dei creditori e del debitore discendenti automaticamente dalla </a:t>
            </a:r>
            <a:r>
              <a:rPr lang="it-IT" dirty="0" smtClean="0"/>
              <a:t>decisione di ammissione </a:t>
            </a:r>
            <a:r>
              <a:rPr lang="it-IT" dirty="0"/>
              <a:t>del giudice</a:t>
            </a:r>
            <a:r>
              <a:rPr lang="it-IT" dirty="0" smtClean="0"/>
              <a:t>:</a:t>
            </a:r>
            <a:endParaRPr lang="it-IT" sz="2800" dirty="0"/>
          </a:p>
          <a:p>
            <a:pPr marL="514350" lvl="0" indent="-514350" algn="just">
              <a:buFont typeface="+mj-lt"/>
              <a:buAutoNum type="alphaLcPeriod"/>
            </a:pPr>
            <a:r>
              <a:rPr lang="it-IT" dirty="0" smtClean="0"/>
              <a:t>(</a:t>
            </a:r>
            <a:r>
              <a:rPr lang="it-IT" i="1" dirty="0"/>
              <a:t>effetto nei confronti dei creditori</a:t>
            </a:r>
            <a:r>
              <a:rPr lang="it-IT" dirty="0"/>
              <a:t>) non possono, sotto pena di nullità, essere iniziate o proseguite azioni esecutive individuali né disposti sequestri conservativi né acquistati diritti di prelazione sul patrimonio del debitore che ha presentato la proposta di accordo, da parte dei creditori aventi titolo o causa anteriore (nel piano del consumatore l’inibitoria è eventuale, solo nel caso in cui “</a:t>
            </a:r>
            <a:r>
              <a:rPr lang="it-IT" i="1" dirty="0"/>
              <a:t>la prosecuzione di specifici procedimenti potrebbe pregiudicare la fattibilità del piano</a:t>
            </a:r>
            <a:r>
              <a:rPr lang="it-IT" dirty="0" smtClean="0"/>
              <a:t>”)</a:t>
            </a:r>
            <a:endParaRPr lang="it-IT" sz="1800" dirty="0"/>
          </a:p>
          <a:p>
            <a:pPr marL="514350" lvl="0" indent="-514350" algn="just">
              <a:buFont typeface="+mj-lt"/>
              <a:buAutoNum type="alphaLcPeriod"/>
            </a:pPr>
            <a:r>
              <a:rPr lang="it-IT" dirty="0" smtClean="0"/>
              <a:t>(</a:t>
            </a:r>
            <a:r>
              <a:rPr lang="it-IT" i="1" dirty="0"/>
              <a:t>effetto nei confronti dei creditori</a:t>
            </a:r>
            <a:r>
              <a:rPr lang="it-IT" dirty="0"/>
              <a:t>) il decreto è equiparato all’atto di pignoramento, con applicazione degli artt. 2912-2918 c.c</a:t>
            </a:r>
            <a:r>
              <a:rPr lang="it-IT" dirty="0" smtClean="0"/>
              <a:t>. (problema dell’opponibilità delle cessioni dei crediti)</a:t>
            </a:r>
            <a:endParaRPr lang="it-IT" sz="1800" dirty="0"/>
          </a:p>
          <a:p>
            <a:pPr marL="514350" lvl="0" indent="-514350" algn="just">
              <a:buFont typeface="+mj-lt"/>
              <a:buAutoNum type="alphaLcPeriod"/>
            </a:pPr>
            <a:r>
              <a:rPr lang="it-IT" dirty="0" smtClean="0"/>
              <a:t>(</a:t>
            </a:r>
            <a:r>
              <a:rPr lang="it-IT" i="1" dirty="0"/>
              <a:t>effetto nei confronti dei creditori</a:t>
            </a:r>
            <a:r>
              <a:rPr lang="it-IT" dirty="0"/>
              <a:t>) le prescrizioni rimangono sospese e le decadenze non si </a:t>
            </a:r>
            <a:r>
              <a:rPr lang="it-IT" dirty="0" smtClean="0"/>
              <a:t>verificano</a:t>
            </a:r>
            <a:endParaRPr lang="it-IT" sz="1800" dirty="0"/>
          </a:p>
          <a:p>
            <a:pPr marL="514350" lvl="0" indent="-514350" algn="just">
              <a:buFont typeface="+mj-lt"/>
              <a:buAutoNum type="alphaLcPeriod"/>
            </a:pPr>
            <a:r>
              <a:rPr lang="it-IT" dirty="0" smtClean="0"/>
              <a:t>(</a:t>
            </a:r>
            <a:r>
              <a:rPr lang="it-IT" i="1" dirty="0" smtClean="0"/>
              <a:t>effetto </a:t>
            </a:r>
            <a:r>
              <a:rPr lang="it-IT" i="1" dirty="0"/>
              <a:t>nei confronti del debitore</a:t>
            </a:r>
            <a:r>
              <a:rPr lang="it-IT" dirty="0"/>
              <a:t>) il debitore non </a:t>
            </a:r>
            <a:r>
              <a:rPr lang="it-IT" dirty="0" smtClean="0"/>
              <a:t>può compiere </a:t>
            </a:r>
            <a:r>
              <a:rPr lang="it-IT" dirty="0"/>
              <a:t>atti eccendenti l’ordinaria amministrazione, senza autorizzazione del giudice</a:t>
            </a:r>
            <a:endParaRPr lang="it-IT" sz="1800" dirty="0"/>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23</a:t>
            </a:fld>
            <a:endParaRPr lang="it-IT"/>
          </a:p>
        </p:txBody>
      </p:sp>
    </p:spTree>
    <p:extLst>
      <p:ext uri="{BB962C8B-B14F-4D97-AF65-F5344CB8AC3E}">
        <p14:creationId xmlns:p14="http://schemas.microsoft.com/office/powerpoint/2010/main" val="41149232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- 1. La fase iniziale del procedimento </a:t>
            </a:r>
            <a:r>
              <a:rPr lang="it-IT" sz="3200" dirty="0" smtClean="0"/>
              <a:t>– Effetti della decisione del giudice – I crediti futuri</a:t>
            </a:r>
            <a:endParaRPr lang="it-IT" sz="3200" dirty="0"/>
          </a:p>
        </p:txBody>
      </p:sp>
      <p:sp>
        <p:nvSpPr>
          <p:cNvPr id="3" name="Segnaposto contenuto 2"/>
          <p:cNvSpPr>
            <a:spLocks noGrp="1"/>
          </p:cNvSpPr>
          <p:nvPr>
            <p:ph idx="1"/>
          </p:nvPr>
        </p:nvSpPr>
        <p:spPr>
          <a:xfrm>
            <a:off x="251520" y="1600200"/>
            <a:ext cx="8712968" cy="4997152"/>
          </a:xfrm>
        </p:spPr>
        <p:txBody>
          <a:bodyPr>
            <a:normAutofit fontScale="62500" lnSpcReduction="20000"/>
          </a:bodyPr>
          <a:lstStyle/>
          <a:p>
            <a:pPr marL="0" indent="0" algn="just">
              <a:buNone/>
            </a:pPr>
            <a:r>
              <a:rPr lang="it-IT" dirty="0" smtClean="0"/>
              <a:t>Disposizioni rilevanti: </a:t>
            </a:r>
          </a:p>
          <a:p>
            <a:pPr marL="0" indent="0" algn="just">
              <a:buNone/>
            </a:pPr>
            <a:r>
              <a:rPr lang="it-IT" dirty="0" smtClean="0"/>
              <a:t>art. 2914 n. 2 </a:t>
            </a:r>
            <a:r>
              <a:rPr lang="it-IT" dirty="0"/>
              <a:t>c.c.: «</a:t>
            </a:r>
            <a:r>
              <a:rPr lang="it-IT" i="1" dirty="0"/>
              <a:t>Non hanno effetto in pregiudizio del creditore pignorante e dei creditori che intervengono nell'esecuzione, sebbene anteriori al pignoramento</a:t>
            </a:r>
            <a:r>
              <a:rPr lang="it-IT" i="1" dirty="0" smtClean="0"/>
              <a:t>: </a:t>
            </a:r>
            <a:r>
              <a:rPr lang="it-IT" dirty="0" smtClean="0"/>
              <a:t>(..) </a:t>
            </a:r>
            <a:r>
              <a:rPr lang="it-IT" i="1" dirty="0" smtClean="0"/>
              <a:t>2</a:t>
            </a:r>
            <a:r>
              <a:rPr lang="it-IT" i="1" dirty="0"/>
              <a:t>) le cessioni di crediti che siano state notificate al debitore ceduto o accettate dal medesimo successivamente al </a:t>
            </a:r>
            <a:r>
              <a:rPr lang="it-IT" i="1" dirty="0" smtClean="0"/>
              <a:t>pignoramento</a:t>
            </a:r>
            <a:r>
              <a:rPr lang="it-IT" dirty="0" smtClean="0"/>
              <a:t>»;</a:t>
            </a:r>
          </a:p>
          <a:p>
            <a:pPr marL="0" indent="0" algn="just">
              <a:buNone/>
            </a:pPr>
            <a:r>
              <a:rPr lang="it-IT" dirty="0" smtClean="0"/>
              <a:t>Art. </a:t>
            </a:r>
            <a:r>
              <a:rPr lang="it-IT" dirty="0"/>
              <a:t>2915 c.c.: «</a:t>
            </a:r>
            <a:r>
              <a:rPr lang="it-IT" i="1" dirty="0"/>
              <a:t>Non hanno effetto in pregiudizio del creditore pignorante e dei creditori che intervengono nell'esecuzione gli atti che importano </a:t>
            </a:r>
            <a:r>
              <a:rPr lang="it-IT" i="1" u="sng" dirty="0"/>
              <a:t>vincoli di </a:t>
            </a:r>
            <a:r>
              <a:rPr lang="it-IT" i="1" u="sng" dirty="0" smtClean="0"/>
              <a:t>indisponibilità</a:t>
            </a:r>
            <a:r>
              <a:rPr lang="it-IT" i="1" dirty="0" smtClean="0"/>
              <a:t> </a:t>
            </a:r>
            <a:r>
              <a:rPr lang="it-IT" dirty="0" smtClean="0"/>
              <a:t>(..) </a:t>
            </a:r>
            <a:r>
              <a:rPr lang="it-IT" i="1" u="sng" dirty="0" smtClean="0"/>
              <a:t>se </a:t>
            </a:r>
            <a:r>
              <a:rPr lang="it-IT" i="1" u="sng" dirty="0"/>
              <a:t>non hanno data certa anteriore al </a:t>
            </a:r>
            <a:r>
              <a:rPr lang="it-IT" i="1" u="sng" dirty="0" smtClean="0"/>
              <a:t>pignoramento</a:t>
            </a:r>
            <a:r>
              <a:rPr lang="it-IT" dirty="0" smtClean="0"/>
              <a:t>».</a:t>
            </a:r>
          </a:p>
          <a:p>
            <a:pPr marL="0" indent="0" algn="just">
              <a:buNone/>
            </a:pPr>
            <a:r>
              <a:rPr lang="it-IT" dirty="0" smtClean="0"/>
              <a:t>art. 2918 </a:t>
            </a:r>
            <a:r>
              <a:rPr lang="it-IT" dirty="0"/>
              <a:t>c.c.: «</a:t>
            </a:r>
            <a:r>
              <a:rPr lang="it-IT" i="1" dirty="0"/>
              <a:t>Le cessioni e le liberazioni di pigioni e di fitti non ancora scaduti per un periodo eccedente i tre anni non hanno effetto in pregiudizio del creditore pignorante e dei creditori che intervengono nell'esecuzione, se non sono trascritte anteriormente al pignoramento. Le cessioni e le liberazioni per un tempo inferiore a tre anni e le cessioni e le liberazioni superiori ai tre anni non trascritte non hanno effetto, se non hanno data certa anteriore al pignoramento e, in ogni caso, non oltre il termine di un anno dalla data del </a:t>
            </a:r>
            <a:r>
              <a:rPr lang="it-IT" i="1" dirty="0" smtClean="0"/>
              <a:t>pignoramento</a:t>
            </a:r>
            <a:r>
              <a:rPr lang="it-IT" dirty="0" smtClean="0"/>
              <a:t>»</a:t>
            </a:r>
          </a:p>
          <a:p>
            <a:pPr marL="0" indent="0" algn="just">
              <a:buNone/>
            </a:pPr>
            <a:r>
              <a:rPr lang="it-IT" dirty="0" smtClean="0"/>
              <a:t>art. 5 l. 52/1991 factoring: </a:t>
            </a:r>
            <a:r>
              <a:rPr lang="it-IT" dirty="0"/>
              <a:t>«</a:t>
            </a:r>
            <a:r>
              <a:rPr lang="it-IT" i="1" dirty="0"/>
              <a:t>Qualora il cessionario abbia pagato in tutto o in parte il corrispettivo della cessione ed il pagamento abbia data certa, la cessione è</a:t>
            </a:r>
            <a:r>
              <a:rPr lang="it-IT" i="1" dirty="0" smtClean="0"/>
              <a:t> opponibile </a:t>
            </a:r>
            <a:r>
              <a:rPr lang="it-IT" dirty="0" smtClean="0"/>
              <a:t>(..) </a:t>
            </a:r>
            <a:r>
              <a:rPr lang="it-IT" i="1" dirty="0"/>
              <a:t>al fallimento del cedente dichiarato dopo la data del pagamento, salvo quanto disposto dall'articolo 7, comma </a:t>
            </a:r>
            <a:r>
              <a:rPr lang="it-IT" i="1" dirty="0" smtClean="0"/>
              <a:t>1</a:t>
            </a:r>
            <a:r>
              <a:rPr lang="it-IT" dirty="0" smtClean="0"/>
              <a:t>». </a:t>
            </a:r>
            <a:endParaRPr lang="en-GB" dirty="0" smtClean="0"/>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24</a:t>
            </a:fld>
            <a:endParaRPr lang="it-IT"/>
          </a:p>
        </p:txBody>
      </p:sp>
    </p:spTree>
    <p:extLst>
      <p:ext uri="{BB962C8B-B14F-4D97-AF65-F5344CB8AC3E}">
        <p14:creationId xmlns:p14="http://schemas.microsoft.com/office/powerpoint/2010/main" val="22490459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- 1. La fase iniziale del procedimento – Effetti della decisione del giudice – I crediti futuri</a:t>
            </a:r>
          </a:p>
        </p:txBody>
      </p:sp>
      <p:sp>
        <p:nvSpPr>
          <p:cNvPr id="3" name="Segnaposto contenuto 2"/>
          <p:cNvSpPr>
            <a:spLocks noGrp="1"/>
          </p:cNvSpPr>
          <p:nvPr>
            <p:ph idx="1"/>
          </p:nvPr>
        </p:nvSpPr>
        <p:spPr>
          <a:xfrm>
            <a:off x="179512" y="1600200"/>
            <a:ext cx="8712968" cy="5141168"/>
          </a:xfrm>
        </p:spPr>
        <p:txBody>
          <a:bodyPr>
            <a:normAutofit fontScale="55000" lnSpcReduction="20000"/>
          </a:bodyPr>
          <a:lstStyle/>
          <a:p>
            <a:pPr marL="0" indent="0">
              <a:buNone/>
            </a:pPr>
            <a:r>
              <a:rPr lang="it-IT" dirty="0" smtClean="0"/>
              <a:t>La giurisprudenza:</a:t>
            </a:r>
          </a:p>
          <a:p>
            <a:pPr marL="0" indent="0" algn="just">
              <a:buNone/>
            </a:pPr>
            <a:r>
              <a:rPr lang="en-GB" dirty="0" smtClean="0"/>
              <a:t>- Cass</a:t>
            </a:r>
            <a:r>
              <a:rPr lang="en-GB" dirty="0"/>
              <a:t>. civ., </a:t>
            </a:r>
            <a:r>
              <a:rPr lang="en-GB" dirty="0" err="1"/>
              <a:t>sez</a:t>
            </a:r>
            <a:r>
              <a:rPr lang="en-GB" dirty="0"/>
              <a:t>. III, 17-01-2012, n. </a:t>
            </a:r>
            <a:r>
              <a:rPr lang="en-GB" dirty="0" smtClean="0"/>
              <a:t>551: </a:t>
            </a:r>
            <a:r>
              <a:rPr lang="en-GB" dirty="0"/>
              <a:t>“</a:t>
            </a:r>
            <a:r>
              <a:rPr lang="it-IT" dirty="0"/>
              <a:t>La natura consensuale del contratto di cessione di credito - relativo a vendita di cosa futura, per la quale l’effetto traslativo si verifica quando il bene viene ad esistenza - comporta che esso si perfeziona per effetto del solo consenso dei contraenti, cedente e cessionario, ma non anche che dal perfezionamento del contratto consegua sempre il trasferimento del credito dal cedente al cessionario, in quanto, </a:t>
            </a:r>
            <a:r>
              <a:rPr lang="it-IT" b="1" dirty="0"/>
              <a:t>nel caso di cessione di un credito futuro, il trasferimento si verifica soltanto nel momento in cui il credito viene ad esistenza e, anteriormente, il contratto, pur essendo perfetto, esplica efficacia meramente obbligatoria; pertanto, nel caso di cessione di crediti futuri e di sopravvenuto fallimento del cedente, la cessione, anche se sia stata tempestivamente notificata o accettata ex art. 2914 n. 2 c.c., non è opponibile al fallimento se, alla data della dichiarazione di fallimento, il credito non era ancora sorto e non si era verificato l’effetto traslativo della cessione</a:t>
            </a:r>
            <a:r>
              <a:rPr lang="it-IT" dirty="0"/>
              <a:t>».</a:t>
            </a:r>
          </a:p>
          <a:p>
            <a:pPr marL="0" indent="0" algn="just">
              <a:buNone/>
            </a:pPr>
            <a:r>
              <a:rPr lang="it-IT" dirty="0" smtClean="0"/>
              <a:t>- </a:t>
            </a:r>
            <a:r>
              <a:rPr lang="it-IT" dirty="0" err="1" smtClean="0"/>
              <a:t>Cass</a:t>
            </a:r>
            <a:r>
              <a:rPr lang="it-IT" dirty="0"/>
              <a:t>. civ., sez. lav., 26-10-2002, n. </a:t>
            </a:r>
            <a:r>
              <a:rPr lang="it-IT" dirty="0" smtClean="0"/>
              <a:t>15141: «</a:t>
            </a:r>
            <a:r>
              <a:rPr lang="it-IT" dirty="0"/>
              <a:t>In materia di efficacia della cessione di crediti futuri in pregiudizio del creditore pignorante, occorre distinguere </a:t>
            </a:r>
            <a:r>
              <a:rPr lang="it-IT" b="1" dirty="0"/>
              <a:t>tra crediti maturandi con origine da un unico e già esistente rapporto-base, quali i crediti di lavoro, e crediti soltanto eventuali, non necessariamente identificati in tutti gli elementi oggettivi e soggettivi; la cessione dei primi prevale sul pignoramento nell’ambito di un triennio, purché prima del pignoramento stesso sia stata notificata o accettata dal debitore ceduto, mentre perché prevalga la cessione dei secondi è necessaria la notificazione o accettazione dopo che il credito sia venuto ad esistenza, ma prima del pignoramento</a:t>
            </a:r>
            <a:r>
              <a:rPr lang="it-IT" dirty="0"/>
              <a:t>».</a:t>
            </a:r>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25</a:t>
            </a:fld>
            <a:endParaRPr lang="it-IT"/>
          </a:p>
        </p:txBody>
      </p:sp>
    </p:spTree>
    <p:extLst>
      <p:ext uri="{BB962C8B-B14F-4D97-AF65-F5344CB8AC3E}">
        <p14:creationId xmlns:p14="http://schemas.microsoft.com/office/powerpoint/2010/main" val="40053775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- 1. La fase iniziale del procedimento - La decisione del giudice sull’ammissione</a:t>
            </a:r>
          </a:p>
        </p:txBody>
      </p:sp>
      <p:sp>
        <p:nvSpPr>
          <p:cNvPr id="3" name="Segnaposto contenuto 2"/>
          <p:cNvSpPr>
            <a:spLocks noGrp="1"/>
          </p:cNvSpPr>
          <p:nvPr>
            <p:ph idx="1"/>
          </p:nvPr>
        </p:nvSpPr>
        <p:spPr>
          <a:xfrm>
            <a:off x="457200" y="1600200"/>
            <a:ext cx="8229600" cy="4997152"/>
          </a:xfrm>
        </p:spPr>
        <p:txBody>
          <a:bodyPr>
            <a:noAutofit/>
          </a:bodyPr>
          <a:lstStyle/>
          <a:p>
            <a:pPr marL="0" lvl="0" indent="0" algn="just">
              <a:buNone/>
            </a:pPr>
            <a:r>
              <a:rPr lang="it-IT" sz="1700" dirty="0"/>
              <a:t>Il decreto del giudice può essere impugnato? </a:t>
            </a:r>
            <a:r>
              <a:rPr lang="it-IT" sz="1700" dirty="0" smtClean="0"/>
              <a:t>Casistica</a:t>
            </a:r>
          </a:p>
          <a:p>
            <a:pPr marL="0" lvl="0" indent="0" algn="just" defTabSz="261938">
              <a:buNone/>
            </a:pPr>
            <a:r>
              <a:rPr lang="it-IT" sz="1700" dirty="0" smtClean="0"/>
              <a:t>i.	Decreto </a:t>
            </a:r>
            <a:r>
              <a:rPr lang="it-IT" sz="1700" dirty="0"/>
              <a:t>di </a:t>
            </a:r>
            <a:r>
              <a:rPr lang="it-IT" sz="1700" dirty="0" smtClean="0"/>
              <a:t>inammissibilità:</a:t>
            </a:r>
            <a:endParaRPr lang="it-IT" sz="1700" dirty="0"/>
          </a:p>
          <a:p>
            <a:pPr marL="0" lvl="0" indent="0" algn="just" defTabSz="261938">
              <a:buNone/>
            </a:pPr>
            <a:r>
              <a:rPr lang="it-IT" sz="1700" dirty="0" smtClean="0"/>
              <a:t>	a.	In </a:t>
            </a:r>
            <a:r>
              <a:rPr lang="it-IT" sz="1700" dirty="0"/>
              <a:t>relazione ai presupposti dell’art. </a:t>
            </a:r>
            <a:r>
              <a:rPr lang="it-IT" sz="1700" dirty="0" smtClean="0"/>
              <a:t>7:</a:t>
            </a:r>
            <a:endParaRPr lang="it-IT" sz="1700" dirty="0"/>
          </a:p>
          <a:p>
            <a:pPr marL="0" indent="0" algn="just" defTabSz="536575">
              <a:buNone/>
            </a:pPr>
            <a:r>
              <a:rPr lang="it-IT" sz="1700" dirty="0" smtClean="0"/>
              <a:t>	a1. </a:t>
            </a:r>
            <a:r>
              <a:rPr lang="it-IT" sz="1700" dirty="0"/>
              <a:t>è</a:t>
            </a:r>
            <a:r>
              <a:rPr lang="it-IT" sz="1700" dirty="0" smtClean="0"/>
              <a:t> </a:t>
            </a:r>
            <a:r>
              <a:rPr lang="it-IT" sz="1700" dirty="0"/>
              <a:t>senz’altro ammissibile il reclamo ai sensi degli artt. 10, comma 6, e 739 </a:t>
            </a:r>
            <a:r>
              <a:rPr lang="it-IT" sz="1700" dirty="0" err="1"/>
              <a:t>c.p.c.</a:t>
            </a:r>
            <a:r>
              <a:rPr lang="it-IT" sz="1700" dirty="0"/>
              <a:t> di fronte al Tribunale in composizione collegiale di cui non fa parte il giudice che ha emesso il decreto;</a:t>
            </a:r>
          </a:p>
          <a:p>
            <a:pPr marL="0" indent="0" algn="just" defTabSz="536575">
              <a:buNone/>
            </a:pPr>
            <a:r>
              <a:rPr lang="it-IT" sz="1700" dirty="0" smtClean="0"/>
              <a:t>	a2. è </a:t>
            </a:r>
            <a:r>
              <a:rPr lang="it-IT" sz="1700" dirty="0"/>
              <a:t>invece dubbia la </a:t>
            </a:r>
            <a:r>
              <a:rPr lang="it-IT" sz="1700" dirty="0" err="1"/>
              <a:t>ricorribilità</a:t>
            </a:r>
            <a:r>
              <a:rPr lang="it-IT" sz="1700" dirty="0"/>
              <a:t> per cassazione </a:t>
            </a:r>
            <a:r>
              <a:rPr lang="it-IT" sz="1700" i="1" dirty="0"/>
              <a:t>ex</a:t>
            </a:r>
            <a:r>
              <a:rPr lang="it-IT" sz="1700" dirty="0"/>
              <a:t> art. 111, comma 7, </a:t>
            </a:r>
            <a:r>
              <a:rPr lang="it-IT" sz="1700" dirty="0" err="1"/>
              <a:t>Cost</a:t>
            </a:r>
            <a:r>
              <a:rPr lang="it-IT" sz="1700" dirty="0"/>
              <a:t>., in caso di rigetto del reclamo: </a:t>
            </a:r>
            <a:endParaRPr lang="it-IT" sz="1700" dirty="0" smtClean="0"/>
          </a:p>
          <a:p>
            <a:pPr marL="0" indent="0" algn="just" defTabSz="536575">
              <a:buNone/>
              <a:tabLst>
                <a:tab pos="900113" algn="l"/>
              </a:tabLst>
            </a:pPr>
            <a:r>
              <a:rPr lang="it-IT" sz="1700" dirty="0" smtClean="0"/>
              <a:t>	- a </a:t>
            </a:r>
            <a:r>
              <a:rPr lang="it-IT" sz="1700" dirty="0"/>
              <a:t>favore </a:t>
            </a:r>
            <a:r>
              <a:rPr lang="it-IT" sz="1700" dirty="0" err="1"/>
              <a:t>Trib</a:t>
            </a:r>
            <a:r>
              <a:rPr lang="it-IT" sz="1700" dirty="0"/>
              <a:t>. Firenze 7 maggio 2015 che esclude la </a:t>
            </a:r>
            <a:r>
              <a:rPr lang="it-IT" sz="1700" dirty="0" err="1"/>
              <a:t>riproponibilità</a:t>
            </a:r>
            <a:r>
              <a:rPr lang="it-IT" sz="1700" dirty="0"/>
              <a:t> nei 5 anni, laddove sia stata pronunziata l’inammissibilità della proposta per l’accertamento di atti in frode; Pagni che ritiene il provvedimento decisorio e definitivo; </a:t>
            </a:r>
            <a:endParaRPr lang="it-IT" sz="1700" dirty="0" smtClean="0"/>
          </a:p>
          <a:p>
            <a:pPr marL="0" indent="0" algn="just" defTabSz="536575">
              <a:buNone/>
              <a:tabLst>
                <a:tab pos="900113" algn="l"/>
              </a:tabLst>
            </a:pPr>
            <a:r>
              <a:rPr lang="it-IT" sz="1700" i="1" dirty="0" smtClean="0"/>
              <a:t>	- contra</a:t>
            </a:r>
            <a:r>
              <a:rPr lang="it-IT" sz="1700" dirty="0" smtClean="0"/>
              <a:t> </a:t>
            </a:r>
            <a:r>
              <a:rPr lang="it-IT" sz="1700" dirty="0"/>
              <a:t>Donzelli, D’Orazio, e Maffei Alberti secondo il quale la pronunzia non preclude la </a:t>
            </a:r>
            <a:r>
              <a:rPr lang="it-IT" sz="1700" dirty="0" err="1"/>
              <a:t>riproponibilità</a:t>
            </a:r>
            <a:r>
              <a:rPr lang="it-IT" sz="1700" dirty="0"/>
              <a:t> della </a:t>
            </a:r>
            <a:r>
              <a:rPr lang="it-IT" sz="1700" dirty="0" smtClean="0"/>
              <a:t>domanda. Secondo </a:t>
            </a:r>
            <a:r>
              <a:rPr lang="it-IT" sz="1700" dirty="0" err="1"/>
              <a:t>Filocamo</a:t>
            </a:r>
            <a:r>
              <a:rPr lang="it-IT" sz="1700" dirty="0"/>
              <a:t> non sarebbe </a:t>
            </a:r>
            <a:r>
              <a:rPr lang="it-IT" sz="1700" dirty="0" smtClean="0"/>
              <a:t>possibile la </a:t>
            </a:r>
            <a:r>
              <a:rPr lang="it-IT" sz="1700" dirty="0" err="1" smtClean="0"/>
              <a:t>ricorribilità</a:t>
            </a:r>
            <a:r>
              <a:rPr lang="it-IT" sz="1700" dirty="0" smtClean="0"/>
              <a:t>, </a:t>
            </a:r>
            <a:r>
              <a:rPr lang="it-IT" sz="1700" dirty="0"/>
              <a:t>salvo che </a:t>
            </a:r>
            <a:r>
              <a:rPr lang="it-IT" sz="1700" dirty="0" smtClean="0"/>
              <a:t>l’inciso “</a:t>
            </a:r>
            <a:r>
              <a:rPr lang="it-IT" sz="1700" i="1" dirty="0" smtClean="0"/>
              <a:t>non </a:t>
            </a:r>
            <a:r>
              <a:rPr lang="it-IT" sz="1700" i="1" dirty="0"/>
              <a:t>ha fatto ricorso</a:t>
            </a:r>
            <a:r>
              <a:rPr lang="it-IT" sz="1700" dirty="0"/>
              <a:t>” debba interpretarsi nella forma più restrittiva (v. </a:t>
            </a:r>
            <a:r>
              <a:rPr lang="it-IT" sz="1700" dirty="0" smtClean="0"/>
              <a:t>infra).</a:t>
            </a:r>
            <a:endParaRPr lang="it-IT" sz="1600"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26</a:t>
            </a:fld>
            <a:endParaRPr lang="it-IT"/>
          </a:p>
        </p:txBody>
      </p:sp>
    </p:spTree>
    <p:extLst>
      <p:ext uri="{BB962C8B-B14F-4D97-AF65-F5344CB8AC3E}">
        <p14:creationId xmlns:p14="http://schemas.microsoft.com/office/powerpoint/2010/main" val="34439209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- 1. La fase iniziale del procedimento - La decisione del giudice sull’ammissione (segue)</a:t>
            </a:r>
          </a:p>
        </p:txBody>
      </p:sp>
      <p:sp>
        <p:nvSpPr>
          <p:cNvPr id="3" name="Segnaposto contenuto 2"/>
          <p:cNvSpPr>
            <a:spLocks noGrp="1"/>
          </p:cNvSpPr>
          <p:nvPr>
            <p:ph idx="1"/>
          </p:nvPr>
        </p:nvSpPr>
        <p:spPr/>
        <p:txBody>
          <a:bodyPr>
            <a:normAutofit fontScale="77500" lnSpcReduction="20000"/>
          </a:bodyPr>
          <a:lstStyle/>
          <a:p>
            <a:pPr marL="0" indent="0" algn="just" defTabSz="623888">
              <a:buNone/>
            </a:pPr>
            <a:r>
              <a:rPr lang="it-IT" dirty="0"/>
              <a:t>	b.	In relazione alla mancanza di documenti:</a:t>
            </a:r>
          </a:p>
          <a:p>
            <a:pPr marL="0" indent="0" algn="just" defTabSz="1262063">
              <a:buNone/>
            </a:pPr>
            <a:r>
              <a:rPr lang="it-IT" dirty="0"/>
              <a:t>	b1. è ammissibile il reclamo ai sensi degli artt. 10, comma 6, e 739 </a:t>
            </a:r>
            <a:r>
              <a:rPr lang="it-IT" dirty="0" err="1"/>
              <a:t>c.p.c.</a:t>
            </a:r>
            <a:r>
              <a:rPr lang="it-IT" dirty="0"/>
              <a:t> di fronte al Tribunale in composizione collegiale di cui non fa parte il giudice che ha emesso il decreto;</a:t>
            </a:r>
          </a:p>
          <a:p>
            <a:pPr marL="0" indent="0" algn="just" defTabSz="1262063">
              <a:buNone/>
            </a:pPr>
            <a:r>
              <a:rPr lang="it-IT" dirty="0"/>
              <a:t>	b2. non è possibile il ricorso in cassazione ex art. 111, comma 7, </a:t>
            </a:r>
            <a:r>
              <a:rPr lang="it-IT" dirty="0" err="1"/>
              <a:t>Cost</a:t>
            </a:r>
            <a:r>
              <a:rPr lang="it-IT" dirty="0"/>
              <a:t>. (</a:t>
            </a:r>
            <a:r>
              <a:rPr lang="it-IT" dirty="0" err="1"/>
              <a:t>Trib</a:t>
            </a:r>
            <a:r>
              <a:rPr lang="it-IT" dirty="0"/>
              <a:t>. Firenze 7 maggio 2015).</a:t>
            </a:r>
          </a:p>
          <a:p>
            <a:pPr marL="0" indent="0" algn="just">
              <a:buNone/>
            </a:pPr>
            <a:endParaRPr lang="it-IT" dirty="0" smtClean="0"/>
          </a:p>
          <a:p>
            <a:pPr marL="571500" indent="-571500" algn="just">
              <a:buAutoNum type="romanLcPeriod" startAt="2"/>
            </a:pPr>
            <a:r>
              <a:rPr lang="it-IT" dirty="0" smtClean="0"/>
              <a:t>Decreto </a:t>
            </a:r>
            <a:r>
              <a:rPr lang="it-IT" dirty="0"/>
              <a:t>di accoglimento: è dubbio che possa essere oggetto di reclamo da parte dei creditori (a favore Donzelli, </a:t>
            </a:r>
            <a:r>
              <a:rPr lang="it-IT" dirty="0" err="1"/>
              <a:t>Filocamo</a:t>
            </a:r>
            <a:r>
              <a:rPr lang="it-IT" dirty="0"/>
              <a:t>; </a:t>
            </a:r>
            <a:r>
              <a:rPr lang="it-IT" i="1" dirty="0"/>
              <a:t>contra </a:t>
            </a:r>
            <a:r>
              <a:rPr lang="it-IT" dirty="0"/>
              <a:t>sembra Pagni) e </a:t>
            </a:r>
            <a:r>
              <a:rPr lang="it-IT" i="1" dirty="0"/>
              <a:t>a fortiori </a:t>
            </a:r>
            <a:r>
              <a:rPr lang="it-IT" dirty="0"/>
              <a:t>non può essere oggetto di impugnazione di fronte alla Corte di Cassazione </a:t>
            </a:r>
            <a:r>
              <a:rPr lang="it-IT" i="1" dirty="0"/>
              <a:t>ex </a:t>
            </a:r>
            <a:r>
              <a:rPr lang="it-IT" dirty="0"/>
              <a:t>art. 111, comma 7, </a:t>
            </a:r>
            <a:r>
              <a:rPr lang="it-IT" dirty="0" err="1"/>
              <a:t>Cost</a:t>
            </a:r>
            <a:r>
              <a:rPr lang="it-IT" dirty="0" smtClean="0"/>
              <a:t>.</a:t>
            </a:r>
          </a:p>
          <a:p>
            <a:pPr marL="0" indent="0">
              <a:buNone/>
            </a:pPr>
            <a:endParaRPr lang="it-IT" dirty="0"/>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27</a:t>
            </a:fld>
            <a:endParaRPr lang="it-IT"/>
          </a:p>
        </p:txBody>
      </p:sp>
    </p:spTree>
    <p:extLst>
      <p:ext uri="{BB962C8B-B14F-4D97-AF65-F5344CB8AC3E}">
        <p14:creationId xmlns:p14="http://schemas.microsoft.com/office/powerpoint/2010/main" val="11371251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- 1. La fase iniziale del procedimento - La decisione del giudice sull’ammissione (segue)</a:t>
            </a: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smtClean="0"/>
              <a:t>Corollario 1:</a:t>
            </a:r>
          </a:p>
          <a:p>
            <a:pPr marL="0" indent="0" algn="just">
              <a:buNone/>
            </a:pPr>
            <a:r>
              <a:rPr lang="it-IT" dirty="0" smtClean="0"/>
              <a:t>Se </a:t>
            </a:r>
            <a:r>
              <a:rPr lang="it-IT" dirty="0"/>
              <a:t>è </a:t>
            </a:r>
            <a:r>
              <a:rPr lang="it-IT" dirty="0" smtClean="0"/>
              <a:t>possibile reclamare la decisione, il reclamo va </a:t>
            </a:r>
            <a:r>
              <a:rPr lang="it-IT" dirty="0"/>
              <a:t>proposto nelle forme di cui all’art. 739 </a:t>
            </a:r>
            <a:r>
              <a:rPr lang="it-IT" dirty="0" err="1"/>
              <a:t>c.p.c.</a:t>
            </a:r>
            <a:r>
              <a:rPr lang="it-IT" dirty="0"/>
              <a:t>: </a:t>
            </a:r>
            <a:endParaRPr lang="it-IT" sz="2800" dirty="0"/>
          </a:p>
          <a:p>
            <a:pPr marL="571500" indent="-571500" algn="just">
              <a:buFont typeface="+mj-lt"/>
              <a:buAutoNum type="romanLcPeriod"/>
            </a:pPr>
            <a:r>
              <a:rPr lang="it-IT" dirty="0" smtClean="0"/>
              <a:t>con </a:t>
            </a:r>
            <a:r>
              <a:rPr lang="it-IT" dirty="0"/>
              <a:t>ricorso;</a:t>
            </a:r>
            <a:endParaRPr lang="it-IT" sz="2800" dirty="0"/>
          </a:p>
          <a:p>
            <a:pPr marL="571500" indent="-571500" algn="just">
              <a:buAutoNum type="romanLcPeriod" startAt="2"/>
            </a:pPr>
            <a:r>
              <a:rPr lang="it-IT" dirty="0" smtClean="0"/>
              <a:t>perentoriamente </a:t>
            </a:r>
            <a:r>
              <a:rPr lang="it-IT" dirty="0"/>
              <a:t>entro 10 giorni dalla comunicazione del decreto (in caso di una parte) o dalla notificazione del decreto (in caso di più parti). Problema? Chi effettua l’eventuale notifica? L’OCC? Sembrerebbe di si ai sensi dell’art. 15, comma </a:t>
            </a:r>
            <a:r>
              <a:rPr lang="it-IT" dirty="0" smtClean="0"/>
              <a:t>7.</a:t>
            </a:r>
            <a:endParaRPr lang="it-IT" sz="2800" dirty="0"/>
          </a:p>
          <a:p>
            <a:pPr marL="571500" indent="-571500" algn="just">
              <a:buAutoNum type="romanLcPeriod" startAt="2"/>
            </a:pPr>
            <a:r>
              <a:rPr lang="it-IT" dirty="0" smtClean="0"/>
              <a:t>Chi </a:t>
            </a:r>
            <a:r>
              <a:rPr lang="it-IT" dirty="0"/>
              <a:t>è legittimato a proporre l’eventuale </a:t>
            </a:r>
            <a:r>
              <a:rPr lang="it-IT" dirty="0" smtClean="0"/>
              <a:t>reclamo?</a:t>
            </a:r>
            <a:endParaRPr lang="it-IT" sz="1800" dirty="0"/>
          </a:p>
          <a:p>
            <a:pPr marL="571500" indent="-571500" algn="just">
              <a:buAutoNum type="romanLcPeriod" startAt="2"/>
            </a:pPr>
            <a:r>
              <a:rPr lang="it-IT" dirty="0" smtClean="0"/>
              <a:t>necessaria </a:t>
            </a:r>
            <a:r>
              <a:rPr lang="it-IT" dirty="0"/>
              <a:t>assistenza </a:t>
            </a:r>
            <a:r>
              <a:rPr lang="it-IT" dirty="0" smtClean="0"/>
              <a:t>tecnica</a:t>
            </a:r>
            <a:endParaRPr lang="it-IT" sz="1800" dirty="0"/>
          </a:p>
          <a:p>
            <a:pPr marL="571500" indent="-571500" algn="just">
              <a:buAutoNum type="romanLcPeriod" startAt="2"/>
            </a:pPr>
            <a:r>
              <a:rPr lang="it-IT" dirty="0" smtClean="0"/>
              <a:t>Qual </a:t>
            </a:r>
            <a:r>
              <a:rPr lang="it-IT" dirty="0"/>
              <a:t>è l’effetto devolutivo del reclamo? </a:t>
            </a:r>
            <a:endParaRPr lang="it-IT" sz="1800" dirty="0"/>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28</a:t>
            </a:fld>
            <a:endParaRPr lang="it-IT"/>
          </a:p>
        </p:txBody>
      </p:sp>
    </p:spTree>
    <p:extLst>
      <p:ext uri="{BB962C8B-B14F-4D97-AF65-F5344CB8AC3E}">
        <p14:creationId xmlns:p14="http://schemas.microsoft.com/office/powerpoint/2010/main" val="4783661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- 1. La fase iniziale del procedimento - La decisione del giudice sull’ammissione (segue)</a:t>
            </a:r>
          </a:p>
        </p:txBody>
      </p:sp>
      <p:sp>
        <p:nvSpPr>
          <p:cNvPr id="3" name="Segnaposto contenuto 2"/>
          <p:cNvSpPr>
            <a:spLocks noGrp="1"/>
          </p:cNvSpPr>
          <p:nvPr>
            <p:ph idx="1"/>
          </p:nvPr>
        </p:nvSpPr>
        <p:spPr>
          <a:xfrm>
            <a:off x="251520" y="1484784"/>
            <a:ext cx="8640960" cy="5373216"/>
          </a:xfrm>
        </p:spPr>
        <p:txBody>
          <a:bodyPr>
            <a:normAutofit fontScale="62500" lnSpcReduction="20000"/>
          </a:bodyPr>
          <a:lstStyle/>
          <a:p>
            <a:pPr marL="0" indent="0">
              <a:buNone/>
            </a:pPr>
            <a:r>
              <a:rPr lang="it-IT" dirty="0" smtClean="0"/>
              <a:t>Corollario 2:</a:t>
            </a:r>
          </a:p>
          <a:p>
            <a:pPr marL="0" indent="0" algn="just">
              <a:buNone/>
            </a:pPr>
            <a:r>
              <a:rPr lang="it-IT" dirty="0"/>
              <a:t>La declaratoria di inammissibilità preclude la riproposizione della domanda ex art. 7 </a:t>
            </a:r>
            <a:r>
              <a:rPr lang="it-IT" dirty="0" smtClean="0"/>
              <a:t>(o di altra domanda) entro </a:t>
            </a:r>
            <a:r>
              <a:rPr lang="it-IT" dirty="0"/>
              <a:t>i 5 anni dalla proposta? La soluzione è dubbia: </a:t>
            </a:r>
          </a:p>
          <a:p>
            <a:pPr marL="0" indent="0" algn="just" defTabSz="261938">
              <a:buNone/>
            </a:pPr>
            <a:r>
              <a:rPr lang="it-IT" dirty="0" smtClean="0"/>
              <a:t>	i. No</a:t>
            </a:r>
            <a:r>
              <a:rPr lang="it-IT" dirty="0"/>
              <a:t>, salvo che non vi sia stata </a:t>
            </a:r>
            <a:r>
              <a:rPr lang="it-IT" u="sng" dirty="0"/>
              <a:t>omologazione</a:t>
            </a:r>
            <a:r>
              <a:rPr lang="it-IT" dirty="0"/>
              <a:t> del precedente </a:t>
            </a:r>
            <a:r>
              <a:rPr lang="it-IT" dirty="0" smtClean="0"/>
              <a:t>accordo [nel </a:t>
            </a:r>
            <a:r>
              <a:rPr lang="it-IT" dirty="0"/>
              <a:t>qual caso sarebbe sempre preclusa la riproposizione nel </a:t>
            </a:r>
            <a:r>
              <a:rPr lang="it-IT" dirty="0" err="1"/>
              <a:t>quinquiennio</a:t>
            </a:r>
            <a:r>
              <a:rPr lang="it-IT" dirty="0"/>
              <a:t> </a:t>
            </a:r>
            <a:r>
              <a:rPr lang="it-IT" dirty="0" smtClean="0"/>
              <a:t>(</a:t>
            </a:r>
            <a:r>
              <a:rPr lang="it-IT" dirty="0" err="1" smtClean="0"/>
              <a:t>Trib</a:t>
            </a:r>
            <a:r>
              <a:rPr lang="it-IT" dirty="0" smtClean="0"/>
              <a:t>. Prato 13 giugno 2016 che ha </a:t>
            </a:r>
            <a:r>
              <a:rPr lang="it-IT" dirty="0"/>
              <a:t>statuito che «</a:t>
            </a:r>
            <a:r>
              <a:rPr lang="it-IT" i="1" dirty="0"/>
              <a:t>analoghi ricorsi sono stati rigettati dal Tribunale di Firenze senza che il ricorrente abbia fruito </a:t>
            </a:r>
            <a:r>
              <a:rPr lang="it-IT" b="1" i="1" u="sng" dirty="0"/>
              <a:t>degli effetti pieni </a:t>
            </a:r>
            <a:r>
              <a:rPr lang="it-IT" i="1" dirty="0"/>
              <a:t>dell’istituto e, come precisato da </a:t>
            </a:r>
            <a:r>
              <a:rPr lang="it-IT" i="1" dirty="0" err="1"/>
              <a:t>Cass</a:t>
            </a:r>
            <a:r>
              <a:rPr lang="it-IT" i="1" dirty="0"/>
              <a:t>. 1869/2016, il requisito in questione , di cui all’art. 7 co. 2, </a:t>
            </a:r>
            <a:r>
              <a:rPr lang="it-IT" i="1" dirty="0" err="1"/>
              <a:t>lett</a:t>
            </a:r>
            <a:r>
              <a:rPr lang="it-IT" i="1" dirty="0"/>
              <a:t>. b), ha lo scopo di evitare un uso indiscriminato e ripetuto dell’istituto ed opera a danno del debitore che abbia usufruito dei relativi benefici nel quinquennio </a:t>
            </a:r>
            <a:r>
              <a:rPr lang="it-IT" i="1" dirty="0" smtClean="0"/>
              <a:t>precedente</a:t>
            </a:r>
            <a:r>
              <a:rPr lang="it-IT" dirty="0" smtClean="0"/>
              <a:t>»; sembra anche </a:t>
            </a:r>
            <a:r>
              <a:rPr lang="en-US" dirty="0"/>
              <a:t>Trib. Cagliari 11 </a:t>
            </a:r>
            <a:r>
              <a:rPr lang="en-US" dirty="0" err="1"/>
              <a:t>maggio</a:t>
            </a:r>
            <a:r>
              <a:rPr lang="en-US" dirty="0"/>
              <a:t> </a:t>
            </a:r>
            <a:r>
              <a:rPr lang="en-US" dirty="0" smtClean="0"/>
              <a:t>2016; </a:t>
            </a:r>
            <a:r>
              <a:rPr lang="it-IT" dirty="0" smtClean="0"/>
              <a:t>in dottrina Donzelli)]. In questa ipotesi non sarebbe possibile il </a:t>
            </a:r>
            <a:r>
              <a:rPr lang="it-IT" dirty="0"/>
              <a:t>ricorso per cassazione </a:t>
            </a:r>
            <a:r>
              <a:rPr lang="it-IT" i="1" dirty="0"/>
              <a:t>ex </a:t>
            </a:r>
            <a:r>
              <a:rPr lang="it-IT" dirty="0"/>
              <a:t>art. 111, comma 7, </a:t>
            </a:r>
            <a:r>
              <a:rPr lang="it-IT" dirty="0" err="1"/>
              <a:t>Cost</a:t>
            </a:r>
            <a:r>
              <a:rPr lang="it-IT" dirty="0"/>
              <a:t>.</a:t>
            </a:r>
          </a:p>
          <a:p>
            <a:pPr marL="0" indent="0" algn="just" defTabSz="261938">
              <a:buNone/>
            </a:pPr>
            <a:r>
              <a:rPr lang="it-IT" dirty="0" smtClean="0"/>
              <a:t>	ii. No</a:t>
            </a:r>
            <a:r>
              <a:rPr lang="it-IT" dirty="0"/>
              <a:t>, salvo che non vi sia stata </a:t>
            </a:r>
            <a:r>
              <a:rPr lang="it-IT" u="sng" dirty="0"/>
              <a:t>ammissione</a:t>
            </a:r>
            <a:r>
              <a:rPr lang="it-IT" dirty="0"/>
              <a:t> nel caso di precedente </a:t>
            </a:r>
            <a:r>
              <a:rPr lang="it-IT" dirty="0" smtClean="0"/>
              <a:t>accordo (nel </a:t>
            </a:r>
            <a:r>
              <a:rPr lang="it-IT" dirty="0"/>
              <a:t>qual caso sarebbe sempre preclusa la riproposizione nel </a:t>
            </a:r>
            <a:r>
              <a:rPr lang="it-IT" dirty="0" err="1" smtClean="0"/>
              <a:t>quinquiennio</a:t>
            </a:r>
            <a:r>
              <a:rPr lang="it-IT" dirty="0"/>
              <a:t>)</a:t>
            </a:r>
            <a:r>
              <a:rPr lang="it-IT" dirty="0" smtClean="0"/>
              <a:t>. </a:t>
            </a:r>
            <a:r>
              <a:rPr lang="it-IT" dirty="0"/>
              <a:t>In questa ipotesi non sarebbe possibile </a:t>
            </a:r>
            <a:r>
              <a:rPr lang="it-IT" dirty="0" smtClean="0"/>
              <a:t>il </a:t>
            </a:r>
            <a:r>
              <a:rPr lang="it-IT" dirty="0"/>
              <a:t>ricorso per cassazione </a:t>
            </a:r>
            <a:r>
              <a:rPr lang="it-IT" i="1" dirty="0"/>
              <a:t>ex </a:t>
            </a:r>
            <a:r>
              <a:rPr lang="it-IT" dirty="0"/>
              <a:t>art. 111, comma 7, </a:t>
            </a:r>
            <a:r>
              <a:rPr lang="it-IT" dirty="0" err="1"/>
              <a:t>Cost</a:t>
            </a:r>
            <a:r>
              <a:rPr lang="it-IT" dirty="0"/>
              <a:t>.</a:t>
            </a:r>
          </a:p>
          <a:p>
            <a:pPr marL="0" indent="0" algn="just" defTabSz="261938">
              <a:buNone/>
            </a:pPr>
            <a:r>
              <a:rPr lang="it-IT" dirty="0" smtClean="0"/>
              <a:t>	iii. Si</a:t>
            </a:r>
            <a:r>
              <a:rPr lang="it-IT" dirty="0"/>
              <a:t>, qualora la declaratoria di inammissibilità riguardi i presupposti di cui all’art. 7 (Firenze 7 maggio </a:t>
            </a:r>
            <a:r>
              <a:rPr lang="it-IT" dirty="0" smtClean="0"/>
              <a:t>2015; in dottrina Pagni). </a:t>
            </a:r>
            <a:r>
              <a:rPr lang="it-IT" dirty="0"/>
              <a:t>Infatti in questo caso tale dottrina consente il ricorso per cassazione </a:t>
            </a:r>
            <a:r>
              <a:rPr lang="it-IT" i="1" dirty="0"/>
              <a:t>ex</a:t>
            </a:r>
            <a:r>
              <a:rPr lang="it-IT" dirty="0"/>
              <a:t> art. 111, comma 7, </a:t>
            </a:r>
            <a:r>
              <a:rPr lang="it-IT" dirty="0" err="1"/>
              <a:t>Cost</a:t>
            </a:r>
            <a:r>
              <a:rPr lang="it-IT" dirty="0"/>
              <a:t>.</a:t>
            </a:r>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29</a:t>
            </a:fld>
            <a:endParaRPr lang="it-IT" dirty="0"/>
          </a:p>
        </p:txBody>
      </p:sp>
    </p:spTree>
    <p:extLst>
      <p:ext uri="{BB962C8B-B14F-4D97-AF65-F5344CB8AC3E}">
        <p14:creationId xmlns:p14="http://schemas.microsoft.com/office/powerpoint/2010/main" val="146751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dirty="0" err="1" smtClean="0"/>
              <a:t>Questione</a:t>
            </a:r>
            <a:r>
              <a:rPr lang="en-US" dirty="0" smtClean="0"/>
              <a:t> </a:t>
            </a:r>
            <a:r>
              <a:rPr lang="en-US" dirty="0" err="1" smtClean="0"/>
              <a:t>Preliminare</a:t>
            </a:r>
            <a:r>
              <a:rPr lang="en-US" dirty="0" smtClean="0"/>
              <a:t> (segue)</a:t>
            </a:r>
            <a:endParaRPr lang="en-US" dirty="0"/>
          </a:p>
        </p:txBody>
      </p:sp>
      <p:sp>
        <p:nvSpPr>
          <p:cNvPr id="56323" name="Rectangle 3"/>
          <p:cNvSpPr>
            <a:spLocks noGrp="1" noChangeArrowheads="1"/>
          </p:cNvSpPr>
          <p:nvPr>
            <p:ph type="body" idx="1"/>
          </p:nvPr>
        </p:nvSpPr>
        <p:spPr/>
        <p:txBody>
          <a:bodyPr>
            <a:normAutofit fontScale="92500" lnSpcReduction="20000"/>
          </a:bodyPr>
          <a:lstStyle/>
          <a:p>
            <a:pPr>
              <a:lnSpc>
                <a:spcPct val="80000"/>
              </a:lnSpc>
            </a:pPr>
            <a:endParaRPr lang="en-US" sz="2000" dirty="0"/>
          </a:p>
          <a:p>
            <a:pPr marL="457200" lvl="1" indent="0" algn="just">
              <a:lnSpc>
                <a:spcPct val="80000"/>
              </a:lnSpc>
              <a:buNone/>
            </a:pPr>
            <a:r>
              <a:rPr lang="it-IT" sz="2000" dirty="0" smtClean="0"/>
              <a:t>	-</a:t>
            </a:r>
            <a:r>
              <a:rPr lang="it-IT" sz="2000" dirty="0"/>
              <a:t>	Art. </a:t>
            </a:r>
            <a:r>
              <a:rPr lang="it-IT" sz="2000" dirty="0" smtClean="0"/>
              <a:t>13, </a:t>
            </a:r>
            <a:r>
              <a:rPr lang="it-IT" sz="2000" dirty="0"/>
              <a:t>comma 4 </a:t>
            </a:r>
            <a:r>
              <a:rPr lang="it-IT" sz="2000" dirty="0" smtClean="0"/>
              <a:t>bis (e art. 14-duodecies): </a:t>
            </a:r>
            <a:r>
              <a:rPr lang="it-IT" sz="2000" dirty="0"/>
              <a:t>“preferenza” dei crediti sorti in occasione o in funzione di uno dei </a:t>
            </a:r>
            <a:r>
              <a:rPr lang="it-IT" sz="2000" dirty="0" smtClean="0"/>
              <a:t>procedimenti</a:t>
            </a:r>
            <a:endParaRPr lang="it-IT" sz="2000" dirty="0"/>
          </a:p>
          <a:p>
            <a:pPr marL="457200" lvl="1" indent="0" algn="just">
              <a:lnSpc>
                <a:spcPct val="80000"/>
              </a:lnSpc>
              <a:buNone/>
            </a:pPr>
            <a:r>
              <a:rPr lang="it-IT" sz="2000" dirty="0"/>
              <a:t>	-	Art. </a:t>
            </a:r>
            <a:r>
              <a:rPr lang="it-IT" sz="2000" dirty="0" smtClean="0"/>
              <a:t>9, comma 3 </a:t>
            </a:r>
            <a:r>
              <a:rPr lang="it-IT" sz="2000" dirty="0"/>
              <a:t>quater</a:t>
            </a:r>
            <a:r>
              <a:rPr lang="it-IT" sz="2000" dirty="0" smtClean="0"/>
              <a:t>: </a:t>
            </a:r>
            <a:r>
              <a:rPr lang="it-IT" sz="2000" u="sng" dirty="0" smtClean="0"/>
              <a:t>sospensione </a:t>
            </a:r>
            <a:r>
              <a:rPr lang="it-IT" sz="2000" dirty="0"/>
              <a:t>del corso degli </a:t>
            </a:r>
            <a:r>
              <a:rPr lang="it-IT" sz="2000" u="sng" dirty="0"/>
              <a:t>interessi </a:t>
            </a:r>
          </a:p>
          <a:p>
            <a:pPr marL="457200" lvl="1" indent="0" algn="just">
              <a:lnSpc>
                <a:spcPct val="80000"/>
              </a:lnSpc>
              <a:buNone/>
            </a:pPr>
            <a:r>
              <a:rPr lang="it-IT" sz="2000" dirty="0"/>
              <a:t>	-	Art. </a:t>
            </a:r>
            <a:r>
              <a:rPr lang="it-IT" sz="2000" dirty="0" smtClean="0"/>
              <a:t>10, comma 2: </a:t>
            </a:r>
            <a:r>
              <a:rPr lang="it-IT" sz="2000" u="sng" dirty="0" smtClean="0"/>
              <a:t>blocco </a:t>
            </a:r>
            <a:r>
              <a:rPr lang="it-IT" sz="2000" u="sng" dirty="0"/>
              <a:t>delle azioni esecutive</a:t>
            </a:r>
            <a:r>
              <a:rPr lang="it-IT" sz="2000" dirty="0"/>
              <a:t>: “il giudice </a:t>
            </a:r>
            <a:r>
              <a:rPr lang="it-IT" sz="2000" dirty="0" smtClean="0"/>
              <a:t>(..) dispone </a:t>
            </a:r>
            <a:r>
              <a:rPr lang="it-IT" sz="2000" dirty="0"/>
              <a:t>che, sino al momento in cui il provvedimento di omologazione diventa definitivo, non possono sotto pena di nullità, essere iniziate o proseguite azioni esecutive individuali né disposti sequestri conservativi”</a:t>
            </a:r>
          </a:p>
          <a:p>
            <a:pPr marL="457200" lvl="1" indent="0" algn="just">
              <a:lnSpc>
                <a:spcPct val="80000"/>
              </a:lnSpc>
              <a:buNone/>
            </a:pPr>
            <a:r>
              <a:rPr lang="it-IT" sz="2000" dirty="0"/>
              <a:t>	-	Art. </a:t>
            </a:r>
            <a:r>
              <a:rPr lang="it-IT" sz="2000" dirty="0" smtClean="0"/>
              <a:t>12, comma 3</a:t>
            </a:r>
            <a:r>
              <a:rPr lang="it-IT" sz="2000" dirty="0"/>
              <a:t>: </a:t>
            </a:r>
            <a:r>
              <a:rPr lang="it-IT" sz="2000" u="sng" dirty="0"/>
              <a:t>efficacia verso tutti i creditori concorsuali</a:t>
            </a:r>
            <a:r>
              <a:rPr lang="it-IT" sz="2000" dirty="0"/>
              <a:t>: l’accordo omologato è obbligatorio per tutti i creditori anteriori al momento in cui è stata eseguita la pubblicità di cui all’art. 10</a:t>
            </a:r>
          </a:p>
          <a:p>
            <a:pPr marL="457200" lvl="1" indent="0" algn="just">
              <a:lnSpc>
                <a:spcPct val="80000"/>
              </a:lnSpc>
              <a:buNone/>
            </a:pPr>
            <a:r>
              <a:rPr lang="it-IT" sz="2000" dirty="0"/>
              <a:t>	-	Art. </a:t>
            </a:r>
            <a:r>
              <a:rPr lang="it-IT" sz="2000" dirty="0" smtClean="0"/>
              <a:t>12, </a:t>
            </a:r>
            <a:r>
              <a:rPr lang="it-IT" sz="2000" dirty="0"/>
              <a:t>comma </a:t>
            </a:r>
            <a:r>
              <a:rPr lang="it-IT" sz="2000" dirty="0" smtClean="0"/>
              <a:t>3bis</a:t>
            </a:r>
            <a:r>
              <a:rPr lang="it-IT" sz="2000" dirty="0"/>
              <a:t>: </a:t>
            </a:r>
            <a:r>
              <a:rPr lang="it-IT" sz="2000" u="sng" dirty="0" smtClean="0"/>
              <a:t>inefficacia</a:t>
            </a:r>
            <a:r>
              <a:rPr lang="it-IT" sz="2000" dirty="0" smtClean="0"/>
              <a:t> atti </a:t>
            </a:r>
            <a:r>
              <a:rPr lang="it-IT" sz="2000" dirty="0"/>
              <a:t>eccedenti l'ordinaria amministrazione compiuti senza l'autorizzazione del </a:t>
            </a:r>
            <a:r>
              <a:rPr lang="it-IT" sz="2000" dirty="0" smtClean="0"/>
              <a:t>giudice</a:t>
            </a:r>
          </a:p>
          <a:p>
            <a:pPr marL="457200" lvl="1" indent="0" algn="just">
              <a:lnSpc>
                <a:spcPct val="80000"/>
              </a:lnSpc>
              <a:buNone/>
            </a:pPr>
            <a:endParaRPr lang="it-IT" sz="2000" dirty="0"/>
          </a:p>
          <a:p>
            <a:pPr marL="457200" lvl="1" indent="0" algn="just">
              <a:lnSpc>
                <a:spcPct val="80000"/>
              </a:lnSpc>
              <a:buNone/>
            </a:pPr>
            <a:r>
              <a:rPr lang="it-IT" sz="2000" dirty="0" smtClean="0"/>
              <a:t>Conseguenze del fatto che le procedure di sovraindebitamento sono procedure concorsuali: applicazione dei principi generali in materia concorsuale (così </a:t>
            </a:r>
            <a:r>
              <a:rPr lang="it-IT" sz="2000" dirty="0" err="1" smtClean="0"/>
              <a:t>Vattermoli</a:t>
            </a:r>
            <a:r>
              <a:rPr lang="it-IT" sz="2000" dirty="0" smtClean="0"/>
              <a:t>; cfr. anche </a:t>
            </a:r>
            <a:r>
              <a:rPr lang="it-IT" sz="2000" dirty="0" err="1" smtClean="0"/>
              <a:t>Trib</a:t>
            </a:r>
            <a:r>
              <a:rPr lang="it-IT" sz="2000" dirty="0" smtClean="0"/>
              <a:t>. Fermo 26 ottobre 2015: «</a:t>
            </a:r>
            <a:r>
              <a:rPr lang="it-IT" sz="2000" i="1" dirty="0" smtClean="0"/>
              <a:t>è possibile ritenere applicabile anche alla procedura di sovraindebitamento </a:t>
            </a:r>
            <a:r>
              <a:rPr lang="it-IT" sz="2000" dirty="0" smtClean="0"/>
              <a:t>(..) </a:t>
            </a:r>
            <a:r>
              <a:rPr lang="it-IT" sz="2000" i="1" dirty="0" smtClean="0"/>
              <a:t>quanto statuito dalla Suprema Corte in materia di concordato con continuità aziendale</a:t>
            </a:r>
            <a:r>
              <a:rPr lang="it-IT" sz="2000" dirty="0" smtClean="0"/>
              <a:t>»)</a:t>
            </a:r>
            <a:endParaRPr lang="it-IT" sz="2000" dirty="0"/>
          </a:p>
        </p:txBody>
      </p:sp>
      <p:sp>
        <p:nvSpPr>
          <p:cNvPr id="2" name="Segnaposto numero diapositiva 1"/>
          <p:cNvSpPr>
            <a:spLocks noGrp="1"/>
          </p:cNvSpPr>
          <p:nvPr>
            <p:ph type="sldNum" sz="quarter" idx="12"/>
          </p:nvPr>
        </p:nvSpPr>
        <p:spPr/>
        <p:txBody>
          <a:bodyPr/>
          <a:lstStyle/>
          <a:p>
            <a:fld id="{5018D110-6E1E-4915-BAC0-1ED51BB5585E}" type="slidenum">
              <a:rPr lang="it-IT" smtClean="0"/>
              <a:t>3</a:t>
            </a:fld>
            <a:endParaRPr lang="it-IT"/>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- 1. La fase iniziale del procedimento - La decisione del giudice </a:t>
            </a:r>
            <a:r>
              <a:rPr lang="it-IT" sz="3200" dirty="0" smtClean="0"/>
              <a:t>sull’ammissione (segue)</a:t>
            </a:r>
            <a:endParaRPr lang="it-IT" sz="3200" dirty="0"/>
          </a:p>
        </p:txBody>
      </p:sp>
      <p:sp>
        <p:nvSpPr>
          <p:cNvPr id="3" name="Segnaposto contenuto 2"/>
          <p:cNvSpPr>
            <a:spLocks noGrp="1"/>
          </p:cNvSpPr>
          <p:nvPr>
            <p:ph idx="1"/>
          </p:nvPr>
        </p:nvSpPr>
        <p:spPr>
          <a:xfrm>
            <a:off x="457200" y="1600200"/>
            <a:ext cx="8507288" cy="4925144"/>
          </a:xfrm>
        </p:spPr>
        <p:txBody>
          <a:bodyPr>
            <a:noAutofit/>
          </a:bodyPr>
          <a:lstStyle/>
          <a:p>
            <a:pPr marL="0" indent="0" algn="just">
              <a:buNone/>
            </a:pPr>
            <a:r>
              <a:rPr lang="it-IT" sz="1800" dirty="0" smtClean="0"/>
              <a:t>Al riguardo </a:t>
            </a:r>
            <a:r>
              <a:rPr lang="it-IT" sz="1800" dirty="0" err="1" smtClean="0"/>
              <a:t>Cass</a:t>
            </a:r>
            <a:r>
              <a:rPr lang="it-IT" sz="1800" dirty="0"/>
              <a:t>. </a:t>
            </a:r>
            <a:r>
              <a:rPr lang="it-IT" sz="1800" dirty="0" smtClean="0"/>
              <a:t>1 febbraio 2016</a:t>
            </a:r>
            <a:r>
              <a:rPr lang="it-IT" sz="1800" dirty="0"/>
              <a:t>, n. </a:t>
            </a:r>
            <a:r>
              <a:rPr lang="it-IT" sz="1800" dirty="0" smtClean="0"/>
              <a:t>1869 ha statuito (</a:t>
            </a:r>
            <a:r>
              <a:rPr lang="it-IT" sz="1800" i="1" dirty="0" err="1" smtClean="0"/>
              <a:t>obiter</a:t>
            </a:r>
            <a:r>
              <a:rPr lang="it-IT" sz="1800" dirty="0" smtClean="0"/>
              <a:t>) che “</a:t>
            </a:r>
            <a:r>
              <a:rPr lang="it-IT" sz="1800" i="1" dirty="0" smtClean="0"/>
              <a:t>viene </a:t>
            </a:r>
            <a:r>
              <a:rPr lang="it-IT" sz="1800" i="1" dirty="0"/>
              <a:t>sottoposta a censura una pronuncia connotata dall’assenza di carattere decisorio e contestualmente definitivo del provvedimento di rigetto dell'ammissibilità del piano, che non pregiudica in tesi la stessa possibilità di presentare un altro e diverso piano (del consumatore), pur se con gli eventuali limiti temporali - posti dal legislatore a fronteggiare un uso ripetuto ed indiscriminato dell'istituto - di cui all'articolo 7, comma 2, lettera b), peraltro dettato a carico del debitore che "vi abbia fatto ricorso", dunque fruendo degli effetti pieni dell’istituto stesso nel quinquennio anteriore. Il provvedimento </a:t>
            </a:r>
            <a:r>
              <a:rPr lang="it-IT" sz="1800" i="1" dirty="0" err="1"/>
              <a:t>denegativo</a:t>
            </a:r>
            <a:r>
              <a:rPr lang="it-IT" sz="1800" i="1" dirty="0"/>
              <a:t>, a questa stregua, non esprime allora tratti rilevantemente diversi, riguardato sotto il profilo della </a:t>
            </a:r>
            <a:r>
              <a:rPr lang="it-IT" sz="1800" i="1" dirty="0" err="1"/>
              <a:t>ricorribilità</a:t>
            </a:r>
            <a:r>
              <a:rPr lang="it-IT" sz="1800" i="1" dirty="0"/>
              <a:t> per cassazione, dai corrispondenti provvedimenti negativi (o di rigetto allo stato degli atti) assunti nella procedura prefallimentare (</a:t>
            </a:r>
            <a:r>
              <a:rPr lang="it-IT" sz="1800" i="1" dirty="0" err="1"/>
              <a:t>Cass</a:t>
            </a:r>
            <a:r>
              <a:rPr lang="it-IT" sz="1800" i="1" dirty="0"/>
              <a:t>. 6683/2015), in quanto anch'esso esplicita una specifica inidoneità a tradursi, per via giudiziale, nella validazione del singolo progetto </a:t>
            </a:r>
            <a:r>
              <a:rPr lang="it-IT" sz="1800" i="1" dirty="0" err="1"/>
              <a:t>ristrutturativo</a:t>
            </a:r>
            <a:r>
              <a:rPr lang="it-IT" sz="1800" i="1" dirty="0"/>
              <a:t> del passivo quale proposto in un dato ricorso e dunque riflette una situazione economico-finanziaria potenzialmente mutevole, né è assimilabile, come sbrigativamente ipotizzato dalla parte, al diniego dell'esdebitazione fallimentare di cui alla L. Fall., articolo 143, soggetta ad altri presupposti, delimitazioni e finalità</a:t>
            </a:r>
            <a:r>
              <a:rPr lang="it-IT" sz="1800" dirty="0" smtClean="0"/>
              <a:t>”. (cfr. anche </a:t>
            </a:r>
            <a:r>
              <a:rPr lang="it-IT" sz="1800" dirty="0" err="1"/>
              <a:t>Trib</a:t>
            </a:r>
            <a:r>
              <a:rPr lang="it-IT" sz="1800" dirty="0"/>
              <a:t>. Prato 13 giugno 2016 </a:t>
            </a:r>
            <a:r>
              <a:rPr lang="it-IT" sz="1800" dirty="0" smtClean="0"/>
              <a:t>)</a:t>
            </a:r>
            <a:endParaRPr lang="it-IT" sz="1800" dirty="0"/>
          </a:p>
          <a:p>
            <a:pPr marL="0" indent="0" algn="just">
              <a:buNone/>
            </a:pPr>
            <a:endParaRPr lang="it-IT" sz="1600"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30</a:t>
            </a:fld>
            <a:endParaRPr lang="it-IT"/>
          </a:p>
        </p:txBody>
      </p:sp>
    </p:spTree>
    <p:extLst>
      <p:ext uri="{BB962C8B-B14F-4D97-AF65-F5344CB8AC3E}">
        <p14:creationId xmlns:p14="http://schemas.microsoft.com/office/powerpoint/2010/main" val="39672100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- 1. La fase iniziale del procedimento - La decisione del giudice sull’ammissione</a:t>
            </a:r>
          </a:p>
        </p:txBody>
      </p:sp>
      <p:sp>
        <p:nvSpPr>
          <p:cNvPr id="3" name="Segnaposto contenuto 2"/>
          <p:cNvSpPr>
            <a:spLocks noGrp="1"/>
          </p:cNvSpPr>
          <p:nvPr>
            <p:ph idx="1"/>
          </p:nvPr>
        </p:nvSpPr>
        <p:spPr/>
        <p:txBody>
          <a:bodyPr>
            <a:normAutofit fontScale="62500" lnSpcReduction="20000"/>
          </a:bodyPr>
          <a:lstStyle/>
          <a:p>
            <a:pPr marL="0" lvl="0" indent="0" algn="just">
              <a:buNone/>
            </a:pPr>
            <a:r>
              <a:rPr lang="it-IT" dirty="0"/>
              <a:t>Quali atti copre l’inibitoria e quali sono le conseguenze (processuali) della stessa? </a:t>
            </a:r>
            <a:endParaRPr lang="it-IT" dirty="0" smtClean="0"/>
          </a:p>
          <a:p>
            <a:pPr marL="0" lvl="0" indent="0" algn="just">
              <a:buNone/>
            </a:pPr>
            <a:r>
              <a:rPr lang="it-IT" dirty="0" smtClean="0"/>
              <a:t>La </a:t>
            </a:r>
            <a:r>
              <a:rPr lang="it-IT" dirty="0"/>
              <a:t>disposizione normativa in esame dispone: “</a:t>
            </a:r>
            <a:r>
              <a:rPr lang="it-IT" i="1" dirty="0"/>
              <a:t>non possono, sotto pena di nullità, essere iniziate o proseguite azioni esecutive individuali né disposti sequestri conservativi né acquistati diritti di prelazione sul patrimonio del debitore che ha presentato la proposta di accordo, da parte dei creditori aventi titolo o causa anteriore; la sospensione non opera nei confronti dei titolari di crediti impignorabili</a:t>
            </a:r>
            <a:r>
              <a:rPr lang="it-IT" dirty="0"/>
              <a:t>”. Quindi:</a:t>
            </a:r>
          </a:p>
          <a:p>
            <a:pPr marL="571500" lvl="0" indent="-571500" algn="just">
              <a:buFont typeface="+mj-lt"/>
              <a:buAutoNum type="romanLcPeriod"/>
            </a:pPr>
            <a:r>
              <a:rPr lang="it-IT" dirty="0"/>
              <a:t>non copre i crediti impignorabili che </a:t>
            </a:r>
            <a:r>
              <a:rPr lang="it-IT" dirty="0" smtClean="0"/>
              <a:t>consentono senz’altro l’attivazione di una azione </a:t>
            </a:r>
            <a:r>
              <a:rPr lang="it-IT" dirty="0"/>
              <a:t>esecutiva;</a:t>
            </a:r>
          </a:p>
          <a:p>
            <a:pPr marL="571500" lvl="0" indent="-571500" algn="just">
              <a:buFont typeface="+mj-lt"/>
              <a:buAutoNum type="romanLcPeriod"/>
            </a:pPr>
            <a:r>
              <a:rPr lang="it-IT" dirty="0"/>
              <a:t>non copre i debiti sorti in corso di procedura, facendo la norma riferimento “</a:t>
            </a:r>
            <a:r>
              <a:rPr lang="it-IT" i="1" dirty="0"/>
              <a:t>dei creditori aventi titolo o causa anteriore</a:t>
            </a:r>
            <a:r>
              <a:rPr lang="it-IT" dirty="0"/>
              <a:t>”. Ma anteriore a cosa? Alla data di deposito della domanda o alla data di emissione del decreto </a:t>
            </a:r>
            <a:r>
              <a:rPr lang="it-IT" dirty="0" smtClean="0"/>
              <a:t>di ammissione (</a:t>
            </a:r>
            <a:r>
              <a:rPr lang="it-IT" i="1" dirty="0" err="1" smtClean="0"/>
              <a:t>rectius</a:t>
            </a:r>
            <a:r>
              <a:rPr lang="it-IT" dirty="0" smtClean="0"/>
              <a:t> </a:t>
            </a:r>
            <a:r>
              <a:rPr lang="it-IT" dirty="0"/>
              <a:t>deposito in cancelleria)?</a:t>
            </a:r>
          </a:p>
          <a:p>
            <a:pPr marL="571500" lvl="0" indent="-571500" algn="just">
              <a:buFont typeface="+mj-lt"/>
              <a:buAutoNum type="romanLcPeriod"/>
            </a:pPr>
            <a:r>
              <a:rPr lang="it-IT" dirty="0"/>
              <a:t>protegge il patrimonio del debitore fino all’omologazione dell’accordo (il che è ovvio, trattandosi di procedura concorsuale);</a:t>
            </a:r>
          </a:p>
          <a:p>
            <a:pPr marL="0" indent="0" algn="just">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31</a:t>
            </a:fld>
            <a:endParaRPr lang="it-IT"/>
          </a:p>
        </p:txBody>
      </p:sp>
    </p:spTree>
    <p:extLst>
      <p:ext uri="{BB962C8B-B14F-4D97-AF65-F5344CB8AC3E}">
        <p14:creationId xmlns:p14="http://schemas.microsoft.com/office/powerpoint/2010/main" val="10072577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- 1. La fase iniziale del procedimento - La decisione del giudice sull’ammissione</a:t>
            </a:r>
          </a:p>
        </p:txBody>
      </p:sp>
      <p:sp>
        <p:nvSpPr>
          <p:cNvPr id="3" name="Segnaposto contenuto 2"/>
          <p:cNvSpPr>
            <a:spLocks noGrp="1"/>
          </p:cNvSpPr>
          <p:nvPr>
            <p:ph idx="1"/>
          </p:nvPr>
        </p:nvSpPr>
        <p:spPr>
          <a:xfrm>
            <a:off x="179512" y="1600200"/>
            <a:ext cx="8784976" cy="5141168"/>
          </a:xfrm>
        </p:spPr>
        <p:txBody>
          <a:bodyPr>
            <a:noAutofit/>
          </a:bodyPr>
          <a:lstStyle/>
          <a:p>
            <a:pPr marL="571500" lvl="0" indent="-571500" algn="just">
              <a:buFont typeface="+mj-lt"/>
              <a:buAutoNum type="romanLcPeriod" startAt="4"/>
            </a:pPr>
            <a:r>
              <a:rPr lang="it-IT" sz="1600" dirty="0"/>
              <a:t>commina la sanzione della nullità sia alle azioni che vengono iniziate dopo il decreto, sia a quelle ancora in corso. </a:t>
            </a:r>
          </a:p>
          <a:p>
            <a:pPr marL="0" lvl="0" indent="0" algn="just" defTabSz="623888">
              <a:buNone/>
            </a:pPr>
            <a:r>
              <a:rPr lang="it-IT" sz="1600" dirty="0" smtClean="0"/>
              <a:t>	a. anche </a:t>
            </a:r>
            <a:r>
              <a:rPr lang="it-IT" sz="1600" dirty="0"/>
              <a:t>qui, come nel concordato preventivo, la legge commina la sanzione della nullità: che </a:t>
            </a:r>
            <a:r>
              <a:rPr lang="it-IT" sz="1600" dirty="0" smtClean="0"/>
              <a:t>significa?</a:t>
            </a:r>
          </a:p>
          <a:p>
            <a:pPr marL="0" lvl="0" indent="0" algn="just" defTabSz="623888">
              <a:buNone/>
            </a:pPr>
            <a:r>
              <a:rPr lang="it-IT" sz="1600" dirty="0" smtClean="0"/>
              <a:t>	b. Nel </a:t>
            </a:r>
            <a:r>
              <a:rPr lang="it-IT" sz="1600" dirty="0"/>
              <a:t>concordato preventivo </a:t>
            </a:r>
            <a:r>
              <a:rPr lang="it-IT" sz="1600" dirty="0" smtClean="0"/>
              <a:t>tre posizioni:</a:t>
            </a:r>
            <a:endParaRPr lang="it-IT" sz="1600" dirty="0"/>
          </a:p>
          <a:p>
            <a:pPr marL="0" lvl="0" indent="0" algn="just">
              <a:buNone/>
            </a:pPr>
            <a:r>
              <a:rPr lang="it-IT" sz="1600" dirty="0"/>
              <a:t>	</a:t>
            </a:r>
            <a:r>
              <a:rPr lang="it-IT" sz="1600" dirty="0" smtClean="0"/>
              <a:t>b1. estinzione </a:t>
            </a:r>
            <a:r>
              <a:rPr lang="it-IT" sz="1600" dirty="0"/>
              <a:t>della </a:t>
            </a:r>
            <a:r>
              <a:rPr lang="it-IT" sz="1600" dirty="0" smtClean="0"/>
              <a:t>procedura;</a:t>
            </a:r>
            <a:endParaRPr lang="it-IT" sz="1600" dirty="0"/>
          </a:p>
          <a:p>
            <a:pPr marL="0" lvl="0" indent="0" algn="just">
              <a:buNone/>
            </a:pPr>
            <a:r>
              <a:rPr lang="it-IT" sz="1600" dirty="0"/>
              <a:t>	</a:t>
            </a:r>
            <a:r>
              <a:rPr lang="it-IT" sz="1600" dirty="0" smtClean="0"/>
              <a:t>b2. dichiarazione </a:t>
            </a:r>
            <a:r>
              <a:rPr lang="it-IT" sz="1600" dirty="0"/>
              <a:t>di </a:t>
            </a:r>
            <a:r>
              <a:rPr lang="it-IT" sz="1600" dirty="0" err="1"/>
              <a:t>improseguibilità</a:t>
            </a:r>
            <a:r>
              <a:rPr lang="it-IT" sz="1600" dirty="0"/>
              <a:t> della </a:t>
            </a:r>
            <a:r>
              <a:rPr lang="it-IT" sz="1600" dirty="0" smtClean="0"/>
              <a:t>procedura;</a:t>
            </a:r>
            <a:endParaRPr lang="it-IT" sz="1600" dirty="0"/>
          </a:p>
          <a:p>
            <a:pPr marL="0" lvl="0" indent="0" algn="just">
              <a:buNone/>
            </a:pPr>
            <a:r>
              <a:rPr lang="it-IT" sz="1600" dirty="0"/>
              <a:t>	</a:t>
            </a:r>
            <a:r>
              <a:rPr lang="it-IT" sz="1600" dirty="0" smtClean="0"/>
              <a:t>b3. sospensione</a:t>
            </a:r>
            <a:r>
              <a:rPr lang="it-IT" sz="1600" dirty="0"/>
              <a:t>, finché pende il concordato.</a:t>
            </a:r>
          </a:p>
          <a:p>
            <a:pPr marL="0" indent="0" algn="just">
              <a:buNone/>
            </a:pPr>
            <a:r>
              <a:rPr lang="it-IT" sz="1600" dirty="0"/>
              <a:t>	</a:t>
            </a:r>
            <a:r>
              <a:rPr lang="it-IT" sz="1600" dirty="0" smtClean="0"/>
              <a:t>Conseguenze</a:t>
            </a:r>
            <a:r>
              <a:rPr lang="it-IT" sz="1600" dirty="0"/>
              <a:t>: nei casi b1 e b2, il G.E. </a:t>
            </a:r>
            <a:r>
              <a:rPr lang="it-IT" sz="1600" dirty="0" smtClean="0"/>
              <a:t>dovrebbe </a:t>
            </a:r>
            <a:r>
              <a:rPr lang="it-IT" sz="1600" dirty="0"/>
              <a:t>estinguere la procedura oppure dichiararla </a:t>
            </a:r>
            <a:r>
              <a:rPr lang="it-IT" sz="1600" dirty="0" err="1"/>
              <a:t>improseguibile</a:t>
            </a:r>
            <a:r>
              <a:rPr lang="it-IT" sz="1600" dirty="0"/>
              <a:t>; nel caso b3, </a:t>
            </a:r>
            <a:r>
              <a:rPr lang="it-IT" sz="1600" dirty="0" smtClean="0"/>
              <a:t>la </a:t>
            </a:r>
            <a:r>
              <a:rPr lang="it-IT" sz="1600" dirty="0"/>
              <a:t>procedura </a:t>
            </a:r>
            <a:r>
              <a:rPr lang="it-IT" sz="1600" dirty="0" smtClean="0"/>
              <a:t>dovrebbe rimanere </a:t>
            </a:r>
            <a:r>
              <a:rPr lang="it-IT" sz="1600" dirty="0"/>
              <a:t>sospesa, e </a:t>
            </a:r>
            <a:r>
              <a:rPr lang="it-IT" sz="1600" dirty="0" smtClean="0"/>
              <a:t>dovrebbe essere riassunta (con domanda) nel caso di </a:t>
            </a:r>
            <a:r>
              <a:rPr lang="it-IT" sz="1600" dirty="0"/>
              <a:t>cessazione della procedura concorsuale (se essa non si chiude con l’omologazione). In dottrina sembra prevalere la tesi, per cui la nullità, con estinzione (o declaratoria di </a:t>
            </a:r>
            <a:r>
              <a:rPr lang="it-IT" sz="1600" dirty="0" err="1"/>
              <a:t>improseguibilità</a:t>
            </a:r>
            <a:r>
              <a:rPr lang="it-IT" sz="1600" dirty="0"/>
              <a:t>) del relativo giudizio, dovrebbe essere comminata alle azioni esecutive iniziate dopo il decreto, mentre per le altre dovrebbe disporsi la sospensione (Pagni, </a:t>
            </a:r>
            <a:r>
              <a:rPr lang="it-IT" sz="1600" dirty="0" err="1"/>
              <a:t>Filocamo</a:t>
            </a:r>
            <a:r>
              <a:rPr lang="it-IT" sz="1600" dirty="0"/>
              <a:t>, Battaglia). In giurisprudenza, in materia di concordato preventivo, </a:t>
            </a:r>
            <a:r>
              <a:rPr lang="it-IT" sz="1600" dirty="0" err="1"/>
              <a:t>Cass</a:t>
            </a:r>
            <a:r>
              <a:rPr lang="it-IT" sz="1600" dirty="0"/>
              <a:t>. 2 dicembre 2015, n. 25802 con ampia motivazione ha statuito che le azioni esecutive siano </a:t>
            </a:r>
            <a:r>
              <a:rPr lang="it-IT" sz="1600" dirty="0" smtClean="0"/>
              <a:t>solo sospese </a:t>
            </a:r>
            <a:r>
              <a:rPr lang="it-IT" sz="1600" dirty="0"/>
              <a:t>in attesa dell’esito del concordato preventivo. </a:t>
            </a:r>
          </a:p>
          <a:p>
            <a:pPr marL="0" indent="0" algn="just">
              <a:buNone/>
            </a:pPr>
            <a:r>
              <a:rPr lang="it-IT" sz="1600" dirty="0"/>
              <a:t>Si noti che la distinzione rileva anche sotto il profilo pratico: cosa deve fare il terzo </a:t>
            </a:r>
            <a:r>
              <a:rPr lang="it-IT" sz="1600" i="1" dirty="0" err="1"/>
              <a:t>debtor</a:t>
            </a:r>
            <a:r>
              <a:rPr lang="it-IT" sz="1600" i="1" dirty="0"/>
              <a:t> </a:t>
            </a:r>
            <a:r>
              <a:rPr lang="it-IT" sz="1600" i="1" dirty="0" err="1"/>
              <a:t>debitoris</a:t>
            </a:r>
            <a:r>
              <a:rPr lang="it-IT" sz="1600" dirty="0"/>
              <a:t>, nei confronti del quale sia iniziato un pignoramento presso terzi? Cfr. art. 13, comma 1: si può applicare anche in via anticipata</a:t>
            </a:r>
            <a:r>
              <a:rPr lang="it-IT" sz="1600" dirty="0" smtClean="0"/>
              <a:t>?</a:t>
            </a:r>
            <a:endParaRPr lang="it-IT" sz="1600"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32</a:t>
            </a:fld>
            <a:endParaRPr lang="it-IT"/>
          </a:p>
        </p:txBody>
      </p:sp>
    </p:spTree>
    <p:extLst>
      <p:ext uri="{BB962C8B-B14F-4D97-AF65-F5344CB8AC3E}">
        <p14:creationId xmlns:p14="http://schemas.microsoft.com/office/powerpoint/2010/main" val="24848435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- 1. La fase iniziale del procedimento - La decisione del giudice sull’ammissione</a:t>
            </a:r>
          </a:p>
        </p:txBody>
      </p:sp>
      <p:sp>
        <p:nvSpPr>
          <p:cNvPr id="3" name="Segnaposto contenuto 2"/>
          <p:cNvSpPr>
            <a:spLocks noGrp="1"/>
          </p:cNvSpPr>
          <p:nvPr>
            <p:ph idx="1"/>
          </p:nvPr>
        </p:nvSpPr>
        <p:spPr/>
        <p:txBody>
          <a:bodyPr>
            <a:normAutofit fontScale="85000" lnSpcReduction="10000"/>
          </a:bodyPr>
          <a:lstStyle/>
          <a:p>
            <a:pPr marL="571500" lvl="0" indent="-571500" algn="just">
              <a:buFont typeface="+mj-lt"/>
              <a:buAutoNum type="romanLcPeriod" startAt="5"/>
            </a:pPr>
            <a:r>
              <a:rPr lang="it-IT" dirty="0"/>
              <a:t>non sembra proteggere il patrimonio dell’imprenditore:</a:t>
            </a:r>
          </a:p>
          <a:p>
            <a:pPr marL="0" lvl="0" indent="0" algn="just">
              <a:buNone/>
            </a:pPr>
            <a:r>
              <a:rPr lang="it-IT" dirty="0" smtClean="0"/>
              <a:t>	a.	dai </a:t>
            </a:r>
            <a:r>
              <a:rPr lang="it-IT" dirty="0"/>
              <a:t>sequestri giudiziari (e dalle altre misure cautelari diverse dal sequestro conservativo), che quindi rimangono possibili, fermi gli effetti dell’art. 10, comma 5, che equipara gli effetti del decreto al pignoramento;</a:t>
            </a:r>
          </a:p>
          <a:p>
            <a:pPr marL="0" lvl="0" indent="0" algn="just">
              <a:buNone/>
            </a:pPr>
            <a:r>
              <a:rPr lang="it-IT" dirty="0" smtClean="0"/>
              <a:t>	b.	dalle </a:t>
            </a:r>
            <a:r>
              <a:rPr lang="it-IT" dirty="0"/>
              <a:t>azioni di cognizione (che quindi rimangono possibili – come nel c.p.);</a:t>
            </a:r>
          </a:p>
          <a:p>
            <a:pPr marL="0" lvl="0" indent="0" algn="just">
              <a:buNone/>
            </a:pPr>
            <a:r>
              <a:rPr lang="it-IT" dirty="0" smtClean="0"/>
              <a:t>	c.	dalle </a:t>
            </a:r>
            <a:r>
              <a:rPr lang="it-IT" dirty="0"/>
              <a:t>azioni costitutive;</a:t>
            </a:r>
          </a:p>
          <a:p>
            <a:pPr marL="0" lvl="0" indent="0" algn="just">
              <a:buNone/>
            </a:pPr>
            <a:r>
              <a:rPr lang="it-IT" dirty="0" smtClean="0"/>
              <a:t>	d.	dalle </a:t>
            </a:r>
            <a:r>
              <a:rPr lang="it-IT" dirty="0"/>
              <a:t>azioni esecutive e cautelari su beni di terzi (fideiussori, terzi datori di ipoteca, ecc.);</a:t>
            </a:r>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33</a:t>
            </a:fld>
            <a:endParaRPr lang="it-IT"/>
          </a:p>
        </p:txBody>
      </p:sp>
    </p:spTree>
    <p:extLst>
      <p:ext uri="{BB962C8B-B14F-4D97-AF65-F5344CB8AC3E}">
        <p14:creationId xmlns:p14="http://schemas.microsoft.com/office/powerpoint/2010/main" val="36089326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- 1. La fase iniziale del procedimento - La decisione del giudice sull’ammissione</a:t>
            </a:r>
          </a:p>
        </p:txBody>
      </p:sp>
      <p:sp>
        <p:nvSpPr>
          <p:cNvPr id="3" name="Segnaposto contenuto 2"/>
          <p:cNvSpPr>
            <a:spLocks noGrp="1"/>
          </p:cNvSpPr>
          <p:nvPr>
            <p:ph idx="1"/>
          </p:nvPr>
        </p:nvSpPr>
        <p:spPr>
          <a:xfrm>
            <a:off x="251520" y="1600200"/>
            <a:ext cx="8640960" cy="4997152"/>
          </a:xfrm>
        </p:spPr>
        <p:txBody>
          <a:bodyPr>
            <a:normAutofit fontScale="55000" lnSpcReduction="20000"/>
          </a:bodyPr>
          <a:lstStyle/>
          <a:p>
            <a:pPr marL="571500" lvl="0" indent="-571500" algn="just">
              <a:buFont typeface="+mj-lt"/>
              <a:buAutoNum type="romanLcPeriod" startAt="6"/>
            </a:pPr>
            <a:r>
              <a:rPr lang="it-IT" dirty="0"/>
              <a:t>riguarda solo le azioni esecutive individuali, cosicché in presenza dei presupposti potrebbe essere proposta istanza di fallimento (Pagni; </a:t>
            </a:r>
            <a:r>
              <a:rPr lang="it-IT" dirty="0" err="1"/>
              <a:t>Panzani</a:t>
            </a:r>
            <a:r>
              <a:rPr lang="it-IT" dirty="0"/>
              <a:t>; Manente; Maffei Alberti</a:t>
            </a:r>
            <a:r>
              <a:rPr lang="it-IT" dirty="0" smtClean="0"/>
              <a:t>); </a:t>
            </a:r>
          </a:p>
          <a:p>
            <a:pPr marL="571500" lvl="0" indent="-571500" algn="just">
              <a:buFont typeface="+mj-lt"/>
              <a:buAutoNum type="romanLcPeriod" startAt="6"/>
            </a:pPr>
            <a:r>
              <a:rPr lang="it-IT" dirty="0" smtClean="0"/>
              <a:t> </a:t>
            </a:r>
            <a:r>
              <a:rPr lang="it-IT" i="1" dirty="0" smtClean="0"/>
              <a:t>quid </a:t>
            </a:r>
            <a:r>
              <a:rPr lang="it-IT" dirty="0"/>
              <a:t>dei diritti di prelazione? La disposizione normativa prima disponeva che non fossero acquisibili diritti di prelazione non “</a:t>
            </a:r>
            <a:r>
              <a:rPr lang="it-IT" i="1" dirty="0"/>
              <a:t>concordati</a:t>
            </a:r>
            <a:r>
              <a:rPr lang="it-IT" dirty="0"/>
              <a:t>”. Nonostante la modifica, la disposizione sembra doversi interpretare nel senso che sono ammissibili, laddove previsti dal piano e autorizzati dal giudice i titoli di prelazione (Battaglia). In realtà il requisito della previsione nel piano è indispensabile laddove la concessione di un finanziamento rischi di renderlo non fattibile;</a:t>
            </a:r>
          </a:p>
          <a:p>
            <a:pPr marL="571500" lvl="0" indent="-571500" algn="just">
              <a:buFont typeface="+mj-lt"/>
              <a:buAutoNum type="romanLcPeriod" startAt="6"/>
            </a:pPr>
            <a:r>
              <a:rPr lang="it-IT" dirty="0"/>
              <a:t>la norma non detta alcuna disposizione in merito ai pagamenti di crediti anteriori, ma è evidente che il pagamento di un credito anteriore al decreto costituisce atto di straordinaria amministrazione e il compimento dell’atto senza autorizzazione del G.D. può essere considerato un atto in frode alla legge con tutto ciò che ne consegue. Il pagamento dei debiti incorsi successivamente è ammesso senza formalità, se di ordinaria amministrazione (ma deve essere conforme al piano!), altrimenti non è </a:t>
            </a:r>
            <a:r>
              <a:rPr lang="it-IT" dirty="0" smtClean="0"/>
              <a:t>ammesso;</a:t>
            </a:r>
          </a:p>
          <a:p>
            <a:pPr marL="571500" lvl="0" indent="-571500" algn="just">
              <a:buFont typeface="+mj-lt"/>
              <a:buAutoNum type="romanLcPeriod" startAt="6"/>
            </a:pPr>
            <a:r>
              <a:rPr lang="it-IT" dirty="0" smtClean="0"/>
              <a:t>non impedisce il perfezionamento di procedure in cui vi sia già stata l’aggiudicazione per effetto dell’art. 187-bis </a:t>
            </a:r>
            <a:r>
              <a:rPr lang="it-IT" dirty="0" err="1" smtClean="0"/>
              <a:t>c.p.c.</a:t>
            </a:r>
            <a:r>
              <a:rPr lang="it-IT" dirty="0" smtClean="0"/>
              <a:t> (</a:t>
            </a:r>
            <a:r>
              <a:rPr lang="it-IT" dirty="0" err="1" smtClean="0"/>
              <a:t>Trib</a:t>
            </a:r>
            <a:r>
              <a:rPr lang="it-IT" dirty="0" smtClean="0"/>
              <a:t>. Firenze 6 luglio 2016).</a:t>
            </a:r>
            <a:endParaRPr lang="it-IT" dirty="0"/>
          </a:p>
          <a:p>
            <a:pPr marL="0" indent="0" algn="just">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34</a:t>
            </a:fld>
            <a:endParaRPr lang="it-IT"/>
          </a:p>
        </p:txBody>
      </p:sp>
    </p:spTree>
    <p:extLst>
      <p:ext uri="{BB962C8B-B14F-4D97-AF65-F5344CB8AC3E}">
        <p14:creationId xmlns:p14="http://schemas.microsoft.com/office/powerpoint/2010/main" val="35727842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- 1. La fase iniziale del procedimento - La </a:t>
            </a:r>
            <a:r>
              <a:rPr lang="it-IT" sz="3200" dirty="0" smtClean="0"/>
              <a:t>modifica della proposta</a:t>
            </a:r>
            <a:endParaRPr lang="it-IT" sz="3200" dirty="0"/>
          </a:p>
        </p:txBody>
      </p:sp>
      <p:sp>
        <p:nvSpPr>
          <p:cNvPr id="3" name="Segnaposto contenuto 2"/>
          <p:cNvSpPr>
            <a:spLocks noGrp="1"/>
          </p:cNvSpPr>
          <p:nvPr>
            <p:ph idx="1"/>
          </p:nvPr>
        </p:nvSpPr>
        <p:spPr>
          <a:xfrm>
            <a:off x="179512" y="1484784"/>
            <a:ext cx="8856984" cy="5112568"/>
          </a:xfrm>
        </p:spPr>
        <p:txBody>
          <a:bodyPr>
            <a:noAutofit/>
          </a:bodyPr>
          <a:lstStyle/>
          <a:p>
            <a:pPr marL="0" lvl="0" indent="0" algn="just">
              <a:buNone/>
            </a:pPr>
            <a:r>
              <a:rPr lang="it-IT" sz="1600" dirty="0" smtClean="0"/>
              <a:t>- È </a:t>
            </a:r>
            <a:r>
              <a:rPr lang="it-IT" sz="1600" dirty="0"/>
              <a:t>possibile modificare la proposta dopo l’emissione del decreto da parte del giudice alla procedura</a:t>
            </a:r>
            <a:r>
              <a:rPr lang="it-IT" sz="1600" dirty="0" smtClean="0"/>
              <a:t>? </a:t>
            </a:r>
          </a:p>
          <a:p>
            <a:pPr marL="0" lvl="0" indent="0" algn="just">
              <a:buNone/>
            </a:pPr>
            <a:r>
              <a:rPr lang="it-IT" sz="1600" dirty="0" smtClean="0"/>
              <a:t>(i) trattandosi </a:t>
            </a:r>
            <a:r>
              <a:rPr lang="it-IT" sz="1600" dirty="0"/>
              <a:t>di accordo, dovrebbe essere sempre possibile modificare la proposta:</a:t>
            </a:r>
          </a:p>
          <a:p>
            <a:pPr marL="0" indent="0" algn="just">
              <a:buNone/>
            </a:pPr>
            <a:r>
              <a:rPr lang="it-IT" sz="1600" dirty="0" smtClean="0"/>
              <a:t>	(</a:t>
            </a:r>
            <a:r>
              <a:rPr lang="it-IT" sz="1600" dirty="0"/>
              <a:t>a) fino a 10 giorni prima dell’udienza </a:t>
            </a:r>
            <a:r>
              <a:rPr lang="it-IT" sz="1600" u="sng" dirty="0"/>
              <a:t>e</a:t>
            </a:r>
            <a:r>
              <a:rPr lang="it-IT" sz="1600" dirty="0"/>
              <a:t> </a:t>
            </a:r>
          </a:p>
          <a:p>
            <a:pPr marL="0" indent="0" algn="just">
              <a:buNone/>
            </a:pPr>
            <a:r>
              <a:rPr lang="it-IT" sz="1600" dirty="0" smtClean="0"/>
              <a:t>	(</a:t>
            </a:r>
            <a:r>
              <a:rPr lang="it-IT" sz="1600" dirty="0"/>
              <a:t>b) purché un accordo non sia stato raggiunto oppure finché la proposta non sia stata rigettata;</a:t>
            </a:r>
          </a:p>
          <a:p>
            <a:pPr marL="0" indent="0" algn="just">
              <a:buNone/>
            </a:pPr>
            <a:r>
              <a:rPr lang="it-IT" sz="1600" dirty="0" smtClean="0"/>
              <a:t>	così </a:t>
            </a:r>
            <a:r>
              <a:rPr lang="it-IT" sz="1600" dirty="0" err="1"/>
              <a:t>Trib</a:t>
            </a:r>
            <a:r>
              <a:rPr lang="it-IT" sz="1600" dirty="0"/>
              <a:t>. Pistoia 9 luglio </a:t>
            </a:r>
            <a:r>
              <a:rPr lang="it-IT" sz="1600" dirty="0" smtClean="0"/>
              <a:t>2014; cfr</a:t>
            </a:r>
            <a:r>
              <a:rPr lang="it-IT" sz="1600" dirty="0"/>
              <a:t>.</a:t>
            </a:r>
            <a:r>
              <a:rPr lang="it-IT" sz="1600" dirty="0" smtClean="0"/>
              <a:t> anche </a:t>
            </a:r>
            <a:r>
              <a:rPr lang="it-IT" sz="1600" dirty="0" err="1" smtClean="0"/>
              <a:t>Trib</a:t>
            </a:r>
            <a:r>
              <a:rPr lang="it-IT" sz="1600" dirty="0" smtClean="0"/>
              <a:t>. Treviso 10 dicembre 2015 </a:t>
            </a:r>
            <a:r>
              <a:rPr lang="it-IT" sz="1600" dirty="0"/>
              <a:t>(in dottrina Battaglia). In questo senso sembra deporre l’art. 11, comma 1, laddove prevede “</a:t>
            </a:r>
            <a:r>
              <a:rPr lang="it-IT" sz="1600" i="1" dirty="0"/>
              <a:t>come eventualmente modificata</a:t>
            </a:r>
            <a:r>
              <a:rPr lang="it-IT" sz="1600" dirty="0"/>
              <a:t>”. Problemi della soluzione: </a:t>
            </a:r>
          </a:p>
          <a:p>
            <a:pPr marL="0" indent="0" algn="just">
              <a:buNone/>
            </a:pPr>
            <a:r>
              <a:rPr lang="it-IT" sz="1600" dirty="0" smtClean="0"/>
              <a:t>	(1) se </a:t>
            </a:r>
            <a:r>
              <a:rPr lang="it-IT" sz="1600" dirty="0"/>
              <a:t>nelle more della votazione il debitore modifica la proposta ai creditori deve essere concesso un ulteriore termine di 30 giorni per valutarla? </a:t>
            </a:r>
            <a:r>
              <a:rPr lang="it-IT" sz="1600" dirty="0" err="1" smtClean="0"/>
              <a:t>Trib</a:t>
            </a:r>
            <a:r>
              <a:rPr lang="it-IT" sz="1600" dirty="0"/>
              <a:t>. Treviso 10 dicembre 2015 </a:t>
            </a:r>
            <a:r>
              <a:rPr lang="it-IT" sz="1600" dirty="0" smtClean="0"/>
              <a:t>che ha concesso un nuovo termine</a:t>
            </a:r>
            <a:endParaRPr lang="it-IT" sz="1600" dirty="0"/>
          </a:p>
          <a:p>
            <a:pPr marL="0" indent="0" algn="just">
              <a:buNone/>
            </a:pPr>
            <a:r>
              <a:rPr lang="it-IT" sz="1600" dirty="0" smtClean="0"/>
              <a:t>	(</a:t>
            </a:r>
            <a:r>
              <a:rPr lang="it-IT" sz="1600" dirty="0"/>
              <a:t>2</a:t>
            </a:r>
            <a:r>
              <a:rPr lang="it-IT" sz="1600" dirty="0" smtClean="0"/>
              <a:t>) i </a:t>
            </a:r>
            <a:r>
              <a:rPr lang="it-IT" sz="1600" dirty="0"/>
              <a:t>creditori che hanno già espresso il proprio voto possono modificarlo? </a:t>
            </a:r>
            <a:r>
              <a:rPr lang="it-IT" sz="1600" i="1" dirty="0" smtClean="0"/>
              <a:t>Idem</a:t>
            </a:r>
            <a:endParaRPr lang="it-IT" sz="1600" i="1" dirty="0"/>
          </a:p>
          <a:p>
            <a:pPr marL="0" lvl="0" indent="0" algn="just">
              <a:buNone/>
            </a:pPr>
            <a:r>
              <a:rPr lang="it-IT" sz="1600" dirty="0" smtClean="0"/>
              <a:t>(ii) è </a:t>
            </a:r>
            <a:r>
              <a:rPr lang="it-IT" sz="1600" dirty="0"/>
              <a:t>possibile modificare il piano solo nei quindici giorni eventualmente concessi dal giudice;</a:t>
            </a:r>
          </a:p>
          <a:p>
            <a:pPr marL="0" lvl="0" indent="0" algn="just">
              <a:buNone/>
            </a:pPr>
            <a:r>
              <a:rPr lang="it-IT" sz="1600" i="1" dirty="0"/>
              <a:t>-</a:t>
            </a:r>
            <a:r>
              <a:rPr lang="it-IT" sz="1600" dirty="0" smtClean="0"/>
              <a:t> </a:t>
            </a:r>
            <a:r>
              <a:rPr lang="it-IT" sz="1600" i="1" dirty="0" smtClean="0"/>
              <a:t>quid</a:t>
            </a:r>
            <a:r>
              <a:rPr lang="it-IT" sz="1600" dirty="0" smtClean="0"/>
              <a:t> </a:t>
            </a:r>
            <a:r>
              <a:rPr lang="it-IT" sz="1600" dirty="0"/>
              <a:t>delle modifiche </a:t>
            </a:r>
            <a:r>
              <a:rPr lang="it-IT" sz="1600" i="1" dirty="0"/>
              <a:t>in </a:t>
            </a:r>
            <a:r>
              <a:rPr lang="it-IT" sz="1600" i="1" dirty="0" err="1"/>
              <a:t>melius</a:t>
            </a:r>
            <a:r>
              <a:rPr lang="it-IT" sz="1600" dirty="0"/>
              <a:t>? Nel c.p., secondo la </a:t>
            </a:r>
            <a:r>
              <a:rPr lang="it-IT" sz="1600" dirty="0" err="1"/>
              <a:t>Cass</a:t>
            </a:r>
            <a:r>
              <a:rPr lang="it-IT" sz="1600" dirty="0"/>
              <a:t>. 28 aprile 2015, n. 8575, non sono ammesse [ma in presenza di espressa disposizione in materia (l’art. 172, comma 2, l. </a:t>
            </a:r>
            <a:r>
              <a:rPr lang="it-IT" sz="1600" dirty="0" err="1"/>
              <a:t>fall</a:t>
            </a:r>
            <a:r>
              <a:rPr lang="it-IT" sz="1600" dirty="0"/>
              <a:t>. che prevede che “</a:t>
            </a:r>
            <a:r>
              <a:rPr lang="it-IT" sz="1600" i="1" dirty="0"/>
              <a:t>le proposte di concordato</a:t>
            </a:r>
            <a:r>
              <a:rPr lang="it-IT" sz="1600" dirty="0"/>
              <a:t> (..) </a:t>
            </a:r>
            <a:r>
              <a:rPr lang="it-IT" sz="1600" i="1" dirty="0"/>
              <a:t>possono essere modificate fino a quindici giorni prima dell’adunanza dei creditori</a:t>
            </a:r>
            <a:r>
              <a:rPr lang="it-IT" sz="1600" dirty="0"/>
              <a:t>”)]. </a:t>
            </a:r>
          </a:p>
          <a:p>
            <a:pPr marL="0" lvl="0" indent="0" algn="just">
              <a:buNone/>
            </a:pPr>
            <a:r>
              <a:rPr lang="it-IT" sz="1600" dirty="0" smtClean="0"/>
              <a:t>N.B. la proposta può </a:t>
            </a:r>
            <a:r>
              <a:rPr lang="it-IT" sz="1600" dirty="0"/>
              <a:t>essere modificata in fase esecutiva, laddove l’esecuzione della proposta divenga impossibile per fatti non imputabili al debitore.</a:t>
            </a:r>
          </a:p>
          <a:p>
            <a:pPr marL="0" indent="0">
              <a:buNone/>
            </a:pPr>
            <a:endParaRPr lang="it-IT" sz="1800"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35</a:t>
            </a:fld>
            <a:endParaRPr lang="it-IT"/>
          </a:p>
        </p:txBody>
      </p:sp>
    </p:spTree>
    <p:extLst>
      <p:ext uri="{BB962C8B-B14F-4D97-AF65-F5344CB8AC3E}">
        <p14:creationId xmlns:p14="http://schemas.microsoft.com/office/powerpoint/2010/main" val="15453899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- 2) Principi sul raggiungimento dell’accordo e sull’omologazione dello stesso – </a:t>
            </a:r>
            <a:r>
              <a:rPr lang="it-IT" sz="3200" dirty="0" smtClean="0"/>
              <a:t>La votazione</a:t>
            </a:r>
            <a:endParaRPr lang="it-IT" sz="3200" dirty="0"/>
          </a:p>
        </p:txBody>
      </p:sp>
      <p:sp>
        <p:nvSpPr>
          <p:cNvPr id="3" name="Segnaposto contenuto 2"/>
          <p:cNvSpPr>
            <a:spLocks noGrp="1"/>
          </p:cNvSpPr>
          <p:nvPr>
            <p:ph idx="1"/>
          </p:nvPr>
        </p:nvSpPr>
        <p:spPr>
          <a:xfrm>
            <a:off x="457200" y="1600200"/>
            <a:ext cx="8229600" cy="4925144"/>
          </a:xfrm>
        </p:spPr>
        <p:txBody>
          <a:bodyPr>
            <a:normAutofit fontScale="70000" lnSpcReduction="20000"/>
          </a:bodyPr>
          <a:lstStyle/>
          <a:p>
            <a:pPr marL="0" indent="0" algn="just">
              <a:buNone/>
            </a:pPr>
            <a:r>
              <a:rPr lang="it-IT" dirty="0" smtClean="0"/>
              <a:t>Ammessa la domanda per la composizione dell’accordo</a:t>
            </a:r>
            <a:r>
              <a:rPr lang="it-IT" dirty="0"/>
              <a:t>, </a:t>
            </a:r>
            <a:r>
              <a:rPr lang="it-IT" dirty="0" smtClean="0"/>
              <a:t>il giudice fissa «</a:t>
            </a:r>
            <a:r>
              <a:rPr lang="it-IT" i="1" dirty="0" smtClean="0"/>
              <a:t>l’udienza</a:t>
            </a:r>
            <a:r>
              <a:rPr lang="it-IT" dirty="0" smtClean="0"/>
              <a:t>» e dà termine ai creditori per votare. Questi i tratti essenziali della normativa:</a:t>
            </a:r>
            <a:endParaRPr lang="it-IT" dirty="0"/>
          </a:p>
          <a:p>
            <a:pPr marL="571500" indent="-571500" algn="just">
              <a:buFont typeface="+mj-lt"/>
              <a:buAutoNum type="romanLcPeriod"/>
            </a:pPr>
            <a:r>
              <a:rPr lang="it-IT" dirty="0" smtClean="0"/>
              <a:t>meccanismo </a:t>
            </a:r>
            <a:r>
              <a:rPr lang="it-IT" dirty="0"/>
              <a:t>di voto silenzio assenso;</a:t>
            </a:r>
          </a:p>
          <a:p>
            <a:pPr marL="571500" indent="-571500" algn="just">
              <a:buFont typeface="+mj-lt"/>
              <a:buAutoNum type="romanLcPeriod"/>
            </a:pPr>
            <a:r>
              <a:rPr lang="it-IT" dirty="0" smtClean="0"/>
              <a:t>voto </a:t>
            </a:r>
            <a:r>
              <a:rPr lang="it-IT" dirty="0"/>
              <a:t>deve pervenire entro i 10 giorni antecedenti alla data </a:t>
            </a:r>
            <a:r>
              <a:rPr lang="it-IT" dirty="0" smtClean="0"/>
              <a:t>dell’udienza</a:t>
            </a:r>
            <a:endParaRPr lang="it-IT" dirty="0"/>
          </a:p>
          <a:p>
            <a:pPr marL="571500" indent="-571500" algn="just">
              <a:buFont typeface="+mj-lt"/>
              <a:buAutoNum type="romanLcPeriod"/>
            </a:pPr>
            <a:r>
              <a:rPr lang="it-IT" dirty="0" smtClean="0"/>
              <a:t>le </a:t>
            </a:r>
            <a:r>
              <a:rPr lang="it-IT" dirty="0"/>
              <a:t>dichiarazione di voto devono essere fatte all’OCC, il quale trasmette ai creditori una relazione sui consensi espressi e sul raggiungimento della percentuale (quindi sia che essa sia stata raggiunta, sia che essa non sia stata raggiunta);</a:t>
            </a:r>
          </a:p>
          <a:p>
            <a:pPr marL="571500" indent="-571500" algn="just">
              <a:buFont typeface="+mj-lt"/>
              <a:buAutoNum type="romanLcPeriod"/>
            </a:pPr>
            <a:r>
              <a:rPr lang="it-IT" dirty="0" smtClean="0"/>
              <a:t>i </a:t>
            </a:r>
            <a:r>
              <a:rPr lang="it-IT" dirty="0"/>
              <a:t>creditori hanno 10 giorni dalla data della comunicazione </a:t>
            </a:r>
            <a:r>
              <a:rPr lang="it-IT" dirty="0" smtClean="0"/>
              <a:t>dell’OCC di cui al punto iii. per </a:t>
            </a:r>
            <a:r>
              <a:rPr lang="it-IT" dirty="0"/>
              <a:t>proporre eventuali contestazioni;</a:t>
            </a:r>
          </a:p>
          <a:p>
            <a:pPr marL="571500" indent="-571500" algn="just">
              <a:buAutoNum type="romanLcPeriod" startAt="5"/>
            </a:pPr>
            <a:r>
              <a:rPr lang="it-IT" dirty="0" smtClean="0"/>
              <a:t>l’OCC</a:t>
            </a:r>
            <a:r>
              <a:rPr lang="it-IT" dirty="0"/>
              <a:t>, decorso tale termine, trasmette al giudice una </a:t>
            </a:r>
            <a:r>
              <a:rPr lang="it-IT" dirty="0" smtClean="0"/>
              <a:t>relazione definitiva sulla </a:t>
            </a:r>
            <a:r>
              <a:rPr lang="it-IT" dirty="0"/>
              <a:t>fattibilità del piano e sulle contestazioni </a:t>
            </a:r>
            <a:r>
              <a:rPr lang="it-IT" dirty="0" smtClean="0"/>
              <a:t>ricevute</a:t>
            </a:r>
          </a:p>
          <a:p>
            <a:pPr marL="571500" indent="-571500" algn="just">
              <a:buAutoNum type="romanLcPeriod" startAt="5"/>
            </a:pPr>
            <a:r>
              <a:rPr lang="it-IT" dirty="0"/>
              <a:t>la fase di omologazione si apre automaticamente, una volta che l’OCC abbia trasmesso la relazione definitiva</a:t>
            </a:r>
          </a:p>
        </p:txBody>
      </p:sp>
      <p:sp>
        <p:nvSpPr>
          <p:cNvPr id="4" name="Segnaposto numero diapositiva 3"/>
          <p:cNvSpPr>
            <a:spLocks noGrp="1"/>
          </p:cNvSpPr>
          <p:nvPr>
            <p:ph type="sldNum" sz="quarter" idx="12"/>
          </p:nvPr>
        </p:nvSpPr>
        <p:spPr/>
        <p:txBody>
          <a:bodyPr/>
          <a:lstStyle/>
          <a:p>
            <a:fld id="{5018D110-6E1E-4915-BAC0-1ED51BB5585E}" type="slidenum">
              <a:rPr lang="it-IT" smtClean="0"/>
              <a:t>36</a:t>
            </a:fld>
            <a:endParaRPr lang="it-IT"/>
          </a:p>
        </p:txBody>
      </p:sp>
    </p:spTree>
    <p:extLst>
      <p:ext uri="{BB962C8B-B14F-4D97-AF65-F5344CB8AC3E}">
        <p14:creationId xmlns:p14="http://schemas.microsoft.com/office/powerpoint/2010/main" val="9085971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1143000"/>
          </a:xfrm>
        </p:spPr>
        <p:txBody>
          <a:bodyPr>
            <a:noAutofit/>
          </a:bodyPr>
          <a:lstStyle/>
          <a:p>
            <a:r>
              <a:rPr lang="it-IT" sz="3200" dirty="0"/>
              <a:t>I. Gli Accordi di sovraindebitamento </a:t>
            </a:r>
            <a:r>
              <a:rPr lang="it-IT" sz="3200" dirty="0" smtClean="0"/>
              <a:t>- 2</a:t>
            </a:r>
            <a:r>
              <a:rPr lang="it-IT" sz="3200" dirty="0"/>
              <a:t>) Principi sul raggiungimento dell’accordo e sull’omologazione dello </a:t>
            </a:r>
            <a:r>
              <a:rPr lang="it-IT" sz="3200" dirty="0" smtClean="0"/>
              <a:t>stesso</a:t>
            </a:r>
            <a:endParaRPr lang="it-IT" sz="3200" dirty="0"/>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smtClean="0"/>
              <a:t>Problemi posti dalla normativa</a:t>
            </a:r>
          </a:p>
          <a:p>
            <a:pPr algn="just">
              <a:buFontTx/>
              <a:buChar char="-"/>
            </a:pPr>
            <a:r>
              <a:rPr lang="it-IT" dirty="0" smtClean="0"/>
              <a:t>non </a:t>
            </a:r>
            <a:r>
              <a:rPr lang="it-IT" dirty="0"/>
              <a:t>è chiara la scansione temporale processuale del percorso che porta all’udienza di omologazione: c’è solo un’udienza? Ci sono due udienze di cui una necessaria (quella dell’art. 10, comma 3) e l’altra eventuale (quella dell’art. art. 12, comma 2)? </a:t>
            </a:r>
            <a:r>
              <a:rPr lang="it-IT" dirty="0" smtClean="0"/>
              <a:t>Si noti che la legge dispone dei termini che sono incompatibili con il principio dell’udienza singola: infatti l’OCC da una parte deve raccogliere i consensi entro 10 giorni anteriori all’udienza, ma dall’altra deve trasmettere una relazione con i voti ai creditori perché presentino contestazione entro ulteriori 10 giorni dal ricevimento dell’attestazione dell’OCC;</a:t>
            </a:r>
          </a:p>
          <a:p>
            <a:pPr algn="just">
              <a:buFontTx/>
              <a:buChar char="-"/>
            </a:pPr>
            <a:r>
              <a:rPr lang="it-IT" dirty="0"/>
              <a:t>pare </a:t>
            </a:r>
            <a:r>
              <a:rPr lang="it-IT" dirty="0" smtClean="0"/>
              <a:t>inoltre che </a:t>
            </a:r>
            <a:r>
              <a:rPr lang="it-IT" dirty="0"/>
              <a:t>«</a:t>
            </a:r>
            <a:r>
              <a:rPr lang="it-IT" i="1" dirty="0"/>
              <a:t>l’udienza</a:t>
            </a:r>
            <a:r>
              <a:rPr lang="it-IT" dirty="0"/>
              <a:t>» ai sensi dell’art. 10, comma 3, abbia luogo solo la verifica degli atti in frode. Il che non può essere</a:t>
            </a:r>
            <a:r>
              <a:rPr lang="it-IT" dirty="0" smtClean="0"/>
              <a:t>;</a:t>
            </a:r>
          </a:p>
          <a:p>
            <a:pPr algn="just">
              <a:buFontTx/>
              <a:buChar char="-"/>
            </a:pPr>
            <a:r>
              <a:rPr lang="it-IT" dirty="0" smtClean="0"/>
              <a:t>qual è la soluzione?</a:t>
            </a:r>
          </a:p>
          <a:p>
            <a:pPr marL="0" indent="0" algn="just">
              <a:buNone/>
            </a:pPr>
            <a:endParaRPr lang="it-IT" dirty="0" smtClean="0"/>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37</a:t>
            </a:fld>
            <a:endParaRPr lang="it-IT"/>
          </a:p>
        </p:txBody>
      </p:sp>
    </p:spTree>
    <p:extLst>
      <p:ext uri="{BB962C8B-B14F-4D97-AF65-F5344CB8AC3E}">
        <p14:creationId xmlns:p14="http://schemas.microsoft.com/office/powerpoint/2010/main" val="40698731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- 2) Principi sul raggiungimento dell’accordo e sull’omologazione dello stesso</a:t>
            </a:r>
          </a:p>
        </p:txBody>
      </p:sp>
      <p:sp>
        <p:nvSpPr>
          <p:cNvPr id="3" name="Segnaposto contenuto 2"/>
          <p:cNvSpPr>
            <a:spLocks noGrp="1"/>
          </p:cNvSpPr>
          <p:nvPr>
            <p:ph idx="1"/>
          </p:nvPr>
        </p:nvSpPr>
        <p:spPr>
          <a:xfrm>
            <a:off x="457200" y="1600200"/>
            <a:ext cx="8229600" cy="5069160"/>
          </a:xfrm>
        </p:spPr>
        <p:txBody>
          <a:bodyPr>
            <a:normAutofit fontScale="70000" lnSpcReduction="20000"/>
          </a:bodyPr>
          <a:lstStyle/>
          <a:p>
            <a:pPr marL="0" indent="0" algn="just" defTabSz="536575">
              <a:buNone/>
            </a:pPr>
            <a:r>
              <a:rPr lang="it-IT" dirty="0" smtClean="0"/>
              <a:t>Fermo il principio (inderogabile) per cui devono </a:t>
            </a:r>
            <a:r>
              <a:rPr lang="it-IT" dirty="0"/>
              <a:t>essere garantiti al debitore </a:t>
            </a:r>
            <a:r>
              <a:rPr lang="it-IT" dirty="0" smtClean="0"/>
              <a:t>il </a:t>
            </a:r>
            <a:r>
              <a:rPr lang="it-IT" dirty="0"/>
              <a:t>diritto di difesa </a:t>
            </a:r>
            <a:r>
              <a:rPr lang="it-IT" dirty="0" smtClean="0"/>
              <a:t>e </a:t>
            </a:r>
            <a:r>
              <a:rPr lang="it-IT" dirty="0"/>
              <a:t>il diritto al contraddittorio (</a:t>
            </a:r>
            <a:r>
              <a:rPr lang="it-IT" i="1" dirty="0"/>
              <a:t>ex</a:t>
            </a:r>
            <a:r>
              <a:rPr lang="it-IT" dirty="0"/>
              <a:t> artt. 24 e 111 </a:t>
            </a:r>
            <a:r>
              <a:rPr lang="it-IT" dirty="0" err="1"/>
              <a:t>Cost</a:t>
            </a:r>
            <a:r>
              <a:rPr lang="it-IT" dirty="0" smtClean="0"/>
              <a:t>.), ci sono due soluzioni:</a:t>
            </a:r>
            <a:endParaRPr lang="it-IT" dirty="0"/>
          </a:p>
          <a:p>
            <a:pPr marL="0" indent="0" algn="just">
              <a:buNone/>
            </a:pPr>
            <a:r>
              <a:rPr lang="it-IT" dirty="0"/>
              <a:t>	a1) </a:t>
            </a:r>
            <a:r>
              <a:rPr lang="it-IT" u="sng" dirty="0" smtClean="0"/>
              <a:t>doppia udienza eventuale</a:t>
            </a:r>
            <a:r>
              <a:rPr lang="it-IT" dirty="0" smtClean="0"/>
              <a:t>: una </a:t>
            </a:r>
            <a:r>
              <a:rPr lang="it-IT" dirty="0"/>
              <a:t>doppia udienza potrebbe non essere necessaria nel caso di mancanza di contestazioni (</a:t>
            </a:r>
            <a:r>
              <a:rPr lang="it-IT" dirty="0" err="1"/>
              <a:t>Trib</a:t>
            </a:r>
            <a:r>
              <a:rPr lang="it-IT" dirty="0"/>
              <a:t>. Torino 23 marzo 2016); ma senz’altro lo è nel caso di contestazioni (</a:t>
            </a:r>
            <a:r>
              <a:rPr lang="it-IT" dirty="0" err="1"/>
              <a:t>Panzani</a:t>
            </a:r>
            <a:r>
              <a:rPr lang="it-IT" dirty="0"/>
              <a:t>, Maffei Alberti, Arcuri-Bosticco; con riguardo alla disciplina previgente, ma con argomentazioni tuttora attuali: Fabiani, D’Amora-</a:t>
            </a:r>
            <a:r>
              <a:rPr lang="it-IT" dirty="0" err="1"/>
              <a:t>Minutoli</a:t>
            </a:r>
            <a:r>
              <a:rPr lang="it-IT" dirty="0"/>
              <a:t>, Macagno; </a:t>
            </a:r>
            <a:r>
              <a:rPr lang="it-IT" i="1" dirty="0"/>
              <a:t>contra </a:t>
            </a:r>
            <a:r>
              <a:rPr lang="it-IT" dirty="0" err="1"/>
              <a:t>Trib</a:t>
            </a:r>
            <a:r>
              <a:rPr lang="it-IT" dirty="0"/>
              <a:t>. Fermo 26 ottobre 2015 che viceversa ha omologato, senza udienza, rigettando le opposizioni);</a:t>
            </a:r>
          </a:p>
          <a:p>
            <a:pPr marL="0" indent="0" algn="just">
              <a:buNone/>
            </a:pPr>
            <a:r>
              <a:rPr lang="it-IT" dirty="0"/>
              <a:t>	a2) è </a:t>
            </a:r>
            <a:r>
              <a:rPr lang="it-IT" u="sng" dirty="0"/>
              <a:t>sempre necessaria una doppia udienza</a:t>
            </a:r>
            <a:r>
              <a:rPr lang="it-IT" dirty="0"/>
              <a:t> (Donzelli, sembra).</a:t>
            </a:r>
          </a:p>
          <a:p>
            <a:pPr marL="0" indent="0" algn="just">
              <a:buNone/>
              <a:tabLst>
                <a:tab pos="536575" algn="l"/>
              </a:tabLst>
            </a:pPr>
            <a:r>
              <a:rPr lang="it-IT" dirty="0"/>
              <a:t>	Si noti che è invalsa nella prassi la necessità di fare una doppia udienza (prassi del </a:t>
            </a:r>
            <a:r>
              <a:rPr lang="it-IT" dirty="0" err="1"/>
              <a:t>Trib</a:t>
            </a:r>
            <a:r>
              <a:rPr lang="it-IT" dirty="0"/>
              <a:t>. Firenze; v. anche </a:t>
            </a:r>
            <a:r>
              <a:rPr lang="it-IT" dirty="0" err="1"/>
              <a:t>Trib</a:t>
            </a:r>
            <a:r>
              <a:rPr lang="it-IT" dirty="0"/>
              <a:t>. Treviso 10 dicembre 2015; ma cfr. </a:t>
            </a:r>
            <a:r>
              <a:rPr lang="it-IT" dirty="0" err="1"/>
              <a:t>Trib</a:t>
            </a:r>
            <a:r>
              <a:rPr lang="it-IT" dirty="0"/>
              <a:t>. Fermo 26 ottobre 2015 dove il giudice si è riservato e ha poi deciso sulle opposizioni rigettandole).</a:t>
            </a:r>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38</a:t>
            </a:fld>
            <a:endParaRPr lang="it-IT"/>
          </a:p>
        </p:txBody>
      </p:sp>
    </p:spTree>
    <p:extLst>
      <p:ext uri="{BB962C8B-B14F-4D97-AF65-F5344CB8AC3E}">
        <p14:creationId xmlns:p14="http://schemas.microsoft.com/office/powerpoint/2010/main" val="36291446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- 2) Principi sul raggiungimento dell’accordo e sull’omologazione dello stesso – La votazione</a:t>
            </a:r>
          </a:p>
        </p:txBody>
      </p:sp>
      <p:sp>
        <p:nvSpPr>
          <p:cNvPr id="3" name="Segnaposto contenuto 2"/>
          <p:cNvSpPr>
            <a:spLocks noGrp="1"/>
          </p:cNvSpPr>
          <p:nvPr>
            <p:ph idx="1"/>
          </p:nvPr>
        </p:nvSpPr>
        <p:spPr>
          <a:xfrm>
            <a:off x="395536" y="1600200"/>
            <a:ext cx="8568952" cy="5141168"/>
          </a:xfrm>
        </p:spPr>
        <p:txBody>
          <a:bodyPr>
            <a:normAutofit fontScale="85000" lnSpcReduction="20000"/>
          </a:bodyPr>
          <a:lstStyle/>
          <a:p>
            <a:pPr marL="0" indent="0" algn="just">
              <a:buNone/>
            </a:pPr>
            <a:r>
              <a:rPr lang="it-IT" sz="3200" dirty="0" smtClean="0"/>
              <a:t>Caratteristiche dell’udienza</a:t>
            </a:r>
            <a:endParaRPr lang="it-IT" sz="3200" dirty="0"/>
          </a:p>
          <a:p>
            <a:pPr marL="571500" lvl="0" indent="-571500" algn="just">
              <a:buFont typeface="+mj-lt"/>
              <a:buAutoNum type="romanLcPeriod"/>
            </a:pPr>
            <a:r>
              <a:rPr lang="it-IT" dirty="0" smtClean="0"/>
              <a:t>l’udienza </a:t>
            </a:r>
            <a:r>
              <a:rPr lang="it-IT" dirty="0"/>
              <a:t>teoricamente avviene in contraddittorio con i </a:t>
            </a:r>
            <a:r>
              <a:rPr lang="it-IT" dirty="0" smtClean="0"/>
              <a:t>creditori (ma se non ci sono contestazioni, difficilmente i creditori parteciperanno);</a:t>
            </a:r>
            <a:endParaRPr lang="it-IT" dirty="0"/>
          </a:p>
          <a:p>
            <a:pPr marL="571500" lvl="0" indent="-571500" algn="just">
              <a:buFont typeface="+mj-lt"/>
              <a:buAutoNum type="romanLcPeriod"/>
            </a:pPr>
            <a:r>
              <a:rPr lang="it-IT" dirty="0"/>
              <a:t>se sono stati posti in essere “</a:t>
            </a:r>
            <a:r>
              <a:rPr lang="it-IT" i="1" dirty="0"/>
              <a:t>iniziative o atti in frode ai creditori</a:t>
            </a:r>
            <a:r>
              <a:rPr lang="it-IT" dirty="0"/>
              <a:t>” il giudice dispone la revoca del decreto di ammissione. Cfr. art. 173 l. </a:t>
            </a:r>
            <a:r>
              <a:rPr lang="it-IT" dirty="0" err="1"/>
              <a:t>fall</a:t>
            </a:r>
            <a:r>
              <a:rPr lang="it-IT" dirty="0"/>
              <a:t>.</a:t>
            </a:r>
          </a:p>
          <a:p>
            <a:pPr marL="971550" lvl="1" indent="-514350" algn="just">
              <a:buFont typeface="+mj-lt"/>
              <a:buAutoNum type="alphaLcPeriod"/>
            </a:pPr>
            <a:r>
              <a:rPr lang="it-IT" dirty="0"/>
              <a:t>il richiamo del termine “</a:t>
            </a:r>
            <a:r>
              <a:rPr lang="it-IT" i="1" dirty="0"/>
              <a:t>iniziativa</a:t>
            </a:r>
            <a:r>
              <a:rPr lang="it-IT" dirty="0"/>
              <a:t>” sembra allargare la categoria dei comportamenti rilevanti ai fini della norma in esame: non è necessario il compimento di un atto, ma è sufficiente un comportamento con intento </a:t>
            </a:r>
            <a:r>
              <a:rPr lang="it-IT" dirty="0" err="1"/>
              <a:t>frodatorio</a:t>
            </a:r>
            <a:r>
              <a:rPr lang="it-IT" dirty="0"/>
              <a:t> (</a:t>
            </a:r>
            <a:r>
              <a:rPr lang="it-IT" dirty="0" err="1"/>
              <a:t>Filocamo</a:t>
            </a:r>
            <a:r>
              <a:rPr lang="it-IT" dirty="0"/>
              <a:t>);</a:t>
            </a:r>
          </a:p>
          <a:p>
            <a:pPr marL="971550" lvl="1" indent="-514350" algn="just">
              <a:buFont typeface="+mj-lt"/>
              <a:buAutoNum type="alphaLcPeriod"/>
            </a:pPr>
            <a:r>
              <a:rPr lang="it-IT" dirty="0"/>
              <a:t>non solo quelli rilevanti </a:t>
            </a:r>
            <a:r>
              <a:rPr lang="it-IT" i="1" dirty="0"/>
              <a:t>ex</a:t>
            </a:r>
            <a:r>
              <a:rPr lang="it-IT" dirty="0"/>
              <a:t> art. 173 l. </a:t>
            </a:r>
            <a:r>
              <a:rPr lang="it-IT" dirty="0" err="1"/>
              <a:t>fall</a:t>
            </a:r>
            <a:r>
              <a:rPr lang="it-IT" dirty="0"/>
              <a:t>., ma anche quelli che </a:t>
            </a:r>
            <a:r>
              <a:rPr lang="it-IT" i="1" dirty="0"/>
              <a:t>ex post </a:t>
            </a:r>
            <a:r>
              <a:rPr lang="it-IT" dirty="0"/>
              <a:t>potrebbero rilevare per l’annullamento e/o la risoluzione dell’accordo (</a:t>
            </a:r>
            <a:r>
              <a:rPr lang="it-IT" dirty="0" err="1"/>
              <a:t>Filocamo</a:t>
            </a:r>
            <a:r>
              <a:rPr lang="it-IT" dirty="0"/>
              <a:t>; Maffei Alberti</a:t>
            </a:r>
            <a:r>
              <a:rPr lang="it-IT" dirty="0" smtClean="0"/>
              <a:t>);</a:t>
            </a:r>
            <a:endParaRPr lang="it-IT" dirty="0"/>
          </a:p>
          <a:p>
            <a:pPr marL="0" indent="0" algn="just">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39</a:t>
            </a:fld>
            <a:endParaRPr lang="it-IT"/>
          </a:p>
        </p:txBody>
      </p:sp>
    </p:spTree>
    <p:extLst>
      <p:ext uri="{BB962C8B-B14F-4D97-AF65-F5344CB8AC3E}">
        <p14:creationId xmlns:p14="http://schemas.microsoft.com/office/powerpoint/2010/main" val="3845703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dirty="0" err="1" smtClean="0"/>
              <a:t>Alternativa</a:t>
            </a:r>
            <a:r>
              <a:rPr lang="en-US" dirty="0" smtClean="0"/>
              <a:t> </a:t>
            </a:r>
            <a:r>
              <a:rPr lang="en-US" dirty="0" err="1" smtClean="0"/>
              <a:t>fra</a:t>
            </a:r>
            <a:r>
              <a:rPr lang="en-US" dirty="0" smtClean="0"/>
              <a:t> procedure</a:t>
            </a:r>
            <a:endParaRPr lang="en-US" dirty="0"/>
          </a:p>
        </p:txBody>
      </p:sp>
      <p:sp>
        <p:nvSpPr>
          <p:cNvPr id="87043" name="Rectangle 3"/>
          <p:cNvSpPr>
            <a:spLocks noGrp="1" noChangeArrowheads="1"/>
          </p:cNvSpPr>
          <p:nvPr>
            <p:ph type="body" idx="1"/>
          </p:nvPr>
        </p:nvSpPr>
        <p:spPr>
          <a:xfrm>
            <a:off x="457200" y="1600200"/>
            <a:ext cx="8229600" cy="5141168"/>
          </a:xfrm>
        </p:spPr>
        <p:txBody>
          <a:bodyPr>
            <a:normAutofit/>
          </a:bodyPr>
          <a:lstStyle/>
          <a:p>
            <a:pPr>
              <a:lnSpc>
                <a:spcPct val="80000"/>
              </a:lnSpc>
              <a:buFontTx/>
              <a:buNone/>
            </a:pPr>
            <a:r>
              <a:rPr lang="en-US" sz="2400" dirty="0" smtClean="0"/>
              <a:t>Sotto </a:t>
            </a:r>
            <a:r>
              <a:rPr lang="en-US" sz="2400" dirty="0" err="1" smtClean="0"/>
              <a:t>il</a:t>
            </a:r>
            <a:r>
              <a:rPr lang="en-US" sz="2400" dirty="0" smtClean="0"/>
              <a:t> </a:t>
            </a:r>
            <a:r>
              <a:rPr lang="en-US" sz="2400" dirty="0" err="1" smtClean="0"/>
              <a:t>profilo</a:t>
            </a:r>
            <a:r>
              <a:rPr lang="en-US" sz="2400" dirty="0" smtClean="0"/>
              <a:t> </a:t>
            </a:r>
            <a:r>
              <a:rPr lang="en-US" sz="2400" dirty="0" err="1" smtClean="0"/>
              <a:t>processuale</a:t>
            </a:r>
            <a:r>
              <a:rPr lang="en-US" sz="2400" dirty="0" smtClean="0"/>
              <a:t>, </a:t>
            </a:r>
            <a:r>
              <a:rPr lang="en-US" sz="2400" dirty="0" err="1" smtClean="0"/>
              <a:t>il</a:t>
            </a:r>
            <a:r>
              <a:rPr lang="en-US" sz="2400" dirty="0" smtClean="0"/>
              <a:t> </a:t>
            </a:r>
            <a:r>
              <a:rPr lang="en-US" sz="2400" dirty="0" err="1" smtClean="0"/>
              <a:t>debitore</a:t>
            </a:r>
            <a:r>
              <a:rPr lang="en-US" sz="2400" dirty="0" smtClean="0"/>
              <a:t> in </a:t>
            </a:r>
            <a:r>
              <a:rPr lang="en-US" sz="2400" dirty="0" err="1" smtClean="0"/>
              <a:t>stato</a:t>
            </a:r>
            <a:r>
              <a:rPr lang="en-US" sz="2400" dirty="0" smtClean="0"/>
              <a:t> di sovraindebitamento ha due </a:t>
            </a:r>
            <a:r>
              <a:rPr lang="en-US" sz="2400" dirty="0" err="1" smtClean="0"/>
              <a:t>opzioni</a:t>
            </a:r>
            <a:r>
              <a:rPr lang="en-US" sz="2400" dirty="0" smtClean="0"/>
              <a:t>, </a:t>
            </a:r>
            <a:r>
              <a:rPr lang="en-US" sz="2400" dirty="0" err="1" smtClean="0"/>
              <a:t>tre</a:t>
            </a:r>
            <a:r>
              <a:rPr lang="en-US" sz="2400" dirty="0" smtClean="0"/>
              <a:t> </a:t>
            </a:r>
            <a:r>
              <a:rPr lang="en-US" sz="2400" dirty="0" err="1" smtClean="0"/>
              <a:t>nel</a:t>
            </a:r>
            <a:r>
              <a:rPr lang="en-US" sz="2400" dirty="0" smtClean="0"/>
              <a:t> </a:t>
            </a:r>
            <a:r>
              <a:rPr lang="en-US" sz="2400" dirty="0" err="1" smtClean="0"/>
              <a:t>caso</a:t>
            </a:r>
            <a:r>
              <a:rPr lang="en-US" sz="2400" dirty="0" smtClean="0"/>
              <a:t> in cui </a:t>
            </a:r>
            <a:r>
              <a:rPr lang="en-US" sz="2400" dirty="0" err="1" smtClean="0"/>
              <a:t>sia</a:t>
            </a:r>
            <a:r>
              <a:rPr lang="en-US" sz="2400" dirty="0" smtClean="0"/>
              <a:t> un </a:t>
            </a:r>
            <a:r>
              <a:rPr lang="en-US" sz="2400" dirty="0" err="1" smtClean="0"/>
              <a:t>consumatore</a:t>
            </a:r>
            <a:r>
              <a:rPr lang="en-US" sz="2400" dirty="0" smtClean="0"/>
              <a:t>:</a:t>
            </a:r>
          </a:p>
          <a:p>
            <a:pPr>
              <a:lnSpc>
                <a:spcPct val="80000"/>
              </a:lnSpc>
              <a:buFontTx/>
              <a:buNone/>
            </a:pPr>
            <a:endParaRPr lang="en-US" sz="2400" dirty="0"/>
          </a:p>
          <a:p>
            <a:pPr marL="457200" indent="-457200">
              <a:lnSpc>
                <a:spcPct val="80000"/>
              </a:lnSpc>
              <a:buFontTx/>
              <a:buAutoNum type="arabicParenR"/>
            </a:pPr>
            <a:r>
              <a:rPr lang="en-US" sz="2400" dirty="0" err="1" smtClean="0"/>
              <a:t>Accordo</a:t>
            </a:r>
            <a:r>
              <a:rPr lang="en-US" sz="2400" dirty="0" smtClean="0"/>
              <a:t> di </a:t>
            </a:r>
            <a:r>
              <a:rPr lang="en-US" sz="2400" dirty="0" err="1" smtClean="0"/>
              <a:t>composizione</a:t>
            </a:r>
            <a:r>
              <a:rPr lang="en-US" sz="2400" dirty="0" smtClean="0"/>
              <a:t> </a:t>
            </a:r>
            <a:r>
              <a:rPr lang="en-US" sz="2400" dirty="0" err="1" smtClean="0"/>
              <a:t>della</a:t>
            </a:r>
            <a:r>
              <a:rPr lang="en-US" sz="2400" dirty="0" smtClean="0"/>
              <a:t> </a:t>
            </a:r>
            <a:r>
              <a:rPr lang="en-US" sz="2400" dirty="0" err="1" smtClean="0"/>
              <a:t>crisi</a:t>
            </a:r>
            <a:endParaRPr lang="en-US" sz="2400" dirty="0" smtClean="0"/>
          </a:p>
          <a:p>
            <a:pPr marL="457200" indent="-457200">
              <a:lnSpc>
                <a:spcPct val="80000"/>
              </a:lnSpc>
              <a:buFontTx/>
              <a:buAutoNum type="arabicParenR"/>
            </a:pPr>
            <a:r>
              <a:rPr lang="en-US" sz="2400" dirty="0" smtClean="0"/>
              <a:t>Piano del </a:t>
            </a:r>
            <a:r>
              <a:rPr lang="en-US" sz="2400" dirty="0" err="1" smtClean="0"/>
              <a:t>consumatore</a:t>
            </a:r>
            <a:endParaRPr lang="en-US" sz="2400" dirty="0" smtClean="0"/>
          </a:p>
          <a:p>
            <a:pPr marL="457200" indent="-457200">
              <a:lnSpc>
                <a:spcPct val="80000"/>
              </a:lnSpc>
              <a:buFontTx/>
              <a:buAutoNum type="arabicParenR"/>
            </a:pPr>
            <a:r>
              <a:rPr lang="en-US" sz="2400" dirty="0" err="1" smtClean="0"/>
              <a:t>Liquidazione</a:t>
            </a:r>
            <a:r>
              <a:rPr lang="en-US" sz="2400" dirty="0" smtClean="0"/>
              <a:t> </a:t>
            </a:r>
            <a:r>
              <a:rPr lang="en-US" sz="2400" dirty="0" err="1" smtClean="0"/>
              <a:t>dei</a:t>
            </a:r>
            <a:r>
              <a:rPr lang="en-US" sz="2400" dirty="0" smtClean="0"/>
              <a:t> </a:t>
            </a:r>
            <a:r>
              <a:rPr lang="en-US" sz="2400" dirty="0" err="1" smtClean="0"/>
              <a:t>beni</a:t>
            </a:r>
            <a:r>
              <a:rPr lang="en-US" sz="2400" dirty="0" smtClean="0"/>
              <a:t> </a:t>
            </a:r>
          </a:p>
          <a:p>
            <a:pPr marL="457200" indent="-457200">
              <a:lnSpc>
                <a:spcPct val="80000"/>
              </a:lnSpc>
              <a:buFontTx/>
              <a:buAutoNum type="arabicParenR"/>
            </a:pPr>
            <a:endParaRPr lang="en-US" sz="2400" dirty="0"/>
          </a:p>
          <a:p>
            <a:pPr marL="0" indent="0">
              <a:lnSpc>
                <a:spcPct val="80000"/>
              </a:lnSpc>
              <a:buNone/>
            </a:pPr>
            <a:r>
              <a:rPr lang="en-US" sz="2400" dirty="0"/>
              <a:t>Si </a:t>
            </a:r>
            <a:r>
              <a:rPr lang="en-US" sz="2400" dirty="0" err="1"/>
              <a:t>tratta</a:t>
            </a:r>
            <a:r>
              <a:rPr lang="en-US" sz="2400" dirty="0"/>
              <a:t> di </a:t>
            </a:r>
            <a:r>
              <a:rPr lang="en-US" sz="2400" dirty="0" err="1"/>
              <a:t>domande</a:t>
            </a:r>
            <a:r>
              <a:rPr lang="en-US" sz="2400" dirty="0"/>
              <a:t> </a:t>
            </a:r>
            <a:r>
              <a:rPr lang="en-US" sz="2400" dirty="0" err="1"/>
              <a:t>fra</a:t>
            </a:r>
            <a:r>
              <a:rPr lang="en-US" sz="2400" dirty="0"/>
              <a:t> </a:t>
            </a:r>
            <a:r>
              <a:rPr lang="en-US" sz="2400" dirty="0" err="1"/>
              <a:t>loro</a:t>
            </a:r>
            <a:r>
              <a:rPr lang="en-US" sz="2400" dirty="0"/>
              <a:t> </a:t>
            </a:r>
            <a:r>
              <a:rPr lang="en-US" sz="2400" dirty="0" smtClean="0"/>
              <a:t>alternative, secondo </a:t>
            </a:r>
            <a:r>
              <a:rPr lang="en-US" sz="2400" dirty="0" err="1" smtClean="0"/>
              <a:t>quanto</a:t>
            </a:r>
            <a:r>
              <a:rPr lang="en-US" sz="2400" dirty="0" smtClean="0"/>
              <a:t> </a:t>
            </a:r>
            <a:r>
              <a:rPr lang="en-US" sz="2400" dirty="0" err="1" smtClean="0"/>
              <a:t>disposto</a:t>
            </a:r>
            <a:r>
              <a:rPr lang="en-US" sz="2400" dirty="0" smtClean="0"/>
              <a:t> </a:t>
            </a:r>
            <a:r>
              <a:rPr lang="en-US" sz="2400" dirty="0" err="1" smtClean="0"/>
              <a:t>dall’art</a:t>
            </a:r>
            <a:r>
              <a:rPr lang="en-US" sz="2400" dirty="0"/>
              <a:t>. </a:t>
            </a:r>
            <a:r>
              <a:rPr lang="en-US" sz="2400" dirty="0" smtClean="0"/>
              <a:t>14-ter.</a:t>
            </a:r>
          </a:p>
          <a:p>
            <a:pPr marL="0" indent="0">
              <a:lnSpc>
                <a:spcPct val="80000"/>
              </a:lnSpc>
              <a:buNone/>
            </a:pPr>
            <a:endParaRPr lang="en-US" sz="2400" dirty="0"/>
          </a:p>
        </p:txBody>
      </p:sp>
      <p:sp>
        <p:nvSpPr>
          <p:cNvPr id="2" name="Segnaposto numero diapositiva 1"/>
          <p:cNvSpPr>
            <a:spLocks noGrp="1"/>
          </p:cNvSpPr>
          <p:nvPr>
            <p:ph type="sldNum" sz="quarter" idx="12"/>
          </p:nvPr>
        </p:nvSpPr>
        <p:spPr/>
        <p:txBody>
          <a:bodyPr/>
          <a:lstStyle/>
          <a:p>
            <a:fld id="{5018D110-6E1E-4915-BAC0-1ED51BB5585E}" type="slidenum">
              <a:rPr lang="it-IT" smtClean="0"/>
              <a:t>4</a:t>
            </a:fld>
            <a:endParaRPr lang="it-IT"/>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- 2) Principi sul raggiungimento dell’accordo e sull’omologazione dello </a:t>
            </a:r>
            <a:r>
              <a:rPr lang="it-IT" sz="3200" dirty="0" smtClean="0"/>
              <a:t>stesso</a:t>
            </a:r>
            <a:endParaRPr lang="it-IT" sz="3200" dirty="0"/>
          </a:p>
        </p:txBody>
      </p:sp>
      <p:sp>
        <p:nvSpPr>
          <p:cNvPr id="3" name="Segnaposto contenuto 2"/>
          <p:cNvSpPr>
            <a:spLocks noGrp="1"/>
          </p:cNvSpPr>
          <p:nvPr>
            <p:ph idx="1"/>
          </p:nvPr>
        </p:nvSpPr>
        <p:spPr>
          <a:xfrm>
            <a:off x="107504" y="1484784"/>
            <a:ext cx="8928992" cy="5256584"/>
          </a:xfrm>
        </p:spPr>
        <p:txBody>
          <a:bodyPr>
            <a:normAutofit fontScale="55000" lnSpcReduction="20000"/>
          </a:bodyPr>
          <a:lstStyle/>
          <a:p>
            <a:pPr marL="571500" lvl="0" indent="-571500" algn="just">
              <a:buFont typeface="+mj-lt"/>
              <a:buAutoNum type="romanLcPeriod" startAt="3"/>
            </a:pPr>
            <a:r>
              <a:rPr lang="it-IT" sz="3600" dirty="0" smtClean="0"/>
              <a:t>poteri istruttori: </a:t>
            </a:r>
          </a:p>
          <a:p>
            <a:pPr marL="914400" lvl="1" indent="-514350" algn="just">
              <a:buFont typeface="+mj-lt"/>
              <a:buAutoNum type="alphaLcPeriod"/>
            </a:pPr>
            <a:r>
              <a:rPr lang="it-IT" sz="3600" dirty="0" smtClean="0"/>
              <a:t>nel corso dell’udienza il giudice dispone di poteri istruttori, anche officiosi, ai sensi dell’art. 738, comma 3, </a:t>
            </a:r>
            <a:r>
              <a:rPr lang="it-IT" sz="3600" dirty="0" err="1" smtClean="0"/>
              <a:t>c.p.c.</a:t>
            </a:r>
            <a:r>
              <a:rPr lang="it-IT" sz="3600" dirty="0" smtClean="0"/>
              <a:t> e dell’art. 18 (che consente l’accesso a banche dati pubbliche);</a:t>
            </a:r>
          </a:p>
          <a:p>
            <a:pPr marL="914400" lvl="1" indent="-514350" algn="just">
              <a:buFont typeface="+mj-lt"/>
              <a:buAutoNum type="alphaLcPeriod"/>
            </a:pPr>
            <a:r>
              <a:rPr lang="it-IT" sz="3600" dirty="0" smtClean="0"/>
              <a:t>qualora i creditori o gli altri interessati sollevino contestazioni (in particolare con riguardo agli atti in frode e alle altre contestazioni), essi debbono comunque provare i relativi fatti costitutivi. Il giudice non può sopperire alle deficienze nelle allegazioni delle parti né può andare alla ricerca di eventuali elementi, fatti o circostanze non provati (</a:t>
            </a:r>
            <a:r>
              <a:rPr lang="it-IT" sz="3600" dirty="0" err="1" smtClean="0"/>
              <a:t>Cass</a:t>
            </a:r>
            <a:r>
              <a:rPr lang="it-IT" sz="3600" dirty="0" smtClean="0"/>
              <a:t>. 11864/04);</a:t>
            </a:r>
          </a:p>
          <a:p>
            <a:pPr marL="914400" lvl="1" indent="-514350" algn="just">
              <a:buFont typeface="+mj-lt"/>
              <a:buAutoNum type="alphaLcPeriod"/>
            </a:pPr>
            <a:r>
              <a:rPr lang="it-IT" sz="3600" dirty="0" smtClean="0"/>
              <a:t>parte della dottrina (</a:t>
            </a:r>
            <a:r>
              <a:rPr lang="it-IT" sz="3600" dirty="0" err="1" smtClean="0"/>
              <a:t>Filocamo</a:t>
            </a:r>
            <a:r>
              <a:rPr lang="it-IT" sz="3600" dirty="0" smtClean="0"/>
              <a:t>) ritiene che all’udienza il giudice si avvalga (oltre che delle produzioni ed acquisizioni documentali e dell’assunzione di prove costituende compatibili con la celerità e la speditezza proprie del procedimento in camera di consiglio) del supporto informativo dell’organismo di composizione della crisi, senza che a ciò possano essere d’ostacolo gli eventuali doveri di riservatezza che saranno verosimilmente imposti dalla normativa secondaria e che non potranno però che operare all’esterno della procedura. </a:t>
            </a:r>
          </a:p>
          <a:p>
            <a:pPr marL="400050" lvl="1" indent="0" algn="just">
              <a:buNone/>
            </a:pPr>
            <a:r>
              <a:rPr lang="it-IT" sz="3600" dirty="0" smtClean="0"/>
              <a:t>	- Si noti che questo potere del giudice pone problemi di compatibilità delle funzioni dell’OCC, con quelle di assistenza del debitore: </a:t>
            </a:r>
            <a:r>
              <a:rPr lang="it-IT" sz="3600" i="1" dirty="0" smtClean="0"/>
              <a:t>quid</a:t>
            </a:r>
            <a:r>
              <a:rPr lang="it-IT" sz="3600" dirty="0" smtClean="0"/>
              <a:t> del dovere di fedeltà?</a:t>
            </a:r>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40</a:t>
            </a:fld>
            <a:endParaRPr lang="it-IT"/>
          </a:p>
        </p:txBody>
      </p:sp>
    </p:spTree>
    <p:extLst>
      <p:ext uri="{BB962C8B-B14F-4D97-AF65-F5344CB8AC3E}">
        <p14:creationId xmlns:p14="http://schemas.microsoft.com/office/powerpoint/2010/main" val="343272882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- 2) Principi sul raggiungimento dell’accordo e sull’omologazione dello stesso – La votazione</a:t>
            </a:r>
          </a:p>
        </p:txBody>
      </p:sp>
      <p:sp>
        <p:nvSpPr>
          <p:cNvPr id="3" name="Segnaposto contenuto 2"/>
          <p:cNvSpPr>
            <a:spLocks noGrp="1"/>
          </p:cNvSpPr>
          <p:nvPr>
            <p:ph idx="1"/>
          </p:nvPr>
        </p:nvSpPr>
        <p:spPr>
          <a:xfrm>
            <a:off x="457200" y="1700808"/>
            <a:ext cx="8229600" cy="4968552"/>
          </a:xfrm>
        </p:spPr>
        <p:txBody>
          <a:bodyPr>
            <a:normAutofit fontScale="62500" lnSpcReduction="20000"/>
          </a:bodyPr>
          <a:lstStyle/>
          <a:p>
            <a:pPr marL="571500" lvl="0" indent="-571500" algn="just">
              <a:buFont typeface="+mj-lt"/>
              <a:buAutoNum type="romanLcPeriod" startAt="4"/>
            </a:pPr>
            <a:r>
              <a:rPr lang="it-IT" dirty="0" smtClean="0"/>
              <a:t>il </a:t>
            </a:r>
            <a:r>
              <a:rPr lang="it-IT" dirty="0"/>
              <a:t>giudice controlla il raggiungimento delle maggioranze per l’accettazione dell’accordo (in base alla relazione che gli ha fornito l’OCC);</a:t>
            </a:r>
          </a:p>
          <a:p>
            <a:pPr marL="571500" indent="-571500" algn="just">
              <a:buFont typeface="+mj-lt"/>
              <a:buAutoNum type="romanLcPeriod" startAt="4"/>
            </a:pPr>
            <a:r>
              <a:rPr lang="it-IT" dirty="0" smtClean="0"/>
              <a:t>la </a:t>
            </a:r>
            <a:r>
              <a:rPr lang="it-IT" dirty="0"/>
              <a:t>legge fa riferimento alla manifestazione di “</a:t>
            </a:r>
            <a:r>
              <a:rPr lang="it-IT" i="1" dirty="0"/>
              <a:t>consenso</a:t>
            </a:r>
            <a:r>
              <a:rPr lang="it-IT" dirty="0"/>
              <a:t>”, ma essendoci un meccanismo di silenzio assenso è evidente che possa essere espresso anche il dissenso alla proposta (</a:t>
            </a:r>
            <a:r>
              <a:rPr lang="it-IT" dirty="0" err="1"/>
              <a:t>Panzani</a:t>
            </a:r>
            <a:r>
              <a:rPr lang="it-IT" dirty="0"/>
              <a:t>, Manente);</a:t>
            </a:r>
          </a:p>
          <a:p>
            <a:pPr marL="571500" indent="-571500" algn="just">
              <a:buFont typeface="+mj-lt"/>
              <a:buAutoNum type="romanLcPeriod" startAt="4"/>
            </a:pPr>
            <a:r>
              <a:rPr lang="it-IT" dirty="0" smtClean="0"/>
              <a:t>chi </a:t>
            </a:r>
            <a:r>
              <a:rPr lang="it-IT" dirty="0"/>
              <a:t>è il destinatario delle contestazioni? OCC o giudice? </a:t>
            </a:r>
            <a:r>
              <a:rPr lang="it-IT" dirty="0" smtClean="0"/>
              <a:t>(Nel </a:t>
            </a:r>
            <a:r>
              <a:rPr lang="it-IT" dirty="0"/>
              <a:t>primo senso </a:t>
            </a:r>
            <a:r>
              <a:rPr lang="it-IT" dirty="0" smtClean="0"/>
              <a:t>Manente; cfr. </a:t>
            </a:r>
            <a:r>
              <a:rPr lang="it-IT" dirty="0"/>
              <a:t>anche art</a:t>
            </a:r>
            <a:r>
              <a:rPr lang="it-IT" dirty="0" smtClean="0"/>
              <a:t>. 12, comma 1: «</a:t>
            </a:r>
            <a:r>
              <a:rPr lang="it-IT" i="1" dirty="0" smtClean="0"/>
              <a:t>allegando </a:t>
            </a:r>
            <a:r>
              <a:rPr lang="it-IT" i="1" dirty="0"/>
              <a:t>le contestazioni </a:t>
            </a:r>
            <a:r>
              <a:rPr lang="it-IT" i="1" dirty="0" smtClean="0"/>
              <a:t>ricevute</a:t>
            </a:r>
            <a:r>
              <a:rPr lang="it-IT" dirty="0" smtClean="0"/>
              <a:t>» dall’OCC)</a:t>
            </a:r>
            <a:endParaRPr lang="it-IT" dirty="0"/>
          </a:p>
          <a:p>
            <a:pPr marL="571500" indent="-571500" algn="just">
              <a:buFont typeface="+mj-lt"/>
              <a:buAutoNum type="romanLcPeriod" startAt="4"/>
            </a:pPr>
            <a:r>
              <a:rPr lang="it-IT" dirty="0" smtClean="0"/>
              <a:t> </a:t>
            </a:r>
            <a:r>
              <a:rPr lang="it-IT" i="1" dirty="0" smtClean="0"/>
              <a:t>quid </a:t>
            </a:r>
            <a:r>
              <a:rPr lang="it-IT" dirty="0"/>
              <a:t>nel caso di contestazioni in relazione al voto? </a:t>
            </a:r>
          </a:p>
          <a:p>
            <a:pPr marL="0" indent="0" algn="just" defTabSz="623888">
              <a:buNone/>
            </a:pPr>
            <a:r>
              <a:rPr lang="it-IT" dirty="0"/>
              <a:t>	</a:t>
            </a:r>
            <a:r>
              <a:rPr lang="it-IT" dirty="0" smtClean="0"/>
              <a:t>a)</a:t>
            </a:r>
            <a:r>
              <a:rPr lang="it-IT" dirty="0"/>
              <a:t> </a:t>
            </a:r>
            <a:r>
              <a:rPr lang="it-IT" dirty="0" smtClean="0"/>
              <a:t>nel </a:t>
            </a:r>
            <a:r>
              <a:rPr lang="it-IT" dirty="0"/>
              <a:t>concordato preventivo è il giudice che nell’adunanza dei creditori </a:t>
            </a:r>
            <a:r>
              <a:rPr lang="it-IT" i="1" dirty="0"/>
              <a:t>ex</a:t>
            </a:r>
            <a:r>
              <a:rPr lang="it-IT" dirty="0"/>
              <a:t> art. 176 l. </a:t>
            </a:r>
            <a:r>
              <a:rPr lang="it-IT" dirty="0" err="1"/>
              <a:t>fall</a:t>
            </a:r>
            <a:r>
              <a:rPr lang="it-IT" dirty="0"/>
              <a:t>. dirime le questioni riguardanti il voto. Chi e quando può farle valere? Lo fa il giudice in sede di omologazione (soluzione proposta da Arcuri-Bosticco)?</a:t>
            </a:r>
          </a:p>
          <a:p>
            <a:pPr marL="0" indent="0" algn="just" defTabSz="623888">
              <a:buNone/>
            </a:pPr>
            <a:r>
              <a:rPr lang="it-IT" dirty="0"/>
              <a:t>	</a:t>
            </a:r>
            <a:r>
              <a:rPr lang="it-IT" dirty="0" smtClean="0"/>
              <a:t>b)</a:t>
            </a:r>
            <a:r>
              <a:rPr lang="it-IT" dirty="0"/>
              <a:t> </a:t>
            </a:r>
            <a:r>
              <a:rPr lang="it-IT" i="1" dirty="0" smtClean="0"/>
              <a:t>quid</a:t>
            </a:r>
            <a:r>
              <a:rPr lang="it-IT" dirty="0" smtClean="0"/>
              <a:t> </a:t>
            </a:r>
            <a:r>
              <a:rPr lang="it-IT" dirty="0"/>
              <a:t>del creditore che non è stato messo in grado di votare nei termini di legge?</a:t>
            </a:r>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41</a:t>
            </a:fld>
            <a:endParaRPr lang="it-IT"/>
          </a:p>
        </p:txBody>
      </p:sp>
    </p:spTree>
    <p:extLst>
      <p:ext uri="{BB962C8B-B14F-4D97-AF65-F5344CB8AC3E}">
        <p14:creationId xmlns:p14="http://schemas.microsoft.com/office/powerpoint/2010/main" val="32536037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- 2) Principi sul raggiungimento dell’accordo e sull’omologazione dello stesso – </a:t>
            </a:r>
            <a:r>
              <a:rPr lang="it-IT" sz="3200" dirty="0" smtClean="0"/>
              <a:t>L’omologazione</a:t>
            </a:r>
            <a:endParaRPr lang="it-IT" sz="3200" dirty="0"/>
          </a:p>
        </p:txBody>
      </p:sp>
      <p:sp>
        <p:nvSpPr>
          <p:cNvPr id="3" name="Segnaposto contenuto 2"/>
          <p:cNvSpPr>
            <a:spLocks noGrp="1"/>
          </p:cNvSpPr>
          <p:nvPr>
            <p:ph idx="1"/>
          </p:nvPr>
        </p:nvSpPr>
        <p:spPr>
          <a:xfrm>
            <a:off x="457200" y="1600200"/>
            <a:ext cx="8507288" cy="4997152"/>
          </a:xfrm>
        </p:spPr>
        <p:txBody>
          <a:bodyPr>
            <a:normAutofit fontScale="70000" lnSpcReduction="20000"/>
          </a:bodyPr>
          <a:lstStyle/>
          <a:p>
            <a:pPr marL="571500" lvl="0" indent="-571500" algn="just">
              <a:buFont typeface="+mj-lt"/>
              <a:buAutoNum type="romanLcPeriod" startAt="8"/>
            </a:pPr>
            <a:r>
              <a:rPr lang="it-IT" dirty="0" smtClean="0"/>
              <a:t>il </a:t>
            </a:r>
            <a:r>
              <a:rPr lang="it-IT" dirty="0"/>
              <a:t>provvedimento di omologa e anche quello di mancata omologazione, sia per mancanza dei presupposti, sia per mancato raggiungimento delle percentuali, sono reclamabili e ricorribili per cassazione </a:t>
            </a:r>
            <a:r>
              <a:rPr lang="it-IT" i="1" dirty="0"/>
              <a:t>ex</a:t>
            </a:r>
            <a:r>
              <a:rPr lang="it-IT" dirty="0"/>
              <a:t> art. 111, comma 7, </a:t>
            </a:r>
            <a:r>
              <a:rPr lang="it-IT" dirty="0" err="1"/>
              <a:t>Cost</a:t>
            </a:r>
            <a:r>
              <a:rPr lang="it-IT" dirty="0"/>
              <a:t>. (Fabiani, </a:t>
            </a:r>
            <a:r>
              <a:rPr lang="it-IT" dirty="0" err="1"/>
              <a:t>Panzani</a:t>
            </a:r>
            <a:r>
              <a:rPr lang="it-IT" dirty="0"/>
              <a:t>)</a:t>
            </a:r>
          </a:p>
          <a:p>
            <a:pPr marL="571500" lvl="0" indent="-571500" algn="just">
              <a:buFont typeface="+mj-lt"/>
              <a:buAutoNum type="romanLcPeriod" startAt="8"/>
            </a:pPr>
            <a:r>
              <a:rPr lang="it-IT" dirty="0"/>
              <a:t>l’omologazione deve intervenire entro 6 mesi dalla presentazione della proposta (sembra essere un termine ordinatorio, come nel c.p.: </a:t>
            </a:r>
            <a:r>
              <a:rPr lang="it-IT" dirty="0" err="1"/>
              <a:t>Trib</a:t>
            </a:r>
            <a:r>
              <a:rPr lang="it-IT" dirty="0"/>
              <a:t>. Torino 30 settembre 2015; in dottrina </a:t>
            </a:r>
            <a:r>
              <a:rPr lang="it-IT" dirty="0" err="1"/>
              <a:t>Panzani</a:t>
            </a:r>
            <a:r>
              <a:rPr lang="it-IT" dirty="0"/>
              <a:t>, Manente</a:t>
            </a:r>
            <a:r>
              <a:rPr lang="it-IT" dirty="0" smtClean="0"/>
              <a:t>);</a:t>
            </a:r>
            <a:endParaRPr lang="it-IT" dirty="0"/>
          </a:p>
          <a:p>
            <a:pPr marL="571500" lvl="0" indent="-571500" algn="just">
              <a:buFont typeface="+mj-lt"/>
              <a:buAutoNum type="romanLcPeriod" startAt="8"/>
            </a:pPr>
            <a:r>
              <a:rPr lang="it-IT" dirty="0"/>
              <a:t>l’omologazione produce determinati effetti:</a:t>
            </a:r>
          </a:p>
          <a:p>
            <a:pPr marL="0" indent="0" algn="just">
              <a:buNone/>
            </a:pPr>
            <a:r>
              <a:rPr lang="it-IT" dirty="0" smtClean="0"/>
              <a:t>	a. è </a:t>
            </a:r>
            <a:r>
              <a:rPr lang="it-IT" dirty="0"/>
              <a:t>obbligatorio per tutti i creditori aventi titolo anteriore al momento in cui è stata effettuata la pubblicità </a:t>
            </a:r>
            <a:r>
              <a:rPr lang="it-IT" i="1" dirty="0"/>
              <a:t>ex </a:t>
            </a:r>
            <a:r>
              <a:rPr lang="it-IT" dirty="0"/>
              <a:t>art. 10, comma </a:t>
            </a:r>
            <a:r>
              <a:rPr lang="it-IT" dirty="0" smtClean="0"/>
              <a:t>2;</a:t>
            </a:r>
            <a:endParaRPr lang="it-IT" dirty="0"/>
          </a:p>
          <a:p>
            <a:pPr marL="0" indent="0" algn="just">
              <a:buNone/>
            </a:pPr>
            <a:r>
              <a:rPr lang="it-IT" dirty="0" smtClean="0"/>
              <a:t>	b. destinazione </a:t>
            </a:r>
            <a:r>
              <a:rPr lang="it-IT" dirty="0"/>
              <a:t>del patrimonio alla soddisfazione dei creditori anteriori, così che i creditori posteriori non possono agire esecutivamente sui beni oggetto del piano;</a:t>
            </a:r>
          </a:p>
          <a:p>
            <a:pPr marL="0" indent="0" algn="just">
              <a:buNone/>
            </a:pPr>
            <a:r>
              <a:rPr lang="it-IT" dirty="0" smtClean="0"/>
              <a:t>	c. non </a:t>
            </a:r>
            <a:r>
              <a:rPr lang="it-IT" dirty="0"/>
              <a:t>produce effetto nei confronti dei coobbligati, dei fideiussori e degli obbligati di regresso (salvo che non sia previsto diversamente).</a:t>
            </a:r>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42</a:t>
            </a:fld>
            <a:endParaRPr lang="it-IT"/>
          </a:p>
        </p:txBody>
      </p:sp>
    </p:spTree>
    <p:extLst>
      <p:ext uri="{BB962C8B-B14F-4D97-AF65-F5344CB8AC3E}">
        <p14:creationId xmlns:p14="http://schemas.microsoft.com/office/powerpoint/2010/main" val="13888240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- 2) Principi sul raggiungimento dell’accordo e sull’omologazione dello stesso – L’omologazione</a:t>
            </a:r>
          </a:p>
        </p:txBody>
      </p:sp>
      <p:sp>
        <p:nvSpPr>
          <p:cNvPr id="3" name="Segnaposto contenuto 2"/>
          <p:cNvSpPr>
            <a:spLocks noGrp="1"/>
          </p:cNvSpPr>
          <p:nvPr>
            <p:ph idx="1"/>
          </p:nvPr>
        </p:nvSpPr>
        <p:spPr>
          <a:xfrm>
            <a:off x="457200" y="1600200"/>
            <a:ext cx="8229600" cy="4925144"/>
          </a:xfrm>
        </p:spPr>
        <p:txBody>
          <a:bodyPr>
            <a:normAutofit fontScale="55000" lnSpcReduction="20000"/>
          </a:bodyPr>
          <a:lstStyle/>
          <a:p>
            <a:pPr marL="0" indent="0" algn="just">
              <a:buNone/>
            </a:pPr>
            <a:r>
              <a:rPr lang="it-IT" dirty="0"/>
              <a:t>Questioni</a:t>
            </a:r>
          </a:p>
          <a:p>
            <a:pPr marL="0" indent="0" algn="just">
              <a:buNone/>
            </a:pPr>
            <a:r>
              <a:rPr lang="it-IT" dirty="0"/>
              <a:t> </a:t>
            </a:r>
            <a:r>
              <a:rPr lang="it-IT" dirty="0" smtClean="0"/>
              <a:t>a) chi </a:t>
            </a:r>
            <a:r>
              <a:rPr lang="it-IT" dirty="0"/>
              <a:t>è legittimato a sollevare contestazioni?</a:t>
            </a:r>
          </a:p>
          <a:p>
            <a:pPr marL="0" indent="0" algn="just" defTabSz="261938">
              <a:buNone/>
            </a:pPr>
            <a:r>
              <a:rPr lang="it-IT" dirty="0" smtClean="0"/>
              <a:t>	a1) solo </a:t>
            </a:r>
            <a:r>
              <a:rPr lang="it-IT" dirty="0"/>
              <a:t>i creditori assenti, dissenzienti e pretermessi o anche i creditori che hanno votato a favore?</a:t>
            </a:r>
          </a:p>
          <a:p>
            <a:pPr marL="0" indent="0" algn="just" defTabSz="261938">
              <a:buNone/>
            </a:pPr>
            <a:r>
              <a:rPr lang="it-IT" dirty="0" smtClean="0"/>
              <a:t>	a2) chi </a:t>
            </a:r>
            <a:r>
              <a:rPr lang="it-IT" dirty="0"/>
              <a:t>sono gli “</a:t>
            </a:r>
            <a:r>
              <a:rPr lang="it-IT" i="1" dirty="0"/>
              <a:t>altri interessati</a:t>
            </a:r>
            <a:r>
              <a:rPr lang="it-IT" dirty="0"/>
              <a:t>” </a:t>
            </a:r>
            <a:r>
              <a:rPr lang="it-IT" dirty="0" smtClean="0"/>
              <a:t>di cui all’art. 12, comma 2, legittimati </a:t>
            </a:r>
            <a:r>
              <a:rPr lang="it-IT" dirty="0"/>
              <a:t>a contestare la convenienza dell’accordo? Legittimazione più ampia per proporre contestazioni sulla convenienza?</a:t>
            </a:r>
          </a:p>
          <a:p>
            <a:pPr marL="0" indent="0" algn="just">
              <a:buNone/>
            </a:pPr>
            <a:r>
              <a:rPr lang="it-IT" dirty="0" smtClean="0"/>
              <a:t>b) che </a:t>
            </a:r>
            <a:r>
              <a:rPr lang="it-IT" dirty="0"/>
              <a:t>genere di contestazioni possono essere sollevate?</a:t>
            </a:r>
          </a:p>
          <a:p>
            <a:pPr marL="0" indent="0" algn="just" defTabSz="261938">
              <a:buNone/>
            </a:pPr>
            <a:r>
              <a:rPr lang="it-IT" dirty="0" smtClean="0"/>
              <a:t>	b1) mancato </a:t>
            </a:r>
            <a:r>
              <a:rPr lang="it-IT" dirty="0"/>
              <a:t>rispetto di prescrizioni formali della procedura;</a:t>
            </a:r>
          </a:p>
          <a:p>
            <a:pPr marL="0" indent="0" algn="just" defTabSz="261938">
              <a:buNone/>
            </a:pPr>
            <a:r>
              <a:rPr lang="it-IT" dirty="0" smtClean="0"/>
              <a:t>	b2) sussistenza dei presupposti per l’ammissione (</a:t>
            </a:r>
            <a:r>
              <a:rPr lang="it-IT" dirty="0" err="1" smtClean="0"/>
              <a:t>Trib</a:t>
            </a:r>
            <a:r>
              <a:rPr lang="it-IT" dirty="0" smtClean="0"/>
              <a:t>. Firenze 19 febbraio 2016; </a:t>
            </a:r>
            <a:r>
              <a:rPr lang="it-IT" dirty="0" err="1" smtClean="0"/>
              <a:t>Trib</a:t>
            </a:r>
            <a:r>
              <a:rPr lang="it-IT" dirty="0" smtClean="0"/>
              <a:t>. Pistoia 19 novembre 2014);</a:t>
            </a:r>
          </a:p>
          <a:p>
            <a:pPr marL="0" indent="0" algn="just" defTabSz="261938">
              <a:buNone/>
            </a:pPr>
            <a:r>
              <a:rPr lang="it-IT" dirty="0" smtClean="0"/>
              <a:t>	b3) mancato </a:t>
            </a:r>
            <a:r>
              <a:rPr lang="it-IT" dirty="0"/>
              <a:t>riconoscimento di crediti (entità e collocazione) o riconoscimento di crediti inesistenti (nel piano del consumatore il potere è attribuito al giudice: v. art. 12bis, comma 3);</a:t>
            </a:r>
          </a:p>
          <a:p>
            <a:pPr marL="0" indent="0" algn="just" defTabSz="623888">
              <a:buNone/>
            </a:pPr>
            <a:r>
              <a:rPr lang="it-IT" dirty="0" smtClean="0"/>
              <a:t>	- se </a:t>
            </a:r>
            <a:r>
              <a:rPr lang="it-IT" dirty="0"/>
              <a:t>contestazioni che incidono sul </a:t>
            </a:r>
            <a:r>
              <a:rPr lang="it-IT" i="1" dirty="0"/>
              <a:t>quantum</a:t>
            </a:r>
            <a:r>
              <a:rPr lang="it-IT" dirty="0"/>
              <a:t>, prova di resistenza?</a:t>
            </a:r>
          </a:p>
          <a:p>
            <a:pPr marL="0" indent="0" algn="just" defTabSz="261938">
              <a:buNone/>
            </a:pPr>
            <a:r>
              <a:rPr lang="it-IT" dirty="0" smtClean="0"/>
              <a:t>	b3) fattibilità </a:t>
            </a:r>
            <a:r>
              <a:rPr lang="it-IT" dirty="0"/>
              <a:t>del piano;</a:t>
            </a:r>
          </a:p>
          <a:p>
            <a:pPr marL="0" indent="0" algn="just" defTabSz="261938">
              <a:buNone/>
            </a:pPr>
            <a:r>
              <a:rPr lang="it-IT" dirty="0" smtClean="0"/>
              <a:t>	b4) convenienza </a:t>
            </a:r>
            <a:r>
              <a:rPr lang="it-IT" dirty="0"/>
              <a:t>del piano;</a:t>
            </a:r>
          </a:p>
          <a:p>
            <a:pPr marL="0" indent="0" algn="just" defTabSz="261938">
              <a:buNone/>
            </a:pPr>
            <a:r>
              <a:rPr lang="it-IT" dirty="0" smtClean="0"/>
              <a:t>	b5) compimento di atti </a:t>
            </a:r>
            <a:r>
              <a:rPr lang="it-IT" dirty="0"/>
              <a:t>in frode (così anche </a:t>
            </a:r>
            <a:r>
              <a:rPr lang="it-IT" dirty="0" err="1"/>
              <a:t>Trib</a:t>
            </a:r>
            <a:r>
              <a:rPr lang="it-IT" dirty="0"/>
              <a:t>. Reggio </a:t>
            </a:r>
            <a:r>
              <a:rPr lang="it-IT" dirty="0" smtClean="0"/>
              <a:t>Emilia</a:t>
            </a:r>
            <a:r>
              <a:rPr lang="it-IT" dirty="0"/>
              <a:t> </a:t>
            </a:r>
            <a:r>
              <a:rPr lang="it-IT" dirty="0" smtClean="0"/>
              <a:t>11 marzo 2015, secondo il quale possono essere accertati anche d’ufficio);</a:t>
            </a:r>
            <a:endParaRPr lang="it-IT" dirty="0"/>
          </a:p>
          <a:p>
            <a:pPr marL="0" indent="0" defTabSz="261938">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43</a:t>
            </a:fld>
            <a:endParaRPr lang="it-IT"/>
          </a:p>
        </p:txBody>
      </p:sp>
    </p:spTree>
    <p:extLst>
      <p:ext uri="{BB962C8B-B14F-4D97-AF65-F5344CB8AC3E}">
        <p14:creationId xmlns:p14="http://schemas.microsoft.com/office/powerpoint/2010/main" val="28607193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260648"/>
            <a:ext cx="8229600" cy="1143000"/>
          </a:xfrm>
        </p:spPr>
        <p:txBody>
          <a:bodyPr>
            <a:noAutofit/>
          </a:bodyPr>
          <a:lstStyle/>
          <a:p>
            <a:r>
              <a:rPr lang="it-IT" sz="3200" dirty="0"/>
              <a:t>I. Gli Accordi di sovraindebitamento - 2) Principi sul raggiungimento dell’accordo e sull’omologazione dello stesso – L’omologazione</a:t>
            </a:r>
          </a:p>
        </p:txBody>
      </p:sp>
      <p:sp>
        <p:nvSpPr>
          <p:cNvPr id="3" name="Segnaposto contenuto 2"/>
          <p:cNvSpPr>
            <a:spLocks noGrp="1"/>
          </p:cNvSpPr>
          <p:nvPr>
            <p:ph idx="1"/>
          </p:nvPr>
        </p:nvSpPr>
        <p:spPr/>
        <p:txBody>
          <a:bodyPr>
            <a:normAutofit/>
          </a:bodyPr>
          <a:lstStyle/>
          <a:p>
            <a:pPr marL="0" indent="0" algn="just">
              <a:buNone/>
            </a:pPr>
            <a:endParaRPr lang="it-IT" dirty="0" smtClean="0"/>
          </a:p>
          <a:p>
            <a:pPr marL="0" indent="0" algn="just">
              <a:buNone/>
            </a:pPr>
            <a:r>
              <a:rPr lang="it-IT" dirty="0" smtClean="0"/>
              <a:t>c) sotto </a:t>
            </a:r>
            <a:r>
              <a:rPr lang="it-IT" dirty="0"/>
              <a:t>il profilo </a:t>
            </a:r>
            <a:r>
              <a:rPr lang="it-IT" dirty="0" smtClean="0"/>
              <a:t>processuale,  è </a:t>
            </a:r>
            <a:r>
              <a:rPr lang="it-IT" dirty="0"/>
              <a:t>necessaria l’iscrizione a ruolo di un subprocedimento di omologa (come richiedono alcuni tribunali in materia di concordato preventivo</a:t>
            </a:r>
            <a:r>
              <a:rPr lang="it-IT" dirty="0" smtClean="0"/>
              <a:t>)? In caso affermativo, </a:t>
            </a:r>
            <a:r>
              <a:rPr lang="it-IT" dirty="0"/>
              <a:t>chi è legittimato a chiederlo? L’OCC? Il debitore (magari con assistenza tecnica</a:t>
            </a:r>
            <a:r>
              <a:rPr lang="it-IT" dirty="0" smtClean="0"/>
              <a:t>)?</a:t>
            </a:r>
          </a:p>
          <a:p>
            <a:pPr marL="0" indent="0">
              <a:buNone/>
            </a:pPr>
            <a:endParaRPr lang="it-IT" dirty="0"/>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44</a:t>
            </a:fld>
            <a:endParaRPr lang="it-IT"/>
          </a:p>
        </p:txBody>
      </p:sp>
    </p:spTree>
    <p:extLst>
      <p:ext uri="{BB962C8B-B14F-4D97-AF65-F5344CB8AC3E}">
        <p14:creationId xmlns:p14="http://schemas.microsoft.com/office/powerpoint/2010/main" val="102367499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- 2) Principi sul raggiungimento dell’accordo e sull’omologazione dello stesso – </a:t>
            </a:r>
            <a:r>
              <a:rPr lang="it-IT" sz="3200" dirty="0" smtClean="0"/>
              <a:t>Il reclamo</a:t>
            </a:r>
            <a:endParaRPr lang="it-IT" sz="3200" dirty="0"/>
          </a:p>
        </p:txBody>
      </p:sp>
      <p:sp>
        <p:nvSpPr>
          <p:cNvPr id="3" name="Segnaposto contenuto 2"/>
          <p:cNvSpPr>
            <a:spLocks noGrp="1"/>
          </p:cNvSpPr>
          <p:nvPr>
            <p:ph idx="1"/>
          </p:nvPr>
        </p:nvSpPr>
        <p:spPr>
          <a:xfrm>
            <a:off x="179512" y="1556792"/>
            <a:ext cx="8712968" cy="5184576"/>
          </a:xfrm>
        </p:spPr>
        <p:txBody>
          <a:bodyPr>
            <a:normAutofit fontScale="70000" lnSpcReduction="20000"/>
          </a:bodyPr>
          <a:lstStyle/>
          <a:p>
            <a:pPr marL="0" indent="0" algn="just" defTabSz="449263">
              <a:buNone/>
            </a:pPr>
            <a:r>
              <a:rPr lang="it-IT" b="1" dirty="0" smtClean="0"/>
              <a:t>Reclamo del decreto di omologazione</a:t>
            </a:r>
            <a:endParaRPr lang="it-IT" b="1" dirty="0"/>
          </a:p>
          <a:p>
            <a:pPr marL="514350" indent="-514350" algn="just">
              <a:buAutoNum type="arabicParenR"/>
            </a:pPr>
            <a:r>
              <a:rPr lang="it-IT" dirty="0" smtClean="0"/>
              <a:t>Oggetto del reclamo – principi in materia di appello (acquiescenza, principio di soccombenza, effetto devolutivo limitato, l’assorbimento delle nullità nei vizi di gravame)</a:t>
            </a:r>
          </a:p>
          <a:p>
            <a:pPr marL="514350" indent="-514350" algn="just">
              <a:buAutoNum type="arabicParenR"/>
            </a:pPr>
            <a:r>
              <a:rPr lang="it-IT" dirty="0" smtClean="0"/>
              <a:t>da </a:t>
            </a:r>
            <a:r>
              <a:rPr lang="it-IT" dirty="0"/>
              <a:t>quando decorrono i termini per l’eventuale reclamo? 10 giorni dalla pubblicazione o dalla comunicazione notificazione? Per la prima soluzione D’Amora-</a:t>
            </a:r>
            <a:r>
              <a:rPr lang="it-IT" dirty="0" err="1"/>
              <a:t>Minutoli</a:t>
            </a:r>
            <a:r>
              <a:rPr lang="it-IT" dirty="0"/>
              <a:t>, dato che l’art. 12, comma 2, conterrebbe una disposizione speciale che deroga a quanto previsto dall’art. 739 </a:t>
            </a:r>
            <a:r>
              <a:rPr lang="it-IT" dirty="0" err="1"/>
              <a:t>c.p.c</a:t>
            </a:r>
            <a:r>
              <a:rPr lang="it-IT" dirty="0" err="1" smtClean="0"/>
              <a:t>.</a:t>
            </a:r>
            <a:endParaRPr lang="it-IT" dirty="0" smtClean="0"/>
          </a:p>
          <a:p>
            <a:pPr marL="514350" indent="-514350" algn="just">
              <a:buAutoNum type="arabicParenR"/>
            </a:pPr>
            <a:r>
              <a:rPr lang="it-IT" dirty="0" smtClean="0"/>
              <a:t>se vengono proposti più reclami da parte dei creditori, questi vengono riuniti in un unico giudizio (v. </a:t>
            </a:r>
            <a:r>
              <a:rPr lang="it-IT" dirty="0" err="1" smtClean="0"/>
              <a:t>Trib</a:t>
            </a:r>
            <a:r>
              <a:rPr lang="it-IT" dirty="0" smtClean="0"/>
              <a:t>. Cagliari 11 maggio 2016; </a:t>
            </a:r>
            <a:r>
              <a:rPr lang="it-IT" dirty="0" err="1" smtClean="0"/>
              <a:t>Trib</a:t>
            </a:r>
            <a:r>
              <a:rPr lang="it-IT" dirty="0" smtClean="0"/>
              <a:t>. Massa 28 gennaio 2016; </a:t>
            </a:r>
            <a:r>
              <a:rPr lang="it-IT" dirty="0" err="1" smtClean="0"/>
              <a:t>Trib</a:t>
            </a:r>
            <a:r>
              <a:rPr lang="it-IT" dirty="0" smtClean="0"/>
              <a:t>. Treviso 12 maggio 2016)</a:t>
            </a:r>
          </a:p>
          <a:p>
            <a:pPr marL="514350" indent="-514350" algn="just">
              <a:buAutoNum type="arabicParenR"/>
            </a:pPr>
            <a:r>
              <a:rPr lang="it-IT" dirty="0" smtClean="0"/>
              <a:t>il giudizio del reclamo si svolge nelle forme degli artt. 737 ss. </a:t>
            </a:r>
            <a:r>
              <a:rPr lang="it-IT" dirty="0" err="1" smtClean="0"/>
              <a:t>c.p.c.</a:t>
            </a:r>
            <a:r>
              <a:rPr lang="it-IT" dirty="0" smtClean="0"/>
              <a:t> di fronte al Tribunale in composizione collegiale, di cui non fa parte il primo giudice</a:t>
            </a:r>
            <a:endParaRPr lang="it-IT" dirty="0"/>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45</a:t>
            </a:fld>
            <a:endParaRPr lang="it-IT"/>
          </a:p>
        </p:txBody>
      </p:sp>
    </p:spTree>
    <p:extLst>
      <p:ext uri="{BB962C8B-B14F-4D97-AF65-F5344CB8AC3E}">
        <p14:creationId xmlns:p14="http://schemas.microsoft.com/office/powerpoint/2010/main" val="18799865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60648"/>
            <a:ext cx="8229600" cy="1426170"/>
          </a:xfrm>
        </p:spPr>
        <p:txBody>
          <a:bodyPr>
            <a:noAutofit/>
          </a:bodyPr>
          <a:lstStyle/>
          <a:p>
            <a:r>
              <a:rPr lang="it-IT" sz="3200" dirty="0"/>
              <a:t>I. Gli Accordi di sovraindebitamento - 2) Principi sul raggiungimento dell’accordo e sull’omologazione dello stesso – Piano del </a:t>
            </a:r>
            <a:r>
              <a:rPr lang="it-IT" sz="3200" dirty="0" smtClean="0"/>
              <a:t>consumatore</a:t>
            </a:r>
            <a:endParaRPr lang="it-IT" sz="3200" dirty="0"/>
          </a:p>
        </p:txBody>
      </p:sp>
      <p:sp>
        <p:nvSpPr>
          <p:cNvPr id="3" name="Segnaposto contenuto 2"/>
          <p:cNvSpPr>
            <a:spLocks noGrp="1"/>
          </p:cNvSpPr>
          <p:nvPr>
            <p:ph idx="1"/>
          </p:nvPr>
        </p:nvSpPr>
        <p:spPr>
          <a:xfrm>
            <a:off x="457200" y="1988840"/>
            <a:ext cx="8229600" cy="4392488"/>
          </a:xfrm>
        </p:spPr>
        <p:txBody>
          <a:bodyPr>
            <a:normAutofit fontScale="77500" lnSpcReduction="20000"/>
          </a:bodyPr>
          <a:lstStyle/>
          <a:p>
            <a:pPr marL="571500" indent="-571500" algn="just">
              <a:buFont typeface="+mj-lt"/>
              <a:buAutoNum type="romanLcPeriod"/>
            </a:pPr>
            <a:r>
              <a:rPr lang="it-IT" dirty="0" smtClean="0"/>
              <a:t>non </a:t>
            </a:r>
            <a:r>
              <a:rPr lang="it-IT" dirty="0"/>
              <a:t>è prevista approvazione dei creditori, ma solo possibilità di presentare contestazioni;</a:t>
            </a:r>
          </a:p>
          <a:p>
            <a:pPr marL="571500" indent="-571500" algn="just">
              <a:buAutoNum type="romanLcPeriod" startAt="2"/>
            </a:pPr>
            <a:r>
              <a:rPr lang="it-IT" dirty="0" smtClean="0"/>
              <a:t>udienza </a:t>
            </a:r>
            <a:r>
              <a:rPr lang="it-IT" dirty="0"/>
              <a:t>unica in </a:t>
            </a:r>
            <a:r>
              <a:rPr lang="it-IT" dirty="0" smtClean="0"/>
              <a:t>contraddittorio, qualora siano state presentate contestazioni (ma v. </a:t>
            </a:r>
            <a:r>
              <a:rPr lang="it-IT" dirty="0" err="1" smtClean="0"/>
              <a:t>Trib</a:t>
            </a:r>
            <a:r>
              <a:rPr lang="it-IT" dirty="0" smtClean="0"/>
              <a:t>. Torino 5 novembre 2015 che ha disposto udienza anche in assenza di contestazioni);</a:t>
            </a:r>
            <a:endParaRPr lang="it-IT" dirty="0"/>
          </a:p>
          <a:p>
            <a:pPr marL="571500" indent="-571500" algn="just">
              <a:buAutoNum type="romanLcPeriod" startAt="3"/>
            </a:pPr>
            <a:r>
              <a:rPr lang="it-IT" dirty="0" smtClean="0"/>
              <a:t>non </a:t>
            </a:r>
            <a:r>
              <a:rPr lang="it-IT" dirty="0"/>
              <a:t>c’è termine per la presentazione di contestazioni, ma il termine ultimo non può che essere l’udienza (o il diverso termine stabilito dal giudice con il decreto di cui al 12bis, comma 1</a:t>
            </a:r>
            <a:r>
              <a:rPr lang="it-IT" dirty="0" smtClean="0"/>
              <a:t>);</a:t>
            </a:r>
          </a:p>
          <a:p>
            <a:pPr marL="571500" indent="-571500" algn="just">
              <a:buAutoNum type="romanLcPeriod" startAt="3"/>
            </a:pPr>
            <a:r>
              <a:rPr lang="it-IT" dirty="0"/>
              <a:t>i</a:t>
            </a:r>
            <a:r>
              <a:rPr lang="it-IT" dirty="0" smtClean="0"/>
              <a:t>n caso di contestazioni, deve essere consentito il diritto di difesa al debitore.</a:t>
            </a:r>
            <a:endParaRPr lang="it-IT" dirty="0"/>
          </a:p>
          <a:p>
            <a:pPr marL="0" indent="0">
              <a:buNone/>
            </a:pPr>
            <a:r>
              <a:rPr lang="it-IT" dirty="0"/>
              <a:t> </a:t>
            </a:r>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46</a:t>
            </a:fld>
            <a:endParaRPr lang="it-IT"/>
          </a:p>
        </p:txBody>
      </p:sp>
    </p:spTree>
    <p:extLst>
      <p:ext uri="{BB962C8B-B14F-4D97-AF65-F5344CB8AC3E}">
        <p14:creationId xmlns:p14="http://schemas.microsoft.com/office/powerpoint/2010/main" val="32622625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smtClean="0"/>
              <a:t>I. Gli Accordi di sovraindebitamento - 3) La fase di esecuzione e i giudizi di risoluzione e/o annullamento</a:t>
            </a:r>
            <a:endParaRPr lang="it-IT" sz="3200" dirty="0"/>
          </a:p>
        </p:txBody>
      </p:sp>
      <p:sp>
        <p:nvSpPr>
          <p:cNvPr id="3" name="Segnaposto contenuto 2"/>
          <p:cNvSpPr>
            <a:spLocks noGrp="1"/>
          </p:cNvSpPr>
          <p:nvPr>
            <p:ph idx="1"/>
          </p:nvPr>
        </p:nvSpPr>
        <p:spPr>
          <a:xfrm>
            <a:off x="457200" y="1600200"/>
            <a:ext cx="8229600" cy="5069160"/>
          </a:xfrm>
        </p:spPr>
        <p:txBody>
          <a:bodyPr>
            <a:normAutofit fontScale="62500" lnSpcReduction="20000"/>
          </a:bodyPr>
          <a:lstStyle/>
          <a:p>
            <a:pPr algn="just"/>
            <a:r>
              <a:rPr lang="it-IT" dirty="0" smtClean="0"/>
              <a:t>Dopo l’omologazione, </a:t>
            </a:r>
            <a:r>
              <a:rPr lang="it-IT" dirty="0"/>
              <a:t>inizia la fase esecutiva dell’accordo e/o del piano. La fase esecutiva </a:t>
            </a:r>
            <a:r>
              <a:rPr lang="it-IT" dirty="0" smtClean="0"/>
              <a:t>dipende dal </a:t>
            </a:r>
            <a:r>
              <a:rPr lang="it-IT" dirty="0"/>
              <a:t>contenuto dell’accordo e/o del piano, e pertanto potrà prevedere per esempio la continuità dell’attività d’impresa, la liquidazione dei beni o anche una contenuto a carattere misto. </a:t>
            </a:r>
          </a:p>
          <a:p>
            <a:pPr algn="just"/>
            <a:r>
              <a:rPr lang="it-IT" dirty="0"/>
              <a:t>Da ciò consegue che non può dirsi con certezza </a:t>
            </a:r>
            <a:r>
              <a:rPr lang="it-IT" i="1" dirty="0" smtClean="0"/>
              <a:t>ex ante </a:t>
            </a:r>
            <a:r>
              <a:rPr lang="it-IT" dirty="0" smtClean="0"/>
              <a:t>quale </a:t>
            </a:r>
            <a:r>
              <a:rPr lang="it-IT" dirty="0"/>
              <a:t>sia il soggetto cui è affidata la fase esecutiva, dato che questa potrebbe essere in astratto affidata:</a:t>
            </a:r>
          </a:p>
          <a:p>
            <a:pPr marL="0" indent="0" algn="just">
              <a:buNone/>
            </a:pPr>
            <a:r>
              <a:rPr lang="it-IT" dirty="0" smtClean="0"/>
              <a:t>	i. al </a:t>
            </a:r>
            <a:r>
              <a:rPr lang="it-IT" dirty="0"/>
              <a:t>debitore, fuori dai casi di nomina obbligatoria del liquidatore o del gestore;</a:t>
            </a:r>
          </a:p>
          <a:p>
            <a:pPr marL="0" indent="0" algn="just">
              <a:buNone/>
            </a:pPr>
            <a:r>
              <a:rPr lang="it-IT" dirty="0" smtClean="0"/>
              <a:t>	ii. al </a:t>
            </a:r>
            <a:r>
              <a:rPr lang="it-IT" dirty="0"/>
              <a:t>liquidatore, la cui nomina è indispensabile nel caso di cui all’art. 13, comma 1 (utilizzo di beni sottoposti a pignoramento);</a:t>
            </a:r>
          </a:p>
          <a:p>
            <a:pPr marL="0" indent="0" algn="just">
              <a:buNone/>
            </a:pPr>
            <a:r>
              <a:rPr lang="it-IT" dirty="0" smtClean="0"/>
              <a:t>	iii. se </a:t>
            </a:r>
            <a:r>
              <a:rPr lang="it-IT" dirty="0"/>
              <a:t>il piano lo prevede, ad un soggetto terzo “</a:t>
            </a:r>
            <a:r>
              <a:rPr lang="it-IT" i="1" dirty="0"/>
              <a:t>gestore per la liquidazione, la custodia e la </a:t>
            </a:r>
            <a:r>
              <a:rPr lang="it-IT" i="1" dirty="0" smtClean="0"/>
              <a:t>distribuzione </a:t>
            </a:r>
            <a:r>
              <a:rPr lang="it-IT" i="1" dirty="0"/>
              <a:t>ai creditori</a:t>
            </a:r>
            <a:r>
              <a:rPr lang="it-IT" dirty="0"/>
              <a:t>”, che viene nominato dal giudice (v. art. 7, comma 1, ultimo periodo).</a:t>
            </a:r>
          </a:p>
          <a:p>
            <a:pPr algn="just"/>
            <a:r>
              <a:rPr lang="it-IT" dirty="0"/>
              <a:t>Resta fermo il fatto che l’OCC può rivestire le funzioni di cui ai punti ii. e iii. (art. 15, comma 8) e la nomina di cui all’art. 13, comma 1, avviene su sua proposta (atto di impulso), e in ogni caso vigila sul corretto adempimento della proposta e comunica ai creditori ogni irregolarità.</a:t>
            </a:r>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47</a:t>
            </a:fld>
            <a:endParaRPr lang="it-IT"/>
          </a:p>
        </p:txBody>
      </p:sp>
    </p:spTree>
    <p:extLst>
      <p:ext uri="{BB962C8B-B14F-4D97-AF65-F5344CB8AC3E}">
        <p14:creationId xmlns:p14="http://schemas.microsoft.com/office/powerpoint/2010/main" val="1865532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- 3) La fase di esecuzione e i giudizi di risoluzione e/o annullamento</a:t>
            </a:r>
          </a:p>
        </p:txBody>
      </p:sp>
      <p:sp>
        <p:nvSpPr>
          <p:cNvPr id="3" name="Segnaposto contenuto 2"/>
          <p:cNvSpPr>
            <a:spLocks noGrp="1"/>
          </p:cNvSpPr>
          <p:nvPr>
            <p:ph idx="1"/>
          </p:nvPr>
        </p:nvSpPr>
        <p:spPr/>
        <p:txBody>
          <a:bodyPr>
            <a:normAutofit fontScale="85000" lnSpcReduction="10000"/>
          </a:bodyPr>
          <a:lstStyle/>
          <a:p>
            <a:pPr marL="0" indent="0" algn="just">
              <a:buNone/>
            </a:pPr>
            <a:r>
              <a:rPr lang="it-IT" dirty="0" smtClean="0"/>
              <a:t>Fermo restando l’ovvia considerazione che nella fase esecutiva deve essere eseguito il piano al fine di adempiere alla proposta, la </a:t>
            </a:r>
            <a:r>
              <a:rPr lang="it-IT" dirty="0"/>
              <a:t>ricostruzione della </a:t>
            </a:r>
            <a:r>
              <a:rPr lang="it-IT" dirty="0" smtClean="0"/>
              <a:t>disciplina, quando sorgano controversie in relazione all’esecuzione, </a:t>
            </a:r>
            <a:r>
              <a:rPr lang="it-IT" dirty="0"/>
              <a:t>non è proprio agevole, ma direi che può scomporsi </a:t>
            </a:r>
            <a:r>
              <a:rPr lang="it-IT" dirty="0" smtClean="0"/>
              <a:t>come segue:</a:t>
            </a:r>
          </a:p>
          <a:p>
            <a:pPr marL="571500" indent="-571500">
              <a:buAutoNum type="romanLcPeriod"/>
            </a:pPr>
            <a:r>
              <a:rPr lang="it-IT" dirty="0"/>
              <a:t>c</a:t>
            </a:r>
            <a:r>
              <a:rPr lang="it-IT" dirty="0" smtClean="0"/>
              <a:t>ontroversie non attinenti a diritti soggettivi</a:t>
            </a:r>
          </a:p>
          <a:p>
            <a:pPr marL="571500" indent="-571500">
              <a:buFont typeface="Arial" pitchFamily="34" charset="0"/>
              <a:buAutoNum type="romanLcPeriod"/>
            </a:pPr>
            <a:r>
              <a:rPr lang="it-IT" dirty="0"/>
              <a:t>c</a:t>
            </a:r>
            <a:r>
              <a:rPr lang="it-IT" dirty="0" smtClean="0"/>
              <a:t>ontroversie attinenti a diritti soggettivi, ma che non </a:t>
            </a:r>
            <a:r>
              <a:rPr lang="it-IT" dirty="0"/>
              <a:t>riguardano difficoltà relative all’adempimento</a:t>
            </a:r>
          </a:p>
          <a:p>
            <a:pPr marL="571500" indent="-571500">
              <a:buAutoNum type="romanLcPeriod"/>
            </a:pPr>
            <a:r>
              <a:rPr lang="it-IT" dirty="0" smtClean="0"/>
              <a:t>difficoltà relative all’adempimento</a:t>
            </a:r>
          </a:p>
          <a:p>
            <a:pPr marL="571500" indent="-571500">
              <a:buAutoNum type="romanLcPeriod"/>
            </a:pPr>
            <a:r>
              <a:rPr lang="it-IT" dirty="0" smtClean="0"/>
              <a:t>emersione di fatti più gravi (atti in frode)</a:t>
            </a:r>
            <a:endParaRPr lang="it-IT" dirty="0"/>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48</a:t>
            </a:fld>
            <a:endParaRPr lang="it-IT"/>
          </a:p>
        </p:txBody>
      </p:sp>
    </p:spTree>
    <p:extLst>
      <p:ext uri="{BB962C8B-B14F-4D97-AF65-F5344CB8AC3E}">
        <p14:creationId xmlns:p14="http://schemas.microsoft.com/office/powerpoint/2010/main" val="111325107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426170"/>
          </a:xfrm>
        </p:spPr>
        <p:txBody>
          <a:bodyPr>
            <a:noAutofit/>
          </a:bodyPr>
          <a:lstStyle/>
          <a:p>
            <a:r>
              <a:rPr lang="it-IT" sz="3200" dirty="0"/>
              <a:t>I. Gli Accordi di sovraindebitamento - 3) La fase di esecuzione e i giudizi di risoluzione e/o </a:t>
            </a:r>
            <a:r>
              <a:rPr lang="it-IT" sz="3200" dirty="0" smtClean="0"/>
              <a:t>annullamento – questioni non attinenti a diritti soggettivi</a:t>
            </a:r>
            <a:endParaRPr lang="it-IT" sz="3200" dirty="0"/>
          </a:p>
        </p:txBody>
      </p:sp>
      <p:sp>
        <p:nvSpPr>
          <p:cNvPr id="3" name="Segnaposto contenuto 2"/>
          <p:cNvSpPr>
            <a:spLocks noGrp="1"/>
          </p:cNvSpPr>
          <p:nvPr>
            <p:ph idx="1"/>
          </p:nvPr>
        </p:nvSpPr>
        <p:spPr>
          <a:xfrm>
            <a:off x="457200" y="1916832"/>
            <a:ext cx="8229600" cy="4464496"/>
          </a:xfrm>
        </p:spPr>
        <p:txBody>
          <a:bodyPr>
            <a:normAutofit fontScale="70000" lnSpcReduction="20000"/>
          </a:bodyPr>
          <a:lstStyle/>
          <a:p>
            <a:pPr marL="0" indent="0" algn="just">
              <a:buNone/>
            </a:pPr>
            <a:endParaRPr lang="it-IT" dirty="0" smtClean="0"/>
          </a:p>
          <a:p>
            <a:pPr marL="0" indent="0" algn="just">
              <a:buNone/>
            </a:pPr>
            <a:r>
              <a:rPr lang="it-IT" dirty="0" smtClean="0"/>
              <a:t>i</a:t>
            </a:r>
            <a:r>
              <a:rPr lang="it-IT" dirty="0"/>
              <a:t>.	le difficoltà che non investono diritti soggettivi sono gestite dall’OCC che ha il potere di “</a:t>
            </a:r>
            <a:r>
              <a:rPr lang="it-IT" i="1" dirty="0"/>
              <a:t>risolvere le difficoltà che dovessero insorgere</a:t>
            </a:r>
            <a:r>
              <a:rPr lang="it-IT" dirty="0"/>
              <a:t>” (art. 13, comma 2), assumendo “</a:t>
            </a:r>
            <a:r>
              <a:rPr lang="it-IT" i="1" dirty="0"/>
              <a:t>ogni iniziativa funzionale </a:t>
            </a:r>
            <a:r>
              <a:rPr lang="it-IT" dirty="0" smtClean="0"/>
              <a:t>(..) </a:t>
            </a:r>
            <a:r>
              <a:rPr lang="it-IT" i="1" dirty="0" smtClean="0"/>
              <a:t>all’esecuzione </a:t>
            </a:r>
            <a:r>
              <a:rPr lang="it-IT" dirty="0" smtClean="0"/>
              <a:t>[del piano di ristrutturazione]” </a:t>
            </a:r>
            <a:r>
              <a:rPr lang="it-IT" dirty="0"/>
              <a:t>(art. 15, comma 5)</a:t>
            </a:r>
          </a:p>
          <a:p>
            <a:pPr marL="0" indent="0" algn="just">
              <a:buNone/>
            </a:pPr>
            <a:r>
              <a:rPr lang="it-IT" dirty="0" smtClean="0"/>
              <a:t>	a.</a:t>
            </a:r>
            <a:r>
              <a:rPr lang="it-IT" dirty="0"/>
              <a:t>	si tratta di un potere discrezionale;</a:t>
            </a:r>
          </a:p>
          <a:p>
            <a:pPr marL="0" indent="0" algn="just">
              <a:buNone/>
            </a:pPr>
            <a:r>
              <a:rPr lang="it-IT" dirty="0" smtClean="0"/>
              <a:t>	b.</a:t>
            </a:r>
            <a:r>
              <a:rPr lang="it-IT" dirty="0"/>
              <a:t>	non può avere ad oggetto diritti soggettivi;</a:t>
            </a:r>
          </a:p>
          <a:p>
            <a:pPr marL="0" indent="0" algn="just">
              <a:buNone/>
            </a:pPr>
            <a:r>
              <a:rPr lang="it-IT" dirty="0" smtClean="0"/>
              <a:t>	c.</a:t>
            </a:r>
            <a:r>
              <a:rPr lang="it-IT" dirty="0"/>
              <a:t>	procedimento del tutto </a:t>
            </a:r>
            <a:r>
              <a:rPr lang="it-IT" dirty="0" err="1"/>
              <a:t>deformalizzato</a:t>
            </a:r>
            <a:r>
              <a:rPr lang="it-IT" dirty="0"/>
              <a:t>;</a:t>
            </a:r>
          </a:p>
          <a:p>
            <a:pPr marL="0" indent="0" algn="just">
              <a:buNone/>
            </a:pPr>
            <a:r>
              <a:rPr lang="it-IT" dirty="0"/>
              <a:t>(es. modalità di svolgimento di una procedura competitiva per la cessione dei beni, quando essa non sia stata regolata dal piano/accordo; individuazione di  modalità alternative di liquidazione dei beni non incompatibili con l’accordo) e che può anche consistere nella definizione amichevole di eventuali controversie (Fabiani).</a:t>
            </a:r>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49</a:t>
            </a:fld>
            <a:endParaRPr lang="it-IT"/>
          </a:p>
        </p:txBody>
      </p:sp>
    </p:spTree>
    <p:extLst>
      <p:ext uri="{BB962C8B-B14F-4D97-AF65-F5344CB8AC3E}">
        <p14:creationId xmlns:p14="http://schemas.microsoft.com/office/powerpoint/2010/main" val="4262472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err="1"/>
              <a:t>Alternativa</a:t>
            </a:r>
            <a:r>
              <a:rPr lang="en-US" dirty="0"/>
              <a:t> </a:t>
            </a:r>
            <a:r>
              <a:rPr lang="en-US" dirty="0" err="1"/>
              <a:t>fra</a:t>
            </a:r>
            <a:r>
              <a:rPr lang="en-US" dirty="0"/>
              <a:t> </a:t>
            </a:r>
            <a:r>
              <a:rPr lang="en-US" dirty="0" smtClean="0"/>
              <a:t>procedure (segue)</a:t>
            </a:r>
            <a:endParaRPr lang="it-IT" dirty="0"/>
          </a:p>
        </p:txBody>
      </p:sp>
      <p:sp>
        <p:nvSpPr>
          <p:cNvPr id="3" name="Segnaposto contenuto 2"/>
          <p:cNvSpPr>
            <a:spLocks noGrp="1"/>
          </p:cNvSpPr>
          <p:nvPr>
            <p:ph idx="1"/>
          </p:nvPr>
        </p:nvSpPr>
        <p:spPr>
          <a:xfrm>
            <a:off x="323528" y="1268760"/>
            <a:ext cx="8568952" cy="5328592"/>
          </a:xfrm>
        </p:spPr>
        <p:txBody>
          <a:bodyPr>
            <a:normAutofit fontScale="70000" lnSpcReduction="20000"/>
          </a:bodyPr>
          <a:lstStyle/>
          <a:p>
            <a:pPr marL="457200" indent="-457200" algn="just">
              <a:lnSpc>
                <a:spcPct val="80000"/>
              </a:lnSpc>
              <a:buAutoNum type="alphaLcParenR"/>
            </a:pPr>
            <a:r>
              <a:rPr lang="en-US" dirty="0" err="1" smtClean="0"/>
              <a:t>può</a:t>
            </a:r>
            <a:r>
              <a:rPr lang="en-US" dirty="0" smtClean="0"/>
              <a:t> </a:t>
            </a:r>
            <a:r>
              <a:rPr lang="en-US" dirty="0" err="1"/>
              <a:t>proporsi</a:t>
            </a:r>
            <a:r>
              <a:rPr lang="en-US" dirty="0"/>
              <a:t> </a:t>
            </a:r>
            <a:r>
              <a:rPr lang="en-US" dirty="0" err="1"/>
              <a:t>una</a:t>
            </a:r>
            <a:r>
              <a:rPr lang="en-US" dirty="0"/>
              <a:t> </a:t>
            </a:r>
            <a:r>
              <a:rPr lang="en-US" dirty="0" err="1"/>
              <a:t>delle</a:t>
            </a:r>
            <a:r>
              <a:rPr lang="en-US" dirty="0"/>
              <a:t> </a:t>
            </a:r>
            <a:r>
              <a:rPr lang="en-US" dirty="0" err="1"/>
              <a:t>domande</a:t>
            </a:r>
            <a:r>
              <a:rPr lang="en-US" dirty="0"/>
              <a:t> alternative in via </a:t>
            </a:r>
            <a:r>
              <a:rPr lang="en-US" dirty="0" err="1"/>
              <a:t>cumulativa</a:t>
            </a:r>
            <a:r>
              <a:rPr lang="en-US" dirty="0"/>
              <a:t>? Trib. Massa 20 </a:t>
            </a:r>
            <a:r>
              <a:rPr lang="en-US" dirty="0" err="1"/>
              <a:t>febbraio</a:t>
            </a:r>
            <a:r>
              <a:rPr lang="en-US" dirty="0"/>
              <a:t> 2015 ha </a:t>
            </a:r>
            <a:r>
              <a:rPr lang="en-US" dirty="0" err="1"/>
              <a:t>affermato</a:t>
            </a:r>
            <a:r>
              <a:rPr lang="en-US" dirty="0"/>
              <a:t> </a:t>
            </a:r>
            <a:r>
              <a:rPr lang="en-US" dirty="0" err="1"/>
              <a:t>che</a:t>
            </a:r>
            <a:r>
              <a:rPr lang="en-US" dirty="0"/>
              <a:t> «</a:t>
            </a:r>
            <a:r>
              <a:rPr lang="it-IT" i="1" dirty="0"/>
              <a:t>Al debitore in stato di sovraindebitamento è preclusa la contestuale presentazione di una proposta di accordo di composizione della crisi e di una domanda di liquidazione del patrimonio, in quanto le due procedure concorsuali sono rigidamente alternative tra loro</a:t>
            </a:r>
            <a:r>
              <a:rPr lang="it-IT" dirty="0"/>
              <a:t>»</a:t>
            </a:r>
            <a:r>
              <a:rPr lang="en-US" dirty="0"/>
              <a:t> (</a:t>
            </a:r>
            <a:r>
              <a:rPr lang="en-US" dirty="0" err="1"/>
              <a:t>confermato</a:t>
            </a:r>
            <a:r>
              <a:rPr lang="en-US" dirty="0"/>
              <a:t> in </a:t>
            </a:r>
            <a:r>
              <a:rPr lang="en-US" dirty="0" err="1"/>
              <a:t>sede</a:t>
            </a:r>
            <a:r>
              <a:rPr lang="en-US" dirty="0"/>
              <a:t> di </a:t>
            </a:r>
            <a:r>
              <a:rPr lang="en-US" dirty="0" err="1"/>
              <a:t>reclamo</a:t>
            </a:r>
            <a:r>
              <a:rPr lang="en-US" dirty="0"/>
              <a:t> </a:t>
            </a:r>
            <a:r>
              <a:rPr lang="en-US" dirty="0" smtClean="0"/>
              <a:t>da Trib. Massa in </a:t>
            </a:r>
            <a:r>
              <a:rPr lang="en-US" dirty="0"/>
              <a:t>data 28 </a:t>
            </a:r>
            <a:r>
              <a:rPr lang="en-US" dirty="0" err="1"/>
              <a:t>gennaio</a:t>
            </a:r>
            <a:r>
              <a:rPr lang="en-US" dirty="0"/>
              <a:t> 2016);</a:t>
            </a:r>
          </a:p>
          <a:p>
            <a:pPr marL="457200" indent="-457200" algn="just">
              <a:lnSpc>
                <a:spcPct val="80000"/>
              </a:lnSpc>
              <a:buAutoNum type="alphaLcParenR"/>
            </a:pPr>
            <a:r>
              <a:rPr lang="en-US" dirty="0" err="1"/>
              <a:t>può</a:t>
            </a:r>
            <a:r>
              <a:rPr lang="en-US" dirty="0"/>
              <a:t> </a:t>
            </a:r>
            <a:r>
              <a:rPr lang="en-US" dirty="0" err="1"/>
              <a:t>proporsi</a:t>
            </a:r>
            <a:r>
              <a:rPr lang="en-US" dirty="0"/>
              <a:t> </a:t>
            </a:r>
            <a:r>
              <a:rPr lang="en-US" dirty="0" err="1"/>
              <a:t>una</a:t>
            </a:r>
            <a:r>
              <a:rPr lang="en-US" dirty="0"/>
              <a:t> </a:t>
            </a:r>
            <a:r>
              <a:rPr lang="en-US" dirty="0" err="1"/>
              <a:t>delle</a:t>
            </a:r>
            <a:r>
              <a:rPr lang="en-US" dirty="0"/>
              <a:t> </a:t>
            </a:r>
            <a:r>
              <a:rPr lang="en-US" dirty="0" err="1"/>
              <a:t>domande</a:t>
            </a:r>
            <a:r>
              <a:rPr lang="en-US" dirty="0"/>
              <a:t> alternative, in via </a:t>
            </a:r>
            <a:r>
              <a:rPr lang="en-US" dirty="0" err="1"/>
              <a:t>subordinata</a:t>
            </a:r>
            <a:r>
              <a:rPr lang="en-US" dirty="0"/>
              <a:t>?  </a:t>
            </a:r>
            <a:r>
              <a:rPr lang="en-US" dirty="0" smtClean="0"/>
              <a:t>In </a:t>
            </a:r>
            <a:r>
              <a:rPr lang="en-US" dirty="0" err="1"/>
              <a:t>senso</a:t>
            </a:r>
            <a:r>
              <a:rPr lang="en-US" dirty="0"/>
              <a:t> </a:t>
            </a:r>
            <a:r>
              <a:rPr lang="en-US" dirty="0" err="1" smtClean="0"/>
              <a:t>positivo</a:t>
            </a:r>
            <a:r>
              <a:rPr lang="en-US" dirty="0" smtClean="0"/>
              <a:t> in </a:t>
            </a:r>
            <a:r>
              <a:rPr lang="en-US" dirty="0" err="1" smtClean="0"/>
              <a:t>giurisprudenza</a:t>
            </a:r>
            <a:r>
              <a:rPr lang="en-US" dirty="0"/>
              <a:t> </a:t>
            </a:r>
            <a:r>
              <a:rPr lang="en-US" dirty="0" smtClean="0"/>
              <a:t>Trib</a:t>
            </a:r>
            <a:r>
              <a:rPr lang="en-US" dirty="0"/>
              <a:t>. Cagliari 11 </a:t>
            </a:r>
            <a:r>
              <a:rPr lang="en-US" dirty="0" err="1"/>
              <a:t>maggio</a:t>
            </a:r>
            <a:r>
              <a:rPr lang="en-US" dirty="0"/>
              <a:t> 2016 (</a:t>
            </a:r>
            <a:r>
              <a:rPr lang="en-US" dirty="0" err="1"/>
              <a:t>fra</a:t>
            </a:r>
            <a:r>
              <a:rPr lang="en-US" dirty="0"/>
              <a:t> piano del </a:t>
            </a:r>
            <a:r>
              <a:rPr lang="en-US" dirty="0" err="1"/>
              <a:t>consumatore</a:t>
            </a:r>
            <a:r>
              <a:rPr lang="en-US" dirty="0"/>
              <a:t> e </a:t>
            </a:r>
            <a:r>
              <a:rPr lang="en-US" dirty="0" err="1"/>
              <a:t>accordo</a:t>
            </a:r>
            <a:r>
              <a:rPr lang="en-US" dirty="0"/>
              <a:t>) </a:t>
            </a:r>
            <a:r>
              <a:rPr lang="en-US" dirty="0" smtClean="0"/>
              <a:t>in </a:t>
            </a:r>
            <a:r>
              <a:rPr lang="en-US" dirty="0" err="1"/>
              <a:t>sede</a:t>
            </a:r>
            <a:r>
              <a:rPr lang="en-US" dirty="0"/>
              <a:t> di </a:t>
            </a:r>
            <a:r>
              <a:rPr lang="en-US" dirty="0" err="1"/>
              <a:t>reclamo</a:t>
            </a:r>
            <a:r>
              <a:rPr lang="en-US" dirty="0"/>
              <a:t>, </a:t>
            </a:r>
            <a:r>
              <a:rPr lang="en-US" dirty="0" err="1" smtClean="0"/>
              <a:t>che</a:t>
            </a:r>
            <a:r>
              <a:rPr lang="en-US" dirty="0"/>
              <a:t>, </a:t>
            </a:r>
            <a:r>
              <a:rPr lang="en-US" dirty="0" err="1"/>
              <a:t>tuttavia</a:t>
            </a:r>
            <a:r>
              <a:rPr lang="en-US" dirty="0"/>
              <a:t>, </a:t>
            </a:r>
            <a:r>
              <a:rPr lang="en-US" dirty="0" err="1"/>
              <a:t>richiede</a:t>
            </a:r>
            <a:r>
              <a:rPr lang="en-US" dirty="0"/>
              <a:t> la </a:t>
            </a:r>
            <a:r>
              <a:rPr lang="en-US" dirty="0" err="1"/>
              <a:t>sussistenza</a:t>
            </a:r>
            <a:r>
              <a:rPr lang="en-US" dirty="0"/>
              <a:t> di </a:t>
            </a:r>
            <a:r>
              <a:rPr lang="en-US" dirty="0" err="1"/>
              <a:t>tutti</a:t>
            </a:r>
            <a:r>
              <a:rPr lang="en-US" dirty="0"/>
              <a:t> </a:t>
            </a:r>
            <a:r>
              <a:rPr lang="en-US" dirty="0" err="1"/>
              <a:t>i</a:t>
            </a:r>
            <a:r>
              <a:rPr lang="en-US" dirty="0"/>
              <a:t> </a:t>
            </a:r>
            <a:r>
              <a:rPr lang="en-US" dirty="0" err="1"/>
              <a:t>presupposti</a:t>
            </a:r>
            <a:r>
              <a:rPr lang="en-US" dirty="0"/>
              <a:t> </a:t>
            </a:r>
            <a:r>
              <a:rPr lang="en-US" dirty="0" err="1"/>
              <a:t>della</a:t>
            </a:r>
            <a:r>
              <a:rPr lang="en-US" dirty="0"/>
              <a:t> </a:t>
            </a:r>
            <a:r>
              <a:rPr lang="en-US" dirty="0" err="1"/>
              <a:t>seconda</a:t>
            </a:r>
            <a:r>
              <a:rPr lang="en-US" dirty="0"/>
              <a:t> </a:t>
            </a:r>
            <a:r>
              <a:rPr lang="en-US" dirty="0" err="1"/>
              <a:t>domanda</a:t>
            </a:r>
            <a:r>
              <a:rPr lang="en-US" dirty="0"/>
              <a:t> </a:t>
            </a:r>
            <a:r>
              <a:rPr lang="en-US" i="1" dirty="0"/>
              <a:t>ab </a:t>
            </a:r>
            <a:r>
              <a:rPr lang="en-US" i="1" dirty="0" err="1" smtClean="0"/>
              <a:t>origine</a:t>
            </a:r>
            <a:r>
              <a:rPr lang="en-US" dirty="0" smtClean="0"/>
              <a:t>;</a:t>
            </a:r>
          </a:p>
          <a:p>
            <a:pPr marL="457200" indent="-457200" algn="just">
              <a:lnSpc>
                <a:spcPct val="80000"/>
              </a:lnSpc>
              <a:buAutoNum type="alphaLcParenR"/>
            </a:pPr>
            <a:r>
              <a:rPr lang="en-US" dirty="0" err="1" smtClean="0"/>
              <a:t>può</a:t>
            </a:r>
            <a:r>
              <a:rPr lang="en-US" dirty="0" smtClean="0"/>
              <a:t> </a:t>
            </a:r>
            <a:r>
              <a:rPr lang="en-US" dirty="0" err="1" smtClean="0"/>
              <a:t>convertirsi</a:t>
            </a:r>
            <a:r>
              <a:rPr lang="en-US" dirty="0" smtClean="0"/>
              <a:t> </a:t>
            </a:r>
            <a:r>
              <a:rPr lang="en-US" dirty="0" err="1" smtClean="0"/>
              <a:t>una</a:t>
            </a:r>
            <a:r>
              <a:rPr lang="en-US" dirty="0" smtClean="0"/>
              <a:t> </a:t>
            </a:r>
            <a:r>
              <a:rPr lang="en-US" dirty="0" err="1" smtClean="0"/>
              <a:t>domanda</a:t>
            </a:r>
            <a:r>
              <a:rPr lang="en-US" dirty="0" smtClean="0"/>
              <a:t> per </a:t>
            </a:r>
            <a:r>
              <a:rPr lang="en-US" dirty="0" err="1" smtClean="0"/>
              <a:t>l’accesso</a:t>
            </a:r>
            <a:r>
              <a:rPr lang="en-US" dirty="0" smtClean="0"/>
              <a:t> a </a:t>
            </a:r>
            <a:r>
              <a:rPr lang="en-US" dirty="0" err="1" smtClean="0"/>
              <a:t>uno</a:t>
            </a:r>
            <a:r>
              <a:rPr lang="en-US" dirty="0" smtClean="0"/>
              <a:t> </a:t>
            </a:r>
            <a:r>
              <a:rPr lang="en-US" dirty="0" err="1" smtClean="0"/>
              <a:t>strumento</a:t>
            </a:r>
            <a:r>
              <a:rPr lang="en-US" dirty="0" smtClean="0"/>
              <a:t> in </a:t>
            </a:r>
            <a:r>
              <a:rPr lang="en-US" dirty="0" err="1" smtClean="0"/>
              <a:t>altra</a:t>
            </a:r>
            <a:r>
              <a:rPr lang="en-US" dirty="0" smtClean="0"/>
              <a:t> </a:t>
            </a:r>
            <a:r>
              <a:rPr lang="en-US" dirty="0" err="1" smtClean="0"/>
              <a:t>domanda</a:t>
            </a:r>
            <a:r>
              <a:rPr lang="en-US" dirty="0" smtClean="0"/>
              <a:t> per accesso ad </a:t>
            </a:r>
            <a:r>
              <a:rPr lang="en-US" dirty="0" err="1" smtClean="0"/>
              <a:t>altro</a:t>
            </a:r>
            <a:r>
              <a:rPr lang="en-US" dirty="0" smtClean="0"/>
              <a:t> </a:t>
            </a:r>
            <a:r>
              <a:rPr lang="en-US" dirty="0" err="1" smtClean="0"/>
              <a:t>strumento</a:t>
            </a:r>
            <a:r>
              <a:rPr lang="en-US" dirty="0" smtClean="0"/>
              <a:t>?</a:t>
            </a:r>
          </a:p>
          <a:p>
            <a:pPr marL="0" indent="0" algn="just" defTabSz="449263">
              <a:lnSpc>
                <a:spcPct val="80000"/>
              </a:lnSpc>
              <a:buNone/>
            </a:pPr>
            <a:r>
              <a:rPr lang="en-US" i="1" dirty="0" smtClean="0"/>
              <a:t>	-	</a:t>
            </a:r>
            <a:r>
              <a:rPr lang="en-US" dirty="0" smtClean="0"/>
              <a:t>Trib</a:t>
            </a:r>
            <a:r>
              <a:rPr lang="en-US" dirty="0"/>
              <a:t>. Torino 6 </a:t>
            </a:r>
            <a:r>
              <a:rPr lang="en-US" dirty="0" err="1"/>
              <a:t>luglio</a:t>
            </a:r>
            <a:r>
              <a:rPr lang="en-US" dirty="0"/>
              <a:t> 2015 </a:t>
            </a:r>
            <a:r>
              <a:rPr lang="en-US" dirty="0" err="1" smtClean="0"/>
              <a:t>concedeva</a:t>
            </a:r>
            <a:r>
              <a:rPr lang="en-US" dirty="0" smtClean="0"/>
              <a:t> un </a:t>
            </a:r>
            <a:r>
              <a:rPr lang="en-US" dirty="0" err="1" smtClean="0"/>
              <a:t>termine</a:t>
            </a:r>
            <a:r>
              <a:rPr lang="en-US" dirty="0" smtClean="0"/>
              <a:t> </a:t>
            </a:r>
            <a:r>
              <a:rPr lang="en-US" dirty="0"/>
              <a:t>per </a:t>
            </a:r>
            <a:r>
              <a:rPr lang="en-US" dirty="0" err="1"/>
              <a:t>conversione</a:t>
            </a:r>
            <a:r>
              <a:rPr lang="en-US" dirty="0"/>
              <a:t> </a:t>
            </a:r>
            <a:r>
              <a:rPr lang="en-US" dirty="0" err="1"/>
              <a:t>dell’istanza</a:t>
            </a:r>
            <a:r>
              <a:rPr lang="en-US" dirty="0"/>
              <a:t> di </a:t>
            </a:r>
            <a:r>
              <a:rPr lang="en-US" dirty="0" err="1"/>
              <a:t>liquidazione</a:t>
            </a:r>
            <a:r>
              <a:rPr lang="en-US" dirty="0"/>
              <a:t> in piano del </a:t>
            </a:r>
            <a:r>
              <a:rPr lang="en-US" dirty="0" err="1" smtClean="0"/>
              <a:t>consumatore</a:t>
            </a:r>
            <a:r>
              <a:rPr lang="en-US" dirty="0" smtClean="0"/>
              <a:t>;</a:t>
            </a:r>
          </a:p>
          <a:p>
            <a:pPr marL="0" indent="0" algn="just" defTabSz="449263">
              <a:lnSpc>
                <a:spcPct val="80000"/>
              </a:lnSpc>
              <a:buNone/>
            </a:pPr>
            <a:r>
              <a:rPr lang="en-US" dirty="0"/>
              <a:t>	</a:t>
            </a:r>
            <a:r>
              <a:rPr lang="en-US" dirty="0" smtClean="0"/>
              <a:t>-	Trib. Terni 20 </a:t>
            </a:r>
            <a:r>
              <a:rPr lang="en-US" dirty="0" err="1" smtClean="0"/>
              <a:t>dicembre</a:t>
            </a:r>
            <a:r>
              <a:rPr lang="en-US" dirty="0" smtClean="0"/>
              <a:t> 2013 </a:t>
            </a:r>
            <a:r>
              <a:rPr lang="en-US" dirty="0" err="1" smtClean="0"/>
              <a:t>consentiva</a:t>
            </a:r>
            <a:r>
              <a:rPr lang="en-US" dirty="0" smtClean="0"/>
              <a:t> </a:t>
            </a:r>
            <a:r>
              <a:rPr lang="en-US" dirty="0" smtClean="0"/>
              <a:t>la </a:t>
            </a:r>
            <a:r>
              <a:rPr lang="en-US" dirty="0" err="1" smtClean="0"/>
              <a:t>conversione</a:t>
            </a:r>
            <a:r>
              <a:rPr lang="en-US" dirty="0" smtClean="0"/>
              <a:t> </a:t>
            </a:r>
            <a:r>
              <a:rPr lang="en-US" dirty="0" err="1" smtClean="0"/>
              <a:t>della</a:t>
            </a:r>
            <a:r>
              <a:rPr lang="en-US" dirty="0" smtClean="0"/>
              <a:t> </a:t>
            </a:r>
            <a:r>
              <a:rPr lang="en-US" dirty="0" err="1" smtClean="0"/>
              <a:t>domanda</a:t>
            </a:r>
            <a:r>
              <a:rPr lang="en-US" dirty="0" smtClean="0"/>
              <a:t> di </a:t>
            </a:r>
            <a:r>
              <a:rPr lang="en-US" dirty="0" err="1" smtClean="0"/>
              <a:t>accordo</a:t>
            </a:r>
            <a:r>
              <a:rPr lang="en-US" dirty="0" smtClean="0"/>
              <a:t> in </a:t>
            </a:r>
            <a:r>
              <a:rPr lang="en-US" dirty="0" err="1" smtClean="0"/>
              <a:t>domanda</a:t>
            </a:r>
            <a:r>
              <a:rPr lang="en-US" dirty="0" smtClean="0"/>
              <a:t> di </a:t>
            </a:r>
            <a:r>
              <a:rPr lang="en-US" dirty="0" err="1" smtClean="0"/>
              <a:t>liquidazione</a:t>
            </a:r>
            <a:r>
              <a:rPr lang="en-US" dirty="0" smtClean="0"/>
              <a:t>, </a:t>
            </a:r>
            <a:r>
              <a:rPr lang="en-US" dirty="0" err="1" smtClean="0"/>
              <a:t>richiedendo</a:t>
            </a:r>
            <a:r>
              <a:rPr lang="en-US" dirty="0" smtClean="0"/>
              <a:t> </a:t>
            </a:r>
            <a:r>
              <a:rPr lang="en-US" dirty="0" err="1" smtClean="0"/>
              <a:t>l’aggiornamento</a:t>
            </a:r>
            <a:r>
              <a:rPr lang="en-US" dirty="0" smtClean="0"/>
              <a:t> </a:t>
            </a:r>
            <a:r>
              <a:rPr lang="en-US" dirty="0" err="1" smtClean="0"/>
              <a:t>della</a:t>
            </a:r>
            <a:r>
              <a:rPr lang="en-US" dirty="0" smtClean="0"/>
              <a:t> </a:t>
            </a:r>
            <a:r>
              <a:rPr lang="en-US" dirty="0" err="1" smtClean="0"/>
              <a:t>relazione</a:t>
            </a:r>
            <a:r>
              <a:rPr lang="en-US" dirty="0" smtClean="0"/>
              <a:t> </a:t>
            </a:r>
            <a:r>
              <a:rPr lang="en-US" dirty="0" err="1" smtClean="0"/>
              <a:t>dell’OCC</a:t>
            </a:r>
            <a:r>
              <a:rPr lang="en-US" dirty="0" smtClean="0"/>
              <a:t>;</a:t>
            </a:r>
          </a:p>
          <a:p>
            <a:pPr marL="0" indent="0" algn="just" defTabSz="449263">
              <a:lnSpc>
                <a:spcPct val="80000"/>
              </a:lnSpc>
              <a:buNone/>
            </a:pPr>
            <a:r>
              <a:rPr lang="en-US" dirty="0"/>
              <a:t>	</a:t>
            </a:r>
            <a:r>
              <a:rPr lang="en-US" dirty="0" smtClean="0"/>
              <a:t>-	</a:t>
            </a:r>
            <a:r>
              <a:rPr lang="it-IT" dirty="0"/>
              <a:t> </a:t>
            </a:r>
            <a:r>
              <a:rPr lang="it-IT" dirty="0" err="1"/>
              <a:t>Trib</a:t>
            </a:r>
            <a:r>
              <a:rPr lang="it-IT" dirty="0"/>
              <a:t>. Firenze 3 luglio </a:t>
            </a:r>
            <a:r>
              <a:rPr lang="it-IT" dirty="0" smtClean="0"/>
              <a:t>2015, </a:t>
            </a:r>
            <a:r>
              <a:rPr lang="it-IT" dirty="0" smtClean="0"/>
              <a:t>pur avendo dichiarato </a:t>
            </a:r>
            <a:r>
              <a:rPr lang="en-US" dirty="0" err="1" smtClean="0"/>
              <a:t>inammissibile</a:t>
            </a:r>
            <a:r>
              <a:rPr lang="en-US" dirty="0" smtClean="0"/>
              <a:t> la </a:t>
            </a:r>
            <a:r>
              <a:rPr lang="en-US" dirty="0" err="1" smtClean="0"/>
              <a:t>modifica</a:t>
            </a:r>
            <a:r>
              <a:rPr lang="en-US" dirty="0" smtClean="0"/>
              <a:t> da piano </a:t>
            </a:r>
            <a:r>
              <a:rPr lang="en-US" dirty="0" smtClean="0"/>
              <a:t>del </a:t>
            </a:r>
            <a:r>
              <a:rPr lang="en-US" dirty="0" err="1" smtClean="0"/>
              <a:t>consumatore</a:t>
            </a:r>
            <a:r>
              <a:rPr lang="en-US" dirty="0" smtClean="0"/>
              <a:t> a </a:t>
            </a:r>
            <a:r>
              <a:rPr lang="en-US" dirty="0" err="1" smtClean="0"/>
              <a:t>domanda</a:t>
            </a:r>
            <a:r>
              <a:rPr lang="en-US" dirty="0" smtClean="0"/>
              <a:t> di </a:t>
            </a:r>
            <a:r>
              <a:rPr lang="en-US" dirty="0" err="1" smtClean="0"/>
              <a:t>accordo</a:t>
            </a:r>
            <a:r>
              <a:rPr lang="en-US" dirty="0" smtClean="0"/>
              <a:t>, </a:t>
            </a:r>
            <a:r>
              <a:rPr lang="en-US" dirty="0" err="1" smtClean="0"/>
              <a:t>sembra</a:t>
            </a:r>
            <a:r>
              <a:rPr lang="en-US" dirty="0" smtClean="0"/>
              <a:t> </a:t>
            </a:r>
            <a:r>
              <a:rPr lang="en-US" dirty="0" err="1" smtClean="0"/>
              <a:t>ammettere</a:t>
            </a:r>
            <a:r>
              <a:rPr lang="en-US" dirty="0" smtClean="0"/>
              <a:t> la </a:t>
            </a:r>
            <a:r>
              <a:rPr lang="en-US" dirty="0" err="1" smtClean="0"/>
              <a:t>modifica</a:t>
            </a:r>
            <a:r>
              <a:rPr lang="en-US" dirty="0" smtClean="0"/>
              <a:t> come “</a:t>
            </a:r>
            <a:r>
              <a:rPr lang="en-US" i="1" dirty="0" err="1" smtClean="0"/>
              <a:t>nuova</a:t>
            </a:r>
            <a:r>
              <a:rPr lang="en-US" i="1" dirty="0" smtClean="0"/>
              <a:t> </a:t>
            </a:r>
            <a:r>
              <a:rPr lang="en-US" i="1" dirty="0" err="1" smtClean="0"/>
              <a:t>domanda</a:t>
            </a:r>
            <a:r>
              <a:rPr lang="en-US" dirty="0" smtClean="0"/>
              <a:t>”, </a:t>
            </a:r>
            <a:r>
              <a:rPr lang="en-US" dirty="0" err="1" smtClean="0"/>
              <a:t>laddove</a:t>
            </a:r>
            <a:r>
              <a:rPr lang="en-US" dirty="0" smtClean="0"/>
              <a:t> </a:t>
            </a:r>
            <a:r>
              <a:rPr lang="en-US" dirty="0" err="1" smtClean="0"/>
              <a:t>i</a:t>
            </a:r>
            <a:r>
              <a:rPr lang="en-US" dirty="0" smtClean="0"/>
              <a:t> </a:t>
            </a:r>
            <a:r>
              <a:rPr lang="en-US" dirty="0" err="1" smtClean="0"/>
              <a:t>requisiti</a:t>
            </a:r>
            <a:r>
              <a:rPr lang="en-US" dirty="0" smtClean="0"/>
              <a:t> </a:t>
            </a:r>
            <a:r>
              <a:rPr lang="en-US" dirty="0" err="1" smtClean="0"/>
              <a:t>dell’accordo</a:t>
            </a:r>
            <a:r>
              <a:rPr lang="en-US" dirty="0" smtClean="0"/>
              <a:t> </a:t>
            </a:r>
            <a:r>
              <a:rPr lang="en-US" dirty="0" err="1" smtClean="0"/>
              <a:t>siano</a:t>
            </a:r>
            <a:r>
              <a:rPr lang="en-US" dirty="0" smtClean="0"/>
              <a:t> </a:t>
            </a:r>
            <a:r>
              <a:rPr lang="en-US" dirty="0" err="1" smtClean="0"/>
              <a:t>integralmente</a:t>
            </a:r>
            <a:r>
              <a:rPr lang="en-US" dirty="0" smtClean="0"/>
              <a:t> </a:t>
            </a:r>
            <a:r>
              <a:rPr lang="en-US" dirty="0" err="1" smtClean="0"/>
              <a:t>rispettati</a:t>
            </a:r>
            <a:r>
              <a:rPr lang="en-US" dirty="0" smtClean="0"/>
              <a:t> </a:t>
            </a:r>
            <a:r>
              <a:rPr lang="en-US" i="1" dirty="0" smtClean="0"/>
              <a:t>ab </a:t>
            </a:r>
            <a:r>
              <a:rPr lang="en-US" i="1" dirty="0" err="1" smtClean="0"/>
              <a:t>origine</a:t>
            </a:r>
            <a:r>
              <a:rPr lang="en-US" dirty="0" smtClean="0"/>
              <a:t>.</a:t>
            </a:r>
            <a:endParaRPr lang="en-US" dirty="0"/>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5</a:t>
            </a:fld>
            <a:endParaRPr lang="it-IT"/>
          </a:p>
        </p:txBody>
      </p:sp>
    </p:spTree>
    <p:extLst>
      <p:ext uri="{BB962C8B-B14F-4D97-AF65-F5344CB8AC3E}">
        <p14:creationId xmlns:p14="http://schemas.microsoft.com/office/powerpoint/2010/main" val="247829981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354162"/>
          </a:xfrm>
        </p:spPr>
        <p:txBody>
          <a:bodyPr>
            <a:noAutofit/>
          </a:bodyPr>
          <a:lstStyle/>
          <a:p>
            <a:r>
              <a:rPr lang="it-IT" sz="3200" dirty="0"/>
              <a:t>I. Gli Accordi di sovraindebitamento - 3) La fase di esecuzione e i giudizi di risoluzione e/o annullamento – questioni </a:t>
            </a:r>
            <a:r>
              <a:rPr lang="it-IT" sz="3200" dirty="0" smtClean="0"/>
              <a:t>attinenti </a:t>
            </a:r>
            <a:r>
              <a:rPr lang="it-IT" sz="3200" dirty="0"/>
              <a:t>a diritti soggettivi</a:t>
            </a:r>
          </a:p>
        </p:txBody>
      </p:sp>
      <p:sp>
        <p:nvSpPr>
          <p:cNvPr id="3" name="Segnaposto contenuto 2"/>
          <p:cNvSpPr>
            <a:spLocks noGrp="1"/>
          </p:cNvSpPr>
          <p:nvPr>
            <p:ph idx="1"/>
          </p:nvPr>
        </p:nvSpPr>
        <p:spPr>
          <a:xfrm>
            <a:off x="467544" y="1844824"/>
            <a:ext cx="8229600" cy="4896544"/>
          </a:xfrm>
        </p:spPr>
        <p:txBody>
          <a:bodyPr>
            <a:normAutofit fontScale="62500" lnSpcReduction="20000"/>
          </a:bodyPr>
          <a:lstStyle/>
          <a:p>
            <a:pPr marL="0" indent="0" algn="just">
              <a:buNone/>
            </a:pPr>
            <a:r>
              <a:rPr lang="it-IT" dirty="0" smtClean="0"/>
              <a:t>ii. difficoltà risolte dal giudice:</a:t>
            </a:r>
          </a:p>
          <a:p>
            <a:pPr marL="0" indent="0" algn="just" defTabSz="261938">
              <a:buNone/>
            </a:pPr>
            <a:r>
              <a:rPr lang="it-IT" dirty="0" smtClean="0"/>
              <a:t>	a.	quando decide il giudice?</a:t>
            </a:r>
          </a:p>
          <a:p>
            <a:pPr marL="0" indent="0" algn="just" defTabSz="536575">
              <a:buNone/>
            </a:pPr>
            <a:r>
              <a:rPr lang="it-IT" dirty="0" smtClean="0"/>
              <a:t>	a1.	quando vi sia una controversia avente ad oggetto la violazione di diritti soggettivi (art. 13, comma 2);</a:t>
            </a:r>
          </a:p>
          <a:p>
            <a:pPr marL="0" indent="0" algn="just" defTabSz="536575">
              <a:buNone/>
            </a:pPr>
            <a:r>
              <a:rPr lang="it-IT" dirty="0" smtClean="0"/>
              <a:t>	a2.	quando sorga l’esigenza di sospendere gli atti di esecuzione (art. 13, comma 3), per gravi ragioni (p. es. quando sono state presentate domande di risoluzione e/o di annullamento e l’esecuzione dell’accordo nelle more del giudizio potrebbe comportare effetti irreversibili);</a:t>
            </a:r>
          </a:p>
          <a:p>
            <a:pPr marL="0" indent="0" algn="just" defTabSz="536575">
              <a:buNone/>
            </a:pPr>
            <a:r>
              <a:rPr lang="it-IT" dirty="0" smtClean="0"/>
              <a:t>	a3.	nel caso (ma questa non è una difficoltà) di svincolo di somme e cancellazione dei gravami (art. 13, comma 3), previo accertamento della possibilità che i creditori impignorabili e quelli privilegiati siano pagati;</a:t>
            </a:r>
          </a:p>
          <a:p>
            <a:pPr marL="0" indent="0" algn="just" defTabSz="261938">
              <a:buNone/>
            </a:pPr>
            <a:r>
              <a:rPr lang="it-IT" dirty="0" smtClean="0"/>
              <a:t>	b.	sembrano doversi applicare le regole del procedimento camerale (salvo nel caso a3, nel quale è sufficiente un’istanza) </a:t>
            </a:r>
            <a:r>
              <a:rPr lang="it-IT" i="1" dirty="0" smtClean="0"/>
              <a:t>ex</a:t>
            </a:r>
            <a:r>
              <a:rPr lang="it-IT" dirty="0" smtClean="0"/>
              <a:t> art. 737 ss. </a:t>
            </a:r>
            <a:r>
              <a:rPr lang="it-IT" dirty="0" err="1" smtClean="0"/>
              <a:t>c.p.c.</a:t>
            </a:r>
            <a:r>
              <a:rPr lang="it-IT" dirty="0" smtClean="0"/>
              <a:t>;</a:t>
            </a:r>
          </a:p>
          <a:p>
            <a:pPr marL="0" indent="0" algn="just">
              <a:buNone/>
              <a:tabLst>
                <a:tab pos="261938" algn="l"/>
              </a:tabLst>
            </a:pPr>
            <a:r>
              <a:rPr lang="it-IT" dirty="0" smtClean="0"/>
              <a:t>	c. il provvedimento sembra essere reclamabile al collegio </a:t>
            </a:r>
            <a:r>
              <a:rPr lang="it-IT" i="1" dirty="0" smtClean="0"/>
              <a:t>ex</a:t>
            </a:r>
            <a:r>
              <a:rPr lang="it-IT" dirty="0" smtClean="0"/>
              <a:t> art. 739 </a:t>
            </a:r>
            <a:r>
              <a:rPr lang="it-IT" dirty="0" err="1" smtClean="0"/>
              <a:t>c.p.c.</a:t>
            </a:r>
            <a:r>
              <a:rPr lang="it-IT" dirty="0" smtClean="0"/>
              <a:t> (</a:t>
            </a:r>
            <a:r>
              <a:rPr lang="it-IT" dirty="0" err="1" smtClean="0"/>
              <a:t>Minutoli</a:t>
            </a:r>
            <a:r>
              <a:rPr lang="it-IT" dirty="0" smtClean="0"/>
              <a:t> – D’Amora);</a:t>
            </a: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50</a:t>
            </a:fld>
            <a:endParaRPr lang="it-IT"/>
          </a:p>
        </p:txBody>
      </p:sp>
    </p:spTree>
    <p:extLst>
      <p:ext uri="{BB962C8B-B14F-4D97-AF65-F5344CB8AC3E}">
        <p14:creationId xmlns:p14="http://schemas.microsoft.com/office/powerpoint/2010/main" val="18820933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1700808"/>
          </a:xfrm>
        </p:spPr>
        <p:txBody>
          <a:bodyPr>
            <a:noAutofit/>
          </a:bodyPr>
          <a:lstStyle/>
          <a:p>
            <a:r>
              <a:rPr lang="it-IT" sz="3200" dirty="0"/>
              <a:t>I. Gli Accordi di sovraindebitamento - 3) La fase di </a:t>
            </a:r>
            <a:r>
              <a:rPr lang="it-IT" sz="3200" dirty="0" smtClean="0"/>
              <a:t>esecuzione e i giudizi di risoluzione e/o annullamento – </a:t>
            </a:r>
            <a:r>
              <a:rPr lang="it-IT" sz="3200" dirty="0"/>
              <a:t>questioni </a:t>
            </a:r>
            <a:r>
              <a:rPr lang="it-IT" sz="3200" dirty="0" smtClean="0"/>
              <a:t>relative all’adempimento dell’accordo</a:t>
            </a:r>
            <a:endParaRPr lang="it-IT" sz="3200" dirty="0"/>
          </a:p>
        </p:txBody>
      </p:sp>
      <p:sp>
        <p:nvSpPr>
          <p:cNvPr id="3" name="Segnaposto contenuto 2"/>
          <p:cNvSpPr>
            <a:spLocks noGrp="1"/>
          </p:cNvSpPr>
          <p:nvPr>
            <p:ph idx="1"/>
          </p:nvPr>
        </p:nvSpPr>
        <p:spPr>
          <a:xfrm>
            <a:off x="457200" y="2060848"/>
            <a:ext cx="8229600" cy="4320480"/>
          </a:xfrm>
        </p:spPr>
        <p:txBody>
          <a:bodyPr>
            <a:normAutofit fontScale="62500" lnSpcReduction="20000"/>
          </a:bodyPr>
          <a:lstStyle/>
          <a:p>
            <a:pPr marL="0" indent="0" algn="just">
              <a:buNone/>
            </a:pPr>
            <a:r>
              <a:rPr lang="it-IT" dirty="0" smtClean="0"/>
              <a:t>iii. Difficoltà </a:t>
            </a:r>
            <a:r>
              <a:rPr lang="it-IT" dirty="0"/>
              <a:t>nell’adempimento della proposta da parte del </a:t>
            </a:r>
            <a:r>
              <a:rPr lang="it-IT" dirty="0" smtClean="0"/>
              <a:t>debitore, vi sono </a:t>
            </a:r>
            <a:r>
              <a:rPr lang="it-IT" dirty="0"/>
              <a:t>varie disposizioni che rilevano, non tutte ben coordinate fra loro:</a:t>
            </a:r>
          </a:p>
          <a:p>
            <a:pPr marL="0" indent="0" algn="just" defTabSz="363538">
              <a:buNone/>
            </a:pPr>
            <a:r>
              <a:rPr lang="it-IT" dirty="0" smtClean="0"/>
              <a:t>	a. art</a:t>
            </a:r>
            <a:r>
              <a:rPr lang="it-IT" dirty="0"/>
              <a:t>. 13, comma 4-ter: </a:t>
            </a:r>
            <a:r>
              <a:rPr lang="it-IT" u="sng" dirty="0"/>
              <a:t>impossibilità sopravvenuta</a:t>
            </a:r>
            <a:r>
              <a:rPr lang="it-IT" dirty="0"/>
              <a:t> di adempiere per </a:t>
            </a:r>
            <a:r>
              <a:rPr lang="it-IT" u="sng" dirty="0"/>
              <a:t>causa non imputabile</a:t>
            </a:r>
            <a:r>
              <a:rPr lang="it-IT" dirty="0"/>
              <a:t> al debitore: qui il debitore, con l’ausilio dell’OCC, può modificare la proposta:</a:t>
            </a:r>
          </a:p>
          <a:p>
            <a:pPr marL="0" indent="0" algn="just" defTabSz="711200">
              <a:buNone/>
            </a:pPr>
            <a:r>
              <a:rPr lang="it-IT" dirty="0" smtClean="0"/>
              <a:t>	a1. se </a:t>
            </a:r>
            <a:r>
              <a:rPr lang="it-IT" dirty="0"/>
              <a:t>la </a:t>
            </a:r>
            <a:r>
              <a:rPr lang="it-IT" i="1" dirty="0"/>
              <a:t>ratio</a:t>
            </a:r>
            <a:r>
              <a:rPr lang="it-IT" dirty="0"/>
              <a:t> è chiara, la procedura da applicarsi deve ricavarsi </a:t>
            </a:r>
            <a:r>
              <a:rPr lang="it-IT" i="1" dirty="0"/>
              <a:t>de relato</a:t>
            </a:r>
            <a:r>
              <a:rPr lang="it-IT" dirty="0"/>
              <a:t> da quella prevista dal comma 2 dell’art. 13, trovando quindi applicazione gli artt. 737 ss. </a:t>
            </a:r>
            <a:r>
              <a:rPr lang="it-IT" dirty="0" err="1"/>
              <a:t>c.p.c.</a:t>
            </a:r>
            <a:r>
              <a:rPr lang="it-IT" dirty="0"/>
              <a:t>, in caso di contestazioni, con eventuale gravame </a:t>
            </a:r>
            <a:r>
              <a:rPr lang="it-IT" i="1" dirty="0"/>
              <a:t>ex</a:t>
            </a:r>
            <a:r>
              <a:rPr lang="it-IT" dirty="0"/>
              <a:t> art. 739 </a:t>
            </a:r>
            <a:r>
              <a:rPr lang="it-IT" dirty="0" err="1"/>
              <a:t>c.p.c.</a:t>
            </a:r>
            <a:r>
              <a:rPr lang="it-IT" dirty="0"/>
              <a:t>;</a:t>
            </a:r>
          </a:p>
          <a:p>
            <a:pPr marL="0" indent="0" algn="just" defTabSz="711200">
              <a:buNone/>
            </a:pPr>
            <a:r>
              <a:rPr lang="it-IT" dirty="0" smtClean="0"/>
              <a:t>	a2. dato </a:t>
            </a:r>
            <a:r>
              <a:rPr lang="it-IT" dirty="0"/>
              <a:t>che l’OCC deve informare i creditori, questi possono costituirsi per sollevare obiezioni che saranno risolte dal giudice, magari chiedendo la risoluzione dell’accordo;</a:t>
            </a:r>
          </a:p>
          <a:p>
            <a:pPr marL="0" indent="0" algn="just" defTabSz="711200">
              <a:buNone/>
            </a:pPr>
            <a:r>
              <a:rPr lang="it-IT" dirty="0" smtClean="0"/>
              <a:t>	a3. non </a:t>
            </a:r>
            <a:r>
              <a:rPr lang="it-IT" dirty="0"/>
              <a:t>è chiara la tempistica: fermo restando che l’OCC ha un dovere di informare i creditori dell’impossibilità sopravvenuta, chi può fare ricorso al giudice? Quando il piano può essere modificato? Il giudice può concedere dei termini per consentire la modifica del piano? </a:t>
            </a:r>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51</a:t>
            </a:fld>
            <a:endParaRPr lang="it-IT"/>
          </a:p>
        </p:txBody>
      </p:sp>
    </p:spTree>
    <p:extLst>
      <p:ext uri="{BB962C8B-B14F-4D97-AF65-F5344CB8AC3E}">
        <p14:creationId xmlns:p14="http://schemas.microsoft.com/office/powerpoint/2010/main" val="350975604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188640"/>
            <a:ext cx="8229600" cy="1498178"/>
          </a:xfrm>
        </p:spPr>
        <p:txBody>
          <a:bodyPr>
            <a:noAutofit/>
          </a:bodyPr>
          <a:lstStyle/>
          <a:p>
            <a:r>
              <a:rPr lang="it-IT" sz="3200" dirty="0"/>
              <a:t>I. Gli Accordi di sovraindebitamento - 3) La fase di esecuzione e i giudizi di risoluzione e/o annullamento – questioni relative all’adempimento </a:t>
            </a:r>
            <a:r>
              <a:rPr lang="it-IT" sz="3200" dirty="0" smtClean="0"/>
              <a:t>dell’accordo (segue)</a:t>
            </a:r>
            <a:endParaRPr lang="it-IT" sz="3200" dirty="0"/>
          </a:p>
        </p:txBody>
      </p:sp>
      <p:sp>
        <p:nvSpPr>
          <p:cNvPr id="3" name="Segnaposto contenuto 2"/>
          <p:cNvSpPr>
            <a:spLocks noGrp="1"/>
          </p:cNvSpPr>
          <p:nvPr>
            <p:ph idx="1"/>
          </p:nvPr>
        </p:nvSpPr>
        <p:spPr>
          <a:xfrm>
            <a:off x="539552" y="1916832"/>
            <a:ext cx="8229600" cy="4525963"/>
          </a:xfrm>
        </p:spPr>
        <p:txBody>
          <a:bodyPr>
            <a:normAutofit fontScale="77500" lnSpcReduction="20000"/>
          </a:bodyPr>
          <a:lstStyle/>
          <a:p>
            <a:pPr marL="0" indent="0" algn="just">
              <a:buNone/>
            </a:pPr>
            <a:r>
              <a:rPr lang="it-IT" dirty="0"/>
              <a:t>b.	inadempimento di obblighi di pagamento previsti dal piano:</a:t>
            </a:r>
          </a:p>
          <a:p>
            <a:pPr marL="0" indent="0" algn="just">
              <a:buNone/>
            </a:pPr>
            <a:r>
              <a:rPr lang="it-IT" dirty="0" smtClean="0"/>
              <a:t>	b1</a:t>
            </a:r>
            <a:r>
              <a:rPr lang="it-IT" dirty="0"/>
              <a:t>.	nei confronti di amministrazioni pubbliche e enti gestori di forme di previdenza e assistenza obbligatorie entro 90 giorni dalla scadenza prevista nell’accordo (Fabiani): accordo </a:t>
            </a:r>
            <a:r>
              <a:rPr lang="it-IT" u="sng" dirty="0"/>
              <a:t>cessa di diritto</a:t>
            </a:r>
            <a:r>
              <a:rPr lang="it-IT" dirty="0"/>
              <a:t> di produrre effetti (art. 11, comma 5);</a:t>
            </a:r>
          </a:p>
          <a:p>
            <a:pPr lvl="3" algn="just"/>
            <a:r>
              <a:rPr lang="it-IT" sz="2900" dirty="0" smtClean="0"/>
              <a:t>il </a:t>
            </a:r>
            <a:r>
              <a:rPr lang="it-IT" sz="2900" dirty="0"/>
              <a:t>giudice </a:t>
            </a:r>
            <a:r>
              <a:rPr lang="it-IT" sz="2900" u="sng" dirty="0"/>
              <a:t>provvede d’ufficio</a:t>
            </a:r>
            <a:r>
              <a:rPr lang="it-IT" sz="2900" dirty="0"/>
              <a:t> con decreto reclamabile ai sensi dell’art. 739 </a:t>
            </a:r>
            <a:r>
              <a:rPr lang="it-IT" sz="2900" dirty="0" err="1"/>
              <a:t>c.p.c.</a:t>
            </a:r>
            <a:r>
              <a:rPr lang="it-IT" sz="2900" dirty="0"/>
              <a:t>;</a:t>
            </a:r>
          </a:p>
          <a:p>
            <a:pPr lvl="3" algn="just"/>
            <a:r>
              <a:rPr lang="it-IT" sz="2900" dirty="0" smtClean="0"/>
              <a:t>necessità </a:t>
            </a:r>
            <a:r>
              <a:rPr lang="it-IT" sz="2900" dirty="0"/>
              <a:t>di instaurazione del contraddittorio;</a:t>
            </a:r>
          </a:p>
          <a:p>
            <a:pPr lvl="3" algn="just"/>
            <a:r>
              <a:rPr lang="it-IT" sz="2900" dirty="0" smtClean="0"/>
              <a:t>come </a:t>
            </a:r>
            <a:r>
              <a:rPr lang="it-IT" sz="2900" dirty="0"/>
              <a:t>si attiva il giudice? Verosimilmente su segnalazione dell’OCC e/o dei creditori;</a:t>
            </a:r>
          </a:p>
          <a:p>
            <a:pPr lvl="3" algn="just"/>
            <a:r>
              <a:rPr lang="it-IT" sz="2900" dirty="0" smtClean="0"/>
              <a:t>il </a:t>
            </a:r>
            <a:r>
              <a:rPr lang="it-IT" sz="2900" dirty="0"/>
              <a:t>riferimento alla cessazione di diritto evoca il carattere meramente dichiarativo della pronunzia;</a:t>
            </a:r>
          </a:p>
          <a:p>
            <a:pPr marL="0" indent="0" algn="just">
              <a:buNone/>
            </a:pPr>
            <a:r>
              <a:rPr lang="it-IT" dirty="0" smtClean="0"/>
              <a:t>	</a:t>
            </a: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52</a:t>
            </a:fld>
            <a:endParaRPr lang="it-IT"/>
          </a:p>
        </p:txBody>
      </p:sp>
    </p:spTree>
    <p:extLst>
      <p:ext uri="{BB962C8B-B14F-4D97-AF65-F5344CB8AC3E}">
        <p14:creationId xmlns:p14="http://schemas.microsoft.com/office/powerpoint/2010/main" val="129642300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1656184"/>
          </a:xfrm>
        </p:spPr>
        <p:txBody>
          <a:bodyPr>
            <a:noAutofit/>
          </a:bodyPr>
          <a:lstStyle/>
          <a:p>
            <a:r>
              <a:rPr lang="it-IT" sz="3200" dirty="0"/>
              <a:t>I. Gli Accordi di sovraindebitamento - 3) La fase di esecuzione e i giudizi di risoluzione e/o annullamento – questioni relative all’adempimento </a:t>
            </a:r>
            <a:r>
              <a:rPr lang="it-IT" sz="3200" dirty="0" smtClean="0"/>
              <a:t>dell’accordo </a:t>
            </a:r>
            <a:r>
              <a:rPr lang="it-IT" sz="3200" dirty="0"/>
              <a:t>(segue)</a:t>
            </a:r>
          </a:p>
        </p:txBody>
      </p:sp>
      <p:sp>
        <p:nvSpPr>
          <p:cNvPr id="3" name="Segnaposto contenuto 2"/>
          <p:cNvSpPr>
            <a:spLocks noGrp="1"/>
          </p:cNvSpPr>
          <p:nvPr>
            <p:ph idx="1"/>
          </p:nvPr>
        </p:nvSpPr>
        <p:spPr>
          <a:xfrm>
            <a:off x="467544" y="1916832"/>
            <a:ext cx="8229600" cy="4525963"/>
          </a:xfrm>
        </p:spPr>
        <p:txBody>
          <a:bodyPr>
            <a:normAutofit fontScale="62500" lnSpcReduction="20000"/>
          </a:bodyPr>
          <a:lstStyle/>
          <a:p>
            <a:pPr marL="0" indent="0" algn="just">
              <a:buNone/>
            </a:pPr>
            <a:r>
              <a:rPr lang="it-IT" dirty="0" smtClean="0"/>
              <a:t>b2. Art</a:t>
            </a:r>
            <a:r>
              <a:rPr lang="it-IT" dirty="0"/>
              <a:t>. 14: “</a:t>
            </a:r>
            <a:r>
              <a:rPr lang="it-IT" i="1" dirty="0"/>
              <a:t>Se il proponente non adempie agli obblighi derivanti dall'accordo, se le garanzie promesse non vengono costituite o se l'esecuzione dell'accordo diviene </a:t>
            </a:r>
            <a:r>
              <a:rPr lang="it-IT" i="1" u="sng" dirty="0"/>
              <a:t>impossibile</a:t>
            </a:r>
            <a:r>
              <a:rPr lang="it-IT" i="1" dirty="0"/>
              <a:t> per ragioni </a:t>
            </a:r>
            <a:r>
              <a:rPr lang="it-IT" i="1" u="sng" dirty="0"/>
              <a:t>non imputabili al debitore</a:t>
            </a:r>
            <a:r>
              <a:rPr lang="it-IT" i="1" dirty="0"/>
              <a:t>, ciascun creditore può chiedere al tribunale la risoluzione dello stesso</a:t>
            </a:r>
            <a:r>
              <a:rPr lang="it-IT" dirty="0"/>
              <a:t>”;</a:t>
            </a:r>
          </a:p>
          <a:p>
            <a:pPr marL="0" indent="0" algn="just" defTabSz="363538">
              <a:buNone/>
            </a:pPr>
            <a:r>
              <a:rPr lang="it-IT" dirty="0" smtClean="0"/>
              <a:t>	- la </a:t>
            </a:r>
            <a:r>
              <a:rPr lang="it-IT" i="1" dirty="0"/>
              <a:t>causa </a:t>
            </a:r>
            <a:r>
              <a:rPr lang="it-IT" i="1" dirty="0" err="1"/>
              <a:t>petendi</a:t>
            </a:r>
            <a:r>
              <a:rPr lang="it-IT" i="1" dirty="0"/>
              <a:t> </a:t>
            </a:r>
            <a:r>
              <a:rPr lang="it-IT" dirty="0"/>
              <a:t>dell’azione di risoluzione è quindi tassativamente determinata dal legislatore:</a:t>
            </a:r>
          </a:p>
          <a:p>
            <a:pPr marL="0" indent="0" algn="just" defTabSz="623888">
              <a:buNone/>
            </a:pPr>
            <a:r>
              <a:rPr lang="it-IT" dirty="0" smtClean="0"/>
              <a:t>	1) particolarità</a:t>
            </a:r>
            <a:r>
              <a:rPr lang="it-IT" dirty="0"/>
              <a:t>: non è richiamato il concetto di gravità dell’inadempimento, tanto che in dottrina si è sostenuto che la mera inesattezza dell’esecuzione può dar luogo a risoluzione, anche se non grave (</a:t>
            </a:r>
            <a:r>
              <a:rPr lang="it-IT" dirty="0" err="1"/>
              <a:t>Panzani</a:t>
            </a:r>
            <a:r>
              <a:rPr lang="it-IT" dirty="0"/>
              <a:t>; </a:t>
            </a:r>
            <a:r>
              <a:rPr lang="it-IT" i="1" dirty="0"/>
              <a:t>contra</a:t>
            </a:r>
            <a:r>
              <a:rPr lang="it-IT" dirty="0"/>
              <a:t> Donzelli; Celentano; </a:t>
            </a:r>
            <a:r>
              <a:rPr lang="it-IT" dirty="0" err="1"/>
              <a:t>Filocamo</a:t>
            </a:r>
            <a:r>
              <a:rPr lang="it-IT" dirty="0"/>
              <a:t>-Vella; </a:t>
            </a:r>
            <a:r>
              <a:rPr lang="it-IT" dirty="0" smtClean="0"/>
              <a:t>Giordano; Perrino </a:t>
            </a:r>
            <a:r>
              <a:rPr lang="it-IT" dirty="0"/>
              <a:t>che richiama la disciplina in tema di concordato preventivo laddove la non scarsa importanza va valutato avuto riguardo all’interesse generale dei creditori);</a:t>
            </a:r>
          </a:p>
          <a:p>
            <a:pPr marL="0" indent="0" algn="just" defTabSz="363538">
              <a:buNone/>
            </a:pPr>
            <a:r>
              <a:rPr lang="it-IT" dirty="0" smtClean="0"/>
              <a:t>	- termini</a:t>
            </a:r>
            <a:r>
              <a:rPr lang="it-IT" dirty="0"/>
              <a:t>:</a:t>
            </a:r>
          </a:p>
          <a:p>
            <a:pPr marL="0" indent="0" algn="just" defTabSz="623888">
              <a:buNone/>
            </a:pPr>
            <a:r>
              <a:rPr lang="it-IT" dirty="0" smtClean="0"/>
              <a:t>	1) entro </a:t>
            </a:r>
            <a:r>
              <a:rPr lang="it-IT" dirty="0"/>
              <a:t>6 mesi dalla scoperta;</a:t>
            </a:r>
          </a:p>
          <a:p>
            <a:pPr marL="0" indent="0" algn="just" defTabSz="623888">
              <a:buNone/>
            </a:pPr>
            <a:r>
              <a:rPr lang="it-IT" dirty="0"/>
              <a:t>	</a:t>
            </a:r>
            <a:r>
              <a:rPr lang="it-IT" dirty="0" smtClean="0"/>
              <a:t>2) in </a:t>
            </a:r>
            <a:r>
              <a:rPr lang="it-IT" dirty="0"/>
              <a:t>ogni caso entro un anno dalla scadenza del termine fissato per l’ultimo adempimento;</a:t>
            </a:r>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53</a:t>
            </a:fld>
            <a:endParaRPr lang="it-IT"/>
          </a:p>
        </p:txBody>
      </p:sp>
    </p:spTree>
    <p:extLst>
      <p:ext uri="{BB962C8B-B14F-4D97-AF65-F5344CB8AC3E}">
        <p14:creationId xmlns:p14="http://schemas.microsoft.com/office/powerpoint/2010/main" val="92753675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1916832"/>
            <a:ext cx="8640960" cy="4824536"/>
          </a:xfrm>
        </p:spPr>
        <p:txBody>
          <a:bodyPr>
            <a:noAutofit/>
          </a:bodyPr>
          <a:lstStyle/>
          <a:p>
            <a:pPr marL="0" indent="0" algn="just">
              <a:buNone/>
            </a:pPr>
            <a:r>
              <a:rPr lang="it-IT" sz="1600" dirty="0" smtClean="0"/>
              <a:t>- procedimento </a:t>
            </a:r>
            <a:r>
              <a:rPr lang="it-IT" sz="1600" i="1" dirty="0"/>
              <a:t>ex</a:t>
            </a:r>
            <a:r>
              <a:rPr lang="it-IT" sz="1600" dirty="0"/>
              <a:t> artt. 737 ss. </a:t>
            </a:r>
            <a:r>
              <a:rPr lang="it-IT" sz="1600" dirty="0" err="1"/>
              <a:t>c.p.c.</a:t>
            </a:r>
            <a:r>
              <a:rPr lang="it-IT" sz="1600" dirty="0"/>
              <a:t>, introdotto con ricorso</a:t>
            </a:r>
          </a:p>
          <a:p>
            <a:pPr marL="0" indent="0" algn="just" defTabSz="261938">
              <a:buNone/>
            </a:pPr>
            <a:r>
              <a:rPr lang="it-IT" sz="1600" dirty="0" smtClean="0"/>
              <a:t>	1) legittimazione</a:t>
            </a:r>
            <a:r>
              <a:rPr lang="it-IT" sz="1600" dirty="0"/>
              <a:t>:</a:t>
            </a:r>
          </a:p>
          <a:p>
            <a:pPr marL="0" indent="0" algn="just" defTabSz="536575">
              <a:buNone/>
            </a:pPr>
            <a:r>
              <a:rPr lang="it-IT" sz="1600" dirty="0" smtClean="0"/>
              <a:t>	i. attiva</a:t>
            </a:r>
            <a:r>
              <a:rPr lang="it-IT" sz="1600" dirty="0"/>
              <a:t>: senz’altro in capo a “</a:t>
            </a:r>
            <a:r>
              <a:rPr lang="it-IT" sz="1600" i="1" dirty="0"/>
              <a:t>ciascun creditore</a:t>
            </a:r>
            <a:r>
              <a:rPr lang="it-IT" sz="1600" dirty="0"/>
              <a:t>”;</a:t>
            </a:r>
          </a:p>
          <a:p>
            <a:pPr marL="0" indent="0" algn="just" defTabSz="536575">
              <a:buNone/>
            </a:pPr>
            <a:r>
              <a:rPr lang="it-IT" sz="1600" dirty="0" smtClean="0"/>
              <a:t>	ii. passiva</a:t>
            </a:r>
            <a:r>
              <a:rPr lang="it-IT" sz="1600" dirty="0"/>
              <a:t>: debitore, ma anche garante e assuntore (applicazione analogica artt. 138 e 186 l. </a:t>
            </a:r>
            <a:r>
              <a:rPr lang="it-IT" sz="1600" dirty="0" err="1"/>
              <a:t>fall</a:t>
            </a:r>
            <a:r>
              <a:rPr lang="it-IT" sz="1600" dirty="0"/>
              <a:t>.: così Celentano)</a:t>
            </a:r>
          </a:p>
          <a:p>
            <a:pPr marL="0" indent="0" algn="just" defTabSz="536575">
              <a:buNone/>
            </a:pPr>
            <a:r>
              <a:rPr lang="it-IT" sz="1600" dirty="0" smtClean="0"/>
              <a:t>	iii. Dubbi</a:t>
            </a:r>
            <a:r>
              <a:rPr lang="it-IT" sz="1600" dirty="0"/>
              <a:t>: possono intervenire altri interessati? In caso di più ricorsi riunione fra procedimenti? estensione del contraddittorio anche a liquidatore o gestore?</a:t>
            </a:r>
          </a:p>
          <a:p>
            <a:pPr marL="0" indent="0" algn="just" defTabSz="261938">
              <a:buNone/>
            </a:pPr>
            <a:r>
              <a:rPr lang="it-IT" sz="1600" dirty="0" smtClean="0"/>
              <a:t>	2) competenza </a:t>
            </a:r>
            <a:r>
              <a:rPr lang="it-IT" sz="1600" dirty="0"/>
              <a:t>territoriale del Tribunale che ha omologato l’accordo;</a:t>
            </a:r>
          </a:p>
          <a:p>
            <a:pPr marL="0" indent="0" algn="just" defTabSz="261938">
              <a:buNone/>
            </a:pPr>
            <a:r>
              <a:rPr lang="it-IT" sz="1600" dirty="0" smtClean="0"/>
              <a:t>	3) è </a:t>
            </a:r>
            <a:r>
              <a:rPr lang="it-IT" sz="1600" dirty="0"/>
              <a:t>competente il Tribunale in composizione monocratica? La dottrina è orientata verso la soluzione affermativa (</a:t>
            </a:r>
            <a:r>
              <a:rPr lang="it-IT" sz="1600" dirty="0" err="1"/>
              <a:t>Panzani</a:t>
            </a:r>
            <a:r>
              <a:rPr lang="it-IT" sz="1600" dirty="0"/>
              <a:t>; Maffei Alberti; Manente; Donzelli</a:t>
            </a:r>
            <a:r>
              <a:rPr lang="it-IT" sz="1600" dirty="0" smtClean="0"/>
              <a:t>);</a:t>
            </a:r>
            <a:endParaRPr lang="it-IT" sz="1600" dirty="0"/>
          </a:p>
          <a:p>
            <a:pPr marL="0" indent="0" algn="just" defTabSz="261938">
              <a:buNone/>
            </a:pPr>
            <a:r>
              <a:rPr lang="it-IT" sz="1600" dirty="0" smtClean="0"/>
              <a:t>	4) necessità </a:t>
            </a:r>
            <a:r>
              <a:rPr lang="it-IT" sz="1600" dirty="0"/>
              <a:t>di patrocinio legale;</a:t>
            </a:r>
          </a:p>
          <a:p>
            <a:pPr marL="0" indent="0" algn="just" defTabSz="261938">
              <a:buNone/>
            </a:pPr>
            <a:r>
              <a:rPr lang="it-IT" sz="1600" dirty="0" smtClean="0"/>
              <a:t>	5) flessibilità </a:t>
            </a:r>
            <a:r>
              <a:rPr lang="it-IT" sz="1600" dirty="0"/>
              <a:t>del procedimento (quanto a udienze, memorie, instaurazione del contraddittorio</a:t>
            </a:r>
            <a:r>
              <a:rPr lang="it-IT" sz="1600" dirty="0" smtClean="0"/>
              <a:t>), ma </a:t>
            </a:r>
            <a:r>
              <a:rPr lang="it-IT" sz="1600" u="sng" dirty="0" smtClean="0"/>
              <a:t>necessità di rispetto del contraddittorio</a:t>
            </a:r>
            <a:r>
              <a:rPr lang="it-IT" sz="1600" dirty="0" smtClean="0"/>
              <a:t> (cfr. C. </a:t>
            </a:r>
            <a:r>
              <a:rPr lang="it-IT" sz="1600" dirty="0" err="1" smtClean="0"/>
              <a:t>Cost</a:t>
            </a:r>
            <a:r>
              <a:rPr lang="it-IT" sz="1600" dirty="0" smtClean="0"/>
              <a:t>. </a:t>
            </a:r>
            <a:r>
              <a:rPr lang="it-IT" sz="1600" dirty="0" err="1" smtClean="0"/>
              <a:t>ord</a:t>
            </a:r>
            <a:r>
              <a:rPr lang="it-IT" sz="1600" dirty="0" smtClean="0"/>
              <a:t>. 29 maggio 2009, n. 170);</a:t>
            </a:r>
            <a:endParaRPr lang="it-IT" sz="1600" dirty="0"/>
          </a:p>
          <a:p>
            <a:pPr marL="0" indent="0" algn="just" defTabSz="261938">
              <a:buNone/>
            </a:pPr>
            <a:r>
              <a:rPr lang="it-IT" sz="1600" dirty="0" smtClean="0"/>
              <a:t>	6) sospensione </a:t>
            </a:r>
            <a:r>
              <a:rPr lang="it-IT" sz="1600" dirty="0"/>
              <a:t>feriale dei termini e decisione sulle spese al termine del </a:t>
            </a:r>
            <a:r>
              <a:rPr lang="it-IT" sz="1600" dirty="0" smtClean="0"/>
              <a:t>procedimento </a:t>
            </a:r>
            <a:r>
              <a:rPr lang="it-IT" sz="1600" i="1" dirty="0" smtClean="0"/>
              <a:t>ex </a:t>
            </a:r>
            <a:r>
              <a:rPr lang="it-IT" sz="1600" dirty="0" smtClean="0"/>
              <a:t>art. 91 </a:t>
            </a:r>
            <a:r>
              <a:rPr lang="it-IT" sz="1600" dirty="0" err="1" smtClean="0"/>
              <a:t>c.p.c.</a:t>
            </a:r>
            <a:endParaRPr lang="it-IT" sz="1600" dirty="0"/>
          </a:p>
          <a:p>
            <a:pPr marL="0" indent="0" algn="just" defTabSz="261938">
              <a:buNone/>
            </a:pPr>
            <a:r>
              <a:rPr lang="it-IT" sz="1600" dirty="0" smtClean="0"/>
              <a:t>	7) il </a:t>
            </a:r>
            <a:r>
              <a:rPr lang="it-IT" sz="1600" dirty="0"/>
              <a:t>giudice provvede con decreto che è senz’altro reclamabile e </a:t>
            </a:r>
            <a:r>
              <a:rPr lang="it-IT" sz="1600" dirty="0" smtClean="0"/>
              <a:t>secondo la dottrina prevalente anche </a:t>
            </a:r>
            <a:r>
              <a:rPr lang="it-IT" sz="1600" dirty="0"/>
              <a:t>ricorribile in Cassazione (in questo senso Donzelli; Celentano; </a:t>
            </a:r>
            <a:r>
              <a:rPr lang="it-IT" sz="1600" dirty="0" smtClean="0"/>
              <a:t>Giordano; e </a:t>
            </a:r>
            <a:r>
              <a:rPr lang="it-IT" sz="1600" dirty="0"/>
              <a:t>per l’ipotesi dell’accoglimento anche </a:t>
            </a:r>
            <a:r>
              <a:rPr lang="it-IT" sz="1600" dirty="0" err="1"/>
              <a:t>Filocamo</a:t>
            </a:r>
            <a:r>
              <a:rPr lang="it-IT" sz="1600" dirty="0"/>
              <a:t>-Vella)</a:t>
            </a:r>
          </a:p>
          <a:p>
            <a:pPr marL="0" indent="0">
              <a:buNone/>
            </a:pPr>
            <a:endParaRPr lang="it-IT" sz="1600" dirty="0"/>
          </a:p>
        </p:txBody>
      </p:sp>
      <p:sp>
        <p:nvSpPr>
          <p:cNvPr id="5" name="Titolo 1"/>
          <p:cNvSpPr>
            <a:spLocks noGrp="1"/>
          </p:cNvSpPr>
          <p:nvPr>
            <p:ph type="title"/>
          </p:nvPr>
        </p:nvSpPr>
        <p:spPr>
          <a:xfrm>
            <a:off x="468313" y="188913"/>
            <a:ext cx="8218487" cy="1583903"/>
          </a:xfrm>
        </p:spPr>
        <p:txBody>
          <a:bodyPr>
            <a:noAutofit/>
          </a:bodyPr>
          <a:lstStyle/>
          <a:p>
            <a:r>
              <a:rPr lang="it-IT" sz="3200" dirty="0"/>
              <a:t>I. Gli Accordi di sovraindebitamento - 3) La fase di esecuzione e i giudizi di risoluzione e/o annullamento – questioni relative all’adempimento </a:t>
            </a:r>
            <a:r>
              <a:rPr lang="it-IT" sz="3200" dirty="0" smtClean="0"/>
              <a:t>dell’accordo </a:t>
            </a:r>
            <a:r>
              <a:rPr lang="it-IT" sz="3200" dirty="0"/>
              <a:t>(segue)</a:t>
            </a:r>
          </a:p>
        </p:txBody>
      </p:sp>
      <p:sp>
        <p:nvSpPr>
          <p:cNvPr id="2" name="Segnaposto numero diapositiva 1"/>
          <p:cNvSpPr>
            <a:spLocks noGrp="1"/>
          </p:cNvSpPr>
          <p:nvPr>
            <p:ph type="sldNum" sz="quarter" idx="12"/>
          </p:nvPr>
        </p:nvSpPr>
        <p:spPr/>
        <p:txBody>
          <a:bodyPr/>
          <a:lstStyle/>
          <a:p>
            <a:fld id="{5018D110-6E1E-4915-BAC0-1ED51BB5585E}" type="slidenum">
              <a:rPr lang="it-IT" smtClean="0"/>
              <a:t>54</a:t>
            </a:fld>
            <a:endParaRPr lang="it-IT"/>
          </a:p>
        </p:txBody>
      </p:sp>
    </p:spTree>
    <p:extLst>
      <p:ext uri="{BB962C8B-B14F-4D97-AF65-F5344CB8AC3E}">
        <p14:creationId xmlns:p14="http://schemas.microsoft.com/office/powerpoint/2010/main" val="346688255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76672"/>
            <a:ext cx="8229600" cy="1080120"/>
          </a:xfrm>
        </p:spPr>
        <p:txBody>
          <a:bodyPr>
            <a:noAutofit/>
          </a:bodyPr>
          <a:lstStyle/>
          <a:p>
            <a:r>
              <a:rPr lang="it-IT" sz="3200" dirty="0"/>
              <a:t>I. Gli Accordi di sovraindebitamento - 3) La fase di esecuzione e i giudizi di risoluzione e/o annullamento – questioni relative all’adempimento dell’accordo (segue)</a:t>
            </a:r>
          </a:p>
        </p:txBody>
      </p:sp>
      <p:sp>
        <p:nvSpPr>
          <p:cNvPr id="3" name="Segnaposto contenuto 2"/>
          <p:cNvSpPr>
            <a:spLocks noGrp="1"/>
          </p:cNvSpPr>
          <p:nvPr>
            <p:ph idx="1"/>
          </p:nvPr>
        </p:nvSpPr>
        <p:spPr>
          <a:xfrm>
            <a:off x="467544" y="1988840"/>
            <a:ext cx="8229600" cy="4525963"/>
          </a:xfrm>
        </p:spPr>
        <p:txBody>
          <a:bodyPr>
            <a:normAutofit fontScale="70000" lnSpcReduction="20000"/>
          </a:bodyPr>
          <a:lstStyle/>
          <a:p>
            <a:pPr marL="0" indent="0" algn="just">
              <a:buNone/>
            </a:pPr>
            <a:r>
              <a:rPr lang="it-IT" dirty="0" smtClean="0"/>
              <a:t>c. la </a:t>
            </a:r>
            <a:r>
              <a:rPr lang="it-IT" dirty="0"/>
              <a:t>pronunzia della sentenza di fallimento risolve automaticamente l’accordo (art. 12, ultimo comma)</a:t>
            </a:r>
          </a:p>
          <a:p>
            <a:pPr marL="0" indent="0" algn="just">
              <a:buNone/>
            </a:pPr>
            <a:r>
              <a:rPr lang="it-IT" dirty="0"/>
              <a:t>d</a:t>
            </a:r>
            <a:r>
              <a:rPr lang="it-IT" dirty="0" smtClean="0"/>
              <a:t>. disposizione </a:t>
            </a:r>
            <a:r>
              <a:rPr lang="it-IT" dirty="0"/>
              <a:t>strana (art. 12, comma 4): in caso di risoluzione dell’accordo o di mancato pagamento di crediti impignorabili o di tributi costituenti risorse proprie dell’Unione Europea, IVA e ritenute operate e non versate, previo accertamento del Tribunale possono venire meno gli effetti di cui all’art. 12, comma 3.</a:t>
            </a:r>
          </a:p>
          <a:p>
            <a:pPr marL="0" indent="0" algn="just" defTabSz="261938">
              <a:buNone/>
            </a:pPr>
            <a:r>
              <a:rPr lang="it-IT" dirty="0" smtClean="0"/>
              <a:t>	d1. l’accertamento </a:t>
            </a:r>
            <a:r>
              <a:rPr lang="it-IT" dirty="0"/>
              <a:t>è svolto dal giudice monocratico nelle forme di cui all’art. 737 ss. </a:t>
            </a:r>
            <a:r>
              <a:rPr lang="it-IT" dirty="0" err="1"/>
              <a:t>c.p.c.</a:t>
            </a:r>
            <a:r>
              <a:rPr lang="it-IT" dirty="0"/>
              <a:t>, </a:t>
            </a:r>
            <a:r>
              <a:rPr lang="it-IT" dirty="0" smtClean="0"/>
              <a:t>su istanza di parte;</a:t>
            </a:r>
          </a:p>
          <a:p>
            <a:pPr marL="0" indent="0" algn="just" defTabSz="623888">
              <a:buNone/>
            </a:pPr>
            <a:r>
              <a:rPr lang="it-IT" dirty="0" smtClean="0"/>
              <a:t>	- non è chiaro chi può attivare l’intervento del Tribunale, oltre ai creditori. Anche l’OCC?</a:t>
            </a:r>
            <a:endParaRPr lang="it-IT" dirty="0"/>
          </a:p>
          <a:p>
            <a:pPr marL="0" indent="0" algn="just" defTabSz="261938">
              <a:buNone/>
            </a:pPr>
            <a:r>
              <a:rPr lang="it-IT" dirty="0" smtClean="0"/>
              <a:t>	d2. conseguenze</a:t>
            </a:r>
            <a:r>
              <a:rPr lang="it-IT" dirty="0"/>
              <a:t>:</a:t>
            </a:r>
          </a:p>
          <a:p>
            <a:pPr marL="0" indent="0" algn="just" defTabSz="623888">
              <a:buNone/>
            </a:pPr>
            <a:r>
              <a:rPr lang="it-IT" dirty="0" smtClean="0"/>
              <a:t>	- viene </a:t>
            </a:r>
            <a:r>
              <a:rPr lang="it-IT" dirty="0"/>
              <a:t>meno l’obbligatorietà dell’accordo per i creditori anteriori;</a:t>
            </a:r>
          </a:p>
          <a:p>
            <a:pPr marL="0" indent="0" algn="just" defTabSz="623888">
              <a:buNone/>
            </a:pPr>
            <a:r>
              <a:rPr lang="it-IT" dirty="0" smtClean="0"/>
              <a:t>	-</a:t>
            </a:r>
            <a:r>
              <a:rPr lang="it-IT" dirty="0"/>
              <a:t> </a:t>
            </a:r>
            <a:r>
              <a:rPr lang="it-IT" dirty="0" smtClean="0"/>
              <a:t>i </a:t>
            </a:r>
            <a:r>
              <a:rPr lang="it-IT" dirty="0"/>
              <a:t>creditori con causa o titolo posteriore possono agire esecutivamente su beni del debitore.</a:t>
            </a:r>
          </a:p>
          <a:p>
            <a:pPr marL="0" indent="0" defTabSz="623888">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55</a:t>
            </a:fld>
            <a:endParaRPr lang="it-IT"/>
          </a:p>
        </p:txBody>
      </p:sp>
    </p:spTree>
    <p:extLst>
      <p:ext uri="{BB962C8B-B14F-4D97-AF65-F5344CB8AC3E}">
        <p14:creationId xmlns:p14="http://schemas.microsoft.com/office/powerpoint/2010/main" val="58383997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 Gli Accordi di sovraindebitamento - 3) La fase di esecuzione e i giudizi di risoluzione e/o annullamento – fatti più gravi (atti in frode, occultamento di </a:t>
            </a:r>
            <a:r>
              <a:rPr lang="it-IT" sz="3200" dirty="0" smtClean="0"/>
              <a:t>attivo </a:t>
            </a:r>
            <a:r>
              <a:rPr lang="it-IT" sz="3200" dirty="0"/>
              <a:t>o passivo, ecc..)</a:t>
            </a:r>
          </a:p>
        </p:txBody>
      </p:sp>
      <p:sp>
        <p:nvSpPr>
          <p:cNvPr id="3" name="Segnaposto contenuto 2"/>
          <p:cNvSpPr>
            <a:spLocks noGrp="1"/>
          </p:cNvSpPr>
          <p:nvPr>
            <p:ph idx="1"/>
          </p:nvPr>
        </p:nvSpPr>
        <p:spPr>
          <a:xfrm>
            <a:off x="251520" y="2060848"/>
            <a:ext cx="8712968" cy="4680520"/>
          </a:xfrm>
        </p:spPr>
        <p:txBody>
          <a:bodyPr>
            <a:normAutofit fontScale="47500" lnSpcReduction="20000"/>
          </a:bodyPr>
          <a:lstStyle/>
          <a:p>
            <a:pPr marL="0" indent="0" algn="just">
              <a:buNone/>
            </a:pPr>
            <a:r>
              <a:rPr lang="it-IT" dirty="0" smtClean="0"/>
              <a:t>iv. fatti </a:t>
            </a:r>
            <a:r>
              <a:rPr lang="it-IT" dirty="0"/>
              <a:t>più gravi (atti in frode, occultamento di attivo o passivo, ecc..): </a:t>
            </a:r>
          </a:p>
          <a:p>
            <a:pPr marL="0" indent="0" algn="just" defTabSz="261938">
              <a:buNone/>
            </a:pPr>
            <a:r>
              <a:rPr lang="it-IT" dirty="0" smtClean="0"/>
              <a:t>	a. </a:t>
            </a:r>
            <a:r>
              <a:rPr lang="it-IT" u="sng" dirty="0" smtClean="0"/>
              <a:t>annullamento</a:t>
            </a:r>
            <a:r>
              <a:rPr lang="it-IT" dirty="0" smtClean="0"/>
              <a:t> </a:t>
            </a:r>
            <a:r>
              <a:rPr lang="it-IT" dirty="0"/>
              <a:t>da parte del Tribunale su istanza di ogni creditore quando “</a:t>
            </a:r>
            <a:r>
              <a:rPr lang="it-IT" i="1" dirty="0"/>
              <a:t>è stato dolosamente o con colpa grave aumentato o diminuito il passivo, ovvero sottratta o dissimulata una parte rilevante dell’attivo ovvero dolosamente simulate attività inesistenti</a:t>
            </a:r>
            <a:r>
              <a:rPr lang="it-IT" dirty="0"/>
              <a:t>” (art. 14, comma 1)</a:t>
            </a:r>
          </a:p>
          <a:p>
            <a:pPr marL="0" indent="0" algn="just" defTabSz="449263">
              <a:buNone/>
            </a:pPr>
            <a:r>
              <a:rPr lang="it-IT" dirty="0" smtClean="0"/>
              <a:t>	a1. tassatività </a:t>
            </a:r>
            <a:r>
              <a:rPr lang="it-IT" dirty="0"/>
              <a:t>dell’elenco (fatti costitutivi da provare da parte del creditore che agisce per l’annullamento);</a:t>
            </a:r>
          </a:p>
          <a:p>
            <a:pPr marL="0" indent="0" algn="just" defTabSz="449263">
              <a:buNone/>
            </a:pPr>
            <a:r>
              <a:rPr lang="it-IT" dirty="0" smtClean="0"/>
              <a:t>	a2. termini</a:t>
            </a:r>
            <a:r>
              <a:rPr lang="it-IT" dirty="0"/>
              <a:t>:</a:t>
            </a:r>
          </a:p>
          <a:p>
            <a:pPr marL="0" indent="0" algn="just" defTabSz="812800">
              <a:buNone/>
            </a:pPr>
            <a:r>
              <a:rPr lang="it-IT" dirty="0" smtClean="0"/>
              <a:t>	- entro </a:t>
            </a:r>
            <a:r>
              <a:rPr lang="it-IT" dirty="0"/>
              <a:t>6 mesi dalla scoperta;</a:t>
            </a:r>
          </a:p>
          <a:p>
            <a:pPr marL="0" indent="0" algn="just" defTabSz="812800">
              <a:buNone/>
            </a:pPr>
            <a:r>
              <a:rPr lang="it-IT" dirty="0" smtClean="0"/>
              <a:t>	- in </a:t>
            </a:r>
            <a:r>
              <a:rPr lang="it-IT" dirty="0"/>
              <a:t>ogni caso entro due anni dalla scadenza del termine fissato per l’ultimo adempimento;</a:t>
            </a:r>
          </a:p>
          <a:p>
            <a:pPr marL="0" indent="0" algn="just" defTabSz="449263">
              <a:buNone/>
            </a:pPr>
            <a:r>
              <a:rPr lang="it-IT" dirty="0" smtClean="0"/>
              <a:t>	a3. procedimento </a:t>
            </a:r>
            <a:r>
              <a:rPr lang="it-IT" i="1" dirty="0"/>
              <a:t>ex</a:t>
            </a:r>
            <a:r>
              <a:rPr lang="it-IT" dirty="0"/>
              <a:t> artt. 737 ss. </a:t>
            </a:r>
            <a:r>
              <a:rPr lang="it-IT" dirty="0" err="1"/>
              <a:t>c.p.c.</a:t>
            </a:r>
            <a:r>
              <a:rPr lang="it-IT" dirty="0"/>
              <a:t>, introdotto con ricorso con caratteristiche identiche alla risoluzione</a:t>
            </a:r>
          </a:p>
          <a:p>
            <a:pPr marL="0" indent="0" algn="just" defTabSz="261938">
              <a:buNone/>
            </a:pPr>
            <a:r>
              <a:rPr lang="it-IT" dirty="0" smtClean="0"/>
              <a:t>	b. </a:t>
            </a:r>
            <a:r>
              <a:rPr lang="it-IT" u="sng" dirty="0" smtClean="0"/>
              <a:t>revoca</a:t>
            </a:r>
            <a:r>
              <a:rPr lang="it-IT" dirty="0" smtClean="0"/>
              <a:t> </a:t>
            </a:r>
            <a:r>
              <a:rPr lang="it-IT" dirty="0"/>
              <a:t>da parte del Tribunale “</a:t>
            </a:r>
            <a:r>
              <a:rPr lang="it-IT" i="1" dirty="0"/>
              <a:t>se risultano compiuti durante la procedura atti diretti a frodare le ragioni dei creditori</a:t>
            </a:r>
            <a:r>
              <a:rPr lang="it-IT" dirty="0"/>
              <a:t>” (art. 11, comma 5)</a:t>
            </a:r>
          </a:p>
          <a:p>
            <a:pPr marL="0" indent="0" algn="just" defTabSz="536575">
              <a:buNone/>
            </a:pPr>
            <a:r>
              <a:rPr lang="it-IT" dirty="0" smtClean="0"/>
              <a:t>	b1. il </a:t>
            </a:r>
            <a:r>
              <a:rPr lang="it-IT" dirty="0"/>
              <a:t>giudice </a:t>
            </a:r>
            <a:r>
              <a:rPr lang="it-IT" u="sng" dirty="0"/>
              <a:t>provvede d’ufficio</a:t>
            </a:r>
            <a:r>
              <a:rPr lang="it-IT" dirty="0"/>
              <a:t> con decreto reclamabile </a:t>
            </a:r>
            <a:r>
              <a:rPr lang="it-IT" i="1" dirty="0"/>
              <a:t>ex</a:t>
            </a:r>
            <a:r>
              <a:rPr lang="it-IT" dirty="0"/>
              <a:t> art. 739 </a:t>
            </a:r>
            <a:r>
              <a:rPr lang="it-IT" dirty="0" err="1"/>
              <a:t>c.p.c.</a:t>
            </a:r>
            <a:endParaRPr lang="it-IT" dirty="0"/>
          </a:p>
          <a:p>
            <a:pPr marL="0" indent="0" algn="just" defTabSz="536575">
              <a:buNone/>
            </a:pPr>
            <a:r>
              <a:rPr lang="it-IT" dirty="0" smtClean="0"/>
              <a:t>	b2. come </a:t>
            </a:r>
            <a:r>
              <a:rPr lang="it-IT" dirty="0"/>
              <a:t>si attiva il giudice? Verosimilmente su segnalazione dell’OCC e/o dei creditori</a:t>
            </a:r>
          </a:p>
          <a:p>
            <a:pPr marL="0" indent="0" algn="just" defTabSz="536575">
              <a:buNone/>
            </a:pPr>
            <a:r>
              <a:rPr lang="it-IT" dirty="0" smtClean="0"/>
              <a:t>	b3. necessità </a:t>
            </a:r>
            <a:r>
              <a:rPr lang="it-IT" dirty="0"/>
              <a:t>di instaurazione del contraddittorio a forma libera, anche se la legge non lo prevede espressamente (</a:t>
            </a:r>
            <a:r>
              <a:rPr lang="it-IT" dirty="0" err="1"/>
              <a:t>Panzani</a:t>
            </a:r>
            <a:r>
              <a:rPr lang="it-IT" dirty="0"/>
              <a:t>)</a:t>
            </a:r>
          </a:p>
          <a:p>
            <a:pPr marL="0" indent="0" algn="just" defTabSz="536575">
              <a:buNone/>
            </a:pPr>
            <a:r>
              <a:rPr lang="it-IT" dirty="0" smtClean="0"/>
              <a:t>	b4. il </a:t>
            </a:r>
            <a:r>
              <a:rPr lang="it-IT" dirty="0"/>
              <a:t>concetto di revoca evoca il carattere costitutivo della pronunzia.</a:t>
            </a:r>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56</a:t>
            </a:fld>
            <a:endParaRPr lang="it-IT"/>
          </a:p>
        </p:txBody>
      </p:sp>
    </p:spTree>
    <p:extLst>
      <p:ext uri="{BB962C8B-B14F-4D97-AF65-F5344CB8AC3E}">
        <p14:creationId xmlns:p14="http://schemas.microsoft.com/office/powerpoint/2010/main" val="327107042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426170"/>
          </a:xfrm>
        </p:spPr>
        <p:txBody>
          <a:bodyPr>
            <a:noAutofit/>
          </a:bodyPr>
          <a:lstStyle/>
          <a:p>
            <a:r>
              <a:rPr lang="it-IT" sz="3200" dirty="0"/>
              <a:t>I. Gli Accordi di sovraindebitamento - 3) La fase di esecuzione e i giudizi di risoluzione e/o annullamento – disposizioni specifiche per il piano del consumatore</a:t>
            </a:r>
          </a:p>
        </p:txBody>
      </p:sp>
      <p:sp>
        <p:nvSpPr>
          <p:cNvPr id="3" name="Segnaposto contenuto 2"/>
          <p:cNvSpPr>
            <a:spLocks noGrp="1"/>
          </p:cNvSpPr>
          <p:nvPr>
            <p:ph idx="1"/>
          </p:nvPr>
        </p:nvSpPr>
        <p:spPr>
          <a:xfrm>
            <a:off x="467544" y="1916832"/>
            <a:ext cx="8496944" cy="4680520"/>
          </a:xfrm>
        </p:spPr>
        <p:txBody>
          <a:bodyPr>
            <a:normAutofit fontScale="55000" lnSpcReduction="20000"/>
          </a:bodyPr>
          <a:lstStyle/>
          <a:p>
            <a:pPr marL="0" indent="0" algn="just">
              <a:buNone/>
            </a:pPr>
            <a:r>
              <a:rPr lang="it-IT" dirty="0" smtClean="0"/>
              <a:t>Disposizioni specifiche </a:t>
            </a:r>
            <a:r>
              <a:rPr lang="it-IT" dirty="0"/>
              <a:t>per il piano del </a:t>
            </a:r>
            <a:r>
              <a:rPr lang="it-IT" dirty="0" smtClean="0"/>
              <a:t>consumatore:</a:t>
            </a:r>
          </a:p>
          <a:p>
            <a:pPr marL="0" indent="0" algn="just" defTabSz="261938">
              <a:buNone/>
            </a:pPr>
            <a:r>
              <a:rPr lang="it-IT" dirty="0" smtClean="0"/>
              <a:t>	a. è </a:t>
            </a:r>
            <a:r>
              <a:rPr lang="it-IT" dirty="0"/>
              <a:t>richiamata la disposizione di cui all’art. 11, comma 5: dichiarazione d’ufficio (alla quale si rimanda)</a:t>
            </a:r>
          </a:p>
          <a:p>
            <a:pPr marL="0" indent="0" algn="just" defTabSz="261938">
              <a:buNone/>
            </a:pPr>
            <a:r>
              <a:rPr lang="it-IT" dirty="0" smtClean="0"/>
              <a:t>	b. ipotesi </a:t>
            </a:r>
            <a:r>
              <a:rPr lang="it-IT" dirty="0"/>
              <a:t>specifica, dovuta alla particolare omologazione del piano del consumatore “</a:t>
            </a:r>
            <a:r>
              <a:rPr lang="it-IT" i="1" dirty="0"/>
              <a:t>Il tribunale, su istanza di ogni creditore, in contraddittorio con il debitore, dichiara cessati gli effetti dell'omologazione del piano nelle seguenti ipotesi: a) quando è stato dolosamente o con colpa grave aumentato o diminuito il passivo, ovvero sottratta o dissimulata una parte rilevante dell'attivo ovvero dolosamente simulate attività inesistenti; b) se il proponente non adempie agli obblighi derivanti dal piano, se le garanzie promesse non vengono costituite o se l'esecuzione del piano diviene impossibile anche per ragioni non imputabili al debitore</a:t>
            </a:r>
            <a:r>
              <a:rPr lang="it-IT" dirty="0"/>
              <a:t>” (art. 14-bis, comma 2).</a:t>
            </a:r>
          </a:p>
          <a:p>
            <a:pPr marL="0" indent="0" algn="just" defTabSz="449263">
              <a:buNone/>
            </a:pPr>
            <a:r>
              <a:rPr lang="it-IT" dirty="0" smtClean="0"/>
              <a:t>	b1. Termini</a:t>
            </a:r>
            <a:r>
              <a:rPr lang="it-IT" dirty="0"/>
              <a:t>: </a:t>
            </a:r>
          </a:p>
          <a:p>
            <a:pPr marL="0" indent="0" algn="just">
              <a:buNone/>
            </a:pPr>
            <a:r>
              <a:rPr lang="it-IT" dirty="0" smtClean="0"/>
              <a:t>	- Il </a:t>
            </a:r>
            <a:r>
              <a:rPr lang="it-IT" dirty="0"/>
              <a:t>ricorso per la dichiarazione di cui al comma 2, lettera a), è proposto, a pena di decadenza, entro sei mesi dalla scoperta e, in ogni caso, non oltre due anni dalla scadenza del termine fissato per l’ultimo adempimento previsto;</a:t>
            </a:r>
          </a:p>
          <a:p>
            <a:pPr marL="0" indent="0" algn="just">
              <a:buNone/>
            </a:pPr>
            <a:r>
              <a:rPr lang="it-IT" dirty="0" smtClean="0"/>
              <a:t>	- Il </a:t>
            </a:r>
            <a:r>
              <a:rPr lang="it-IT" dirty="0"/>
              <a:t>ricorso per la dichiarazione di cui al comma 2, lettera b), è proposto, a pena di decadenza, entro sei mesi dalla scoperta e, in ogni caso, entro un anno dalla scadenza del termine fissato per l'ultimo adempimento previsto dall'accordo;</a:t>
            </a:r>
          </a:p>
          <a:p>
            <a:pPr marL="0" indent="0" algn="just" defTabSz="449263">
              <a:buNone/>
            </a:pPr>
            <a:r>
              <a:rPr lang="it-IT" dirty="0"/>
              <a:t>	</a:t>
            </a:r>
            <a:r>
              <a:rPr lang="it-IT" dirty="0" smtClean="0"/>
              <a:t>b2. applicazione </a:t>
            </a:r>
            <a:r>
              <a:rPr lang="it-IT" dirty="0"/>
              <a:t>degli artt. 737 ss. </a:t>
            </a:r>
            <a:r>
              <a:rPr lang="it-IT" dirty="0" err="1"/>
              <a:t>c.p.c</a:t>
            </a:r>
            <a:r>
              <a:rPr lang="it-IT" dirty="0" err="1" smtClean="0"/>
              <a:t>.</a:t>
            </a:r>
            <a:r>
              <a:rPr lang="it-IT" dirty="0" smtClean="0"/>
              <a:t>;</a:t>
            </a: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57</a:t>
            </a:fld>
            <a:endParaRPr lang="it-IT"/>
          </a:p>
        </p:txBody>
      </p:sp>
    </p:spTree>
    <p:extLst>
      <p:ext uri="{BB962C8B-B14F-4D97-AF65-F5344CB8AC3E}">
        <p14:creationId xmlns:p14="http://schemas.microsoft.com/office/powerpoint/2010/main" val="309595019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II. Il procedimento di liquidazione</a:t>
            </a:r>
          </a:p>
        </p:txBody>
      </p:sp>
      <p:sp>
        <p:nvSpPr>
          <p:cNvPr id="3" name="Segnaposto contenuto 2"/>
          <p:cNvSpPr>
            <a:spLocks noGrp="1"/>
          </p:cNvSpPr>
          <p:nvPr>
            <p:ph idx="1"/>
          </p:nvPr>
        </p:nvSpPr>
        <p:spPr/>
        <p:txBody>
          <a:bodyPr/>
          <a:lstStyle/>
          <a:p>
            <a:pPr marL="0" indent="0">
              <a:buNone/>
            </a:pPr>
            <a:r>
              <a:rPr lang="it-IT" dirty="0" smtClean="0"/>
              <a:t>Scomposizione in 4 momenti:</a:t>
            </a:r>
          </a:p>
          <a:p>
            <a:pPr marL="514350" indent="-514350">
              <a:buAutoNum type="arabicParenR"/>
            </a:pPr>
            <a:r>
              <a:rPr lang="it-IT" dirty="0" smtClean="0"/>
              <a:t>Apertura del procedimento</a:t>
            </a:r>
          </a:p>
          <a:p>
            <a:pPr marL="514350" indent="-514350">
              <a:buAutoNum type="arabicParenR"/>
            </a:pPr>
            <a:r>
              <a:rPr lang="it-IT" dirty="0" smtClean="0"/>
              <a:t>Accertamento del passivo</a:t>
            </a:r>
          </a:p>
          <a:p>
            <a:pPr marL="514350" indent="-514350">
              <a:buAutoNum type="arabicParenR"/>
            </a:pPr>
            <a:r>
              <a:rPr lang="it-IT" dirty="0"/>
              <a:t>Liquidazione e ripartizione </a:t>
            </a:r>
            <a:r>
              <a:rPr lang="it-IT" dirty="0" smtClean="0"/>
              <a:t>dell’attivo</a:t>
            </a:r>
          </a:p>
          <a:p>
            <a:pPr marL="514350" indent="-514350">
              <a:buAutoNum type="arabicParenR"/>
            </a:pPr>
            <a:r>
              <a:rPr lang="it-IT" dirty="0"/>
              <a:t>Chiusura della procedura ed eventuale esdebitazione</a:t>
            </a:r>
          </a:p>
        </p:txBody>
      </p:sp>
      <p:sp>
        <p:nvSpPr>
          <p:cNvPr id="4" name="Segnaposto numero diapositiva 3"/>
          <p:cNvSpPr>
            <a:spLocks noGrp="1"/>
          </p:cNvSpPr>
          <p:nvPr>
            <p:ph type="sldNum" sz="quarter" idx="12"/>
          </p:nvPr>
        </p:nvSpPr>
        <p:spPr/>
        <p:txBody>
          <a:bodyPr/>
          <a:lstStyle/>
          <a:p>
            <a:fld id="{5018D110-6E1E-4915-BAC0-1ED51BB5585E}" type="slidenum">
              <a:rPr lang="it-IT" smtClean="0"/>
              <a:t>58</a:t>
            </a:fld>
            <a:endParaRPr lang="it-IT"/>
          </a:p>
        </p:txBody>
      </p:sp>
    </p:spTree>
    <p:extLst>
      <p:ext uri="{BB962C8B-B14F-4D97-AF65-F5344CB8AC3E}">
        <p14:creationId xmlns:p14="http://schemas.microsoft.com/office/powerpoint/2010/main" val="358006826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354162"/>
          </a:xfrm>
        </p:spPr>
        <p:txBody>
          <a:bodyPr>
            <a:normAutofit/>
          </a:bodyPr>
          <a:lstStyle/>
          <a:p>
            <a:r>
              <a:rPr lang="it-IT" sz="3600" dirty="0"/>
              <a:t>II. Il procedimento di </a:t>
            </a:r>
            <a:r>
              <a:rPr lang="it-IT" sz="3600" dirty="0" smtClean="0"/>
              <a:t>liquidazione - </a:t>
            </a:r>
            <a:r>
              <a:rPr lang="it-IT" sz="3600" dirty="0"/>
              <a:t>1. Apertura del procedimento di </a:t>
            </a:r>
            <a:r>
              <a:rPr lang="it-IT" sz="3600" dirty="0" smtClean="0"/>
              <a:t>liquidazione</a:t>
            </a:r>
            <a:endParaRPr lang="it-IT" dirty="0"/>
          </a:p>
        </p:txBody>
      </p:sp>
      <p:sp>
        <p:nvSpPr>
          <p:cNvPr id="3" name="Segnaposto contenuto 2"/>
          <p:cNvSpPr>
            <a:spLocks noGrp="1"/>
          </p:cNvSpPr>
          <p:nvPr>
            <p:ph idx="1"/>
          </p:nvPr>
        </p:nvSpPr>
        <p:spPr>
          <a:xfrm>
            <a:off x="467544" y="1916832"/>
            <a:ext cx="8229600" cy="4525963"/>
          </a:xfrm>
        </p:spPr>
        <p:txBody>
          <a:bodyPr/>
          <a:lstStyle/>
          <a:p>
            <a:pPr marL="0" indent="0" algn="just">
              <a:buNone/>
            </a:pPr>
            <a:r>
              <a:rPr lang="it-IT" dirty="0"/>
              <a:t>1. </a:t>
            </a:r>
            <a:r>
              <a:rPr lang="it-IT" b="1" u="sng" dirty="0"/>
              <a:t>Apertura del procedimento di liquidazione</a:t>
            </a:r>
            <a:endParaRPr lang="it-IT" dirty="0"/>
          </a:p>
          <a:p>
            <a:pPr marL="0" indent="0" algn="just">
              <a:buNone/>
            </a:pPr>
            <a:r>
              <a:rPr lang="it-IT" dirty="0"/>
              <a:t> </a:t>
            </a:r>
          </a:p>
          <a:p>
            <a:pPr marL="0" lvl="0" indent="0" algn="just">
              <a:buNone/>
            </a:pPr>
            <a:r>
              <a:rPr lang="it-IT" dirty="0" smtClean="0"/>
              <a:t>-	Richiesta </a:t>
            </a:r>
            <a:r>
              <a:rPr lang="it-IT" dirty="0"/>
              <a:t>di apertura del procedimento da parte del debitore</a:t>
            </a:r>
          </a:p>
          <a:p>
            <a:pPr marL="0" lvl="0" indent="0" algn="just">
              <a:buNone/>
            </a:pPr>
            <a:r>
              <a:rPr lang="it-IT" dirty="0" smtClean="0"/>
              <a:t>-	Conversione </a:t>
            </a:r>
            <a:r>
              <a:rPr lang="it-IT" dirty="0"/>
              <a:t>della procedura di composizione in liquidazione</a:t>
            </a:r>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59</a:t>
            </a:fld>
            <a:endParaRPr lang="it-IT"/>
          </a:p>
        </p:txBody>
      </p:sp>
    </p:spTree>
    <p:extLst>
      <p:ext uri="{BB962C8B-B14F-4D97-AF65-F5344CB8AC3E}">
        <p14:creationId xmlns:p14="http://schemas.microsoft.com/office/powerpoint/2010/main" val="36614446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fontScale="90000"/>
          </a:bodyPr>
          <a:lstStyle/>
          <a:p>
            <a:r>
              <a:rPr lang="it-IT" dirty="0" smtClean="0"/>
              <a:t>I. Gli </a:t>
            </a:r>
            <a:r>
              <a:rPr lang="it-IT" dirty="0"/>
              <a:t>Accordi di sovraindebitamento (e il piano del consumatore</a:t>
            </a:r>
            <a:r>
              <a:rPr lang="it-IT" dirty="0" smtClean="0"/>
              <a:t>)</a:t>
            </a:r>
            <a:endParaRPr lang="en-US" dirty="0"/>
          </a:p>
        </p:txBody>
      </p:sp>
      <p:sp>
        <p:nvSpPr>
          <p:cNvPr id="57347" name="Rectangle 3"/>
          <p:cNvSpPr>
            <a:spLocks noGrp="1" noChangeArrowheads="1"/>
          </p:cNvSpPr>
          <p:nvPr>
            <p:ph type="body" idx="1"/>
          </p:nvPr>
        </p:nvSpPr>
        <p:spPr>
          <a:xfrm>
            <a:off x="457200" y="1600200"/>
            <a:ext cx="8229600" cy="4853136"/>
          </a:xfrm>
        </p:spPr>
        <p:txBody>
          <a:bodyPr>
            <a:normAutofit/>
          </a:bodyPr>
          <a:lstStyle/>
          <a:p>
            <a:pPr>
              <a:lnSpc>
                <a:spcPct val="80000"/>
              </a:lnSpc>
            </a:pPr>
            <a:endParaRPr lang="en-US" sz="2000" dirty="0"/>
          </a:p>
          <a:p>
            <a:pPr marL="0" indent="0" algn="just">
              <a:buNone/>
            </a:pPr>
            <a:r>
              <a:rPr lang="it-IT" sz="2400" dirty="0" smtClean="0"/>
              <a:t>La </a:t>
            </a:r>
            <a:r>
              <a:rPr lang="it-IT" sz="2400" dirty="0"/>
              <a:t>procedura degli accordi di sovraindebitamento può essere scomposta in 3 </a:t>
            </a:r>
            <a:r>
              <a:rPr lang="it-IT" sz="2400" dirty="0" err="1"/>
              <a:t>macrofasi</a:t>
            </a:r>
            <a:r>
              <a:rPr lang="it-IT" sz="2400" dirty="0"/>
              <a:t>, che andremo ad esaminare in dettaglio:</a:t>
            </a:r>
          </a:p>
          <a:p>
            <a:pPr marL="0" indent="0" algn="just">
              <a:buNone/>
            </a:pPr>
            <a:r>
              <a:rPr lang="it-IT" sz="2400" dirty="0" smtClean="0"/>
              <a:t>	1</a:t>
            </a:r>
            <a:r>
              <a:rPr lang="it-IT" sz="2400" dirty="0"/>
              <a:t>) una prima fase diretta ad investire il giudice della proposta e ad instaurare il contraddittorio con i </a:t>
            </a:r>
            <a:r>
              <a:rPr lang="it-IT" sz="2400" dirty="0" smtClean="0"/>
              <a:t>creditori;</a:t>
            </a:r>
            <a:endParaRPr lang="it-IT" sz="2400" dirty="0"/>
          </a:p>
          <a:p>
            <a:pPr marL="0" indent="0" algn="just">
              <a:buNone/>
            </a:pPr>
            <a:r>
              <a:rPr lang="it-IT" sz="2400" dirty="0" smtClean="0"/>
              <a:t>	2</a:t>
            </a:r>
            <a:r>
              <a:rPr lang="it-IT" sz="2400" dirty="0"/>
              <a:t>) una seconda fase in cui ha luogo la votazione dei creditori e si svolge il giudizio di omologazione in senso proprio;</a:t>
            </a:r>
          </a:p>
          <a:p>
            <a:pPr marL="0" indent="0" algn="just">
              <a:buNone/>
            </a:pPr>
            <a:r>
              <a:rPr lang="it-IT" sz="2400" dirty="0" smtClean="0"/>
              <a:t>	3</a:t>
            </a:r>
            <a:r>
              <a:rPr lang="it-IT" sz="2400" dirty="0"/>
              <a:t>) una terza fase di esecuzione dell’accordo, cui può eventualmente seguire il giudizio di risoluzione e/o annullamento.</a:t>
            </a:r>
          </a:p>
          <a:p>
            <a:pPr>
              <a:lnSpc>
                <a:spcPct val="80000"/>
              </a:lnSpc>
              <a:buFontTx/>
              <a:buNone/>
            </a:pPr>
            <a:endParaRPr lang="en-US" sz="2000" dirty="0"/>
          </a:p>
        </p:txBody>
      </p:sp>
      <p:sp>
        <p:nvSpPr>
          <p:cNvPr id="2" name="Segnaposto numero diapositiva 1"/>
          <p:cNvSpPr>
            <a:spLocks noGrp="1"/>
          </p:cNvSpPr>
          <p:nvPr>
            <p:ph type="sldNum" sz="quarter" idx="12"/>
          </p:nvPr>
        </p:nvSpPr>
        <p:spPr/>
        <p:txBody>
          <a:bodyPr/>
          <a:lstStyle/>
          <a:p>
            <a:fld id="{5018D110-6E1E-4915-BAC0-1ED51BB5585E}" type="slidenum">
              <a:rPr lang="it-IT" smtClean="0"/>
              <a:t>6</a:t>
            </a:fld>
            <a:endParaRPr lang="it-IT"/>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200" dirty="0"/>
              <a:t>II. Il procedimento di liquidazione - 1. Apertura del procedimento di </a:t>
            </a:r>
            <a:r>
              <a:rPr lang="it-IT" sz="3200" dirty="0" smtClean="0"/>
              <a:t>liquidazione – su richiesta del debitore</a:t>
            </a:r>
            <a:endParaRPr lang="it-IT" sz="3200" dirty="0"/>
          </a:p>
        </p:txBody>
      </p:sp>
      <p:sp>
        <p:nvSpPr>
          <p:cNvPr id="3" name="Segnaposto contenuto 2"/>
          <p:cNvSpPr>
            <a:spLocks noGrp="1"/>
          </p:cNvSpPr>
          <p:nvPr>
            <p:ph idx="1"/>
          </p:nvPr>
        </p:nvSpPr>
        <p:spPr>
          <a:xfrm>
            <a:off x="457200" y="1600200"/>
            <a:ext cx="8579296" cy="5141168"/>
          </a:xfrm>
        </p:spPr>
        <p:txBody>
          <a:bodyPr>
            <a:normAutofit fontScale="55000" lnSpcReduction="20000"/>
          </a:bodyPr>
          <a:lstStyle/>
          <a:p>
            <a:pPr marL="0" indent="0" algn="just">
              <a:buNone/>
            </a:pPr>
            <a:r>
              <a:rPr lang="it-IT" dirty="0"/>
              <a:t>1.1. </a:t>
            </a:r>
            <a:r>
              <a:rPr lang="it-IT" b="1" dirty="0"/>
              <a:t>Richiesta di apertura del procedimento da parte del debitore (Art. 14ter)</a:t>
            </a:r>
            <a:endParaRPr lang="it-IT" dirty="0"/>
          </a:p>
          <a:p>
            <a:pPr marL="0" indent="0" algn="just" defTabSz="363538">
              <a:buNone/>
            </a:pPr>
            <a:r>
              <a:rPr lang="it-IT" dirty="0" smtClean="0"/>
              <a:t>	i</a:t>
            </a:r>
            <a:r>
              <a:rPr lang="it-IT" dirty="0"/>
              <a:t>.	Legittimazione esclusiva in capo al debitore</a:t>
            </a:r>
          </a:p>
          <a:p>
            <a:pPr marL="0" indent="0" algn="just" defTabSz="363538">
              <a:buNone/>
            </a:pPr>
            <a:r>
              <a:rPr lang="it-IT" dirty="0" smtClean="0"/>
              <a:t>	ii</a:t>
            </a:r>
            <a:r>
              <a:rPr lang="it-IT" dirty="0"/>
              <a:t>.	Il Tribunale competente è lo stesso che può ricevere l’accordo di composizione della crisi</a:t>
            </a:r>
          </a:p>
          <a:p>
            <a:pPr marL="0" indent="0" algn="just" defTabSz="363538">
              <a:buNone/>
            </a:pPr>
            <a:r>
              <a:rPr lang="it-IT" dirty="0" smtClean="0"/>
              <a:t>	iii</a:t>
            </a:r>
            <a:r>
              <a:rPr lang="it-IT" dirty="0"/>
              <a:t>.	anche in questo caso c’è una valutazione di ammissibilità preliminare che si fonda su:</a:t>
            </a:r>
          </a:p>
          <a:p>
            <a:pPr marL="0" lvl="0" indent="0" algn="just" defTabSz="711200">
              <a:buNone/>
            </a:pPr>
            <a:r>
              <a:rPr lang="it-IT" dirty="0" smtClean="0"/>
              <a:t>	a. (formali</a:t>
            </a:r>
            <a:r>
              <a:rPr lang="it-IT" dirty="0"/>
              <a:t>) deposito di determinati documenti (quelli di cui all’art. 9, oltre una relazione particolareggiata della crisi con le caratteristiche di cui all’art. 14ter, comma 3;</a:t>
            </a:r>
          </a:p>
          <a:p>
            <a:pPr marL="0" lvl="0" indent="0" algn="just" defTabSz="711200">
              <a:buNone/>
            </a:pPr>
            <a:r>
              <a:rPr lang="it-IT" dirty="0" smtClean="0"/>
              <a:t>	b. (sostanziali</a:t>
            </a:r>
            <a:r>
              <a:rPr lang="it-IT" dirty="0"/>
              <a:t>):</a:t>
            </a:r>
          </a:p>
          <a:p>
            <a:pPr marL="0" indent="0" algn="just">
              <a:buNone/>
            </a:pPr>
            <a:r>
              <a:rPr lang="it-IT" dirty="0" smtClean="0"/>
              <a:t>	b1. non </a:t>
            </a:r>
            <a:r>
              <a:rPr lang="it-IT" dirty="0"/>
              <a:t>sia soggetto a procedure concorsuali diverse da quelle della l. 3/2012;</a:t>
            </a:r>
          </a:p>
          <a:p>
            <a:pPr marL="0" indent="0" algn="just">
              <a:buNone/>
            </a:pPr>
            <a:r>
              <a:rPr lang="it-IT" dirty="0" smtClean="0"/>
              <a:t>	b2. non </a:t>
            </a:r>
            <a:r>
              <a:rPr lang="it-IT" dirty="0"/>
              <a:t>abbia beneficiato di dette procedure negli ultimi 5 anni;</a:t>
            </a:r>
          </a:p>
          <a:p>
            <a:pPr marL="0" indent="0" algn="just">
              <a:buNone/>
            </a:pPr>
            <a:r>
              <a:rPr lang="it-IT" dirty="0" smtClean="0"/>
              <a:t>	b3. assenza </a:t>
            </a:r>
            <a:r>
              <a:rPr lang="it-IT" dirty="0"/>
              <a:t>di atti in frode;</a:t>
            </a:r>
          </a:p>
          <a:p>
            <a:pPr marL="0" lvl="0" indent="0" algn="just" defTabSz="363538">
              <a:buNone/>
            </a:pPr>
            <a:r>
              <a:rPr lang="it-IT" dirty="0" smtClean="0"/>
              <a:t>	iv. al </a:t>
            </a:r>
            <a:r>
              <a:rPr lang="it-IT" dirty="0"/>
              <a:t>subprocedimento che porta all’apertura della liquidazione si applicano le disposizioni di cui agli artt. 737 ss. </a:t>
            </a:r>
            <a:r>
              <a:rPr lang="it-IT" dirty="0" err="1"/>
              <a:t>c.p.c.</a:t>
            </a:r>
            <a:r>
              <a:rPr lang="it-IT" dirty="0"/>
              <a:t>, ivi incluso il reclamo </a:t>
            </a:r>
            <a:r>
              <a:rPr lang="it-IT" i="1" dirty="0"/>
              <a:t>ex</a:t>
            </a:r>
            <a:r>
              <a:rPr lang="it-IT" dirty="0"/>
              <a:t> art. 739 </a:t>
            </a:r>
            <a:r>
              <a:rPr lang="it-IT" dirty="0" err="1"/>
              <a:t>c.p.c</a:t>
            </a:r>
            <a:r>
              <a:rPr lang="it-IT" dirty="0" err="1" smtClean="0"/>
              <a:t>.</a:t>
            </a:r>
            <a:r>
              <a:rPr lang="it-IT" dirty="0" smtClean="0"/>
              <a:t>;</a:t>
            </a:r>
          </a:p>
          <a:p>
            <a:pPr marL="0" lvl="0" indent="0" algn="just" defTabSz="363538">
              <a:buNone/>
            </a:pPr>
            <a:r>
              <a:rPr lang="it-IT" dirty="0"/>
              <a:t>	</a:t>
            </a:r>
            <a:r>
              <a:rPr lang="it-IT" dirty="0" smtClean="0"/>
              <a:t>v.	possibile applicazione analogica della facoltà di concedere termini ex art. 9, comma 3ter (Donzelli);</a:t>
            </a:r>
          </a:p>
          <a:p>
            <a:pPr marL="0" lvl="0" indent="0" algn="just" defTabSz="363538">
              <a:buNone/>
            </a:pPr>
            <a:r>
              <a:rPr lang="it-IT" dirty="0"/>
              <a:t>	</a:t>
            </a:r>
            <a:r>
              <a:rPr lang="it-IT" dirty="0" smtClean="0"/>
              <a:t>vi.	obbligo di assistenza tecnica (Donzelli);</a:t>
            </a: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60</a:t>
            </a:fld>
            <a:endParaRPr lang="it-IT"/>
          </a:p>
        </p:txBody>
      </p:sp>
    </p:spTree>
    <p:extLst>
      <p:ext uri="{BB962C8B-B14F-4D97-AF65-F5344CB8AC3E}">
        <p14:creationId xmlns:p14="http://schemas.microsoft.com/office/powerpoint/2010/main" val="190808089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II. Il procedimento di liquidazione - 1. Apertura del procedimento di liquidazione – </a:t>
            </a:r>
            <a:r>
              <a:rPr lang="it-IT" sz="3200" dirty="0" smtClean="0"/>
              <a:t>Conversione della procedura di composizione</a:t>
            </a:r>
            <a:endParaRPr lang="it-IT" sz="3200" dirty="0"/>
          </a:p>
        </p:txBody>
      </p:sp>
      <p:sp>
        <p:nvSpPr>
          <p:cNvPr id="3" name="Segnaposto contenuto 2"/>
          <p:cNvSpPr>
            <a:spLocks noGrp="1"/>
          </p:cNvSpPr>
          <p:nvPr>
            <p:ph idx="1"/>
          </p:nvPr>
        </p:nvSpPr>
        <p:spPr>
          <a:xfrm>
            <a:off x="467544" y="1700808"/>
            <a:ext cx="8435280" cy="4896544"/>
          </a:xfrm>
        </p:spPr>
        <p:txBody>
          <a:bodyPr>
            <a:noAutofit/>
          </a:bodyPr>
          <a:lstStyle/>
          <a:p>
            <a:pPr marL="0" indent="0" algn="just">
              <a:buNone/>
            </a:pPr>
            <a:r>
              <a:rPr lang="it-IT" sz="1600" dirty="0"/>
              <a:t>1.2. </a:t>
            </a:r>
            <a:r>
              <a:rPr lang="it-IT" sz="1600" b="1" dirty="0"/>
              <a:t>Conversione della procedura di composizione in liquidazione (art. 14-quater)</a:t>
            </a:r>
            <a:endParaRPr lang="it-IT" sz="1600" dirty="0"/>
          </a:p>
          <a:p>
            <a:pPr marL="0" indent="0" algn="just">
              <a:buNone/>
            </a:pPr>
            <a:r>
              <a:rPr lang="it-IT" sz="1600" dirty="0" smtClean="0"/>
              <a:t>i. La </a:t>
            </a:r>
            <a:r>
              <a:rPr lang="it-IT" sz="1600" dirty="0"/>
              <a:t>procedura di liquidazione può essere aperta anche mediante conversione. </a:t>
            </a:r>
          </a:p>
          <a:p>
            <a:pPr marL="0" indent="0" algn="just">
              <a:buNone/>
            </a:pPr>
            <a:r>
              <a:rPr lang="it-IT" sz="1600" dirty="0"/>
              <a:t>ii</a:t>
            </a:r>
            <a:r>
              <a:rPr lang="it-IT" sz="1600" dirty="0" smtClean="0"/>
              <a:t>. quando </a:t>
            </a:r>
            <a:r>
              <a:rPr lang="it-IT" sz="1600" dirty="0"/>
              <a:t>si verifica la conversione?</a:t>
            </a:r>
          </a:p>
          <a:p>
            <a:pPr marL="0" lvl="0" indent="0" algn="just" defTabSz="261938">
              <a:buNone/>
            </a:pPr>
            <a:r>
              <a:rPr lang="it-IT" sz="1600" dirty="0" smtClean="0"/>
              <a:t>	a. su </a:t>
            </a:r>
            <a:r>
              <a:rPr lang="it-IT" sz="1600" dirty="0"/>
              <a:t>istanza di parte: debitore o creditori (art. 14-quater, comma 1). Anche d’ufficio per lo meno nel caso ex art. 11, comma 5? (in senso positivo per la fattispecie Lamanna, Maffei Alberti; in senso positivo generale Donzelli; </a:t>
            </a:r>
            <a:r>
              <a:rPr lang="it-IT" sz="1600" dirty="0" err="1"/>
              <a:t>Panzani</a:t>
            </a:r>
            <a:r>
              <a:rPr lang="it-IT" sz="1600" dirty="0"/>
              <a:t>; sembra Lo Cascio)</a:t>
            </a:r>
          </a:p>
          <a:p>
            <a:pPr marL="0" lvl="0" indent="0" algn="just" defTabSz="261938">
              <a:buNone/>
            </a:pPr>
            <a:r>
              <a:rPr lang="it-IT" sz="1600" dirty="0" smtClean="0"/>
              <a:t>	b. nell’ipotesi </a:t>
            </a:r>
            <a:r>
              <a:rPr lang="it-IT" sz="1600" dirty="0"/>
              <a:t>in cui:</a:t>
            </a:r>
          </a:p>
          <a:p>
            <a:pPr marL="0" indent="0" algn="just" defTabSz="536575">
              <a:buNone/>
            </a:pPr>
            <a:r>
              <a:rPr lang="it-IT" sz="1600" dirty="0"/>
              <a:t>	</a:t>
            </a:r>
            <a:r>
              <a:rPr lang="it-IT" sz="1600" dirty="0" smtClean="0"/>
              <a:t>b1. accordo</a:t>
            </a:r>
            <a:r>
              <a:rPr lang="it-IT" sz="1600" dirty="0"/>
              <a:t>: </a:t>
            </a:r>
          </a:p>
          <a:p>
            <a:pPr marL="0" indent="0" algn="just" defTabSz="900113">
              <a:buNone/>
            </a:pPr>
            <a:r>
              <a:rPr lang="it-IT" sz="1600" dirty="0" smtClean="0"/>
              <a:t>	- cessazione </a:t>
            </a:r>
            <a:r>
              <a:rPr lang="it-IT" sz="1600" dirty="0"/>
              <a:t>di diritto degli effetti (e revoca) dell’accordo per inadempimenti qualificati e atti in frode (evidentemente se la revoca avviene per atti in frode, la liquidazione può comunque essere aperta per gli atti in frode)</a:t>
            </a:r>
          </a:p>
          <a:p>
            <a:pPr marL="0" indent="0" algn="just" defTabSz="900113">
              <a:buNone/>
            </a:pPr>
            <a:r>
              <a:rPr lang="it-IT" sz="1600" dirty="0" smtClean="0"/>
              <a:t>	- annullamento </a:t>
            </a:r>
            <a:endParaRPr lang="it-IT" sz="1600" dirty="0"/>
          </a:p>
          <a:p>
            <a:pPr marL="0" indent="0" algn="just" defTabSz="900113">
              <a:buNone/>
            </a:pPr>
            <a:r>
              <a:rPr lang="it-IT" sz="1600" dirty="0" smtClean="0"/>
              <a:t>	- risoluzione</a:t>
            </a:r>
            <a:endParaRPr lang="it-IT" sz="1600" dirty="0"/>
          </a:p>
          <a:p>
            <a:pPr marL="0" indent="0" algn="just" defTabSz="536575">
              <a:buNone/>
            </a:pPr>
            <a:r>
              <a:rPr lang="it-IT" sz="1600" dirty="0"/>
              <a:t>	</a:t>
            </a:r>
            <a:r>
              <a:rPr lang="it-IT" sz="1600" dirty="0" smtClean="0"/>
              <a:t>b2. piano </a:t>
            </a:r>
            <a:r>
              <a:rPr lang="it-IT" sz="1600" dirty="0"/>
              <a:t>del consumatore</a:t>
            </a:r>
          </a:p>
          <a:p>
            <a:pPr marL="0" indent="0" algn="just" defTabSz="900113">
              <a:buNone/>
            </a:pPr>
            <a:r>
              <a:rPr lang="it-IT" sz="1600" dirty="0" smtClean="0"/>
              <a:t>	- cessazione </a:t>
            </a:r>
            <a:r>
              <a:rPr lang="it-IT" sz="1600" dirty="0"/>
              <a:t>di diritto degli effetti </a:t>
            </a:r>
          </a:p>
          <a:p>
            <a:pPr marL="0" indent="0" algn="just" defTabSz="900113">
              <a:buNone/>
            </a:pPr>
            <a:r>
              <a:rPr lang="it-IT" sz="1600" dirty="0" smtClean="0"/>
              <a:t>	- annullamento </a:t>
            </a:r>
            <a:r>
              <a:rPr lang="it-IT" sz="1600" dirty="0"/>
              <a:t>del piano (14-bis, comma 2, </a:t>
            </a:r>
            <a:r>
              <a:rPr lang="it-IT" sz="1600" dirty="0" err="1"/>
              <a:t>lett</a:t>
            </a:r>
            <a:r>
              <a:rPr lang="it-IT" sz="1600" dirty="0"/>
              <a:t>. a)</a:t>
            </a:r>
          </a:p>
          <a:p>
            <a:pPr marL="0" indent="0" algn="just" defTabSz="900113">
              <a:buNone/>
            </a:pPr>
            <a:r>
              <a:rPr lang="it-IT" sz="1600" dirty="0" smtClean="0"/>
              <a:t>	- risoluzione </a:t>
            </a:r>
            <a:r>
              <a:rPr lang="it-IT" sz="1600" dirty="0"/>
              <a:t>del piano (14-bis, comma 2, </a:t>
            </a:r>
            <a:r>
              <a:rPr lang="it-IT" sz="1600" dirty="0" err="1"/>
              <a:t>lett</a:t>
            </a:r>
            <a:r>
              <a:rPr lang="it-IT" sz="1600" dirty="0"/>
              <a:t>. b)</a:t>
            </a:r>
          </a:p>
          <a:p>
            <a:pPr marL="0" indent="0" algn="just">
              <a:buNone/>
            </a:pPr>
            <a:r>
              <a:rPr lang="it-IT" sz="1600" dirty="0"/>
              <a:t>iii</a:t>
            </a:r>
            <a:r>
              <a:rPr lang="it-IT" sz="1600" dirty="0" smtClean="0"/>
              <a:t>. conservazione </a:t>
            </a:r>
            <a:r>
              <a:rPr lang="it-IT" sz="1600" dirty="0"/>
              <a:t>degli effetti sostanziali e processuali delle procedure </a:t>
            </a:r>
            <a:r>
              <a:rPr lang="it-IT" sz="1600" dirty="0" smtClean="0"/>
              <a:t>convertite</a:t>
            </a:r>
            <a:endParaRPr lang="it-IT" sz="1600"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61</a:t>
            </a:fld>
            <a:endParaRPr lang="it-IT"/>
          </a:p>
        </p:txBody>
      </p:sp>
    </p:spTree>
    <p:extLst>
      <p:ext uri="{BB962C8B-B14F-4D97-AF65-F5344CB8AC3E}">
        <p14:creationId xmlns:p14="http://schemas.microsoft.com/office/powerpoint/2010/main" val="174836916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II. Il procedimento di liquidazione - 1. Apertura del procedimento di liquidazione – Effetti del provvedimento di apertura </a:t>
            </a:r>
            <a:r>
              <a:rPr lang="it-IT" sz="3200" dirty="0" smtClean="0"/>
              <a:t>della </a:t>
            </a:r>
            <a:r>
              <a:rPr lang="it-IT" sz="3200" dirty="0"/>
              <a:t>liquidazione</a:t>
            </a:r>
          </a:p>
        </p:txBody>
      </p:sp>
      <p:sp>
        <p:nvSpPr>
          <p:cNvPr id="3" name="Segnaposto contenuto 2"/>
          <p:cNvSpPr>
            <a:spLocks noGrp="1"/>
          </p:cNvSpPr>
          <p:nvPr>
            <p:ph idx="1"/>
          </p:nvPr>
        </p:nvSpPr>
        <p:spPr>
          <a:xfrm>
            <a:off x="457200" y="1600200"/>
            <a:ext cx="8229600" cy="5069160"/>
          </a:xfrm>
        </p:spPr>
        <p:txBody>
          <a:bodyPr>
            <a:normAutofit fontScale="55000" lnSpcReduction="20000"/>
          </a:bodyPr>
          <a:lstStyle/>
          <a:p>
            <a:pPr marL="0" lvl="0" indent="0" algn="just">
              <a:buNone/>
            </a:pPr>
            <a:r>
              <a:rPr lang="it-IT" dirty="0" smtClean="0"/>
              <a:t>i. Il </a:t>
            </a:r>
            <a:r>
              <a:rPr lang="it-IT" dirty="0"/>
              <a:t>procedimento è disciplinato dagli artt. 737 ss. </a:t>
            </a:r>
            <a:r>
              <a:rPr lang="it-IT" dirty="0" err="1"/>
              <a:t>c.p.c.</a:t>
            </a:r>
            <a:r>
              <a:rPr lang="it-IT" dirty="0"/>
              <a:t> (art. 14-quinquies, comma 1, che richiama il 10, comma 6)</a:t>
            </a:r>
          </a:p>
          <a:p>
            <a:pPr marL="0" indent="0" algn="just" defTabSz="261938">
              <a:buNone/>
            </a:pPr>
            <a:r>
              <a:rPr lang="it-IT" dirty="0" smtClean="0"/>
              <a:t>	a</a:t>
            </a:r>
            <a:r>
              <a:rPr lang="it-IT" dirty="0"/>
              <a:t>.	assenza di contraddittorio con i creditori</a:t>
            </a:r>
          </a:p>
          <a:p>
            <a:pPr marL="0" indent="0" algn="just" defTabSz="261938">
              <a:buNone/>
            </a:pPr>
            <a:r>
              <a:rPr lang="it-IT" dirty="0" smtClean="0"/>
              <a:t>	b</a:t>
            </a:r>
            <a:r>
              <a:rPr lang="it-IT" dirty="0"/>
              <a:t>.	provvedimento </a:t>
            </a:r>
            <a:r>
              <a:rPr lang="it-IT" dirty="0" smtClean="0"/>
              <a:t>reclamabile e revocabile da parte </a:t>
            </a:r>
            <a:r>
              <a:rPr lang="it-IT" dirty="0"/>
              <a:t>del giudice, anche d’ufficio (</a:t>
            </a:r>
            <a:r>
              <a:rPr lang="it-IT" dirty="0" err="1"/>
              <a:t>Trib</a:t>
            </a:r>
            <a:r>
              <a:rPr lang="it-IT" dirty="0"/>
              <a:t>. Massa 28 gennaio 2016);</a:t>
            </a:r>
          </a:p>
          <a:p>
            <a:pPr marL="0" indent="0" algn="just" defTabSz="261938">
              <a:buNone/>
            </a:pPr>
            <a:r>
              <a:rPr lang="it-IT" dirty="0" smtClean="0"/>
              <a:t>	c</a:t>
            </a:r>
            <a:r>
              <a:rPr lang="it-IT" dirty="0"/>
              <a:t>.	anche ricorso in Cassazione:</a:t>
            </a:r>
          </a:p>
          <a:p>
            <a:pPr marL="0" indent="0" algn="just" defTabSz="536575">
              <a:buNone/>
            </a:pPr>
            <a:r>
              <a:rPr lang="it-IT" dirty="0" smtClean="0"/>
              <a:t>	c1. senz'altro </a:t>
            </a:r>
            <a:r>
              <a:rPr lang="it-IT" dirty="0"/>
              <a:t>in caso di diniego, qualora si ritenga non proponibile la domanda da parte del debitore (Donzelli)</a:t>
            </a:r>
          </a:p>
          <a:p>
            <a:pPr marL="0" indent="0" algn="just" defTabSz="536575">
              <a:buNone/>
            </a:pPr>
            <a:r>
              <a:rPr lang="it-IT" dirty="0" smtClean="0"/>
              <a:t>	c2. incerto il reclamo da </a:t>
            </a:r>
            <a:r>
              <a:rPr lang="it-IT" dirty="0"/>
              <a:t>parte dei creditori, in caso di </a:t>
            </a:r>
            <a:r>
              <a:rPr lang="it-IT" dirty="0" smtClean="0"/>
              <a:t>accoglimento;</a:t>
            </a:r>
            <a:endParaRPr lang="it-IT" dirty="0"/>
          </a:p>
          <a:p>
            <a:pPr marL="0" lvl="0" indent="0" algn="just">
              <a:buNone/>
            </a:pPr>
            <a:r>
              <a:rPr lang="it-IT" dirty="0" smtClean="0"/>
              <a:t>ii. Ufficio </a:t>
            </a:r>
            <a:r>
              <a:rPr lang="it-IT" dirty="0"/>
              <a:t>concorsuale:</a:t>
            </a:r>
          </a:p>
          <a:p>
            <a:pPr marL="0" lvl="0" indent="0" algn="just" defTabSz="261938">
              <a:buNone/>
            </a:pPr>
            <a:r>
              <a:rPr lang="it-IT" dirty="0" smtClean="0"/>
              <a:t>	a.	giudice</a:t>
            </a:r>
            <a:endParaRPr lang="it-IT" dirty="0"/>
          </a:p>
          <a:p>
            <a:pPr marL="0" indent="0" algn="just" defTabSz="536575">
              <a:buNone/>
            </a:pPr>
            <a:r>
              <a:rPr lang="it-IT" dirty="0" smtClean="0"/>
              <a:t>	a1. manca </a:t>
            </a:r>
            <a:r>
              <a:rPr lang="it-IT" dirty="0"/>
              <a:t>una funzione di controllo se non con riguardo alle operazioni di liquidazione in senso stretto (art. 14-novies, comma 2 e 3)</a:t>
            </a:r>
          </a:p>
          <a:p>
            <a:pPr marL="0" indent="0" algn="just" defTabSz="536575">
              <a:buNone/>
            </a:pPr>
            <a:r>
              <a:rPr lang="it-IT" dirty="0" smtClean="0"/>
              <a:t>	a2. manca </a:t>
            </a:r>
            <a:r>
              <a:rPr lang="it-IT" dirty="0"/>
              <a:t>una disposizione come quella dell’art. 36 l. </a:t>
            </a:r>
            <a:r>
              <a:rPr lang="it-IT" dirty="0" err="1"/>
              <a:t>fall</a:t>
            </a:r>
            <a:r>
              <a:rPr lang="it-IT" dirty="0"/>
              <a:t>. sulla </a:t>
            </a:r>
            <a:r>
              <a:rPr lang="it-IT" dirty="0" err="1"/>
              <a:t>reclamabilità</a:t>
            </a:r>
            <a:r>
              <a:rPr lang="it-IT" dirty="0"/>
              <a:t> degli atti del liquidatore. In dottrina (</a:t>
            </a:r>
            <a:r>
              <a:rPr lang="it-IT" dirty="0" err="1"/>
              <a:t>Vattermoli</a:t>
            </a:r>
            <a:r>
              <a:rPr lang="it-IT" dirty="0"/>
              <a:t>) si sostiene che un controllo possa esservi nelle forme degli artt. 737 ss.</a:t>
            </a:r>
          </a:p>
          <a:p>
            <a:pPr marL="0" indent="0" algn="just" defTabSz="261938">
              <a:buNone/>
            </a:pPr>
            <a:r>
              <a:rPr lang="it-IT" dirty="0" smtClean="0"/>
              <a:t>	b</a:t>
            </a:r>
            <a:r>
              <a:rPr lang="it-IT" dirty="0"/>
              <a:t>.	liquidatore (eventualmente nominato nell’OCC)</a:t>
            </a:r>
          </a:p>
          <a:p>
            <a:pPr marL="0" indent="0" algn="just" defTabSz="261938">
              <a:buNone/>
            </a:pPr>
            <a:r>
              <a:rPr lang="it-IT" dirty="0" smtClean="0"/>
              <a:t>	c</a:t>
            </a:r>
            <a:r>
              <a:rPr lang="it-IT" dirty="0"/>
              <a:t>.	OCC</a:t>
            </a:r>
          </a:p>
          <a:p>
            <a:pPr marL="0" indent="0">
              <a:buNone/>
            </a:pPr>
            <a:endParaRPr lang="it-IT" dirty="0" smtClean="0"/>
          </a:p>
        </p:txBody>
      </p:sp>
      <p:sp>
        <p:nvSpPr>
          <p:cNvPr id="4" name="Segnaposto numero diapositiva 3"/>
          <p:cNvSpPr>
            <a:spLocks noGrp="1"/>
          </p:cNvSpPr>
          <p:nvPr>
            <p:ph type="sldNum" sz="quarter" idx="12"/>
          </p:nvPr>
        </p:nvSpPr>
        <p:spPr/>
        <p:txBody>
          <a:bodyPr/>
          <a:lstStyle/>
          <a:p>
            <a:fld id="{5018D110-6E1E-4915-BAC0-1ED51BB5585E}" type="slidenum">
              <a:rPr lang="it-IT" smtClean="0"/>
              <a:t>62</a:t>
            </a:fld>
            <a:endParaRPr lang="it-IT"/>
          </a:p>
        </p:txBody>
      </p:sp>
    </p:spTree>
    <p:extLst>
      <p:ext uri="{BB962C8B-B14F-4D97-AF65-F5344CB8AC3E}">
        <p14:creationId xmlns:p14="http://schemas.microsoft.com/office/powerpoint/2010/main" val="79235196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II. Il procedimento di liquidazione - 1. Apertura del procedimento di liquidazione – Effetti del provvedimento di apertura </a:t>
            </a:r>
            <a:r>
              <a:rPr lang="it-IT" sz="3200" dirty="0" smtClean="0"/>
              <a:t>della </a:t>
            </a:r>
            <a:r>
              <a:rPr lang="it-IT" sz="3200" dirty="0"/>
              <a:t>liquidazione</a:t>
            </a:r>
          </a:p>
        </p:txBody>
      </p:sp>
      <p:sp>
        <p:nvSpPr>
          <p:cNvPr id="3" name="Segnaposto contenuto 2"/>
          <p:cNvSpPr>
            <a:spLocks noGrp="1"/>
          </p:cNvSpPr>
          <p:nvPr>
            <p:ph idx="1"/>
          </p:nvPr>
        </p:nvSpPr>
        <p:spPr>
          <a:xfrm>
            <a:off x="457200" y="1600200"/>
            <a:ext cx="8229600" cy="5141168"/>
          </a:xfrm>
        </p:spPr>
        <p:txBody>
          <a:bodyPr>
            <a:normAutofit fontScale="62500" lnSpcReduction="20000"/>
          </a:bodyPr>
          <a:lstStyle/>
          <a:p>
            <a:pPr marL="0" indent="0" algn="just">
              <a:buNone/>
              <a:tabLst>
                <a:tab pos="449263" algn="l"/>
              </a:tabLst>
            </a:pPr>
            <a:r>
              <a:rPr lang="it-IT" dirty="0"/>
              <a:t>iii.	Effetti del decreto di ammissione</a:t>
            </a:r>
          </a:p>
          <a:p>
            <a:pPr marL="0" indent="0" algn="just">
              <a:buNone/>
              <a:tabLst>
                <a:tab pos="449263" algn="l"/>
              </a:tabLst>
            </a:pPr>
            <a:r>
              <a:rPr lang="it-IT" dirty="0" smtClean="0"/>
              <a:t>	a. nei </a:t>
            </a:r>
            <a:r>
              <a:rPr lang="it-IT" dirty="0"/>
              <a:t>confronti del </a:t>
            </a:r>
            <a:r>
              <a:rPr lang="it-IT" u="sng" dirty="0" smtClean="0"/>
              <a:t>debitore</a:t>
            </a:r>
            <a:r>
              <a:rPr lang="it-IT" dirty="0" smtClean="0"/>
              <a:t>:</a:t>
            </a:r>
            <a:endParaRPr lang="it-IT" dirty="0"/>
          </a:p>
          <a:p>
            <a:pPr marL="0" indent="0" algn="just" defTabSz="711200">
              <a:buNone/>
            </a:pPr>
            <a:r>
              <a:rPr lang="it-IT" dirty="0" smtClean="0"/>
              <a:t>	a1. Spossessamento </a:t>
            </a:r>
            <a:r>
              <a:rPr lang="it-IT" dirty="0"/>
              <a:t>(art. 14-quinquies, comma 3): “</a:t>
            </a:r>
            <a:r>
              <a:rPr lang="it-IT" i="1" dirty="0"/>
              <a:t>il decreto di cui al comma 2, deve intendersi equiparato all’atto di pignoramento</a:t>
            </a:r>
            <a:r>
              <a:rPr lang="it-IT" dirty="0"/>
              <a:t>”, esteso a tutto il patrimonio liquidabile, ivi compresi i beni sopravvenuti (purché sopravvengano entro 4 anni – art. 14-undecies);</a:t>
            </a:r>
          </a:p>
          <a:p>
            <a:pPr marL="0" indent="0" algn="just" defTabSz="987425">
              <a:buNone/>
            </a:pPr>
            <a:r>
              <a:rPr lang="it-IT" dirty="0" smtClean="0"/>
              <a:t>	- alcuni </a:t>
            </a:r>
            <a:r>
              <a:rPr lang="it-IT" dirty="0"/>
              <a:t>beni sono esclusi (quelli di cui al 46 l. </a:t>
            </a:r>
            <a:r>
              <a:rPr lang="it-IT" dirty="0" err="1"/>
              <a:t>fall</a:t>
            </a:r>
            <a:r>
              <a:rPr lang="it-IT" dirty="0"/>
              <a:t>. in sostanza</a:t>
            </a:r>
            <a:r>
              <a:rPr lang="it-IT" dirty="0" smtClean="0"/>
              <a:t>);</a:t>
            </a:r>
          </a:p>
          <a:p>
            <a:pPr marL="0" indent="0" algn="just" defTabSz="987425">
              <a:buNone/>
            </a:pPr>
            <a:r>
              <a:rPr lang="it-IT" dirty="0" smtClean="0"/>
              <a:t>	- il </a:t>
            </a:r>
            <a:r>
              <a:rPr lang="it-IT" dirty="0"/>
              <a:t>giudice può autorizzare il debitore ad utilizzare alcuni beni (se ricorrono gravi e specifiche ragioni, art. 14-quinquies, comma 2, </a:t>
            </a:r>
            <a:r>
              <a:rPr lang="it-IT" dirty="0" err="1"/>
              <a:t>lett</a:t>
            </a:r>
            <a:r>
              <a:rPr lang="it-IT" dirty="0"/>
              <a:t>. e);</a:t>
            </a:r>
          </a:p>
          <a:p>
            <a:pPr marL="0" indent="0" algn="just" defTabSz="711200">
              <a:buNone/>
            </a:pPr>
            <a:r>
              <a:rPr lang="it-IT" dirty="0" smtClean="0"/>
              <a:t>	a2. Perdita </a:t>
            </a:r>
            <a:r>
              <a:rPr lang="it-IT" dirty="0"/>
              <a:t>della legittimazione processuale da parte del debitore:</a:t>
            </a:r>
          </a:p>
          <a:p>
            <a:pPr marL="0" indent="0" algn="just" defTabSz="987425">
              <a:buNone/>
            </a:pPr>
            <a:r>
              <a:rPr lang="it-IT" dirty="0" smtClean="0"/>
              <a:t>	- senz’altro </a:t>
            </a:r>
            <a:r>
              <a:rPr lang="it-IT" dirty="0"/>
              <a:t>quella </a:t>
            </a:r>
            <a:r>
              <a:rPr lang="it-IT" dirty="0" smtClean="0"/>
              <a:t>attiva, dato che viene acquisita dal liquidatore </a:t>
            </a:r>
            <a:r>
              <a:rPr lang="it-IT" dirty="0"/>
              <a:t>(art. 14-decies, che Donzelli definisce “</a:t>
            </a:r>
            <a:r>
              <a:rPr lang="it-IT" i="1" dirty="0"/>
              <a:t>straordinaria e a carattere surrogatorio</a:t>
            </a:r>
            <a:r>
              <a:rPr lang="it-IT" dirty="0"/>
              <a:t>” che impone la presenza del debitore nel giudizio introdotto)</a:t>
            </a:r>
          </a:p>
          <a:p>
            <a:pPr marL="0" indent="0" algn="just" defTabSz="987425">
              <a:buNone/>
            </a:pPr>
            <a:r>
              <a:rPr lang="it-IT" dirty="0" smtClean="0"/>
              <a:t>	- forse </a:t>
            </a:r>
            <a:r>
              <a:rPr lang="it-IT" dirty="0"/>
              <a:t>anche quella passiva, anche se manca norma </a:t>
            </a:r>
            <a:r>
              <a:rPr lang="it-IT" i="1" dirty="0"/>
              <a:t>ad hoc</a:t>
            </a:r>
            <a:r>
              <a:rPr lang="it-IT" dirty="0"/>
              <a:t> (a favore </a:t>
            </a:r>
            <a:r>
              <a:rPr lang="it-IT" dirty="0" err="1"/>
              <a:t>Vattermoli</a:t>
            </a:r>
            <a:r>
              <a:rPr lang="it-IT" dirty="0"/>
              <a:t>; Maffei Alberti almeno nei giudizi di cui all’art. 14-decies; </a:t>
            </a:r>
            <a:r>
              <a:rPr lang="it-IT" i="1" dirty="0"/>
              <a:t>contra</a:t>
            </a:r>
            <a:r>
              <a:rPr lang="it-IT" dirty="0"/>
              <a:t> Donzelli</a:t>
            </a:r>
            <a:r>
              <a:rPr lang="it-IT" dirty="0" smtClean="0"/>
              <a:t>)</a:t>
            </a: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63</a:t>
            </a:fld>
            <a:endParaRPr lang="it-IT"/>
          </a:p>
        </p:txBody>
      </p:sp>
    </p:spTree>
    <p:extLst>
      <p:ext uri="{BB962C8B-B14F-4D97-AF65-F5344CB8AC3E}">
        <p14:creationId xmlns:p14="http://schemas.microsoft.com/office/powerpoint/2010/main" val="268148582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II. Il procedimento di liquidazione - 1. Apertura del procedimento di liquidazione – Effetti del provvedimento di apertura </a:t>
            </a:r>
            <a:r>
              <a:rPr lang="it-IT" sz="3200" dirty="0" smtClean="0"/>
              <a:t>della </a:t>
            </a:r>
            <a:r>
              <a:rPr lang="it-IT" sz="3200" dirty="0"/>
              <a:t>liquidazione</a:t>
            </a:r>
          </a:p>
        </p:txBody>
      </p:sp>
      <p:sp>
        <p:nvSpPr>
          <p:cNvPr id="3" name="Segnaposto contenuto 2"/>
          <p:cNvSpPr>
            <a:spLocks noGrp="1"/>
          </p:cNvSpPr>
          <p:nvPr>
            <p:ph idx="1"/>
          </p:nvPr>
        </p:nvSpPr>
        <p:spPr>
          <a:xfrm>
            <a:off x="251520" y="1600200"/>
            <a:ext cx="8640960" cy="5069160"/>
          </a:xfrm>
        </p:spPr>
        <p:txBody>
          <a:bodyPr>
            <a:normAutofit fontScale="62500" lnSpcReduction="20000"/>
          </a:bodyPr>
          <a:lstStyle/>
          <a:p>
            <a:pPr marL="0" indent="0" algn="just">
              <a:buNone/>
            </a:pPr>
            <a:r>
              <a:rPr lang="it-IT" dirty="0" smtClean="0"/>
              <a:t>b. nei </a:t>
            </a:r>
            <a:r>
              <a:rPr lang="it-IT" dirty="0"/>
              <a:t>confronti dei creditori:</a:t>
            </a:r>
          </a:p>
          <a:p>
            <a:pPr marL="0" indent="0" algn="just" defTabSz="261938">
              <a:buNone/>
              <a:tabLst>
                <a:tab pos="261938" algn="l"/>
              </a:tabLst>
            </a:pPr>
            <a:r>
              <a:rPr lang="it-IT" dirty="0"/>
              <a:t>	</a:t>
            </a:r>
            <a:r>
              <a:rPr lang="it-IT" dirty="0" smtClean="0"/>
              <a:t>b1. si </a:t>
            </a:r>
            <a:r>
              <a:rPr lang="it-IT" dirty="0"/>
              <a:t>apre il concorso sostanziale dato che, secondo l’art. 14-quinquies, comma 1, “</a:t>
            </a:r>
            <a:r>
              <a:rPr lang="it-IT" i="1" dirty="0"/>
              <a:t>dispone che, sino al momento in cui il provvedimento di omologazione diventa definitivo, non possono, sotto pena di nullità, essere iniziate o proseguite azioni cautelari o esecutive né acquistati diritti di prelazione sul patrimonio oggetto di liquidazione da parte dei creditori aventi titolo o causa anteriore</a:t>
            </a:r>
            <a:r>
              <a:rPr lang="it-IT" dirty="0"/>
              <a:t>”;</a:t>
            </a:r>
          </a:p>
          <a:p>
            <a:pPr marL="0" indent="0" algn="just" defTabSz="536575">
              <a:buNone/>
            </a:pPr>
            <a:r>
              <a:rPr lang="it-IT" dirty="0" smtClean="0"/>
              <a:t>	- il </a:t>
            </a:r>
            <a:r>
              <a:rPr lang="it-IT" dirty="0"/>
              <a:t>riferimento </a:t>
            </a:r>
            <a:r>
              <a:rPr lang="it-IT" dirty="0" smtClean="0"/>
              <a:t>all’omologazione rappresenta un errore (</a:t>
            </a:r>
            <a:r>
              <a:rPr lang="it-IT" dirty="0" err="1"/>
              <a:t>T</a:t>
            </a:r>
            <a:r>
              <a:rPr lang="it-IT" dirty="0" err="1" smtClean="0"/>
              <a:t>rib</a:t>
            </a:r>
            <a:r>
              <a:rPr lang="it-IT" dirty="0" smtClean="0"/>
              <a:t>. Verona 4 luglio 2016);</a:t>
            </a:r>
            <a:endParaRPr lang="it-IT" dirty="0"/>
          </a:p>
          <a:p>
            <a:pPr marL="0" indent="0" algn="just" defTabSz="536575">
              <a:buNone/>
            </a:pPr>
            <a:r>
              <a:rPr lang="it-IT" dirty="0" smtClean="0"/>
              <a:t>	- da </a:t>
            </a:r>
            <a:r>
              <a:rPr lang="it-IT" dirty="0"/>
              <a:t>quando partono gli effetti del decreto nei confronti dei terzi? </a:t>
            </a:r>
          </a:p>
          <a:p>
            <a:pPr marL="0" indent="0" algn="just" defTabSz="711200">
              <a:buNone/>
            </a:pPr>
            <a:r>
              <a:rPr lang="it-IT" dirty="0" smtClean="0"/>
              <a:t>	1) dalla </a:t>
            </a:r>
            <a:r>
              <a:rPr lang="it-IT" dirty="0"/>
              <a:t>data di pubblicazione del decreto?</a:t>
            </a:r>
          </a:p>
          <a:p>
            <a:pPr marL="0" indent="0" algn="just" defTabSz="711200">
              <a:buNone/>
            </a:pPr>
            <a:r>
              <a:rPr lang="it-IT" dirty="0" smtClean="0"/>
              <a:t>	2) dal </a:t>
            </a:r>
            <a:r>
              <a:rPr lang="it-IT" dirty="0"/>
              <a:t>momento di esecuzione della pubblicità disposta dal giudice?</a:t>
            </a:r>
          </a:p>
          <a:p>
            <a:pPr marL="0" indent="0" algn="just" defTabSz="711200">
              <a:buNone/>
            </a:pPr>
            <a:r>
              <a:rPr lang="it-IT" dirty="0" smtClean="0"/>
              <a:t>	3) dal </a:t>
            </a:r>
            <a:r>
              <a:rPr lang="it-IT" dirty="0"/>
              <a:t>momento dell’annotazione del decreto nel registro delle </a:t>
            </a:r>
            <a:r>
              <a:rPr lang="it-IT" dirty="0" smtClean="0"/>
              <a:t>imprese?</a:t>
            </a:r>
          </a:p>
          <a:p>
            <a:pPr marL="0" indent="0" algn="just" defTabSz="711200">
              <a:buNone/>
            </a:pPr>
            <a:r>
              <a:rPr lang="it-IT" dirty="0"/>
              <a:t>	</a:t>
            </a:r>
            <a:r>
              <a:rPr lang="it-IT" dirty="0" smtClean="0"/>
              <a:t>4) dal </a:t>
            </a:r>
            <a:r>
              <a:rPr lang="it-IT" dirty="0"/>
              <a:t>momento della trascrizione?</a:t>
            </a:r>
          </a:p>
          <a:p>
            <a:pPr marL="0" indent="0" algn="just" defTabSz="536575">
              <a:buNone/>
            </a:pPr>
            <a:r>
              <a:rPr lang="it-IT" dirty="0" smtClean="0"/>
              <a:t>	-</a:t>
            </a:r>
            <a:r>
              <a:rPr lang="it-IT" dirty="0"/>
              <a:t> </a:t>
            </a:r>
            <a:r>
              <a:rPr lang="it-IT" dirty="0" smtClean="0"/>
              <a:t>formulazione </a:t>
            </a:r>
            <a:r>
              <a:rPr lang="it-IT" dirty="0"/>
              <a:t>più ampia di quella dell’accordo del </a:t>
            </a:r>
            <a:r>
              <a:rPr lang="it-IT" dirty="0" smtClean="0"/>
              <a:t>debitore, dato che include tutte le azioni cautelari;</a:t>
            </a:r>
            <a:endParaRPr lang="it-IT" dirty="0"/>
          </a:p>
          <a:p>
            <a:pPr marL="0" indent="0" algn="just" defTabSz="261938">
              <a:buNone/>
            </a:pPr>
            <a:r>
              <a:rPr lang="it-IT" dirty="0" smtClean="0"/>
              <a:t>	b2. apertura </a:t>
            </a:r>
            <a:r>
              <a:rPr lang="it-IT" dirty="0"/>
              <a:t>anche del concorso formale: i creditori vengono soddisfatti, nella misura in cui parteciperanno ai riparti;</a:t>
            </a:r>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64</a:t>
            </a:fld>
            <a:endParaRPr lang="it-IT"/>
          </a:p>
        </p:txBody>
      </p:sp>
    </p:spTree>
    <p:extLst>
      <p:ext uri="{BB962C8B-B14F-4D97-AF65-F5344CB8AC3E}">
        <p14:creationId xmlns:p14="http://schemas.microsoft.com/office/powerpoint/2010/main" val="162147067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II. Il procedimento di liquidazione - 1. Apertura del procedimento di liquidazione – Accertamento del Passivo</a:t>
            </a:r>
          </a:p>
        </p:txBody>
      </p:sp>
      <p:sp>
        <p:nvSpPr>
          <p:cNvPr id="3" name="Segnaposto contenuto 2"/>
          <p:cNvSpPr>
            <a:spLocks noGrp="1"/>
          </p:cNvSpPr>
          <p:nvPr>
            <p:ph idx="1"/>
          </p:nvPr>
        </p:nvSpPr>
        <p:spPr>
          <a:xfrm>
            <a:off x="457200" y="1600200"/>
            <a:ext cx="8229600" cy="5069160"/>
          </a:xfrm>
        </p:spPr>
        <p:txBody>
          <a:bodyPr>
            <a:normAutofit fontScale="70000" lnSpcReduction="20000"/>
          </a:bodyPr>
          <a:lstStyle/>
          <a:p>
            <a:pPr marL="0" indent="0" algn="just">
              <a:buNone/>
            </a:pPr>
            <a:r>
              <a:rPr lang="it-IT" dirty="0"/>
              <a:t>i</a:t>
            </a:r>
            <a:r>
              <a:rPr lang="it-IT" dirty="0" smtClean="0"/>
              <a:t>. (</a:t>
            </a:r>
            <a:r>
              <a:rPr lang="it-IT" dirty="0"/>
              <a:t>fase necessaria) prende avvio con la comunicazione ai creditori</a:t>
            </a:r>
          </a:p>
          <a:p>
            <a:pPr marL="0" indent="0" algn="just">
              <a:buNone/>
            </a:pPr>
            <a:r>
              <a:rPr lang="it-IT" dirty="0"/>
              <a:t>ii</a:t>
            </a:r>
            <a:r>
              <a:rPr lang="it-IT" dirty="0" smtClean="0"/>
              <a:t>. questi </a:t>
            </a:r>
            <a:r>
              <a:rPr lang="it-IT" dirty="0"/>
              <a:t>devono presentare una domanda, da proporsi con ricorso:</a:t>
            </a:r>
          </a:p>
          <a:p>
            <a:pPr marL="0" indent="0" algn="just" defTabSz="261938">
              <a:buNone/>
            </a:pPr>
            <a:r>
              <a:rPr lang="it-IT" dirty="0" smtClean="0"/>
              <a:t>	a. deve </a:t>
            </a:r>
            <a:r>
              <a:rPr lang="it-IT" dirty="0"/>
              <a:t>ritenersi che essa produca gli effetti di una domanda giudiziale;</a:t>
            </a:r>
          </a:p>
          <a:p>
            <a:pPr marL="0" indent="0" algn="just" defTabSz="261938">
              <a:buNone/>
            </a:pPr>
            <a:r>
              <a:rPr lang="it-IT" dirty="0" smtClean="0"/>
              <a:t>	b. su </a:t>
            </a:r>
            <a:r>
              <a:rPr lang="it-IT" dirty="0"/>
              <a:t>questa però decide il liquidatore (come nella liquidazione coatta, dove però non c’è una vera e propria domanda</a:t>
            </a:r>
            <a:r>
              <a:rPr lang="it-IT" dirty="0" smtClean="0"/>
              <a:t>)</a:t>
            </a:r>
          </a:p>
          <a:p>
            <a:pPr marL="0" indent="0" algn="just" defTabSz="261938">
              <a:buNone/>
            </a:pPr>
            <a:r>
              <a:rPr lang="it-IT" dirty="0" smtClean="0"/>
              <a:t>	c. il liquidatore decide sempre nel merito in base alla documentazione che gli è stata fornita dal creditore;</a:t>
            </a:r>
            <a:endParaRPr lang="it-IT" dirty="0"/>
          </a:p>
          <a:p>
            <a:pPr marL="0" indent="0" algn="just">
              <a:buNone/>
            </a:pPr>
            <a:r>
              <a:rPr lang="it-IT" dirty="0" smtClean="0"/>
              <a:t>iii. il </a:t>
            </a:r>
            <a:r>
              <a:rPr lang="it-IT" dirty="0"/>
              <a:t>liquidatore approva lo stato passivo, se del caso modificandolo all’esito di osservazioni che i creditori possono </a:t>
            </a:r>
            <a:r>
              <a:rPr lang="it-IT" dirty="0" smtClean="0"/>
              <a:t>presentare (entro 15 gg dal progetto)</a:t>
            </a:r>
            <a:endParaRPr lang="it-IT" dirty="0"/>
          </a:p>
          <a:p>
            <a:pPr marL="0" indent="0" algn="just">
              <a:buNone/>
            </a:pPr>
            <a:r>
              <a:rPr lang="it-IT" dirty="0"/>
              <a:t>iv</a:t>
            </a:r>
            <a:r>
              <a:rPr lang="it-IT" dirty="0" smtClean="0"/>
              <a:t>. (</a:t>
            </a:r>
            <a:r>
              <a:rPr lang="it-IT" dirty="0"/>
              <a:t>fase meramente eventuale) qualora il liquidatore non intenda accettare le osservazioni presentate dai creditori, si apre una fase contenziosa, dove la peculiarità è data dal fatto che non vi è necessità di un’impugnazione</a:t>
            </a:r>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65</a:t>
            </a:fld>
            <a:endParaRPr lang="it-IT"/>
          </a:p>
        </p:txBody>
      </p:sp>
    </p:spTree>
    <p:extLst>
      <p:ext uri="{BB962C8B-B14F-4D97-AF65-F5344CB8AC3E}">
        <p14:creationId xmlns:p14="http://schemas.microsoft.com/office/powerpoint/2010/main" val="289997041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II. Il procedimento di liquidazione - 1. Apertura del procedimento di liquidazione – Accertamento del Passivo</a:t>
            </a:r>
          </a:p>
        </p:txBody>
      </p:sp>
      <p:sp>
        <p:nvSpPr>
          <p:cNvPr id="3" name="Segnaposto contenuto 2"/>
          <p:cNvSpPr>
            <a:spLocks noGrp="1"/>
          </p:cNvSpPr>
          <p:nvPr>
            <p:ph idx="1"/>
          </p:nvPr>
        </p:nvSpPr>
        <p:spPr>
          <a:xfrm>
            <a:off x="457200" y="1600200"/>
            <a:ext cx="8229600" cy="4781128"/>
          </a:xfrm>
        </p:spPr>
        <p:txBody>
          <a:bodyPr>
            <a:normAutofit fontScale="85000" lnSpcReduction="10000"/>
          </a:bodyPr>
          <a:lstStyle/>
          <a:p>
            <a:pPr marL="0" indent="0" algn="just">
              <a:buNone/>
            </a:pPr>
            <a:r>
              <a:rPr lang="it-IT" dirty="0" smtClean="0"/>
              <a:t>v. il </a:t>
            </a:r>
            <a:r>
              <a:rPr lang="it-IT" dirty="0"/>
              <a:t>giudice decide nelle forme dei procedimenti </a:t>
            </a:r>
            <a:r>
              <a:rPr lang="it-IT" i="1" dirty="0"/>
              <a:t>ex</a:t>
            </a:r>
            <a:r>
              <a:rPr lang="it-IT" dirty="0"/>
              <a:t> artt. 737 ss</a:t>
            </a:r>
            <a:r>
              <a:rPr lang="it-IT" dirty="0" smtClean="0"/>
              <a:t>. </a:t>
            </a:r>
            <a:r>
              <a:rPr lang="it-IT" dirty="0" err="1" smtClean="0"/>
              <a:t>c.p.c.</a:t>
            </a:r>
            <a:r>
              <a:rPr lang="it-IT" dirty="0" smtClean="0"/>
              <a:t> </a:t>
            </a:r>
            <a:r>
              <a:rPr lang="it-IT" dirty="0"/>
              <a:t>(art. 14-octies, comma 4), che può essere reclamato e anche ricorribile per cassazione (Donzelli);</a:t>
            </a:r>
          </a:p>
          <a:p>
            <a:pPr marL="0" indent="0" algn="just">
              <a:buNone/>
            </a:pPr>
            <a:r>
              <a:rPr lang="it-IT" dirty="0"/>
              <a:t>vi</a:t>
            </a:r>
            <a:r>
              <a:rPr lang="it-IT" dirty="0" smtClean="0"/>
              <a:t>.  problemi</a:t>
            </a:r>
            <a:r>
              <a:rPr lang="it-IT" dirty="0"/>
              <a:t>:</a:t>
            </a:r>
          </a:p>
          <a:p>
            <a:pPr marL="0" indent="0" algn="just" defTabSz="363538">
              <a:buNone/>
            </a:pPr>
            <a:r>
              <a:rPr lang="it-IT" dirty="0" smtClean="0"/>
              <a:t>	a. manca </a:t>
            </a:r>
            <a:r>
              <a:rPr lang="it-IT" dirty="0"/>
              <a:t>l’indicazione dei termini e se essi siano perentori (in assenza di indicazione non possono esserlo</a:t>
            </a:r>
            <a:r>
              <a:rPr lang="it-IT" dirty="0" smtClean="0"/>
              <a:t>);</a:t>
            </a:r>
            <a:endParaRPr lang="it-IT" dirty="0"/>
          </a:p>
          <a:p>
            <a:pPr marL="0" lvl="0" indent="0" algn="just" defTabSz="363538">
              <a:buNone/>
            </a:pPr>
            <a:r>
              <a:rPr lang="it-IT" dirty="0" smtClean="0"/>
              <a:t>	b. quid </a:t>
            </a:r>
            <a:r>
              <a:rPr lang="it-IT" dirty="0"/>
              <a:t>delle domande tardive?</a:t>
            </a:r>
          </a:p>
          <a:p>
            <a:pPr marL="0" lvl="0" indent="0" algn="just" defTabSz="363538">
              <a:buNone/>
            </a:pPr>
            <a:r>
              <a:rPr lang="it-IT" dirty="0" smtClean="0"/>
              <a:t>	c. quid </a:t>
            </a:r>
            <a:r>
              <a:rPr lang="it-IT" dirty="0"/>
              <a:t>dei giudizi di cognizione pendenti?</a:t>
            </a:r>
          </a:p>
          <a:p>
            <a:pPr marL="0" lvl="0" indent="0" algn="just" defTabSz="363538">
              <a:buNone/>
            </a:pPr>
            <a:r>
              <a:rPr lang="it-IT" dirty="0" smtClean="0"/>
              <a:t>	d. qual </a:t>
            </a:r>
            <a:r>
              <a:rPr lang="it-IT" dirty="0"/>
              <a:t>è il regime di stabilità dei provvedimenti in assenza di una specifica qualificazione da parte del legislatore?</a:t>
            </a:r>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66</a:t>
            </a:fld>
            <a:endParaRPr lang="it-IT"/>
          </a:p>
        </p:txBody>
      </p:sp>
    </p:spTree>
    <p:extLst>
      <p:ext uri="{BB962C8B-B14F-4D97-AF65-F5344CB8AC3E}">
        <p14:creationId xmlns:p14="http://schemas.microsoft.com/office/powerpoint/2010/main" val="396394220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II. Il procedimento di liquidazione - 1. Apertura del procedimento di liquidazione – Liquidazione e ripartizione dell’attivo</a:t>
            </a:r>
          </a:p>
        </p:txBody>
      </p:sp>
      <p:sp>
        <p:nvSpPr>
          <p:cNvPr id="3" name="Segnaposto contenuto 2"/>
          <p:cNvSpPr>
            <a:spLocks noGrp="1"/>
          </p:cNvSpPr>
          <p:nvPr>
            <p:ph idx="1"/>
          </p:nvPr>
        </p:nvSpPr>
        <p:spPr>
          <a:xfrm>
            <a:off x="457200" y="1600200"/>
            <a:ext cx="8229600" cy="4997152"/>
          </a:xfrm>
        </p:spPr>
        <p:txBody>
          <a:bodyPr>
            <a:normAutofit fontScale="70000" lnSpcReduction="20000"/>
          </a:bodyPr>
          <a:lstStyle/>
          <a:p>
            <a:pPr marL="0" indent="0" algn="just">
              <a:buNone/>
            </a:pPr>
            <a:r>
              <a:rPr lang="it-IT" dirty="0"/>
              <a:t>Sotto il profilo processuale la fase di liquidazione, in larga parte mutuata dalla legge fallimentare (con gravi lacune) ha due peculiarità:</a:t>
            </a:r>
          </a:p>
          <a:p>
            <a:pPr marL="0" lvl="0" indent="0" algn="just">
              <a:buNone/>
            </a:pPr>
            <a:r>
              <a:rPr lang="it-IT" dirty="0"/>
              <a:t> </a:t>
            </a:r>
            <a:r>
              <a:rPr lang="it-IT" dirty="0" smtClean="0"/>
              <a:t>i. non </a:t>
            </a:r>
            <a:r>
              <a:rPr lang="it-IT" dirty="0"/>
              <a:t>sono menzionate forme di controllo dell’attività di liquidazione e di </a:t>
            </a:r>
            <a:r>
              <a:rPr lang="it-IT" dirty="0" smtClean="0"/>
              <a:t>ripartizione:</a:t>
            </a:r>
            <a:endParaRPr lang="it-IT" dirty="0"/>
          </a:p>
          <a:p>
            <a:pPr marL="0" indent="0" algn="just" defTabSz="363538">
              <a:buNone/>
            </a:pPr>
            <a:r>
              <a:rPr lang="it-IT" dirty="0" smtClean="0"/>
              <a:t>	a. pur </a:t>
            </a:r>
            <a:r>
              <a:rPr lang="it-IT" dirty="0"/>
              <a:t>in assenza di una norma, sembra convincente l’opinione di chi ritiene che il potere del giudice di sospendere le operazioni di liquidazione </a:t>
            </a:r>
            <a:r>
              <a:rPr lang="it-IT" i="1" dirty="0"/>
              <a:t>ex</a:t>
            </a:r>
            <a:r>
              <a:rPr lang="it-IT" dirty="0"/>
              <a:t> artt. 14-novies, comma 2, consenta anche di reclamare gli atti di liquidazione;</a:t>
            </a:r>
          </a:p>
          <a:p>
            <a:pPr marL="0" indent="0" algn="just" defTabSz="363538">
              <a:buNone/>
            </a:pPr>
            <a:r>
              <a:rPr lang="it-IT" dirty="0" smtClean="0"/>
              <a:t>	b. anche </a:t>
            </a:r>
            <a:r>
              <a:rPr lang="it-IT" dirty="0"/>
              <a:t>in questo caso, nonostante l’assenza di disposizioni, dovrebbe riconoscersi il potere di impugnare atti di ripartizione, sulla falsariga dell’art. 110 l. </a:t>
            </a:r>
            <a:r>
              <a:rPr lang="it-IT" dirty="0" err="1"/>
              <a:t>fall</a:t>
            </a:r>
            <a:r>
              <a:rPr lang="it-IT" dirty="0"/>
              <a:t>. (Donzelli);</a:t>
            </a:r>
          </a:p>
          <a:p>
            <a:pPr marL="0" indent="0" algn="just" defTabSz="900113">
              <a:buNone/>
            </a:pPr>
            <a:r>
              <a:rPr lang="it-IT" dirty="0" smtClean="0"/>
              <a:t> ii. l’art</a:t>
            </a:r>
            <a:r>
              <a:rPr lang="it-IT" dirty="0"/>
              <a:t>. 14-novies, comma 2, ultimo periodo prevede sulla falsariga dell’art. 107 l. </a:t>
            </a:r>
            <a:r>
              <a:rPr lang="it-IT" dirty="0" err="1"/>
              <a:t>fall</a:t>
            </a:r>
            <a:r>
              <a:rPr lang="it-IT" dirty="0"/>
              <a:t>. che “</a:t>
            </a:r>
            <a:r>
              <a:rPr lang="it-IT" i="1" dirty="0"/>
              <a:t>se alla data di apertura della procedura di liquidazione sono pendenti procedure esecutive il liquidatore può subentrarvi</a:t>
            </a:r>
            <a:r>
              <a:rPr lang="it-IT" dirty="0"/>
              <a:t>”. Sembra trattarsi di opzione che il liquidatore può esercitare o meno, anche senza autorizzazione del giudice.</a:t>
            </a:r>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67</a:t>
            </a:fld>
            <a:endParaRPr lang="it-IT"/>
          </a:p>
        </p:txBody>
      </p:sp>
    </p:spTree>
    <p:extLst>
      <p:ext uri="{BB962C8B-B14F-4D97-AF65-F5344CB8AC3E}">
        <p14:creationId xmlns:p14="http://schemas.microsoft.com/office/powerpoint/2010/main" val="425920016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II. Il procedimento di liquidazione - 1. Apertura del procedimento di liquidazione – Chiusura della procedura ed eventuale esdebitazione</a:t>
            </a:r>
          </a:p>
        </p:txBody>
      </p:sp>
      <p:sp>
        <p:nvSpPr>
          <p:cNvPr id="3" name="Segnaposto contenuto 2"/>
          <p:cNvSpPr>
            <a:spLocks noGrp="1"/>
          </p:cNvSpPr>
          <p:nvPr>
            <p:ph idx="1"/>
          </p:nvPr>
        </p:nvSpPr>
        <p:spPr>
          <a:xfrm>
            <a:off x="467544" y="1844824"/>
            <a:ext cx="8229600" cy="4525963"/>
          </a:xfrm>
        </p:spPr>
        <p:txBody>
          <a:bodyPr>
            <a:normAutofit fontScale="85000" lnSpcReduction="20000"/>
          </a:bodyPr>
          <a:lstStyle/>
          <a:p>
            <a:pPr marL="0" indent="0" algn="just">
              <a:buNone/>
            </a:pPr>
            <a:r>
              <a:rPr lang="it-IT" dirty="0" smtClean="0"/>
              <a:t>i. Sulla </a:t>
            </a:r>
            <a:r>
              <a:rPr lang="it-IT" dirty="0"/>
              <a:t>chiusura della procedura la legge (art. 14-novies, comma 5) prevede: “</a:t>
            </a:r>
            <a:r>
              <a:rPr lang="it-IT" i="1" dirty="0"/>
              <a:t>Accertata la completa esecuzione del programma di liquidazione e, comunque, non prima del decorso del termine di quattro anni dal deposito della domanda, il giudice dispone, con decreto, la chiusura della procedura</a:t>
            </a:r>
            <a:r>
              <a:rPr lang="it-IT" dirty="0"/>
              <a:t>”;</a:t>
            </a:r>
          </a:p>
          <a:p>
            <a:pPr marL="0" indent="0" algn="just">
              <a:buNone/>
            </a:pPr>
            <a:r>
              <a:rPr lang="it-IT" dirty="0" smtClean="0"/>
              <a:t>ii. problemi</a:t>
            </a:r>
            <a:r>
              <a:rPr lang="it-IT" dirty="0"/>
              <a:t>: </a:t>
            </a:r>
          </a:p>
          <a:p>
            <a:pPr marL="0" indent="0" algn="just" defTabSz="363538">
              <a:buNone/>
            </a:pPr>
            <a:r>
              <a:rPr lang="it-IT" dirty="0" smtClean="0"/>
              <a:t>	a. perché </a:t>
            </a:r>
            <a:r>
              <a:rPr lang="it-IT" dirty="0"/>
              <a:t>la procedura dovrebbe andare avanti senza domande di insinuazione al passivo e/o soddisfazione integrale dei creditori?</a:t>
            </a:r>
          </a:p>
          <a:p>
            <a:pPr marL="0" indent="0" algn="just" defTabSz="363538">
              <a:buNone/>
            </a:pPr>
            <a:r>
              <a:rPr lang="it-IT" dirty="0" smtClean="0"/>
              <a:t>	b. perché </a:t>
            </a:r>
            <a:r>
              <a:rPr lang="it-IT" dirty="0"/>
              <a:t>in tali casi occorre comunque attendere 4 anni?</a:t>
            </a:r>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68</a:t>
            </a:fld>
            <a:endParaRPr lang="it-IT"/>
          </a:p>
        </p:txBody>
      </p:sp>
    </p:spTree>
    <p:extLst>
      <p:ext uri="{BB962C8B-B14F-4D97-AF65-F5344CB8AC3E}">
        <p14:creationId xmlns:p14="http://schemas.microsoft.com/office/powerpoint/2010/main" val="226409729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II. Il procedimento di liquidazione - 1. Apertura del procedimento di liquidazione – Chiusura della procedura ed eventuale esdebitazione</a:t>
            </a:r>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smtClean="0"/>
              <a:t>iii. sulla </a:t>
            </a:r>
            <a:r>
              <a:rPr lang="it-IT" dirty="0"/>
              <a:t>esdebitazione c’è articolo </a:t>
            </a:r>
            <a:r>
              <a:rPr lang="it-IT" i="1" dirty="0"/>
              <a:t>ad hoc</a:t>
            </a:r>
            <a:endParaRPr lang="it-IT" dirty="0"/>
          </a:p>
          <a:p>
            <a:pPr marL="0" indent="0" algn="just" defTabSz="363538">
              <a:buNone/>
            </a:pPr>
            <a:r>
              <a:rPr lang="it-IT" dirty="0" smtClean="0"/>
              <a:t>	a. deve </a:t>
            </a:r>
            <a:r>
              <a:rPr lang="it-IT" dirty="0"/>
              <a:t>essere chiesta con ricorso dal debitore entro un anno dalla chiusura della procedura di liquidazione;</a:t>
            </a:r>
          </a:p>
          <a:p>
            <a:pPr marL="0" indent="0" algn="just" defTabSz="363538">
              <a:buNone/>
            </a:pPr>
            <a:r>
              <a:rPr lang="it-IT" dirty="0" smtClean="0"/>
              <a:t>	b. non </a:t>
            </a:r>
            <a:r>
              <a:rPr lang="it-IT" dirty="0"/>
              <a:t>è chiaro chi deve portare a conoscenza dei creditori l’apertura del procedimento, posto che questi (almeno quelli non interamente soddisfatti) devono essere sentiti dal giudice;</a:t>
            </a:r>
          </a:p>
          <a:p>
            <a:pPr marL="0" indent="0" algn="just" defTabSz="363538">
              <a:buNone/>
            </a:pPr>
            <a:r>
              <a:rPr lang="it-IT" dirty="0" smtClean="0"/>
              <a:t>	c. il </a:t>
            </a:r>
            <a:r>
              <a:rPr lang="it-IT" dirty="0"/>
              <a:t>giudice verificate le condizioni di cui all’art. 14-terdecies dichiara inesigibili nei confronti del debitore i crediti insoddisfatti</a:t>
            </a:r>
          </a:p>
          <a:p>
            <a:pPr marL="0" indent="0" algn="just" defTabSz="363538">
              <a:buNone/>
            </a:pPr>
            <a:r>
              <a:rPr lang="it-IT" dirty="0" smtClean="0"/>
              <a:t>	d. i </a:t>
            </a:r>
            <a:r>
              <a:rPr lang="it-IT" dirty="0"/>
              <a:t>creditori possono proporre reclamo nelle forme di cui all’art. 739 </a:t>
            </a:r>
            <a:r>
              <a:rPr lang="it-IT" dirty="0" err="1"/>
              <a:t>c.p.c.</a:t>
            </a:r>
            <a:endParaRPr lang="it-IT" dirty="0"/>
          </a:p>
          <a:p>
            <a:pPr marL="0" indent="0" algn="just" defTabSz="363538">
              <a:buNone/>
            </a:pPr>
            <a:r>
              <a:rPr lang="it-IT" dirty="0" smtClean="0"/>
              <a:t>	e. il </a:t>
            </a:r>
            <a:r>
              <a:rPr lang="it-IT" dirty="0"/>
              <a:t>provvedimento è comunque revocabile in ogni momento su istanza dei creditori, quando ricorrano le ipotesi dell’art. 14-terdecies, comma 5, nelle forme di cui agli artt. 737 ss. </a:t>
            </a:r>
            <a:r>
              <a:rPr lang="it-IT" dirty="0" err="1"/>
              <a:t>c.p.c.</a:t>
            </a:r>
            <a:r>
              <a:rPr lang="it-IT" dirty="0"/>
              <a:t>;</a:t>
            </a:r>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69</a:t>
            </a:fld>
            <a:endParaRPr lang="it-IT"/>
          </a:p>
        </p:txBody>
      </p:sp>
    </p:spTree>
    <p:extLst>
      <p:ext uri="{BB962C8B-B14F-4D97-AF65-F5344CB8AC3E}">
        <p14:creationId xmlns:p14="http://schemas.microsoft.com/office/powerpoint/2010/main" val="3535145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normAutofit fontScale="90000"/>
          </a:bodyPr>
          <a:lstStyle/>
          <a:p>
            <a:r>
              <a:rPr lang="it-IT" dirty="0"/>
              <a:t>I. Gli Accordi di sovraindebitamento</a:t>
            </a:r>
            <a:br>
              <a:rPr lang="it-IT" dirty="0"/>
            </a:br>
            <a:r>
              <a:rPr lang="it-IT" dirty="0"/>
              <a:t>1. La fase iniziale del procedimento</a:t>
            </a:r>
            <a:endParaRPr lang="en-US" dirty="0"/>
          </a:p>
        </p:txBody>
      </p:sp>
      <p:sp>
        <p:nvSpPr>
          <p:cNvPr id="89091" name="Rectangle 3"/>
          <p:cNvSpPr>
            <a:spLocks noGrp="1" noChangeArrowheads="1"/>
          </p:cNvSpPr>
          <p:nvPr>
            <p:ph type="body" idx="1"/>
          </p:nvPr>
        </p:nvSpPr>
        <p:spPr>
          <a:xfrm>
            <a:off x="539552" y="1628800"/>
            <a:ext cx="8229600" cy="4525963"/>
          </a:xfrm>
        </p:spPr>
        <p:txBody>
          <a:bodyPr/>
          <a:lstStyle/>
          <a:p>
            <a:pPr marL="0" indent="0">
              <a:buNone/>
            </a:pPr>
            <a:r>
              <a:rPr lang="it-IT" sz="2800" dirty="0"/>
              <a:t>La fase iniziale del </a:t>
            </a:r>
            <a:r>
              <a:rPr lang="it-IT" sz="2800" dirty="0" smtClean="0"/>
              <a:t>procedimento </a:t>
            </a:r>
            <a:r>
              <a:rPr lang="it-IT" sz="2800" dirty="0"/>
              <a:t>a sua volta può essere scomposta in 2 </a:t>
            </a:r>
            <a:r>
              <a:rPr lang="it-IT" sz="2800" dirty="0" err="1"/>
              <a:t>sottofasi</a:t>
            </a:r>
            <a:r>
              <a:rPr lang="it-IT" sz="2800" dirty="0"/>
              <a:t>:</a:t>
            </a:r>
          </a:p>
          <a:p>
            <a:pPr marL="0" lvl="0" indent="0">
              <a:buNone/>
            </a:pPr>
            <a:r>
              <a:rPr lang="it-IT" sz="2800" dirty="0" smtClean="0"/>
              <a:t>	1) la </a:t>
            </a:r>
            <a:r>
              <a:rPr lang="it-IT" sz="2800" dirty="0"/>
              <a:t>fase di deposito della domanda (artt. 7-9)</a:t>
            </a:r>
          </a:p>
          <a:p>
            <a:pPr marL="0" lvl="0" indent="0">
              <a:buNone/>
            </a:pPr>
            <a:r>
              <a:rPr lang="it-IT" sz="2800" dirty="0" smtClean="0"/>
              <a:t>	2) la </a:t>
            </a:r>
            <a:r>
              <a:rPr lang="it-IT" sz="2800" dirty="0"/>
              <a:t>decisione del giudice (art. 10)</a:t>
            </a:r>
          </a:p>
          <a:p>
            <a:pPr marL="0" indent="0">
              <a:lnSpc>
                <a:spcPct val="80000"/>
              </a:lnSpc>
              <a:buNone/>
            </a:pPr>
            <a:endParaRPr lang="en-US" sz="2000" dirty="0"/>
          </a:p>
        </p:txBody>
      </p:sp>
      <p:sp>
        <p:nvSpPr>
          <p:cNvPr id="2" name="Segnaposto numero diapositiva 1"/>
          <p:cNvSpPr>
            <a:spLocks noGrp="1"/>
          </p:cNvSpPr>
          <p:nvPr>
            <p:ph type="sldNum" sz="quarter" idx="12"/>
          </p:nvPr>
        </p:nvSpPr>
        <p:spPr/>
        <p:txBody>
          <a:bodyPr/>
          <a:lstStyle/>
          <a:p>
            <a:fld id="{5018D110-6E1E-4915-BAC0-1ED51BB5585E}" type="slidenum">
              <a:rPr lang="it-IT" smtClean="0"/>
              <a:t>7</a:t>
            </a:fld>
            <a:endParaRPr lang="it-IT"/>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a:bodyPr>
          <a:lstStyle/>
          <a:p>
            <a:pPr marL="0" indent="0" algn="ctr">
              <a:buNone/>
            </a:pPr>
            <a:endParaRPr lang="it-IT" sz="6000" dirty="0" smtClean="0"/>
          </a:p>
          <a:p>
            <a:pPr marL="0" indent="0" algn="ctr">
              <a:buNone/>
            </a:pPr>
            <a:r>
              <a:rPr lang="it-IT" sz="6000" dirty="0" smtClean="0"/>
              <a:t>Grazie per l’attenzione</a:t>
            </a:r>
          </a:p>
          <a:p>
            <a:pPr marL="0" indent="0" algn="ctr">
              <a:buNone/>
            </a:pPr>
            <a:endParaRPr lang="it-IT" sz="4000" dirty="0" smtClean="0"/>
          </a:p>
          <a:p>
            <a:pPr marL="0" indent="0" algn="ctr">
              <a:buNone/>
            </a:pPr>
            <a:r>
              <a:rPr lang="it-IT" sz="1400" dirty="0" smtClean="0"/>
              <a:t>Per domande sulle </a:t>
            </a:r>
            <a:r>
              <a:rPr lang="it-IT" sz="1400" smtClean="0"/>
              <a:t>questioni trattate:</a:t>
            </a:r>
            <a:endParaRPr lang="it-IT" sz="1400" dirty="0"/>
          </a:p>
          <a:p>
            <a:pPr marL="0" indent="0" algn="ctr">
              <a:buNone/>
            </a:pPr>
            <a:r>
              <a:rPr lang="it-IT" sz="1400" dirty="0" smtClean="0">
                <a:hlinkClick r:id="rId2"/>
              </a:rPr>
              <a:t>ariani@stanghellinieassociati.it</a:t>
            </a:r>
            <a:r>
              <a:rPr lang="it-IT" sz="1400" dirty="0" smtClean="0"/>
              <a:t> </a:t>
            </a:r>
            <a:endParaRPr lang="it-IT" sz="1400"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70</a:t>
            </a:fld>
            <a:endParaRPr lang="it-IT"/>
          </a:p>
        </p:txBody>
      </p:sp>
    </p:spTree>
    <p:extLst>
      <p:ext uri="{BB962C8B-B14F-4D97-AF65-F5344CB8AC3E}">
        <p14:creationId xmlns:p14="http://schemas.microsoft.com/office/powerpoint/2010/main" val="356621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 Gli Accordi di sovraindebitamento</a:t>
            </a:r>
            <a:br>
              <a:rPr lang="it-IT" dirty="0"/>
            </a:br>
            <a:r>
              <a:rPr lang="it-IT" dirty="0"/>
              <a:t>1. La fase iniziale del procedimento</a:t>
            </a:r>
          </a:p>
        </p:txBody>
      </p:sp>
      <p:sp>
        <p:nvSpPr>
          <p:cNvPr id="3" name="Segnaposto contenuto 2"/>
          <p:cNvSpPr>
            <a:spLocks noGrp="1"/>
          </p:cNvSpPr>
          <p:nvPr>
            <p:ph idx="1"/>
          </p:nvPr>
        </p:nvSpPr>
        <p:spPr/>
        <p:txBody>
          <a:bodyPr>
            <a:normAutofit fontScale="70000" lnSpcReduction="20000"/>
          </a:bodyPr>
          <a:lstStyle/>
          <a:p>
            <a:pPr marL="0" indent="0">
              <a:buNone/>
            </a:pPr>
            <a:r>
              <a:rPr lang="it-IT" dirty="0"/>
              <a:t>1.1) </a:t>
            </a:r>
            <a:r>
              <a:rPr lang="it-IT" b="1" dirty="0"/>
              <a:t>Il deposito della domanda</a:t>
            </a:r>
            <a:endParaRPr lang="it-IT" dirty="0"/>
          </a:p>
          <a:p>
            <a:pPr marL="0" indent="0">
              <a:buNone/>
            </a:pPr>
            <a:r>
              <a:rPr lang="it-IT" dirty="0"/>
              <a:t> </a:t>
            </a:r>
          </a:p>
          <a:p>
            <a:pPr marL="0" lvl="0" indent="0" algn="just">
              <a:buNone/>
            </a:pPr>
            <a:r>
              <a:rPr lang="it-IT" dirty="0" smtClean="0"/>
              <a:t>- la </a:t>
            </a:r>
            <a:r>
              <a:rPr lang="it-IT" dirty="0"/>
              <a:t>domanda riveste la forma di un ricorso rivolto al Tribunale e apre un procedimento giudiziale (</a:t>
            </a:r>
            <a:r>
              <a:rPr lang="it-IT" dirty="0" err="1"/>
              <a:t>Filocamo</a:t>
            </a:r>
            <a:r>
              <a:rPr lang="it-IT" dirty="0"/>
              <a:t>), che poi eventualmente sarà esteso ai creditori (qualora vi sia l’ammissione alla procedura)</a:t>
            </a:r>
          </a:p>
          <a:p>
            <a:pPr marL="0" lvl="0" indent="0" algn="just">
              <a:buNone/>
            </a:pPr>
            <a:r>
              <a:rPr lang="it-IT" dirty="0" smtClean="0"/>
              <a:t>- le </a:t>
            </a:r>
            <a:r>
              <a:rPr lang="it-IT" dirty="0"/>
              <a:t>regole processuali sono quelle di cui agli artt. 737 ss. </a:t>
            </a:r>
            <a:r>
              <a:rPr lang="it-IT" dirty="0" err="1"/>
              <a:t>c.p.c.</a:t>
            </a:r>
            <a:r>
              <a:rPr lang="it-IT" dirty="0"/>
              <a:t> (in quanto compatibili), relative ai procedimenti in camera di consiglio, con una significativa differenza: non c’è il collegio, ma un giudice monocratico che decide sulle questioni della procedura </a:t>
            </a:r>
            <a:endParaRPr lang="it-IT" dirty="0" smtClean="0"/>
          </a:p>
          <a:p>
            <a:pPr marL="0" lvl="0" indent="0" algn="just">
              <a:buNone/>
            </a:pPr>
            <a:r>
              <a:rPr lang="it-IT" dirty="0" smtClean="0"/>
              <a:t>- possono essere coordinate procedure riguardanti soggetti diversi? Possono essere proposte delle domande collegate? Può essere proposto un piano unitario? </a:t>
            </a:r>
            <a:endParaRPr lang="it-IT" dirty="0"/>
          </a:p>
          <a:p>
            <a:pPr marL="0" lvl="0" indent="0">
              <a:buNone/>
            </a:pPr>
            <a:r>
              <a:rPr lang="it-IT" dirty="0"/>
              <a:t>- distinzione fra domanda, piano e proposta (Fabiani, posizione accolta anche in giurisprudenza)</a:t>
            </a:r>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8</a:t>
            </a:fld>
            <a:endParaRPr lang="it-IT"/>
          </a:p>
        </p:txBody>
      </p:sp>
    </p:spTree>
    <p:extLst>
      <p:ext uri="{BB962C8B-B14F-4D97-AF65-F5344CB8AC3E}">
        <p14:creationId xmlns:p14="http://schemas.microsoft.com/office/powerpoint/2010/main" val="8335179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1944216"/>
          </a:xfrm>
        </p:spPr>
        <p:txBody>
          <a:bodyPr>
            <a:normAutofit fontScale="90000"/>
          </a:bodyPr>
          <a:lstStyle/>
          <a:p>
            <a:r>
              <a:rPr lang="it-IT" sz="3600" dirty="0"/>
              <a:t>I. Gli Accordi di </a:t>
            </a:r>
            <a:r>
              <a:rPr lang="it-IT" sz="3600" dirty="0" smtClean="0"/>
              <a:t>sovraindebitamento 1</a:t>
            </a:r>
            <a:r>
              <a:rPr lang="it-IT" sz="3600" dirty="0"/>
              <a:t>. La fase iniziale del </a:t>
            </a:r>
            <a:r>
              <a:rPr lang="it-IT" sz="3600" dirty="0" smtClean="0"/>
              <a:t>procedimento - Competenza </a:t>
            </a:r>
            <a:r>
              <a:rPr lang="it-IT" sz="3600" dirty="0"/>
              <a:t>territoriale</a:t>
            </a:r>
            <a:br>
              <a:rPr lang="it-IT" sz="3600" dirty="0"/>
            </a:br>
            <a:r>
              <a:rPr lang="it-IT" dirty="0" smtClean="0"/>
              <a:t> </a:t>
            </a:r>
            <a:endParaRPr lang="it-IT" dirty="0"/>
          </a:p>
        </p:txBody>
      </p:sp>
      <p:sp>
        <p:nvSpPr>
          <p:cNvPr id="3" name="Segnaposto contenuto 2"/>
          <p:cNvSpPr>
            <a:spLocks noGrp="1"/>
          </p:cNvSpPr>
          <p:nvPr>
            <p:ph idx="1"/>
          </p:nvPr>
        </p:nvSpPr>
        <p:spPr/>
        <p:txBody>
          <a:bodyPr>
            <a:normAutofit fontScale="77500" lnSpcReduction="20000"/>
          </a:bodyPr>
          <a:lstStyle/>
          <a:p>
            <a:pPr marL="0" indent="0">
              <a:buNone/>
            </a:pPr>
            <a:r>
              <a:rPr lang="it-IT" dirty="0"/>
              <a:t> </a:t>
            </a:r>
          </a:p>
          <a:p>
            <a:pPr marL="0" indent="0">
              <a:buNone/>
            </a:pPr>
            <a:r>
              <a:rPr lang="it-IT" dirty="0"/>
              <a:t>La competenza territoriale principi generali:</a:t>
            </a:r>
          </a:p>
          <a:p>
            <a:pPr marL="0" indent="0">
              <a:buNone/>
            </a:pPr>
            <a:r>
              <a:rPr lang="it-IT" dirty="0"/>
              <a:t>(</a:t>
            </a:r>
            <a:r>
              <a:rPr lang="it-IT" dirty="0" smtClean="0"/>
              <a:t>i) Il </a:t>
            </a:r>
            <a:r>
              <a:rPr lang="it-IT" dirty="0"/>
              <a:t>Tribunale competente è quello nella cui </a:t>
            </a:r>
            <a:r>
              <a:rPr lang="it-IT" dirty="0" smtClean="0"/>
              <a:t>circoscrizione:</a:t>
            </a:r>
            <a:endParaRPr lang="it-IT" dirty="0"/>
          </a:p>
          <a:p>
            <a:pPr marL="0" indent="0" defTabSz="363538">
              <a:buNone/>
            </a:pPr>
            <a:r>
              <a:rPr lang="it-IT" dirty="0" smtClean="0"/>
              <a:t> 	- risiede </a:t>
            </a:r>
            <a:r>
              <a:rPr lang="it-IT" dirty="0"/>
              <a:t>(ovvero ha sede) il debitore;</a:t>
            </a:r>
          </a:p>
          <a:p>
            <a:pPr marL="0" indent="0" defTabSz="363538">
              <a:buNone/>
            </a:pPr>
            <a:r>
              <a:rPr lang="it-IT" dirty="0" smtClean="0"/>
              <a:t>	- risiede </a:t>
            </a:r>
            <a:r>
              <a:rPr lang="it-IT" dirty="0"/>
              <a:t>il consumatore;</a:t>
            </a:r>
          </a:p>
          <a:p>
            <a:pPr marL="0" indent="0">
              <a:buNone/>
            </a:pPr>
            <a:r>
              <a:rPr lang="it-IT" dirty="0"/>
              <a:t>(ii</a:t>
            </a:r>
            <a:r>
              <a:rPr lang="it-IT" dirty="0" smtClean="0"/>
              <a:t>) OCC</a:t>
            </a:r>
            <a:r>
              <a:rPr lang="it-IT" dirty="0"/>
              <a:t>: individuata secondo la competenza del Tribunale (artt. 7, comma 1, e 9, comma 1, l. n. 3/2012)</a:t>
            </a:r>
          </a:p>
          <a:p>
            <a:pPr marL="0" indent="0">
              <a:buNone/>
            </a:pPr>
            <a:endParaRPr lang="it-IT" dirty="0" smtClean="0"/>
          </a:p>
          <a:p>
            <a:pPr marL="0" indent="0">
              <a:buNone/>
            </a:pPr>
            <a:r>
              <a:rPr lang="it-IT" dirty="0"/>
              <a:t>Si tratta di competenza inderogabile per territorio ex art. 28 </a:t>
            </a:r>
            <a:r>
              <a:rPr lang="it-IT" dirty="0" err="1"/>
              <a:t>c.p.c.</a:t>
            </a:r>
            <a:r>
              <a:rPr lang="it-IT" dirty="0"/>
              <a:t> (in forza del richiamo dell’art. 10 agli artt. 737 ss. </a:t>
            </a:r>
            <a:r>
              <a:rPr lang="it-IT" dirty="0" err="1"/>
              <a:t>c.p.c.</a:t>
            </a:r>
            <a:r>
              <a:rPr lang="it-IT" dirty="0"/>
              <a:t>)</a:t>
            </a:r>
          </a:p>
          <a:p>
            <a:pPr marL="0" indent="0">
              <a:buNone/>
            </a:pPr>
            <a:r>
              <a:rPr lang="it-IT" dirty="0"/>
              <a:t> </a:t>
            </a:r>
          </a:p>
          <a:p>
            <a:pPr marL="0" indent="0">
              <a:buNone/>
            </a:pPr>
            <a:endParaRPr lang="it-IT" dirty="0"/>
          </a:p>
        </p:txBody>
      </p:sp>
      <p:sp>
        <p:nvSpPr>
          <p:cNvPr id="4" name="Segnaposto numero diapositiva 3"/>
          <p:cNvSpPr>
            <a:spLocks noGrp="1"/>
          </p:cNvSpPr>
          <p:nvPr>
            <p:ph type="sldNum" sz="quarter" idx="12"/>
          </p:nvPr>
        </p:nvSpPr>
        <p:spPr/>
        <p:txBody>
          <a:bodyPr/>
          <a:lstStyle/>
          <a:p>
            <a:fld id="{5018D110-6E1E-4915-BAC0-1ED51BB5585E}" type="slidenum">
              <a:rPr lang="it-IT" smtClean="0"/>
              <a:t>9</a:t>
            </a:fld>
            <a:endParaRPr lang="it-IT"/>
          </a:p>
        </p:txBody>
      </p:sp>
    </p:spTree>
    <p:extLst>
      <p:ext uri="{BB962C8B-B14F-4D97-AF65-F5344CB8AC3E}">
        <p14:creationId xmlns:p14="http://schemas.microsoft.com/office/powerpoint/2010/main" val="311850188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1139</TotalTime>
  <Words>6963</Words>
  <Application>Microsoft Office PowerPoint</Application>
  <PresentationFormat>Presentazione su schermo (4:3)</PresentationFormat>
  <Paragraphs>575</Paragraphs>
  <Slides>70</Slides>
  <Notes>1</Notes>
  <HiddenSlides>0</HiddenSlides>
  <MMClips>0</MMClips>
  <ScaleCrop>false</ScaleCrop>
  <HeadingPairs>
    <vt:vector size="4" baseType="variant">
      <vt:variant>
        <vt:lpstr>Tema</vt:lpstr>
      </vt:variant>
      <vt:variant>
        <vt:i4>1</vt:i4>
      </vt:variant>
      <vt:variant>
        <vt:lpstr>Titoli diapositive</vt:lpstr>
      </vt:variant>
      <vt:variant>
        <vt:i4>70</vt:i4>
      </vt:variant>
    </vt:vector>
  </HeadingPairs>
  <TitlesOfParts>
    <vt:vector size="71" baseType="lpstr">
      <vt:lpstr>Tema di Office</vt:lpstr>
      <vt:lpstr>Procedimenti di composizione della crisi da sovraindebitamento e di liquidazione del patrimonio: profili processuali</vt:lpstr>
      <vt:lpstr>Questione preliminare</vt:lpstr>
      <vt:lpstr>Questione Preliminare (segue)</vt:lpstr>
      <vt:lpstr>Alternativa fra procedure</vt:lpstr>
      <vt:lpstr>Alternativa fra procedure (segue)</vt:lpstr>
      <vt:lpstr>I. Gli Accordi di sovraindebitamento (e il piano del consumatore)</vt:lpstr>
      <vt:lpstr>I. Gli Accordi di sovraindebitamento 1. La fase iniziale del procedimento</vt:lpstr>
      <vt:lpstr>I. Gli Accordi di sovraindebitamento 1. La fase iniziale del procedimento</vt:lpstr>
      <vt:lpstr>I. Gli Accordi di sovraindebitamento 1. La fase iniziale del procedimento - Competenza territoriale  </vt:lpstr>
      <vt:lpstr>I. Gli Accordi di sovraindebitamento 1. La fase iniziale del procedimento - Competenza territoriale</vt:lpstr>
      <vt:lpstr>I. Gli Accordi di sovraindebitamento 1. La fase iniziale del procedimento - Assistenza tecnica di un avvocato</vt:lpstr>
      <vt:lpstr>I. Gli Accordi di sovraindebitamento 1. La fase iniziale del procedimento - Assistenza tecnica di un avvocato</vt:lpstr>
      <vt:lpstr>I. Gli Accordi di sovraindebitamento 1. La fase iniziale del procedimento - Assistenza tecnica di un avvocato (segue)</vt:lpstr>
      <vt:lpstr>I. Gli Accordi di sovraindebitamento 1. La fase iniziale del procedimento - Assistenza tecnica di un avvocato (segue)</vt:lpstr>
      <vt:lpstr>I. Gli Accordi di sovraindebitamento 1. La fase iniziale del procedimento - Assistenza tecnica di un avvocato</vt:lpstr>
      <vt:lpstr>I. Gli Accordi di sovraindebitamento - 1. La fase iniziale del procedimento - Il necessario corredo documentale</vt:lpstr>
      <vt:lpstr>I. Gli Accordi di sovraindebitamento - 1. La fase iniziale del procedimento - Il necessario corredo documentale</vt:lpstr>
      <vt:lpstr>I. Gli Accordi di sovraindebitamento - 1. La fase iniziale del procedimento - Il necessario corredo documentale</vt:lpstr>
      <vt:lpstr>I. Gli Accordi di sovraindebitamento - 1. La fase iniziale del procedimento - Gli effetti della proposta e dell’accordo</vt:lpstr>
      <vt:lpstr>I. Gli Accordi di sovraindebitamento - 1. La fase iniziale del procedimento - La decisione del giudice sull’ammissione</vt:lpstr>
      <vt:lpstr>I. Gli Accordi di sovraindebitamento - 1. La fase iniziale del procedimento - La decisione del giudice sull’ammissione</vt:lpstr>
      <vt:lpstr>I. Gli Accordi di sovraindebitamento - 1. La fase iniziale del procedimento - La decisione del giudice sull’ammissione</vt:lpstr>
      <vt:lpstr>I. Gli Accordi di sovraindebitamento - 1. La fase iniziale del procedimento - La decisione del giudice sull’ammissione</vt:lpstr>
      <vt:lpstr>I. Gli Accordi di sovraindebitamento - 1. La fase iniziale del procedimento – Effetti della decisione del giudice – I crediti futuri</vt:lpstr>
      <vt:lpstr>I. Gli Accordi di sovraindebitamento - 1. La fase iniziale del procedimento – Effetti della decisione del giudice – I crediti futuri</vt:lpstr>
      <vt:lpstr>I. Gli Accordi di sovraindebitamento - 1. La fase iniziale del procedimento - La decisione del giudice sull’ammissione</vt:lpstr>
      <vt:lpstr>I. Gli Accordi di sovraindebitamento - 1. La fase iniziale del procedimento - La decisione del giudice sull’ammissione (segue)</vt:lpstr>
      <vt:lpstr>I. Gli Accordi di sovraindebitamento - 1. La fase iniziale del procedimento - La decisione del giudice sull’ammissione (segue)</vt:lpstr>
      <vt:lpstr>I. Gli Accordi di sovraindebitamento - 1. La fase iniziale del procedimento - La decisione del giudice sull’ammissione (segue)</vt:lpstr>
      <vt:lpstr>I. Gli Accordi di sovraindebitamento - 1. La fase iniziale del procedimento - La decisione del giudice sull’ammissione (segue)</vt:lpstr>
      <vt:lpstr>I. Gli Accordi di sovraindebitamento - 1. La fase iniziale del procedimento - La decisione del giudice sull’ammissione</vt:lpstr>
      <vt:lpstr>I. Gli Accordi di sovraindebitamento - 1. La fase iniziale del procedimento - La decisione del giudice sull’ammissione</vt:lpstr>
      <vt:lpstr>I. Gli Accordi di sovraindebitamento - 1. La fase iniziale del procedimento - La decisione del giudice sull’ammissione</vt:lpstr>
      <vt:lpstr>I. Gli Accordi di sovraindebitamento - 1. La fase iniziale del procedimento - La decisione del giudice sull’ammissione</vt:lpstr>
      <vt:lpstr>I. Gli Accordi di sovraindebitamento - 1. La fase iniziale del procedimento - La modifica della proposta</vt:lpstr>
      <vt:lpstr>I. Gli Accordi di sovraindebitamento - 2) Principi sul raggiungimento dell’accordo e sull’omologazione dello stesso – La votazione</vt:lpstr>
      <vt:lpstr>I. Gli Accordi di sovraindebitamento - 2) Principi sul raggiungimento dell’accordo e sull’omologazione dello stesso</vt:lpstr>
      <vt:lpstr>I. Gli Accordi di sovraindebitamento - 2) Principi sul raggiungimento dell’accordo e sull’omologazione dello stesso</vt:lpstr>
      <vt:lpstr>I. Gli Accordi di sovraindebitamento - 2) Principi sul raggiungimento dell’accordo e sull’omologazione dello stesso – La votazione</vt:lpstr>
      <vt:lpstr>I. Gli Accordi di sovraindebitamento - 2) Principi sul raggiungimento dell’accordo e sull’omologazione dello stesso</vt:lpstr>
      <vt:lpstr>I. Gli Accordi di sovraindebitamento - 2) Principi sul raggiungimento dell’accordo e sull’omologazione dello stesso – La votazione</vt:lpstr>
      <vt:lpstr>I. Gli Accordi di sovraindebitamento - 2) Principi sul raggiungimento dell’accordo e sull’omologazione dello stesso – L’omologazione</vt:lpstr>
      <vt:lpstr>I. Gli Accordi di sovraindebitamento - 2) Principi sul raggiungimento dell’accordo e sull’omologazione dello stesso – L’omologazione</vt:lpstr>
      <vt:lpstr>I. Gli Accordi di sovraindebitamento - 2) Principi sul raggiungimento dell’accordo e sull’omologazione dello stesso – L’omologazione</vt:lpstr>
      <vt:lpstr>I. Gli Accordi di sovraindebitamento - 2) Principi sul raggiungimento dell’accordo e sull’omologazione dello stesso – Il reclamo</vt:lpstr>
      <vt:lpstr>I. Gli Accordi di sovraindebitamento - 2) Principi sul raggiungimento dell’accordo e sull’omologazione dello stesso – Piano del consumatore</vt:lpstr>
      <vt:lpstr>I. Gli Accordi di sovraindebitamento - 3) La fase di esecuzione e i giudizi di risoluzione e/o annullamento</vt:lpstr>
      <vt:lpstr>I. Gli Accordi di sovraindebitamento - 3) La fase di esecuzione e i giudizi di risoluzione e/o annullamento</vt:lpstr>
      <vt:lpstr>I. Gli Accordi di sovraindebitamento - 3) La fase di esecuzione e i giudizi di risoluzione e/o annullamento – questioni non attinenti a diritti soggettivi</vt:lpstr>
      <vt:lpstr>I. Gli Accordi di sovraindebitamento - 3) La fase di esecuzione e i giudizi di risoluzione e/o annullamento – questioni attinenti a diritti soggettivi</vt:lpstr>
      <vt:lpstr>I. Gli Accordi di sovraindebitamento - 3) La fase di esecuzione e i giudizi di risoluzione e/o annullamento – questioni relative all’adempimento dell’accordo</vt:lpstr>
      <vt:lpstr>I. Gli Accordi di sovraindebitamento - 3) La fase di esecuzione e i giudizi di risoluzione e/o annullamento – questioni relative all’adempimento dell’accordo (segue)</vt:lpstr>
      <vt:lpstr>I. Gli Accordi di sovraindebitamento - 3) La fase di esecuzione e i giudizi di risoluzione e/o annullamento – questioni relative all’adempimento dell’accordo (segue)</vt:lpstr>
      <vt:lpstr>I. Gli Accordi di sovraindebitamento - 3) La fase di esecuzione e i giudizi di risoluzione e/o annullamento – questioni relative all’adempimento dell’accordo (segue)</vt:lpstr>
      <vt:lpstr>I. Gli Accordi di sovraindebitamento - 3) La fase di esecuzione e i giudizi di risoluzione e/o annullamento – questioni relative all’adempimento dell’accordo (segue)</vt:lpstr>
      <vt:lpstr>I. Gli Accordi di sovraindebitamento - 3) La fase di esecuzione e i giudizi di risoluzione e/o annullamento – fatti più gravi (atti in frode, occultamento di attivo o passivo, ecc..)</vt:lpstr>
      <vt:lpstr>I. Gli Accordi di sovraindebitamento - 3) La fase di esecuzione e i giudizi di risoluzione e/o annullamento – disposizioni specifiche per il piano del consumatore</vt:lpstr>
      <vt:lpstr>II. Il procedimento di liquidazione</vt:lpstr>
      <vt:lpstr>II. Il procedimento di liquidazione - 1. Apertura del procedimento di liquidazione</vt:lpstr>
      <vt:lpstr>II. Il procedimento di liquidazione - 1. Apertura del procedimento di liquidazione – su richiesta del debitore</vt:lpstr>
      <vt:lpstr>II. Il procedimento di liquidazione - 1. Apertura del procedimento di liquidazione – Conversione della procedura di composizione</vt:lpstr>
      <vt:lpstr>II. Il procedimento di liquidazione - 1. Apertura del procedimento di liquidazione – Effetti del provvedimento di apertura della liquidazione</vt:lpstr>
      <vt:lpstr>II. Il procedimento di liquidazione - 1. Apertura del procedimento di liquidazione – Effetti del provvedimento di apertura della liquidazione</vt:lpstr>
      <vt:lpstr>II. Il procedimento di liquidazione - 1. Apertura del procedimento di liquidazione – Effetti del provvedimento di apertura della liquidazione</vt:lpstr>
      <vt:lpstr>II. Il procedimento di liquidazione - 1. Apertura del procedimento di liquidazione – Accertamento del Passivo</vt:lpstr>
      <vt:lpstr>II. Il procedimento di liquidazione - 1. Apertura del procedimento di liquidazione – Accertamento del Passivo</vt:lpstr>
      <vt:lpstr>II. Il procedimento di liquidazione - 1. Apertura del procedimento di liquidazione – Liquidazione e ripartizione dell’attivo</vt:lpstr>
      <vt:lpstr>II. Il procedimento di liquidazione - 1. Apertura del procedimento di liquidazione – Chiusura della procedura ed eventuale esdebitazione</vt:lpstr>
      <vt:lpstr>II. Il procedimento di liquidazione - 1. Apertura del procedimento di liquidazione – Chiusura della procedura ed eventuale esdebitazione</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Timmy</dc:creator>
  <cp:lastModifiedBy>T</cp:lastModifiedBy>
  <cp:revision>112</cp:revision>
  <cp:lastPrinted>2016-07-18T17:26:41Z</cp:lastPrinted>
  <dcterms:created xsi:type="dcterms:W3CDTF">2008-10-09T23:00:11Z</dcterms:created>
  <dcterms:modified xsi:type="dcterms:W3CDTF">2016-07-19T16:53:23Z</dcterms:modified>
</cp:coreProperties>
</file>